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5"/>
  </p:notesMasterIdLst>
  <p:sldIdLst>
    <p:sldId id="273" r:id="rId2"/>
    <p:sldId id="258" r:id="rId3"/>
    <p:sldId id="259" r:id="rId4"/>
    <p:sldId id="260" r:id="rId5"/>
    <p:sldId id="261" r:id="rId6"/>
    <p:sldId id="262" r:id="rId7"/>
    <p:sldId id="269" r:id="rId8"/>
    <p:sldId id="264" r:id="rId9"/>
    <p:sldId id="270" r:id="rId10"/>
    <p:sldId id="272" r:id="rId11"/>
    <p:sldId id="266" r:id="rId12"/>
    <p:sldId id="267" r:id="rId13"/>
    <p:sldId id="268" r:id="rId14"/>
    <p:sldId id="274" r:id="rId15"/>
    <p:sldId id="257" r:id="rId16"/>
    <p:sldId id="275" r:id="rId17"/>
    <p:sldId id="276" r:id="rId18"/>
    <p:sldId id="277" r:id="rId19"/>
    <p:sldId id="278" r:id="rId20"/>
    <p:sldId id="279" r:id="rId21"/>
    <p:sldId id="263" r:id="rId22"/>
    <p:sldId id="280" r:id="rId23"/>
    <p:sldId id="265"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71"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6" r:id="rId141"/>
    <p:sldId id="397" r:id="rId142"/>
    <p:sldId id="398" r:id="rId143"/>
    <p:sldId id="399" r:id="rId144"/>
    <p:sldId id="400" r:id="rId145"/>
    <p:sldId id="401" r:id="rId146"/>
    <p:sldId id="402" r:id="rId147"/>
    <p:sldId id="403" r:id="rId148"/>
    <p:sldId id="404" r:id="rId149"/>
    <p:sldId id="405" r:id="rId150"/>
    <p:sldId id="406" r:id="rId151"/>
    <p:sldId id="407" r:id="rId152"/>
    <p:sldId id="408" r:id="rId153"/>
    <p:sldId id="409" r:id="rId154"/>
    <p:sldId id="410" r:id="rId155"/>
    <p:sldId id="411" r:id="rId156"/>
    <p:sldId id="412" r:id="rId157"/>
    <p:sldId id="413" r:id="rId158"/>
    <p:sldId id="414" r:id="rId159"/>
    <p:sldId id="415" r:id="rId160"/>
    <p:sldId id="416" r:id="rId161"/>
    <p:sldId id="417" r:id="rId162"/>
    <p:sldId id="418" r:id="rId163"/>
    <p:sldId id="419" r:id="rId164"/>
    <p:sldId id="420" r:id="rId165"/>
    <p:sldId id="421" r:id="rId166"/>
    <p:sldId id="422" r:id="rId167"/>
    <p:sldId id="423" r:id="rId168"/>
    <p:sldId id="424" r:id="rId169"/>
    <p:sldId id="425" r:id="rId170"/>
    <p:sldId id="426" r:id="rId171"/>
    <p:sldId id="427" r:id="rId172"/>
    <p:sldId id="428" r:id="rId173"/>
    <p:sldId id="429" r:id="rId174"/>
    <p:sldId id="430" r:id="rId175"/>
    <p:sldId id="431" r:id="rId176"/>
    <p:sldId id="432" r:id="rId177"/>
    <p:sldId id="433" r:id="rId178"/>
    <p:sldId id="434" r:id="rId179"/>
    <p:sldId id="435" r:id="rId180"/>
    <p:sldId id="436" r:id="rId181"/>
    <p:sldId id="437" r:id="rId182"/>
    <p:sldId id="438" r:id="rId183"/>
    <p:sldId id="439" r:id="rId184"/>
    <p:sldId id="440" r:id="rId185"/>
    <p:sldId id="441" r:id="rId186"/>
    <p:sldId id="442" r:id="rId187"/>
    <p:sldId id="443" r:id="rId188"/>
    <p:sldId id="444" r:id="rId189"/>
    <p:sldId id="445" r:id="rId190"/>
    <p:sldId id="446" r:id="rId191"/>
    <p:sldId id="447" r:id="rId192"/>
    <p:sldId id="448" r:id="rId193"/>
    <p:sldId id="449" r:id="rId194"/>
    <p:sldId id="450" r:id="rId195"/>
    <p:sldId id="451" r:id="rId196"/>
    <p:sldId id="452" r:id="rId197"/>
    <p:sldId id="453" r:id="rId198"/>
    <p:sldId id="454" r:id="rId199"/>
    <p:sldId id="455" r:id="rId200"/>
    <p:sldId id="456" r:id="rId201"/>
    <p:sldId id="457" r:id="rId202"/>
    <p:sldId id="458" r:id="rId203"/>
    <p:sldId id="459" r:id="rId204"/>
    <p:sldId id="460" r:id="rId205"/>
    <p:sldId id="461" r:id="rId206"/>
    <p:sldId id="462" r:id="rId207"/>
    <p:sldId id="463" r:id="rId208"/>
    <p:sldId id="464" r:id="rId209"/>
    <p:sldId id="465" r:id="rId210"/>
    <p:sldId id="466" r:id="rId211"/>
    <p:sldId id="467" r:id="rId212"/>
    <p:sldId id="468" r:id="rId213"/>
    <p:sldId id="469" r:id="rId214"/>
    <p:sldId id="470" r:id="rId215"/>
    <p:sldId id="471" r:id="rId216"/>
    <p:sldId id="472" r:id="rId217"/>
    <p:sldId id="473" r:id="rId218"/>
    <p:sldId id="474" r:id="rId219"/>
    <p:sldId id="475" r:id="rId220"/>
    <p:sldId id="476" r:id="rId221"/>
    <p:sldId id="477" r:id="rId222"/>
    <p:sldId id="478" r:id="rId223"/>
    <p:sldId id="479" r:id="rId224"/>
    <p:sldId id="480" r:id="rId225"/>
    <p:sldId id="481" r:id="rId226"/>
    <p:sldId id="482" r:id="rId227"/>
    <p:sldId id="483" r:id="rId228"/>
    <p:sldId id="484" r:id="rId229"/>
    <p:sldId id="485" r:id="rId230"/>
    <p:sldId id="486" r:id="rId231"/>
    <p:sldId id="487" r:id="rId232"/>
    <p:sldId id="488" r:id="rId233"/>
    <p:sldId id="489" r:id="rId234"/>
    <p:sldId id="490" r:id="rId235"/>
    <p:sldId id="491" r:id="rId236"/>
    <p:sldId id="492" r:id="rId237"/>
    <p:sldId id="493" r:id="rId238"/>
    <p:sldId id="494" r:id="rId239"/>
    <p:sldId id="495" r:id="rId240"/>
    <p:sldId id="496" r:id="rId241"/>
    <p:sldId id="497" r:id="rId242"/>
    <p:sldId id="498" r:id="rId243"/>
    <p:sldId id="499" r:id="rId244"/>
    <p:sldId id="500" r:id="rId245"/>
    <p:sldId id="501" r:id="rId246"/>
    <p:sldId id="502" r:id="rId247"/>
    <p:sldId id="503" r:id="rId248"/>
    <p:sldId id="504" r:id="rId249"/>
    <p:sldId id="505" r:id="rId250"/>
    <p:sldId id="506" r:id="rId251"/>
    <p:sldId id="507" r:id="rId252"/>
    <p:sldId id="508" r:id="rId253"/>
    <p:sldId id="509" r:id="rId254"/>
    <p:sldId id="510" r:id="rId255"/>
    <p:sldId id="511" r:id="rId256"/>
    <p:sldId id="512" r:id="rId257"/>
    <p:sldId id="513" r:id="rId258"/>
    <p:sldId id="514" r:id="rId259"/>
    <p:sldId id="515" r:id="rId260"/>
    <p:sldId id="516" r:id="rId261"/>
    <p:sldId id="517" r:id="rId262"/>
    <p:sldId id="518" r:id="rId263"/>
    <p:sldId id="519" r:id="rId2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presProps" Target="presProp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F9A14F-1E0D-4495-B972-98E91593F0AC}" type="datetimeFigureOut">
              <a:rPr lang="en-IN" smtClean="0"/>
              <a:t>18-11-2021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9BD729-EF56-4E48-A58A-2E6382097E42}" type="slidenum">
              <a:rPr lang="en-IN" smtClean="0"/>
              <a:t>‹#›</a:t>
            </a:fld>
            <a:endParaRPr lang="en-IN"/>
          </a:p>
        </p:txBody>
      </p:sp>
    </p:spTree>
    <p:extLst>
      <p:ext uri="{BB962C8B-B14F-4D97-AF65-F5344CB8AC3E}">
        <p14:creationId xmlns:p14="http://schemas.microsoft.com/office/powerpoint/2010/main" val="2573167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IN"/>
          </a:p>
        </p:txBody>
      </p:sp>
      <p:sp>
        <p:nvSpPr>
          <p:cNvPr id="4" name="Slide Number Placeholder 3"/>
          <p:cNvSpPr>
            <a:spLocks noGrp="1"/>
          </p:cNvSpPr>
          <p:nvPr>
            <p:ph type="sldNum" sz="quarter" idx="10"/>
          </p:nvPr>
        </p:nvSpPr>
        <p:spPr/>
        <p:txBody>
          <a:bodyPr/>
          <a:lstStyle>
            <a:defPPr/>
          </a:lstStyle>
          <a:p>
            <a:fld id="{3F7A3D7D-4DD0-4519-9573-665089B66871}" type="slidenum">
              <a:rPr lang="en-US" smtClean="0"/>
              <a:pPr/>
              <a:t>2</a:t>
            </a:fld>
            <a:endParaRPr lang="en-US"/>
          </a:p>
        </p:txBody>
      </p:sp>
    </p:spTree>
    <p:extLst>
      <p:ext uri="{BB962C8B-B14F-4D97-AF65-F5344CB8AC3E}">
        <p14:creationId xmlns:p14="http://schemas.microsoft.com/office/powerpoint/2010/main" val="3903649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t>61</a:t>
            </a:fld>
            <a:endParaRPr lang="en-US"/>
          </a:p>
        </p:txBody>
      </p:sp>
    </p:spTree>
    <p:extLst>
      <p:ext uri="{BB962C8B-B14F-4D97-AF65-F5344CB8AC3E}">
        <p14:creationId xmlns:p14="http://schemas.microsoft.com/office/powerpoint/2010/main" val="589876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t>62</a:t>
            </a:fld>
            <a:endParaRPr lang="en-US"/>
          </a:p>
        </p:txBody>
      </p:sp>
    </p:spTree>
    <p:extLst>
      <p:ext uri="{BB962C8B-B14F-4D97-AF65-F5344CB8AC3E}">
        <p14:creationId xmlns:p14="http://schemas.microsoft.com/office/powerpoint/2010/main" val="390364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IN"/>
          </a:p>
        </p:txBody>
      </p:sp>
      <p:sp>
        <p:nvSpPr>
          <p:cNvPr id="4" name="Slide Number Placeholder 3"/>
          <p:cNvSpPr>
            <a:spLocks noGrp="1"/>
          </p:cNvSpPr>
          <p:nvPr>
            <p:ph type="sldNum" sz="quarter" idx="10"/>
          </p:nvPr>
        </p:nvSpPr>
        <p:spPr/>
        <p:txBody>
          <a:bodyPr/>
          <a:lstStyle>
            <a:defPPr/>
          </a:lstStyle>
          <a:p>
            <a:fld id="{3F7A3D7D-4DD0-4519-9573-665089B66871}" type="slidenum">
              <a:rPr lang="en-US" smtClean="0"/>
              <a:pPr/>
              <a:t>77</a:t>
            </a:fld>
            <a:endParaRPr lang="en-US"/>
          </a:p>
        </p:txBody>
      </p:sp>
    </p:spTree>
    <p:extLst>
      <p:ext uri="{BB962C8B-B14F-4D97-AF65-F5344CB8AC3E}">
        <p14:creationId xmlns:p14="http://schemas.microsoft.com/office/powerpoint/2010/main" val="3903649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IN"/>
          </a:p>
        </p:txBody>
      </p:sp>
      <p:sp>
        <p:nvSpPr>
          <p:cNvPr id="4" name="Slide Number Placeholder 3"/>
          <p:cNvSpPr>
            <a:spLocks noGrp="1"/>
          </p:cNvSpPr>
          <p:nvPr>
            <p:ph type="sldNum" sz="quarter" idx="10"/>
          </p:nvPr>
        </p:nvSpPr>
        <p:spPr/>
        <p:txBody>
          <a:bodyPr/>
          <a:lstStyle>
            <a:defPPr/>
          </a:lstStyle>
          <a:p>
            <a:fld id="{3F7A3D7D-4DD0-4519-9573-665089B66871}" type="slidenum">
              <a:rPr lang="en-US" smtClean="0"/>
              <a:pPr/>
              <a:t>78</a:t>
            </a:fld>
            <a:endParaRPr lang="en-US"/>
          </a:p>
        </p:txBody>
      </p:sp>
    </p:spTree>
    <p:extLst>
      <p:ext uri="{BB962C8B-B14F-4D97-AF65-F5344CB8AC3E}">
        <p14:creationId xmlns:p14="http://schemas.microsoft.com/office/powerpoint/2010/main" val="3903649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IN"/>
          </a:p>
        </p:txBody>
      </p:sp>
      <p:sp>
        <p:nvSpPr>
          <p:cNvPr id="4" name="Slide Number Placeholder 3"/>
          <p:cNvSpPr>
            <a:spLocks noGrp="1"/>
          </p:cNvSpPr>
          <p:nvPr>
            <p:ph type="sldNum" sz="quarter" idx="10"/>
          </p:nvPr>
        </p:nvSpPr>
        <p:spPr/>
        <p:txBody>
          <a:bodyPr/>
          <a:lstStyle>
            <a:defPPr/>
          </a:lstStyle>
          <a:p>
            <a:fld id="{3F7A3D7D-4DD0-4519-9573-665089B66871}" type="slidenum">
              <a:rPr lang="en-US" smtClean="0"/>
              <a:pPr/>
              <a:t>120</a:t>
            </a:fld>
            <a:endParaRPr lang="en-US"/>
          </a:p>
        </p:txBody>
      </p:sp>
    </p:spTree>
    <p:extLst>
      <p:ext uri="{BB962C8B-B14F-4D97-AF65-F5344CB8AC3E}">
        <p14:creationId xmlns:p14="http://schemas.microsoft.com/office/powerpoint/2010/main" val="3903649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IN"/>
          </a:p>
        </p:txBody>
      </p:sp>
      <p:sp>
        <p:nvSpPr>
          <p:cNvPr id="4" name="Slide Number Placeholder 3"/>
          <p:cNvSpPr>
            <a:spLocks noGrp="1"/>
          </p:cNvSpPr>
          <p:nvPr>
            <p:ph type="sldNum" sz="quarter" idx="10"/>
          </p:nvPr>
        </p:nvSpPr>
        <p:spPr/>
        <p:txBody>
          <a:bodyPr/>
          <a:lstStyle>
            <a:defPPr/>
          </a:lstStyle>
          <a:p>
            <a:fld id="{3F7A3D7D-4DD0-4519-9573-665089B66871}" type="slidenum">
              <a:rPr lang="en-US" smtClean="0"/>
              <a:pPr/>
              <a:t>121</a:t>
            </a:fld>
            <a:endParaRPr lang="en-US"/>
          </a:p>
        </p:txBody>
      </p:sp>
    </p:spTree>
    <p:extLst>
      <p:ext uri="{BB962C8B-B14F-4D97-AF65-F5344CB8AC3E}">
        <p14:creationId xmlns:p14="http://schemas.microsoft.com/office/powerpoint/2010/main" val="2277504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IN"/>
          </a:p>
        </p:txBody>
      </p:sp>
      <p:sp>
        <p:nvSpPr>
          <p:cNvPr id="4" name="Slide Number Placeholder 3"/>
          <p:cNvSpPr>
            <a:spLocks noGrp="1"/>
          </p:cNvSpPr>
          <p:nvPr>
            <p:ph type="sldNum" sz="quarter" idx="10"/>
          </p:nvPr>
        </p:nvSpPr>
        <p:spPr/>
        <p:txBody>
          <a:bodyPr/>
          <a:lstStyle>
            <a:defPPr/>
          </a:lstStyle>
          <a:p>
            <a:fld id="{3F7A3D7D-4DD0-4519-9573-665089B66871}" type="slidenum">
              <a:rPr lang="en-US" smtClean="0"/>
              <a:pPr/>
              <a:t>122</a:t>
            </a:fld>
            <a:endParaRPr lang="en-US"/>
          </a:p>
        </p:txBody>
      </p:sp>
    </p:spTree>
    <p:extLst>
      <p:ext uri="{BB962C8B-B14F-4D97-AF65-F5344CB8AC3E}">
        <p14:creationId xmlns:p14="http://schemas.microsoft.com/office/powerpoint/2010/main" val="885707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t>174</a:t>
            </a:fld>
            <a:endParaRPr lang="en-US"/>
          </a:p>
        </p:txBody>
      </p:sp>
    </p:spTree>
    <p:extLst>
      <p:ext uri="{BB962C8B-B14F-4D97-AF65-F5344CB8AC3E}">
        <p14:creationId xmlns:p14="http://schemas.microsoft.com/office/powerpoint/2010/main" val="3903649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t>175</a:t>
            </a:fld>
            <a:endParaRPr lang="en-US"/>
          </a:p>
        </p:txBody>
      </p:sp>
    </p:spTree>
    <p:extLst>
      <p:ext uri="{BB962C8B-B14F-4D97-AF65-F5344CB8AC3E}">
        <p14:creationId xmlns:p14="http://schemas.microsoft.com/office/powerpoint/2010/main" val="2277504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t>209</a:t>
            </a:fld>
            <a:endParaRPr lang="en-US"/>
          </a:p>
        </p:txBody>
      </p:sp>
    </p:spTree>
    <p:extLst>
      <p:ext uri="{BB962C8B-B14F-4D97-AF65-F5344CB8AC3E}">
        <p14:creationId xmlns:p14="http://schemas.microsoft.com/office/powerpoint/2010/main" val="3903649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IN"/>
          </a:p>
        </p:txBody>
      </p:sp>
      <p:sp>
        <p:nvSpPr>
          <p:cNvPr id="4" name="Slide Number Placeholder 3"/>
          <p:cNvSpPr>
            <a:spLocks noGrp="1"/>
          </p:cNvSpPr>
          <p:nvPr>
            <p:ph type="sldNum" sz="quarter" idx="10"/>
          </p:nvPr>
        </p:nvSpPr>
        <p:spPr/>
        <p:txBody>
          <a:bodyPr/>
          <a:lstStyle>
            <a:defPPr/>
          </a:lstStyle>
          <a:p>
            <a:fld id="{3F7A3D7D-4DD0-4519-9573-665089B66871}" type="slidenum">
              <a:rPr lang="en-US" smtClean="0"/>
              <a:pPr/>
              <a:t>3</a:t>
            </a:fld>
            <a:endParaRPr lang="en-US"/>
          </a:p>
        </p:txBody>
      </p:sp>
    </p:spTree>
    <p:extLst>
      <p:ext uri="{BB962C8B-B14F-4D97-AF65-F5344CB8AC3E}">
        <p14:creationId xmlns:p14="http://schemas.microsoft.com/office/powerpoint/2010/main" val="22775043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t>210</a:t>
            </a:fld>
            <a:endParaRPr lang="en-US"/>
          </a:p>
        </p:txBody>
      </p:sp>
    </p:spTree>
    <p:extLst>
      <p:ext uri="{BB962C8B-B14F-4D97-AF65-F5344CB8AC3E}">
        <p14:creationId xmlns:p14="http://schemas.microsoft.com/office/powerpoint/2010/main" val="22775043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t>211</a:t>
            </a:fld>
            <a:endParaRPr lang="en-US"/>
          </a:p>
        </p:txBody>
      </p:sp>
    </p:spTree>
    <p:extLst>
      <p:ext uri="{BB962C8B-B14F-4D97-AF65-F5344CB8AC3E}">
        <p14:creationId xmlns:p14="http://schemas.microsoft.com/office/powerpoint/2010/main" val="885707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t>251</a:t>
            </a:fld>
            <a:endParaRPr lang="en-US"/>
          </a:p>
        </p:txBody>
      </p:sp>
    </p:spTree>
    <p:extLst>
      <p:ext uri="{BB962C8B-B14F-4D97-AF65-F5344CB8AC3E}">
        <p14:creationId xmlns:p14="http://schemas.microsoft.com/office/powerpoint/2010/main" val="39036491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t>252</a:t>
            </a:fld>
            <a:endParaRPr lang="en-US"/>
          </a:p>
        </p:txBody>
      </p:sp>
    </p:spTree>
    <p:extLst>
      <p:ext uri="{BB962C8B-B14F-4D97-AF65-F5344CB8AC3E}">
        <p14:creationId xmlns:p14="http://schemas.microsoft.com/office/powerpoint/2010/main" val="22775043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t>253</a:t>
            </a:fld>
            <a:endParaRPr lang="en-US"/>
          </a:p>
        </p:txBody>
      </p:sp>
    </p:spTree>
    <p:extLst>
      <p:ext uri="{BB962C8B-B14F-4D97-AF65-F5344CB8AC3E}">
        <p14:creationId xmlns:p14="http://schemas.microsoft.com/office/powerpoint/2010/main" val="22775043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t>254</a:t>
            </a:fld>
            <a:endParaRPr lang="en-US"/>
          </a:p>
        </p:txBody>
      </p:sp>
    </p:spTree>
    <p:extLst>
      <p:ext uri="{BB962C8B-B14F-4D97-AF65-F5344CB8AC3E}">
        <p14:creationId xmlns:p14="http://schemas.microsoft.com/office/powerpoint/2010/main" val="22775043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t>255</a:t>
            </a:fld>
            <a:endParaRPr lang="en-US"/>
          </a:p>
        </p:txBody>
      </p:sp>
    </p:spTree>
    <p:extLst>
      <p:ext uri="{BB962C8B-B14F-4D97-AF65-F5344CB8AC3E}">
        <p14:creationId xmlns:p14="http://schemas.microsoft.com/office/powerpoint/2010/main" val="22775043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t>256</a:t>
            </a:fld>
            <a:endParaRPr lang="en-US"/>
          </a:p>
        </p:txBody>
      </p:sp>
    </p:spTree>
    <p:extLst>
      <p:ext uri="{BB962C8B-B14F-4D97-AF65-F5344CB8AC3E}">
        <p14:creationId xmlns:p14="http://schemas.microsoft.com/office/powerpoint/2010/main" val="22775043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t>257</a:t>
            </a:fld>
            <a:endParaRPr lang="en-US"/>
          </a:p>
        </p:txBody>
      </p:sp>
    </p:spTree>
    <p:extLst>
      <p:ext uri="{BB962C8B-B14F-4D97-AF65-F5344CB8AC3E}">
        <p14:creationId xmlns:p14="http://schemas.microsoft.com/office/powerpoint/2010/main" val="22775043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t>258</a:t>
            </a:fld>
            <a:endParaRPr lang="en-US"/>
          </a:p>
        </p:txBody>
      </p:sp>
    </p:spTree>
    <p:extLst>
      <p:ext uri="{BB962C8B-B14F-4D97-AF65-F5344CB8AC3E}">
        <p14:creationId xmlns:p14="http://schemas.microsoft.com/office/powerpoint/2010/main" val="2277504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IN"/>
          </a:p>
        </p:txBody>
      </p:sp>
      <p:sp>
        <p:nvSpPr>
          <p:cNvPr id="4" name="Slide Number Placeholder 3"/>
          <p:cNvSpPr>
            <a:spLocks noGrp="1"/>
          </p:cNvSpPr>
          <p:nvPr>
            <p:ph type="sldNum" sz="quarter" idx="10"/>
          </p:nvPr>
        </p:nvSpPr>
        <p:spPr/>
        <p:txBody>
          <a:bodyPr/>
          <a:lstStyle>
            <a:defPPr/>
          </a:lstStyle>
          <a:p>
            <a:fld id="{3F7A3D7D-4DD0-4519-9573-665089B66871}" type="slidenum">
              <a:rPr lang="en-US" smtClean="0"/>
              <a:pPr/>
              <a:t>4</a:t>
            </a:fld>
            <a:endParaRPr lang="en-US"/>
          </a:p>
        </p:txBody>
      </p:sp>
    </p:spTree>
    <p:extLst>
      <p:ext uri="{BB962C8B-B14F-4D97-AF65-F5344CB8AC3E}">
        <p14:creationId xmlns:p14="http://schemas.microsoft.com/office/powerpoint/2010/main" val="22775043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t>259</a:t>
            </a:fld>
            <a:endParaRPr lang="en-US"/>
          </a:p>
        </p:txBody>
      </p:sp>
    </p:spTree>
    <p:extLst>
      <p:ext uri="{BB962C8B-B14F-4D97-AF65-F5344CB8AC3E}">
        <p14:creationId xmlns:p14="http://schemas.microsoft.com/office/powerpoint/2010/main" val="22775043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t>260</a:t>
            </a:fld>
            <a:endParaRPr lang="en-US"/>
          </a:p>
        </p:txBody>
      </p:sp>
    </p:spTree>
    <p:extLst>
      <p:ext uri="{BB962C8B-B14F-4D97-AF65-F5344CB8AC3E}">
        <p14:creationId xmlns:p14="http://schemas.microsoft.com/office/powerpoint/2010/main" val="22775043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t>261</a:t>
            </a:fld>
            <a:endParaRPr lang="en-US"/>
          </a:p>
        </p:txBody>
      </p:sp>
    </p:spTree>
    <p:extLst>
      <p:ext uri="{BB962C8B-B14F-4D97-AF65-F5344CB8AC3E}">
        <p14:creationId xmlns:p14="http://schemas.microsoft.com/office/powerpoint/2010/main" val="2277504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defPPr/>
          </a:lstStyle>
          <a:p>
            <a:endParaRPr lang="en-IN"/>
          </a:p>
        </p:txBody>
      </p:sp>
      <p:sp>
        <p:nvSpPr>
          <p:cNvPr id="4" name="Slide Number Placeholder 3"/>
          <p:cNvSpPr>
            <a:spLocks noGrp="1"/>
          </p:cNvSpPr>
          <p:nvPr>
            <p:ph type="sldNum" sz="quarter" idx="10"/>
          </p:nvPr>
        </p:nvSpPr>
        <p:spPr/>
        <p:txBody>
          <a:bodyPr/>
          <a:lstStyle>
            <a:defPPr/>
          </a:lstStyle>
          <a:p>
            <a:fld id="{3F7A3D7D-4DD0-4519-9573-665089B66871}" type="slidenum">
              <a:rPr lang="en-US" smtClean="0"/>
              <a:pPr/>
              <a:t>5</a:t>
            </a:fld>
            <a:endParaRPr lang="en-US"/>
          </a:p>
        </p:txBody>
      </p:sp>
    </p:spTree>
    <p:extLst>
      <p:ext uri="{BB962C8B-B14F-4D97-AF65-F5344CB8AC3E}">
        <p14:creationId xmlns:p14="http://schemas.microsoft.com/office/powerpoint/2010/main" val="885707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t>15</a:t>
            </a:fld>
            <a:endParaRPr lang="en-US"/>
          </a:p>
        </p:txBody>
      </p:sp>
    </p:spTree>
    <p:extLst>
      <p:ext uri="{BB962C8B-B14F-4D97-AF65-F5344CB8AC3E}">
        <p14:creationId xmlns:p14="http://schemas.microsoft.com/office/powerpoint/2010/main" val="3903649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t>16</a:t>
            </a:fld>
            <a:endParaRPr lang="en-US"/>
          </a:p>
        </p:txBody>
      </p:sp>
    </p:spTree>
    <p:extLst>
      <p:ext uri="{BB962C8B-B14F-4D97-AF65-F5344CB8AC3E}">
        <p14:creationId xmlns:p14="http://schemas.microsoft.com/office/powerpoint/2010/main" val="2277504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t>17</a:t>
            </a:fld>
            <a:endParaRPr lang="en-US"/>
          </a:p>
        </p:txBody>
      </p:sp>
    </p:spTree>
    <p:extLst>
      <p:ext uri="{BB962C8B-B14F-4D97-AF65-F5344CB8AC3E}">
        <p14:creationId xmlns:p14="http://schemas.microsoft.com/office/powerpoint/2010/main" val="885707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t>29</a:t>
            </a:fld>
            <a:endParaRPr lang="en-US"/>
          </a:p>
        </p:txBody>
      </p:sp>
    </p:spTree>
    <p:extLst>
      <p:ext uri="{BB962C8B-B14F-4D97-AF65-F5344CB8AC3E}">
        <p14:creationId xmlns:p14="http://schemas.microsoft.com/office/powerpoint/2010/main" val="3903649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t>30</a:t>
            </a:fld>
            <a:endParaRPr lang="en-US"/>
          </a:p>
        </p:txBody>
      </p:sp>
    </p:spTree>
    <p:extLst>
      <p:ext uri="{BB962C8B-B14F-4D97-AF65-F5344CB8AC3E}">
        <p14:creationId xmlns:p14="http://schemas.microsoft.com/office/powerpoint/2010/main" val="885707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61CC-7F6F-48CB-829D-24F1857239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249F0C7-06AC-403C-AD59-1AE0EC9324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98E843-EB6D-461C-883B-1BE28FCAC41C}"/>
              </a:ext>
            </a:extLst>
          </p:cNvPr>
          <p:cNvSpPr>
            <a:spLocks noGrp="1"/>
          </p:cNvSpPr>
          <p:nvPr>
            <p:ph type="dt" sz="half" idx="10"/>
          </p:nvPr>
        </p:nvSpPr>
        <p:spPr/>
        <p:txBody>
          <a:bodyPr/>
          <a:lstStyle/>
          <a:p>
            <a:fld id="{6C287807-18D8-4F32-9157-597A664524B2}" type="datetimeFigureOut">
              <a:rPr lang="en-IN" smtClean="0"/>
              <a:t>18-11-2021</a:t>
            </a:fld>
            <a:endParaRPr lang="en-IN"/>
          </a:p>
        </p:txBody>
      </p:sp>
      <p:sp>
        <p:nvSpPr>
          <p:cNvPr id="5" name="Footer Placeholder 4">
            <a:extLst>
              <a:ext uri="{FF2B5EF4-FFF2-40B4-BE49-F238E27FC236}">
                <a16:creationId xmlns:a16="http://schemas.microsoft.com/office/drawing/2014/main" id="{B14FE6F4-AA3A-4B21-B6C5-294782523B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A94E82-0E6A-4554-982C-7B5E7069D4F7}"/>
              </a:ext>
            </a:extLst>
          </p:cNvPr>
          <p:cNvSpPr>
            <a:spLocks noGrp="1"/>
          </p:cNvSpPr>
          <p:nvPr>
            <p:ph type="sldNum" sz="quarter" idx="12"/>
          </p:nvPr>
        </p:nvSpPr>
        <p:spPr/>
        <p:txBody>
          <a:bodyPr/>
          <a:lstStyle/>
          <a:p>
            <a:fld id="{8A570E49-627F-45D4-9F5A-ECD75A4B882C}" type="slidenum">
              <a:rPr lang="en-IN" smtClean="0"/>
              <a:t>‹#›</a:t>
            </a:fld>
            <a:endParaRPr lang="en-IN"/>
          </a:p>
        </p:txBody>
      </p:sp>
    </p:spTree>
    <p:extLst>
      <p:ext uri="{BB962C8B-B14F-4D97-AF65-F5344CB8AC3E}">
        <p14:creationId xmlns:p14="http://schemas.microsoft.com/office/powerpoint/2010/main" val="387022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FB6D-7022-4898-8A1C-14B5000716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5E5C1C-547D-4138-A33B-93CEB609A7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934941-FC67-4795-B880-48796DA9FD2F}"/>
              </a:ext>
            </a:extLst>
          </p:cNvPr>
          <p:cNvSpPr>
            <a:spLocks noGrp="1"/>
          </p:cNvSpPr>
          <p:nvPr>
            <p:ph type="dt" sz="half" idx="10"/>
          </p:nvPr>
        </p:nvSpPr>
        <p:spPr/>
        <p:txBody>
          <a:bodyPr/>
          <a:lstStyle/>
          <a:p>
            <a:fld id="{6C287807-18D8-4F32-9157-597A664524B2}" type="datetimeFigureOut">
              <a:rPr lang="en-IN" smtClean="0"/>
              <a:t>18-11-2021</a:t>
            </a:fld>
            <a:endParaRPr lang="en-IN"/>
          </a:p>
        </p:txBody>
      </p:sp>
      <p:sp>
        <p:nvSpPr>
          <p:cNvPr id="5" name="Footer Placeholder 4">
            <a:extLst>
              <a:ext uri="{FF2B5EF4-FFF2-40B4-BE49-F238E27FC236}">
                <a16:creationId xmlns:a16="http://schemas.microsoft.com/office/drawing/2014/main" id="{2E56BB34-075D-40EE-B1E1-1D1E1441F3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441E5D-FF1F-4FB2-88EC-EF044C4482EE}"/>
              </a:ext>
            </a:extLst>
          </p:cNvPr>
          <p:cNvSpPr>
            <a:spLocks noGrp="1"/>
          </p:cNvSpPr>
          <p:nvPr>
            <p:ph type="sldNum" sz="quarter" idx="12"/>
          </p:nvPr>
        </p:nvSpPr>
        <p:spPr/>
        <p:txBody>
          <a:bodyPr/>
          <a:lstStyle/>
          <a:p>
            <a:fld id="{8A570E49-627F-45D4-9F5A-ECD75A4B882C}" type="slidenum">
              <a:rPr lang="en-IN" smtClean="0"/>
              <a:t>‹#›</a:t>
            </a:fld>
            <a:endParaRPr lang="en-IN"/>
          </a:p>
        </p:txBody>
      </p:sp>
    </p:spTree>
    <p:extLst>
      <p:ext uri="{BB962C8B-B14F-4D97-AF65-F5344CB8AC3E}">
        <p14:creationId xmlns:p14="http://schemas.microsoft.com/office/powerpoint/2010/main" val="2332149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45ED5A-4CD6-4FAE-8EE9-E356F8BA80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FD1FB1-093A-4F3B-A4C1-56F1099365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71F953-A27C-4E12-9CA6-4922E61B2485}"/>
              </a:ext>
            </a:extLst>
          </p:cNvPr>
          <p:cNvSpPr>
            <a:spLocks noGrp="1"/>
          </p:cNvSpPr>
          <p:nvPr>
            <p:ph type="dt" sz="half" idx="10"/>
          </p:nvPr>
        </p:nvSpPr>
        <p:spPr/>
        <p:txBody>
          <a:bodyPr/>
          <a:lstStyle/>
          <a:p>
            <a:fld id="{6C287807-18D8-4F32-9157-597A664524B2}" type="datetimeFigureOut">
              <a:rPr lang="en-IN" smtClean="0"/>
              <a:t>18-11-2021</a:t>
            </a:fld>
            <a:endParaRPr lang="en-IN"/>
          </a:p>
        </p:txBody>
      </p:sp>
      <p:sp>
        <p:nvSpPr>
          <p:cNvPr id="5" name="Footer Placeholder 4">
            <a:extLst>
              <a:ext uri="{FF2B5EF4-FFF2-40B4-BE49-F238E27FC236}">
                <a16:creationId xmlns:a16="http://schemas.microsoft.com/office/drawing/2014/main" id="{B78C9D9C-5D3D-42D1-8EED-28227BFFE4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430682-B418-423E-974B-B19638D21171}"/>
              </a:ext>
            </a:extLst>
          </p:cNvPr>
          <p:cNvSpPr>
            <a:spLocks noGrp="1"/>
          </p:cNvSpPr>
          <p:nvPr>
            <p:ph type="sldNum" sz="quarter" idx="12"/>
          </p:nvPr>
        </p:nvSpPr>
        <p:spPr/>
        <p:txBody>
          <a:bodyPr/>
          <a:lstStyle/>
          <a:p>
            <a:fld id="{8A570E49-627F-45D4-9F5A-ECD75A4B882C}" type="slidenum">
              <a:rPr lang="en-IN" smtClean="0"/>
              <a:t>‹#›</a:t>
            </a:fld>
            <a:endParaRPr lang="en-IN"/>
          </a:p>
        </p:txBody>
      </p:sp>
    </p:spTree>
    <p:extLst>
      <p:ext uri="{BB962C8B-B14F-4D97-AF65-F5344CB8AC3E}">
        <p14:creationId xmlns:p14="http://schemas.microsoft.com/office/powerpoint/2010/main" val="2675890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9D937-DBE3-455F-9653-219448F5CE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158EEE-FDDA-4281-9786-FDE24903D7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6D5B11-E4F0-4A2D-B52B-11DE3E69E9E9}"/>
              </a:ext>
            </a:extLst>
          </p:cNvPr>
          <p:cNvSpPr>
            <a:spLocks noGrp="1"/>
          </p:cNvSpPr>
          <p:nvPr>
            <p:ph type="dt" sz="half" idx="10"/>
          </p:nvPr>
        </p:nvSpPr>
        <p:spPr/>
        <p:txBody>
          <a:bodyPr/>
          <a:lstStyle/>
          <a:p>
            <a:fld id="{6C287807-18D8-4F32-9157-597A664524B2}" type="datetimeFigureOut">
              <a:rPr lang="en-IN" smtClean="0"/>
              <a:t>18-11-2021</a:t>
            </a:fld>
            <a:endParaRPr lang="en-IN"/>
          </a:p>
        </p:txBody>
      </p:sp>
      <p:sp>
        <p:nvSpPr>
          <p:cNvPr id="5" name="Footer Placeholder 4">
            <a:extLst>
              <a:ext uri="{FF2B5EF4-FFF2-40B4-BE49-F238E27FC236}">
                <a16:creationId xmlns:a16="http://schemas.microsoft.com/office/drawing/2014/main" id="{5475DE3A-0E7F-40E2-90D3-D3FA5D334A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1D3253-7650-4370-8585-FB08FF787BE3}"/>
              </a:ext>
            </a:extLst>
          </p:cNvPr>
          <p:cNvSpPr>
            <a:spLocks noGrp="1"/>
          </p:cNvSpPr>
          <p:nvPr>
            <p:ph type="sldNum" sz="quarter" idx="12"/>
          </p:nvPr>
        </p:nvSpPr>
        <p:spPr/>
        <p:txBody>
          <a:bodyPr/>
          <a:lstStyle/>
          <a:p>
            <a:fld id="{8A570E49-627F-45D4-9F5A-ECD75A4B882C}" type="slidenum">
              <a:rPr lang="en-IN" smtClean="0"/>
              <a:t>‹#›</a:t>
            </a:fld>
            <a:endParaRPr lang="en-IN"/>
          </a:p>
        </p:txBody>
      </p:sp>
    </p:spTree>
    <p:extLst>
      <p:ext uri="{BB962C8B-B14F-4D97-AF65-F5344CB8AC3E}">
        <p14:creationId xmlns:p14="http://schemas.microsoft.com/office/powerpoint/2010/main" val="3124434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DA259-2467-4400-BDE9-EE583AEDDC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F22AA46-FA34-4613-9938-349DD4DB43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244BEB-1CB1-4C3F-8989-2DB3F453FE87}"/>
              </a:ext>
            </a:extLst>
          </p:cNvPr>
          <p:cNvSpPr>
            <a:spLocks noGrp="1"/>
          </p:cNvSpPr>
          <p:nvPr>
            <p:ph type="dt" sz="half" idx="10"/>
          </p:nvPr>
        </p:nvSpPr>
        <p:spPr/>
        <p:txBody>
          <a:bodyPr/>
          <a:lstStyle/>
          <a:p>
            <a:fld id="{6C287807-18D8-4F32-9157-597A664524B2}" type="datetimeFigureOut">
              <a:rPr lang="en-IN" smtClean="0"/>
              <a:t>18-11-2021</a:t>
            </a:fld>
            <a:endParaRPr lang="en-IN"/>
          </a:p>
        </p:txBody>
      </p:sp>
      <p:sp>
        <p:nvSpPr>
          <p:cNvPr id="5" name="Footer Placeholder 4">
            <a:extLst>
              <a:ext uri="{FF2B5EF4-FFF2-40B4-BE49-F238E27FC236}">
                <a16:creationId xmlns:a16="http://schemas.microsoft.com/office/drawing/2014/main" id="{9C89DDBE-075F-4BC5-9D52-22892661C8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F48DEF-D417-4458-9BBB-4B8C80A78E02}"/>
              </a:ext>
            </a:extLst>
          </p:cNvPr>
          <p:cNvSpPr>
            <a:spLocks noGrp="1"/>
          </p:cNvSpPr>
          <p:nvPr>
            <p:ph type="sldNum" sz="quarter" idx="12"/>
          </p:nvPr>
        </p:nvSpPr>
        <p:spPr/>
        <p:txBody>
          <a:bodyPr/>
          <a:lstStyle/>
          <a:p>
            <a:fld id="{8A570E49-627F-45D4-9F5A-ECD75A4B882C}" type="slidenum">
              <a:rPr lang="en-IN" smtClean="0"/>
              <a:t>‹#›</a:t>
            </a:fld>
            <a:endParaRPr lang="en-IN"/>
          </a:p>
        </p:txBody>
      </p:sp>
    </p:spTree>
    <p:extLst>
      <p:ext uri="{BB962C8B-B14F-4D97-AF65-F5344CB8AC3E}">
        <p14:creationId xmlns:p14="http://schemas.microsoft.com/office/powerpoint/2010/main" val="3696665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737B1-FAEA-4C62-B3E3-5768DBA3E9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80DC36-5134-4B8F-BC0A-84582EBBEB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DC638BF-53FA-4A7B-B4EB-8B6B9E564F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7ECB441-64FD-42AF-9127-9A77C6B2F9A9}"/>
              </a:ext>
            </a:extLst>
          </p:cNvPr>
          <p:cNvSpPr>
            <a:spLocks noGrp="1"/>
          </p:cNvSpPr>
          <p:nvPr>
            <p:ph type="dt" sz="half" idx="10"/>
          </p:nvPr>
        </p:nvSpPr>
        <p:spPr/>
        <p:txBody>
          <a:bodyPr/>
          <a:lstStyle/>
          <a:p>
            <a:fld id="{6C287807-18D8-4F32-9157-597A664524B2}" type="datetimeFigureOut">
              <a:rPr lang="en-IN" smtClean="0"/>
              <a:t>18-11-2021</a:t>
            </a:fld>
            <a:endParaRPr lang="en-IN"/>
          </a:p>
        </p:txBody>
      </p:sp>
      <p:sp>
        <p:nvSpPr>
          <p:cNvPr id="6" name="Footer Placeholder 5">
            <a:extLst>
              <a:ext uri="{FF2B5EF4-FFF2-40B4-BE49-F238E27FC236}">
                <a16:creationId xmlns:a16="http://schemas.microsoft.com/office/drawing/2014/main" id="{77F3F227-2E11-43DD-849A-53CE020602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6FFE67-21EA-4A2E-B88A-36D3AAB5EB1E}"/>
              </a:ext>
            </a:extLst>
          </p:cNvPr>
          <p:cNvSpPr>
            <a:spLocks noGrp="1"/>
          </p:cNvSpPr>
          <p:nvPr>
            <p:ph type="sldNum" sz="quarter" idx="12"/>
          </p:nvPr>
        </p:nvSpPr>
        <p:spPr/>
        <p:txBody>
          <a:bodyPr/>
          <a:lstStyle/>
          <a:p>
            <a:fld id="{8A570E49-627F-45D4-9F5A-ECD75A4B882C}" type="slidenum">
              <a:rPr lang="en-IN" smtClean="0"/>
              <a:t>‹#›</a:t>
            </a:fld>
            <a:endParaRPr lang="en-IN"/>
          </a:p>
        </p:txBody>
      </p:sp>
    </p:spTree>
    <p:extLst>
      <p:ext uri="{BB962C8B-B14F-4D97-AF65-F5344CB8AC3E}">
        <p14:creationId xmlns:p14="http://schemas.microsoft.com/office/powerpoint/2010/main" val="2498100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268D3-D93E-4A2C-8A1C-88847566179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35C91E-6025-47DA-B937-DE27926D90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06FED9-EA5A-411B-BF85-39E616A048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8C37676-38FF-4812-93F7-0EB64EFBC5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546B5C-9D61-4799-8720-2A258A0193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57FB7E-A787-4F27-A3E6-E2E3CF89E6B0}"/>
              </a:ext>
            </a:extLst>
          </p:cNvPr>
          <p:cNvSpPr>
            <a:spLocks noGrp="1"/>
          </p:cNvSpPr>
          <p:nvPr>
            <p:ph type="dt" sz="half" idx="10"/>
          </p:nvPr>
        </p:nvSpPr>
        <p:spPr/>
        <p:txBody>
          <a:bodyPr/>
          <a:lstStyle/>
          <a:p>
            <a:fld id="{6C287807-18D8-4F32-9157-597A664524B2}" type="datetimeFigureOut">
              <a:rPr lang="en-IN" smtClean="0"/>
              <a:t>18-11-2021</a:t>
            </a:fld>
            <a:endParaRPr lang="en-IN"/>
          </a:p>
        </p:txBody>
      </p:sp>
      <p:sp>
        <p:nvSpPr>
          <p:cNvPr id="8" name="Footer Placeholder 7">
            <a:extLst>
              <a:ext uri="{FF2B5EF4-FFF2-40B4-BE49-F238E27FC236}">
                <a16:creationId xmlns:a16="http://schemas.microsoft.com/office/drawing/2014/main" id="{D557F729-012A-4635-889D-71FC3791350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99AB6D4-E47C-4E97-B52E-24AD8CA3A207}"/>
              </a:ext>
            </a:extLst>
          </p:cNvPr>
          <p:cNvSpPr>
            <a:spLocks noGrp="1"/>
          </p:cNvSpPr>
          <p:nvPr>
            <p:ph type="sldNum" sz="quarter" idx="12"/>
          </p:nvPr>
        </p:nvSpPr>
        <p:spPr/>
        <p:txBody>
          <a:bodyPr/>
          <a:lstStyle/>
          <a:p>
            <a:fld id="{8A570E49-627F-45D4-9F5A-ECD75A4B882C}" type="slidenum">
              <a:rPr lang="en-IN" smtClean="0"/>
              <a:t>‹#›</a:t>
            </a:fld>
            <a:endParaRPr lang="en-IN"/>
          </a:p>
        </p:txBody>
      </p:sp>
    </p:spTree>
    <p:extLst>
      <p:ext uri="{BB962C8B-B14F-4D97-AF65-F5344CB8AC3E}">
        <p14:creationId xmlns:p14="http://schemas.microsoft.com/office/powerpoint/2010/main" val="3302680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F7523-6216-4E48-AFBF-DA79293BC5C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534035F-0133-4BE5-B682-C4260799882D}"/>
              </a:ext>
            </a:extLst>
          </p:cNvPr>
          <p:cNvSpPr>
            <a:spLocks noGrp="1"/>
          </p:cNvSpPr>
          <p:nvPr>
            <p:ph type="dt" sz="half" idx="10"/>
          </p:nvPr>
        </p:nvSpPr>
        <p:spPr/>
        <p:txBody>
          <a:bodyPr/>
          <a:lstStyle/>
          <a:p>
            <a:fld id="{6C287807-18D8-4F32-9157-597A664524B2}" type="datetimeFigureOut">
              <a:rPr lang="en-IN" smtClean="0"/>
              <a:t>18-11-2021</a:t>
            </a:fld>
            <a:endParaRPr lang="en-IN"/>
          </a:p>
        </p:txBody>
      </p:sp>
      <p:sp>
        <p:nvSpPr>
          <p:cNvPr id="4" name="Footer Placeholder 3">
            <a:extLst>
              <a:ext uri="{FF2B5EF4-FFF2-40B4-BE49-F238E27FC236}">
                <a16:creationId xmlns:a16="http://schemas.microsoft.com/office/drawing/2014/main" id="{629926E8-1048-4389-8AFB-8A6BECFEF59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E143E25-5E33-464C-98B1-485F1199320A}"/>
              </a:ext>
            </a:extLst>
          </p:cNvPr>
          <p:cNvSpPr>
            <a:spLocks noGrp="1"/>
          </p:cNvSpPr>
          <p:nvPr>
            <p:ph type="sldNum" sz="quarter" idx="12"/>
          </p:nvPr>
        </p:nvSpPr>
        <p:spPr/>
        <p:txBody>
          <a:bodyPr/>
          <a:lstStyle/>
          <a:p>
            <a:fld id="{8A570E49-627F-45D4-9F5A-ECD75A4B882C}" type="slidenum">
              <a:rPr lang="en-IN" smtClean="0"/>
              <a:t>‹#›</a:t>
            </a:fld>
            <a:endParaRPr lang="en-IN"/>
          </a:p>
        </p:txBody>
      </p:sp>
    </p:spTree>
    <p:extLst>
      <p:ext uri="{BB962C8B-B14F-4D97-AF65-F5344CB8AC3E}">
        <p14:creationId xmlns:p14="http://schemas.microsoft.com/office/powerpoint/2010/main" val="1909354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05901-6BF4-428E-8EB7-8475EC4E58C4}"/>
              </a:ext>
            </a:extLst>
          </p:cNvPr>
          <p:cNvSpPr>
            <a:spLocks noGrp="1"/>
          </p:cNvSpPr>
          <p:nvPr>
            <p:ph type="dt" sz="half" idx="10"/>
          </p:nvPr>
        </p:nvSpPr>
        <p:spPr/>
        <p:txBody>
          <a:bodyPr/>
          <a:lstStyle/>
          <a:p>
            <a:fld id="{6C287807-18D8-4F32-9157-597A664524B2}" type="datetimeFigureOut">
              <a:rPr lang="en-IN" smtClean="0"/>
              <a:t>18-11-2021</a:t>
            </a:fld>
            <a:endParaRPr lang="en-IN"/>
          </a:p>
        </p:txBody>
      </p:sp>
      <p:sp>
        <p:nvSpPr>
          <p:cNvPr id="3" name="Footer Placeholder 2">
            <a:extLst>
              <a:ext uri="{FF2B5EF4-FFF2-40B4-BE49-F238E27FC236}">
                <a16:creationId xmlns:a16="http://schemas.microsoft.com/office/drawing/2014/main" id="{9CCA27B6-68DF-4A78-BF9E-A03FB4587F1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F7B05E8-E318-4662-912D-A01FC8CC6B7F}"/>
              </a:ext>
            </a:extLst>
          </p:cNvPr>
          <p:cNvSpPr>
            <a:spLocks noGrp="1"/>
          </p:cNvSpPr>
          <p:nvPr>
            <p:ph type="sldNum" sz="quarter" idx="12"/>
          </p:nvPr>
        </p:nvSpPr>
        <p:spPr/>
        <p:txBody>
          <a:bodyPr/>
          <a:lstStyle/>
          <a:p>
            <a:fld id="{8A570E49-627F-45D4-9F5A-ECD75A4B882C}" type="slidenum">
              <a:rPr lang="en-IN" smtClean="0"/>
              <a:t>‹#›</a:t>
            </a:fld>
            <a:endParaRPr lang="en-IN"/>
          </a:p>
        </p:txBody>
      </p:sp>
    </p:spTree>
    <p:extLst>
      <p:ext uri="{BB962C8B-B14F-4D97-AF65-F5344CB8AC3E}">
        <p14:creationId xmlns:p14="http://schemas.microsoft.com/office/powerpoint/2010/main" val="3013238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3F921-DD65-4300-B0B4-B426638B40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0A54C8-E809-4570-8376-EFC76A993E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DCBD915-DEA5-46EC-947D-283BF3BCBE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EFBE4E-9019-4DE3-A755-14F60ECF5C87}"/>
              </a:ext>
            </a:extLst>
          </p:cNvPr>
          <p:cNvSpPr>
            <a:spLocks noGrp="1"/>
          </p:cNvSpPr>
          <p:nvPr>
            <p:ph type="dt" sz="half" idx="10"/>
          </p:nvPr>
        </p:nvSpPr>
        <p:spPr/>
        <p:txBody>
          <a:bodyPr/>
          <a:lstStyle/>
          <a:p>
            <a:fld id="{6C287807-18D8-4F32-9157-597A664524B2}" type="datetimeFigureOut">
              <a:rPr lang="en-IN" smtClean="0"/>
              <a:t>18-11-2021</a:t>
            </a:fld>
            <a:endParaRPr lang="en-IN"/>
          </a:p>
        </p:txBody>
      </p:sp>
      <p:sp>
        <p:nvSpPr>
          <p:cNvPr id="6" name="Footer Placeholder 5">
            <a:extLst>
              <a:ext uri="{FF2B5EF4-FFF2-40B4-BE49-F238E27FC236}">
                <a16:creationId xmlns:a16="http://schemas.microsoft.com/office/drawing/2014/main" id="{DC631B96-B046-437E-A5BF-A31537E32F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E889FA-76C2-4D48-B9BC-B51BA800DCDF}"/>
              </a:ext>
            </a:extLst>
          </p:cNvPr>
          <p:cNvSpPr>
            <a:spLocks noGrp="1"/>
          </p:cNvSpPr>
          <p:nvPr>
            <p:ph type="sldNum" sz="quarter" idx="12"/>
          </p:nvPr>
        </p:nvSpPr>
        <p:spPr/>
        <p:txBody>
          <a:bodyPr/>
          <a:lstStyle/>
          <a:p>
            <a:fld id="{8A570E49-627F-45D4-9F5A-ECD75A4B882C}" type="slidenum">
              <a:rPr lang="en-IN" smtClean="0"/>
              <a:t>‹#›</a:t>
            </a:fld>
            <a:endParaRPr lang="en-IN"/>
          </a:p>
        </p:txBody>
      </p:sp>
    </p:spTree>
    <p:extLst>
      <p:ext uri="{BB962C8B-B14F-4D97-AF65-F5344CB8AC3E}">
        <p14:creationId xmlns:p14="http://schemas.microsoft.com/office/powerpoint/2010/main" val="4216340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6AA6F-64ED-44F1-8B45-8093DCC632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F543336-C735-4C6A-9667-D7ACD2A61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C486B6-288D-4C86-BD3C-CEC402695B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49024F-B567-4E78-88F1-E9475CF7F568}"/>
              </a:ext>
            </a:extLst>
          </p:cNvPr>
          <p:cNvSpPr>
            <a:spLocks noGrp="1"/>
          </p:cNvSpPr>
          <p:nvPr>
            <p:ph type="dt" sz="half" idx="10"/>
          </p:nvPr>
        </p:nvSpPr>
        <p:spPr/>
        <p:txBody>
          <a:bodyPr/>
          <a:lstStyle/>
          <a:p>
            <a:fld id="{6C287807-18D8-4F32-9157-597A664524B2}" type="datetimeFigureOut">
              <a:rPr lang="en-IN" smtClean="0"/>
              <a:t>18-11-2021</a:t>
            </a:fld>
            <a:endParaRPr lang="en-IN"/>
          </a:p>
        </p:txBody>
      </p:sp>
      <p:sp>
        <p:nvSpPr>
          <p:cNvPr id="6" name="Footer Placeholder 5">
            <a:extLst>
              <a:ext uri="{FF2B5EF4-FFF2-40B4-BE49-F238E27FC236}">
                <a16:creationId xmlns:a16="http://schemas.microsoft.com/office/drawing/2014/main" id="{AA854A08-3B9A-4672-955C-8362CA773A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DAFD6F-4365-4143-B2E8-2BD41B95B9D4}"/>
              </a:ext>
            </a:extLst>
          </p:cNvPr>
          <p:cNvSpPr>
            <a:spLocks noGrp="1"/>
          </p:cNvSpPr>
          <p:nvPr>
            <p:ph type="sldNum" sz="quarter" idx="12"/>
          </p:nvPr>
        </p:nvSpPr>
        <p:spPr/>
        <p:txBody>
          <a:bodyPr/>
          <a:lstStyle/>
          <a:p>
            <a:fld id="{8A570E49-627F-45D4-9F5A-ECD75A4B882C}" type="slidenum">
              <a:rPr lang="en-IN" smtClean="0"/>
              <a:t>‹#›</a:t>
            </a:fld>
            <a:endParaRPr lang="en-IN"/>
          </a:p>
        </p:txBody>
      </p:sp>
    </p:spTree>
    <p:extLst>
      <p:ext uri="{BB962C8B-B14F-4D97-AF65-F5344CB8AC3E}">
        <p14:creationId xmlns:p14="http://schemas.microsoft.com/office/powerpoint/2010/main" val="4218644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8BC431-0BFA-4CE9-A924-3FDE62EDB1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3D18E0-586C-4BD4-95CD-79E96496CE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56E5BE-6B98-4B73-A79E-57CCD6E6B1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287807-18D8-4F32-9157-597A664524B2}" type="datetimeFigureOut">
              <a:rPr lang="en-IN" smtClean="0"/>
              <a:t>18-11-2021</a:t>
            </a:fld>
            <a:endParaRPr lang="en-IN"/>
          </a:p>
        </p:txBody>
      </p:sp>
      <p:sp>
        <p:nvSpPr>
          <p:cNvPr id="5" name="Footer Placeholder 4">
            <a:extLst>
              <a:ext uri="{FF2B5EF4-FFF2-40B4-BE49-F238E27FC236}">
                <a16:creationId xmlns:a16="http://schemas.microsoft.com/office/drawing/2014/main" id="{D642ABA1-8775-477B-9205-4B7BEDFB91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504BBA4-42C6-4A4C-A609-351C0B3807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570E49-627F-45D4-9F5A-ECD75A4B882C}" type="slidenum">
              <a:rPr lang="en-IN" smtClean="0"/>
              <a:t>‹#›</a:t>
            </a:fld>
            <a:endParaRPr lang="en-IN"/>
          </a:p>
        </p:txBody>
      </p:sp>
    </p:spTree>
    <p:extLst>
      <p:ext uri="{BB962C8B-B14F-4D97-AF65-F5344CB8AC3E}">
        <p14:creationId xmlns:p14="http://schemas.microsoft.com/office/powerpoint/2010/main" val="3556218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hyperlink" Target="http://tutorialzine.com/2013/10/12-awesome-css3-features-you-can-finally-use/" TargetMode="Externa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0.png"/><Relationship Id="rId4" Type="http://schemas.openxmlformats.org/officeDocument/2006/relationships/image" Target="../media/image49.emf"/></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1.emf"/></Relationships>
</file>

<file path=ppt/slides/_rels/slide2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2.emf"/></Relationships>
</file>

<file path=ppt/slides/_rels/slide2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4.png"/><Relationship Id="rId4" Type="http://schemas.openxmlformats.org/officeDocument/2006/relationships/image" Target="../media/image53.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55.emf"/></Relationships>
</file>

<file path=ppt/slides/_rels/slide2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56.emf"/></Relationships>
</file>

<file path=ppt/slides/_rels/slide2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57.wmf"/></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2">
            <a:grayscl/>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t="18334" b="6667"/>
          <a:stretch>
            <a:fillRect/>
          </a:stretch>
        </p:blipFill>
        <p:spPr>
          <a:xfrm>
            <a:off x="1524000" y="0"/>
            <a:ext cx="9144000" cy="6858000"/>
          </a:xfrm>
          <a:prstGeom prst="rect">
            <a:avLst/>
          </a:prstGeom>
        </p:spPr>
      </p:pic>
      <p:grpSp>
        <p:nvGrpSpPr>
          <p:cNvPr id="4" name="Group 25"/>
          <p:cNvGrpSpPr/>
          <p:nvPr/>
        </p:nvGrpSpPr>
        <p:grpSpPr>
          <a:xfrm>
            <a:off x="1509252" y="986565"/>
            <a:ext cx="9158748" cy="3628907"/>
            <a:chOff x="-14748" y="986564"/>
            <a:chExt cx="9158748" cy="3628907"/>
          </a:xfrm>
        </p:grpSpPr>
        <p:sp>
          <p:nvSpPr>
            <p:cNvPr id="27" name="Freeform 26"/>
            <p:cNvSpPr/>
            <p:nvPr/>
          </p:nvSpPr>
          <p:spPr>
            <a:xfrm>
              <a:off x="5003203" y="1761199"/>
              <a:ext cx="4140797" cy="2622445"/>
            </a:xfrm>
            <a:custGeom>
              <a:avLst/>
              <a:gdLst>
                <a:gd name="connsiteX0" fmla="*/ 1 w 4140797"/>
                <a:gd name="connsiteY0" fmla="*/ 0 h 2622445"/>
                <a:gd name="connsiteX1" fmla="*/ 4140797 w 4140797"/>
                <a:gd name="connsiteY1" fmla="*/ 0 h 2622445"/>
                <a:gd name="connsiteX2" fmla="*/ 4140797 w 4140797"/>
                <a:gd name="connsiteY2" fmla="*/ 2622445 h 2622445"/>
                <a:gd name="connsiteX3" fmla="*/ 0 w 4140797"/>
                <a:gd name="connsiteY3" fmla="*/ 2622445 h 2622445"/>
                <a:gd name="connsiteX4" fmla="*/ 1311223 w 4140797"/>
                <a:gd name="connsiteY4" fmla="*/ 1311222 h 2622445"/>
                <a:gd name="connsiteX5" fmla="*/ 1 w 4140797"/>
                <a:gd name="connsiteY5" fmla="*/ 0 h 262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797" h="2622445">
                  <a:moveTo>
                    <a:pt x="1" y="0"/>
                  </a:moveTo>
                  <a:lnTo>
                    <a:pt x="4140797" y="0"/>
                  </a:lnTo>
                  <a:lnTo>
                    <a:pt x="4140797" y="2622445"/>
                  </a:lnTo>
                  <a:lnTo>
                    <a:pt x="0" y="2622445"/>
                  </a:lnTo>
                  <a:lnTo>
                    <a:pt x="1311223" y="1311222"/>
                  </a:lnTo>
                  <a:lnTo>
                    <a:pt x="1" y="0"/>
                  </a:lnTo>
                  <a:close/>
                </a:path>
              </a:pathLst>
            </a:custGeom>
            <a:solidFill>
              <a:srgbClr val="00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29" name="Pentagon 28"/>
            <p:cNvSpPr/>
            <p:nvPr/>
          </p:nvSpPr>
          <p:spPr>
            <a:xfrm>
              <a:off x="0" y="1529371"/>
              <a:ext cx="5743977" cy="3086100"/>
            </a:xfrm>
            <a:prstGeom prst="homePlate">
              <a:avLst/>
            </a:prstGeom>
            <a:solidFill>
              <a:srgbClr val="59595B"/>
            </a:solidFill>
            <a:ln>
              <a:solidFill>
                <a:srgbClr val="59595B"/>
              </a:solid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stStyle>
            <a:p>
              <a:pPr algn="ctr"/>
              <a:endParaRPr lang="en-US"/>
            </a:p>
          </p:txBody>
        </p:sp>
        <p:sp>
          <p:nvSpPr>
            <p:cNvPr id="51" name="Pentagon 50"/>
            <p:cNvSpPr/>
            <p:nvPr/>
          </p:nvSpPr>
          <p:spPr>
            <a:xfrm>
              <a:off x="-14748" y="986564"/>
              <a:ext cx="4014973" cy="1075928"/>
            </a:xfrm>
            <a:prstGeom prst="homePlate">
              <a:avLst/>
            </a:prstGeom>
            <a:solidFill>
              <a:srgbClr val="00AAAD"/>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stStyle>
            <a:p>
              <a:pPr algn="ctr"/>
              <a:endParaRPr lang="en-US"/>
            </a:p>
          </p:txBody>
        </p:sp>
        <p:sp>
          <p:nvSpPr>
            <p:cNvPr id="43" name="TextBox 42"/>
            <p:cNvSpPr txBox="1"/>
            <p:nvPr/>
          </p:nvSpPr>
          <p:spPr>
            <a:xfrm>
              <a:off x="177782" y="2315222"/>
              <a:ext cx="4188156" cy="2123658"/>
            </a:xfrm>
            <a:prstGeom prst="rect">
              <a:avLst/>
            </a:prstGeom>
            <a:noFill/>
          </p:spPr>
          <p:txBody>
            <a:bodyPr wrap="square" rtlCol="0">
              <a:spAutoFit/>
            </a:bodyPr>
            <a:lstStyle>
              <a:defPPr/>
            </a:lstStyle>
            <a:p>
              <a:r>
                <a:rPr lang="en-US" sz="4400" b="1" dirty="0">
                  <a:solidFill>
                    <a:schemeClr val="bg1"/>
                  </a:solidFill>
                  <a:ea typeface="Open Sans Bold" panose="020B0806030504020204" pitchFamily="34" charset="0"/>
                  <a:cs typeface="Open Sans Bold" panose="020B0806030504020204" pitchFamily="34" charset="0"/>
                </a:rPr>
                <a:t>Unit-1</a:t>
              </a:r>
            </a:p>
            <a:p>
              <a:r>
                <a:rPr lang="en-US" sz="4400" b="1" dirty="0">
                  <a:solidFill>
                    <a:schemeClr val="bg1"/>
                  </a:solidFill>
                  <a:ea typeface="Open Sans Bold" panose="020B0806030504020204" pitchFamily="34" charset="0"/>
                  <a:cs typeface="Open Sans Bold" panose="020B0806030504020204" pitchFamily="34" charset="0"/>
                </a:rPr>
                <a:t>Introduction to WWW</a:t>
              </a:r>
            </a:p>
          </p:txBody>
        </p:sp>
        <p:sp>
          <p:nvSpPr>
            <p:cNvPr id="50" name="Freeform 49"/>
            <p:cNvSpPr/>
            <p:nvPr/>
          </p:nvSpPr>
          <p:spPr>
            <a:xfrm>
              <a:off x="4652237" y="1529372"/>
              <a:ext cx="1672363" cy="3086099"/>
            </a:xfrm>
            <a:custGeom>
              <a:avLst/>
              <a:gdLst>
                <a:gd name="connsiteX0" fmla="*/ 0 w 1672363"/>
                <a:gd name="connsiteY0" fmla="*/ 0 h 3086099"/>
                <a:gd name="connsiteX1" fmla="*/ 129314 w 1672363"/>
                <a:gd name="connsiteY1" fmla="*/ 0 h 3086099"/>
                <a:gd name="connsiteX2" fmla="*/ 1672363 w 1672363"/>
                <a:gd name="connsiteY2" fmla="*/ 1543050 h 3086099"/>
                <a:gd name="connsiteX3" fmla="*/ 129314 w 1672363"/>
                <a:gd name="connsiteY3" fmla="*/ 3086099 h 3086099"/>
                <a:gd name="connsiteX4" fmla="*/ 0 w 1672363"/>
                <a:gd name="connsiteY4" fmla="*/ 3086099 h 3086099"/>
                <a:gd name="connsiteX5" fmla="*/ 1543049 w 1672363"/>
                <a:gd name="connsiteY5" fmla="*/ 1543050 h 3086099"/>
                <a:gd name="connsiteX6" fmla="*/ 0 w 1672363"/>
                <a:gd name="connsiteY6" fmla="*/ 0 h 308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363" h="3086099">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stStyle>
            <a:p>
              <a:pPr algn="ctr"/>
              <a:endParaRPr lang="en-US"/>
            </a:p>
          </p:txBody>
        </p:sp>
      </p:grpSp>
      <p:pic>
        <p:nvPicPr>
          <p:cNvPr id="1026" name="Picture 2" descr="Related image"/>
          <p:cNvPicPr>
            <a:picLocks noChangeAspect="1" noChangeArrowheads="1"/>
          </p:cNvPicPr>
          <p:nvPr/>
        </p:nvPicPr>
        <p:blipFill>
          <a:blip r:embed="rId4"/>
          <a:stretch>
            <a:fillRect/>
          </a:stretch>
        </p:blipFill>
        <p:spPr bwMode="auto">
          <a:xfrm>
            <a:off x="7924800" y="2152651"/>
            <a:ext cx="2590800" cy="1856481"/>
          </a:xfrm>
          <a:prstGeom prst="rect">
            <a:avLst/>
          </a:prstGeom>
          <a:noFill/>
        </p:spPr>
      </p:pic>
    </p:spTree>
    <p:extLst>
      <p:ext uri="{BB962C8B-B14F-4D97-AF65-F5344CB8AC3E}">
        <p14:creationId xmlns:p14="http://schemas.microsoft.com/office/powerpoint/2010/main" val="3292758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7683"/>
          </a:xfrm>
        </p:spPr>
        <p:txBody>
          <a:bodyPr/>
          <a:lstStyle>
            <a:defPPr/>
          </a:lstStyle>
          <a:p>
            <a:r>
              <a:rPr lang="en-US" dirty="0"/>
              <a:t>HTTP Response (Example)</a:t>
            </a:r>
          </a:p>
        </p:txBody>
      </p:sp>
      <p:graphicFrame>
        <p:nvGraphicFramePr>
          <p:cNvPr id="4" name="Content Placeholder 3"/>
          <p:cNvGraphicFramePr>
            <a:graphicFrameLocks noGrp="1"/>
          </p:cNvGraphicFramePr>
          <p:nvPr>
            <p:ph idx="1"/>
          </p:nvPr>
        </p:nvGraphicFramePr>
        <p:xfrm>
          <a:off x="1714500" y="1371600"/>
          <a:ext cx="8763000" cy="3302000"/>
        </p:xfrm>
        <a:graphic>
          <a:graphicData uri="http://schemas.openxmlformats.org/drawingml/2006/table">
            <a:tbl>
              <a:tblPr firstRow="1">
                <a:tableStyleId>{2D5ABB26-0587-4C30-8999-92F81FD0307C}</a:tableStyleId>
              </a:tblPr>
              <a:tblGrid>
                <a:gridCol w="2921000">
                  <a:extLst>
                    <a:ext uri="{9D8B030D-6E8A-4147-A177-3AD203B41FA5}">
                      <a16:colId xmlns:a16="http://schemas.microsoft.com/office/drawing/2014/main" val="20000"/>
                    </a:ext>
                  </a:extLst>
                </a:gridCol>
                <a:gridCol w="1917700">
                  <a:extLst>
                    <a:ext uri="{9D8B030D-6E8A-4147-A177-3AD203B41FA5}">
                      <a16:colId xmlns:a16="http://schemas.microsoft.com/office/drawing/2014/main" val="20001"/>
                    </a:ext>
                  </a:extLst>
                </a:gridCol>
                <a:gridCol w="3924300">
                  <a:extLst>
                    <a:ext uri="{9D8B030D-6E8A-4147-A177-3AD203B41FA5}">
                      <a16:colId xmlns:a16="http://schemas.microsoft.com/office/drawing/2014/main" val="20002"/>
                    </a:ext>
                  </a:extLst>
                </a:gridCol>
              </a:tblGrid>
              <a:tr h="370840">
                <a:tc>
                  <a:txBody>
                    <a:bodyPr/>
                    <a:lstStyle>
                      <a:defPPr/>
                    </a:lstStyle>
                    <a:p>
                      <a:pPr>
                        <a:buNone/>
                      </a:pPr>
                      <a:r>
                        <a:rPr lang="en-US"/>
                        <a:t>HTTP/1.1 200 OK</a:t>
                      </a:r>
                    </a:p>
                  </a:txBody>
                  <a:tcPr>
                    <a:lnB w="12700" cap="flat" cmpd="sng" algn="ctr">
                      <a:solidFill>
                        <a:schemeClr val="tx1"/>
                      </a:solidFill>
                      <a:prstDash val="solid"/>
                      <a:round/>
                      <a:headEnd type="none" w="med" len="med"/>
                      <a:tailEnd type="none" w="med" len="med"/>
                    </a:lnB>
                  </a:tcPr>
                </a:tc>
                <a:tc>
                  <a:txBody>
                    <a:bodyPr/>
                    <a:lstStyle>
                      <a:defPPr/>
                    </a:lstStyle>
                    <a:p>
                      <a:endParaRPr lang="en-US"/>
                    </a:p>
                  </a:txBody>
                  <a:tcPr>
                    <a:lnB w="12700" cap="flat" cmpd="sng" algn="ctr">
                      <a:solidFill>
                        <a:schemeClr val="tx1"/>
                      </a:solidFill>
                      <a:prstDash val="solid"/>
                      <a:round/>
                      <a:headEnd type="none" w="med" len="med"/>
                      <a:tailEnd type="none" w="med" len="med"/>
                    </a:lnB>
                  </a:tcPr>
                </a:tc>
                <a:tc>
                  <a:txBody>
                    <a:bodyPr/>
                    <a:lstStyle>
                      <a:def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tx1"/>
                          </a:solidFill>
                          <a:effectLst/>
                          <a:uLnTx/>
                          <a:uFillTx/>
                          <a:latin typeface="+mn-lt"/>
                          <a:ea typeface="Times New Roman" panose="02020603050405020304" pitchFamily="18" charset="0"/>
                          <a:cs typeface="Times New Roman" panose="02020603050405020304" pitchFamily="18" charset="0"/>
                        </a:rPr>
                        <a:t>Response is 200 status code with OK message using HTTP1.1</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defPPr/>
                    </a:lstStyle>
                    <a:p>
                      <a:pPr>
                        <a:buNone/>
                      </a:pPr>
                      <a:r>
                        <a:rPr lang="en-US"/>
                        <a:t>Date: Mon, 27 Jul 2009 </a:t>
                      </a:r>
                    </a:p>
                    <a:p>
                      <a:pPr>
                        <a:buNone/>
                      </a:pPr>
                      <a:r>
                        <a:rPr lang="en-US"/>
                        <a:t>12:28:53 GMT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tx1"/>
                          </a:solidFill>
                          <a:effectLst/>
                          <a:uLnTx/>
                          <a:uFillTx/>
                          <a:latin typeface="+mn-lt"/>
                          <a:ea typeface="Times New Roman" panose="02020603050405020304" pitchFamily="18" charset="0"/>
                          <a:cs typeface="Times New Roman" panose="02020603050405020304" pitchFamily="18" charset="0"/>
                        </a:rPr>
                        <a:t>Response</a:t>
                      </a:r>
                      <a:r>
                        <a:rPr kumimoji="0" lang="en-US" sz="1800" b="0" i="0" u="none" strike="noStrike" kern="1200" cap="none" spc="0" normalizeH="0" noProof="0">
                          <a:ln>
                            <a:noFill/>
                          </a:ln>
                          <a:solidFill>
                            <a:schemeClr val="tx1"/>
                          </a:solidFill>
                          <a:effectLst/>
                          <a:uLnTx/>
                          <a:uFillTx/>
                          <a:latin typeface="+mn-lt"/>
                          <a:ea typeface="Times New Roman" panose="02020603050405020304" pitchFamily="18" charset="0"/>
                          <a:cs typeface="Times New Roman" panose="02020603050405020304" pitchFamily="18" charset="0"/>
                        </a:rPr>
                        <a:t> Date &amp; Time</a:t>
                      </a:r>
                      <a:endParaRPr kumimoji="0" lang="en-US" sz="1800" b="0" i="0" u="none" strike="noStrike" kern="1200" cap="none" spc="0" normalizeH="0" baseline="0" noProof="0">
                        <a:ln>
                          <a:noFill/>
                        </a:ln>
                        <a:solidFill>
                          <a:schemeClr val="tx1"/>
                        </a:solidFill>
                        <a:effectLst/>
                        <a:uLnTx/>
                        <a:uFillTx/>
                        <a:latin typeface="+mn-lt"/>
                        <a:ea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3840">
                <a:tc>
                  <a:txBody>
                    <a:bodyPr/>
                    <a:lstStyle>
                      <a:defPPr/>
                    </a:lstStyle>
                    <a:p>
                      <a:pPr marL="0" marR="0" indent="0" algn="l" defTabSz="914400" rtl="0" eaLnBrk="1" fontAlgn="auto" latinLnBrk="0" hangingPunct="1">
                        <a:lnSpc>
                          <a:spcPct val="100000"/>
                        </a:lnSpc>
                        <a:spcBef>
                          <a:spcPct val="0"/>
                        </a:spcBef>
                        <a:spcAft>
                          <a:spcPct val="0"/>
                        </a:spcAft>
                        <a:buClrTx/>
                        <a:buSzTx/>
                        <a:buFontTx/>
                        <a:buNone/>
                        <a:defRPr/>
                      </a:pPr>
                      <a:r>
                        <a:rPr lang="en-US"/>
                        <a:t>Server: Apache/2.2.14 (Win32)</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800" b="0" i="0" u="none" strike="noStrike" kern="1200" cap="none" spc="0" normalizeH="0" baseline="0" noProof="0" err="1">
                          <a:ln>
                            <a:noFill/>
                          </a:ln>
                          <a:solidFill>
                            <a:schemeClr val="tx1"/>
                          </a:solidFill>
                          <a:effectLst/>
                          <a:uLnTx/>
                          <a:uFillTx/>
                          <a:latin typeface="+mn-lt"/>
                          <a:ea typeface="Times New Roman" panose="02020603050405020304" pitchFamily="18" charset="0"/>
                          <a:cs typeface="Times New Roman" panose="02020603050405020304" pitchFamily="18" charset="0"/>
                        </a:rPr>
                        <a:t>Webserver</a:t>
                      </a:r>
                      <a:r>
                        <a:rPr kumimoji="0" lang="en-US" sz="1800" b="0" i="0" u="none" strike="noStrike" kern="1200" cap="none" spc="0" normalizeH="0" noProof="0">
                          <a:ln>
                            <a:noFill/>
                          </a:ln>
                          <a:solidFill>
                            <a:schemeClr val="tx1"/>
                          </a:solidFill>
                          <a:effectLst/>
                          <a:uLnTx/>
                          <a:uFillTx/>
                          <a:latin typeface="+mn-lt"/>
                          <a:ea typeface="Times New Roman" panose="02020603050405020304" pitchFamily="18" charset="0"/>
                          <a:cs typeface="Times New Roman" panose="02020603050405020304" pitchFamily="18" charset="0"/>
                        </a:rPr>
                        <a:t> used by server</a:t>
                      </a:r>
                      <a:endParaRPr kumimoji="0" lang="en-US" sz="1800" b="0" i="0" u="none" strike="noStrike" kern="1200" cap="none" spc="0" normalizeH="0" baseline="0" noProof="0">
                        <a:ln>
                          <a:noFill/>
                        </a:ln>
                        <a:solidFill>
                          <a:schemeClr val="tx1"/>
                        </a:solidFill>
                        <a:effectLst/>
                        <a:uLnTx/>
                        <a:uFillTx/>
                        <a:latin typeface="+mn-lt"/>
                        <a:ea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defPPr/>
                    </a:lstStyle>
                    <a:p>
                      <a:pPr>
                        <a:buNone/>
                      </a:pPr>
                      <a:r>
                        <a:rPr lang="en-US"/>
                        <a:t>Last-Modified: Wed, </a:t>
                      </a:r>
                    </a:p>
                    <a:p>
                      <a:pPr>
                        <a:buNone/>
                      </a:pPr>
                      <a:r>
                        <a:rPr lang="en-US"/>
                        <a:t>22 Jul 2009 19:15:56 GMT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800" b="0" i="0" u="none" strike="noStrike" kern="1200" cap="none" spc="0" normalizeH="0" noProof="0">
                          <a:ln>
                            <a:noFill/>
                          </a:ln>
                          <a:solidFill>
                            <a:schemeClr val="tx1"/>
                          </a:solidFill>
                          <a:effectLst/>
                          <a:uLnTx/>
                          <a:uFillTx/>
                          <a:latin typeface="+mn-lt"/>
                          <a:ea typeface="Times New Roman" panose="02020603050405020304" pitchFamily="18" charset="0"/>
                          <a:cs typeface="Times New Roman" panose="02020603050405020304" pitchFamily="18" charset="0"/>
                        </a:rPr>
                        <a:t>Last modified at Date &amp; Time</a:t>
                      </a:r>
                      <a:endParaRPr kumimoji="0" lang="en-US" sz="1800" b="0" i="0" u="none" strike="noStrike" kern="1200" cap="none" spc="0" normalizeH="0" baseline="0" noProof="0">
                        <a:ln>
                          <a:noFill/>
                        </a:ln>
                        <a:solidFill>
                          <a:schemeClr val="tx1"/>
                        </a:solidFill>
                        <a:effectLst/>
                        <a:uLnTx/>
                        <a:uFillTx/>
                        <a:latin typeface="+mn-lt"/>
                        <a:ea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defPPr/>
                    </a:lstStyle>
                    <a:p>
                      <a:pPr>
                        <a:buNone/>
                      </a:pPr>
                      <a:r>
                        <a:rPr lang="en-US"/>
                        <a:t>Content-Length: 88</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tx1"/>
                          </a:solidFill>
                          <a:effectLst/>
                          <a:uLnTx/>
                          <a:uFillTx/>
                          <a:latin typeface="+mn-lt"/>
                          <a:ea typeface="Times New Roman" panose="02020603050405020304" pitchFamily="18" charset="0"/>
                          <a:cs typeface="Times New Roman" panose="02020603050405020304" pitchFamily="18" charset="0"/>
                        </a:rPr>
                        <a:t>Content-Length</a:t>
                      </a:r>
                      <a:r>
                        <a:rPr kumimoji="0" lang="en-US" sz="1800" b="0" i="0" u="none" strike="noStrike" kern="1200" cap="none" spc="0" normalizeH="0" noProof="0">
                          <a:ln>
                            <a:noFill/>
                          </a:ln>
                          <a:solidFill>
                            <a:schemeClr val="tx1"/>
                          </a:solidFill>
                          <a:effectLst/>
                          <a:uLnTx/>
                          <a:uFillTx/>
                          <a:latin typeface="+mn-lt"/>
                          <a:ea typeface="Times New Roman" panose="02020603050405020304" pitchFamily="18" charset="0"/>
                          <a:cs typeface="Times New Roman" panose="02020603050405020304" pitchFamily="18" charset="0"/>
                        </a:rPr>
                        <a:t> in bytes</a:t>
                      </a:r>
                      <a:endParaRPr kumimoji="0" lang="en-US" sz="1800" b="0" i="0" u="none" strike="noStrike" kern="1200" cap="none" spc="0" normalizeH="0" baseline="0" noProof="0">
                        <a:ln>
                          <a:noFill/>
                        </a:ln>
                        <a:solidFill>
                          <a:schemeClr val="tx1"/>
                        </a:solidFill>
                        <a:effectLst/>
                        <a:uLnTx/>
                        <a:uFillTx/>
                        <a:latin typeface="+mn-lt"/>
                        <a:ea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defPPr/>
                    </a:lstStyle>
                    <a:p>
                      <a:pPr>
                        <a:buNone/>
                      </a:pPr>
                      <a:r>
                        <a:rPr lang="en-US"/>
                        <a:t>Content-Type: text/html</a:t>
                      </a:r>
                    </a:p>
                  </a:txBody>
                  <a:tcPr>
                    <a:lnT w="12700" cap="flat" cmpd="sng" algn="ctr">
                      <a:solidFill>
                        <a:schemeClr val="tx1"/>
                      </a:solidFill>
                      <a:prstDash val="solid"/>
                      <a:round/>
                      <a:headEnd type="none" w="med" len="med"/>
                      <a:tailEnd type="none" w="med" len="med"/>
                    </a:lnT>
                  </a:tcPr>
                </a:tc>
                <a:tc>
                  <a:txBody>
                    <a:bodyPr/>
                    <a:lstStyle>
                      <a:defPPr/>
                    </a:lstStyle>
                    <a:p>
                      <a:endParaRPr lang="en-US"/>
                    </a:p>
                  </a:txBody>
                  <a:tcPr>
                    <a:lnT w="12700" cap="flat" cmpd="sng" algn="ctr">
                      <a:solidFill>
                        <a:schemeClr val="tx1"/>
                      </a:solidFill>
                      <a:prstDash val="solid"/>
                      <a:round/>
                      <a:headEnd type="none" w="med" len="med"/>
                      <a:tailEnd type="none" w="med" len="med"/>
                    </a:lnT>
                  </a:tcPr>
                </a:tc>
                <a:tc>
                  <a:txBody>
                    <a:bodyPr/>
                    <a:lstStyle>
                      <a:def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tx1"/>
                          </a:solidFill>
                          <a:effectLst/>
                          <a:uLnTx/>
                          <a:uFillTx/>
                          <a:latin typeface="+mn-lt"/>
                          <a:ea typeface="Times New Roman" panose="02020603050405020304" pitchFamily="18" charset="0"/>
                          <a:cs typeface="Times New Roman" panose="02020603050405020304" pitchFamily="18" charset="0"/>
                        </a:rPr>
                        <a:t>Content-Type</a:t>
                      </a:r>
                      <a:r>
                        <a:rPr kumimoji="0" lang="en-US" sz="1800" b="0" i="0" u="none" strike="noStrike" kern="1200" cap="none" spc="0" normalizeH="0" noProof="0">
                          <a:ln>
                            <a:noFill/>
                          </a:ln>
                          <a:solidFill>
                            <a:schemeClr val="tx1"/>
                          </a:solidFill>
                          <a:effectLst/>
                          <a:uLnTx/>
                          <a:uFillTx/>
                          <a:latin typeface="+mn-lt"/>
                          <a:ea typeface="Times New Roman" panose="02020603050405020304" pitchFamily="18" charset="0"/>
                          <a:cs typeface="Times New Roman" panose="02020603050405020304" pitchFamily="18" charset="0"/>
                        </a:rPr>
                        <a:t> of the response</a:t>
                      </a:r>
                      <a:endParaRPr kumimoji="0" lang="en-US" sz="1800" b="0" i="0" u="none" strike="noStrike" kern="1200" cap="none" spc="0" normalizeH="0" baseline="0" noProof="0">
                        <a:ln>
                          <a:noFill/>
                        </a:ln>
                        <a:solidFill>
                          <a:schemeClr val="tx1"/>
                        </a:solidFill>
                        <a:effectLst/>
                        <a:uLnTx/>
                        <a:uFillTx/>
                        <a:latin typeface="+mn-lt"/>
                        <a:ea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
        <p:nvSpPr>
          <p:cNvPr id="5" name="Right Arrow 4"/>
          <p:cNvSpPr/>
          <p:nvPr/>
        </p:nvSpPr>
        <p:spPr>
          <a:xfrm>
            <a:off x="4648200" y="1524000"/>
            <a:ext cx="15240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7" name="Right Arrow 6"/>
          <p:cNvSpPr/>
          <p:nvPr/>
        </p:nvSpPr>
        <p:spPr>
          <a:xfrm>
            <a:off x="4648200" y="2133600"/>
            <a:ext cx="15240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8" name="Right Arrow 7"/>
          <p:cNvSpPr/>
          <p:nvPr/>
        </p:nvSpPr>
        <p:spPr>
          <a:xfrm>
            <a:off x="4648200" y="2810256"/>
            <a:ext cx="15240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9" name="Right Arrow 8"/>
          <p:cNvSpPr/>
          <p:nvPr/>
        </p:nvSpPr>
        <p:spPr>
          <a:xfrm>
            <a:off x="4648200" y="3450336"/>
            <a:ext cx="15240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20" name="Rectangle 19"/>
          <p:cNvSpPr/>
          <p:nvPr/>
        </p:nvSpPr>
        <p:spPr>
          <a:xfrm>
            <a:off x="6553200" y="1447800"/>
            <a:ext cx="35052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16" name="Right Arrow 15"/>
          <p:cNvSpPr/>
          <p:nvPr/>
        </p:nvSpPr>
        <p:spPr>
          <a:xfrm>
            <a:off x="4648200" y="4087368"/>
            <a:ext cx="15240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18" name="Right Arrow 17"/>
          <p:cNvSpPr/>
          <p:nvPr/>
        </p:nvSpPr>
        <p:spPr>
          <a:xfrm>
            <a:off x="4630947" y="4541922"/>
            <a:ext cx="15240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27" name="Rectangle 26"/>
          <p:cNvSpPr/>
          <p:nvPr/>
        </p:nvSpPr>
        <p:spPr>
          <a:xfrm>
            <a:off x="6553200" y="1981200"/>
            <a:ext cx="39624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28" name="Rectangle 27"/>
          <p:cNvSpPr/>
          <p:nvPr/>
        </p:nvSpPr>
        <p:spPr>
          <a:xfrm>
            <a:off x="6553200" y="2590800"/>
            <a:ext cx="39624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29" name="Rectangle 28"/>
          <p:cNvSpPr/>
          <p:nvPr/>
        </p:nvSpPr>
        <p:spPr>
          <a:xfrm>
            <a:off x="6553200" y="3276600"/>
            <a:ext cx="39624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30" name="Rectangle 29"/>
          <p:cNvSpPr/>
          <p:nvPr/>
        </p:nvSpPr>
        <p:spPr>
          <a:xfrm>
            <a:off x="1295400" y="3200400"/>
            <a:ext cx="31242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31" name="Rectangle 30"/>
          <p:cNvSpPr/>
          <p:nvPr/>
        </p:nvSpPr>
        <p:spPr>
          <a:xfrm>
            <a:off x="1295400" y="2590800"/>
            <a:ext cx="30480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32" name="Rectangle 31"/>
          <p:cNvSpPr/>
          <p:nvPr/>
        </p:nvSpPr>
        <p:spPr>
          <a:xfrm>
            <a:off x="1295400" y="1905000"/>
            <a:ext cx="31242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33" name="Rectangle 32"/>
          <p:cNvSpPr/>
          <p:nvPr/>
        </p:nvSpPr>
        <p:spPr>
          <a:xfrm>
            <a:off x="1295400" y="1295400"/>
            <a:ext cx="30480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34" name="Rectangle 33"/>
          <p:cNvSpPr/>
          <p:nvPr/>
        </p:nvSpPr>
        <p:spPr>
          <a:xfrm>
            <a:off x="1295400" y="3886200"/>
            <a:ext cx="31242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35" name="Rectangle 34"/>
          <p:cNvSpPr/>
          <p:nvPr/>
        </p:nvSpPr>
        <p:spPr>
          <a:xfrm>
            <a:off x="1295400" y="4267200"/>
            <a:ext cx="31242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36" name="Rectangle 35"/>
          <p:cNvSpPr/>
          <p:nvPr/>
        </p:nvSpPr>
        <p:spPr>
          <a:xfrm>
            <a:off x="6477000" y="3886200"/>
            <a:ext cx="4038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37" name="Rectangle 36"/>
          <p:cNvSpPr/>
          <p:nvPr/>
        </p:nvSpPr>
        <p:spPr>
          <a:xfrm>
            <a:off x="6477000" y="4267200"/>
            <a:ext cx="4038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22" name="Rectangle 21"/>
          <p:cNvSpPr/>
          <p:nvPr/>
        </p:nvSpPr>
        <p:spPr>
          <a:xfrm>
            <a:off x="4419600" y="1981200"/>
            <a:ext cx="2209800" cy="7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23" name="Rectangle 22"/>
          <p:cNvSpPr/>
          <p:nvPr/>
        </p:nvSpPr>
        <p:spPr>
          <a:xfrm>
            <a:off x="4343400" y="2590800"/>
            <a:ext cx="2209800" cy="7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24" name="Rectangle 23"/>
          <p:cNvSpPr/>
          <p:nvPr/>
        </p:nvSpPr>
        <p:spPr>
          <a:xfrm>
            <a:off x="4343400" y="3276600"/>
            <a:ext cx="2209800" cy="7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25" name="Rectangle 24"/>
          <p:cNvSpPr/>
          <p:nvPr/>
        </p:nvSpPr>
        <p:spPr>
          <a:xfrm>
            <a:off x="4343400" y="3886200"/>
            <a:ext cx="2209800" cy="7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26" name="Rectangle 25"/>
          <p:cNvSpPr/>
          <p:nvPr/>
        </p:nvSpPr>
        <p:spPr>
          <a:xfrm>
            <a:off x="4343400" y="4267200"/>
            <a:ext cx="2209800" cy="7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nodeType="clickPar">
                      <p:stCondLst>
                        <p:cond delay="indefinite"/>
                      </p:stCondLst>
                      <p:childTnLst>
                        <p:par>
                          <p:cTn id="13" fill="hold">
                            <p:stCondLst>
                              <p:cond delay="0"/>
                            </p:stCondLst>
                            <p:childTnLst>
                              <p:par>
                                <p:cTn id="14" presetID="1" presetClass="exit" presetSubtype="0" fill="hold" grpId="0" nodeType="clickEffect">
                                  <p:stCondLst>
                                    <p:cond delay="0"/>
                                  </p:stCondLst>
                                  <p:childTnLst>
                                    <p:set>
                                      <p:cBhvr>
                                        <p:cTn id="15" dur="1" fill="hold">
                                          <p:stCondLst>
                                            <p:cond delay="0"/>
                                          </p:stCondLst>
                                        </p:cTn>
                                        <p:tgtEl>
                                          <p:spTgt spid="20"/>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p:stCondLst>
                              <p:cond delay="0"/>
                            </p:stCondLst>
                            <p:childTnLst>
                              <p:par>
                                <p:cTn id="18" presetID="1" presetClass="exit" presetSubtype="0" fill="hold" grpId="0" nodeType="clickEffect">
                                  <p:stCondLst>
                                    <p:cond delay="0"/>
                                  </p:stCondLst>
                                  <p:childTnLst>
                                    <p:set>
                                      <p:cBhvr>
                                        <p:cTn id="19" dur="1" fill="hold">
                                          <p:stCondLst>
                                            <p:cond delay="0"/>
                                          </p:stCondLst>
                                        </p:cTn>
                                        <p:tgtEl>
                                          <p:spTgt spid="32"/>
                                        </p:tgtEl>
                                        <p:attrNameLst>
                                          <p:attrName>style.visibility</p:attrName>
                                        </p:attrNameLst>
                                      </p:cBhvr>
                                      <p:to>
                                        <p:strVal val="hidden"/>
                                      </p:to>
                                    </p:set>
                                  </p:childTnLst>
                                </p:cTn>
                              </p:par>
                            </p:childTnLst>
                          </p:cTn>
                        </p:par>
                      </p:childTnLst>
                    </p:cTn>
                  </p:par>
                  <p:par>
                    <p:cTn id="20" fill="hold" nodeType="clickPar">
                      <p:stCondLst>
                        <p:cond delay="indefinite"/>
                      </p:stCondLst>
                      <p:childTnLst>
                        <p:par>
                          <p:cTn id="21" fill="hold">
                            <p:stCondLst>
                              <p:cond delay="0"/>
                            </p:stCondLst>
                            <p:childTnLst>
                              <p:par>
                                <p:cTn id="22" presetID="1" presetClass="exit" presetSubtype="0" fill="hold" grpId="0" nodeType="clickEffect">
                                  <p:stCondLst>
                                    <p:cond delay="0"/>
                                  </p:stCondLst>
                                  <p:childTnLst>
                                    <p:set>
                                      <p:cBhvr>
                                        <p:cTn id="23" dur="1" fill="hold">
                                          <p:stCondLst>
                                            <p:cond delay="0"/>
                                          </p:stCondLst>
                                        </p:cTn>
                                        <p:tgtEl>
                                          <p:spTgt spid="22"/>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par>
                    <p:cTn id="29" fill="hold" nodeType="clickPar">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hidden"/>
                                      </p:to>
                                    </p:set>
                                  </p:childTnLst>
                                </p:cTn>
                              </p:par>
                            </p:childTnLst>
                          </p:cTn>
                        </p:par>
                      </p:childTnLst>
                    </p:cTn>
                  </p:par>
                  <p:par>
                    <p:cTn id="41" fill="hold" nodeType="clickPar">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left)">
                                      <p:cBhvr>
                                        <p:cTn id="45" dur="500"/>
                                        <p:tgtEl>
                                          <p:spTgt spid="8"/>
                                        </p:tgtEl>
                                      </p:cBhvr>
                                    </p:animEffect>
                                  </p:childTnLst>
                                </p:cTn>
                              </p:par>
                            </p:childTnLst>
                          </p:cTn>
                        </p:par>
                      </p:childTnLst>
                    </p:cTn>
                  </p:par>
                  <p:par>
                    <p:cTn id="46" fill="hold" nodeType="clickPar">
                      <p:stCondLst>
                        <p:cond delay="indefinite"/>
                      </p:stCondLst>
                      <p:childTnLst>
                        <p:par>
                          <p:cTn id="47" fill="hold">
                            <p:stCondLst>
                              <p:cond delay="0"/>
                            </p:stCondLst>
                            <p:childTnLst>
                              <p:par>
                                <p:cTn id="48" presetID="1" presetClass="exit" presetSubtype="0" fill="hold" grpId="0" nodeType="clickEffect">
                                  <p:stCondLst>
                                    <p:cond delay="0"/>
                                  </p:stCondLst>
                                  <p:childTnLst>
                                    <p:set>
                                      <p:cBhvr>
                                        <p:cTn id="49" dur="1" fill="hold">
                                          <p:stCondLst>
                                            <p:cond delay="0"/>
                                          </p:stCondLst>
                                        </p:cTn>
                                        <p:tgtEl>
                                          <p:spTgt spid="28"/>
                                        </p:tgtEl>
                                        <p:attrNameLst>
                                          <p:attrName>style.visibility</p:attrName>
                                        </p:attrNameLst>
                                      </p:cBhvr>
                                      <p:to>
                                        <p:strVal val="hidden"/>
                                      </p:to>
                                    </p:set>
                                  </p:childTnLst>
                                </p:cTn>
                              </p:par>
                            </p:childTnLst>
                          </p:cTn>
                        </p:par>
                      </p:childTnLst>
                    </p:cTn>
                  </p:par>
                  <p:par>
                    <p:cTn id="50" fill="hold" nodeType="clickPar">
                      <p:stCondLst>
                        <p:cond delay="indefinite"/>
                      </p:stCondLst>
                      <p:childTnLst>
                        <p:par>
                          <p:cTn id="51" fill="hold">
                            <p:stCondLst>
                              <p:cond delay="0"/>
                            </p:stCondLst>
                            <p:childTnLst>
                              <p:par>
                                <p:cTn id="52" presetID="1" presetClass="exit" presetSubtype="0" fill="hold" grpId="0" nodeType="clickEffect">
                                  <p:stCondLst>
                                    <p:cond delay="0"/>
                                  </p:stCondLst>
                                  <p:childTnLst>
                                    <p:set>
                                      <p:cBhvr>
                                        <p:cTn id="53" dur="1" fill="hold">
                                          <p:stCondLst>
                                            <p:cond delay="0"/>
                                          </p:stCondLst>
                                        </p:cTn>
                                        <p:tgtEl>
                                          <p:spTgt spid="30"/>
                                        </p:tgtEl>
                                        <p:attrNameLst>
                                          <p:attrName>style.visibility</p:attrName>
                                        </p:attrNameLst>
                                      </p:cBhvr>
                                      <p:to>
                                        <p:strVal val="hidden"/>
                                      </p:to>
                                    </p:set>
                                  </p:childTnLst>
                                </p:cTn>
                              </p:par>
                            </p:childTnLst>
                          </p:cTn>
                        </p:par>
                      </p:childTnLst>
                    </p:cTn>
                  </p:par>
                  <p:par>
                    <p:cTn id="54" fill="hold" nodeType="clickPar">
                      <p:stCondLst>
                        <p:cond delay="indefinite"/>
                      </p:stCondLst>
                      <p:childTnLst>
                        <p:par>
                          <p:cTn id="55" fill="hold">
                            <p:stCondLst>
                              <p:cond delay="0"/>
                            </p:stCondLst>
                            <p:childTnLst>
                              <p:par>
                                <p:cTn id="56" presetID="1" presetClass="exit" presetSubtype="0" fill="hold" grpId="0" nodeType="clickEffect">
                                  <p:stCondLst>
                                    <p:cond delay="0"/>
                                  </p:stCondLst>
                                  <p:childTnLst>
                                    <p:set>
                                      <p:cBhvr>
                                        <p:cTn id="57" dur="1" fill="hold">
                                          <p:stCondLst>
                                            <p:cond delay="0"/>
                                          </p:stCondLst>
                                        </p:cTn>
                                        <p:tgtEl>
                                          <p:spTgt spid="24"/>
                                        </p:tgtEl>
                                        <p:attrNameLst>
                                          <p:attrName>style.visibility</p:attrName>
                                        </p:attrNameLst>
                                      </p:cBhvr>
                                      <p:to>
                                        <p:strVal val="hidden"/>
                                      </p:to>
                                    </p:set>
                                  </p:childTnLst>
                                </p:cTn>
                              </p:par>
                            </p:childTnLst>
                          </p:cTn>
                        </p:par>
                      </p:childTnLst>
                    </p:cTn>
                  </p:par>
                  <p:par>
                    <p:cTn id="58" fill="hold" nodeType="clickPar">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wipe(left)">
                                      <p:cBhvr>
                                        <p:cTn id="62" dur="500"/>
                                        <p:tgtEl>
                                          <p:spTgt spid="9"/>
                                        </p:tgtEl>
                                      </p:cBhvr>
                                    </p:animEffect>
                                  </p:childTnLst>
                                </p:cTn>
                              </p:par>
                            </p:childTnLst>
                          </p:cTn>
                        </p:par>
                      </p:childTnLst>
                    </p:cTn>
                  </p:par>
                  <p:par>
                    <p:cTn id="63" fill="hold" nodeType="clickPar">
                      <p:stCondLst>
                        <p:cond delay="indefinite"/>
                      </p:stCondLst>
                      <p:childTnLst>
                        <p:par>
                          <p:cTn id="64" fill="hold">
                            <p:stCondLst>
                              <p:cond delay="0"/>
                            </p:stCondLst>
                            <p:childTnLst>
                              <p:par>
                                <p:cTn id="65" presetID="1" presetClass="exit" presetSubtype="0" fill="hold" grpId="0" nodeType="clickEffect">
                                  <p:stCondLst>
                                    <p:cond delay="0"/>
                                  </p:stCondLst>
                                  <p:childTnLst>
                                    <p:set>
                                      <p:cBhvr>
                                        <p:cTn id="66" dur="1" fill="hold">
                                          <p:stCondLst>
                                            <p:cond delay="0"/>
                                          </p:stCondLst>
                                        </p:cTn>
                                        <p:tgtEl>
                                          <p:spTgt spid="29"/>
                                        </p:tgtEl>
                                        <p:attrNameLst>
                                          <p:attrName>style.visibility</p:attrName>
                                        </p:attrNameLst>
                                      </p:cBhvr>
                                      <p:to>
                                        <p:strVal val="hidden"/>
                                      </p:to>
                                    </p:set>
                                  </p:childTnLst>
                                </p:cTn>
                              </p:par>
                            </p:childTnLst>
                          </p:cTn>
                        </p:par>
                      </p:childTnLst>
                    </p:cTn>
                  </p:par>
                  <p:par>
                    <p:cTn id="67" fill="hold" nodeType="clickPar">
                      <p:stCondLst>
                        <p:cond delay="indefinite"/>
                      </p:stCondLst>
                      <p:childTnLst>
                        <p:par>
                          <p:cTn id="68" fill="hold">
                            <p:stCondLst>
                              <p:cond delay="0"/>
                            </p:stCondLst>
                            <p:childTnLst>
                              <p:par>
                                <p:cTn id="69" presetID="1" presetClass="exit" presetSubtype="0" fill="hold" grpId="0" nodeType="clickEffect">
                                  <p:stCondLst>
                                    <p:cond delay="0"/>
                                  </p:stCondLst>
                                  <p:childTnLst>
                                    <p:set>
                                      <p:cBhvr>
                                        <p:cTn id="70" dur="1" fill="hold">
                                          <p:stCondLst>
                                            <p:cond delay="0"/>
                                          </p:stCondLst>
                                        </p:cTn>
                                        <p:tgtEl>
                                          <p:spTgt spid="34"/>
                                        </p:tgtEl>
                                        <p:attrNameLst>
                                          <p:attrName>style.visibility</p:attrName>
                                        </p:attrNameLst>
                                      </p:cBhvr>
                                      <p:to>
                                        <p:strVal val="hidden"/>
                                      </p:to>
                                    </p:set>
                                  </p:childTnLst>
                                </p:cTn>
                              </p:par>
                            </p:childTnLst>
                          </p:cTn>
                        </p:par>
                      </p:childTnLst>
                    </p:cTn>
                  </p:par>
                  <p:par>
                    <p:cTn id="71" fill="hold" nodeType="clickPar">
                      <p:stCondLst>
                        <p:cond delay="indefinite"/>
                      </p:stCondLst>
                      <p:childTnLst>
                        <p:par>
                          <p:cTn id="72" fill="hold">
                            <p:stCondLst>
                              <p:cond delay="0"/>
                            </p:stCondLst>
                            <p:childTnLst>
                              <p:par>
                                <p:cTn id="73" presetID="1" presetClass="exit" presetSubtype="0" fill="hold" grpId="0" nodeType="clickEffect">
                                  <p:stCondLst>
                                    <p:cond delay="0"/>
                                  </p:stCondLst>
                                  <p:childTnLst>
                                    <p:set>
                                      <p:cBhvr>
                                        <p:cTn id="74" dur="1" fill="hold">
                                          <p:stCondLst>
                                            <p:cond delay="0"/>
                                          </p:stCondLst>
                                        </p:cTn>
                                        <p:tgtEl>
                                          <p:spTgt spid="25"/>
                                        </p:tgtEl>
                                        <p:attrNameLst>
                                          <p:attrName>style.visibility</p:attrName>
                                        </p:attrNameLst>
                                      </p:cBhvr>
                                      <p:to>
                                        <p:strVal val="hidden"/>
                                      </p:to>
                                    </p:set>
                                  </p:childTnLst>
                                </p:cTn>
                              </p:par>
                            </p:childTnLst>
                          </p:cTn>
                        </p:par>
                      </p:childTnLst>
                    </p:cTn>
                  </p:par>
                  <p:par>
                    <p:cTn id="75" fill="hold" nodeType="clickPar">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wipe(left)">
                                      <p:cBhvr>
                                        <p:cTn id="79" dur="500"/>
                                        <p:tgtEl>
                                          <p:spTgt spid="16"/>
                                        </p:tgtEl>
                                      </p:cBhvr>
                                    </p:animEffect>
                                  </p:childTnLst>
                                </p:cTn>
                              </p:par>
                            </p:childTnLst>
                          </p:cTn>
                        </p:par>
                      </p:childTnLst>
                    </p:cTn>
                  </p:par>
                  <p:par>
                    <p:cTn id="80" fill="hold" nodeType="clickPar">
                      <p:stCondLst>
                        <p:cond delay="indefinite"/>
                      </p:stCondLst>
                      <p:childTnLst>
                        <p:par>
                          <p:cTn id="81" fill="hold">
                            <p:stCondLst>
                              <p:cond delay="0"/>
                            </p:stCondLst>
                            <p:childTnLst>
                              <p:par>
                                <p:cTn id="82" presetID="1" presetClass="exit" presetSubtype="0" fill="hold" grpId="0" nodeType="clickEffect">
                                  <p:stCondLst>
                                    <p:cond delay="0"/>
                                  </p:stCondLst>
                                  <p:childTnLst>
                                    <p:set>
                                      <p:cBhvr>
                                        <p:cTn id="83" dur="1" fill="hold">
                                          <p:stCondLst>
                                            <p:cond delay="0"/>
                                          </p:stCondLst>
                                        </p:cTn>
                                        <p:tgtEl>
                                          <p:spTgt spid="36"/>
                                        </p:tgtEl>
                                        <p:attrNameLst>
                                          <p:attrName>style.visibility</p:attrName>
                                        </p:attrNameLst>
                                      </p:cBhvr>
                                      <p:to>
                                        <p:strVal val="hidden"/>
                                      </p:to>
                                    </p:set>
                                  </p:childTnLst>
                                </p:cTn>
                              </p:par>
                            </p:childTnLst>
                          </p:cTn>
                        </p:par>
                      </p:childTnLst>
                    </p:cTn>
                  </p:par>
                  <p:par>
                    <p:cTn id="84" fill="hold" nodeType="clickPar">
                      <p:stCondLst>
                        <p:cond delay="indefinite"/>
                      </p:stCondLst>
                      <p:childTnLst>
                        <p:par>
                          <p:cTn id="85" fill="hold">
                            <p:stCondLst>
                              <p:cond delay="0"/>
                            </p:stCondLst>
                            <p:childTnLst>
                              <p:par>
                                <p:cTn id="86" presetID="1" presetClass="exit" presetSubtype="0" fill="hold" grpId="0" nodeType="clickEffect">
                                  <p:stCondLst>
                                    <p:cond delay="0"/>
                                  </p:stCondLst>
                                  <p:childTnLst>
                                    <p:set>
                                      <p:cBhvr>
                                        <p:cTn id="87" dur="1" fill="hold">
                                          <p:stCondLst>
                                            <p:cond delay="0"/>
                                          </p:stCondLst>
                                        </p:cTn>
                                        <p:tgtEl>
                                          <p:spTgt spid="35"/>
                                        </p:tgtEl>
                                        <p:attrNameLst>
                                          <p:attrName>style.visibility</p:attrName>
                                        </p:attrNameLst>
                                      </p:cBhvr>
                                      <p:to>
                                        <p:strVal val="hidden"/>
                                      </p:to>
                                    </p:set>
                                  </p:childTnLst>
                                </p:cTn>
                              </p:par>
                            </p:childTnLst>
                          </p:cTn>
                        </p:par>
                      </p:childTnLst>
                    </p:cTn>
                  </p:par>
                  <p:par>
                    <p:cTn id="88" fill="hold" nodeType="clickPar">
                      <p:stCondLst>
                        <p:cond delay="indefinite"/>
                      </p:stCondLst>
                      <p:childTnLst>
                        <p:par>
                          <p:cTn id="89" fill="hold">
                            <p:stCondLst>
                              <p:cond delay="0"/>
                            </p:stCondLst>
                            <p:childTnLst>
                              <p:par>
                                <p:cTn id="90" presetID="1" presetClass="exit" presetSubtype="0" fill="hold" grpId="0" nodeType="clickEffect">
                                  <p:stCondLst>
                                    <p:cond delay="0"/>
                                  </p:stCondLst>
                                  <p:childTnLst>
                                    <p:set>
                                      <p:cBhvr>
                                        <p:cTn id="91" dur="1" fill="hold">
                                          <p:stCondLst>
                                            <p:cond delay="0"/>
                                          </p:stCondLst>
                                        </p:cTn>
                                        <p:tgtEl>
                                          <p:spTgt spid="26"/>
                                        </p:tgtEl>
                                        <p:attrNameLst>
                                          <p:attrName>style.visibility</p:attrName>
                                        </p:attrNameLst>
                                      </p:cBhvr>
                                      <p:to>
                                        <p:strVal val="hidden"/>
                                      </p:to>
                                    </p:set>
                                  </p:childTnLst>
                                </p:cTn>
                              </p:par>
                            </p:childTnLst>
                          </p:cTn>
                        </p:par>
                      </p:childTnLst>
                    </p:cTn>
                  </p:par>
                  <p:par>
                    <p:cTn id="92" fill="hold" nodeType="clickPar">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18"/>
                                        </p:tgtEl>
                                        <p:attrNameLst>
                                          <p:attrName>style.visibility</p:attrName>
                                        </p:attrNameLst>
                                      </p:cBhvr>
                                      <p:to>
                                        <p:strVal val="visible"/>
                                      </p:to>
                                    </p:set>
                                    <p:animEffect transition="in" filter="wipe(left)">
                                      <p:cBhvr>
                                        <p:cTn id="96" dur="500"/>
                                        <p:tgtEl>
                                          <p:spTgt spid="18"/>
                                        </p:tgtEl>
                                      </p:cBhvr>
                                    </p:animEffect>
                                  </p:childTnLst>
                                </p:cTn>
                              </p:par>
                            </p:childTnLst>
                          </p:cTn>
                        </p:par>
                      </p:childTnLst>
                    </p:cTn>
                  </p:par>
                  <p:par>
                    <p:cTn id="97" fill="hold" nodeType="clickPar">
                      <p:stCondLst>
                        <p:cond delay="indefinite"/>
                      </p:stCondLst>
                      <p:childTnLst>
                        <p:par>
                          <p:cTn id="98" fill="hold">
                            <p:stCondLst>
                              <p:cond delay="0"/>
                            </p:stCondLst>
                            <p:childTnLst>
                              <p:par>
                                <p:cTn id="99" presetID="1" presetClass="exit" presetSubtype="0" fill="hold" grpId="0" nodeType="clickEffect">
                                  <p:stCondLst>
                                    <p:cond delay="0"/>
                                  </p:stCondLst>
                                  <p:childTnLst>
                                    <p:set>
                                      <p:cBhvr>
                                        <p:cTn id="100" dur="1" fill="hold">
                                          <p:stCondLst>
                                            <p:cond delay="0"/>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20" grpId="0" animBg="1"/>
      <p:bldP spid="16" grpId="0" animBg="1"/>
      <p:bldP spid="18"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22" grpId="0" animBg="1"/>
      <p:bldP spid="23" grpId="0" animBg="1"/>
      <p:bldP spid="24" grpId="0" animBg="1"/>
      <p:bldP spid="25" grpId="0" animBg="1"/>
      <p:bldP spid="26"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7079"/>
          </a:xfrm>
        </p:spPr>
        <p:txBody>
          <a:bodyPr/>
          <a:lstStyle>
            <a:defPPr/>
          </a:lstStyle>
          <a:p>
            <a:r>
              <a:rPr lang="en-US" dirty="0"/>
              <a:t>CSS Font (Cont.)</a:t>
            </a:r>
          </a:p>
        </p:txBody>
      </p:sp>
      <p:sp>
        <p:nvSpPr>
          <p:cNvPr id="3" name="Content Placeholder 2"/>
          <p:cNvSpPr>
            <a:spLocks noGrp="1"/>
          </p:cNvSpPr>
          <p:nvPr>
            <p:ph idx="1"/>
          </p:nvPr>
        </p:nvSpPr>
        <p:spPr>
          <a:xfrm>
            <a:off x="1714500" y="990600"/>
            <a:ext cx="5143500" cy="5334000"/>
          </a:xfrm>
        </p:spPr>
        <p:txBody>
          <a:bodyPr/>
          <a:lstStyle>
            <a:defPPr/>
          </a:lstStyle>
          <a:p>
            <a:pPr lvl="0"/>
            <a:r>
              <a:rPr lang="en-US" b="1"/>
              <a:t>Font Color</a:t>
            </a:r>
          </a:p>
          <a:p>
            <a:pPr lvl="1" hangingPunct="0"/>
            <a:r>
              <a:rPr lang="en-US"/>
              <a:t>Set the text-color for different elements</a:t>
            </a:r>
          </a:p>
          <a:p>
            <a:pPr lvl="0"/>
            <a:r>
              <a:rPr lang="en-US" b="1"/>
              <a:t>Font Family</a:t>
            </a:r>
          </a:p>
          <a:p>
            <a:pPr lvl="1"/>
            <a:r>
              <a:rPr lang="en-US"/>
              <a:t>The font family of a text is set with the font-family property.</a:t>
            </a:r>
          </a:p>
          <a:p>
            <a:pPr lvl="0"/>
            <a:r>
              <a:rPr lang="en-US" b="1"/>
              <a:t>Font Size</a:t>
            </a:r>
          </a:p>
          <a:p>
            <a:pPr lvl="1"/>
            <a:r>
              <a:rPr lang="en-US"/>
              <a:t>The font-size property sets the size of the text.</a:t>
            </a:r>
          </a:p>
          <a:p>
            <a:pPr lvl="2"/>
            <a:r>
              <a:rPr lang="en-US"/>
              <a:t>font-size : 120%</a:t>
            </a:r>
          </a:p>
          <a:p>
            <a:pPr lvl="2"/>
            <a:r>
              <a:rPr lang="en-US"/>
              <a:t>font-size : 10px;</a:t>
            </a:r>
          </a:p>
          <a:p>
            <a:pPr lvl="2"/>
            <a:r>
              <a:rPr lang="en-US"/>
              <a:t>font-size : x-large;</a:t>
            </a:r>
          </a:p>
        </p:txBody>
      </p:sp>
      <p:sp>
        <p:nvSpPr>
          <p:cNvPr id="4" name="TextBox 3"/>
          <p:cNvSpPr txBox="1"/>
          <p:nvPr/>
        </p:nvSpPr>
        <p:spPr>
          <a:xfrm>
            <a:off x="6858000" y="914400"/>
            <a:ext cx="3505200" cy="92333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r>
              <a:rPr lang="en-US"/>
              <a:t>h4{ </a:t>
            </a:r>
          </a:p>
          <a:p>
            <a:r>
              <a:rPr lang="en-US"/>
              <a:t>	color : red; </a:t>
            </a:r>
          </a:p>
          <a:p>
            <a:r>
              <a:rPr lang="en-US"/>
              <a:t>}</a:t>
            </a:r>
          </a:p>
        </p:txBody>
      </p:sp>
      <p:sp>
        <p:nvSpPr>
          <p:cNvPr id="5" name="TextBox 4"/>
          <p:cNvSpPr txBox="1"/>
          <p:nvPr/>
        </p:nvSpPr>
        <p:spPr>
          <a:xfrm>
            <a:off x="6858000" y="1828800"/>
            <a:ext cx="3505200" cy="92333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r>
              <a:rPr lang="en-US" dirty="0"/>
              <a:t>h4{ </a:t>
            </a:r>
          </a:p>
          <a:p>
            <a:r>
              <a:rPr lang="en-US" dirty="0"/>
              <a:t>	font-family : </a:t>
            </a:r>
            <a:r>
              <a:rPr lang="en-US" i="1" dirty="0"/>
              <a:t>sans-serif;</a:t>
            </a:r>
            <a:endParaRPr lang="en-US" dirty="0"/>
          </a:p>
          <a:p>
            <a:r>
              <a:rPr lang="en-US" dirty="0"/>
              <a:t>}</a:t>
            </a:r>
          </a:p>
        </p:txBody>
      </p:sp>
      <p:sp>
        <p:nvSpPr>
          <p:cNvPr id="6" name="TextBox 5"/>
          <p:cNvSpPr txBox="1"/>
          <p:nvPr/>
        </p:nvSpPr>
        <p:spPr>
          <a:xfrm>
            <a:off x="6858000" y="2743201"/>
            <a:ext cx="3505200" cy="3693319"/>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r>
              <a:rPr lang="en-US"/>
              <a:t>h4{ </a:t>
            </a:r>
          </a:p>
          <a:p>
            <a:r>
              <a:rPr lang="en-US"/>
              <a:t>	font-size: 120%;</a:t>
            </a:r>
          </a:p>
          <a:p>
            <a:r>
              <a:rPr lang="en-US"/>
              <a:t>	</a:t>
            </a:r>
            <a:r>
              <a:rPr lang="fr-FR"/>
              <a:t>font-size : 10px;</a:t>
            </a:r>
          </a:p>
          <a:p>
            <a:pPr lvl="2"/>
            <a:r>
              <a:rPr lang="fr-FR"/>
              <a:t>font-size : small;</a:t>
            </a:r>
          </a:p>
          <a:p>
            <a:r>
              <a:rPr lang="en-US"/>
              <a:t>	font-size : smaller;</a:t>
            </a:r>
          </a:p>
          <a:p>
            <a:r>
              <a:rPr lang="en-US"/>
              <a:t>	</a:t>
            </a:r>
            <a:r>
              <a:rPr lang="fr-FR"/>
              <a:t>font-size : x-small;</a:t>
            </a:r>
          </a:p>
          <a:p>
            <a:pPr lvl="2"/>
            <a:r>
              <a:rPr lang="fr-FR"/>
              <a:t>font-size : xx-small;</a:t>
            </a:r>
          </a:p>
          <a:p>
            <a:pPr lvl="2"/>
            <a:r>
              <a:rPr lang="fr-FR"/>
              <a:t>font-size : large;</a:t>
            </a:r>
          </a:p>
          <a:p>
            <a:pPr lvl="2"/>
            <a:r>
              <a:rPr lang="fr-FR"/>
              <a:t>font-size : larger;</a:t>
            </a:r>
          </a:p>
          <a:p>
            <a:pPr lvl="2"/>
            <a:r>
              <a:rPr lang="fr-FR"/>
              <a:t>font-size : x-large;</a:t>
            </a:r>
          </a:p>
          <a:p>
            <a:pPr lvl="2"/>
            <a:r>
              <a:rPr lang="fr-FR"/>
              <a:t>font-size : xx-large;</a:t>
            </a:r>
          </a:p>
          <a:p>
            <a:pPr lvl="2"/>
            <a:r>
              <a:rPr lang="fr-FR"/>
              <a:t>font-size : medium;</a:t>
            </a:r>
            <a:endParaRPr lang="en-US"/>
          </a:p>
          <a:p>
            <a:r>
              <a:rPr 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8452"/>
          </a:xfrm>
        </p:spPr>
        <p:txBody>
          <a:bodyPr/>
          <a:lstStyle>
            <a:defPPr/>
          </a:lstStyle>
          <a:p>
            <a:r>
              <a:rPr lang="en-US" dirty="0"/>
              <a:t>CSS Font (Cont.)</a:t>
            </a:r>
          </a:p>
        </p:txBody>
      </p:sp>
      <p:sp>
        <p:nvSpPr>
          <p:cNvPr id="3" name="Content Placeholder 2"/>
          <p:cNvSpPr>
            <a:spLocks noGrp="1"/>
          </p:cNvSpPr>
          <p:nvPr>
            <p:ph idx="1"/>
          </p:nvPr>
        </p:nvSpPr>
        <p:spPr>
          <a:xfrm>
            <a:off x="1714500" y="990600"/>
            <a:ext cx="5143500" cy="5334000"/>
          </a:xfrm>
        </p:spPr>
        <p:txBody>
          <a:bodyPr>
            <a:normAutofit/>
          </a:bodyPr>
          <a:lstStyle>
            <a:defPPr/>
          </a:lstStyle>
          <a:p>
            <a:pPr lvl="0"/>
            <a:r>
              <a:rPr lang="en-US" b="1" dirty="0"/>
              <a:t>Font Style</a:t>
            </a:r>
          </a:p>
          <a:p>
            <a:pPr lvl="1" hangingPunct="0"/>
            <a:r>
              <a:rPr lang="en-US" dirty="0"/>
              <a:t>The font-style property is mostly used to specify italic text.</a:t>
            </a:r>
          </a:p>
          <a:p>
            <a:pPr lvl="0"/>
            <a:r>
              <a:rPr lang="en-US" b="1" dirty="0"/>
              <a:t>Font Weight</a:t>
            </a:r>
          </a:p>
          <a:p>
            <a:pPr lvl="1" hangingPunct="0"/>
            <a:r>
              <a:rPr lang="en-US" dirty="0"/>
              <a:t>The font-weight property sets how thick or thin characters in text should be displayed.</a:t>
            </a:r>
          </a:p>
          <a:p>
            <a:pPr lvl="0"/>
            <a:r>
              <a:rPr lang="en-US" b="1" dirty="0"/>
              <a:t>Font Variant</a:t>
            </a:r>
          </a:p>
          <a:p>
            <a:pPr lvl="1"/>
            <a:r>
              <a:rPr lang="en-US" dirty="0"/>
              <a:t>The font-variant property specifies whether or not a text should be displayed in a small-caps font.</a:t>
            </a:r>
          </a:p>
          <a:p>
            <a:pPr lvl="2"/>
            <a:r>
              <a:rPr lang="en-US" dirty="0"/>
              <a:t>font-variant : small-caps;</a:t>
            </a:r>
          </a:p>
        </p:txBody>
      </p:sp>
      <p:sp>
        <p:nvSpPr>
          <p:cNvPr id="4" name="TextBox 3"/>
          <p:cNvSpPr txBox="1"/>
          <p:nvPr/>
        </p:nvSpPr>
        <p:spPr>
          <a:xfrm>
            <a:off x="6858000" y="1057870"/>
            <a:ext cx="3505200" cy="92333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r>
              <a:rPr lang="en-US"/>
              <a:t>h4{ </a:t>
            </a:r>
          </a:p>
          <a:p>
            <a:r>
              <a:rPr lang="en-US"/>
              <a:t>	font-style: italic ; </a:t>
            </a:r>
          </a:p>
          <a:p>
            <a:r>
              <a:rPr lang="en-US"/>
              <a:t>}</a:t>
            </a:r>
          </a:p>
        </p:txBody>
      </p:sp>
      <p:sp>
        <p:nvSpPr>
          <p:cNvPr id="5" name="TextBox 4"/>
          <p:cNvSpPr txBox="1"/>
          <p:nvPr/>
        </p:nvSpPr>
        <p:spPr>
          <a:xfrm>
            <a:off x="6858000" y="2180272"/>
            <a:ext cx="3505200" cy="1477328"/>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r>
              <a:rPr lang="en-US"/>
              <a:t>h4{ </a:t>
            </a:r>
          </a:p>
          <a:p>
            <a:r>
              <a:rPr lang="en-US"/>
              <a:t>	font-weight : </a:t>
            </a:r>
            <a:r>
              <a:rPr lang="en-US" i="1"/>
              <a:t>300;</a:t>
            </a:r>
          </a:p>
          <a:p>
            <a:r>
              <a:rPr lang="en-US" i="1"/>
              <a:t>	</a:t>
            </a:r>
            <a:r>
              <a:rPr lang="en-US"/>
              <a:t>font-weight : bolder;</a:t>
            </a:r>
          </a:p>
          <a:p>
            <a:r>
              <a:rPr lang="en-US"/>
              <a:t>	font-weight : lighter;</a:t>
            </a:r>
          </a:p>
          <a:p>
            <a:r>
              <a:rPr lang="en-US"/>
              <a:t>}</a:t>
            </a:r>
          </a:p>
        </p:txBody>
      </p:sp>
      <p:sp>
        <p:nvSpPr>
          <p:cNvPr id="6" name="TextBox 5"/>
          <p:cNvSpPr txBox="1"/>
          <p:nvPr/>
        </p:nvSpPr>
        <p:spPr>
          <a:xfrm>
            <a:off x="6858000" y="3863877"/>
            <a:ext cx="3505200" cy="1200329"/>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r>
              <a:rPr lang="en-US"/>
              <a:t>h4{ </a:t>
            </a:r>
          </a:p>
          <a:p>
            <a:r>
              <a:rPr lang="en-US"/>
              <a:t>	font-variant: small-caps;</a:t>
            </a:r>
          </a:p>
          <a:p>
            <a:r>
              <a:rPr lang="en-US"/>
              <a:t>	</a:t>
            </a:r>
            <a:endParaRPr lang="fr-FR"/>
          </a:p>
          <a:p>
            <a:r>
              <a:rPr 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CSS Text Property</a:t>
            </a:r>
          </a:p>
        </p:txBody>
      </p:sp>
      <p:sp>
        <p:nvSpPr>
          <p:cNvPr id="3" name="Content Placeholder 2"/>
          <p:cNvSpPr>
            <a:spLocks noGrp="1"/>
          </p:cNvSpPr>
          <p:nvPr>
            <p:ph idx="1"/>
          </p:nvPr>
        </p:nvSpPr>
        <p:spPr/>
        <p:txBody>
          <a:bodyPr>
            <a:normAutofit fontScale="92500" lnSpcReduction="10000"/>
          </a:bodyPr>
          <a:lstStyle>
            <a:defPPr/>
          </a:lstStyle>
          <a:p>
            <a:r>
              <a:rPr lang="en-US"/>
              <a:t>While CSS Font covers most of the traditional ways to format your text, CSS Text allows you to control the spacing, decoration, and alignment of your text.</a:t>
            </a:r>
          </a:p>
          <a:p>
            <a:endParaRPr lang="en-US"/>
          </a:p>
          <a:p>
            <a:pPr marL="914400" lvl="1" indent="-457200">
              <a:buFont typeface="+mj-lt"/>
              <a:buAutoNum type="arabicPeriod"/>
            </a:pPr>
            <a:r>
              <a:rPr lang="en-US"/>
              <a:t>Text Decoration			(text-decoration)</a:t>
            </a:r>
          </a:p>
          <a:p>
            <a:pPr marL="914400" lvl="1" indent="-457200">
              <a:buFont typeface="+mj-lt"/>
              <a:buAutoNum type="arabicPeriod"/>
            </a:pPr>
            <a:r>
              <a:rPr lang="en-US"/>
              <a:t>Text Indent			(text-indent)</a:t>
            </a:r>
          </a:p>
          <a:p>
            <a:pPr marL="914400" lvl="1" indent="-457200">
              <a:buFont typeface="+mj-lt"/>
              <a:buAutoNum type="arabicPeriod"/>
            </a:pPr>
            <a:r>
              <a:rPr lang="en-US"/>
              <a:t>Text Align			(text-align)</a:t>
            </a:r>
          </a:p>
          <a:p>
            <a:pPr marL="914400" lvl="1" indent="-457200">
              <a:buFont typeface="+mj-lt"/>
              <a:buAutoNum type="arabicPeriod"/>
            </a:pPr>
            <a:r>
              <a:rPr lang="en-US"/>
              <a:t>Text Transform			(text-transform)</a:t>
            </a:r>
          </a:p>
          <a:p>
            <a:pPr marL="914400" lvl="1" indent="-457200">
              <a:buFont typeface="+mj-lt"/>
              <a:buAutoNum type="arabicPeriod"/>
            </a:pPr>
            <a:r>
              <a:rPr lang="en-US"/>
              <a:t>White Space			(white-space)</a:t>
            </a:r>
          </a:p>
          <a:p>
            <a:pPr marL="914400" lvl="1" indent="-457200">
              <a:buFont typeface="+mj-lt"/>
              <a:buAutoNum type="arabicPeriod"/>
            </a:pPr>
            <a:r>
              <a:rPr lang="en-US"/>
              <a:t>Word Spacing			(word-spacing)</a:t>
            </a:r>
          </a:p>
          <a:p>
            <a:pPr marL="914400" lvl="1" indent="-457200">
              <a:buFont typeface="+mj-lt"/>
              <a:buAutoNum type="arabicPeriod"/>
            </a:pPr>
            <a:r>
              <a:rPr lang="en-US"/>
              <a:t>Letter Spacing			(letter-spacing)</a:t>
            </a:r>
          </a:p>
          <a:p>
            <a:pPr marL="914400" lvl="1" indent="-457200">
              <a:buFont typeface="+mj-lt"/>
              <a:buAutoNum type="arabicPeriod"/>
            </a:pPr>
            <a:r>
              <a:rPr lang="en-US"/>
              <a:t>Line Height			(line-height)</a:t>
            </a:r>
          </a:p>
        </p:txBody>
      </p:sp>
      <p:sp>
        <p:nvSpPr>
          <p:cNvPr id="4" name="TextBox 3"/>
          <p:cNvSpPr txBox="1"/>
          <p:nvPr/>
        </p:nvSpPr>
        <p:spPr>
          <a:xfrm>
            <a:off x="6096000" y="2362200"/>
            <a:ext cx="2057400"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defPPr/>
          </a:lstStyle>
          <a:p>
            <a:pPr algn="ctr"/>
            <a:r>
              <a:rPr lang="en-IN"/>
              <a:t>Property Name</a:t>
            </a:r>
            <a:endParaRPr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0045"/>
          </a:xfrm>
        </p:spPr>
        <p:txBody>
          <a:bodyPr>
            <a:normAutofit fontScale="90000"/>
          </a:bodyPr>
          <a:lstStyle>
            <a:defPPr/>
          </a:lstStyle>
          <a:p>
            <a:r>
              <a:rPr lang="en-US" dirty="0"/>
              <a:t>CSS Text Property (Cont.)</a:t>
            </a:r>
          </a:p>
        </p:txBody>
      </p:sp>
      <p:sp>
        <p:nvSpPr>
          <p:cNvPr id="3" name="Content Placeholder 2"/>
          <p:cNvSpPr>
            <a:spLocks noGrp="1"/>
          </p:cNvSpPr>
          <p:nvPr>
            <p:ph idx="1"/>
          </p:nvPr>
        </p:nvSpPr>
        <p:spPr>
          <a:xfrm>
            <a:off x="1714500" y="990600"/>
            <a:ext cx="5143500" cy="5334000"/>
          </a:xfrm>
        </p:spPr>
        <p:txBody>
          <a:bodyPr>
            <a:normAutofit lnSpcReduction="10000"/>
          </a:bodyPr>
          <a:lstStyle>
            <a:defPPr/>
          </a:lstStyle>
          <a:p>
            <a:pPr lvl="0"/>
            <a:r>
              <a:rPr lang="en-US" b="1" dirty="0"/>
              <a:t>Text Decoration</a:t>
            </a:r>
          </a:p>
          <a:p>
            <a:pPr lvl="1" hangingPunct="0"/>
            <a:r>
              <a:rPr lang="en-US" dirty="0"/>
              <a:t>The text-decoration property is used to set or remove decorations from text.</a:t>
            </a:r>
          </a:p>
          <a:p>
            <a:pPr lvl="1" hangingPunct="0"/>
            <a:r>
              <a:rPr lang="en-US" dirty="0"/>
              <a:t>The text-decoration property is mostly used to remove underlines from links for design purposes.</a:t>
            </a:r>
          </a:p>
          <a:p>
            <a:pPr lvl="0"/>
            <a:r>
              <a:rPr lang="en-US" b="1" dirty="0"/>
              <a:t>Text Indent</a:t>
            </a:r>
          </a:p>
          <a:p>
            <a:pPr lvl="1"/>
            <a:r>
              <a:rPr lang="en-US" dirty="0"/>
              <a:t>The text-indentation property is used to specify the indentation of the first line of a text.</a:t>
            </a:r>
          </a:p>
          <a:p>
            <a:pPr lvl="0"/>
            <a:r>
              <a:rPr lang="en-US" b="1" dirty="0"/>
              <a:t>Text Align</a:t>
            </a:r>
          </a:p>
          <a:p>
            <a:pPr lvl="1"/>
            <a:r>
              <a:rPr lang="en-US" dirty="0"/>
              <a:t>The text-align property is used to set the horizontal alignment of a text.</a:t>
            </a:r>
          </a:p>
        </p:txBody>
      </p:sp>
      <p:sp>
        <p:nvSpPr>
          <p:cNvPr id="4" name="TextBox 3"/>
          <p:cNvSpPr txBox="1"/>
          <p:nvPr/>
        </p:nvSpPr>
        <p:spPr>
          <a:xfrm>
            <a:off x="6858000" y="1293674"/>
            <a:ext cx="3505200" cy="1754326"/>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r>
              <a:rPr lang="en-US"/>
              <a:t>h4{ </a:t>
            </a:r>
          </a:p>
          <a:p>
            <a:r>
              <a:rPr lang="en-US"/>
              <a:t>        text-decoration : line-through;</a:t>
            </a:r>
          </a:p>
          <a:p>
            <a:r>
              <a:rPr lang="en-US"/>
              <a:t>        text-decoration : overline;</a:t>
            </a:r>
          </a:p>
          <a:p>
            <a:r>
              <a:rPr lang="en-US"/>
              <a:t>        text-decoration : underline;</a:t>
            </a:r>
          </a:p>
          <a:p>
            <a:r>
              <a:rPr lang="en-US"/>
              <a:t>        text-decoration : none;</a:t>
            </a:r>
          </a:p>
          <a:p>
            <a:r>
              <a:rPr lang="en-US"/>
              <a:t>}</a:t>
            </a:r>
          </a:p>
        </p:txBody>
      </p:sp>
      <p:sp>
        <p:nvSpPr>
          <p:cNvPr id="5" name="TextBox 4"/>
          <p:cNvSpPr txBox="1"/>
          <p:nvPr/>
        </p:nvSpPr>
        <p:spPr>
          <a:xfrm>
            <a:off x="6858000" y="3447872"/>
            <a:ext cx="3505200" cy="1200329"/>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r>
              <a:rPr lang="en-US"/>
              <a:t>h4{ </a:t>
            </a:r>
          </a:p>
          <a:p>
            <a:r>
              <a:rPr lang="en-US"/>
              <a:t>	text-indent : 20px;</a:t>
            </a:r>
          </a:p>
          <a:p>
            <a:r>
              <a:rPr lang="en-US"/>
              <a:t>	text-indent : 30%;</a:t>
            </a:r>
          </a:p>
          <a:p>
            <a:r>
              <a:rPr lang="en-US"/>
              <a:t>}</a:t>
            </a:r>
          </a:p>
        </p:txBody>
      </p:sp>
      <p:sp>
        <p:nvSpPr>
          <p:cNvPr id="6" name="TextBox 5"/>
          <p:cNvSpPr txBox="1"/>
          <p:nvPr/>
        </p:nvSpPr>
        <p:spPr>
          <a:xfrm>
            <a:off x="6858000" y="4648200"/>
            <a:ext cx="3505200" cy="1754326"/>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r>
              <a:rPr lang="en-US"/>
              <a:t>h4{</a:t>
            </a:r>
          </a:p>
          <a:p>
            <a:r>
              <a:rPr lang="en-US"/>
              <a:t>	text-align : right;</a:t>
            </a:r>
          </a:p>
          <a:p>
            <a:r>
              <a:rPr lang="en-US"/>
              <a:t>	text-align : justify;</a:t>
            </a:r>
          </a:p>
          <a:p>
            <a:r>
              <a:rPr lang="en-US"/>
              <a:t>	text-align : left;</a:t>
            </a:r>
          </a:p>
          <a:p>
            <a:r>
              <a:rPr lang="en-US"/>
              <a:t>	text-align : center; </a:t>
            </a:r>
          </a:p>
          <a:p>
            <a:r>
              <a:rPr 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7298"/>
          </a:xfrm>
        </p:spPr>
        <p:txBody>
          <a:bodyPr>
            <a:normAutofit fontScale="90000"/>
          </a:bodyPr>
          <a:lstStyle>
            <a:defPPr/>
          </a:lstStyle>
          <a:p>
            <a:r>
              <a:rPr lang="en-US" dirty="0"/>
              <a:t>CSS Text Property (Cont.)</a:t>
            </a:r>
          </a:p>
        </p:txBody>
      </p:sp>
      <p:sp>
        <p:nvSpPr>
          <p:cNvPr id="3" name="Content Placeholder 2"/>
          <p:cNvSpPr>
            <a:spLocks noGrp="1"/>
          </p:cNvSpPr>
          <p:nvPr>
            <p:ph idx="1"/>
          </p:nvPr>
        </p:nvSpPr>
        <p:spPr>
          <a:xfrm>
            <a:off x="1714500" y="990600"/>
            <a:ext cx="5143500" cy="5334000"/>
          </a:xfrm>
        </p:spPr>
        <p:txBody>
          <a:bodyPr>
            <a:normAutofit fontScale="92500"/>
          </a:bodyPr>
          <a:lstStyle>
            <a:defPPr/>
          </a:lstStyle>
          <a:p>
            <a:pPr lvl="0"/>
            <a:r>
              <a:rPr lang="en-US" b="1" dirty="0"/>
              <a:t>Text Transform</a:t>
            </a:r>
          </a:p>
          <a:p>
            <a:pPr lvl="1" hangingPunct="0"/>
            <a:r>
              <a:rPr lang="en-US" dirty="0"/>
              <a:t>The text-transform property is used to specify uppercase and lowercase letters in a text.</a:t>
            </a:r>
          </a:p>
          <a:p>
            <a:pPr lvl="0"/>
            <a:r>
              <a:rPr lang="en-US" b="1" dirty="0"/>
              <a:t>White Space</a:t>
            </a:r>
          </a:p>
          <a:p>
            <a:pPr lvl="1"/>
            <a:r>
              <a:rPr lang="en-US" dirty="0"/>
              <a:t>The white-space attribute allows you to prevent text from wrapping until you place a break &lt;</a:t>
            </a:r>
            <a:r>
              <a:rPr lang="en-US" dirty="0" err="1"/>
              <a:t>br</a:t>
            </a:r>
            <a:r>
              <a:rPr lang="en-US" dirty="0"/>
              <a:t> /&gt; into your text.</a:t>
            </a:r>
          </a:p>
          <a:p>
            <a:pPr lvl="0"/>
            <a:r>
              <a:rPr lang="en-US" b="1" dirty="0"/>
              <a:t>Word Spacing</a:t>
            </a:r>
          </a:p>
          <a:p>
            <a:pPr lvl="1"/>
            <a:r>
              <a:rPr lang="en-US" dirty="0"/>
              <a:t>With the CSS attribute word-spacing you are able to specify the exact value of the spacing between your words. Word-spacing should be defined with exact values.</a:t>
            </a:r>
          </a:p>
        </p:txBody>
      </p:sp>
      <p:sp>
        <p:nvSpPr>
          <p:cNvPr id="4" name="TextBox 3"/>
          <p:cNvSpPr txBox="1"/>
          <p:nvPr/>
        </p:nvSpPr>
        <p:spPr>
          <a:xfrm>
            <a:off x="6858000" y="1113472"/>
            <a:ext cx="3505200" cy="1477328"/>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r>
              <a:rPr lang="en-US"/>
              <a:t>h4{ </a:t>
            </a:r>
          </a:p>
          <a:p>
            <a:r>
              <a:rPr lang="en-US"/>
              <a:t>        text-transform : capitalize;</a:t>
            </a:r>
          </a:p>
          <a:p>
            <a:r>
              <a:rPr lang="en-US"/>
              <a:t>        text-transform : uppercase;</a:t>
            </a:r>
          </a:p>
          <a:p>
            <a:r>
              <a:rPr lang="en-US"/>
              <a:t>        text-transform : lowercase;</a:t>
            </a:r>
          </a:p>
          <a:p>
            <a:r>
              <a:rPr lang="en-US"/>
              <a:t>}</a:t>
            </a:r>
          </a:p>
        </p:txBody>
      </p:sp>
      <p:sp>
        <p:nvSpPr>
          <p:cNvPr id="5" name="TextBox 4"/>
          <p:cNvSpPr txBox="1"/>
          <p:nvPr/>
        </p:nvSpPr>
        <p:spPr>
          <a:xfrm>
            <a:off x="6858000" y="2819400"/>
            <a:ext cx="3505200" cy="92333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r>
              <a:rPr lang="en-US"/>
              <a:t>h4{ </a:t>
            </a:r>
          </a:p>
          <a:p>
            <a:r>
              <a:rPr lang="en-US"/>
              <a:t>	white-space : nowrap;</a:t>
            </a:r>
          </a:p>
          <a:p>
            <a:r>
              <a:rPr lang="en-US"/>
              <a:t>}</a:t>
            </a:r>
          </a:p>
        </p:txBody>
      </p:sp>
      <p:sp>
        <p:nvSpPr>
          <p:cNvPr id="6" name="TextBox 5"/>
          <p:cNvSpPr txBox="1"/>
          <p:nvPr/>
        </p:nvSpPr>
        <p:spPr>
          <a:xfrm>
            <a:off x="6858000" y="4265474"/>
            <a:ext cx="3505200" cy="92333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r>
              <a:rPr lang="en-US"/>
              <a:t>h4{</a:t>
            </a:r>
          </a:p>
          <a:p>
            <a:r>
              <a:rPr lang="en-US"/>
              <a:t>	word-spacing : 10px; </a:t>
            </a:r>
          </a:p>
          <a:p>
            <a:r>
              <a:rPr 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803"/>
          </a:xfrm>
        </p:spPr>
        <p:txBody>
          <a:bodyPr/>
          <a:lstStyle>
            <a:defPPr/>
          </a:lstStyle>
          <a:p>
            <a:r>
              <a:rPr lang="en-US" dirty="0"/>
              <a:t>CSS Text Property (Cont.)</a:t>
            </a:r>
          </a:p>
        </p:txBody>
      </p:sp>
      <p:sp>
        <p:nvSpPr>
          <p:cNvPr id="3" name="Content Placeholder 2"/>
          <p:cNvSpPr>
            <a:spLocks noGrp="1"/>
          </p:cNvSpPr>
          <p:nvPr>
            <p:ph idx="1"/>
          </p:nvPr>
        </p:nvSpPr>
        <p:spPr>
          <a:xfrm>
            <a:off x="1714500" y="990600"/>
            <a:ext cx="5143500" cy="5334000"/>
          </a:xfrm>
        </p:spPr>
        <p:txBody>
          <a:bodyPr>
            <a:normAutofit/>
          </a:bodyPr>
          <a:lstStyle>
            <a:defPPr/>
          </a:lstStyle>
          <a:p>
            <a:pPr lvl="0"/>
            <a:r>
              <a:rPr lang="en-US" b="1"/>
              <a:t>Letter Spacing</a:t>
            </a:r>
          </a:p>
          <a:p>
            <a:pPr lvl="1" hangingPunct="0"/>
            <a:r>
              <a:rPr lang="en-US"/>
              <a:t>With the CSS attribute letter-spacing you are able to specify the exact value of the spacing between your letters. Letter-spacing should be defined with exact values.</a:t>
            </a:r>
          </a:p>
          <a:p>
            <a:pPr lvl="0"/>
            <a:r>
              <a:rPr lang="en-US" b="1"/>
              <a:t>Line Height</a:t>
            </a:r>
          </a:p>
          <a:p>
            <a:pPr lvl="1"/>
            <a:r>
              <a:rPr lang="en-US"/>
              <a:t>The line-height attribute will set the height of the line in the page.</a:t>
            </a:r>
          </a:p>
        </p:txBody>
      </p:sp>
      <p:sp>
        <p:nvSpPr>
          <p:cNvPr id="4" name="TextBox 3"/>
          <p:cNvSpPr txBox="1"/>
          <p:nvPr/>
        </p:nvSpPr>
        <p:spPr>
          <a:xfrm>
            <a:off x="6858000" y="1113472"/>
            <a:ext cx="3505200" cy="92333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r>
              <a:rPr lang="en-US"/>
              <a:t>h4{ </a:t>
            </a:r>
          </a:p>
          <a:p>
            <a:r>
              <a:rPr lang="en-US"/>
              <a:t>       	letter-spacing : 3px;</a:t>
            </a:r>
          </a:p>
          <a:p>
            <a:r>
              <a:rPr lang="en-US"/>
              <a:t>}</a:t>
            </a:r>
          </a:p>
        </p:txBody>
      </p:sp>
      <p:sp>
        <p:nvSpPr>
          <p:cNvPr id="5" name="TextBox 4"/>
          <p:cNvSpPr txBox="1"/>
          <p:nvPr/>
        </p:nvSpPr>
        <p:spPr>
          <a:xfrm>
            <a:off x="6858000" y="3496270"/>
            <a:ext cx="3505200" cy="92333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r>
              <a:rPr lang="en-US"/>
              <a:t>h4{ </a:t>
            </a:r>
          </a:p>
          <a:p>
            <a:r>
              <a:rPr lang="en-US"/>
              <a:t>	line-height : 10px;</a:t>
            </a:r>
          </a:p>
          <a:p>
            <a:r>
              <a:rPr 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The Box Model</a:t>
            </a:r>
          </a:p>
        </p:txBody>
      </p:sp>
      <p:sp>
        <p:nvSpPr>
          <p:cNvPr id="3" name="Content Placeholder 2"/>
          <p:cNvSpPr>
            <a:spLocks noGrp="1"/>
          </p:cNvSpPr>
          <p:nvPr>
            <p:ph idx="1"/>
          </p:nvPr>
        </p:nvSpPr>
        <p:spPr/>
        <p:txBody>
          <a:bodyPr/>
          <a:lstStyle>
            <a:defPPr/>
          </a:lstStyle>
          <a:p>
            <a:pPr algn="just"/>
            <a:r>
              <a:rPr lang="en-US"/>
              <a:t>All HTML elements can be considered as boxes. In CSS, the term "box model" is used when talking about design and layout.</a:t>
            </a:r>
          </a:p>
          <a:p>
            <a:pPr algn="just"/>
            <a:r>
              <a:rPr lang="en-US"/>
              <a:t>The CSS box model is essentially a box that wraps around HTML elements, and it consists of: </a:t>
            </a:r>
            <a:r>
              <a:rPr lang="en-US" b="1"/>
              <a:t>margins</a:t>
            </a:r>
            <a:r>
              <a:rPr lang="en-US"/>
              <a:t>, </a:t>
            </a:r>
            <a:r>
              <a:rPr lang="en-US" b="1"/>
              <a:t>borders</a:t>
            </a:r>
            <a:r>
              <a:rPr lang="en-US"/>
              <a:t>, </a:t>
            </a:r>
            <a:r>
              <a:rPr lang="en-US" b="1"/>
              <a:t>padding</a:t>
            </a:r>
            <a:r>
              <a:rPr lang="en-US"/>
              <a:t>, and the actual </a:t>
            </a:r>
            <a:r>
              <a:rPr lang="en-US" b="1"/>
              <a:t>content</a:t>
            </a:r>
            <a:r>
              <a:rPr lang="en-US"/>
              <a:t>.</a:t>
            </a:r>
          </a:p>
          <a:p>
            <a:pPr algn="just"/>
            <a:r>
              <a:rPr lang="en-US"/>
              <a:t>The box model allows us to place a border around elements and space elements in relation to other elements.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57400" y="1600200"/>
            <a:ext cx="8001000" cy="4724400"/>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lstStyle>
          <a:p>
            <a:pPr algn="ctr"/>
            <a:r>
              <a:rPr lang="en-US">
                <a:solidFill>
                  <a:schemeClr val="tx1"/>
                </a:solidFill>
              </a:rPr>
              <a:t>Margin</a:t>
            </a:r>
          </a:p>
        </p:txBody>
      </p:sp>
      <p:sp>
        <p:nvSpPr>
          <p:cNvPr id="2" name="Title 1"/>
          <p:cNvSpPr>
            <a:spLocks noGrp="1"/>
          </p:cNvSpPr>
          <p:nvPr>
            <p:ph type="title"/>
          </p:nvPr>
        </p:nvSpPr>
        <p:spPr>
          <a:xfrm>
            <a:off x="838200" y="365125"/>
            <a:ext cx="10515600" cy="971969"/>
          </a:xfrm>
        </p:spPr>
        <p:txBody>
          <a:bodyPr/>
          <a:lstStyle>
            <a:defPPr/>
          </a:lstStyle>
          <a:p>
            <a:r>
              <a:rPr lang="en-US" dirty="0"/>
              <a:t>The Box Model (Cont.)</a:t>
            </a:r>
          </a:p>
        </p:txBody>
      </p:sp>
      <p:sp>
        <p:nvSpPr>
          <p:cNvPr id="3" name="Content Placeholder 2"/>
          <p:cNvSpPr>
            <a:spLocks noGrp="1"/>
          </p:cNvSpPr>
          <p:nvPr>
            <p:ph idx="1"/>
          </p:nvPr>
        </p:nvSpPr>
        <p:spPr>
          <a:xfrm>
            <a:off x="838200" y="1190445"/>
            <a:ext cx="10515600" cy="4201064"/>
          </a:xfrm>
        </p:spPr>
        <p:txBody>
          <a:bodyPr/>
          <a:lstStyle>
            <a:defPPr/>
          </a:lstStyle>
          <a:p>
            <a:r>
              <a:rPr lang="en-US" dirty="0"/>
              <a:t>The image below illustrates the box model:</a:t>
            </a:r>
          </a:p>
        </p:txBody>
      </p:sp>
      <p:sp>
        <p:nvSpPr>
          <p:cNvPr id="5" name="Rectangle 4"/>
          <p:cNvSpPr/>
          <p:nvPr/>
        </p:nvSpPr>
        <p:spPr>
          <a:xfrm>
            <a:off x="2438400" y="1981200"/>
            <a:ext cx="7162800" cy="3886200"/>
          </a:xfrm>
          <a:prstGeom prst="rect">
            <a:avLst/>
          </a:prstGeom>
          <a:solidFill>
            <a:srgbClr val="00B0F0"/>
          </a:solid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lstStyle>
          <a:p>
            <a:pPr algn="ctr"/>
            <a:r>
              <a:rPr lang="en-US">
                <a:solidFill>
                  <a:schemeClr val="tx1"/>
                </a:solidFill>
              </a:rPr>
              <a:t>Border</a:t>
            </a:r>
          </a:p>
        </p:txBody>
      </p:sp>
      <p:sp>
        <p:nvSpPr>
          <p:cNvPr id="6" name="Rectangle 5"/>
          <p:cNvSpPr/>
          <p:nvPr/>
        </p:nvSpPr>
        <p:spPr>
          <a:xfrm>
            <a:off x="2819400" y="2362200"/>
            <a:ext cx="6477000" cy="3200400"/>
          </a:xfrm>
          <a:prstGeom prst="rect">
            <a:avLst/>
          </a:prstGeom>
          <a:solidFill>
            <a:schemeClr val="bg1"/>
          </a:solid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lstStyle>
          <a:p>
            <a:pPr algn="ctr"/>
            <a:r>
              <a:rPr lang="en-US">
                <a:solidFill>
                  <a:schemeClr val="tx1"/>
                </a:solidFill>
              </a:rPr>
              <a:t>Padding</a:t>
            </a:r>
          </a:p>
        </p:txBody>
      </p:sp>
      <p:sp>
        <p:nvSpPr>
          <p:cNvPr id="7" name="Rectangle 6"/>
          <p:cNvSpPr/>
          <p:nvPr/>
        </p:nvSpPr>
        <p:spPr>
          <a:xfrm>
            <a:off x="3352800" y="2743200"/>
            <a:ext cx="5410200" cy="2438400"/>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lstStyle>
          <a:p>
            <a:pPr algn="ctr"/>
            <a:r>
              <a:rPr lang="en-US">
                <a:solidFill>
                  <a:schemeClr val="tx1"/>
                </a:solidFill>
              </a:rPr>
              <a:t>Content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57400" y="1371600"/>
            <a:ext cx="8001000" cy="4724400"/>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lstStyle>
          <a:p>
            <a:pPr algn="ctr"/>
            <a:endParaRPr lang="en-US">
              <a:solidFill>
                <a:schemeClr val="tx1"/>
              </a:solidFill>
            </a:endParaRPr>
          </a:p>
        </p:txBody>
      </p:sp>
      <p:sp>
        <p:nvSpPr>
          <p:cNvPr id="2" name="Title 1"/>
          <p:cNvSpPr>
            <a:spLocks noGrp="1"/>
          </p:cNvSpPr>
          <p:nvPr>
            <p:ph type="title"/>
          </p:nvPr>
        </p:nvSpPr>
        <p:spPr/>
        <p:txBody>
          <a:bodyPr/>
          <a:lstStyle>
            <a:defPPr/>
          </a:lstStyle>
          <a:p>
            <a:r>
              <a:rPr lang="en-US"/>
              <a:t>The Box Model (Cont)</a:t>
            </a:r>
          </a:p>
        </p:txBody>
      </p:sp>
      <p:sp>
        <p:nvSpPr>
          <p:cNvPr id="5" name="Rectangle 4"/>
          <p:cNvSpPr/>
          <p:nvPr/>
        </p:nvSpPr>
        <p:spPr>
          <a:xfrm>
            <a:off x="2438400" y="1752600"/>
            <a:ext cx="7239000" cy="3962400"/>
          </a:xfrm>
          <a:prstGeom prst="rect">
            <a:avLst/>
          </a:prstGeom>
          <a:solidFill>
            <a:srgbClr val="00B0F0"/>
          </a:solid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lstStyle>
          <a:p>
            <a:pPr algn="ctr"/>
            <a:endParaRPr lang="en-US">
              <a:solidFill>
                <a:schemeClr val="tx1"/>
              </a:solidFill>
            </a:endParaRPr>
          </a:p>
        </p:txBody>
      </p:sp>
      <p:sp>
        <p:nvSpPr>
          <p:cNvPr id="6" name="Rectangle 5"/>
          <p:cNvSpPr/>
          <p:nvPr/>
        </p:nvSpPr>
        <p:spPr>
          <a:xfrm>
            <a:off x="2819400" y="2133600"/>
            <a:ext cx="6477000" cy="3200400"/>
          </a:xfrm>
          <a:prstGeom prst="rect">
            <a:avLst/>
          </a:prstGeom>
          <a:solidFill>
            <a:schemeClr val="bg1"/>
          </a:solid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defPPr/>
          </a:lstStyle>
          <a:p>
            <a:pPr algn="ctr"/>
            <a:endParaRPr lang="en-US">
              <a:solidFill>
                <a:schemeClr val="tx1"/>
              </a:solidFill>
            </a:endParaRPr>
          </a:p>
        </p:txBody>
      </p:sp>
      <p:sp>
        <p:nvSpPr>
          <p:cNvPr id="7" name="Rectangle 6"/>
          <p:cNvSpPr/>
          <p:nvPr/>
        </p:nvSpPr>
        <p:spPr>
          <a:xfrm>
            <a:off x="3352800" y="2514600"/>
            <a:ext cx="5410200" cy="2438400"/>
          </a:xfrm>
          <a:prstGeom prst="rect">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r>
              <a:rPr lang="en-US">
                <a:solidFill>
                  <a:schemeClr val="tx1"/>
                </a:solidFill>
              </a:rPr>
              <a:t>Content</a:t>
            </a:r>
          </a:p>
        </p:txBody>
      </p:sp>
      <p:sp>
        <p:nvSpPr>
          <p:cNvPr id="8" name="TextBox 7"/>
          <p:cNvSpPr txBox="1"/>
          <p:nvPr/>
        </p:nvSpPr>
        <p:spPr>
          <a:xfrm>
            <a:off x="5029200" y="2133600"/>
            <a:ext cx="2057400" cy="369332"/>
          </a:xfrm>
          <a:prstGeom prst="rect">
            <a:avLst/>
          </a:prstGeom>
          <a:noFill/>
        </p:spPr>
        <p:txBody>
          <a:bodyPr wrap="square" rtlCol="0">
            <a:spAutoFit/>
          </a:bodyPr>
          <a:lstStyle>
            <a:defPPr/>
          </a:lstStyle>
          <a:p>
            <a:pPr algn="ctr"/>
            <a:r>
              <a:rPr lang="en-US"/>
              <a:t>padding-top</a:t>
            </a:r>
          </a:p>
        </p:txBody>
      </p:sp>
      <p:sp>
        <p:nvSpPr>
          <p:cNvPr id="9" name="TextBox 8"/>
          <p:cNvSpPr txBox="1"/>
          <p:nvPr/>
        </p:nvSpPr>
        <p:spPr>
          <a:xfrm>
            <a:off x="5029200" y="4964668"/>
            <a:ext cx="2057400" cy="369332"/>
          </a:xfrm>
          <a:prstGeom prst="rect">
            <a:avLst/>
          </a:prstGeom>
          <a:noFill/>
        </p:spPr>
        <p:txBody>
          <a:bodyPr wrap="square" rtlCol="0">
            <a:spAutoFit/>
          </a:bodyPr>
          <a:lstStyle>
            <a:defPPr/>
          </a:lstStyle>
          <a:p>
            <a:pPr algn="ctr"/>
            <a:r>
              <a:rPr lang="en-US"/>
              <a:t>padding-bottom</a:t>
            </a:r>
          </a:p>
        </p:txBody>
      </p:sp>
      <p:sp>
        <p:nvSpPr>
          <p:cNvPr id="10" name="TextBox 9"/>
          <p:cNvSpPr txBox="1"/>
          <p:nvPr/>
        </p:nvSpPr>
        <p:spPr>
          <a:xfrm rot="5400000">
            <a:off x="8083034" y="3549134"/>
            <a:ext cx="2057400" cy="369332"/>
          </a:xfrm>
          <a:prstGeom prst="rect">
            <a:avLst/>
          </a:prstGeom>
          <a:noFill/>
        </p:spPr>
        <p:txBody>
          <a:bodyPr wrap="square" rtlCol="0">
            <a:spAutoFit/>
          </a:bodyPr>
          <a:lstStyle>
            <a:defPPr/>
          </a:lstStyle>
          <a:p>
            <a:pPr algn="ctr"/>
            <a:r>
              <a:rPr lang="en-US"/>
              <a:t>padding-right</a:t>
            </a:r>
          </a:p>
        </p:txBody>
      </p:sp>
      <p:sp>
        <p:nvSpPr>
          <p:cNvPr id="13" name="TextBox 12"/>
          <p:cNvSpPr txBox="1"/>
          <p:nvPr/>
        </p:nvSpPr>
        <p:spPr>
          <a:xfrm rot="16200000">
            <a:off x="1975366" y="3549134"/>
            <a:ext cx="2057400" cy="369332"/>
          </a:xfrm>
          <a:prstGeom prst="rect">
            <a:avLst/>
          </a:prstGeom>
          <a:noFill/>
        </p:spPr>
        <p:txBody>
          <a:bodyPr wrap="square" rtlCol="0">
            <a:spAutoFit/>
          </a:bodyPr>
          <a:lstStyle>
            <a:defPPr/>
          </a:lstStyle>
          <a:p>
            <a:pPr algn="ctr"/>
            <a:r>
              <a:rPr lang="en-US"/>
              <a:t>padding-left</a:t>
            </a:r>
          </a:p>
        </p:txBody>
      </p:sp>
      <p:sp>
        <p:nvSpPr>
          <p:cNvPr id="15" name="TextBox 14"/>
          <p:cNvSpPr txBox="1"/>
          <p:nvPr/>
        </p:nvSpPr>
        <p:spPr>
          <a:xfrm>
            <a:off x="5029200" y="1752600"/>
            <a:ext cx="2057400" cy="369332"/>
          </a:xfrm>
          <a:prstGeom prst="rect">
            <a:avLst/>
          </a:prstGeom>
          <a:noFill/>
        </p:spPr>
        <p:txBody>
          <a:bodyPr wrap="square" rtlCol="0">
            <a:spAutoFit/>
          </a:bodyPr>
          <a:lstStyle>
            <a:defPPr/>
          </a:lstStyle>
          <a:p>
            <a:pPr algn="ctr"/>
            <a:r>
              <a:rPr lang="en-US"/>
              <a:t>border-top</a:t>
            </a:r>
          </a:p>
        </p:txBody>
      </p:sp>
      <p:sp>
        <p:nvSpPr>
          <p:cNvPr id="16" name="TextBox 15"/>
          <p:cNvSpPr txBox="1"/>
          <p:nvPr/>
        </p:nvSpPr>
        <p:spPr>
          <a:xfrm>
            <a:off x="5029200" y="1371600"/>
            <a:ext cx="2057400" cy="369332"/>
          </a:xfrm>
          <a:prstGeom prst="rect">
            <a:avLst/>
          </a:prstGeom>
          <a:noFill/>
        </p:spPr>
        <p:txBody>
          <a:bodyPr wrap="square" rtlCol="0">
            <a:spAutoFit/>
          </a:bodyPr>
          <a:lstStyle>
            <a:defPPr/>
          </a:lstStyle>
          <a:p>
            <a:pPr algn="ctr"/>
            <a:r>
              <a:rPr lang="en-US"/>
              <a:t>margin-top</a:t>
            </a:r>
          </a:p>
        </p:txBody>
      </p:sp>
      <p:sp>
        <p:nvSpPr>
          <p:cNvPr id="17" name="TextBox 16"/>
          <p:cNvSpPr txBox="1"/>
          <p:nvPr/>
        </p:nvSpPr>
        <p:spPr>
          <a:xfrm rot="5400000">
            <a:off x="8464034" y="3511034"/>
            <a:ext cx="2057400" cy="369332"/>
          </a:xfrm>
          <a:prstGeom prst="rect">
            <a:avLst/>
          </a:prstGeom>
          <a:noFill/>
        </p:spPr>
        <p:txBody>
          <a:bodyPr wrap="square" rtlCol="0">
            <a:spAutoFit/>
          </a:bodyPr>
          <a:lstStyle>
            <a:defPPr/>
          </a:lstStyle>
          <a:p>
            <a:pPr algn="ctr"/>
            <a:r>
              <a:rPr lang="en-US"/>
              <a:t>border-right</a:t>
            </a:r>
          </a:p>
        </p:txBody>
      </p:sp>
      <p:sp>
        <p:nvSpPr>
          <p:cNvPr id="18" name="TextBox 17"/>
          <p:cNvSpPr txBox="1"/>
          <p:nvPr/>
        </p:nvSpPr>
        <p:spPr>
          <a:xfrm rot="5400000">
            <a:off x="8845034" y="3511034"/>
            <a:ext cx="2057400" cy="369332"/>
          </a:xfrm>
          <a:prstGeom prst="rect">
            <a:avLst/>
          </a:prstGeom>
          <a:noFill/>
        </p:spPr>
        <p:txBody>
          <a:bodyPr wrap="square" rtlCol="0">
            <a:spAutoFit/>
          </a:bodyPr>
          <a:lstStyle>
            <a:defPPr/>
          </a:lstStyle>
          <a:p>
            <a:pPr algn="ctr"/>
            <a:r>
              <a:rPr lang="en-US"/>
              <a:t>margin-right</a:t>
            </a:r>
          </a:p>
        </p:txBody>
      </p:sp>
      <p:sp>
        <p:nvSpPr>
          <p:cNvPr id="19" name="TextBox 18"/>
          <p:cNvSpPr txBox="1"/>
          <p:nvPr/>
        </p:nvSpPr>
        <p:spPr>
          <a:xfrm>
            <a:off x="5029200" y="5345668"/>
            <a:ext cx="2057400" cy="369332"/>
          </a:xfrm>
          <a:prstGeom prst="rect">
            <a:avLst/>
          </a:prstGeom>
          <a:noFill/>
        </p:spPr>
        <p:txBody>
          <a:bodyPr wrap="square" rtlCol="0">
            <a:spAutoFit/>
          </a:bodyPr>
          <a:lstStyle>
            <a:defPPr/>
          </a:lstStyle>
          <a:p>
            <a:pPr algn="ctr"/>
            <a:r>
              <a:rPr lang="en-US"/>
              <a:t>border-bottom</a:t>
            </a:r>
          </a:p>
        </p:txBody>
      </p:sp>
      <p:sp>
        <p:nvSpPr>
          <p:cNvPr id="20" name="TextBox 19"/>
          <p:cNvSpPr txBox="1"/>
          <p:nvPr/>
        </p:nvSpPr>
        <p:spPr>
          <a:xfrm>
            <a:off x="5029200" y="5726668"/>
            <a:ext cx="2057400" cy="369332"/>
          </a:xfrm>
          <a:prstGeom prst="rect">
            <a:avLst/>
          </a:prstGeom>
          <a:noFill/>
        </p:spPr>
        <p:txBody>
          <a:bodyPr wrap="square" rtlCol="0">
            <a:spAutoFit/>
          </a:bodyPr>
          <a:lstStyle>
            <a:defPPr/>
          </a:lstStyle>
          <a:p>
            <a:pPr algn="ctr"/>
            <a:r>
              <a:rPr lang="en-US"/>
              <a:t>margin-bottom</a:t>
            </a:r>
          </a:p>
        </p:txBody>
      </p:sp>
      <p:sp>
        <p:nvSpPr>
          <p:cNvPr id="21" name="TextBox 20"/>
          <p:cNvSpPr txBox="1"/>
          <p:nvPr/>
        </p:nvSpPr>
        <p:spPr>
          <a:xfrm rot="16200000">
            <a:off x="1594367" y="3587234"/>
            <a:ext cx="2057400" cy="369332"/>
          </a:xfrm>
          <a:prstGeom prst="rect">
            <a:avLst/>
          </a:prstGeom>
          <a:noFill/>
        </p:spPr>
        <p:txBody>
          <a:bodyPr wrap="square" rtlCol="0">
            <a:spAutoFit/>
          </a:bodyPr>
          <a:lstStyle>
            <a:defPPr/>
          </a:lstStyle>
          <a:p>
            <a:pPr algn="ctr"/>
            <a:r>
              <a:rPr lang="en-US"/>
              <a:t>border-left</a:t>
            </a:r>
          </a:p>
        </p:txBody>
      </p:sp>
      <p:sp>
        <p:nvSpPr>
          <p:cNvPr id="22" name="TextBox 21"/>
          <p:cNvSpPr txBox="1"/>
          <p:nvPr/>
        </p:nvSpPr>
        <p:spPr>
          <a:xfrm rot="16200000">
            <a:off x="1213367" y="3587234"/>
            <a:ext cx="2057400" cy="369332"/>
          </a:xfrm>
          <a:prstGeom prst="rect">
            <a:avLst/>
          </a:prstGeom>
          <a:noFill/>
        </p:spPr>
        <p:txBody>
          <a:bodyPr wrap="square" rtlCol="0">
            <a:spAutoFit/>
          </a:bodyPr>
          <a:lstStyle>
            <a:defPPr/>
          </a:lstStyle>
          <a:p>
            <a:pPr algn="ctr"/>
            <a:r>
              <a:rPr lang="en-US"/>
              <a:t>margin-left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9" grpId="0"/>
      <p:bldP spid="10" grpId="0"/>
      <p:bldP spid="13" grpId="0"/>
      <p:bldP spid="15" grpId="0"/>
      <p:bldP spid="16" grpId="0"/>
      <p:bldP spid="17" grpId="0"/>
      <p:bldP spid="18" grpId="0"/>
      <p:bldP spid="19" grpId="0"/>
      <p:bldP spid="20" grpId="0"/>
      <p:bldP spid="21" grpId="0"/>
      <p:bldP spid="22"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8671"/>
          </a:xfrm>
        </p:spPr>
        <p:txBody>
          <a:bodyPr>
            <a:normAutofit fontScale="90000"/>
          </a:bodyPr>
          <a:lstStyle>
            <a:defPPr/>
          </a:lstStyle>
          <a:p>
            <a:r>
              <a:rPr lang="en-US" dirty="0"/>
              <a:t>CSS Padding</a:t>
            </a:r>
          </a:p>
        </p:txBody>
      </p:sp>
      <p:sp>
        <p:nvSpPr>
          <p:cNvPr id="3" name="Content Placeholder 2"/>
          <p:cNvSpPr>
            <a:spLocks noGrp="1"/>
          </p:cNvSpPr>
          <p:nvPr>
            <p:ph idx="1"/>
          </p:nvPr>
        </p:nvSpPr>
        <p:spPr>
          <a:xfrm>
            <a:off x="1714500" y="990600"/>
            <a:ext cx="5143500" cy="5334000"/>
          </a:xfrm>
        </p:spPr>
        <p:txBody>
          <a:bodyPr>
            <a:normAutofit/>
          </a:bodyPr>
          <a:lstStyle>
            <a:defPPr/>
          </a:lstStyle>
          <a:p>
            <a:r>
              <a:rPr lang="en-US"/>
              <a:t>The CSS padding properties define the space between the element border and the element content.</a:t>
            </a:r>
          </a:p>
          <a:p>
            <a:r>
              <a:rPr lang="en-US"/>
              <a:t>The top, right, bottom, and left padding can be changed independently using separate properties. </a:t>
            </a:r>
          </a:p>
          <a:p>
            <a:r>
              <a:rPr lang="en-US"/>
              <a:t>A shorthand padding property can also be used, to change all padding at once.</a:t>
            </a:r>
          </a:p>
        </p:txBody>
      </p:sp>
      <p:sp>
        <p:nvSpPr>
          <p:cNvPr id="4" name="TextBox 3"/>
          <p:cNvSpPr txBox="1"/>
          <p:nvPr/>
        </p:nvSpPr>
        <p:spPr>
          <a:xfrm>
            <a:off x="6858000" y="1113472"/>
            <a:ext cx="3505200" cy="92333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r>
              <a:rPr lang="en-US"/>
              <a:t>h4{ </a:t>
            </a:r>
          </a:p>
          <a:p>
            <a:r>
              <a:rPr lang="en-US"/>
              <a:t>        	padding : 10px;</a:t>
            </a:r>
          </a:p>
          <a:p>
            <a:r>
              <a:rPr lang="en-US"/>
              <a:t>}</a:t>
            </a:r>
          </a:p>
        </p:txBody>
      </p:sp>
      <p:sp>
        <p:nvSpPr>
          <p:cNvPr id="5" name="TextBox 4"/>
          <p:cNvSpPr txBox="1"/>
          <p:nvPr/>
        </p:nvSpPr>
        <p:spPr>
          <a:xfrm>
            <a:off x="6858000" y="2360474"/>
            <a:ext cx="3505200" cy="1754326"/>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r>
              <a:rPr lang="en-US"/>
              <a:t>h4{ </a:t>
            </a:r>
          </a:p>
          <a:p>
            <a:r>
              <a:rPr lang="en-US"/>
              <a:t>	padding-top : 10px;</a:t>
            </a:r>
          </a:p>
          <a:p>
            <a:r>
              <a:rPr lang="en-US"/>
              <a:t>	padding-right : 20px;</a:t>
            </a:r>
          </a:p>
          <a:p>
            <a:r>
              <a:rPr lang="en-US"/>
              <a:t>	padding-bottom : 30 px;</a:t>
            </a:r>
          </a:p>
          <a:p>
            <a:r>
              <a:rPr lang="en-US"/>
              <a:t>	padding-left : 40 px;</a:t>
            </a:r>
          </a:p>
          <a:p>
            <a:r>
              <a:rPr lang="en-US"/>
              <a:t>}</a:t>
            </a:r>
          </a:p>
        </p:txBody>
      </p:sp>
      <p:sp>
        <p:nvSpPr>
          <p:cNvPr id="6" name="TextBox 5"/>
          <p:cNvSpPr txBox="1"/>
          <p:nvPr/>
        </p:nvSpPr>
        <p:spPr>
          <a:xfrm>
            <a:off x="6858000" y="4265474"/>
            <a:ext cx="3505200" cy="92333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r>
              <a:rPr lang="en-US"/>
              <a:t>h4{</a:t>
            </a:r>
          </a:p>
          <a:p>
            <a:r>
              <a:rPr lang="en-US"/>
              <a:t>      padding : 10px 20px 30px 40px; </a:t>
            </a:r>
          </a:p>
          <a:p>
            <a:r>
              <a:rPr 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Web Browsers</a:t>
            </a:r>
          </a:p>
        </p:txBody>
      </p:sp>
      <p:sp>
        <p:nvSpPr>
          <p:cNvPr id="3" name="Content Placeholder 2"/>
          <p:cNvSpPr>
            <a:spLocks noGrp="1"/>
          </p:cNvSpPr>
          <p:nvPr>
            <p:ph idx="1"/>
          </p:nvPr>
        </p:nvSpPr>
        <p:spPr/>
        <p:txBody>
          <a:bodyPr>
            <a:normAutofit lnSpcReduction="10000"/>
          </a:bodyPr>
          <a:lstStyle>
            <a:defPPr/>
          </a:lstStyle>
          <a:p>
            <a:r>
              <a:rPr lang="en-US" dirty="0">
                <a:ea typeface="ヒラギノ角ゴ Pro W3" pitchFamily="124" charset="-128"/>
              </a:rPr>
              <a:t>A web browser or Internet browser is a </a:t>
            </a:r>
            <a:r>
              <a:rPr lang="en-US" b="1" dirty="0">
                <a:ea typeface="ヒラギノ角ゴ Pro W3" pitchFamily="124" charset="-128"/>
              </a:rPr>
              <a:t>software application </a:t>
            </a:r>
            <a:r>
              <a:rPr lang="en-US" dirty="0">
                <a:ea typeface="ヒラギノ角ゴ Pro W3" pitchFamily="124" charset="-128"/>
              </a:rPr>
              <a:t>for </a:t>
            </a:r>
            <a:r>
              <a:rPr lang="en-US" b="1" dirty="0">
                <a:ea typeface="ヒラギノ角ゴ Pro W3" pitchFamily="124" charset="-128"/>
              </a:rPr>
              <a:t>retrieving</a:t>
            </a:r>
            <a:r>
              <a:rPr lang="en-US" dirty="0">
                <a:ea typeface="ヒラギノ角ゴ Pro W3" pitchFamily="124" charset="-128"/>
              </a:rPr>
              <a:t>, </a:t>
            </a:r>
            <a:r>
              <a:rPr lang="en-US" b="1" dirty="0">
                <a:ea typeface="ヒラギノ角ゴ Pro W3" pitchFamily="124" charset="-128"/>
              </a:rPr>
              <a:t>presenting</a:t>
            </a:r>
            <a:r>
              <a:rPr lang="en-US" dirty="0">
                <a:ea typeface="ヒラギノ角ゴ Pro W3" pitchFamily="124" charset="-128"/>
              </a:rPr>
              <a:t>, and </a:t>
            </a:r>
            <a:r>
              <a:rPr lang="en-US" b="1" dirty="0">
                <a:ea typeface="ヒラギノ角ゴ Pro W3" pitchFamily="124" charset="-128"/>
              </a:rPr>
              <a:t>traversing</a:t>
            </a:r>
            <a:r>
              <a:rPr lang="en-US" dirty="0">
                <a:ea typeface="ヒラギノ角ゴ Pro W3" pitchFamily="124" charset="-128"/>
              </a:rPr>
              <a:t> information resources on the </a:t>
            </a:r>
            <a:r>
              <a:rPr lang="en-US" b="1" dirty="0">
                <a:ea typeface="ヒラギノ角ゴ Pro W3" pitchFamily="124" charset="-128"/>
              </a:rPr>
              <a:t>World Wide Web</a:t>
            </a:r>
            <a:r>
              <a:rPr lang="en-US" dirty="0">
                <a:ea typeface="ヒラギノ角ゴ Pro W3" pitchFamily="124" charset="-128"/>
              </a:rPr>
              <a:t>. </a:t>
            </a:r>
          </a:p>
          <a:p>
            <a:r>
              <a:rPr lang="en-US" dirty="0">
                <a:ea typeface="ヒラギノ角ゴ Pro W3" pitchFamily="124" charset="-128"/>
              </a:rPr>
              <a:t>Example :</a:t>
            </a:r>
          </a:p>
          <a:p>
            <a:endParaRPr lang="en-US" dirty="0">
              <a:ea typeface="ヒラギノ角ゴ Pro W3" pitchFamily="124" charset="-128"/>
            </a:endParaRPr>
          </a:p>
          <a:p>
            <a:endParaRPr lang="en-US" dirty="0">
              <a:ea typeface="ヒラギノ角ゴ Pro W3" pitchFamily="124" charset="-128"/>
            </a:endParaRPr>
          </a:p>
          <a:p>
            <a:r>
              <a:rPr lang="en-US" dirty="0">
                <a:ea typeface="ヒラギノ角ゴ Pro W3" pitchFamily="124" charset="-128"/>
              </a:rPr>
              <a:t>An </a:t>
            </a:r>
            <a:r>
              <a:rPr lang="en-US" i="1" dirty="0">
                <a:ea typeface="ヒラギノ角ゴ Pro W3" pitchFamily="124" charset="-128"/>
              </a:rPr>
              <a:t>information resource</a:t>
            </a:r>
            <a:r>
              <a:rPr lang="en-US" dirty="0">
                <a:ea typeface="ヒラギノ角ゴ Pro W3" pitchFamily="124" charset="-128"/>
              </a:rPr>
              <a:t> is identified by a Uniform Resource Identifier (</a:t>
            </a:r>
            <a:r>
              <a:rPr lang="en-US" b="1" dirty="0">
                <a:ea typeface="ヒラギノ角ゴ Pro W3" pitchFamily="124" charset="-128"/>
              </a:rPr>
              <a:t>URI</a:t>
            </a:r>
            <a:r>
              <a:rPr lang="en-US" dirty="0">
                <a:ea typeface="ヒラギノ角ゴ Pro W3" pitchFamily="124" charset="-128"/>
              </a:rPr>
              <a:t>) and may be a web page, image, video, or other piece of content. </a:t>
            </a:r>
          </a:p>
          <a:p>
            <a:r>
              <a:rPr lang="en-US" dirty="0">
                <a:ea typeface="ヒラギノ角ゴ Pro W3" pitchFamily="124" charset="-128"/>
              </a:rPr>
              <a:t>Hyperlinks present in resources enable users to easily navigate their browsers to related resources</a:t>
            </a:r>
            <a:endParaRPr lang="en-US" dirty="0"/>
          </a:p>
          <a:p>
            <a:endParaRPr lang="en-US" dirty="0"/>
          </a:p>
        </p:txBody>
      </p:sp>
      <p:sp>
        <p:nvSpPr>
          <p:cNvPr id="4098" name="AutoShape 2" descr="Image result for mozilla firefox"/>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defPPr/>
          </a:lstStyle>
          <a:p>
            <a:endParaRPr lang="en-US"/>
          </a:p>
        </p:txBody>
      </p:sp>
      <p:sp>
        <p:nvSpPr>
          <p:cNvPr id="4100" name="AutoShape 4" descr="Image result for mozilla firefox"/>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defPPr/>
          </a:lstStyle>
          <a:p>
            <a:endParaRPr lang="en-US"/>
          </a:p>
        </p:txBody>
      </p:sp>
      <p:sp>
        <p:nvSpPr>
          <p:cNvPr id="4102" name="AutoShape 6" descr="Image result for mozilla firefox"/>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defPPr/>
          </a:lstStyle>
          <a:p>
            <a:endParaRPr lang="en-US"/>
          </a:p>
        </p:txBody>
      </p:sp>
      <p:sp>
        <p:nvSpPr>
          <p:cNvPr id="4104" name="AutoShape 8" descr="Image result for mozilla firefox"/>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defPPr/>
          </a:lstStyle>
          <a:p>
            <a:endParaRPr lang="en-US"/>
          </a:p>
        </p:txBody>
      </p:sp>
      <p:pic>
        <p:nvPicPr>
          <p:cNvPr id="4106" name="Picture 10" descr="Image result for mozilla firefox"/>
          <p:cNvPicPr>
            <a:picLocks noChangeAspect="1" noChangeArrowheads="1"/>
          </p:cNvPicPr>
          <p:nvPr/>
        </p:nvPicPr>
        <p:blipFill>
          <a:blip r:embed="rId2"/>
          <a:stretch>
            <a:fillRect/>
          </a:stretch>
        </p:blipFill>
        <p:spPr bwMode="auto">
          <a:xfrm>
            <a:off x="3572772" y="2861094"/>
            <a:ext cx="1184738" cy="1143000"/>
          </a:xfrm>
          <a:prstGeom prst="rect">
            <a:avLst/>
          </a:prstGeom>
          <a:noFill/>
        </p:spPr>
      </p:pic>
      <p:pic>
        <p:nvPicPr>
          <p:cNvPr id="4108" name="Picture 12" descr="Image result for chrome"/>
          <p:cNvPicPr>
            <a:picLocks noChangeAspect="1" noChangeArrowheads="1"/>
          </p:cNvPicPr>
          <p:nvPr/>
        </p:nvPicPr>
        <p:blipFill>
          <a:blip r:embed="rId3"/>
          <a:stretch>
            <a:fillRect/>
          </a:stretch>
        </p:blipFill>
        <p:spPr bwMode="auto">
          <a:xfrm>
            <a:off x="5372100" y="2926512"/>
            <a:ext cx="1104900" cy="1104900"/>
          </a:xfrm>
          <a:prstGeom prst="rect">
            <a:avLst/>
          </a:prstGeom>
          <a:noFill/>
        </p:spPr>
      </p:pic>
      <p:pic>
        <p:nvPicPr>
          <p:cNvPr id="4110" name="Picture 14" descr="Image result for opera"/>
          <p:cNvPicPr>
            <a:picLocks noChangeAspect="1" noChangeArrowheads="1"/>
          </p:cNvPicPr>
          <p:nvPr/>
        </p:nvPicPr>
        <p:blipFill>
          <a:blip r:embed="rId4"/>
          <a:stretch>
            <a:fillRect/>
          </a:stretch>
        </p:blipFill>
        <p:spPr bwMode="auto">
          <a:xfrm>
            <a:off x="7036280" y="2708696"/>
            <a:ext cx="1371599" cy="1371600"/>
          </a:xfrm>
          <a:prstGeom prst="rect">
            <a:avLst/>
          </a:prstGeom>
          <a:noFill/>
        </p:spPr>
      </p:pic>
      <p:pic>
        <p:nvPicPr>
          <p:cNvPr id="4112" name="Picture 16" descr="Image result for internet explorer"/>
          <p:cNvPicPr>
            <a:picLocks noChangeAspect="1" noChangeArrowheads="1"/>
          </p:cNvPicPr>
          <p:nvPr/>
        </p:nvPicPr>
        <p:blipFill>
          <a:blip r:embed="rId5"/>
          <a:stretch>
            <a:fillRect/>
          </a:stretch>
        </p:blipFill>
        <p:spPr bwMode="auto">
          <a:xfrm>
            <a:off x="8882332" y="2733136"/>
            <a:ext cx="1219200" cy="1219200"/>
          </a:xfrm>
          <a:prstGeom prst="rect">
            <a:avLst/>
          </a:prstGeom>
          <a:noFill/>
        </p:spPr>
      </p:pic>
      <p:sp>
        <p:nvSpPr>
          <p:cNvPr id="12" name="TextBox 11"/>
          <p:cNvSpPr txBox="1"/>
          <p:nvPr/>
        </p:nvSpPr>
        <p:spPr>
          <a:xfrm>
            <a:off x="3451816" y="3953773"/>
            <a:ext cx="1381853" cy="338554"/>
          </a:xfrm>
          <a:prstGeom prst="rect">
            <a:avLst/>
          </a:prstGeom>
          <a:noFill/>
        </p:spPr>
        <p:txBody>
          <a:bodyPr wrap="none" rtlCol="0">
            <a:spAutoFit/>
          </a:bodyPr>
          <a:lstStyle>
            <a:defPPr/>
          </a:lstStyle>
          <a:p>
            <a:r>
              <a:rPr lang="en-IN" sz="1600" b="1" dirty="0" err="1"/>
              <a:t>Mozila</a:t>
            </a:r>
            <a:r>
              <a:rPr lang="en-IN" sz="1600" b="1" dirty="0"/>
              <a:t> Firefox</a:t>
            </a:r>
            <a:endParaRPr lang="en-US" sz="1600" b="1" dirty="0"/>
          </a:p>
        </p:txBody>
      </p:sp>
      <p:sp>
        <p:nvSpPr>
          <p:cNvPr id="13" name="TextBox 12"/>
          <p:cNvSpPr txBox="1"/>
          <p:nvPr/>
        </p:nvSpPr>
        <p:spPr>
          <a:xfrm>
            <a:off x="5162910" y="3945148"/>
            <a:ext cx="1504643" cy="338554"/>
          </a:xfrm>
          <a:prstGeom prst="rect">
            <a:avLst/>
          </a:prstGeom>
          <a:noFill/>
        </p:spPr>
        <p:txBody>
          <a:bodyPr wrap="none" rtlCol="0">
            <a:spAutoFit/>
          </a:bodyPr>
          <a:lstStyle>
            <a:defPPr/>
          </a:lstStyle>
          <a:p>
            <a:r>
              <a:rPr lang="en-IN" sz="1600" b="1" dirty="0"/>
              <a:t>Google Chrome</a:t>
            </a:r>
            <a:endParaRPr lang="en-US" sz="1600" b="1" dirty="0"/>
          </a:p>
        </p:txBody>
      </p:sp>
      <p:sp>
        <p:nvSpPr>
          <p:cNvPr id="14" name="TextBox 13"/>
          <p:cNvSpPr txBox="1"/>
          <p:nvPr/>
        </p:nvSpPr>
        <p:spPr>
          <a:xfrm>
            <a:off x="7343754" y="3902015"/>
            <a:ext cx="707566" cy="338554"/>
          </a:xfrm>
          <a:prstGeom prst="rect">
            <a:avLst/>
          </a:prstGeom>
          <a:noFill/>
        </p:spPr>
        <p:txBody>
          <a:bodyPr wrap="none" rtlCol="0">
            <a:spAutoFit/>
          </a:bodyPr>
          <a:lstStyle>
            <a:defPPr/>
          </a:lstStyle>
          <a:p>
            <a:r>
              <a:rPr lang="en-IN" sz="1600" b="1" dirty="0"/>
              <a:t>Opera</a:t>
            </a:r>
            <a:endParaRPr lang="en-US" sz="1600" b="1" dirty="0"/>
          </a:p>
        </p:txBody>
      </p:sp>
      <p:sp>
        <p:nvSpPr>
          <p:cNvPr id="15" name="TextBox 14"/>
          <p:cNvSpPr txBox="1"/>
          <p:nvPr/>
        </p:nvSpPr>
        <p:spPr>
          <a:xfrm>
            <a:off x="8745747" y="3893388"/>
            <a:ext cx="1633652" cy="338554"/>
          </a:xfrm>
          <a:prstGeom prst="rect">
            <a:avLst/>
          </a:prstGeom>
          <a:noFill/>
        </p:spPr>
        <p:txBody>
          <a:bodyPr wrap="none" rtlCol="0">
            <a:spAutoFit/>
          </a:bodyPr>
          <a:lstStyle>
            <a:defPPr/>
          </a:lstStyle>
          <a:p>
            <a:r>
              <a:rPr lang="en-IN" sz="1600" b="1" dirty="0"/>
              <a:t>Internet Explorer</a:t>
            </a:r>
            <a:endParaRPr lang="en-US" sz="16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0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1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1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p:bldP spid="13" grpId="0"/>
      <p:bldP spid="14" grpId="0"/>
      <p:bldP spid="15"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61418"/>
          </a:xfrm>
        </p:spPr>
        <p:txBody>
          <a:bodyPr>
            <a:normAutofit fontScale="90000"/>
          </a:bodyPr>
          <a:lstStyle>
            <a:defPPr/>
          </a:lstStyle>
          <a:p>
            <a:r>
              <a:rPr lang="en-US" dirty="0"/>
              <a:t>CSS Border</a:t>
            </a:r>
          </a:p>
        </p:txBody>
      </p:sp>
      <p:sp>
        <p:nvSpPr>
          <p:cNvPr id="3" name="Content Placeholder 2"/>
          <p:cNvSpPr>
            <a:spLocks noGrp="1"/>
          </p:cNvSpPr>
          <p:nvPr>
            <p:ph idx="1"/>
          </p:nvPr>
        </p:nvSpPr>
        <p:spPr>
          <a:xfrm>
            <a:off x="1714500" y="990600"/>
            <a:ext cx="5143500" cy="5334000"/>
          </a:xfrm>
        </p:spPr>
        <p:txBody>
          <a:bodyPr>
            <a:normAutofit fontScale="85000" lnSpcReduction="20000"/>
          </a:bodyPr>
          <a:lstStyle>
            <a:defPPr/>
          </a:lstStyle>
          <a:p>
            <a:r>
              <a:rPr lang="en-US"/>
              <a:t>The CSS border properties allow you to specify the style and color of an element's border.</a:t>
            </a:r>
          </a:p>
          <a:p>
            <a:r>
              <a:rPr lang="en-US"/>
              <a:t>Border Style Types </a:t>
            </a:r>
          </a:p>
          <a:p>
            <a:pPr lvl="1"/>
            <a:r>
              <a:rPr lang="en-US"/>
              <a:t>The border-style property specifies what kind of border to display.</a:t>
            </a:r>
          </a:p>
          <a:p>
            <a:r>
              <a:rPr lang="en-US"/>
              <a:t>Border Width</a:t>
            </a:r>
          </a:p>
          <a:p>
            <a:pPr lvl="1"/>
            <a:r>
              <a:rPr lang="en-US"/>
              <a:t>The border-width property is used to set the width of the border.</a:t>
            </a:r>
          </a:p>
          <a:p>
            <a:r>
              <a:rPr lang="en-US"/>
              <a:t>Border Color</a:t>
            </a:r>
          </a:p>
          <a:p>
            <a:pPr lvl="1"/>
            <a:r>
              <a:rPr lang="en-US"/>
              <a:t>The border-color property is used to set the color of the border.</a:t>
            </a:r>
          </a:p>
          <a:p>
            <a:pPr lvl="1"/>
            <a:r>
              <a:rPr lang="en-US"/>
              <a:t>Border colors can be any color defined by RGB, hexadecimal, or key terms. Below is an example of each of these types.</a:t>
            </a:r>
          </a:p>
          <a:p>
            <a:r>
              <a:rPr lang="en-US"/>
              <a:t>The top, right, bottom, and left border can be changed independently using separate properties.</a:t>
            </a:r>
          </a:p>
        </p:txBody>
      </p:sp>
      <p:sp>
        <p:nvSpPr>
          <p:cNvPr id="4" name="TextBox 3"/>
          <p:cNvSpPr txBox="1"/>
          <p:nvPr/>
        </p:nvSpPr>
        <p:spPr>
          <a:xfrm>
            <a:off x="6858000" y="1066800"/>
            <a:ext cx="3505200" cy="92333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r>
              <a:rPr lang="en-US"/>
              <a:t>h4{ </a:t>
            </a:r>
          </a:p>
          <a:p>
            <a:r>
              <a:rPr lang="en-US"/>
              <a:t>	border : 1px solid red;</a:t>
            </a:r>
          </a:p>
          <a:p>
            <a:r>
              <a:rPr lang="en-US"/>
              <a:t>}</a:t>
            </a:r>
          </a:p>
        </p:txBody>
      </p:sp>
      <p:sp>
        <p:nvSpPr>
          <p:cNvPr id="5" name="TextBox 4"/>
          <p:cNvSpPr txBox="1"/>
          <p:nvPr/>
        </p:nvSpPr>
        <p:spPr>
          <a:xfrm>
            <a:off x="6858000" y="2057400"/>
            <a:ext cx="3505200" cy="1477328"/>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r>
              <a:rPr lang="en-US"/>
              <a:t>h4{ </a:t>
            </a:r>
          </a:p>
          <a:p>
            <a:r>
              <a:rPr lang="en-US"/>
              <a:t>	border-style : solid;</a:t>
            </a:r>
          </a:p>
          <a:p>
            <a:r>
              <a:rPr lang="en-US"/>
              <a:t>	border-style : dotted;</a:t>
            </a:r>
          </a:p>
          <a:p>
            <a:r>
              <a:rPr lang="en-US"/>
              <a:t>	border-style : double;</a:t>
            </a:r>
          </a:p>
          <a:p>
            <a:r>
              <a:rPr lang="en-US"/>
              <a:t>}</a:t>
            </a:r>
          </a:p>
        </p:txBody>
      </p:sp>
      <p:sp>
        <p:nvSpPr>
          <p:cNvPr id="6" name="TextBox 5"/>
          <p:cNvSpPr txBox="1"/>
          <p:nvPr/>
        </p:nvSpPr>
        <p:spPr>
          <a:xfrm>
            <a:off x="6858000" y="3581400"/>
            <a:ext cx="3505200" cy="92333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r>
              <a:rPr lang="en-US"/>
              <a:t>h4{</a:t>
            </a:r>
          </a:p>
          <a:p>
            <a:r>
              <a:rPr lang="en-US"/>
              <a:t>	border-width : 7px; </a:t>
            </a:r>
          </a:p>
          <a:p>
            <a:r>
              <a:rPr lang="en-US"/>
              <a:t>}</a:t>
            </a:r>
          </a:p>
        </p:txBody>
      </p:sp>
      <p:sp>
        <p:nvSpPr>
          <p:cNvPr id="7" name="TextBox 6"/>
          <p:cNvSpPr txBox="1"/>
          <p:nvPr/>
        </p:nvSpPr>
        <p:spPr>
          <a:xfrm>
            <a:off x="6858000" y="4572000"/>
            <a:ext cx="3505200" cy="92333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r>
              <a:rPr lang="en-US"/>
              <a:t>h4{</a:t>
            </a:r>
          </a:p>
          <a:p>
            <a:r>
              <a:rPr lang="en-US"/>
              <a:t>	border-color : red; </a:t>
            </a:r>
          </a:p>
          <a:p>
            <a:r>
              <a:rPr lang="en-US"/>
              <a:t>}</a:t>
            </a:r>
          </a:p>
        </p:txBody>
      </p:sp>
      <p:sp>
        <p:nvSpPr>
          <p:cNvPr id="8" name="TextBox 7"/>
          <p:cNvSpPr txBox="1"/>
          <p:nvPr/>
        </p:nvSpPr>
        <p:spPr>
          <a:xfrm>
            <a:off x="6858000" y="5553670"/>
            <a:ext cx="3505200" cy="92333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r>
              <a:rPr lang="en-US"/>
              <a:t>h4{</a:t>
            </a:r>
          </a:p>
          <a:p>
            <a:r>
              <a:rPr lang="en-US"/>
              <a:t>            border-top : 1px solid red;</a:t>
            </a:r>
          </a:p>
          <a:p>
            <a:r>
              <a:rPr 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3562"/>
          </a:xfrm>
        </p:spPr>
        <p:txBody>
          <a:bodyPr/>
          <a:lstStyle>
            <a:defPPr/>
          </a:lstStyle>
          <a:p>
            <a:r>
              <a:rPr lang="en-US" dirty="0"/>
              <a:t>CSS Margin</a:t>
            </a:r>
          </a:p>
        </p:txBody>
      </p:sp>
      <p:sp>
        <p:nvSpPr>
          <p:cNvPr id="3" name="Content Placeholder 2"/>
          <p:cNvSpPr>
            <a:spLocks noGrp="1"/>
          </p:cNvSpPr>
          <p:nvPr>
            <p:ph idx="1"/>
          </p:nvPr>
        </p:nvSpPr>
        <p:spPr>
          <a:xfrm>
            <a:off x="1714500" y="990600"/>
            <a:ext cx="5143500" cy="5334000"/>
          </a:xfrm>
        </p:spPr>
        <p:txBody>
          <a:bodyPr>
            <a:normAutofit/>
          </a:bodyPr>
          <a:lstStyle>
            <a:defPPr/>
          </a:lstStyle>
          <a:p>
            <a:pPr algn="just"/>
            <a:r>
              <a:rPr lang="en-US"/>
              <a:t>The CSS margin properties define the space around elements</a:t>
            </a:r>
          </a:p>
          <a:p>
            <a:pPr algn="just"/>
            <a:endParaRPr lang="en-US"/>
          </a:p>
          <a:p>
            <a:pPr algn="just"/>
            <a:r>
              <a:rPr lang="en-US"/>
              <a:t>The top, right, bottom, and left margin can be changed independently using separate properties. </a:t>
            </a:r>
          </a:p>
          <a:p>
            <a:pPr algn="just"/>
            <a:endParaRPr lang="en-US"/>
          </a:p>
          <a:p>
            <a:pPr algn="just"/>
            <a:r>
              <a:rPr lang="en-US"/>
              <a:t>A shorthand margin property can also be used, to change all margins at once.</a:t>
            </a:r>
          </a:p>
        </p:txBody>
      </p:sp>
      <p:sp>
        <p:nvSpPr>
          <p:cNvPr id="4" name="TextBox 3"/>
          <p:cNvSpPr txBox="1"/>
          <p:nvPr/>
        </p:nvSpPr>
        <p:spPr>
          <a:xfrm>
            <a:off x="6858000" y="1113472"/>
            <a:ext cx="3505200" cy="92333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r>
              <a:rPr lang="en-US"/>
              <a:t>h4{ </a:t>
            </a:r>
          </a:p>
          <a:p>
            <a:r>
              <a:rPr lang="en-US"/>
              <a:t>	margin: 10px;</a:t>
            </a:r>
          </a:p>
          <a:p>
            <a:r>
              <a:rPr lang="en-US"/>
              <a:t>}</a:t>
            </a:r>
          </a:p>
        </p:txBody>
      </p:sp>
      <p:sp>
        <p:nvSpPr>
          <p:cNvPr id="5" name="TextBox 4"/>
          <p:cNvSpPr txBox="1"/>
          <p:nvPr/>
        </p:nvSpPr>
        <p:spPr>
          <a:xfrm>
            <a:off x="6858000" y="2360474"/>
            <a:ext cx="3505200" cy="1754326"/>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r>
              <a:rPr lang="en-US"/>
              <a:t>h4{ </a:t>
            </a:r>
          </a:p>
          <a:p>
            <a:r>
              <a:rPr lang="en-US"/>
              <a:t>	margin -top : 10px;</a:t>
            </a:r>
          </a:p>
          <a:p>
            <a:r>
              <a:rPr lang="en-US"/>
              <a:t>	margin -right : 20px;</a:t>
            </a:r>
          </a:p>
          <a:p>
            <a:r>
              <a:rPr lang="en-US"/>
              <a:t>	margin -bottom : 30 px;</a:t>
            </a:r>
          </a:p>
          <a:p>
            <a:r>
              <a:rPr lang="en-US"/>
              <a:t>	margin -left : 40 px;</a:t>
            </a:r>
          </a:p>
          <a:p>
            <a:r>
              <a:rPr lang="en-US"/>
              <a:t>}</a:t>
            </a:r>
          </a:p>
        </p:txBody>
      </p:sp>
      <p:sp>
        <p:nvSpPr>
          <p:cNvPr id="6" name="TextBox 5"/>
          <p:cNvSpPr txBox="1"/>
          <p:nvPr/>
        </p:nvSpPr>
        <p:spPr>
          <a:xfrm>
            <a:off x="6858000" y="4715470"/>
            <a:ext cx="3505200" cy="92333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r>
              <a:rPr lang="en-US"/>
              <a:t>h4{</a:t>
            </a:r>
          </a:p>
          <a:p>
            <a:r>
              <a:rPr lang="en-US"/>
              <a:t>      margin : 10px 20px 30px 40px; </a:t>
            </a:r>
          </a:p>
          <a:p>
            <a:r>
              <a:rPr 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3562"/>
          </a:xfrm>
        </p:spPr>
        <p:txBody>
          <a:bodyPr/>
          <a:lstStyle>
            <a:defPPr/>
          </a:lstStyle>
          <a:p>
            <a:r>
              <a:rPr lang="en-US" dirty="0"/>
              <a:t>CSS List</a:t>
            </a:r>
          </a:p>
        </p:txBody>
      </p:sp>
      <p:sp>
        <p:nvSpPr>
          <p:cNvPr id="3" name="Content Placeholder 2"/>
          <p:cNvSpPr>
            <a:spLocks noGrp="1"/>
          </p:cNvSpPr>
          <p:nvPr>
            <p:ph idx="1"/>
          </p:nvPr>
        </p:nvSpPr>
        <p:spPr>
          <a:xfrm>
            <a:off x="1714500" y="990600"/>
            <a:ext cx="5143500" cy="5334000"/>
          </a:xfrm>
        </p:spPr>
        <p:txBody>
          <a:bodyPr>
            <a:normAutofit/>
          </a:bodyPr>
          <a:lstStyle>
            <a:defPPr/>
          </a:lstStyle>
          <a:p>
            <a:r>
              <a:rPr lang="en-US"/>
              <a:t>The CSS list properties allow you to:</a:t>
            </a:r>
          </a:p>
          <a:p>
            <a:pPr lvl="1"/>
            <a:r>
              <a:rPr lang="en-US"/>
              <a:t>Set different list item markers for ordered &amp; unordered lists</a:t>
            </a:r>
          </a:p>
          <a:p>
            <a:pPr lvl="1"/>
            <a:r>
              <a:rPr lang="en-US"/>
              <a:t>Set an image as the list item marker</a:t>
            </a:r>
          </a:p>
          <a:p>
            <a:pPr lvl="1"/>
            <a:r>
              <a:rPr lang="en-US"/>
              <a:t>Set the position of the marker</a:t>
            </a:r>
          </a:p>
          <a:p>
            <a:r>
              <a:rPr lang="en-US"/>
              <a:t>CSS List Style Type</a:t>
            </a:r>
          </a:p>
          <a:p>
            <a:r>
              <a:rPr lang="en-US"/>
              <a:t>CSS List with Image</a:t>
            </a:r>
          </a:p>
          <a:p>
            <a:r>
              <a:rPr lang="en-US"/>
              <a:t>CSS List Position</a:t>
            </a:r>
          </a:p>
        </p:txBody>
      </p:sp>
      <p:sp>
        <p:nvSpPr>
          <p:cNvPr id="4" name="TextBox 3"/>
          <p:cNvSpPr txBox="1"/>
          <p:nvPr/>
        </p:nvSpPr>
        <p:spPr>
          <a:xfrm>
            <a:off x="6858000" y="609600"/>
            <a:ext cx="3581400" cy="341632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r>
              <a:rPr lang="en-US" dirty="0"/>
              <a:t>ul{ </a:t>
            </a:r>
          </a:p>
          <a:p>
            <a:r>
              <a:rPr lang="en-US" dirty="0"/>
              <a:t>list-style-type: circle;</a:t>
            </a:r>
          </a:p>
          <a:p>
            <a:r>
              <a:rPr lang="en-US" dirty="0"/>
              <a:t>list-style-type: disc;</a:t>
            </a:r>
          </a:p>
          <a:p>
            <a:r>
              <a:rPr lang="en-US" dirty="0"/>
              <a:t>list-style-type: square;</a:t>
            </a:r>
          </a:p>
          <a:p>
            <a:r>
              <a:rPr lang="en-US" dirty="0"/>
              <a:t>list-style-type: </a:t>
            </a:r>
            <a:r>
              <a:rPr lang="en-US" dirty="0" err="1"/>
              <a:t>armenian</a:t>
            </a:r>
            <a:r>
              <a:rPr lang="en-US" dirty="0"/>
              <a:t>;</a:t>
            </a:r>
          </a:p>
          <a:p>
            <a:r>
              <a:rPr lang="en-US" dirty="0"/>
              <a:t>list-style-type: </a:t>
            </a:r>
            <a:r>
              <a:rPr lang="en-US" dirty="0" err="1"/>
              <a:t>cjk</a:t>
            </a:r>
            <a:r>
              <a:rPr lang="en-US" dirty="0"/>
              <a:t>-ideographic;</a:t>
            </a:r>
          </a:p>
          <a:p>
            <a:r>
              <a:rPr lang="en-US" dirty="0"/>
              <a:t>list-style-type: decimal-leading-zero;</a:t>
            </a:r>
          </a:p>
          <a:p>
            <a:r>
              <a:rPr lang="en-US" dirty="0"/>
              <a:t>list-style-type: </a:t>
            </a:r>
            <a:r>
              <a:rPr lang="en-US" dirty="0" err="1"/>
              <a:t>georgian</a:t>
            </a:r>
            <a:r>
              <a:rPr lang="en-US" dirty="0"/>
              <a:t>;</a:t>
            </a:r>
          </a:p>
          <a:p>
            <a:r>
              <a:rPr lang="en-US" dirty="0"/>
              <a:t>list-style-type: </a:t>
            </a:r>
            <a:r>
              <a:rPr lang="en-US" dirty="0" err="1"/>
              <a:t>hebrew</a:t>
            </a:r>
            <a:r>
              <a:rPr lang="en-US" dirty="0"/>
              <a:t>;</a:t>
            </a:r>
          </a:p>
          <a:p>
            <a:r>
              <a:rPr lang="en-US" dirty="0"/>
              <a:t>list-style-type: katakana;</a:t>
            </a:r>
          </a:p>
          <a:p>
            <a:r>
              <a:rPr lang="en-US" dirty="0"/>
              <a:t>list-style-type: lower-</a:t>
            </a:r>
            <a:r>
              <a:rPr lang="en-US" dirty="0" err="1"/>
              <a:t>greek</a:t>
            </a:r>
            <a:r>
              <a:rPr lang="en-US" dirty="0"/>
              <a:t>;</a:t>
            </a:r>
            <a:br>
              <a:rPr lang="en-US" dirty="0"/>
            </a:br>
            <a:r>
              <a:rPr lang="en-US" dirty="0"/>
              <a:t>}</a:t>
            </a:r>
          </a:p>
        </p:txBody>
      </p:sp>
      <p:sp>
        <p:nvSpPr>
          <p:cNvPr id="5" name="TextBox 4"/>
          <p:cNvSpPr txBox="1"/>
          <p:nvPr/>
        </p:nvSpPr>
        <p:spPr>
          <a:xfrm>
            <a:off x="6858000" y="4191000"/>
            <a:ext cx="3581400" cy="92333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r>
              <a:rPr lang="en-US" err="1"/>
              <a:t>ol{</a:t>
            </a:r>
          </a:p>
          <a:p>
            <a:r>
              <a:rPr lang="en-US"/>
              <a:t>       list-style-image : url(‘imgPath’); </a:t>
            </a:r>
          </a:p>
          <a:p>
            <a:r>
              <a:rPr lang="en-US"/>
              <a:t>}</a:t>
            </a:r>
          </a:p>
        </p:txBody>
      </p:sp>
      <p:sp>
        <p:nvSpPr>
          <p:cNvPr id="6" name="TextBox 5"/>
          <p:cNvSpPr txBox="1"/>
          <p:nvPr/>
        </p:nvSpPr>
        <p:spPr>
          <a:xfrm>
            <a:off x="6858000" y="5257801"/>
            <a:ext cx="3581400" cy="1200329"/>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r>
              <a:rPr lang="en-US" err="1"/>
              <a:t>ol{</a:t>
            </a:r>
          </a:p>
          <a:p>
            <a:r>
              <a:rPr lang="en-US"/>
              <a:t>      list-style-position : outside;</a:t>
            </a:r>
          </a:p>
          <a:p>
            <a:r>
              <a:rPr lang="en-US"/>
              <a:t>      list-style-position : inside; </a:t>
            </a:r>
          </a:p>
          <a:p>
            <a:r>
              <a:rPr 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803"/>
          </a:xfrm>
        </p:spPr>
        <p:txBody>
          <a:bodyPr/>
          <a:lstStyle>
            <a:defPPr/>
          </a:lstStyle>
          <a:p>
            <a:r>
              <a:rPr lang="en-US" dirty="0"/>
              <a:t>Styling Links</a:t>
            </a:r>
          </a:p>
        </p:txBody>
      </p:sp>
      <p:sp>
        <p:nvSpPr>
          <p:cNvPr id="3" name="Content Placeholder 2"/>
          <p:cNvSpPr>
            <a:spLocks noGrp="1"/>
          </p:cNvSpPr>
          <p:nvPr>
            <p:ph idx="1"/>
          </p:nvPr>
        </p:nvSpPr>
        <p:spPr>
          <a:xfrm>
            <a:off x="1714500" y="990600"/>
            <a:ext cx="5143500" cy="5334000"/>
          </a:xfrm>
        </p:spPr>
        <p:txBody>
          <a:bodyPr>
            <a:normAutofit/>
          </a:bodyPr>
          <a:lstStyle>
            <a:defPPr/>
          </a:lstStyle>
          <a:p>
            <a:pPr algn="just"/>
            <a:r>
              <a:rPr lang="en-US"/>
              <a:t>Anchor/Link States</a:t>
            </a:r>
          </a:p>
          <a:p>
            <a:pPr lvl="1"/>
            <a:r>
              <a:rPr lang="en-US"/>
              <a:t>The </a:t>
            </a:r>
            <a:r>
              <a:rPr lang="en-US" b="1"/>
              <a:t>four</a:t>
            </a:r>
            <a:r>
              <a:rPr lang="en-US"/>
              <a:t> links states are:</a:t>
            </a:r>
          </a:p>
          <a:p>
            <a:pPr marL="1257300" lvl="2" indent="-342900">
              <a:buFont typeface="+mj-lt"/>
              <a:buAutoNum type="arabicPeriod"/>
            </a:pPr>
            <a:r>
              <a:rPr lang="en-US"/>
              <a:t>a:link - a normal, unvisited link</a:t>
            </a:r>
          </a:p>
          <a:p>
            <a:pPr marL="1257300" lvl="2" indent="-342900">
              <a:buFont typeface="+mj-lt"/>
              <a:buAutoNum type="arabicPeriod"/>
            </a:pPr>
            <a:r>
              <a:rPr lang="en-US"/>
              <a:t>a:visited - a link the user has visited</a:t>
            </a:r>
          </a:p>
          <a:p>
            <a:pPr marL="1257300" lvl="2" indent="-342900">
              <a:buFont typeface="+mj-lt"/>
              <a:buAutoNum type="arabicPeriod"/>
            </a:pPr>
            <a:r>
              <a:rPr lang="en-US"/>
              <a:t>a:hover - a link when the user mouse over it</a:t>
            </a:r>
          </a:p>
          <a:p>
            <a:pPr marL="1257300" lvl="2" indent="-342900">
              <a:buFont typeface="+mj-lt"/>
              <a:buAutoNum type="arabicPeriod"/>
            </a:pPr>
            <a:r>
              <a:rPr lang="en-US"/>
              <a:t>a:active - a link the moment it is clicked</a:t>
            </a:r>
          </a:p>
        </p:txBody>
      </p:sp>
      <p:sp>
        <p:nvSpPr>
          <p:cNvPr id="4" name="TextBox 3"/>
          <p:cNvSpPr txBox="1"/>
          <p:nvPr/>
        </p:nvSpPr>
        <p:spPr>
          <a:xfrm>
            <a:off x="6858000" y="1113473"/>
            <a:ext cx="3505200" cy="1200329"/>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r>
              <a:rPr lang="en-US"/>
              <a:t>a:link{ </a:t>
            </a:r>
          </a:p>
          <a:p>
            <a:r>
              <a:rPr lang="en-US"/>
              <a:t>	color:#FF0000;    	/*unvisited link*/ </a:t>
            </a:r>
          </a:p>
          <a:p>
            <a:r>
              <a:rPr lang="en-US"/>
              <a:t>}</a:t>
            </a:r>
          </a:p>
        </p:txBody>
      </p:sp>
      <p:sp>
        <p:nvSpPr>
          <p:cNvPr id="7" name="TextBox 6"/>
          <p:cNvSpPr txBox="1"/>
          <p:nvPr/>
        </p:nvSpPr>
        <p:spPr>
          <a:xfrm>
            <a:off x="6858000" y="2381072"/>
            <a:ext cx="3505200" cy="1200329"/>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r>
              <a:rPr lang="en-US"/>
              <a:t>a:visited{ </a:t>
            </a:r>
          </a:p>
          <a:p>
            <a:r>
              <a:rPr lang="en-US"/>
              <a:t>	text-decoration : none;   	/*visited link*/ </a:t>
            </a:r>
          </a:p>
          <a:p>
            <a:r>
              <a:rPr lang="en-US"/>
              <a:t>}</a:t>
            </a:r>
          </a:p>
        </p:txBody>
      </p:sp>
      <p:sp>
        <p:nvSpPr>
          <p:cNvPr id="8" name="TextBox 7"/>
          <p:cNvSpPr txBox="1"/>
          <p:nvPr/>
        </p:nvSpPr>
        <p:spPr>
          <a:xfrm>
            <a:off x="6858000" y="3657601"/>
            <a:ext cx="3505200" cy="1200329"/>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r>
              <a:rPr lang="en-US"/>
              <a:t>a:hover{ </a:t>
            </a:r>
          </a:p>
          <a:p>
            <a:r>
              <a:rPr lang="en-US"/>
              <a:t>	color:#00FF00;    	/*mouse over link*/ </a:t>
            </a:r>
          </a:p>
          <a:p>
            <a:r>
              <a:rPr lang="en-US"/>
              <a:t>}</a:t>
            </a:r>
          </a:p>
        </p:txBody>
      </p:sp>
      <p:sp>
        <p:nvSpPr>
          <p:cNvPr id="9" name="TextBox 8"/>
          <p:cNvSpPr txBox="1"/>
          <p:nvPr/>
        </p:nvSpPr>
        <p:spPr>
          <a:xfrm>
            <a:off x="6858000" y="4971872"/>
            <a:ext cx="3505200" cy="1200329"/>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r>
              <a:rPr lang="en-US"/>
              <a:t>a:active{ </a:t>
            </a:r>
          </a:p>
          <a:p>
            <a:r>
              <a:rPr lang="en-US"/>
              <a:t>	color:#0000FF;    	/*selected link*/ </a:t>
            </a:r>
          </a:p>
          <a:p>
            <a:r>
              <a:rPr 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4550"/>
          </a:xfrm>
        </p:spPr>
        <p:txBody>
          <a:bodyPr/>
          <a:lstStyle>
            <a:defPPr/>
          </a:lstStyle>
          <a:p>
            <a:r>
              <a:rPr lang="en-US" dirty="0"/>
              <a:t>CSS Positioning</a:t>
            </a:r>
          </a:p>
        </p:txBody>
      </p:sp>
      <p:sp>
        <p:nvSpPr>
          <p:cNvPr id="3" name="Content Placeholder 2"/>
          <p:cNvSpPr>
            <a:spLocks noGrp="1"/>
          </p:cNvSpPr>
          <p:nvPr>
            <p:ph idx="1"/>
          </p:nvPr>
        </p:nvSpPr>
        <p:spPr>
          <a:xfrm>
            <a:off x="1714500" y="914400"/>
            <a:ext cx="5143500" cy="5562600"/>
          </a:xfrm>
        </p:spPr>
        <p:txBody>
          <a:bodyPr>
            <a:normAutofit fontScale="92500" lnSpcReduction="10000"/>
          </a:bodyPr>
          <a:lstStyle>
            <a:defPPr/>
          </a:lstStyle>
          <a:p>
            <a:r>
              <a:rPr lang="en-US" sz="2000"/>
              <a:t>Absolute Positioning</a:t>
            </a:r>
          </a:p>
          <a:p>
            <a:pPr lvl="1" hangingPunct="0"/>
            <a:r>
              <a:rPr lang="en-US"/>
              <a:t>With absolute positioning, you define the exact pixel value where the specified HTML element will appear. </a:t>
            </a:r>
          </a:p>
          <a:p>
            <a:pPr lvl="1" hangingPunct="0"/>
            <a:r>
              <a:rPr lang="en-US"/>
              <a:t>The point of origin is the top-left of the browser's viewable area, so be sure you are measuring from that point.</a:t>
            </a:r>
          </a:p>
          <a:p>
            <a:pPr hangingPunct="0"/>
            <a:r>
              <a:rPr lang="en-US" sz="2000"/>
              <a:t>Relative Positioning</a:t>
            </a:r>
          </a:p>
          <a:p>
            <a:pPr lvl="1" hangingPunct="0"/>
            <a:r>
              <a:rPr lang="en-US"/>
              <a:t>Relative positioning changes the position of the HTML element relative to where it normally appears.</a:t>
            </a:r>
          </a:p>
          <a:p>
            <a:pPr hangingPunct="0"/>
            <a:r>
              <a:rPr lang="en-US" sz="2000"/>
              <a:t>Fixed Positioning</a:t>
            </a:r>
          </a:p>
          <a:p>
            <a:pPr lvl="1" hangingPunct="0"/>
            <a:r>
              <a:rPr lang="en-US"/>
              <a:t>The element is positioned relative to the browser window, in fixed position, element will be in the same place even we scroll the screen.</a:t>
            </a:r>
          </a:p>
          <a:p>
            <a:pPr lvl="1" hangingPunct="0"/>
            <a:endParaRPr lang="en-US"/>
          </a:p>
        </p:txBody>
      </p:sp>
      <p:sp>
        <p:nvSpPr>
          <p:cNvPr id="4" name="TextBox 3"/>
          <p:cNvSpPr txBox="1"/>
          <p:nvPr/>
        </p:nvSpPr>
        <p:spPr>
          <a:xfrm>
            <a:off x="6858000" y="1085671"/>
            <a:ext cx="3505200" cy="1477328"/>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r>
              <a:rPr lang="en-US"/>
              <a:t>h1{ </a:t>
            </a:r>
          </a:p>
          <a:p>
            <a:r>
              <a:rPr lang="en-US"/>
              <a:t>	position : absolute;</a:t>
            </a:r>
          </a:p>
          <a:p>
            <a:r>
              <a:rPr lang="en-US"/>
              <a:t>	left : 50px;</a:t>
            </a:r>
          </a:p>
          <a:p>
            <a:r>
              <a:rPr lang="en-US"/>
              <a:t>	top : 100px; </a:t>
            </a:r>
          </a:p>
          <a:p>
            <a:r>
              <a:rPr lang="en-US"/>
              <a:t>}</a:t>
            </a:r>
          </a:p>
        </p:txBody>
      </p:sp>
      <p:sp>
        <p:nvSpPr>
          <p:cNvPr id="8" name="TextBox 7"/>
          <p:cNvSpPr txBox="1"/>
          <p:nvPr/>
        </p:nvSpPr>
        <p:spPr>
          <a:xfrm>
            <a:off x="6858000" y="3247072"/>
            <a:ext cx="3505200" cy="1477328"/>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r>
              <a:rPr lang="en-US"/>
              <a:t>h1{ </a:t>
            </a:r>
          </a:p>
          <a:p>
            <a:r>
              <a:rPr lang="en-US"/>
              <a:t>	position : relative;</a:t>
            </a:r>
          </a:p>
          <a:p>
            <a:r>
              <a:rPr lang="en-US"/>
              <a:t>	left : 50px;</a:t>
            </a:r>
          </a:p>
          <a:p>
            <a:r>
              <a:rPr lang="en-US"/>
              <a:t>	top : 100px;</a:t>
            </a:r>
          </a:p>
          <a:p>
            <a:r>
              <a:rPr lang="en-US"/>
              <a:t>}</a:t>
            </a:r>
          </a:p>
        </p:txBody>
      </p:sp>
      <p:sp>
        <p:nvSpPr>
          <p:cNvPr id="9" name="TextBox 8"/>
          <p:cNvSpPr txBox="1"/>
          <p:nvPr/>
        </p:nvSpPr>
        <p:spPr>
          <a:xfrm>
            <a:off x="6858000" y="4847272"/>
            <a:ext cx="3505200" cy="1477328"/>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r>
              <a:rPr lang="en-US"/>
              <a:t>h1{ </a:t>
            </a:r>
          </a:p>
          <a:p>
            <a:r>
              <a:rPr lang="en-US"/>
              <a:t>	position : fixed;</a:t>
            </a:r>
          </a:p>
          <a:p>
            <a:r>
              <a:rPr lang="en-US"/>
              <a:t>	top : 50px;</a:t>
            </a:r>
          </a:p>
          <a:p>
            <a:r>
              <a:rPr lang="en-US"/>
              <a:t>	left : 100px; </a:t>
            </a:r>
          </a:p>
          <a:p>
            <a:r>
              <a:rPr 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803"/>
          </a:xfrm>
        </p:spPr>
        <p:txBody>
          <a:bodyPr/>
          <a:lstStyle>
            <a:defPPr/>
          </a:lstStyle>
          <a:p>
            <a:pPr algn="just"/>
            <a:r>
              <a:rPr lang="en-US" dirty="0"/>
              <a:t>CSS Layers</a:t>
            </a:r>
          </a:p>
        </p:txBody>
      </p:sp>
      <p:sp>
        <p:nvSpPr>
          <p:cNvPr id="3" name="Content Placeholder 2"/>
          <p:cNvSpPr>
            <a:spLocks noGrp="1"/>
          </p:cNvSpPr>
          <p:nvPr>
            <p:ph idx="1"/>
          </p:nvPr>
        </p:nvSpPr>
        <p:spPr>
          <a:xfrm>
            <a:off x="1714500" y="990600"/>
            <a:ext cx="5143500" cy="5334000"/>
          </a:xfrm>
        </p:spPr>
        <p:txBody>
          <a:bodyPr>
            <a:normAutofit/>
          </a:bodyPr>
          <a:lstStyle>
            <a:defPPr/>
          </a:lstStyle>
          <a:p>
            <a:pPr algn="just"/>
            <a:r>
              <a:rPr lang="en-US" sz="2000" dirty="0"/>
              <a:t>CSS allows you to control which item will appear on top with the use of layers.</a:t>
            </a:r>
          </a:p>
          <a:p>
            <a:pPr algn="just"/>
            <a:r>
              <a:rPr lang="en-US" sz="2000" dirty="0"/>
              <a:t>In CSS, each element is given a priority. </a:t>
            </a:r>
          </a:p>
          <a:p>
            <a:pPr algn="just"/>
            <a:r>
              <a:rPr lang="en-US" sz="2000" dirty="0"/>
              <a:t>If there are two overlapping CSS positioned elements, the element with the higher priority will appear on top of the other. </a:t>
            </a:r>
          </a:p>
          <a:p>
            <a:pPr algn="just"/>
            <a:r>
              <a:rPr lang="en-US" sz="2000" dirty="0"/>
              <a:t>To manually define a priority, set the z-index value. The larger the value, the higher the priority the element will have.</a:t>
            </a:r>
            <a:endParaRPr lang="en-US" dirty="0"/>
          </a:p>
        </p:txBody>
      </p:sp>
      <p:sp>
        <p:nvSpPr>
          <p:cNvPr id="4" name="TextBox 3"/>
          <p:cNvSpPr txBox="1"/>
          <p:nvPr/>
        </p:nvSpPr>
        <p:spPr>
          <a:xfrm>
            <a:off x="6858000" y="1085671"/>
            <a:ext cx="3505200" cy="5355312"/>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pPr algn="ctr"/>
            <a:r>
              <a:rPr lang="en-US" b="1">
                <a:solidFill>
                  <a:srgbClr val="E40524"/>
                </a:solidFill>
              </a:rPr>
              <a:t>CSS</a:t>
            </a:r>
          </a:p>
          <a:p>
            <a:r>
              <a:rPr lang="en-US"/>
              <a:t>#division1{ </a:t>
            </a:r>
          </a:p>
          <a:p>
            <a:r>
              <a:rPr lang="en-US"/>
              <a:t>	position : absolute;</a:t>
            </a:r>
          </a:p>
          <a:p>
            <a:r>
              <a:rPr lang="en-US"/>
              <a:t>	height : 100px;</a:t>
            </a:r>
          </a:p>
          <a:p>
            <a:r>
              <a:rPr lang="en-US"/>
              <a:t>	width : 100px;</a:t>
            </a:r>
          </a:p>
          <a:p>
            <a:r>
              <a:rPr lang="en-US"/>
              <a:t>	left : 100px;</a:t>
            </a:r>
          </a:p>
          <a:p>
            <a:r>
              <a:rPr lang="en-US"/>
              <a:t>	top : 150px; </a:t>
            </a:r>
          </a:p>
          <a:p>
            <a:r>
              <a:rPr lang="en-US"/>
              <a:t>	background-color : red;</a:t>
            </a:r>
          </a:p>
          <a:p>
            <a:r>
              <a:rPr lang="en-US"/>
              <a:t>	z-index : 5;</a:t>
            </a:r>
          </a:p>
          <a:p>
            <a:r>
              <a:rPr lang="en-US"/>
              <a:t>}</a:t>
            </a:r>
          </a:p>
          <a:p>
            <a:r>
              <a:rPr lang="en-US"/>
              <a:t>#division2{</a:t>
            </a:r>
          </a:p>
          <a:p>
            <a:r>
              <a:rPr lang="en-US"/>
              <a:t>	position : absolute;</a:t>
            </a:r>
          </a:p>
          <a:p>
            <a:r>
              <a:rPr lang="en-US"/>
              <a:t>	height : 200px;</a:t>
            </a:r>
          </a:p>
          <a:p>
            <a:r>
              <a:rPr lang="en-US"/>
              <a:t>	width : 200px;</a:t>
            </a:r>
          </a:p>
          <a:p>
            <a:r>
              <a:rPr lang="en-US"/>
              <a:t>	left : 50px;</a:t>
            </a:r>
          </a:p>
          <a:p>
            <a:r>
              <a:rPr lang="en-US"/>
              <a:t>	top : 100px;</a:t>
            </a:r>
          </a:p>
          <a:p>
            <a:r>
              <a:rPr lang="en-US"/>
              <a:t>	background-color : blue;</a:t>
            </a:r>
          </a:p>
          <a:p>
            <a:r>
              <a:rPr lang="en-US"/>
              <a:t>	 z-index : 2;</a:t>
            </a:r>
          </a:p>
          <a:p>
            <a:r>
              <a:rPr lang="en-US"/>
              <a:t>}</a:t>
            </a:r>
          </a:p>
        </p:txBody>
      </p:sp>
      <p:sp>
        <p:nvSpPr>
          <p:cNvPr id="7" name="TextBox 6"/>
          <p:cNvSpPr txBox="1"/>
          <p:nvPr/>
        </p:nvSpPr>
        <p:spPr>
          <a:xfrm>
            <a:off x="1981200" y="4495800"/>
            <a:ext cx="4267200" cy="1754326"/>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pPr algn="ctr"/>
            <a:r>
              <a:rPr lang="en-US" b="1">
                <a:solidFill>
                  <a:srgbClr val="E40524"/>
                </a:solidFill>
              </a:rPr>
              <a:t>HTML</a:t>
            </a:r>
          </a:p>
          <a:p>
            <a:pPr algn="ctr"/>
            <a:endParaRPr lang="en-US" b="1">
              <a:solidFill>
                <a:srgbClr val="E40524"/>
              </a:solidFill>
            </a:endParaRPr>
          </a:p>
          <a:p>
            <a:r>
              <a:rPr lang="en-US"/>
              <a:t>&lt;div id="division1"&gt;</a:t>
            </a:r>
          </a:p>
          <a:p>
            <a:r>
              <a:rPr lang="en-US"/>
              <a:t>&lt;/div&gt;</a:t>
            </a:r>
          </a:p>
          <a:p>
            <a:r>
              <a:rPr lang="en-US"/>
              <a:t>&lt;div id="division2"&gt;</a:t>
            </a:r>
          </a:p>
          <a:p>
            <a:r>
              <a:rPr lang="en-US"/>
              <a:t>&lt;/div&gt;</a:t>
            </a:r>
          </a:p>
        </p:txBody>
      </p:sp>
      <p:pic>
        <p:nvPicPr>
          <p:cNvPr id="1026" name="Picture 2"/>
          <p:cNvPicPr>
            <a:picLocks noChangeAspect="1" noChangeArrowheads="1"/>
          </p:cNvPicPr>
          <p:nvPr/>
        </p:nvPicPr>
        <p:blipFill>
          <a:blip r:embed="rId2"/>
          <a:stretch>
            <a:fillRect/>
          </a:stretch>
        </p:blipFill>
        <p:spPr bwMode="auto">
          <a:xfrm>
            <a:off x="4891089" y="2243139"/>
            <a:ext cx="2409825" cy="2371725"/>
          </a:xfrm>
          <a:prstGeom prst="rect">
            <a:avLst/>
          </a:prstGeom>
          <a:noFill/>
          <a:ln w="9525">
            <a:noFill/>
            <a:miter lim="800000"/>
          </a:ln>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3562"/>
          </a:xfrm>
        </p:spPr>
        <p:txBody>
          <a:bodyPr/>
          <a:lstStyle>
            <a:defPPr/>
          </a:lstStyle>
          <a:p>
            <a:r>
              <a:rPr lang="en-US" dirty="0"/>
              <a:t>CSS Float Property</a:t>
            </a:r>
          </a:p>
        </p:txBody>
      </p:sp>
      <p:sp>
        <p:nvSpPr>
          <p:cNvPr id="3" name="Content Placeholder 2"/>
          <p:cNvSpPr>
            <a:spLocks noGrp="1"/>
          </p:cNvSpPr>
          <p:nvPr>
            <p:ph idx="1"/>
          </p:nvPr>
        </p:nvSpPr>
        <p:spPr>
          <a:xfrm>
            <a:off x="1714500" y="990600"/>
            <a:ext cx="8763000" cy="2743200"/>
          </a:xfrm>
        </p:spPr>
        <p:txBody>
          <a:bodyPr/>
          <a:lstStyle>
            <a:defPPr/>
          </a:lstStyle>
          <a:p>
            <a:r>
              <a:rPr lang="en-US"/>
              <a:t>The CSS float property defines that an element should be taken out of the normal flow of the document and placed along the left or right side of its containing block. </a:t>
            </a:r>
          </a:p>
          <a:p>
            <a:r>
              <a:rPr lang="en-US"/>
              <a:t>Text and inline elements will then wrap around this element.</a:t>
            </a:r>
          </a:p>
        </p:txBody>
      </p:sp>
      <p:sp>
        <p:nvSpPr>
          <p:cNvPr id="4" name="TextBox 3"/>
          <p:cNvSpPr txBox="1"/>
          <p:nvPr/>
        </p:nvSpPr>
        <p:spPr>
          <a:xfrm>
            <a:off x="1752600" y="3886200"/>
            <a:ext cx="4267200" cy="2308324"/>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pPr algn="ctr"/>
            <a:r>
              <a:rPr lang="en-US" b="1">
                <a:solidFill>
                  <a:srgbClr val="E40524"/>
                </a:solidFill>
              </a:rPr>
              <a:t>HTML</a:t>
            </a:r>
          </a:p>
          <a:p>
            <a:pPr algn="ctr"/>
            <a:endParaRPr lang="en-US" b="1">
              <a:solidFill>
                <a:srgbClr val="E40524"/>
              </a:solidFill>
            </a:endParaRPr>
          </a:p>
          <a:p>
            <a:r>
              <a:rPr lang="en-US"/>
              <a:t>&lt;div id="division1"&gt;</a:t>
            </a:r>
          </a:p>
          <a:p>
            <a:r>
              <a:rPr lang="en-US"/>
              <a:t>	ABC Content</a:t>
            </a:r>
          </a:p>
          <a:p>
            <a:r>
              <a:rPr lang="en-US"/>
              <a:t>&lt;/div&gt;</a:t>
            </a:r>
          </a:p>
          <a:p>
            <a:r>
              <a:rPr lang="en-US"/>
              <a:t>&lt;div id="division2"&gt;</a:t>
            </a:r>
          </a:p>
          <a:p>
            <a:r>
              <a:rPr lang="en-US"/>
              <a:t>	XYZ Content</a:t>
            </a:r>
          </a:p>
          <a:p>
            <a:r>
              <a:rPr lang="en-US"/>
              <a:t>&lt;/div&gt;</a:t>
            </a:r>
          </a:p>
        </p:txBody>
      </p:sp>
      <p:sp>
        <p:nvSpPr>
          <p:cNvPr id="5" name="TextBox 4"/>
          <p:cNvSpPr txBox="1"/>
          <p:nvPr/>
        </p:nvSpPr>
        <p:spPr>
          <a:xfrm>
            <a:off x="6172200" y="3048001"/>
            <a:ext cx="4267200" cy="3139321"/>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pPr algn="ctr"/>
            <a:r>
              <a:rPr lang="en-US" b="1">
                <a:solidFill>
                  <a:srgbClr val="E40524"/>
                </a:solidFill>
              </a:rPr>
              <a:t>CSS</a:t>
            </a:r>
          </a:p>
          <a:p>
            <a:r>
              <a:rPr lang="en-US"/>
              <a:t>#division1{</a:t>
            </a:r>
          </a:p>
          <a:p>
            <a:r>
              <a:rPr lang="en-US"/>
              <a:t>	background-color : red;</a:t>
            </a:r>
          </a:p>
          <a:p>
            <a:r>
              <a:rPr lang="en-US"/>
              <a:t>	float : left;</a:t>
            </a:r>
          </a:p>
          <a:p>
            <a:r>
              <a:rPr lang="en-IN"/>
              <a:t>	width: 40%;</a:t>
            </a:r>
            <a:endParaRPr lang="en-US"/>
          </a:p>
          <a:p>
            <a:r>
              <a:rPr lang="en-US"/>
              <a:t>}</a:t>
            </a:r>
          </a:p>
          <a:p>
            <a:r>
              <a:rPr lang="en-US"/>
              <a:t>#division2{</a:t>
            </a:r>
          </a:p>
          <a:p>
            <a:r>
              <a:rPr lang="en-US"/>
              <a:t>	 background-color : blue;</a:t>
            </a:r>
          </a:p>
          <a:p>
            <a:r>
              <a:rPr lang="en-US"/>
              <a:t>	float : right;</a:t>
            </a:r>
          </a:p>
          <a:p>
            <a:r>
              <a:rPr lang="en-IN"/>
              <a:t>	width: 40%;</a:t>
            </a:r>
            <a:endParaRPr lang="en-US"/>
          </a:p>
          <a:p>
            <a:r>
              <a:rPr lang="en-US"/>
              <a:t>}</a:t>
            </a:r>
          </a:p>
        </p:txBody>
      </p:sp>
      <p:pic>
        <p:nvPicPr>
          <p:cNvPr id="2051" name="Picture 3"/>
          <p:cNvPicPr>
            <a:picLocks noChangeAspect="1" noChangeArrowheads="1"/>
          </p:cNvPicPr>
          <p:nvPr/>
        </p:nvPicPr>
        <p:blipFill>
          <a:blip r:embed="rId2"/>
          <a:stretch>
            <a:fillRect/>
          </a:stretch>
        </p:blipFill>
        <p:spPr bwMode="auto">
          <a:xfrm>
            <a:off x="3342736" y="1725284"/>
            <a:ext cx="5181600" cy="2771775"/>
          </a:xfrm>
          <a:prstGeom prst="rect">
            <a:avLst/>
          </a:prstGeom>
          <a:noFill/>
          <a:ln w="9525">
            <a:noFill/>
            <a:miter lim="800000"/>
          </a:ln>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Introduction to CSS3</a:t>
            </a:r>
          </a:p>
        </p:txBody>
      </p:sp>
      <p:sp>
        <p:nvSpPr>
          <p:cNvPr id="3" name="Content Placeholder 2"/>
          <p:cNvSpPr>
            <a:spLocks noGrp="1"/>
          </p:cNvSpPr>
          <p:nvPr>
            <p:ph idx="1"/>
          </p:nvPr>
        </p:nvSpPr>
        <p:spPr/>
        <p:txBody>
          <a:bodyPr>
            <a:normAutofit fontScale="92500" lnSpcReduction="10000"/>
          </a:bodyPr>
          <a:lstStyle>
            <a:defPPr/>
          </a:lstStyle>
          <a:p>
            <a:pPr algn="just"/>
            <a:r>
              <a:rPr lang="en-US"/>
              <a:t>CSS3 is the </a:t>
            </a:r>
            <a:r>
              <a:rPr lang="en-US" b="1"/>
              <a:t>latest standard </a:t>
            </a:r>
            <a:r>
              <a:rPr lang="en-US"/>
              <a:t>for CSS.</a:t>
            </a:r>
          </a:p>
          <a:p>
            <a:pPr algn="just"/>
            <a:r>
              <a:rPr lang="en-US"/>
              <a:t>CSS3 is completely backwards-compatible with earlier versions of CSS.</a:t>
            </a:r>
          </a:p>
          <a:p>
            <a:pPr algn="just"/>
            <a:r>
              <a:rPr lang="en-US"/>
              <a:t>CSS3 has been split into "modules". It contains the "old CSS specification" (which has been split into smaller pieces). In addition, new modules are added.</a:t>
            </a:r>
          </a:p>
          <a:p>
            <a:pPr algn="just"/>
            <a:r>
              <a:rPr lang="en-US"/>
              <a:t>CSS3 Transitions are a presentational effect which allow property changes in CSS values, such as those that may be defined to occur on :hover or :focus, to occur smoothly over a specified duration – rather than happening instantaneously as is the normal behaviour.</a:t>
            </a:r>
          </a:p>
          <a:p>
            <a:pPr algn="just"/>
            <a:r>
              <a:rPr lang="en-US"/>
              <a:t>Transition effects can be applied to a wide variety of CSS properties, including background-color, width, height, opacity, and many more.</a:t>
            </a:r>
          </a:p>
          <a:p>
            <a:pPr algn="just"/>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Introduction to CSS3 (Cont)</a:t>
            </a:r>
          </a:p>
        </p:txBody>
      </p:sp>
      <p:sp>
        <p:nvSpPr>
          <p:cNvPr id="3" name="Content Placeholder 2"/>
          <p:cNvSpPr>
            <a:spLocks noGrp="1"/>
          </p:cNvSpPr>
          <p:nvPr>
            <p:ph idx="1"/>
          </p:nvPr>
        </p:nvSpPr>
        <p:spPr/>
        <p:txBody>
          <a:bodyPr>
            <a:normAutofit fontScale="92500" lnSpcReduction="20000"/>
          </a:bodyPr>
          <a:lstStyle>
            <a:defPPr/>
          </a:lstStyle>
          <a:p>
            <a:r>
              <a:rPr lang="en-US"/>
              <a:t>Some of the most important CSS3 modules are:</a:t>
            </a:r>
          </a:p>
          <a:p>
            <a:pPr lvl="1"/>
            <a:r>
              <a:rPr lang="en-US"/>
              <a:t>CSS Animations and Transitions</a:t>
            </a:r>
          </a:p>
          <a:p>
            <a:pPr lvl="1"/>
            <a:r>
              <a:rPr lang="en-US"/>
              <a:t>Calculating Values With calc()</a:t>
            </a:r>
          </a:p>
          <a:p>
            <a:pPr lvl="1"/>
            <a:r>
              <a:rPr lang="en-US"/>
              <a:t>Advanced Selectors</a:t>
            </a:r>
          </a:p>
          <a:p>
            <a:pPr lvl="1"/>
            <a:r>
              <a:rPr lang="en-US"/>
              <a:t>Generated Content and Counters</a:t>
            </a:r>
          </a:p>
          <a:p>
            <a:pPr lvl="1"/>
            <a:r>
              <a:rPr lang="en-US"/>
              <a:t>Gradients</a:t>
            </a:r>
          </a:p>
          <a:p>
            <a:pPr lvl="1"/>
            <a:r>
              <a:rPr lang="en-US" err="1"/>
              <a:t>Webfonts</a:t>
            </a:r>
            <a:endParaRPr lang="en-US"/>
          </a:p>
          <a:p>
            <a:pPr lvl="1"/>
            <a:r>
              <a:rPr lang="en-US"/>
              <a:t>Box Sizing</a:t>
            </a:r>
          </a:p>
          <a:p>
            <a:pPr lvl="1"/>
            <a:r>
              <a:rPr lang="en-US"/>
              <a:t>Border Images</a:t>
            </a:r>
          </a:p>
          <a:p>
            <a:pPr lvl="1"/>
            <a:r>
              <a:rPr lang="en-US"/>
              <a:t>Media Queries</a:t>
            </a:r>
          </a:p>
          <a:p>
            <a:pPr lvl="1"/>
            <a:r>
              <a:rPr lang="en-US"/>
              <a:t>Multiple Backgrounds</a:t>
            </a:r>
          </a:p>
          <a:p>
            <a:pPr lvl="1"/>
            <a:r>
              <a:rPr lang="en-US"/>
              <a:t>CSS Columns</a:t>
            </a:r>
          </a:p>
          <a:p>
            <a:pPr lvl="1"/>
            <a:endParaRPr lang="en-US"/>
          </a:p>
          <a:p>
            <a:pPr>
              <a:buNone/>
            </a:pPr>
            <a:r>
              <a:rPr lang="en-US" sz="1800">
                <a:hlinkClick r:id="rId2"/>
              </a:rPr>
              <a:t>Courtesy : http://tutorialzine.com/2013/10/12-awesome-css3-features-you-can-finally-use/</a:t>
            </a:r>
            <a:endParaRPr 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5CE060-7DB5-4586-861E-503F7064FE1E}"/>
              </a:ext>
            </a:extLst>
          </p:cNvPr>
          <p:cNvSpPr txBox="1"/>
          <p:nvPr/>
        </p:nvSpPr>
        <p:spPr>
          <a:xfrm>
            <a:off x="4097547" y="2289343"/>
            <a:ext cx="4995666" cy="1446550"/>
          </a:xfrm>
          <a:prstGeom prst="rect">
            <a:avLst/>
          </a:prstGeom>
          <a:noFill/>
        </p:spPr>
        <p:txBody>
          <a:bodyPr wrap="square" rtlCol="0">
            <a:spAutoFit/>
          </a:bodyPr>
          <a:lstStyle>
            <a:defPPr/>
          </a:lstStyle>
          <a:p>
            <a:pPr algn="ctr"/>
            <a:r>
              <a:rPr lang="en-US" sz="4400" b="1" dirty="0">
                <a:ea typeface="Open Sans Bold" panose="020B0806030504020204" pitchFamily="34" charset="0"/>
                <a:cs typeface="Open Sans Bold" panose="020B0806030504020204" pitchFamily="34" charset="0"/>
              </a:rPr>
              <a:t>Unit-4</a:t>
            </a:r>
          </a:p>
          <a:p>
            <a:pPr algn="ctr"/>
            <a:r>
              <a:rPr lang="en-US" sz="4400" b="1" dirty="0">
                <a:ea typeface="Open Sans Bold" panose="020B0806030504020204" pitchFamily="34" charset="0"/>
                <a:cs typeface="Open Sans Bold" panose="020B0806030504020204" pitchFamily="34" charset="0"/>
              </a:rPr>
              <a:t>Java Script (JS)</a:t>
            </a:r>
          </a:p>
        </p:txBody>
      </p:sp>
    </p:spTree>
    <p:extLst>
      <p:ext uri="{BB962C8B-B14F-4D97-AF65-F5344CB8AC3E}">
        <p14:creationId xmlns:p14="http://schemas.microsoft.com/office/powerpoint/2010/main" val="893883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Features of Web 2.0</a:t>
            </a:r>
          </a:p>
        </p:txBody>
      </p:sp>
      <p:sp>
        <p:nvSpPr>
          <p:cNvPr id="3" name="Content Placeholder 2"/>
          <p:cNvSpPr>
            <a:spLocks noGrp="1"/>
          </p:cNvSpPr>
          <p:nvPr>
            <p:ph idx="1"/>
          </p:nvPr>
        </p:nvSpPr>
        <p:spPr/>
        <p:txBody>
          <a:bodyPr>
            <a:normAutofit fontScale="92500" lnSpcReduction="10000"/>
          </a:bodyPr>
          <a:lstStyle>
            <a:defPPr/>
          </a:lstStyle>
          <a:p>
            <a:r>
              <a:rPr lang="en-US" b="1" err="1"/>
              <a:t>Folksonomy | Social Tagging</a:t>
            </a:r>
          </a:p>
          <a:p>
            <a:pPr lvl="1">
              <a:buFont typeface="Courier New" pitchFamily="49" charset="0"/>
              <a:buChar char="o"/>
            </a:pPr>
            <a:r>
              <a:rPr lang="en-US"/>
              <a:t>Traditional Web like Yahoo Directory and DMOZ uses a pre-defined classification of Information like category &amp; sub category. </a:t>
            </a:r>
          </a:p>
          <a:p>
            <a:pPr lvl="1">
              <a:buFont typeface="Courier New" pitchFamily="49" charset="0"/>
              <a:buChar char="o"/>
            </a:pPr>
            <a:r>
              <a:rPr lang="en-US"/>
              <a:t>On the other hand Web 2.0 without sticking to the existing framework of classification , allows user to create free classification/ arrangement of information. </a:t>
            </a:r>
          </a:p>
          <a:p>
            <a:pPr lvl="1">
              <a:buFont typeface="Courier New" pitchFamily="49" charset="0"/>
              <a:buChar char="o"/>
            </a:pPr>
            <a:r>
              <a:rPr lang="en-US"/>
              <a:t>This is also known as Social tagging.</a:t>
            </a:r>
          </a:p>
          <a:p>
            <a:r>
              <a:rPr lang="en-US" b="1"/>
              <a:t>Wikis</a:t>
            </a:r>
          </a:p>
          <a:p>
            <a:pPr lvl="1">
              <a:buFont typeface="Courier New" pitchFamily="49" charset="0"/>
              <a:buChar char="o"/>
            </a:pPr>
            <a:r>
              <a:rPr lang="en-US"/>
              <a:t>Wikis - sites like Wikipedia and others enable users from around the world to add and update online content</a:t>
            </a:r>
          </a:p>
          <a:p>
            <a:r>
              <a:rPr lang="en-US" b="1"/>
              <a:t>Social Networking</a:t>
            </a:r>
          </a:p>
          <a:p>
            <a:pPr lvl="1">
              <a:buFont typeface="Courier New" pitchFamily="49" charset="0"/>
              <a:buChar char="o"/>
            </a:pPr>
            <a:r>
              <a:rPr lang="en-US"/>
              <a:t>Sites like Facebook and MySpace allow users to build and customize their own profiles and communicate with friends.</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IN">
                <a:latin typeface="+mj-lt"/>
              </a:rPr>
              <a:t>Outline</a:t>
            </a:r>
          </a:p>
        </p:txBody>
      </p:sp>
      <p:sp>
        <p:nvSpPr>
          <p:cNvPr id="5" name="Content Placeholder 2"/>
          <p:cNvSpPr txBox="1"/>
          <p:nvPr/>
        </p:nvSpPr>
        <p:spPr>
          <a:xfrm>
            <a:off x="1905000" y="1143000"/>
            <a:ext cx="8229600" cy="5181600"/>
          </a:xfrm>
          <a:prstGeom prst="rect">
            <a:avLst/>
          </a:prstGeom>
        </p:spPr>
        <p:txBody>
          <a:bodyPr vert="horz" lIns="91440" tIns="45720" rIns="91440" bIns="45720" rtlCol="0">
            <a:noAutofit/>
          </a:bodyPr>
          <a:lstStyle>
            <a:defPPr/>
          </a:lstStyle>
          <a:p>
            <a:pPr marL="446088" indent="-446088">
              <a:spcBef>
                <a:spcPct val="20000"/>
              </a:spcBef>
              <a:spcAft>
                <a:spcPct val="0"/>
              </a:spcAft>
              <a:buFontTx/>
              <a:buAutoNum type="arabicPeriod"/>
              <a:defRPr/>
            </a:pPr>
            <a:r>
              <a:rPr lang="en-US" sz="2400">
                <a:latin typeface="+mj-lt"/>
                <a:ea typeface="Times New Roman" panose="02020603050405020304" pitchFamily="18" charset="0"/>
                <a:cs typeface="Times New Roman" panose="02020603050405020304" pitchFamily="18" charset="0"/>
              </a:rPr>
              <a:t>Introduction</a:t>
            </a:r>
          </a:p>
          <a:p>
            <a:pPr marL="1028700" lvl="1" indent="-571500">
              <a:spcBef>
                <a:spcPct val="20000"/>
              </a:spcBef>
              <a:buFont typeface="+mj-lt"/>
              <a:buAutoNum type="romanUcPeriod"/>
              <a:defRPr/>
            </a:pPr>
            <a:r>
              <a:rPr lang="en-US" sz="2400">
                <a:latin typeface="+mj-lt"/>
                <a:ea typeface="Times New Roman" panose="02020603050405020304" pitchFamily="18" charset="0"/>
                <a:cs typeface="Times New Roman" panose="02020603050405020304" pitchFamily="18" charset="0"/>
              </a:rPr>
              <a:t>Task Performed by Client side Scripts</a:t>
            </a:r>
          </a:p>
          <a:p>
            <a:pPr marL="1028700" lvl="1" indent="-571500">
              <a:spcBef>
                <a:spcPct val="20000"/>
              </a:spcBef>
              <a:buFont typeface="+mj-lt"/>
              <a:buAutoNum type="romanUcPeriod"/>
              <a:defRPr/>
            </a:pPr>
            <a:r>
              <a:rPr lang="en-US" sz="2400">
                <a:latin typeface="+mj-lt"/>
                <a:ea typeface="Times New Roman" panose="02020603050405020304" pitchFamily="18" charset="0"/>
                <a:cs typeface="Times New Roman" panose="02020603050405020304" pitchFamily="18" charset="0"/>
              </a:rPr>
              <a:t>Pros &amp; Cons of Client side Scripts</a:t>
            </a:r>
          </a:p>
          <a:p>
            <a:pPr marL="1028700" lvl="1" indent="-571500">
              <a:spcBef>
                <a:spcPct val="20000"/>
              </a:spcBef>
              <a:buFont typeface="+mj-lt"/>
              <a:buAutoNum type="romanUcPeriod"/>
              <a:defRPr/>
            </a:pPr>
            <a:r>
              <a:rPr lang="en-US" sz="2400">
                <a:latin typeface="+mj-lt"/>
                <a:ea typeface="Times New Roman" panose="02020603050405020304" pitchFamily="18" charset="0"/>
                <a:cs typeface="Times New Roman" panose="02020603050405020304" pitchFamily="18" charset="0"/>
              </a:rPr>
              <a:t>Client side Scripts V/S Server side Scripts</a:t>
            </a:r>
          </a:p>
          <a:p>
            <a:pPr marL="571500" indent="-571500">
              <a:spcBef>
                <a:spcPct val="20000"/>
              </a:spcBef>
              <a:buFont typeface="+mj-lt"/>
              <a:buAutoNum type="arabicPeriod"/>
              <a:defRPr/>
            </a:pPr>
            <a:r>
              <a:rPr lang="en-US" sz="2400">
                <a:latin typeface="+mj-lt"/>
                <a:ea typeface="Times New Roman" panose="02020603050405020304" pitchFamily="18" charset="0"/>
                <a:cs typeface="Times New Roman" panose="02020603050405020304" pitchFamily="18" charset="0"/>
              </a:rPr>
              <a:t>Variables</a:t>
            </a:r>
          </a:p>
          <a:p>
            <a:pPr marL="571500" indent="-571500">
              <a:spcBef>
                <a:spcPct val="20000"/>
              </a:spcBef>
              <a:buFont typeface="+mj-lt"/>
              <a:buAutoNum type="arabicPeriod"/>
              <a:defRPr/>
            </a:pPr>
            <a:r>
              <a:rPr lang="en-US" sz="2400">
                <a:latin typeface="+mj-lt"/>
                <a:ea typeface="Times New Roman" panose="02020603050405020304" pitchFamily="18" charset="0"/>
                <a:cs typeface="Times New Roman" panose="02020603050405020304" pitchFamily="18" charset="0"/>
              </a:rPr>
              <a:t>Functions</a:t>
            </a:r>
          </a:p>
          <a:p>
            <a:pPr marL="571500" indent="-571500">
              <a:spcBef>
                <a:spcPct val="20000"/>
              </a:spcBef>
              <a:buFont typeface="+mj-lt"/>
              <a:buAutoNum type="arabicPeriod"/>
              <a:defRPr/>
            </a:pPr>
            <a:r>
              <a:rPr lang="en-US" sz="2400">
                <a:latin typeface="+mj-lt"/>
                <a:ea typeface="Times New Roman" panose="02020603050405020304" pitchFamily="18" charset="0"/>
                <a:cs typeface="Times New Roman" panose="02020603050405020304" pitchFamily="18" charset="0"/>
              </a:rPr>
              <a:t>Conditions &amp; Loops</a:t>
            </a:r>
          </a:p>
          <a:p>
            <a:pPr marL="571500" indent="-571500">
              <a:spcBef>
                <a:spcPct val="20000"/>
              </a:spcBef>
              <a:buFont typeface="+mj-lt"/>
              <a:buAutoNum type="arabicPeriod"/>
              <a:defRPr/>
            </a:pPr>
            <a:r>
              <a:rPr lang="en-US" sz="2400">
                <a:latin typeface="+mj-lt"/>
                <a:ea typeface="Times New Roman" panose="02020603050405020304" pitchFamily="18" charset="0"/>
                <a:cs typeface="Times New Roman" panose="02020603050405020304" pitchFamily="18" charset="0"/>
              </a:rPr>
              <a:t>Pop up boxes</a:t>
            </a:r>
          </a:p>
          <a:p>
            <a:pPr marL="571500" indent="-571500">
              <a:spcBef>
                <a:spcPct val="20000"/>
              </a:spcBef>
              <a:buFont typeface="+mj-lt"/>
              <a:buAutoNum type="arabicPeriod"/>
              <a:defRPr/>
            </a:pPr>
            <a:r>
              <a:rPr lang="en-US" sz="2400">
                <a:latin typeface="+mj-lt"/>
                <a:ea typeface="Times New Roman" panose="02020603050405020304" pitchFamily="18" charset="0"/>
                <a:cs typeface="Times New Roman" panose="02020603050405020304" pitchFamily="18" charset="0"/>
              </a:rPr>
              <a:t>External JavaScript</a:t>
            </a:r>
          </a:p>
          <a:p>
            <a:pPr marL="571500" indent="-571500">
              <a:spcBef>
                <a:spcPct val="20000"/>
              </a:spcBef>
              <a:buFont typeface="+mj-lt"/>
              <a:buAutoNum type="arabicPeriod"/>
              <a:defRPr/>
            </a:pPr>
            <a:r>
              <a:rPr lang="en-US" sz="2400">
                <a:latin typeface="+mj-lt"/>
                <a:ea typeface="Times New Roman" panose="02020603050405020304" pitchFamily="18" charset="0"/>
                <a:cs typeface="Times New Roman" panose="02020603050405020304" pitchFamily="18" charset="0"/>
              </a:rPr>
              <a:t>JavaScript Objects</a:t>
            </a:r>
          </a:p>
          <a:p>
            <a:pPr marL="571500" indent="-571500">
              <a:spcBef>
                <a:spcPct val="20000"/>
              </a:spcBef>
              <a:buFont typeface="+mj-lt"/>
              <a:buAutoNum type="arabicPeriod"/>
              <a:defRPr/>
            </a:pPr>
            <a:r>
              <a:rPr lang="en-US" sz="2400">
                <a:latin typeface="+mj-lt"/>
                <a:ea typeface="Times New Roman" panose="02020603050405020304" pitchFamily="18" charset="0"/>
                <a:cs typeface="Times New Roman" panose="02020603050405020304" pitchFamily="18" charset="0"/>
              </a:rPr>
              <a:t>DOM</a:t>
            </a:r>
          </a:p>
          <a:p>
            <a:pPr marL="571500" indent="-571500">
              <a:spcBef>
                <a:spcPct val="20000"/>
              </a:spcBef>
              <a:buFont typeface="+mj-lt"/>
              <a:buAutoNum type="arabicPeriod"/>
              <a:defRPr/>
            </a:pPr>
            <a:r>
              <a:rPr lang="en-US" sz="2400">
                <a:latin typeface="+mj-lt"/>
                <a:ea typeface="Times New Roman" panose="02020603050405020304" pitchFamily="18" charset="0"/>
                <a:cs typeface="Times New Roman" panose="02020603050405020304" pitchFamily="18" charset="0"/>
              </a:rPr>
              <a:t>DHTML</a:t>
            </a:r>
          </a:p>
          <a:p>
            <a:pPr marL="446088" indent="-446088">
              <a:spcBef>
                <a:spcPct val="20000"/>
              </a:spcBef>
              <a:spcAft>
                <a:spcPct val="0"/>
              </a:spcAft>
              <a:buFontTx/>
              <a:buAutoNum type="arabicPeriod"/>
              <a:defRPr/>
            </a:pPr>
            <a:endParaRPr lang="en-US" sz="2400">
              <a:latin typeface="+mj-lt"/>
              <a:ea typeface="Times New Roman" panose="02020603050405020304" pitchFamily="18" charset="0"/>
              <a:cs typeface="Times New Roman" panose="02020603050405020304" pitchFamily="18" charset="0"/>
            </a:endParaRPr>
          </a:p>
          <a:p>
            <a:pPr marL="446088" indent="-446088">
              <a:spcBef>
                <a:spcPct val="20000"/>
              </a:spcBef>
              <a:spcAft>
                <a:spcPct val="0"/>
              </a:spcAft>
              <a:buFontTx/>
              <a:buAutoNum type="arabicPeriod"/>
              <a:defRPr/>
            </a:pPr>
            <a:endParaRPr lang="en-US" sz="2400">
              <a:solidFill>
                <a:srgbClr val="0202BE"/>
              </a:solidFill>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918811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defPPr/>
          </a:lstStyle>
          <a:p>
            <a:r>
              <a:rPr lang="en-IN">
                <a:latin typeface="+mj-lt"/>
              </a:rPr>
              <a:t>Introduction</a:t>
            </a:r>
          </a:p>
        </p:txBody>
      </p:sp>
      <p:sp>
        <p:nvSpPr>
          <p:cNvPr id="20" name="Content Placeholder 2"/>
          <p:cNvSpPr>
            <a:spLocks noGrp="1"/>
          </p:cNvSpPr>
          <p:nvPr>
            <p:ph idx="1"/>
          </p:nvPr>
        </p:nvSpPr>
        <p:spPr>
          <a:xfrm>
            <a:off x="1714500" y="1449238"/>
            <a:ext cx="8763000" cy="4875362"/>
          </a:xfrm>
        </p:spPr>
        <p:txBody>
          <a:bodyPr/>
          <a:lstStyle>
            <a:defPPr/>
          </a:lstStyle>
          <a:p>
            <a:pPr algn="just"/>
            <a:r>
              <a:rPr lang="en-US" dirty="0"/>
              <a:t>For a Web page, </a:t>
            </a:r>
            <a:r>
              <a:rPr lang="en-US" b="1" dirty="0">
                <a:solidFill>
                  <a:srgbClr val="C00000"/>
                </a:solidFill>
              </a:rPr>
              <a:t>HTML</a:t>
            </a:r>
            <a:r>
              <a:rPr lang="en-US" dirty="0"/>
              <a:t> supplies document </a:t>
            </a:r>
            <a:r>
              <a:rPr lang="en-US" b="1" dirty="0">
                <a:solidFill>
                  <a:srgbClr val="C00000"/>
                </a:solidFill>
              </a:rPr>
              <a:t>content and structure </a:t>
            </a:r>
            <a:r>
              <a:rPr lang="en-US" dirty="0"/>
              <a:t>while </a:t>
            </a:r>
            <a:r>
              <a:rPr lang="en-US" b="1" dirty="0">
                <a:solidFill>
                  <a:srgbClr val="C00000"/>
                </a:solidFill>
              </a:rPr>
              <a:t>CSS</a:t>
            </a:r>
            <a:r>
              <a:rPr lang="en-US" dirty="0"/>
              <a:t> provides </a:t>
            </a:r>
            <a:r>
              <a:rPr lang="en-US" b="1" dirty="0">
                <a:solidFill>
                  <a:srgbClr val="C00000"/>
                </a:solidFill>
              </a:rPr>
              <a:t>presentation styling</a:t>
            </a:r>
          </a:p>
          <a:p>
            <a:pPr algn="just"/>
            <a:r>
              <a:rPr lang="en-US" dirty="0"/>
              <a:t>In addition, client-side scripts can </a:t>
            </a:r>
            <a:r>
              <a:rPr lang="en-US" b="1" dirty="0">
                <a:solidFill>
                  <a:srgbClr val="C00000"/>
                </a:solidFill>
              </a:rPr>
              <a:t>control browser actions</a:t>
            </a:r>
            <a:r>
              <a:rPr lang="en-US" b="1" dirty="0"/>
              <a:t> </a:t>
            </a:r>
            <a:r>
              <a:rPr lang="en-US" dirty="0"/>
              <a:t>associated with a Web page. </a:t>
            </a:r>
          </a:p>
          <a:p>
            <a:pPr algn="just"/>
            <a:r>
              <a:rPr lang="en-US" dirty="0"/>
              <a:t>Client-side scripts are almost written in the </a:t>
            </a:r>
            <a:r>
              <a:rPr lang="en-US" b="1" dirty="0" err="1">
                <a:solidFill>
                  <a:srgbClr val="C00000"/>
                </a:solidFill>
              </a:rPr>
              <a:t>Javascript</a:t>
            </a:r>
            <a:r>
              <a:rPr lang="en-US" dirty="0"/>
              <a:t> language to control browser’s actions.</a:t>
            </a:r>
          </a:p>
          <a:p>
            <a:pPr algn="just"/>
            <a:r>
              <a:rPr lang="en-US" dirty="0"/>
              <a:t>Client-side scripting can make Web pages more </a:t>
            </a:r>
            <a:r>
              <a:rPr lang="en-US" b="1" dirty="0">
                <a:solidFill>
                  <a:srgbClr val="C00000"/>
                </a:solidFill>
              </a:rPr>
              <a:t>dynamic</a:t>
            </a:r>
            <a:r>
              <a:rPr lang="en-US" dirty="0"/>
              <a:t> and more </a:t>
            </a:r>
            <a:r>
              <a:rPr lang="en-US" b="1" dirty="0">
                <a:solidFill>
                  <a:srgbClr val="C00000"/>
                </a:solidFill>
              </a:rPr>
              <a:t>responsive</a:t>
            </a:r>
          </a:p>
        </p:txBody>
      </p:sp>
    </p:spTree>
    <p:extLst>
      <p:ext uri="{BB962C8B-B14F-4D97-AF65-F5344CB8AC3E}">
        <p14:creationId xmlns:p14="http://schemas.microsoft.com/office/powerpoint/2010/main" val="17153853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uiExpand="1"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defPPr/>
          </a:lstStyle>
          <a:p>
            <a:r>
              <a:rPr lang="en-US"/>
              <a:t>Tasks performed by client-side scripts</a:t>
            </a:r>
            <a:endParaRPr lang="en-IN">
              <a:latin typeface="+mj-lt"/>
            </a:endParaRPr>
          </a:p>
        </p:txBody>
      </p:sp>
      <p:sp>
        <p:nvSpPr>
          <p:cNvPr id="7" name="Content Placeholder 2"/>
          <p:cNvSpPr>
            <a:spLocks noGrp="1"/>
          </p:cNvSpPr>
          <p:nvPr>
            <p:ph idx="1"/>
          </p:nvPr>
        </p:nvSpPr>
        <p:spPr>
          <a:xfrm>
            <a:off x="1714500" y="1518248"/>
            <a:ext cx="8763000" cy="4806351"/>
          </a:xfrm>
        </p:spPr>
        <p:txBody>
          <a:bodyPr>
            <a:normAutofit lnSpcReduction="10000"/>
          </a:bodyPr>
          <a:lstStyle>
            <a:defPPr/>
          </a:lstStyle>
          <a:p>
            <a:pPr algn="just">
              <a:buClr>
                <a:schemeClr val="tx1"/>
              </a:buClr>
            </a:pPr>
            <a:r>
              <a:rPr lang="en-US" dirty="0"/>
              <a:t>Checking </a:t>
            </a:r>
            <a:r>
              <a:rPr lang="en-US" b="1" dirty="0">
                <a:solidFill>
                  <a:srgbClr val="C00000"/>
                </a:solidFill>
              </a:rPr>
              <a:t>correctness</a:t>
            </a:r>
            <a:r>
              <a:rPr lang="en-US" dirty="0"/>
              <a:t> of user input</a:t>
            </a:r>
          </a:p>
          <a:p>
            <a:pPr algn="just">
              <a:buClr>
                <a:schemeClr val="tx1"/>
              </a:buClr>
            </a:pPr>
            <a:r>
              <a:rPr lang="en-US" b="1" dirty="0">
                <a:solidFill>
                  <a:srgbClr val="C00000"/>
                </a:solidFill>
              </a:rPr>
              <a:t>Monitoring</a:t>
            </a:r>
            <a:r>
              <a:rPr lang="en-US" dirty="0"/>
              <a:t> user events and </a:t>
            </a:r>
            <a:r>
              <a:rPr lang="en-US" b="1" dirty="0">
                <a:solidFill>
                  <a:srgbClr val="C00000"/>
                </a:solidFill>
              </a:rPr>
              <a:t>specifying reactions</a:t>
            </a:r>
          </a:p>
          <a:p>
            <a:pPr algn="just">
              <a:buClr>
                <a:schemeClr val="tx1"/>
              </a:buClr>
            </a:pPr>
            <a:r>
              <a:rPr lang="en-US" b="1" dirty="0">
                <a:solidFill>
                  <a:srgbClr val="C00000"/>
                </a:solidFill>
              </a:rPr>
              <a:t>Replacing</a:t>
            </a:r>
            <a:r>
              <a:rPr lang="en-US" dirty="0"/>
              <a:t> and </a:t>
            </a:r>
            <a:r>
              <a:rPr lang="en-US" b="1" dirty="0">
                <a:solidFill>
                  <a:srgbClr val="C00000"/>
                </a:solidFill>
              </a:rPr>
              <a:t>updating</a:t>
            </a:r>
            <a:r>
              <a:rPr lang="en-US" dirty="0"/>
              <a:t> parts of a page</a:t>
            </a:r>
          </a:p>
          <a:p>
            <a:pPr algn="just">
              <a:buClr>
                <a:schemeClr val="tx1"/>
              </a:buClr>
            </a:pPr>
            <a:r>
              <a:rPr lang="en-US" dirty="0"/>
              <a:t>Changing the </a:t>
            </a:r>
            <a:r>
              <a:rPr lang="en-US" b="1" dirty="0">
                <a:solidFill>
                  <a:srgbClr val="C00000"/>
                </a:solidFill>
              </a:rPr>
              <a:t>style</a:t>
            </a:r>
            <a:r>
              <a:rPr lang="en-US" dirty="0"/>
              <a:t> and </a:t>
            </a:r>
            <a:r>
              <a:rPr lang="en-US" b="1" dirty="0">
                <a:solidFill>
                  <a:srgbClr val="C00000"/>
                </a:solidFill>
              </a:rPr>
              <a:t>position</a:t>
            </a:r>
            <a:r>
              <a:rPr lang="en-US" dirty="0"/>
              <a:t> of displayed elements </a:t>
            </a:r>
            <a:r>
              <a:rPr lang="en-US" b="1" dirty="0">
                <a:solidFill>
                  <a:srgbClr val="C00000"/>
                </a:solidFill>
              </a:rPr>
              <a:t>dynamically</a:t>
            </a:r>
          </a:p>
          <a:p>
            <a:pPr algn="just">
              <a:buClr>
                <a:schemeClr val="tx1"/>
              </a:buClr>
            </a:pPr>
            <a:r>
              <a:rPr lang="en-US" b="1" dirty="0">
                <a:solidFill>
                  <a:srgbClr val="C00000"/>
                </a:solidFill>
              </a:rPr>
              <a:t>Modifying</a:t>
            </a:r>
            <a:r>
              <a:rPr lang="en-US" dirty="0"/>
              <a:t> a page in </a:t>
            </a:r>
            <a:r>
              <a:rPr lang="en-US" b="1" dirty="0">
                <a:solidFill>
                  <a:srgbClr val="C00000"/>
                </a:solidFill>
              </a:rPr>
              <a:t>response</a:t>
            </a:r>
            <a:r>
              <a:rPr lang="en-US" dirty="0"/>
              <a:t> to </a:t>
            </a:r>
            <a:r>
              <a:rPr lang="en-US" b="1" dirty="0">
                <a:solidFill>
                  <a:srgbClr val="C00000"/>
                </a:solidFill>
              </a:rPr>
              <a:t>events</a:t>
            </a:r>
            <a:endParaRPr lang="en-US" dirty="0">
              <a:solidFill>
                <a:srgbClr val="C00000"/>
              </a:solidFill>
            </a:endParaRPr>
          </a:p>
          <a:p>
            <a:pPr algn="just">
              <a:buClr>
                <a:schemeClr val="tx1"/>
              </a:buClr>
            </a:pPr>
            <a:r>
              <a:rPr lang="en-US" dirty="0"/>
              <a:t>Getting browser </a:t>
            </a:r>
            <a:r>
              <a:rPr lang="en-US" b="1" dirty="0">
                <a:solidFill>
                  <a:srgbClr val="C00000"/>
                </a:solidFill>
              </a:rPr>
              <a:t>information</a:t>
            </a:r>
          </a:p>
          <a:p>
            <a:pPr algn="just">
              <a:buClr>
                <a:schemeClr val="tx1"/>
              </a:buClr>
            </a:pPr>
            <a:r>
              <a:rPr lang="en-US" dirty="0"/>
              <a:t>Making the Web page </a:t>
            </a:r>
            <a:r>
              <a:rPr lang="en-US" b="1" dirty="0">
                <a:solidFill>
                  <a:srgbClr val="C00000"/>
                </a:solidFill>
              </a:rPr>
              <a:t>different</a:t>
            </a:r>
            <a:r>
              <a:rPr lang="en-US" dirty="0"/>
              <a:t> depending on the browser and browser features</a:t>
            </a:r>
          </a:p>
          <a:p>
            <a:pPr algn="just">
              <a:buClr>
                <a:schemeClr val="tx1"/>
              </a:buClr>
            </a:pPr>
            <a:r>
              <a:rPr lang="en-US" b="1" dirty="0">
                <a:solidFill>
                  <a:srgbClr val="C00000"/>
                </a:solidFill>
              </a:rPr>
              <a:t>Generating HTML </a:t>
            </a:r>
            <a:r>
              <a:rPr lang="en-US" dirty="0"/>
              <a:t>code for parts of the page</a:t>
            </a:r>
          </a:p>
        </p:txBody>
      </p:sp>
    </p:spTree>
    <p:extLst>
      <p:ext uri="{BB962C8B-B14F-4D97-AF65-F5344CB8AC3E}">
        <p14:creationId xmlns:p14="http://schemas.microsoft.com/office/powerpoint/2010/main" val="31557053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defPPr/>
          </a:lstStyle>
          <a:p>
            <a:r>
              <a:rPr lang="en-US"/>
              <a:t>Pros &amp; Cons of Client Side Scripting</a:t>
            </a:r>
            <a:endParaRPr lang="en-IN">
              <a:latin typeface="+mj-lt"/>
            </a:endParaRPr>
          </a:p>
        </p:txBody>
      </p:sp>
      <p:sp>
        <p:nvSpPr>
          <p:cNvPr id="8" name="Content Placeholder 2"/>
          <p:cNvSpPr>
            <a:spLocks noGrp="1"/>
          </p:cNvSpPr>
          <p:nvPr>
            <p:ph idx="1"/>
          </p:nvPr>
        </p:nvSpPr>
        <p:spPr>
          <a:xfrm>
            <a:off x="1714500" y="1302588"/>
            <a:ext cx="8763000" cy="5022011"/>
          </a:xfrm>
        </p:spPr>
        <p:txBody>
          <a:bodyPr>
            <a:normAutofit lnSpcReduction="10000"/>
          </a:bodyPr>
          <a:lstStyle>
            <a:defPPr/>
          </a:lstStyle>
          <a:p>
            <a:r>
              <a:rPr lang="en-US" sz="2600" b="1" dirty="0"/>
              <a:t>Pros</a:t>
            </a:r>
            <a:r>
              <a:rPr lang="en-US" dirty="0"/>
              <a:t>	</a:t>
            </a:r>
          </a:p>
          <a:p>
            <a:pPr lvl="1">
              <a:buClr>
                <a:schemeClr val="tx1"/>
              </a:buClr>
            </a:pPr>
            <a:r>
              <a:rPr lang="en-US" dirty="0"/>
              <a:t>Allow for </a:t>
            </a:r>
            <a:r>
              <a:rPr lang="en-US" b="1" dirty="0">
                <a:solidFill>
                  <a:srgbClr val="C00000"/>
                </a:solidFill>
              </a:rPr>
              <a:t>more interactivity </a:t>
            </a:r>
            <a:r>
              <a:rPr lang="en-US" dirty="0"/>
              <a:t>by immediately responding to users’ actions.</a:t>
            </a:r>
          </a:p>
          <a:p>
            <a:pPr lvl="1">
              <a:buClr>
                <a:schemeClr val="tx1"/>
              </a:buClr>
            </a:pPr>
            <a:r>
              <a:rPr lang="en-US" b="1" dirty="0">
                <a:solidFill>
                  <a:srgbClr val="C00000"/>
                </a:solidFill>
              </a:rPr>
              <a:t>Execute quickly </a:t>
            </a:r>
            <a:r>
              <a:rPr lang="en-US" dirty="0"/>
              <a:t>because they do not require a trip to the server.</a:t>
            </a:r>
          </a:p>
          <a:p>
            <a:pPr lvl="1">
              <a:buClr>
                <a:schemeClr val="tx1"/>
              </a:buClr>
            </a:pPr>
            <a:r>
              <a:rPr lang="en-US" dirty="0"/>
              <a:t>The web </a:t>
            </a:r>
            <a:r>
              <a:rPr lang="en-US" b="1" dirty="0">
                <a:solidFill>
                  <a:srgbClr val="C00000"/>
                </a:solidFill>
              </a:rPr>
              <a:t>browser</a:t>
            </a:r>
            <a:r>
              <a:rPr lang="en-US" dirty="0"/>
              <a:t> uses its own </a:t>
            </a:r>
            <a:r>
              <a:rPr lang="en-US" b="1" dirty="0">
                <a:solidFill>
                  <a:srgbClr val="C00000"/>
                </a:solidFill>
              </a:rPr>
              <a:t>resources</a:t>
            </a:r>
            <a:r>
              <a:rPr lang="en-US" dirty="0"/>
              <a:t>, and </a:t>
            </a:r>
            <a:r>
              <a:rPr lang="en-US" b="1" dirty="0">
                <a:solidFill>
                  <a:srgbClr val="C00000"/>
                </a:solidFill>
              </a:rPr>
              <a:t>eases</a:t>
            </a:r>
            <a:r>
              <a:rPr lang="en-US" dirty="0"/>
              <a:t> the </a:t>
            </a:r>
            <a:r>
              <a:rPr lang="en-US" b="1" dirty="0">
                <a:solidFill>
                  <a:srgbClr val="C00000"/>
                </a:solidFill>
              </a:rPr>
              <a:t>burden</a:t>
            </a:r>
            <a:r>
              <a:rPr lang="en-US" dirty="0"/>
              <a:t> on the </a:t>
            </a:r>
            <a:r>
              <a:rPr lang="en-US" b="1" dirty="0">
                <a:solidFill>
                  <a:srgbClr val="C00000"/>
                </a:solidFill>
              </a:rPr>
              <a:t>server</a:t>
            </a:r>
            <a:r>
              <a:rPr lang="en-US" dirty="0"/>
              <a:t>.</a:t>
            </a:r>
          </a:p>
          <a:p>
            <a:pPr lvl="1">
              <a:buClr>
                <a:schemeClr val="tx1"/>
              </a:buClr>
            </a:pPr>
            <a:r>
              <a:rPr lang="en-US" dirty="0"/>
              <a:t> It </a:t>
            </a:r>
            <a:r>
              <a:rPr lang="en-US" b="1" dirty="0">
                <a:solidFill>
                  <a:srgbClr val="C00000"/>
                </a:solidFill>
              </a:rPr>
              <a:t>saves </a:t>
            </a:r>
            <a:r>
              <a:rPr lang="en-US" dirty="0"/>
              <a:t>network </a:t>
            </a:r>
            <a:r>
              <a:rPr lang="en-US" b="1" dirty="0">
                <a:solidFill>
                  <a:srgbClr val="C00000"/>
                </a:solidFill>
              </a:rPr>
              <a:t>bandwidth</a:t>
            </a:r>
            <a:r>
              <a:rPr lang="en-US" dirty="0"/>
              <a:t>.</a:t>
            </a:r>
          </a:p>
          <a:p>
            <a:pPr>
              <a:buClr>
                <a:schemeClr val="tx1"/>
              </a:buClr>
            </a:pPr>
            <a:r>
              <a:rPr lang="en-US" sz="2600" b="1" dirty="0"/>
              <a:t>Cons</a:t>
            </a:r>
            <a:endParaRPr lang="en-US" b="1" dirty="0"/>
          </a:p>
          <a:p>
            <a:pPr lvl="1">
              <a:buClr>
                <a:schemeClr val="tx1"/>
              </a:buClr>
            </a:pPr>
            <a:r>
              <a:rPr lang="en-US" b="1" dirty="0">
                <a:solidFill>
                  <a:srgbClr val="C00000"/>
                </a:solidFill>
              </a:rPr>
              <a:t>Code</a:t>
            </a:r>
            <a:r>
              <a:rPr lang="en-US" dirty="0"/>
              <a:t> is loaded in the browser so it will be </a:t>
            </a:r>
            <a:r>
              <a:rPr lang="en-US" b="1" dirty="0">
                <a:solidFill>
                  <a:srgbClr val="C00000"/>
                </a:solidFill>
              </a:rPr>
              <a:t>visible</a:t>
            </a:r>
            <a:r>
              <a:rPr lang="en-US" dirty="0"/>
              <a:t> to the client.</a:t>
            </a:r>
          </a:p>
          <a:p>
            <a:pPr lvl="1">
              <a:buClr>
                <a:schemeClr val="tx1"/>
              </a:buClr>
            </a:pPr>
            <a:r>
              <a:rPr lang="en-US" dirty="0"/>
              <a:t>Code is </a:t>
            </a:r>
            <a:r>
              <a:rPr lang="en-US" b="1" dirty="0">
                <a:solidFill>
                  <a:srgbClr val="C00000"/>
                </a:solidFill>
              </a:rPr>
              <a:t>modifiable</a:t>
            </a:r>
            <a:r>
              <a:rPr lang="en-US" dirty="0"/>
              <a:t>.</a:t>
            </a:r>
          </a:p>
          <a:p>
            <a:pPr lvl="1">
              <a:buClr>
                <a:schemeClr val="tx1"/>
              </a:buClr>
            </a:pPr>
            <a:r>
              <a:rPr lang="en-US" b="1" dirty="0">
                <a:solidFill>
                  <a:srgbClr val="C00000"/>
                </a:solidFill>
              </a:rPr>
              <a:t>Local files </a:t>
            </a:r>
            <a:r>
              <a:rPr lang="en-US" dirty="0"/>
              <a:t>and </a:t>
            </a:r>
            <a:r>
              <a:rPr lang="en-US" b="1" dirty="0">
                <a:solidFill>
                  <a:srgbClr val="C00000"/>
                </a:solidFill>
              </a:rPr>
              <a:t>databases</a:t>
            </a:r>
            <a:r>
              <a:rPr lang="en-US" dirty="0"/>
              <a:t> </a:t>
            </a:r>
            <a:r>
              <a:rPr lang="en-US" b="1" dirty="0">
                <a:solidFill>
                  <a:srgbClr val="C00000"/>
                </a:solidFill>
              </a:rPr>
              <a:t>cannot</a:t>
            </a:r>
            <a:r>
              <a:rPr lang="en-US" dirty="0"/>
              <a:t> be </a:t>
            </a:r>
            <a:r>
              <a:rPr lang="en-US" b="1" dirty="0">
                <a:solidFill>
                  <a:srgbClr val="C00000"/>
                </a:solidFill>
              </a:rPr>
              <a:t>accessed</a:t>
            </a:r>
            <a:r>
              <a:rPr lang="en-US" dirty="0"/>
              <a:t>.</a:t>
            </a:r>
          </a:p>
          <a:p>
            <a:pPr lvl="1">
              <a:buClr>
                <a:schemeClr val="tx1"/>
              </a:buClr>
            </a:pPr>
            <a:r>
              <a:rPr lang="en-US" dirty="0"/>
              <a:t>User is </a:t>
            </a:r>
            <a:r>
              <a:rPr lang="en-US" b="1" dirty="0">
                <a:solidFill>
                  <a:srgbClr val="C00000"/>
                </a:solidFill>
              </a:rPr>
              <a:t>able</a:t>
            </a:r>
            <a:r>
              <a:rPr lang="en-US" dirty="0"/>
              <a:t> to </a:t>
            </a:r>
            <a:r>
              <a:rPr lang="en-US" b="1" dirty="0">
                <a:solidFill>
                  <a:srgbClr val="C00000"/>
                </a:solidFill>
              </a:rPr>
              <a:t>disable</a:t>
            </a:r>
            <a:r>
              <a:rPr lang="en-US" dirty="0"/>
              <a:t> client side scripting</a:t>
            </a:r>
          </a:p>
        </p:txBody>
      </p:sp>
    </p:spTree>
    <p:extLst>
      <p:ext uri="{BB962C8B-B14F-4D97-AF65-F5344CB8AC3E}">
        <p14:creationId xmlns:p14="http://schemas.microsoft.com/office/powerpoint/2010/main" val="1423601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bldLvl="2"/>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3"/>
          <p:cNvGraphicFramePr/>
          <p:nvPr/>
        </p:nvGraphicFramePr>
        <p:xfrm>
          <a:off x="1752600" y="1219200"/>
          <a:ext cx="8763000" cy="3388360"/>
        </p:xfrm>
        <a:graphic>
          <a:graphicData uri="http://schemas.openxmlformats.org/drawingml/2006/table">
            <a:tbl>
              <a:tblPr firstRow="1" bandRow="1">
                <a:tableStyleId>{5C22544A-7EE6-4342-B048-85BDC9FD1C3A}</a:tableStyleId>
              </a:tblPr>
              <a:tblGrid>
                <a:gridCol w="4381500">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370840">
                <a:tc>
                  <a:txBody>
                    <a:bodyPr/>
                    <a:lstStyle>
                      <a:defPPr/>
                    </a:lstStyle>
                    <a:p>
                      <a:pPr algn="ctr"/>
                      <a:r>
                        <a:rPr lang="en-US"/>
                        <a:t>Server</a:t>
                      </a:r>
                      <a:r>
                        <a:rPr lang="en-US" baseline="0"/>
                        <a:t> Side Scripting</a:t>
                      </a:r>
                      <a:endParaRPr lang="en-US"/>
                    </a:p>
                  </a:txBody>
                  <a:tcPr/>
                </a:tc>
                <a:tc>
                  <a:txBody>
                    <a:bodyPr/>
                    <a:lstStyle>
                      <a:defPPr/>
                    </a:lstStyle>
                    <a:p>
                      <a:pPr algn="ctr"/>
                      <a:r>
                        <a:rPr lang="en-US"/>
                        <a:t>Client Side Scripting</a:t>
                      </a:r>
                    </a:p>
                  </a:txBody>
                  <a:tcPr/>
                </a:tc>
                <a:extLst>
                  <a:ext uri="{0D108BD9-81ED-4DB2-BD59-A6C34878D82A}">
                    <a16:rowId xmlns:a16="http://schemas.microsoft.com/office/drawing/2014/main" val="10000"/>
                  </a:ext>
                </a:extLst>
              </a:tr>
              <a:tr h="370840">
                <a:tc>
                  <a:txBody>
                    <a:bodyPr/>
                    <a:lstStyle>
                      <a:defPPr/>
                    </a:lstStyle>
                    <a:p>
                      <a:pPr algn="just"/>
                      <a:r>
                        <a:rPr lang="en-US" sz="1800" b="0" i="0" kern="1200">
                          <a:solidFill>
                            <a:schemeClr val="dk1"/>
                          </a:solidFill>
                          <a:latin typeface="+mn-lt"/>
                          <a:ea typeface="+mn-ea"/>
                          <a:cs typeface="+mn-cs"/>
                        </a:rPr>
                        <a:t>Server side scripting is used to create dynamic pages based on a number of conditions when the users browser makes a request to the server.</a:t>
                      </a:r>
                      <a:endParaRPr lang="en-US"/>
                    </a:p>
                  </a:txBody>
                  <a:tcPr/>
                </a:tc>
                <a:tc>
                  <a:txBody>
                    <a:bodyPr/>
                    <a:lstStyle>
                      <a:defPPr/>
                    </a:lstStyle>
                    <a:p>
                      <a:pPr algn="just"/>
                      <a:r>
                        <a:rPr lang="en-US" sz="1800" b="0" i="0" kern="1200">
                          <a:solidFill>
                            <a:schemeClr val="dk1"/>
                          </a:solidFill>
                          <a:latin typeface="+mn-lt"/>
                          <a:ea typeface="+mn-ea"/>
                          <a:cs typeface="+mn-cs"/>
                        </a:rPr>
                        <a:t>Client side scripting is used when the users browser already has all the code and the page is altered on the basis of the users input.</a:t>
                      </a:r>
                      <a:endParaRPr lang="en-US"/>
                    </a:p>
                  </a:txBody>
                  <a:tcPr/>
                </a:tc>
                <a:extLst>
                  <a:ext uri="{0D108BD9-81ED-4DB2-BD59-A6C34878D82A}">
                    <a16:rowId xmlns:a16="http://schemas.microsoft.com/office/drawing/2014/main" val="10001"/>
                  </a:ext>
                </a:extLst>
              </a:tr>
              <a:tr h="370840">
                <a:tc>
                  <a:txBody>
                    <a:bodyPr/>
                    <a:lstStyle>
                      <a:defPPr/>
                    </a:lstStyle>
                    <a:p>
                      <a:pPr algn="just"/>
                      <a:r>
                        <a:rPr lang="en-US" sz="1800" b="0" i="0" kern="1200">
                          <a:solidFill>
                            <a:schemeClr val="dk1"/>
                          </a:solidFill>
                          <a:latin typeface="+mn-lt"/>
                          <a:ea typeface="+mn-ea"/>
                          <a:cs typeface="+mn-cs"/>
                        </a:rPr>
                        <a:t>The Web Server executes the server side scripting that produces the page to be sent to the browser.</a:t>
                      </a:r>
                      <a:endParaRPr lang="en-US"/>
                    </a:p>
                  </a:txBody>
                  <a:tcPr/>
                </a:tc>
                <a:tc>
                  <a:txBody>
                    <a:bodyPr/>
                    <a:lstStyle>
                      <a:defPPr/>
                    </a:lstStyle>
                    <a:p>
                      <a:pPr algn="just"/>
                      <a:r>
                        <a:rPr lang="en-US" sz="1800" b="0" i="0" kern="1200">
                          <a:solidFill>
                            <a:schemeClr val="dk1"/>
                          </a:solidFill>
                          <a:latin typeface="+mn-lt"/>
                          <a:ea typeface="+mn-ea"/>
                          <a:cs typeface="+mn-cs"/>
                        </a:rPr>
                        <a:t>The Web Browser executes the client side scripting that resides at the user’s computer.</a:t>
                      </a:r>
                      <a:endParaRPr lang="en-US"/>
                    </a:p>
                  </a:txBody>
                  <a:tcPr/>
                </a:tc>
                <a:extLst>
                  <a:ext uri="{0D108BD9-81ED-4DB2-BD59-A6C34878D82A}">
                    <a16:rowId xmlns:a16="http://schemas.microsoft.com/office/drawing/2014/main" val="10002"/>
                  </a:ext>
                </a:extLst>
              </a:tr>
              <a:tr h="370840">
                <a:tc>
                  <a:txBody>
                    <a:bodyPr/>
                    <a:lstStyle>
                      <a:defPPr/>
                    </a:lstStyle>
                    <a:p>
                      <a:pPr algn="just"/>
                      <a:r>
                        <a:rPr lang="en-US" sz="1800" b="0" i="0" kern="1200">
                          <a:solidFill>
                            <a:schemeClr val="dk1"/>
                          </a:solidFill>
                          <a:latin typeface="+mn-lt"/>
                          <a:ea typeface="+mn-ea"/>
                          <a:cs typeface="+mn-cs"/>
                        </a:rPr>
                        <a:t>Server side scripting is used to connect to the databases and files that reside on the web server.</a:t>
                      </a:r>
                      <a:endParaRPr lang="en-US"/>
                    </a:p>
                  </a:txBody>
                  <a:tcPr/>
                </a:tc>
                <a:tc>
                  <a:txBody>
                    <a:bodyPr/>
                    <a:lstStyle>
                      <a:defPPr/>
                    </a:lstStyle>
                    <a:p>
                      <a:pPr algn="just"/>
                      <a:r>
                        <a:rPr lang="en-US" sz="1800" b="0" i="0" kern="1200">
                          <a:solidFill>
                            <a:schemeClr val="dk1"/>
                          </a:solidFill>
                          <a:latin typeface="+mn-lt"/>
                          <a:ea typeface="+mn-ea"/>
                          <a:cs typeface="+mn-cs"/>
                        </a:rPr>
                        <a:t>Client side scripting cannot be used to connect to the databases and</a:t>
                      </a:r>
                      <a:r>
                        <a:rPr lang="en-US" sz="1800" b="0" i="0" kern="1200" baseline="0">
                          <a:solidFill>
                            <a:schemeClr val="dk1"/>
                          </a:solidFill>
                          <a:latin typeface="+mn-lt"/>
                          <a:ea typeface="+mn-ea"/>
                          <a:cs typeface="+mn-cs"/>
                        </a:rPr>
                        <a:t> files</a:t>
                      </a:r>
                      <a:r>
                        <a:rPr lang="en-US" sz="1800" b="0" i="0" kern="1200">
                          <a:solidFill>
                            <a:schemeClr val="dk1"/>
                          </a:solidFill>
                          <a:latin typeface="+mn-lt"/>
                          <a:ea typeface="+mn-ea"/>
                          <a:cs typeface="+mn-cs"/>
                        </a:rPr>
                        <a:t> on the web server.</a:t>
                      </a:r>
                      <a:endParaRPr lang="en-US"/>
                    </a:p>
                  </a:txBody>
                  <a:tcPr/>
                </a:tc>
                <a:extLst>
                  <a:ext uri="{0D108BD9-81ED-4DB2-BD59-A6C34878D82A}">
                    <a16:rowId xmlns:a16="http://schemas.microsoft.com/office/drawing/2014/main" val="10003"/>
                  </a:ext>
                </a:extLst>
              </a:tr>
            </a:tbl>
          </a:graphicData>
        </a:graphic>
      </p:graphicFrame>
      <p:sp>
        <p:nvSpPr>
          <p:cNvPr id="14" name="Rectangle 13"/>
          <p:cNvSpPr/>
          <p:nvPr/>
        </p:nvSpPr>
        <p:spPr>
          <a:xfrm>
            <a:off x="1524000" y="3657600"/>
            <a:ext cx="91440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2" name="Title 1"/>
          <p:cNvSpPr>
            <a:spLocks noGrp="1"/>
          </p:cNvSpPr>
          <p:nvPr>
            <p:ph type="title"/>
          </p:nvPr>
        </p:nvSpPr>
        <p:spPr>
          <a:xfrm>
            <a:off x="1676400" y="181088"/>
            <a:ext cx="8763000" cy="809512"/>
          </a:xfrm>
        </p:spPr>
        <p:txBody>
          <a:bodyPr>
            <a:normAutofit/>
          </a:bodyPr>
          <a:lstStyle>
            <a:defPPr/>
          </a:lstStyle>
          <a:p>
            <a:r>
              <a:rPr lang="en-US"/>
              <a:t>Client V/S Server Side Scripting</a:t>
            </a:r>
            <a:endParaRPr lang="en-IN">
              <a:latin typeface="+mj-lt"/>
            </a:endParaRPr>
          </a:p>
        </p:txBody>
      </p:sp>
      <p:sp>
        <p:nvSpPr>
          <p:cNvPr id="8" name="Rectangle 7"/>
          <p:cNvSpPr/>
          <p:nvPr/>
        </p:nvSpPr>
        <p:spPr>
          <a:xfrm>
            <a:off x="1524000" y="1600200"/>
            <a:ext cx="9144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9" name="Rectangle 8"/>
          <p:cNvSpPr/>
          <p:nvPr/>
        </p:nvSpPr>
        <p:spPr>
          <a:xfrm>
            <a:off x="1524000" y="2743200"/>
            <a:ext cx="91440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Tree>
    <p:extLst>
      <p:ext uri="{BB962C8B-B14F-4D97-AF65-F5344CB8AC3E}">
        <p14:creationId xmlns:p14="http://schemas.microsoft.com/office/powerpoint/2010/main" val="25911672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animBg="1"/>
      <p:bldP spid="9"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3"/>
          <p:cNvGraphicFramePr/>
          <p:nvPr/>
        </p:nvGraphicFramePr>
        <p:xfrm>
          <a:off x="1752600" y="1219200"/>
          <a:ext cx="8763000" cy="2565400"/>
        </p:xfrm>
        <a:graphic>
          <a:graphicData uri="http://schemas.openxmlformats.org/drawingml/2006/table">
            <a:tbl>
              <a:tblPr firstRow="1" bandRow="1">
                <a:tableStyleId>{5C22544A-7EE6-4342-B048-85BDC9FD1C3A}</a:tableStyleId>
              </a:tblPr>
              <a:tblGrid>
                <a:gridCol w="4381500">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370840">
                <a:tc>
                  <a:txBody>
                    <a:bodyPr/>
                    <a:lstStyle>
                      <a:defPPr/>
                    </a:lstStyle>
                    <a:p>
                      <a:pPr algn="ctr"/>
                      <a:r>
                        <a:rPr lang="en-US"/>
                        <a:t>Server</a:t>
                      </a:r>
                      <a:r>
                        <a:rPr lang="en-US" baseline="0"/>
                        <a:t> Side Scripting</a:t>
                      </a:r>
                      <a:endParaRPr lang="en-US"/>
                    </a:p>
                  </a:txBody>
                  <a:tcPr/>
                </a:tc>
                <a:tc>
                  <a:txBody>
                    <a:bodyPr/>
                    <a:lstStyle>
                      <a:defPPr/>
                    </a:lstStyle>
                    <a:p>
                      <a:pPr algn="ctr"/>
                      <a:r>
                        <a:rPr lang="en-US"/>
                        <a:t>Client Side Scripting</a:t>
                      </a:r>
                    </a:p>
                  </a:txBody>
                  <a:tcPr/>
                </a:tc>
                <a:extLst>
                  <a:ext uri="{0D108BD9-81ED-4DB2-BD59-A6C34878D82A}">
                    <a16:rowId xmlns:a16="http://schemas.microsoft.com/office/drawing/2014/main" val="10000"/>
                  </a:ext>
                </a:extLst>
              </a:tr>
              <a:tr h="370840">
                <a:tc>
                  <a:txBody>
                    <a:bodyPr/>
                    <a:lstStyle>
                      <a:defPPr/>
                    </a:lstStyle>
                    <a:p>
                      <a:pPr algn="just"/>
                      <a:r>
                        <a:rPr lang="en-US" sz="1800" b="0" i="0" kern="1200">
                          <a:solidFill>
                            <a:schemeClr val="dk1"/>
                          </a:solidFill>
                          <a:latin typeface="+mn-lt"/>
                          <a:ea typeface="+mn-ea"/>
                          <a:cs typeface="+mn-cs"/>
                        </a:rPr>
                        <a:t>Server</a:t>
                      </a:r>
                      <a:r>
                        <a:rPr lang="en-US" sz="1800" b="0" i="0" kern="1200" baseline="0">
                          <a:solidFill>
                            <a:schemeClr val="dk1"/>
                          </a:solidFill>
                          <a:latin typeface="+mn-lt"/>
                          <a:ea typeface="+mn-ea"/>
                          <a:cs typeface="+mn-cs"/>
                        </a:rPr>
                        <a:t> resources can be accessed by the server side scripting.</a:t>
                      </a:r>
                      <a:endParaRPr lang="en-US"/>
                    </a:p>
                  </a:txBody>
                  <a:tcPr/>
                </a:tc>
                <a:tc>
                  <a:txBody>
                    <a:bodyPr/>
                    <a:lstStyle>
                      <a:defPPr/>
                    </a:lstStyle>
                    <a:p>
                      <a:pPr algn="just"/>
                      <a:r>
                        <a:rPr lang="en-US" sz="1800" b="0" i="0" kern="1200">
                          <a:solidFill>
                            <a:schemeClr val="dk1"/>
                          </a:solidFill>
                          <a:latin typeface="+mn-lt"/>
                          <a:ea typeface="+mn-ea"/>
                          <a:cs typeface="+mn-cs"/>
                        </a:rPr>
                        <a:t>Browser</a:t>
                      </a:r>
                      <a:r>
                        <a:rPr lang="en-US" sz="1800" b="0" i="0" kern="1200" baseline="0">
                          <a:solidFill>
                            <a:schemeClr val="dk1"/>
                          </a:solidFill>
                          <a:latin typeface="+mn-lt"/>
                          <a:ea typeface="+mn-ea"/>
                          <a:cs typeface="+mn-cs"/>
                        </a:rPr>
                        <a:t> resources can be accessed by the client side scripting.</a:t>
                      </a:r>
                      <a:endParaRPr lang="en-US"/>
                    </a:p>
                  </a:txBody>
                  <a:tcPr/>
                </a:tc>
                <a:extLst>
                  <a:ext uri="{0D108BD9-81ED-4DB2-BD59-A6C34878D82A}">
                    <a16:rowId xmlns:a16="http://schemas.microsoft.com/office/drawing/2014/main" val="10001"/>
                  </a:ext>
                </a:extLst>
              </a:tr>
              <a:tr h="370840">
                <a:tc>
                  <a:txBody>
                    <a:bodyPr/>
                    <a:lstStyle>
                      <a:defPPr/>
                    </a:lstStyle>
                    <a:p>
                      <a:pPr algn="just"/>
                      <a:r>
                        <a:rPr lang="en-US" sz="1800" b="0" i="0" kern="1200">
                          <a:solidFill>
                            <a:schemeClr val="dk1"/>
                          </a:solidFill>
                          <a:latin typeface="+mn-lt"/>
                          <a:ea typeface="+mn-ea"/>
                          <a:cs typeface="+mn-cs"/>
                        </a:rPr>
                        <a:t>Server side scripting can’t be blocked by the user.</a:t>
                      </a:r>
                      <a:endParaRPr lang="en-US"/>
                    </a:p>
                  </a:txBody>
                  <a:tcPr/>
                </a:tc>
                <a:tc>
                  <a:txBody>
                    <a:bodyPr/>
                    <a:lstStyle>
                      <a:defPPr/>
                    </a:lstStyle>
                    <a:p>
                      <a:pPr algn="just"/>
                      <a:r>
                        <a:rPr lang="en-US" sz="1800" b="0" i="0" kern="1200">
                          <a:solidFill>
                            <a:schemeClr val="dk1"/>
                          </a:solidFill>
                          <a:latin typeface="+mn-lt"/>
                          <a:ea typeface="+mn-ea"/>
                          <a:cs typeface="+mn-cs"/>
                        </a:rPr>
                        <a:t>Client side scripting is possible to be blocked by the user.</a:t>
                      </a:r>
                      <a:endParaRPr lang="en-US"/>
                    </a:p>
                  </a:txBody>
                  <a:tcPr/>
                </a:tc>
                <a:extLst>
                  <a:ext uri="{0D108BD9-81ED-4DB2-BD59-A6C34878D82A}">
                    <a16:rowId xmlns:a16="http://schemas.microsoft.com/office/drawing/2014/main" val="10002"/>
                  </a:ext>
                </a:extLst>
              </a:tr>
              <a:tr h="370840">
                <a:tc>
                  <a:txBody>
                    <a:bodyPr/>
                    <a:lstStyle>
                      <a:defPPr/>
                    </a:lstStyle>
                    <a:p>
                      <a:pPr algn="just"/>
                      <a:r>
                        <a:rPr lang="en-US" sz="1800" b="0" i="0" kern="1200">
                          <a:solidFill>
                            <a:schemeClr val="dk1"/>
                          </a:solidFill>
                          <a:latin typeface="+mn-lt"/>
                          <a:ea typeface="+mn-ea"/>
                          <a:cs typeface="+mn-cs"/>
                        </a:rPr>
                        <a:t>Examples of Server side scripting languages : PHP, JSP,  ASP, ASP.Net, Ruby, Perl and many more.</a:t>
                      </a:r>
                      <a:endParaRPr lang="en-US"/>
                    </a:p>
                  </a:txBody>
                  <a:tcPr/>
                </a:tc>
                <a:tc>
                  <a:txBody>
                    <a:bodyPr/>
                    <a:lstStyle>
                      <a:defPPr/>
                    </a:lstStyle>
                    <a:p>
                      <a:pPr algn="just"/>
                      <a:r>
                        <a:rPr lang="en-US" sz="1800" b="0" i="0" kern="1200">
                          <a:solidFill>
                            <a:schemeClr val="dk1"/>
                          </a:solidFill>
                          <a:latin typeface="+mn-lt"/>
                          <a:ea typeface="+mn-ea"/>
                          <a:cs typeface="+mn-cs"/>
                        </a:rPr>
                        <a:t>Examples of Client side scripting languages : Javascript, VB script, etc.</a:t>
                      </a:r>
                      <a:endParaRPr lang="en-US"/>
                    </a:p>
                  </a:txBody>
                  <a:tcP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a:xfrm>
            <a:off x="1676400" y="181088"/>
            <a:ext cx="8763000" cy="809512"/>
          </a:xfrm>
        </p:spPr>
        <p:txBody>
          <a:bodyPr>
            <a:normAutofit/>
          </a:bodyPr>
          <a:lstStyle>
            <a:defPPr/>
          </a:lstStyle>
          <a:p>
            <a:r>
              <a:rPr lang="en-US"/>
              <a:t>Client V/S Server Side Scripting (Cont)</a:t>
            </a:r>
            <a:endParaRPr lang="en-IN">
              <a:latin typeface="+mj-lt"/>
            </a:endParaRPr>
          </a:p>
        </p:txBody>
      </p:sp>
      <p:sp>
        <p:nvSpPr>
          <p:cNvPr id="11" name="Rectangle 10"/>
          <p:cNvSpPr/>
          <p:nvPr/>
        </p:nvSpPr>
        <p:spPr>
          <a:xfrm>
            <a:off x="1524000" y="1600200"/>
            <a:ext cx="91440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12" name="Rectangle 11"/>
          <p:cNvSpPr/>
          <p:nvPr/>
        </p:nvSpPr>
        <p:spPr>
          <a:xfrm>
            <a:off x="1524000" y="2209800"/>
            <a:ext cx="91440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r>
              <a:rPr lang="en-US"/>
              <a:t>0</a:t>
            </a:r>
          </a:p>
        </p:txBody>
      </p:sp>
      <p:sp>
        <p:nvSpPr>
          <p:cNvPr id="13" name="Rectangle 12"/>
          <p:cNvSpPr/>
          <p:nvPr/>
        </p:nvSpPr>
        <p:spPr>
          <a:xfrm>
            <a:off x="1524000" y="2819400"/>
            <a:ext cx="91440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Tree>
    <p:extLst>
      <p:ext uri="{BB962C8B-B14F-4D97-AF65-F5344CB8AC3E}">
        <p14:creationId xmlns:p14="http://schemas.microsoft.com/office/powerpoint/2010/main" val="14885324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&lt;script&gt; tag</a:t>
            </a:r>
          </a:p>
        </p:txBody>
      </p:sp>
      <p:sp>
        <p:nvSpPr>
          <p:cNvPr id="3" name="Content Placeholder 2"/>
          <p:cNvSpPr>
            <a:spLocks noGrp="1"/>
          </p:cNvSpPr>
          <p:nvPr>
            <p:ph idx="1"/>
          </p:nvPr>
        </p:nvSpPr>
        <p:spPr/>
        <p:txBody>
          <a:bodyPr/>
          <a:lstStyle>
            <a:defPPr/>
          </a:lstStyle>
          <a:p>
            <a:pPr algn="just"/>
            <a:r>
              <a:rPr lang="en-US"/>
              <a:t>The &lt;script&gt; tag is used to define a client-side script (JavaScript).</a:t>
            </a:r>
          </a:p>
          <a:p>
            <a:pPr algn="just"/>
            <a:r>
              <a:rPr lang="en-US"/>
              <a:t>The &lt;script&gt; element either contains </a:t>
            </a:r>
            <a:r>
              <a:rPr lang="en-US" b="1">
                <a:solidFill>
                  <a:srgbClr val="C00000"/>
                </a:solidFill>
              </a:rPr>
              <a:t>scripting statements</a:t>
            </a:r>
            <a:r>
              <a:rPr lang="en-US">
                <a:solidFill>
                  <a:srgbClr val="C00000"/>
                </a:solidFill>
              </a:rPr>
              <a:t>, </a:t>
            </a:r>
            <a:r>
              <a:rPr lang="en-US" b="1">
                <a:solidFill>
                  <a:srgbClr val="C00000"/>
                </a:solidFill>
              </a:rPr>
              <a:t>or</a:t>
            </a:r>
            <a:r>
              <a:rPr lang="en-US">
                <a:solidFill>
                  <a:srgbClr val="C00000"/>
                </a:solidFill>
              </a:rPr>
              <a:t> </a:t>
            </a:r>
            <a:r>
              <a:rPr lang="en-US"/>
              <a:t>it points to an </a:t>
            </a:r>
            <a:r>
              <a:rPr lang="en-US" b="1">
                <a:solidFill>
                  <a:srgbClr val="C00000"/>
                </a:solidFill>
              </a:rPr>
              <a:t>external script </a:t>
            </a:r>
            <a:r>
              <a:rPr lang="en-US"/>
              <a:t>file through the </a:t>
            </a:r>
            <a:r>
              <a:rPr lang="en-US" b="1" err="1"/>
              <a:t>src</a:t>
            </a:r>
            <a:r>
              <a:rPr lang="en-US"/>
              <a:t> attribute.</a:t>
            </a:r>
          </a:p>
          <a:p>
            <a:pPr algn="just"/>
            <a:r>
              <a:rPr lang="en-US"/>
              <a:t>Example : </a:t>
            </a:r>
          </a:p>
        </p:txBody>
      </p:sp>
      <p:sp>
        <p:nvSpPr>
          <p:cNvPr id="5" name="TextBox 4"/>
          <p:cNvSpPr txBox="1"/>
          <p:nvPr/>
        </p:nvSpPr>
        <p:spPr>
          <a:xfrm>
            <a:off x="2661249" y="3312544"/>
            <a:ext cx="3810000" cy="3139321"/>
          </a:xfrm>
          <a:prstGeom prst="rect">
            <a:avLst/>
          </a:prstGeom>
          <a:effectLst>
            <a:glow rad="63500">
              <a:schemeClr val="accent3">
                <a:satMod val="175000"/>
                <a:alpha val="40000"/>
              </a:schemeClr>
            </a:glow>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defPPr/>
          </a:lstStyle>
          <a:p>
            <a:pPr algn="ctr"/>
            <a:r>
              <a:rPr lang="en-US" b="1" dirty="0">
                <a:solidFill>
                  <a:srgbClr val="FF0000"/>
                </a:solidFill>
              </a:rPr>
              <a:t>Code</a:t>
            </a:r>
            <a:endParaRPr lang="en-US" dirty="0"/>
          </a:p>
          <a:p>
            <a:r>
              <a:rPr lang="en-US" dirty="0"/>
              <a:t>  &lt;html&gt;</a:t>
            </a:r>
          </a:p>
          <a:p>
            <a:r>
              <a:rPr lang="en-US" dirty="0"/>
              <a:t>    &lt;head&gt;</a:t>
            </a:r>
          </a:p>
          <a:p>
            <a:r>
              <a:rPr lang="en-US" dirty="0"/>
              <a:t>      &lt;title&gt;HTML script Tag&lt;/title&gt;</a:t>
            </a:r>
          </a:p>
          <a:p>
            <a:r>
              <a:rPr lang="en-US" dirty="0"/>
              <a:t>    &lt;/head&gt;</a:t>
            </a:r>
          </a:p>
          <a:p>
            <a:r>
              <a:rPr lang="en-US" dirty="0"/>
              <a:t>    &lt;body&gt;</a:t>
            </a:r>
          </a:p>
          <a:p>
            <a:r>
              <a:rPr lang="en-US" dirty="0"/>
              <a:t>      &lt;script type="text/</a:t>
            </a:r>
            <a:r>
              <a:rPr lang="en-US" dirty="0" err="1"/>
              <a:t>javascript</a:t>
            </a:r>
            <a:r>
              <a:rPr lang="en-US" dirty="0"/>
              <a:t>"&gt;</a:t>
            </a:r>
          </a:p>
          <a:p>
            <a:r>
              <a:rPr lang="en-US" dirty="0"/>
              <a:t>        </a:t>
            </a:r>
            <a:r>
              <a:rPr lang="en-US" b="1" dirty="0">
                <a:solidFill>
                  <a:srgbClr val="C00000"/>
                </a:solidFill>
              </a:rPr>
              <a:t>// Java Script Code Here</a:t>
            </a:r>
          </a:p>
          <a:p>
            <a:r>
              <a:rPr lang="en-US" dirty="0"/>
              <a:t>      &lt;/script&gt;</a:t>
            </a:r>
          </a:p>
          <a:p>
            <a:r>
              <a:rPr lang="en-US" dirty="0"/>
              <a:t>    &lt;/body&gt;</a:t>
            </a:r>
          </a:p>
          <a:p>
            <a:r>
              <a:rPr lang="en-US" dirty="0"/>
              <a:t>  &lt;/html&gt; </a:t>
            </a:r>
          </a:p>
        </p:txBody>
      </p:sp>
      <p:sp>
        <p:nvSpPr>
          <p:cNvPr id="6" name="TextBox 5"/>
          <p:cNvSpPr txBox="1"/>
          <p:nvPr/>
        </p:nvSpPr>
        <p:spPr>
          <a:xfrm>
            <a:off x="6869502" y="3372929"/>
            <a:ext cx="3810000" cy="2862322"/>
          </a:xfrm>
          <a:prstGeom prst="rect">
            <a:avLst/>
          </a:prstGeom>
          <a:effectLst>
            <a:glow rad="63500">
              <a:schemeClr val="accent3">
                <a:satMod val="175000"/>
                <a:alpha val="40000"/>
              </a:schemeClr>
            </a:glow>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defPPr/>
          </a:lstStyle>
          <a:p>
            <a:pPr algn="ctr"/>
            <a:r>
              <a:rPr lang="en-US" b="1">
                <a:solidFill>
                  <a:srgbClr val="FF0000"/>
                </a:solidFill>
              </a:rPr>
              <a:t>Code</a:t>
            </a:r>
            <a:endParaRPr lang="en-US"/>
          </a:p>
          <a:p>
            <a:r>
              <a:rPr lang="en-US"/>
              <a:t>  &lt;html&gt;</a:t>
            </a:r>
          </a:p>
          <a:p>
            <a:r>
              <a:rPr lang="en-US"/>
              <a:t>    &lt;head&gt;</a:t>
            </a:r>
          </a:p>
          <a:p>
            <a:r>
              <a:rPr lang="en-US"/>
              <a:t>      &lt;title&gt;HTML script Tag&lt;/title&gt;</a:t>
            </a:r>
          </a:p>
          <a:p>
            <a:r>
              <a:rPr lang="en-US"/>
              <a:t>    &lt;/head&gt;</a:t>
            </a:r>
          </a:p>
          <a:p>
            <a:r>
              <a:rPr lang="en-US"/>
              <a:t>    &lt;body&gt;</a:t>
            </a:r>
          </a:p>
          <a:p>
            <a:r>
              <a:rPr lang="en-US"/>
              <a:t>      &lt;script</a:t>
            </a:r>
            <a:r>
              <a:rPr lang="en-US">
                <a:solidFill>
                  <a:srgbClr val="C00000"/>
                </a:solidFill>
              </a:rPr>
              <a:t> </a:t>
            </a:r>
            <a:r>
              <a:rPr lang="en-US" b="1" err="1">
                <a:solidFill>
                  <a:srgbClr val="C00000"/>
                </a:solidFill>
              </a:rPr>
              <a:t>src=“PathToJS”</a:t>
            </a:r>
            <a:r>
              <a:rPr lang="en-US">
                <a:solidFill>
                  <a:srgbClr val="C00000"/>
                </a:solidFill>
              </a:rPr>
              <a:t>&gt;</a:t>
            </a:r>
          </a:p>
          <a:p>
            <a:r>
              <a:rPr lang="en-US"/>
              <a:t>      &lt;/script&gt;</a:t>
            </a:r>
          </a:p>
          <a:p>
            <a:r>
              <a:rPr lang="en-US"/>
              <a:t>    &lt;/body&gt;</a:t>
            </a:r>
          </a:p>
          <a:p>
            <a:r>
              <a:rPr lang="en-US"/>
              <a:t>  &lt;/html&gt;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0" y="106364"/>
            <a:ext cx="8763000" cy="809512"/>
          </a:xfrm>
        </p:spPr>
        <p:txBody>
          <a:bodyPr>
            <a:normAutofit/>
          </a:bodyPr>
          <a:lstStyle>
            <a:defPPr/>
          </a:lstStyle>
          <a:p>
            <a:r>
              <a:rPr lang="en-US"/>
              <a:t>Variables</a:t>
            </a:r>
            <a:endParaRPr lang="en-IN">
              <a:latin typeface="+mj-lt"/>
            </a:endParaRPr>
          </a:p>
        </p:txBody>
      </p:sp>
      <p:sp>
        <p:nvSpPr>
          <p:cNvPr id="9" name="Content Placeholder 2"/>
          <p:cNvSpPr>
            <a:spLocks noGrp="1"/>
          </p:cNvSpPr>
          <p:nvPr>
            <p:ph idx="1"/>
          </p:nvPr>
        </p:nvSpPr>
        <p:spPr>
          <a:xfrm>
            <a:off x="1714500" y="990600"/>
            <a:ext cx="8763000" cy="5334000"/>
          </a:xfrm>
        </p:spPr>
        <p:txBody>
          <a:bodyPr/>
          <a:lstStyle>
            <a:defPPr/>
          </a:lstStyle>
          <a:p>
            <a:pPr>
              <a:buClr>
                <a:schemeClr val="tx1"/>
              </a:buClr>
            </a:pPr>
            <a:r>
              <a:rPr lang="en-US"/>
              <a:t>A variable can contain several types of value:</a:t>
            </a:r>
          </a:p>
          <a:p>
            <a:pPr lvl="1">
              <a:buClr>
                <a:schemeClr val="tx1"/>
              </a:buClr>
            </a:pPr>
            <a:r>
              <a:rPr lang="en-US" b="1">
                <a:solidFill>
                  <a:srgbClr val="C00000"/>
                </a:solidFill>
              </a:rPr>
              <a:t>Number</a:t>
            </a:r>
            <a:r>
              <a:rPr lang="en-US"/>
              <a:t> : a numeric value e.g. 156, 100, 1.2</a:t>
            </a:r>
          </a:p>
          <a:p>
            <a:pPr lvl="1">
              <a:buClr>
                <a:schemeClr val="tx1"/>
              </a:buClr>
            </a:pPr>
            <a:r>
              <a:rPr lang="en-US" b="1">
                <a:solidFill>
                  <a:srgbClr val="C00000"/>
                </a:solidFill>
              </a:rPr>
              <a:t>String</a:t>
            </a:r>
            <a:r>
              <a:rPr lang="en-US"/>
              <a:t> : character wrapped in quotes e.g. “rajkot”</a:t>
            </a:r>
          </a:p>
          <a:p>
            <a:pPr lvl="1">
              <a:buClr>
                <a:schemeClr val="tx1"/>
              </a:buClr>
            </a:pPr>
            <a:r>
              <a:rPr lang="en-US" b="1">
                <a:solidFill>
                  <a:srgbClr val="C00000"/>
                </a:solidFill>
              </a:rPr>
              <a:t>Boolean</a:t>
            </a:r>
            <a:r>
              <a:rPr lang="en-US"/>
              <a:t> : a value of true or false</a:t>
            </a:r>
          </a:p>
          <a:p>
            <a:pPr lvl="1">
              <a:buClr>
                <a:schemeClr val="tx1"/>
              </a:buClr>
            </a:pPr>
            <a:r>
              <a:rPr lang="en-US" b="1">
                <a:solidFill>
                  <a:srgbClr val="C00000"/>
                </a:solidFill>
              </a:rPr>
              <a:t>Null</a:t>
            </a:r>
            <a:r>
              <a:rPr lang="en-US"/>
              <a:t> : an empty variable</a:t>
            </a:r>
          </a:p>
          <a:p>
            <a:pPr lvl="1">
              <a:buClr>
                <a:schemeClr val="tx1"/>
              </a:buClr>
            </a:pPr>
            <a:r>
              <a:rPr lang="en-US" b="1">
                <a:solidFill>
                  <a:srgbClr val="C00000"/>
                </a:solidFill>
              </a:rPr>
              <a:t>Function</a:t>
            </a:r>
            <a:r>
              <a:rPr lang="en-US"/>
              <a:t> : a function name</a:t>
            </a:r>
          </a:p>
          <a:p>
            <a:pPr lvl="1">
              <a:buClr>
                <a:schemeClr val="tx1"/>
              </a:buClr>
            </a:pPr>
            <a:r>
              <a:rPr lang="en-US" b="1">
                <a:solidFill>
                  <a:srgbClr val="C00000"/>
                </a:solidFill>
              </a:rPr>
              <a:t>Object</a:t>
            </a:r>
            <a:r>
              <a:rPr lang="en-US"/>
              <a:t> : an object</a:t>
            </a:r>
          </a:p>
          <a:p>
            <a:pPr>
              <a:buClr>
                <a:schemeClr val="tx1"/>
              </a:buClr>
            </a:pPr>
            <a:r>
              <a:rPr lang="en-US"/>
              <a:t>Attributes of Javascript variables :</a:t>
            </a:r>
          </a:p>
          <a:p>
            <a:pPr lvl="1">
              <a:buClr>
                <a:schemeClr val="tx1"/>
              </a:buClr>
            </a:pPr>
            <a:r>
              <a:rPr lang="en-US"/>
              <a:t>It is a </a:t>
            </a:r>
            <a:r>
              <a:rPr lang="en-US" b="1">
                <a:solidFill>
                  <a:srgbClr val="C00000"/>
                </a:solidFill>
              </a:rPr>
              <a:t>case</a:t>
            </a:r>
            <a:r>
              <a:rPr lang="en-US">
                <a:solidFill>
                  <a:srgbClr val="C00000"/>
                </a:solidFill>
              </a:rPr>
              <a:t> </a:t>
            </a:r>
            <a:r>
              <a:rPr lang="en-US" b="1">
                <a:solidFill>
                  <a:srgbClr val="C00000"/>
                </a:solidFill>
              </a:rPr>
              <a:t>sensitive</a:t>
            </a:r>
            <a:r>
              <a:rPr lang="en-US"/>
              <a:t>. </a:t>
            </a:r>
            <a:r>
              <a:rPr lang="en-US" i="1"/>
              <a:t>(mynum and MyNum are different variables)</a:t>
            </a:r>
          </a:p>
          <a:p>
            <a:pPr lvl="1">
              <a:buClr>
                <a:schemeClr val="tx1"/>
              </a:buClr>
            </a:pPr>
            <a:r>
              <a:rPr lang="en-US"/>
              <a:t>It </a:t>
            </a:r>
            <a:r>
              <a:rPr lang="en-US" b="1">
                <a:solidFill>
                  <a:srgbClr val="C00000"/>
                </a:solidFill>
              </a:rPr>
              <a:t>cannot</a:t>
            </a:r>
            <a:r>
              <a:rPr lang="en-US"/>
              <a:t> contain </a:t>
            </a:r>
            <a:r>
              <a:rPr lang="en-US" b="1">
                <a:solidFill>
                  <a:srgbClr val="C00000"/>
                </a:solidFill>
              </a:rPr>
              <a:t>punctuation</a:t>
            </a:r>
            <a:r>
              <a:rPr lang="en-US">
                <a:solidFill>
                  <a:srgbClr val="C00000"/>
                </a:solidFill>
              </a:rPr>
              <a:t>, </a:t>
            </a:r>
            <a:r>
              <a:rPr lang="en-US" b="1">
                <a:solidFill>
                  <a:srgbClr val="C00000"/>
                </a:solidFill>
              </a:rPr>
              <a:t>space</a:t>
            </a:r>
            <a:r>
              <a:rPr lang="en-US">
                <a:solidFill>
                  <a:srgbClr val="C00000"/>
                </a:solidFill>
              </a:rPr>
              <a:t> </a:t>
            </a:r>
            <a:r>
              <a:rPr lang="en-US"/>
              <a:t>or </a:t>
            </a:r>
            <a:r>
              <a:rPr lang="en-US" b="1">
                <a:solidFill>
                  <a:srgbClr val="C00000"/>
                </a:solidFill>
              </a:rPr>
              <a:t>start</a:t>
            </a:r>
            <a:r>
              <a:rPr lang="en-US" b="1"/>
              <a:t> </a:t>
            </a:r>
            <a:r>
              <a:rPr lang="en-US"/>
              <a:t>with a </a:t>
            </a:r>
            <a:r>
              <a:rPr lang="en-US" b="1">
                <a:solidFill>
                  <a:srgbClr val="C00000"/>
                </a:solidFill>
              </a:rPr>
              <a:t>digit</a:t>
            </a:r>
          </a:p>
          <a:p>
            <a:pPr lvl="1">
              <a:buClr>
                <a:schemeClr val="tx1"/>
              </a:buClr>
            </a:pPr>
            <a:r>
              <a:rPr lang="en-US"/>
              <a:t>It </a:t>
            </a:r>
            <a:r>
              <a:rPr lang="en-US" b="1">
                <a:solidFill>
                  <a:srgbClr val="C00000"/>
                </a:solidFill>
              </a:rPr>
              <a:t>cannot</a:t>
            </a:r>
            <a:r>
              <a:rPr lang="en-US" b="1"/>
              <a:t> </a:t>
            </a:r>
            <a:r>
              <a:rPr lang="en-US"/>
              <a:t>be a JavaScript </a:t>
            </a:r>
            <a:r>
              <a:rPr lang="en-US" b="1">
                <a:solidFill>
                  <a:srgbClr val="C00000"/>
                </a:solidFill>
              </a:rPr>
              <a:t>reserved</a:t>
            </a:r>
            <a:r>
              <a:rPr lang="en-US" b="1"/>
              <a:t> </a:t>
            </a:r>
            <a:r>
              <a:rPr lang="en-US"/>
              <a:t>word</a:t>
            </a:r>
          </a:p>
          <a:p>
            <a:pPr>
              <a:buClr>
                <a:schemeClr val="tx1"/>
              </a:buClr>
            </a:pPr>
            <a:endParaRPr lang="en-US"/>
          </a:p>
        </p:txBody>
      </p:sp>
    </p:spTree>
    <p:extLst>
      <p:ext uri="{BB962C8B-B14F-4D97-AF65-F5344CB8AC3E}">
        <p14:creationId xmlns:p14="http://schemas.microsoft.com/office/powerpoint/2010/main" val="1231927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bldLvl="2"/>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Conditions</a:t>
            </a:r>
          </a:p>
        </p:txBody>
      </p:sp>
      <p:sp>
        <p:nvSpPr>
          <p:cNvPr id="5" name="TextBox 4"/>
          <p:cNvSpPr txBox="1"/>
          <p:nvPr/>
        </p:nvSpPr>
        <p:spPr>
          <a:xfrm>
            <a:off x="1922253" y="1291087"/>
            <a:ext cx="3962400" cy="1938992"/>
          </a:xfrm>
          <a:prstGeom prst="rect">
            <a:avLst/>
          </a:prstGeom>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defPPr/>
          </a:lstStyle>
          <a:p>
            <a:pPr algn="ctr"/>
            <a:r>
              <a:rPr lang="en-US" sz="2400" b="1">
                <a:solidFill>
                  <a:srgbClr val="FF0000"/>
                </a:solidFill>
              </a:rPr>
              <a:t>If condition</a:t>
            </a:r>
            <a:endParaRPr lang="en-US" sz="2400"/>
          </a:p>
          <a:p>
            <a:r>
              <a:rPr lang="en-US" sz="2400"/>
              <a:t>  if(a&gt;10)</a:t>
            </a:r>
          </a:p>
          <a:p>
            <a:r>
              <a:rPr lang="en-US" sz="2400"/>
              <a:t>  {</a:t>
            </a:r>
          </a:p>
          <a:p>
            <a:r>
              <a:rPr lang="en-US" sz="2400"/>
              <a:t>	alert(“A is &gt; that 10”);</a:t>
            </a:r>
          </a:p>
          <a:p>
            <a:r>
              <a:rPr lang="en-US" sz="2400"/>
              <a:t>  }</a:t>
            </a:r>
          </a:p>
        </p:txBody>
      </p:sp>
      <p:sp>
        <p:nvSpPr>
          <p:cNvPr id="6" name="TextBox 5"/>
          <p:cNvSpPr txBox="1"/>
          <p:nvPr/>
        </p:nvSpPr>
        <p:spPr>
          <a:xfrm>
            <a:off x="6248400" y="1291087"/>
            <a:ext cx="4114800" cy="3785652"/>
          </a:xfrm>
          <a:prstGeom prst="rect">
            <a:avLst/>
          </a:prstGeom>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defPPr/>
          </a:lstStyle>
          <a:p>
            <a:pPr algn="ctr"/>
            <a:r>
              <a:rPr lang="en-US" sz="2400" b="1">
                <a:solidFill>
                  <a:srgbClr val="FF0000"/>
                </a:solidFill>
              </a:rPr>
              <a:t>switch</a:t>
            </a:r>
            <a:endParaRPr lang="en-US" sz="2400"/>
          </a:p>
          <a:p>
            <a:r>
              <a:rPr lang="en-US" sz="2400"/>
              <a:t>switch(expression)</a:t>
            </a:r>
          </a:p>
          <a:p>
            <a:r>
              <a:rPr lang="en-IN" sz="2400"/>
              <a:t>{</a:t>
            </a:r>
            <a:endParaRPr lang="en-US" sz="2400"/>
          </a:p>
          <a:p>
            <a:r>
              <a:rPr lang="en-US" sz="2400"/>
              <a:t>     case lbl1:</a:t>
            </a:r>
          </a:p>
          <a:p>
            <a:r>
              <a:rPr lang="en-US" sz="2400"/>
              <a:t>      	// code to execute</a:t>
            </a:r>
          </a:p>
          <a:p>
            <a:r>
              <a:rPr lang="en-US" sz="2400"/>
              <a:t>  	 break;</a:t>
            </a:r>
          </a:p>
          <a:p>
            <a:r>
              <a:rPr lang="en-US" sz="2400"/>
              <a:t>     case lbl2:</a:t>
            </a:r>
          </a:p>
          <a:p>
            <a:r>
              <a:rPr lang="en-US" sz="2400"/>
              <a:t>      	// code to execute</a:t>
            </a:r>
          </a:p>
          <a:p>
            <a:r>
              <a:rPr lang="en-US" sz="2400"/>
              <a:t>   	break;</a:t>
            </a:r>
          </a:p>
          <a:p>
            <a:r>
              <a:rPr lang="en-US" sz="2400"/>
              <a:t>}</a:t>
            </a:r>
          </a:p>
        </p:txBody>
      </p:sp>
      <p:sp>
        <p:nvSpPr>
          <p:cNvPr id="7" name="TextBox 6"/>
          <p:cNvSpPr txBox="1"/>
          <p:nvPr/>
        </p:nvSpPr>
        <p:spPr>
          <a:xfrm>
            <a:off x="1905000" y="3352801"/>
            <a:ext cx="3962400" cy="830997"/>
          </a:xfrm>
          <a:prstGeom prst="rect">
            <a:avLst/>
          </a:prstGeom>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defPPr/>
          </a:lstStyle>
          <a:p>
            <a:pPr algn="ctr"/>
            <a:r>
              <a:rPr lang="en-US" sz="2400" b="1">
                <a:solidFill>
                  <a:srgbClr val="FF0000"/>
                </a:solidFill>
              </a:rPr>
              <a:t>ternary operator</a:t>
            </a:r>
          </a:p>
          <a:p>
            <a:pPr algn="ctr"/>
            <a:r>
              <a:rPr lang="en-US" sz="2400"/>
              <a:t>max = a&gt;b ? a : b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IN"/>
              <a:t>Loops</a:t>
            </a:r>
            <a:endParaRPr lang="en-US"/>
          </a:p>
        </p:txBody>
      </p:sp>
      <p:sp>
        <p:nvSpPr>
          <p:cNvPr id="4" name="TextBox 3"/>
          <p:cNvSpPr txBox="1"/>
          <p:nvPr/>
        </p:nvSpPr>
        <p:spPr>
          <a:xfrm>
            <a:off x="1676400" y="1722408"/>
            <a:ext cx="2895600" cy="3785652"/>
          </a:xfrm>
          <a:prstGeom prst="rect">
            <a:avLst/>
          </a:prstGeom>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defPPr/>
          </a:lstStyle>
          <a:p>
            <a:pPr algn="ctr"/>
            <a:r>
              <a:rPr lang="en-IN" sz="2400" b="1">
                <a:solidFill>
                  <a:srgbClr val="FF0000"/>
                </a:solidFill>
              </a:rPr>
              <a:t>for loop</a:t>
            </a:r>
            <a:endParaRPr lang="en-US" sz="2400"/>
          </a:p>
          <a:p>
            <a:r>
              <a:rPr lang="en-US"/>
              <a:t>Use when you know how many repetitions you want to do</a:t>
            </a:r>
          </a:p>
          <a:p>
            <a:endParaRPr lang="en-IN"/>
          </a:p>
          <a:p>
            <a:pPr algn="ctr"/>
            <a:r>
              <a:rPr lang="en-IN">
                <a:solidFill>
                  <a:srgbClr val="C00000"/>
                </a:solidFill>
              </a:rPr>
              <a:t>syntax</a:t>
            </a:r>
          </a:p>
          <a:p>
            <a:r>
              <a:rPr lang="en-US"/>
              <a:t>for(initialize ; condition ; increment) { … }</a:t>
            </a:r>
          </a:p>
          <a:p>
            <a:endParaRPr lang="en-IN"/>
          </a:p>
          <a:p>
            <a:pPr algn="ctr"/>
            <a:r>
              <a:rPr lang="en-IN">
                <a:solidFill>
                  <a:srgbClr val="C00000"/>
                </a:solidFill>
              </a:rPr>
              <a:t>example</a:t>
            </a:r>
          </a:p>
          <a:p>
            <a:r>
              <a:rPr lang="en-US"/>
              <a:t>for(x=0;x&lt;10;x++) { </a:t>
            </a:r>
          </a:p>
          <a:p>
            <a:r>
              <a:rPr lang="en-IN"/>
              <a:t>    // Code Here</a:t>
            </a:r>
            <a:endParaRPr lang="en-US"/>
          </a:p>
          <a:p>
            <a:r>
              <a:rPr lang="en-US"/>
              <a:t>}</a:t>
            </a:r>
          </a:p>
        </p:txBody>
      </p:sp>
      <p:sp>
        <p:nvSpPr>
          <p:cNvPr id="6" name="TextBox 5"/>
          <p:cNvSpPr txBox="1"/>
          <p:nvPr/>
        </p:nvSpPr>
        <p:spPr>
          <a:xfrm>
            <a:off x="4656826" y="1731034"/>
            <a:ext cx="2895600" cy="3785652"/>
          </a:xfrm>
          <a:prstGeom prst="rect">
            <a:avLst/>
          </a:prstGeom>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defPPr/>
          </a:lstStyle>
          <a:p>
            <a:pPr algn="ctr"/>
            <a:r>
              <a:rPr lang="en-IN" sz="2400" b="1">
                <a:solidFill>
                  <a:srgbClr val="FF0000"/>
                </a:solidFill>
              </a:rPr>
              <a:t>while loop</a:t>
            </a:r>
            <a:endParaRPr lang="en-US" sz="2400"/>
          </a:p>
          <a:p>
            <a:r>
              <a:rPr lang="en-US"/>
              <a:t>Loops through block of code while condition is true</a:t>
            </a:r>
          </a:p>
          <a:p>
            <a:endParaRPr lang="en-IN"/>
          </a:p>
          <a:p>
            <a:endParaRPr lang="en-IN"/>
          </a:p>
          <a:p>
            <a:pPr algn="ctr"/>
            <a:r>
              <a:rPr lang="en-IN">
                <a:solidFill>
                  <a:srgbClr val="C00000"/>
                </a:solidFill>
              </a:rPr>
              <a:t>syntax</a:t>
            </a:r>
          </a:p>
          <a:p>
            <a:r>
              <a:rPr lang="en-US"/>
              <a:t>while(condition) { … }</a:t>
            </a:r>
          </a:p>
          <a:p>
            <a:endParaRPr lang="en-IN"/>
          </a:p>
          <a:p>
            <a:endParaRPr lang="en-IN"/>
          </a:p>
          <a:p>
            <a:pPr algn="ctr"/>
            <a:r>
              <a:rPr lang="en-IN">
                <a:solidFill>
                  <a:srgbClr val="C00000"/>
                </a:solidFill>
              </a:rPr>
              <a:t>example</a:t>
            </a:r>
          </a:p>
          <a:p>
            <a:r>
              <a:rPr lang="en-US"/>
              <a:t>while (x&lt;10) { </a:t>
            </a:r>
          </a:p>
          <a:p>
            <a:r>
              <a:rPr lang="en-US"/>
              <a:t>     //Code Here</a:t>
            </a:r>
          </a:p>
          <a:p>
            <a:r>
              <a:rPr lang="en-US"/>
              <a:t>}</a:t>
            </a:r>
          </a:p>
        </p:txBody>
      </p:sp>
      <p:sp>
        <p:nvSpPr>
          <p:cNvPr id="7" name="TextBox 6"/>
          <p:cNvSpPr txBox="1"/>
          <p:nvPr/>
        </p:nvSpPr>
        <p:spPr>
          <a:xfrm>
            <a:off x="7680385" y="1739661"/>
            <a:ext cx="2895600" cy="3785652"/>
          </a:xfrm>
          <a:prstGeom prst="rect">
            <a:avLst/>
          </a:prstGeom>
          <a:effectLst>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defPPr/>
          </a:lstStyle>
          <a:p>
            <a:pPr algn="ctr"/>
            <a:r>
              <a:rPr lang="en-IN" sz="2400" b="1">
                <a:solidFill>
                  <a:srgbClr val="FF0000"/>
                </a:solidFill>
              </a:rPr>
              <a:t>do while loop</a:t>
            </a:r>
          </a:p>
          <a:p>
            <a:r>
              <a:rPr lang="en-US"/>
              <a:t>Execute block at least once then repeat while condition is true</a:t>
            </a:r>
          </a:p>
          <a:p>
            <a:endParaRPr lang="en-IN"/>
          </a:p>
          <a:p>
            <a:pPr algn="ctr"/>
            <a:r>
              <a:rPr lang="en-IN">
                <a:solidFill>
                  <a:srgbClr val="C00000"/>
                </a:solidFill>
              </a:rPr>
              <a:t>syntax</a:t>
            </a:r>
          </a:p>
          <a:p>
            <a:r>
              <a:rPr lang="en-US"/>
              <a:t>do{ … } while (condition);</a:t>
            </a:r>
          </a:p>
          <a:p>
            <a:endParaRPr lang="en-IN"/>
          </a:p>
          <a:p>
            <a:endParaRPr lang="en-IN"/>
          </a:p>
          <a:p>
            <a:pPr algn="ctr"/>
            <a:r>
              <a:rPr lang="en-IN">
                <a:solidFill>
                  <a:srgbClr val="C00000"/>
                </a:solidFill>
              </a:rPr>
              <a:t>example</a:t>
            </a:r>
          </a:p>
          <a:p>
            <a:r>
              <a:rPr lang="en-US"/>
              <a:t>do{</a:t>
            </a:r>
          </a:p>
          <a:p>
            <a:r>
              <a:rPr lang="en-IN"/>
              <a:t>    // Code Here</a:t>
            </a:r>
            <a:endParaRPr lang="en-US"/>
          </a:p>
          <a:p>
            <a:r>
              <a:rPr lang="en-US"/>
              <a:t>} while (x&lt;10)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bg/>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bg/>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
                                            <p:txEl>
                                              <p:pRg st="9" end="9"/>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
                                            <p:txEl>
                                              <p:pRg st="10" end="10"/>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
                                            <p:txEl>
                                              <p:pRg st="8" end="8"/>
                                            </p:txEl>
                                          </p:spTgt>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
                                            <p:txEl>
                                              <p:pRg st="9" end="9"/>
                                            </p:txEl>
                                          </p:spTgt>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animBg="1"/>
      <p:bldP spid="6" grpId="0" uiExpand="1" build="allAtOnce" animBg="1"/>
      <p:bldP spid="7" grpId="0" uiExpand="1" build="allAtOnce"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Features of Web 2.0 (Cont.)</a:t>
            </a:r>
          </a:p>
        </p:txBody>
      </p:sp>
      <p:sp>
        <p:nvSpPr>
          <p:cNvPr id="3" name="Content Placeholder 2"/>
          <p:cNvSpPr>
            <a:spLocks noGrp="1"/>
          </p:cNvSpPr>
          <p:nvPr>
            <p:ph idx="1"/>
          </p:nvPr>
        </p:nvSpPr>
        <p:spPr/>
        <p:txBody>
          <a:bodyPr>
            <a:normAutofit fontScale="92500" lnSpcReduction="10000"/>
          </a:bodyPr>
          <a:lstStyle>
            <a:defPPr/>
          </a:lstStyle>
          <a:p>
            <a:r>
              <a:rPr lang="en-US" b="1"/>
              <a:t>User Participation</a:t>
            </a:r>
          </a:p>
          <a:p>
            <a:pPr lvl="1">
              <a:buFont typeface="Courier New" pitchFamily="49" charset="0"/>
              <a:buChar char="o"/>
            </a:pPr>
            <a:r>
              <a:rPr lang="en-US"/>
              <a:t>In traditional web the contents are solely provided by the website owner or company, but in web 2.0 the users participate in content sourcing. This is also known as Crowd sourcing. Examples: Wikipedia &amp; YouTube.</a:t>
            </a:r>
          </a:p>
          <a:p>
            <a:r>
              <a:rPr lang="en-US" b="1"/>
              <a:t>Long Tail</a:t>
            </a:r>
          </a:p>
          <a:p>
            <a:pPr lvl="1">
              <a:buFont typeface="Courier New" pitchFamily="49" charset="0"/>
              <a:buChar char="o"/>
            </a:pPr>
            <a:r>
              <a:rPr lang="en-US"/>
              <a:t>The traditional web was like a retail business the product is sold directly to user and the revenue generated. But in web 2.0 the niche product is not sold directly but offered as a service on demand basis and income is generated as monthly fee and pay per consumption.</a:t>
            </a:r>
          </a:p>
          <a:p>
            <a:r>
              <a:rPr lang="en-US" b="1"/>
              <a:t>Rich User Experience</a:t>
            </a:r>
          </a:p>
          <a:p>
            <a:pPr lvl="1">
              <a:buFont typeface="Courier New" pitchFamily="49" charset="0"/>
              <a:buChar char="o"/>
            </a:pPr>
            <a:r>
              <a:rPr lang="en-US"/>
              <a:t>Traditional web are built with HTML and CSS CGI and had been offered as a static page. On the other hand Web 2.0 uses Ajax(Asynchronous JavaScript + XML) presenting dynamic, rich user experience to users.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0" y="106364"/>
            <a:ext cx="8763000" cy="809512"/>
          </a:xfrm>
        </p:spPr>
        <p:txBody>
          <a:bodyPr>
            <a:normAutofit/>
          </a:bodyPr>
          <a:lstStyle>
            <a:defPPr/>
          </a:lstStyle>
          <a:p>
            <a:r>
              <a:rPr lang="en-US"/>
              <a:t>Strings</a:t>
            </a:r>
            <a:endParaRPr lang="en-IN">
              <a:latin typeface="+mj-lt"/>
            </a:endParaRPr>
          </a:p>
        </p:txBody>
      </p:sp>
      <p:sp>
        <p:nvSpPr>
          <p:cNvPr id="14" name="Content Placeholder 2"/>
          <p:cNvSpPr>
            <a:spLocks noGrp="1"/>
          </p:cNvSpPr>
          <p:nvPr>
            <p:ph idx="1"/>
          </p:nvPr>
        </p:nvSpPr>
        <p:spPr>
          <a:xfrm>
            <a:off x="1714500" y="990600"/>
            <a:ext cx="8763000" cy="5334000"/>
          </a:xfrm>
        </p:spPr>
        <p:txBody>
          <a:bodyPr>
            <a:normAutofit lnSpcReduction="10000"/>
          </a:bodyPr>
          <a:lstStyle>
            <a:defPPr/>
          </a:lstStyle>
          <a:p>
            <a:pPr algn="just"/>
            <a:r>
              <a:rPr lang="en-US"/>
              <a:t>A </a:t>
            </a:r>
            <a:r>
              <a:rPr lang="en-US" b="1">
                <a:solidFill>
                  <a:srgbClr val="C00000"/>
                </a:solidFill>
              </a:rPr>
              <a:t>string</a:t>
            </a:r>
            <a:r>
              <a:rPr lang="en-US"/>
              <a:t> can be defined as a </a:t>
            </a:r>
            <a:r>
              <a:rPr lang="en-US" b="1">
                <a:solidFill>
                  <a:srgbClr val="C00000"/>
                </a:solidFill>
              </a:rPr>
              <a:t>sequence of letters, digits, punctuation and so on</a:t>
            </a:r>
            <a:r>
              <a:rPr lang="en-US"/>
              <a:t>.</a:t>
            </a:r>
          </a:p>
          <a:p>
            <a:pPr algn="just"/>
            <a:r>
              <a:rPr lang="en-US"/>
              <a:t>A </a:t>
            </a:r>
            <a:r>
              <a:rPr lang="en-US" b="1">
                <a:solidFill>
                  <a:srgbClr val="C00000"/>
                </a:solidFill>
              </a:rPr>
              <a:t>string</a:t>
            </a:r>
            <a:r>
              <a:rPr lang="en-US" b="1"/>
              <a:t> </a:t>
            </a:r>
            <a:r>
              <a:rPr lang="en-US"/>
              <a:t>in a JavaScript is </a:t>
            </a:r>
            <a:r>
              <a:rPr lang="en-US" b="1">
                <a:solidFill>
                  <a:srgbClr val="C00000"/>
                </a:solidFill>
              </a:rPr>
              <a:t>wrapped</a:t>
            </a:r>
            <a:r>
              <a:rPr lang="en-US"/>
              <a:t> with </a:t>
            </a:r>
            <a:r>
              <a:rPr lang="en-US" b="1">
                <a:solidFill>
                  <a:srgbClr val="C00000"/>
                </a:solidFill>
              </a:rPr>
              <a:t>single or double quotes</a:t>
            </a:r>
          </a:p>
          <a:p>
            <a:pPr algn="just"/>
            <a:r>
              <a:rPr lang="en-US"/>
              <a:t>Strings can be </a:t>
            </a:r>
            <a:r>
              <a:rPr lang="en-US" b="1">
                <a:solidFill>
                  <a:srgbClr val="C00000"/>
                </a:solidFill>
              </a:rPr>
              <a:t>joined</a:t>
            </a:r>
            <a:r>
              <a:rPr lang="en-US" b="1"/>
              <a:t> </a:t>
            </a:r>
            <a:r>
              <a:rPr lang="en-US"/>
              <a:t>together with the </a:t>
            </a:r>
            <a:r>
              <a:rPr lang="en-US" b="1">
                <a:solidFill>
                  <a:srgbClr val="C00000"/>
                </a:solidFill>
              </a:rPr>
              <a:t>+ operator</a:t>
            </a:r>
            <a:r>
              <a:rPr lang="en-US"/>
              <a:t>, which is called </a:t>
            </a:r>
            <a:r>
              <a:rPr lang="en-US" b="1">
                <a:solidFill>
                  <a:srgbClr val="C00000"/>
                </a:solidFill>
              </a:rPr>
              <a:t>concatenation</a:t>
            </a:r>
            <a:r>
              <a:rPr lang="en-US"/>
              <a:t>.</a:t>
            </a:r>
          </a:p>
          <a:p>
            <a:pPr lvl="1">
              <a:buNone/>
            </a:pPr>
            <a:r>
              <a:rPr lang="en-US"/>
              <a:t>For Example, </a:t>
            </a:r>
          </a:p>
          <a:p>
            <a:pPr lvl="1">
              <a:buNone/>
            </a:pPr>
            <a:r>
              <a:rPr lang="en-US"/>
              <a:t>	mystring = “my college name is ” + “Darshan”;</a:t>
            </a:r>
          </a:p>
          <a:p>
            <a:pPr algn="just"/>
            <a:r>
              <a:rPr lang="en-US"/>
              <a:t>As string is an object type it also has some useful features.</a:t>
            </a:r>
          </a:p>
          <a:p>
            <a:pPr lvl="1">
              <a:buNone/>
            </a:pPr>
            <a:r>
              <a:rPr lang="en-US"/>
              <a:t>For Example,</a:t>
            </a:r>
          </a:p>
          <a:p>
            <a:pPr lvl="1">
              <a:buNone/>
            </a:pPr>
            <a:r>
              <a:rPr lang="en-US"/>
              <a:t>	lenStr = mystring</a:t>
            </a:r>
            <a:r>
              <a:rPr lang="en-US" b="1" err="1">
                <a:solidFill>
                  <a:srgbClr val="C00000"/>
                </a:solidFill>
              </a:rPr>
              <a:t>.length</a:t>
            </a:r>
            <a:r>
              <a:rPr lang="en-US"/>
              <a:t>;</a:t>
            </a:r>
          </a:p>
          <a:p>
            <a:pPr lvl="1">
              <a:buNone/>
            </a:pPr>
            <a:r>
              <a:rPr lang="en-US"/>
              <a:t>Which returns the </a:t>
            </a:r>
            <a:r>
              <a:rPr lang="en-US" b="1">
                <a:solidFill>
                  <a:srgbClr val="C00000"/>
                </a:solidFill>
              </a:rPr>
              <a:t>length</a:t>
            </a:r>
            <a:r>
              <a:rPr lang="en-US" b="1"/>
              <a:t> </a:t>
            </a:r>
            <a:r>
              <a:rPr lang="en-US"/>
              <a:t>of the </a:t>
            </a:r>
            <a:r>
              <a:rPr lang="en-US" b="1">
                <a:solidFill>
                  <a:srgbClr val="C00000"/>
                </a:solidFill>
              </a:rPr>
              <a:t>string</a:t>
            </a:r>
            <a:r>
              <a:rPr lang="en-US" b="1"/>
              <a:t> </a:t>
            </a:r>
            <a:r>
              <a:rPr lang="en-US"/>
              <a:t>in </a:t>
            </a:r>
            <a:r>
              <a:rPr lang="en-US" b="1">
                <a:solidFill>
                  <a:srgbClr val="C00000"/>
                </a:solidFill>
              </a:rPr>
              <a:t>integer</a:t>
            </a:r>
          </a:p>
          <a:p>
            <a:pPr algn="just">
              <a:buNone/>
            </a:pPr>
            <a:endParaRPr lang="en-US"/>
          </a:p>
        </p:txBody>
      </p:sp>
    </p:spTree>
    <p:extLst>
      <p:ext uri="{BB962C8B-B14F-4D97-AF65-F5344CB8AC3E}">
        <p14:creationId xmlns:p14="http://schemas.microsoft.com/office/powerpoint/2010/main" val="2601804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648688926"/>
              </p:ext>
            </p:extLst>
          </p:nvPr>
        </p:nvGraphicFramePr>
        <p:xfrm>
          <a:off x="2133601" y="1676400"/>
          <a:ext cx="7924801" cy="296672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5943601">
                  <a:extLst>
                    <a:ext uri="{9D8B030D-6E8A-4147-A177-3AD203B41FA5}">
                      <a16:colId xmlns:a16="http://schemas.microsoft.com/office/drawing/2014/main" val="20001"/>
                    </a:ext>
                  </a:extLst>
                </a:gridCol>
              </a:tblGrid>
              <a:tr h="370840">
                <a:tc>
                  <a:txBody>
                    <a:bodyPr/>
                    <a:lstStyle>
                      <a:defPPr/>
                    </a:lstStyle>
                    <a:p>
                      <a:r>
                        <a:rPr lang="en-US"/>
                        <a:t>Method</a:t>
                      </a:r>
                    </a:p>
                  </a:txBody>
                  <a:tcPr/>
                </a:tc>
                <a:tc>
                  <a:txBody>
                    <a:bodyPr/>
                    <a:lstStyle>
                      <a:defPPr/>
                    </a:lstStyle>
                    <a:p>
                      <a:r>
                        <a:rPr lang="en-US"/>
                        <a:t>Description</a:t>
                      </a:r>
                    </a:p>
                  </a:txBody>
                  <a:tcPr/>
                </a:tc>
                <a:extLst>
                  <a:ext uri="{0D108BD9-81ED-4DB2-BD59-A6C34878D82A}">
                    <a16:rowId xmlns:a16="http://schemas.microsoft.com/office/drawing/2014/main" val="10000"/>
                  </a:ext>
                </a:extLst>
              </a:tr>
              <a:tr h="370840">
                <a:tc>
                  <a:txBody>
                    <a:bodyPr/>
                    <a:lstStyle>
                      <a:defPPr/>
                    </a:lstStyle>
                    <a:p>
                      <a:r>
                        <a:rPr lang="en-US" err="1"/>
                        <a:t>charAt</a:t>
                      </a:r>
                      <a:endParaRPr lang="en-US"/>
                    </a:p>
                  </a:txBody>
                  <a:tcPr/>
                </a:tc>
                <a:tc>
                  <a:txBody>
                    <a:bodyPr/>
                    <a:lstStyle>
                      <a:defPPr/>
                    </a:lstStyle>
                    <a:p>
                      <a:r>
                        <a:rPr lang="en-US"/>
                        <a:t>Returns the character</a:t>
                      </a:r>
                      <a:r>
                        <a:rPr lang="en-US" baseline="0"/>
                        <a:t> at a specific index</a:t>
                      </a:r>
                      <a:endParaRPr lang="en-US"/>
                    </a:p>
                  </a:txBody>
                  <a:tcPr/>
                </a:tc>
                <a:extLst>
                  <a:ext uri="{0D108BD9-81ED-4DB2-BD59-A6C34878D82A}">
                    <a16:rowId xmlns:a16="http://schemas.microsoft.com/office/drawing/2014/main" val="10001"/>
                  </a:ext>
                </a:extLst>
              </a:tr>
              <a:tr h="370840">
                <a:tc>
                  <a:txBody>
                    <a:bodyPr/>
                    <a:lstStyle>
                      <a:defPPr/>
                    </a:lstStyle>
                    <a:p>
                      <a:r>
                        <a:rPr lang="en-US" err="1"/>
                        <a:t>indexOf</a:t>
                      </a:r>
                      <a:endParaRPr lang="en-US"/>
                    </a:p>
                  </a:txBody>
                  <a:tcPr/>
                </a:tc>
                <a:tc>
                  <a:txBody>
                    <a:bodyPr/>
                    <a:lstStyle>
                      <a:defPPr/>
                    </a:lstStyle>
                    <a:p>
                      <a:r>
                        <a:rPr lang="en-US"/>
                        <a:t>Find the first index of a character</a:t>
                      </a:r>
                    </a:p>
                  </a:txBody>
                  <a:tcPr/>
                </a:tc>
                <a:extLst>
                  <a:ext uri="{0D108BD9-81ED-4DB2-BD59-A6C34878D82A}">
                    <a16:rowId xmlns:a16="http://schemas.microsoft.com/office/drawing/2014/main" val="10002"/>
                  </a:ext>
                </a:extLst>
              </a:tr>
              <a:tr h="370840">
                <a:tc>
                  <a:txBody>
                    <a:bodyPr/>
                    <a:lstStyle>
                      <a:defPPr/>
                    </a:lstStyle>
                    <a:p>
                      <a:r>
                        <a:rPr lang="en-US" err="1"/>
                        <a:t>lastIndexOf</a:t>
                      </a:r>
                      <a:endParaRPr lang="en-US"/>
                    </a:p>
                  </a:txBody>
                  <a:tcPr/>
                </a:tc>
                <a:tc>
                  <a:txBody>
                    <a:bodyPr/>
                    <a:lstStyle>
                      <a:defPPr/>
                    </a:lstStyle>
                    <a:p>
                      <a:r>
                        <a:rPr lang="en-US"/>
                        <a:t>Find the last index of a character</a:t>
                      </a:r>
                    </a:p>
                  </a:txBody>
                  <a:tcPr/>
                </a:tc>
                <a:extLst>
                  <a:ext uri="{0D108BD9-81ED-4DB2-BD59-A6C34878D82A}">
                    <a16:rowId xmlns:a16="http://schemas.microsoft.com/office/drawing/2014/main" val="10003"/>
                  </a:ext>
                </a:extLst>
              </a:tr>
              <a:tr h="370840">
                <a:tc>
                  <a:txBody>
                    <a:bodyPr/>
                    <a:lstStyle>
                      <a:defPPr/>
                    </a:lstStyle>
                    <a:p>
                      <a:r>
                        <a:rPr lang="en-US"/>
                        <a:t>substring / substr</a:t>
                      </a:r>
                    </a:p>
                  </a:txBody>
                  <a:tcPr/>
                </a:tc>
                <a:tc>
                  <a:txBody>
                    <a:bodyPr/>
                    <a:lstStyle>
                      <a:defPPr/>
                    </a:lstStyle>
                    <a:p>
                      <a:r>
                        <a:rPr lang="en-US"/>
                        <a:t>Return a section of a string.</a:t>
                      </a:r>
                    </a:p>
                  </a:txBody>
                  <a:tcPr/>
                </a:tc>
                <a:extLst>
                  <a:ext uri="{0D108BD9-81ED-4DB2-BD59-A6C34878D82A}">
                    <a16:rowId xmlns:a16="http://schemas.microsoft.com/office/drawing/2014/main" val="10004"/>
                  </a:ext>
                </a:extLst>
              </a:tr>
              <a:tr h="370840">
                <a:tc>
                  <a:txBody>
                    <a:bodyPr/>
                    <a:lstStyle>
                      <a:defPPr/>
                    </a:lstStyle>
                    <a:p>
                      <a:r>
                        <a:rPr lang="en-US" sz="1800" b="0" i="0" kern="1200">
                          <a:solidFill>
                            <a:schemeClr val="dk1"/>
                          </a:solidFill>
                          <a:latin typeface="+mn-lt"/>
                          <a:ea typeface="+mn-ea"/>
                          <a:cs typeface="+mn-cs"/>
                        </a:rPr>
                        <a:t>replace</a:t>
                      </a:r>
                      <a:endParaRPr lang="en-US"/>
                    </a:p>
                  </a:txBody>
                  <a:tcPr/>
                </a:tc>
                <a:tc>
                  <a:txBody>
                    <a:bodyPr/>
                    <a:lstStyle>
                      <a:defPPr/>
                    </a:lstStyle>
                    <a:p>
                      <a:r>
                        <a:rPr lang="en-US"/>
                        <a:t>Replaces a specified value with another value in a string</a:t>
                      </a:r>
                    </a:p>
                  </a:txBody>
                  <a:tcPr/>
                </a:tc>
                <a:extLst>
                  <a:ext uri="{0D108BD9-81ED-4DB2-BD59-A6C34878D82A}">
                    <a16:rowId xmlns:a16="http://schemas.microsoft.com/office/drawing/2014/main" val="10005"/>
                  </a:ext>
                </a:extLst>
              </a:tr>
              <a:tr h="370840">
                <a:tc>
                  <a:txBody>
                    <a:bodyPr/>
                    <a:lstStyle>
                      <a:defPPr/>
                    </a:lstStyle>
                    <a:p>
                      <a:r>
                        <a:rPr lang="en-US" err="1"/>
                        <a:t>toLowerCase</a:t>
                      </a:r>
                      <a:endParaRPr lang="en-US"/>
                    </a:p>
                  </a:txBody>
                  <a:tcPr/>
                </a:tc>
                <a:tc>
                  <a:txBody>
                    <a:bodyPr/>
                    <a:lstStyle>
                      <a:defPPr/>
                    </a:lstStyle>
                    <a:p>
                      <a:r>
                        <a:rPr lang="en-US"/>
                        <a:t>Convert a string to lower case.</a:t>
                      </a:r>
                    </a:p>
                  </a:txBody>
                  <a:tcPr/>
                </a:tc>
                <a:extLst>
                  <a:ext uri="{0D108BD9-81ED-4DB2-BD59-A6C34878D82A}">
                    <a16:rowId xmlns:a16="http://schemas.microsoft.com/office/drawing/2014/main" val="10006"/>
                  </a:ext>
                </a:extLst>
              </a:tr>
              <a:tr h="370840">
                <a:tc>
                  <a:txBody>
                    <a:bodyPr/>
                    <a:lstStyle>
                      <a:defPPr/>
                    </a:lstStyle>
                    <a:p>
                      <a:r>
                        <a:rPr lang="en-US" err="1"/>
                        <a:t>toUpperCase</a:t>
                      </a:r>
                      <a:endParaRPr lang="en-US"/>
                    </a:p>
                  </a:txBody>
                  <a:tcPr/>
                </a:tc>
                <a:tc>
                  <a:txBody>
                    <a:bodyPr/>
                    <a:lstStyle>
                      <a:defPPr/>
                    </a:lstStyle>
                    <a:p>
                      <a:r>
                        <a:rPr lang="en-US" dirty="0"/>
                        <a:t>Convert a string to upper case.</a:t>
                      </a:r>
                    </a:p>
                  </a:txBody>
                  <a:tcPr/>
                </a:tc>
                <a:extLst>
                  <a:ext uri="{0D108BD9-81ED-4DB2-BD59-A6C34878D82A}">
                    <a16:rowId xmlns:a16="http://schemas.microsoft.com/office/drawing/2014/main" val="10007"/>
                  </a:ext>
                </a:extLst>
              </a:tr>
            </a:tbl>
          </a:graphicData>
        </a:graphic>
      </p:graphicFrame>
      <p:sp>
        <p:nvSpPr>
          <p:cNvPr id="2" name="Title 1"/>
          <p:cNvSpPr>
            <a:spLocks noGrp="1"/>
          </p:cNvSpPr>
          <p:nvPr>
            <p:ph type="title"/>
          </p:nvPr>
        </p:nvSpPr>
        <p:spPr>
          <a:xfrm>
            <a:off x="838200" y="365126"/>
            <a:ext cx="10515600" cy="989222"/>
          </a:xfrm>
        </p:spPr>
        <p:txBody>
          <a:bodyPr/>
          <a:lstStyle>
            <a:defPPr/>
          </a:lstStyle>
          <a:p>
            <a:r>
              <a:rPr lang="en-US" dirty="0"/>
              <a:t>Strings (Cont.)</a:t>
            </a:r>
          </a:p>
        </p:txBody>
      </p:sp>
      <p:sp>
        <p:nvSpPr>
          <p:cNvPr id="3" name="Content Placeholder 2"/>
          <p:cNvSpPr>
            <a:spLocks noGrp="1"/>
          </p:cNvSpPr>
          <p:nvPr>
            <p:ph idx="1"/>
          </p:nvPr>
        </p:nvSpPr>
        <p:spPr>
          <a:xfrm>
            <a:off x="838200" y="1207698"/>
            <a:ext cx="10515600" cy="4969265"/>
          </a:xfrm>
        </p:spPr>
        <p:txBody>
          <a:bodyPr/>
          <a:lstStyle>
            <a:defPPr/>
          </a:lstStyle>
          <a:p>
            <a:r>
              <a:rPr lang="en-US" dirty="0"/>
              <a:t>There are also number of methods available for string.</a:t>
            </a:r>
          </a:p>
        </p:txBody>
      </p:sp>
      <p:sp>
        <p:nvSpPr>
          <p:cNvPr id="13" name="Rectangle 12"/>
          <p:cNvSpPr/>
          <p:nvPr/>
        </p:nvSpPr>
        <p:spPr>
          <a:xfrm>
            <a:off x="1752600" y="2057400"/>
            <a:ext cx="85344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14" name="Rectangle 13"/>
          <p:cNvSpPr/>
          <p:nvPr/>
        </p:nvSpPr>
        <p:spPr>
          <a:xfrm>
            <a:off x="1752600" y="2362200"/>
            <a:ext cx="85344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15" name="Rectangle 14"/>
          <p:cNvSpPr/>
          <p:nvPr/>
        </p:nvSpPr>
        <p:spPr>
          <a:xfrm>
            <a:off x="1752600" y="2743200"/>
            <a:ext cx="85344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16" name="Rectangle 15"/>
          <p:cNvSpPr/>
          <p:nvPr/>
        </p:nvSpPr>
        <p:spPr>
          <a:xfrm>
            <a:off x="1752600" y="3124200"/>
            <a:ext cx="85344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17" name="Rectangle 16"/>
          <p:cNvSpPr/>
          <p:nvPr/>
        </p:nvSpPr>
        <p:spPr>
          <a:xfrm>
            <a:off x="1905000" y="3505200"/>
            <a:ext cx="85344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18" name="Rectangle 17"/>
          <p:cNvSpPr/>
          <p:nvPr/>
        </p:nvSpPr>
        <p:spPr>
          <a:xfrm>
            <a:off x="1828800" y="3886200"/>
            <a:ext cx="85344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19" name="Rectangle 18"/>
          <p:cNvSpPr/>
          <p:nvPr/>
        </p:nvSpPr>
        <p:spPr>
          <a:xfrm>
            <a:off x="1828800" y="4267200"/>
            <a:ext cx="85344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15"/>
                                        </p:tgtEl>
                                      </p:cBhvr>
                                    </p:animEffect>
                                    <p:set>
                                      <p:cBhvr>
                                        <p:cTn id="22" dur="1" fill="hold">
                                          <p:stCondLst>
                                            <p:cond delay="499"/>
                                          </p:stCondLst>
                                        </p:cTn>
                                        <p:tgtEl>
                                          <p:spTgt spid="15"/>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16"/>
                                        </p:tgtEl>
                                      </p:cBhvr>
                                    </p:animEffect>
                                    <p:set>
                                      <p:cBhvr>
                                        <p:cTn id="27" dur="1" fill="hold">
                                          <p:stCondLst>
                                            <p:cond delay="499"/>
                                          </p:stCondLst>
                                        </p:cTn>
                                        <p:tgtEl>
                                          <p:spTgt spid="16"/>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p:stCondLst>
                              <p:cond delay="0"/>
                            </p:stCondLst>
                            <p:childTnLst>
                              <p:par>
                                <p:cTn id="30" presetID="3" presetClass="exit" presetSubtype="10" fill="hold" grpId="0" nodeType="clickEffect">
                                  <p:stCondLst>
                                    <p:cond delay="0"/>
                                  </p:stCondLst>
                                  <p:childTnLst>
                                    <p:animEffect transition="out" filter="blinds(horizontal)">
                                      <p:cBhvr>
                                        <p:cTn id="31" dur="500"/>
                                        <p:tgtEl>
                                          <p:spTgt spid="17"/>
                                        </p:tgtEl>
                                      </p:cBhvr>
                                    </p:animEffect>
                                    <p:set>
                                      <p:cBhvr>
                                        <p:cTn id="32" dur="1" fill="hold">
                                          <p:stCondLst>
                                            <p:cond delay="499"/>
                                          </p:stCondLst>
                                        </p:cTn>
                                        <p:tgtEl>
                                          <p:spTgt spid="17"/>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p:stCondLst>
                              <p:cond delay="0"/>
                            </p:stCondLst>
                            <p:childTnLst>
                              <p:par>
                                <p:cTn id="35" presetID="3" presetClass="exit" presetSubtype="10" fill="hold" grpId="0" nodeType="clickEffect">
                                  <p:stCondLst>
                                    <p:cond delay="0"/>
                                  </p:stCondLst>
                                  <p:childTnLst>
                                    <p:animEffect transition="out" filter="blinds(horizontal)">
                                      <p:cBhvr>
                                        <p:cTn id="36" dur="500"/>
                                        <p:tgtEl>
                                          <p:spTgt spid="18"/>
                                        </p:tgtEl>
                                      </p:cBhvr>
                                    </p:animEffect>
                                    <p:set>
                                      <p:cBhvr>
                                        <p:cTn id="37" dur="1" fill="hold">
                                          <p:stCondLst>
                                            <p:cond delay="499"/>
                                          </p:stCondLst>
                                        </p:cTn>
                                        <p:tgtEl>
                                          <p:spTgt spid="18"/>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p:stCondLst>
                              <p:cond delay="0"/>
                            </p:stCondLst>
                            <p:childTnLst>
                              <p:par>
                                <p:cTn id="40" presetID="3" presetClass="exit" presetSubtype="10" fill="hold" grpId="0" nodeType="clickEffect">
                                  <p:stCondLst>
                                    <p:cond delay="0"/>
                                  </p:stCondLst>
                                  <p:childTnLst>
                                    <p:animEffect transition="out" filter="blinds(horizontal)">
                                      <p:cBhvr>
                                        <p:cTn id="41" dur="500"/>
                                        <p:tgtEl>
                                          <p:spTgt spid="19"/>
                                        </p:tgtEl>
                                      </p:cBhvr>
                                    </p:animEffect>
                                    <p:set>
                                      <p:cBhvr>
                                        <p:cTn id="4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nvGraphicFramePr>
        <p:xfrm>
          <a:off x="2667000" y="3368675"/>
          <a:ext cx="6096000" cy="25958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defPPr/>
                    </a:lstStyle>
                    <a:p>
                      <a:r>
                        <a:rPr lang="en-US"/>
                        <a:t>Sequence</a:t>
                      </a:r>
                    </a:p>
                  </a:txBody>
                  <a:tcPr/>
                </a:tc>
                <a:tc>
                  <a:txBody>
                    <a:bodyPr/>
                    <a:lstStyle>
                      <a:defPPr/>
                    </a:lstStyle>
                    <a:p>
                      <a:r>
                        <a:rPr lang="en-US"/>
                        <a:t>Character</a:t>
                      </a:r>
                    </a:p>
                  </a:txBody>
                  <a:tcPr/>
                </a:tc>
                <a:extLst>
                  <a:ext uri="{0D108BD9-81ED-4DB2-BD59-A6C34878D82A}">
                    <a16:rowId xmlns:a16="http://schemas.microsoft.com/office/drawing/2014/main" val="10000"/>
                  </a:ext>
                </a:extLst>
              </a:tr>
              <a:tr h="370840">
                <a:tc>
                  <a:txBody>
                    <a:bodyPr/>
                    <a:lstStyle>
                      <a:defPPr/>
                    </a:lstStyle>
                    <a:p>
                      <a:r>
                        <a:rPr lang="en-US"/>
                        <a:t>\t</a:t>
                      </a:r>
                    </a:p>
                  </a:txBody>
                  <a:tcPr/>
                </a:tc>
                <a:tc>
                  <a:txBody>
                    <a:bodyPr/>
                    <a:lstStyle>
                      <a:defPPr/>
                    </a:lstStyle>
                    <a:p>
                      <a:r>
                        <a:rPr lang="en-US"/>
                        <a:t>Tab</a:t>
                      </a:r>
                    </a:p>
                  </a:txBody>
                  <a:tcPr/>
                </a:tc>
                <a:extLst>
                  <a:ext uri="{0D108BD9-81ED-4DB2-BD59-A6C34878D82A}">
                    <a16:rowId xmlns:a16="http://schemas.microsoft.com/office/drawing/2014/main" val="10001"/>
                  </a:ext>
                </a:extLst>
              </a:tr>
              <a:tr h="370840">
                <a:tc>
                  <a:txBody>
                    <a:bodyPr/>
                    <a:lstStyle>
                      <a:defPPr/>
                    </a:lstStyle>
                    <a:p>
                      <a:r>
                        <a:rPr lang="en-US"/>
                        <a:t>\n</a:t>
                      </a:r>
                    </a:p>
                  </a:txBody>
                  <a:tcPr/>
                </a:tc>
                <a:tc>
                  <a:txBody>
                    <a:bodyPr/>
                    <a:lstStyle>
                      <a:defPPr/>
                    </a:lstStyle>
                    <a:p>
                      <a:r>
                        <a:rPr lang="en-US"/>
                        <a:t>Newline</a:t>
                      </a:r>
                    </a:p>
                  </a:txBody>
                  <a:tcPr/>
                </a:tc>
                <a:extLst>
                  <a:ext uri="{0D108BD9-81ED-4DB2-BD59-A6C34878D82A}">
                    <a16:rowId xmlns:a16="http://schemas.microsoft.com/office/drawing/2014/main" val="10002"/>
                  </a:ext>
                </a:extLst>
              </a:tr>
              <a:tr h="370840">
                <a:tc>
                  <a:txBody>
                    <a:bodyPr/>
                    <a:lstStyle>
                      <a:defPPr/>
                    </a:lstStyle>
                    <a:p>
                      <a:r>
                        <a:rPr lang="en-US"/>
                        <a:t>\r</a:t>
                      </a:r>
                    </a:p>
                  </a:txBody>
                  <a:tcPr/>
                </a:tc>
                <a:tc>
                  <a:txBody>
                    <a:bodyPr/>
                    <a:lstStyle>
                      <a:defPPr/>
                    </a:lstStyle>
                    <a:p>
                      <a:r>
                        <a:rPr lang="en-US"/>
                        <a:t>Carriage return</a:t>
                      </a:r>
                    </a:p>
                  </a:txBody>
                  <a:tcPr/>
                </a:tc>
                <a:extLst>
                  <a:ext uri="{0D108BD9-81ED-4DB2-BD59-A6C34878D82A}">
                    <a16:rowId xmlns:a16="http://schemas.microsoft.com/office/drawing/2014/main" val="10003"/>
                  </a:ext>
                </a:extLst>
              </a:tr>
              <a:tr h="370840">
                <a:tc>
                  <a:txBody>
                    <a:bodyPr/>
                    <a:lstStyle>
                      <a:defPPr/>
                    </a:lstStyle>
                    <a:p>
                      <a:r>
                        <a:rPr lang="en-US"/>
                        <a:t>\”</a:t>
                      </a:r>
                    </a:p>
                  </a:txBody>
                  <a:tcPr/>
                </a:tc>
                <a:tc>
                  <a:txBody>
                    <a:bodyPr/>
                    <a:lstStyle>
                      <a:defPPr/>
                    </a:lstStyle>
                    <a:p>
                      <a:r>
                        <a:rPr lang="en-US"/>
                        <a:t>Double Quote</a:t>
                      </a:r>
                    </a:p>
                  </a:txBody>
                  <a:tcPr/>
                </a:tc>
                <a:extLst>
                  <a:ext uri="{0D108BD9-81ED-4DB2-BD59-A6C34878D82A}">
                    <a16:rowId xmlns:a16="http://schemas.microsoft.com/office/drawing/2014/main" val="10004"/>
                  </a:ext>
                </a:extLst>
              </a:tr>
              <a:tr h="370840">
                <a:tc>
                  <a:txBody>
                    <a:bodyPr/>
                    <a:lstStyle>
                      <a:defPPr/>
                    </a:lstStyle>
                    <a:p>
                      <a:r>
                        <a:rPr lang="en-US"/>
                        <a:t>\’</a:t>
                      </a:r>
                    </a:p>
                  </a:txBody>
                  <a:tcPr/>
                </a:tc>
                <a:tc>
                  <a:txBody>
                    <a:bodyPr/>
                    <a:lstStyle>
                      <a:defPPr/>
                    </a:lstStyle>
                    <a:p>
                      <a:r>
                        <a:rPr lang="en-US"/>
                        <a:t>Single Quote</a:t>
                      </a:r>
                    </a:p>
                  </a:txBody>
                  <a:tcPr/>
                </a:tc>
                <a:extLst>
                  <a:ext uri="{0D108BD9-81ED-4DB2-BD59-A6C34878D82A}">
                    <a16:rowId xmlns:a16="http://schemas.microsoft.com/office/drawing/2014/main" val="10005"/>
                  </a:ext>
                </a:extLst>
              </a:tr>
              <a:tr h="370840">
                <a:tc>
                  <a:txBody>
                    <a:bodyPr/>
                    <a:lstStyle>
                      <a:defPPr/>
                    </a:lstStyle>
                    <a:p>
                      <a:r>
                        <a:rPr lang="en-US"/>
                        <a:t>\\</a:t>
                      </a:r>
                    </a:p>
                  </a:txBody>
                  <a:tcPr/>
                </a:tc>
                <a:tc>
                  <a:txBody>
                    <a:bodyPr/>
                    <a:lstStyle>
                      <a:defPPr/>
                    </a:lstStyle>
                    <a:p>
                      <a:r>
                        <a:rPr lang="en-US"/>
                        <a:t>Backslash</a:t>
                      </a:r>
                    </a:p>
                  </a:txBody>
                  <a:tcPr/>
                </a:tc>
                <a:extLst>
                  <a:ext uri="{0D108BD9-81ED-4DB2-BD59-A6C34878D82A}">
                    <a16:rowId xmlns:a16="http://schemas.microsoft.com/office/drawing/2014/main" val="10006"/>
                  </a:ext>
                </a:extLst>
              </a:tr>
            </a:tbl>
          </a:graphicData>
        </a:graphic>
      </p:graphicFrame>
      <p:sp>
        <p:nvSpPr>
          <p:cNvPr id="2" name="Title 1"/>
          <p:cNvSpPr>
            <a:spLocks noGrp="1"/>
          </p:cNvSpPr>
          <p:nvPr>
            <p:ph type="title"/>
          </p:nvPr>
        </p:nvSpPr>
        <p:spPr>
          <a:xfrm>
            <a:off x="1714500" y="106364"/>
            <a:ext cx="8763000" cy="809512"/>
          </a:xfrm>
        </p:spPr>
        <p:txBody>
          <a:bodyPr>
            <a:normAutofit/>
          </a:bodyPr>
          <a:lstStyle>
            <a:defPPr/>
          </a:lstStyle>
          <a:p>
            <a:r>
              <a:rPr lang="en-US"/>
              <a:t>Strings (Cont.)</a:t>
            </a:r>
            <a:endParaRPr lang="en-IN">
              <a:latin typeface="+mj-lt"/>
            </a:endParaRPr>
          </a:p>
        </p:txBody>
      </p:sp>
      <p:sp>
        <p:nvSpPr>
          <p:cNvPr id="14" name="Content Placeholder 2"/>
          <p:cNvSpPr>
            <a:spLocks noGrp="1"/>
          </p:cNvSpPr>
          <p:nvPr>
            <p:ph idx="1"/>
          </p:nvPr>
        </p:nvSpPr>
        <p:spPr>
          <a:xfrm>
            <a:off x="1714500" y="819509"/>
            <a:ext cx="8763000" cy="5505091"/>
          </a:xfrm>
        </p:spPr>
        <p:txBody>
          <a:bodyPr/>
          <a:lstStyle>
            <a:defPPr/>
          </a:lstStyle>
          <a:p>
            <a:pPr algn="just"/>
            <a:r>
              <a:rPr lang="en-US" dirty="0"/>
              <a:t>An </a:t>
            </a:r>
            <a:r>
              <a:rPr lang="en-US" b="1" dirty="0">
                <a:solidFill>
                  <a:srgbClr val="C00000"/>
                </a:solidFill>
              </a:rPr>
              <a:t>escape sequence </a:t>
            </a:r>
            <a:r>
              <a:rPr lang="en-US" dirty="0"/>
              <a:t>is a sequence of characters that </a:t>
            </a:r>
            <a:r>
              <a:rPr lang="en-US" b="1" dirty="0">
                <a:solidFill>
                  <a:srgbClr val="C00000"/>
                </a:solidFill>
              </a:rPr>
              <a:t>does not represent itself </a:t>
            </a:r>
            <a:r>
              <a:rPr lang="en-US" dirty="0"/>
              <a:t>when used inside a character or string, </a:t>
            </a:r>
            <a:r>
              <a:rPr lang="en-US" b="1" dirty="0">
                <a:solidFill>
                  <a:srgbClr val="C00000"/>
                </a:solidFill>
              </a:rPr>
              <a:t>but</a:t>
            </a:r>
            <a:r>
              <a:rPr lang="en-US" b="1" dirty="0"/>
              <a:t> </a:t>
            </a:r>
            <a:r>
              <a:rPr lang="en-US" dirty="0"/>
              <a:t>is </a:t>
            </a:r>
            <a:r>
              <a:rPr lang="en-US" b="1" dirty="0">
                <a:solidFill>
                  <a:srgbClr val="C00000"/>
                </a:solidFill>
              </a:rPr>
              <a:t>translated into another character </a:t>
            </a:r>
            <a:r>
              <a:rPr lang="en-US" dirty="0"/>
              <a:t>or a </a:t>
            </a:r>
            <a:r>
              <a:rPr lang="en-US" b="1" dirty="0">
                <a:solidFill>
                  <a:srgbClr val="C00000"/>
                </a:solidFill>
              </a:rPr>
              <a:t>sequence of characters </a:t>
            </a:r>
            <a:r>
              <a:rPr lang="en-US" dirty="0"/>
              <a:t>that may be difficult or impossible to represent directly.</a:t>
            </a:r>
          </a:p>
          <a:p>
            <a:pPr algn="just"/>
            <a:r>
              <a:rPr lang="en-US" dirty="0"/>
              <a:t>Some Useful Escape sequences :</a:t>
            </a:r>
          </a:p>
          <a:p>
            <a:pPr algn="just">
              <a:buNone/>
            </a:pPr>
            <a:endParaRPr lang="en-US" dirty="0"/>
          </a:p>
        </p:txBody>
      </p:sp>
      <p:sp>
        <p:nvSpPr>
          <p:cNvPr id="16" name="Rectangle 15"/>
          <p:cNvSpPr/>
          <p:nvPr/>
        </p:nvSpPr>
        <p:spPr>
          <a:xfrm>
            <a:off x="2133600" y="3749675"/>
            <a:ext cx="7086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17" name="Rectangle 16"/>
          <p:cNvSpPr/>
          <p:nvPr/>
        </p:nvSpPr>
        <p:spPr>
          <a:xfrm>
            <a:off x="2209800" y="4054475"/>
            <a:ext cx="7086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19" name="Rectangle 18"/>
          <p:cNvSpPr/>
          <p:nvPr/>
        </p:nvSpPr>
        <p:spPr>
          <a:xfrm>
            <a:off x="2209800" y="4435475"/>
            <a:ext cx="7086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20" name="Rectangle 19"/>
          <p:cNvSpPr/>
          <p:nvPr/>
        </p:nvSpPr>
        <p:spPr>
          <a:xfrm>
            <a:off x="2286000" y="4816475"/>
            <a:ext cx="7086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21" name="Rectangle 20"/>
          <p:cNvSpPr/>
          <p:nvPr/>
        </p:nvSpPr>
        <p:spPr>
          <a:xfrm>
            <a:off x="2362200" y="5197475"/>
            <a:ext cx="7086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22" name="Rectangle 21"/>
          <p:cNvSpPr/>
          <p:nvPr/>
        </p:nvSpPr>
        <p:spPr>
          <a:xfrm>
            <a:off x="2362200" y="5578475"/>
            <a:ext cx="7086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Tree>
    <p:extLst>
      <p:ext uri="{BB962C8B-B14F-4D97-AF65-F5344CB8AC3E}">
        <p14:creationId xmlns:p14="http://schemas.microsoft.com/office/powerpoint/2010/main" val="3325193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childTnLst>
                          </p:cTn>
                        </p:par>
                      </p:childTnLst>
                    </p:cTn>
                  </p:par>
                  <p:par>
                    <p:cTn id="16" fill="hold" nodeType="clickPar">
                      <p:stCondLst>
                        <p:cond delay="indefinite"/>
                      </p:stCondLst>
                      <p:childTnLst>
                        <p:par>
                          <p:cTn id="17" fill="hold">
                            <p:stCondLst>
                              <p:cond delay="0"/>
                            </p:stCondLst>
                            <p:childTnLst>
                              <p:par>
                                <p:cTn id="18" presetID="3" presetClass="exit" presetSubtype="10" fill="hold" grpId="0" nodeType="clickEffect">
                                  <p:stCondLst>
                                    <p:cond delay="0"/>
                                  </p:stCondLst>
                                  <p:childTnLst>
                                    <p:animEffect transition="out" filter="blinds(horizontal)">
                                      <p:cBhvr>
                                        <p:cTn id="19" dur="500"/>
                                        <p:tgtEl>
                                          <p:spTgt spid="16"/>
                                        </p:tgtEl>
                                      </p:cBhvr>
                                    </p:animEffect>
                                    <p:set>
                                      <p:cBhvr>
                                        <p:cTn id="20" dur="1" fill="hold">
                                          <p:stCondLst>
                                            <p:cond delay="499"/>
                                          </p:stCondLst>
                                        </p:cTn>
                                        <p:tgtEl>
                                          <p:spTgt spid="16"/>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p:stCondLst>
                              <p:cond delay="0"/>
                            </p:stCondLst>
                            <p:childTnLst>
                              <p:par>
                                <p:cTn id="23" presetID="3" presetClass="exit" presetSubtype="10" fill="hold" grpId="0" nodeType="clickEffect">
                                  <p:stCondLst>
                                    <p:cond delay="0"/>
                                  </p:stCondLst>
                                  <p:childTnLst>
                                    <p:animEffect transition="out" filter="blinds(horizontal)">
                                      <p:cBhvr>
                                        <p:cTn id="24" dur="500"/>
                                        <p:tgtEl>
                                          <p:spTgt spid="17"/>
                                        </p:tgtEl>
                                      </p:cBhvr>
                                    </p:animEffect>
                                    <p:set>
                                      <p:cBhvr>
                                        <p:cTn id="25" dur="1" fill="hold">
                                          <p:stCondLst>
                                            <p:cond delay="499"/>
                                          </p:stCondLst>
                                        </p:cTn>
                                        <p:tgtEl>
                                          <p:spTgt spid="17"/>
                                        </p:tgtEl>
                                        <p:attrNameLst>
                                          <p:attrName>style.visibility</p:attrName>
                                        </p:attrNameLst>
                                      </p:cBhvr>
                                      <p:to>
                                        <p:strVal val="hidden"/>
                                      </p:to>
                                    </p:set>
                                  </p:childTnLst>
                                </p:cTn>
                              </p:par>
                            </p:childTnLst>
                          </p:cTn>
                        </p:par>
                      </p:childTnLst>
                    </p:cTn>
                  </p:par>
                  <p:par>
                    <p:cTn id="26" fill="hold" nodeType="clickPar">
                      <p:stCondLst>
                        <p:cond delay="indefinite"/>
                      </p:stCondLst>
                      <p:childTnLst>
                        <p:par>
                          <p:cTn id="27" fill="hold">
                            <p:stCondLst>
                              <p:cond delay="0"/>
                            </p:stCondLst>
                            <p:childTnLst>
                              <p:par>
                                <p:cTn id="28" presetID="3" presetClass="exit" presetSubtype="10" fill="hold" grpId="0" nodeType="clickEffect">
                                  <p:stCondLst>
                                    <p:cond delay="0"/>
                                  </p:stCondLst>
                                  <p:childTnLst>
                                    <p:animEffect transition="out" filter="blinds(horizontal)">
                                      <p:cBhvr>
                                        <p:cTn id="29" dur="500"/>
                                        <p:tgtEl>
                                          <p:spTgt spid="19"/>
                                        </p:tgtEl>
                                      </p:cBhvr>
                                    </p:animEffect>
                                    <p:set>
                                      <p:cBhvr>
                                        <p:cTn id="30" dur="1" fill="hold">
                                          <p:stCondLst>
                                            <p:cond delay="499"/>
                                          </p:stCondLst>
                                        </p:cTn>
                                        <p:tgtEl>
                                          <p:spTgt spid="19"/>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p:stCondLst>
                              <p:cond delay="0"/>
                            </p:stCondLst>
                            <p:childTnLst>
                              <p:par>
                                <p:cTn id="33" presetID="3" presetClass="exit" presetSubtype="10" fill="hold" grpId="0" nodeType="clickEffect">
                                  <p:stCondLst>
                                    <p:cond delay="0"/>
                                  </p:stCondLst>
                                  <p:childTnLst>
                                    <p:animEffect transition="out" filter="blinds(horizontal)">
                                      <p:cBhvr>
                                        <p:cTn id="34" dur="500"/>
                                        <p:tgtEl>
                                          <p:spTgt spid="20"/>
                                        </p:tgtEl>
                                      </p:cBhvr>
                                    </p:animEffect>
                                    <p:set>
                                      <p:cBhvr>
                                        <p:cTn id="35" dur="1" fill="hold">
                                          <p:stCondLst>
                                            <p:cond delay="499"/>
                                          </p:stCondLst>
                                        </p:cTn>
                                        <p:tgtEl>
                                          <p:spTgt spid="20"/>
                                        </p:tgtEl>
                                        <p:attrNameLst>
                                          <p:attrName>style.visibility</p:attrName>
                                        </p:attrNameLst>
                                      </p:cBhvr>
                                      <p:to>
                                        <p:strVal val="hidden"/>
                                      </p:to>
                                    </p:set>
                                  </p:childTnLst>
                                </p:cTn>
                              </p:par>
                            </p:childTnLst>
                          </p:cTn>
                        </p:par>
                      </p:childTnLst>
                    </p:cTn>
                  </p:par>
                  <p:par>
                    <p:cTn id="36" fill="hold" nodeType="clickPar">
                      <p:stCondLst>
                        <p:cond delay="indefinite"/>
                      </p:stCondLst>
                      <p:childTnLst>
                        <p:par>
                          <p:cTn id="37" fill="hold">
                            <p:stCondLst>
                              <p:cond delay="0"/>
                            </p:stCondLst>
                            <p:childTnLst>
                              <p:par>
                                <p:cTn id="38" presetID="3" presetClass="exit" presetSubtype="10" fill="hold" grpId="0" nodeType="clickEffect">
                                  <p:stCondLst>
                                    <p:cond delay="0"/>
                                  </p:stCondLst>
                                  <p:childTnLst>
                                    <p:animEffect transition="out" filter="blinds(horizontal)">
                                      <p:cBhvr>
                                        <p:cTn id="39" dur="500"/>
                                        <p:tgtEl>
                                          <p:spTgt spid="21"/>
                                        </p:tgtEl>
                                      </p:cBhvr>
                                    </p:animEffect>
                                    <p:set>
                                      <p:cBhvr>
                                        <p:cTn id="40" dur="1" fill="hold">
                                          <p:stCondLst>
                                            <p:cond delay="499"/>
                                          </p:stCondLst>
                                        </p:cTn>
                                        <p:tgtEl>
                                          <p:spTgt spid="21"/>
                                        </p:tgtEl>
                                        <p:attrNameLst>
                                          <p:attrName>style.visibility</p:attrName>
                                        </p:attrNameLst>
                                      </p:cBhvr>
                                      <p:to>
                                        <p:strVal val="hidden"/>
                                      </p:to>
                                    </p:set>
                                  </p:childTnLst>
                                </p:cTn>
                              </p:par>
                            </p:childTnLst>
                          </p:cTn>
                        </p:par>
                      </p:childTnLst>
                    </p:cTn>
                  </p:par>
                  <p:par>
                    <p:cTn id="41" fill="hold" nodeType="clickPar">
                      <p:stCondLst>
                        <p:cond delay="indefinite"/>
                      </p:stCondLst>
                      <p:childTnLst>
                        <p:par>
                          <p:cTn id="42" fill="hold">
                            <p:stCondLst>
                              <p:cond delay="0"/>
                            </p:stCondLst>
                            <p:childTnLst>
                              <p:par>
                                <p:cTn id="43" presetID="3" presetClass="exit" presetSubtype="10" fill="hold" grpId="0" nodeType="clickEffect">
                                  <p:stCondLst>
                                    <p:cond delay="0"/>
                                  </p:stCondLst>
                                  <p:childTnLst>
                                    <p:animEffect transition="out" filter="blinds(horizontal)">
                                      <p:cBhvr>
                                        <p:cTn id="44" dur="500"/>
                                        <p:tgtEl>
                                          <p:spTgt spid="22"/>
                                        </p:tgtEl>
                                      </p:cBhvr>
                                    </p:animEffect>
                                    <p:set>
                                      <p:cBhvr>
                                        <p:cTn id="45"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16" grpId="0" animBg="1"/>
      <p:bldP spid="17" grpId="0" animBg="1"/>
      <p:bldP spid="19" grpId="0" animBg="1"/>
      <p:bldP spid="20" grpId="0" animBg="1"/>
      <p:bldP spid="21" grpId="0" animBg="1"/>
      <p:bldP spid="22"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0" y="106364"/>
            <a:ext cx="8763000" cy="809512"/>
          </a:xfrm>
        </p:spPr>
        <p:txBody>
          <a:bodyPr>
            <a:normAutofit/>
          </a:bodyPr>
          <a:lstStyle>
            <a:defPPr/>
          </a:lstStyle>
          <a:p>
            <a:r>
              <a:rPr lang="en-US"/>
              <a:t>Arrays</a:t>
            </a:r>
            <a:endParaRPr lang="en-IN">
              <a:latin typeface="+mj-lt"/>
            </a:endParaRPr>
          </a:p>
        </p:txBody>
      </p:sp>
      <p:sp>
        <p:nvSpPr>
          <p:cNvPr id="8" name="Content Placeholder 2"/>
          <p:cNvSpPr>
            <a:spLocks noGrp="1"/>
          </p:cNvSpPr>
          <p:nvPr>
            <p:ph idx="1"/>
          </p:nvPr>
        </p:nvSpPr>
        <p:spPr>
          <a:xfrm>
            <a:off x="1714500" y="990600"/>
            <a:ext cx="8763000" cy="5334000"/>
          </a:xfrm>
        </p:spPr>
        <p:txBody>
          <a:bodyPr/>
          <a:lstStyle>
            <a:defPPr/>
          </a:lstStyle>
          <a:p>
            <a:r>
              <a:rPr lang="en-US"/>
              <a:t>An </a:t>
            </a:r>
            <a:r>
              <a:rPr lang="en-US" b="1">
                <a:solidFill>
                  <a:srgbClr val="C00000"/>
                </a:solidFill>
              </a:rPr>
              <a:t>array</a:t>
            </a:r>
            <a:r>
              <a:rPr lang="en-US"/>
              <a:t> is a </a:t>
            </a:r>
            <a:r>
              <a:rPr lang="en-US" b="1">
                <a:solidFill>
                  <a:srgbClr val="C00000"/>
                </a:solidFill>
              </a:rPr>
              <a:t>collection of data</a:t>
            </a:r>
            <a:r>
              <a:rPr lang="en-US"/>
              <a:t>, each item in array has an index to access it.</a:t>
            </a:r>
          </a:p>
          <a:p>
            <a:r>
              <a:rPr lang="en-US"/>
              <a:t>Ways to use array in JavaScript</a:t>
            </a:r>
          </a:p>
          <a:p>
            <a:pPr lvl="1"/>
            <a:r>
              <a:rPr lang="en-US" err="1"/>
              <a:t>var myArray = new Array();</a:t>
            </a:r>
          </a:p>
          <a:p>
            <a:pPr lvl="2">
              <a:buNone/>
            </a:pPr>
            <a:r>
              <a:rPr lang="en-US" err="1"/>
              <a:t>myArray[0] = “darshan”;</a:t>
            </a:r>
          </a:p>
          <a:p>
            <a:pPr lvl="2">
              <a:buNone/>
            </a:pPr>
            <a:r>
              <a:rPr lang="en-US" err="1"/>
              <a:t>myArray[1] = 222;</a:t>
            </a:r>
          </a:p>
          <a:p>
            <a:pPr lvl="2">
              <a:buNone/>
            </a:pPr>
            <a:r>
              <a:rPr lang="en-US" err="1"/>
              <a:t>myArray[2] = false;</a:t>
            </a:r>
          </a:p>
          <a:p>
            <a:pPr lvl="1"/>
            <a:r>
              <a:rPr lang="en-US" err="1"/>
              <a:t>var myArray = new Array(“darshan” , 123 , true);</a:t>
            </a:r>
          </a:p>
        </p:txBody>
      </p:sp>
    </p:spTree>
    <p:extLst>
      <p:ext uri="{BB962C8B-B14F-4D97-AF65-F5344CB8AC3E}">
        <p14:creationId xmlns:p14="http://schemas.microsoft.com/office/powerpoint/2010/main" val="36980803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bldLvl="2"/>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Functions</a:t>
            </a:r>
          </a:p>
        </p:txBody>
      </p:sp>
      <p:sp>
        <p:nvSpPr>
          <p:cNvPr id="3" name="Content Placeholder 2"/>
          <p:cNvSpPr>
            <a:spLocks noGrp="1"/>
          </p:cNvSpPr>
          <p:nvPr>
            <p:ph idx="1"/>
          </p:nvPr>
        </p:nvSpPr>
        <p:spPr/>
        <p:txBody>
          <a:bodyPr>
            <a:noAutofit/>
          </a:bodyPr>
          <a:lstStyle>
            <a:defPPr/>
          </a:lstStyle>
          <a:p>
            <a:pPr algn="just"/>
            <a:r>
              <a:rPr lang="en-US"/>
              <a:t>A JavaScript function is a </a:t>
            </a:r>
            <a:r>
              <a:rPr lang="en-US" b="1">
                <a:solidFill>
                  <a:srgbClr val="C00000"/>
                </a:solidFill>
              </a:rPr>
              <a:t>block of code </a:t>
            </a:r>
            <a:r>
              <a:rPr lang="en-US"/>
              <a:t>designed to perform a particular task.</a:t>
            </a:r>
          </a:p>
          <a:p>
            <a:pPr algn="just"/>
            <a:r>
              <a:rPr lang="en-US"/>
              <a:t>A JavaScript function is </a:t>
            </a:r>
            <a:r>
              <a:rPr lang="en-US" b="1">
                <a:solidFill>
                  <a:srgbClr val="C00000"/>
                </a:solidFill>
              </a:rPr>
              <a:t>executed</a:t>
            </a:r>
            <a:r>
              <a:rPr lang="en-US" b="1"/>
              <a:t> </a:t>
            </a:r>
            <a:r>
              <a:rPr lang="en-US"/>
              <a:t>when "</a:t>
            </a:r>
            <a:r>
              <a:rPr lang="en-US" b="1">
                <a:solidFill>
                  <a:srgbClr val="C00000"/>
                </a:solidFill>
              </a:rPr>
              <a:t>something</a:t>
            </a:r>
            <a:r>
              <a:rPr lang="en-US"/>
              <a:t>" </a:t>
            </a:r>
            <a:r>
              <a:rPr lang="en-US" b="1">
                <a:solidFill>
                  <a:srgbClr val="C00000"/>
                </a:solidFill>
              </a:rPr>
              <a:t>invokes</a:t>
            </a:r>
            <a:r>
              <a:rPr lang="en-US" b="1"/>
              <a:t> </a:t>
            </a:r>
            <a:r>
              <a:rPr lang="en-US"/>
              <a:t>it.</a:t>
            </a:r>
          </a:p>
          <a:p>
            <a:pPr algn="just"/>
            <a:r>
              <a:rPr lang="en-US"/>
              <a:t>A JavaScript function is defined with the </a:t>
            </a:r>
            <a:r>
              <a:rPr lang="en-US" b="1">
                <a:solidFill>
                  <a:srgbClr val="C00000"/>
                </a:solidFill>
              </a:rPr>
              <a:t>function</a:t>
            </a:r>
            <a:r>
              <a:rPr lang="en-US" b="1"/>
              <a:t> </a:t>
            </a:r>
            <a:r>
              <a:rPr lang="en-US"/>
              <a:t>keyword, </a:t>
            </a:r>
            <a:r>
              <a:rPr lang="en-US" b="1">
                <a:solidFill>
                  <a:srgbClr val="C00000"/>
                </a:solidFill>
              </a:rPr>
              <a:t>followed by a name</a:t>
            </a:r>
            <a:r>
              <a:rPr lang="en-US">
                <a:solidFill>
                  <a:srgbClr val="C00000"/>
                </a:solidFill>
              </a:rPr>
              <a:t>, </a:t>
            </a:r>
            <a:r>
              <a:rPr lang="en-US" b="1">
                <a:solidFill>
                  <a:srgbClr val="C00000"/>
                </a:solidFill>
              </a:rPr>
              <a:t>followed by parentheses ()</a:t>
            </a:r>
            <a:r>
              <a:rPr lang="en-US">
                <a:solidFill>
                  <a:srgbClr val="C00000"/>
                </a:solidFill>
              </a:rPr>
              <a:t>.</a:t>
            </a:r>
          </a:p>
          <a:p>
            <a:pPr algn="just"/>
            <a:r>
              <a:rPr lang="en-US"/>
              <a:t> The </a:t>
            </a:r>
            <a:r>
              <a:rPr lang="en-US" b="1">
                <a:solidFill>
                  <a:srgbClr val="C00000"/>
                </a:solidFill>
              </a:rPr>
              <a:t>parentheses</a:t>
            </a:r>
            <a:r>
              <a:rPr lang="en-US" b="1"/>
              <a:t> </a:t>
            </a:r>
            <a:r>
              <a:rPr lang="en-US"/>
              <a:t>may </a:t>
            </a:r>
            <a:r>
              <a:rPr lang="en-US" b="1">
                <a:solidFill>
                  <a:srgbClr val="C00000"/>
                </a:solidFill>
              </a:rPr>
              <a:t>include parameter </a:t>
            </a:r>
            <a:r>
              <a:rPr lang="en-US"/>
              <a:t>names </a:t>
            </a:r>
            <a:r>
              <a:rPr lang="en-US" b="1">
                <a:solidFill>
                  <a:srgbClr val="C00000"/>
                </a:solidFill>
              </a:rPr>
              <a:t>separated</a:t>
            </a:r>
            <a:r>
              <a:rPr lang="en-US" b="1"/>
              <a:t> </a:t>
            </a:r>
            <a:r>
              <a:rPr lang="en-US"/>
              <a:t>by </a:t>
            </a:r>
            <a:r>
              <a:rPr lang="en-US" b="1">
                <a:solidFill>
                  <a:srgbClr val="C00000"/>
                </a:solidFill>
              </a:rPr>
              <a:t>commas</a:t>
            </a:r>
            <a:r>
              <a:rPr lang="en-US"/>
              <a:t>: (parameter1, parameter2, ...)</a:t>
            </a:r>
          </a:p>
          <a:p>
            <a:pPr algn="just"/>
            <a:r>
              <a:rPr lang="en-US"/>
              <a:t>The </a:t>
            </a:r>
            <a:r>
              <a:rPr lang="en-US" b="1">
                <a:solidFill>
                  <a:srgbClr val="C00000"/>
                </a:solidFill>
              </a:rPr>
              <a:t>code to be executed</a:t>
            </a:r>
            <a:r>
              <a:rPr lang="en-US"/>
              <a:t>, by the function, is placed inside </a:t>
            </a:r>
            <a:r>
              <a:rPr lang="en-US" b="1">
                <a:solidFill>
                  <a:srgbClr val="C00000"/>
                </a:solidFill>
              </a:rPr>
              <a:t>curly brackets</a:t>
            </a:r>
            <a:r>
              <a:rPr lang="en-US"/>
              <a:t>.</a:t>
            </a:r>
          </a:p>
          <a:p>
            <a:pPr algn="just"/>
            <a:r>
              <a:rPr lang="en-US"/>
              <a:t>Example :</a:t>
            </a:r>
          </a:p>
        </p:txBody>
      </p:sp>
      <p:sp>
        <p:nvSpPr>
          <p:cNvPr id="5" name="TextBox 4"/>
          <p:cNvSpPr txBox="1"/>
          <p:nvPr/>
        </p:nvSpPr>
        <p:spPr>
          <a:xfrm>
            <a:off x="3154393" y="5541215"/>
            <a:ext cx="3810000" cy="1200329"/>
          </a:xfrm>
          <a:prstGeom prst="rect">
            <a:avLst/>
          </a:prstGeom>
          <a:effectLst>
            <a:glow rad="63500">
              <a:schemeClr val="accent3">
                <a:satMod val="175000"/>
                <a:alpha val="40000"/>
              </a:schemeClr>
            </a:glow>
            <a:outerShdw blurRad="50800" dist="38100" dir="5400000" algn="t"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defPPr/>
          </a:lstStyle>
          <a:p>
            <a:pPr algn="ctr"/>
            <a:r>
              <a:rPr lang="en-US" b="1">
                <a:solidFill>
                  <a:srgbClr val="FF0000"/>
                </a:solidFill>
              </a:rPr>
              <a:t>Code</a:t>
            </a:r>
            <a:endParaRPr lang="en-US"/>
          </a:p>
          <a:p>
            <a:r>
              <a:rPr lang="en-US"/>
              <a:t>function myFunction(p1, p2) {</a:t>
            </a:r>
          </a:p>
          <a:p>
            <a:r>
              <a:rPr lang="en-US"/>
              <a:t>	return p1 * p2;</a:t>
            </a:r>
          </a:p>
          <a:p>
            <a:r>
              <a:rPr 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Functions (Cont.)</a:t>
            </a:r>
          </a:p>
        </p:txBody>
      </p:sp>
      <p:sp>
        <p:nvSpPr>
          <p:cNvPr id="3" name="Content Placeholder 2"/>
          <p:cNvSpPr>
            <a:spLocks noGrp="1"/>
          </p:cNvSpPr>
          <p:nvPr>
            <p:ph idx="1"/>
          </p:nvPr>
        </p:nvSpPr>
        <p:spPr/>
        <p:txBody>
          <a:bodyPr/>
          <a:lstStyle>
            <a:defPPr/>
          </a:lstStyle>
          <a:p>
            <a:pPr algn="just"/>
            <a:r>
              <a:rPr lang="en-US"/>
              <a:t>When JavaScript </a:t>
            </a:r>
            <a:r>
              <a:rPr lang="en-US" b="1">
                <a:solidFill>
                  <a:srgbClr val="C00000"/>
                </a:solidFill>
              </a:rPr>
              <a:t>reaches a return </a:t>
            </a:r>
            <a:r>
              <a:rPr lang="en-US"/>
              <a:t>statement, the function will </a:t>
            </a:r>
            <a:r>
              <a:rPr lang="en-US" b="1">
                <a:solidFill>
                  <a:srgbClr val="C00000"/>
                </a:solidFill>
              </a:rPr>
              <a:t>stop executing</a:t>
            </a:r>
            <a:r>
              <a:rPr lang="en-US"/>
              <a:t>.</a:t>
            </a:r>
          </a:p>
          <a:p>
            <a:pPr algn="just"/>
            <a:r>
              <a:rPr lang="en-US"/>
              <a:t>If the function was invoked from a statement, JavaScript will "return" to execute the code after the invoking statement.</a:t>
            </a:r>
          </a:p>
          <a:p>
            <a:pPr algn="just"/>
            <a:r>
              <a:rPr lang="en-US"/>
              <a:t>The code inside the function will execute when "something" invokes (calls) the function:</a:t>
            </a:r>
          </a:p>
          <a:p>
            <a:pPr lvl="1"/>
            <a:r>
              <a:rPr lang="en-US"/>
              <a:t>When an </a:t>
            </a:r>
            <a:r>
              <a:rPr lang="en-US" b="1">
                <a:solidFill>
                  <a:srgbClr val="C00000"/>
                </a:solidFill>
              </a:rPr>
              <a:t>event occurs </a:t>
            </a:r>
            <a:r>
              <a:rPr lang="en-US"/>
              <a:t>(when a user clicks a button)</a:t>
            </a:r>
          </a:p>
          <a:p>
            <a:pPr lvl="1"/>
            <a:r>
              <a:rPr lang="en-US"/>
              <a:t>When it is invoked (</a:t>
            </a:r>
            <a:r>
              <a:rPr lang="en-US" b="1">
                <a:solidFill>
                  <a:srgbClr val="C00000"/>
                </a:solidFill>
              </a:rPr>
              <a:t>called</a:t>
            </a:r>
            <a:r>
              <a:rPr lang="en-US"/>
              <a:t>) from JavaScript code</a:t>
            </a:r>
          </a:p>
          <a:p>
            <a:pPr lvl="1"/>
            <a:r>
              <a:rPr lang="en-US" b="1">
                <a:solidFill>
                  <a:srgbClr val="C00000"/>
                </a:solidFill>
              </a:rPr>
              <a:t>Automatically</a:t>
            </a:r>
            <a:r>
              <a:rPr lang="en-US"/>
              <a:t> (self invoked)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0" y="106364"/>
            <a:ext cx="8763000" cy="809512"/>
          </a:xfrm>
        </p:spPr>
        <p:txBody>
          <a:bodyPr>
            <a:normAutofit/>
          </a:bodyPr>
          <a:lstStyle>
            <a:defPPr/>
          </a:lstStyle>
          <a:p>
            <a:r>
              <a:rPr lang="en-US"/>
              <a:t>Pop up Boxes</a:t>
            </a:r>
            <a:endParaRPr lang="en-IN">
              <a:latin typeface="+mj-lt"/>
            </a:endParaRPr>
          </a:p>
        </p:txBody>
      </p:sp>
      <p:sp>
        <p:nvSpPr>
          <p:cNvPr id="7" name="Content Placeholder 2"/>
          <p:cNvSpPr>
            <a:spLocks noGrp="1"/>
          </p:cNvSpPr>
          <p:nvPr>
            <p:ph idx="1"/>
          </p:nvPr>
        </p:nvSpPr>
        <p:spPr>
          <a:xfrm>
            <a:off x="1714500" y="990600"/>
            <a:ext cx="8763000" cy="5334000"/>
          </a:xfrm>
        </p:spPr>
        <p:txBody>
          <a:bodyPr>
            <a:normAutofit/>
          </a:bodyPr>
          <a:lstStyle>
            <a:defPPr/>
          </a:lstStyle>
          <a:p>
            <a:pPr algn="just"/>
            <a:r>
              <a:rPr lang="en-US"/>
              <a:t>Popup boxes can be used to raise an alert, or to get confirmation on any input or to have a kind of input from the users.</a:t>
            </a:r>
          </a:p>
          <a:p>
            <a:pPr algn="just"/>
            <a:r>
              <a:rPr lang="en-US"/>
              <a:t>JavaScript supports </a:t>
            </a:r>
            <a:r>
              <a:rPr lang="en-US" b="1">
                <a:solidFill>
                  <a:srgbClr val="C00000"/>
                </a:solidFill>
              </a:rPr>
              <a:t>three</a:t>
            </a:r>
            <a:r>
              <a:rPr lang="en-US"/>
              <a:t> types of popup boxes. </a:t>
            </a:r>
          </a:p>
          <a:p>
            <a:pPr lvl="1"/>
            <a:r>
              <a:rPr lang="en-US"/>
              <a:t>Alert box</a:t>
            </a:r>
          </a:p>
          <a:p>
            <a:pPr lvl="1"/>
            <a:r>
              <a:rPr lang="en-US"/>
              <a:t>Confirm box</a:t>
            </a:r>
            <a:endParaRPr lang="en-US" sz="2200"/>
          </a:p>
          <a:p>
            <a:pPr lvl="1"/>
            <a:r>
              <a:rPr lang="en-US"/>
              <a:t>Prompt box</a:t>
            </a:r>
          </a:p>
        </p:txBody>
      </p:sp>
    </p:spTree>
    <p:extLst>
      <p:ext uri="{BB962C8B-B14F-4D97-AF65-F5344CB8AC3E}">
        <p14:creationId xmlns:p14="http://schemas.microsoft.com/office/powerpoint/2010/main" val="13499278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bldLvl="2"/>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Alert Box</a:t>
            </a:r>
          </a:p>
        </p:txBody>
      </p:sp>
      <p:sp>
        <p:nvSpPr>
          <p:cNvPr id="3" name="Content Placeholder 2"/>
          <p:cNvSpPr>
            <a:spLocks noGrp="1"/>
          </p:cNvSpPr>
          <p:nvPr>
            <p:ph idx="1"/>
          </p:nvPr>
        </p:nvSpPr>
        <p:spPr>
          <a:xfrm>
            <a:off x="838200" y="1359798"/>
            <a:ext cx="10515600" cy="4351338"/>
          </a:xfrm>
        </p:spPr>
        <p:txBody>
          <a:bodyPr/>
          <a:lstStyle>
            <a:defPPr/>
          </a:lstStyle>
          <a:p>
            <a:pPr algn="just"/>
            <a:r>
              <a:rPr lang="en-US" dirty="0"/>
              <a:t>An </a:t>
            </a:r>
            <a:r>
              <a:rPr lang="en-US" b="1" dirty="0">
                <a:solidFill>
                  <a:srgbClr val="C00000"/>
                </a:solidFill>
              </a:rPr>
              <a:t>alert box </a:t>
            </a:r>
            <a:r>
              <a:rPr lang="en-US" dirty="0"/>
              <a:t>is used if you want to </a:t>
            </a:r>
            <a:r>
              <a:rPr lang="en-US" b="1" dirty="0">
                <a:solidFill>
                  <a:srgbClr val="C00000"/>
                </a:solidFill>
              </a:rPr>
              <a:t>make sure </a:t>
            </a:r>
            <a:r>
              <a:rPr lang="en-US" dirty="0"/>
              <a:t>information </a:t>
            </a:r>
            <a:r>
              <a:rPr lang="en-US" b="1" dirty="0">
                <a:solidFill>
                  <a:srgbClr val="C00000"/>
                </a:solidFill>
              </a:rPr>
              <a:t>comes through</a:t>
            </a:r>
            <a:r>
              <a:rPr lang="en-US" dirty="0"/>
              <a:t> to the </a:t>
            </a:r>
            <a:r>
              <a:rPr lang="en-US" b="1" dirty="0">
                <a:solidFill>
                  <a:srgbClr val="C00000"/>
                </a:solidFill>
              </a:rPr>
              <a:t>user</a:t>
            </a:r>
            <a:r>
              <a:rPr lang="en-US" dirty="0"/>
              <a:t>.</a:t>
            </a:r>
          </a:p>
          <a:p>
            <a:pPr algn="just"/>
            <a:r>
              <a:rPr lang="en-US" dirty="0"/>
              <a:t>When an alert box pops up, the user will </a:t>
            </a:r>
            <a:r>
              <a:rPr lang="en-US" b="1" dirty="0">
                <a:solidFill>
                  <a:srgbClr val="C00000"/>
                </a:solidFill>
              </a:rPr>
              <a:t>have to click "OK" </a:t>
            </a:r>
            <a:r>
              <a:rPr lang="en-US" dirty="0"/>
              <a:t>to proceed.</a:t>
            </a:r>
          </a:p>
          <a:p>
            <a:pPr algn="just"/>
            <a:r>
              <a:rPr lang="en-US" dirty="0"/>
              <a:t>It can be used to display the result of validation.</a:t>
            </a:r>
          </a:p>
        </p:txBody>
      </p:sp>
      <p:sp>
        <p:nvSpPr>
          <p:cNvPr id="5" name="TextBox 4"/>
          <p:cNvSpPr txBox="1"/>
          <p:nvPr/>
        </p:nvSpPr>
        <p:spPr>
          <a:xfrm>
            <a:off x="3053751" y="3656858"/>
            <a:ext cx="3810000" cy="3139321"/>
          </a:xfrm>
          <a:prstGeom prst="rect">
            <a:avLst/>
          </a:prstGeom>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defPPr/>
          </a:lstStyle>
          <a:p>
            <a:pPr algn="ctr"/>
            <a:r>
              <a:rPr lang="en-US" b="1" dirty="0">
                <a:solidFill>
                  <a:srgbClr val="FF0000"/>
                </a:solidFill>
              </a:rPr>
              <a:t>Code</a:t>
            </a:r>
            <a:endParaRPr lang="en-US" dirty="0"/>
          </a:p>
          <a:p>
            <a:r>
              <a:rPr lang="en-US" dirty="0"/>
              <a:t>&lt;html&gt;</a:t>
            </a:r>
          </a:p>
          <a:p>
            <a:r>
              <a:rPr lang="en-US" dirty="0"/>
              <a:t>     &lt;head&gt;</a:t>
            </a:r>
          </a:p>
          <a:p>
            <a:r>
              <a:rPr lang="en-US" dirty="0"/>
              <a:t>    	&lt;title&gt;Alert Box&lt;/title&gt;</a:t>
            </a:r>
          </a:p>
          <a:p>
            <a:r>
              <a:rPr lang="en-US" dirty="0"/>
              <a:t>    &lt;/head&gt;</a:t>
            </a:r>
          </a:p>
          <a:p>
            <a:r>
              <a:rPr lang="en-US" dirty="0"/>
              <a:t>    &lt;body&gt;</a:t>
            </a:r>
          </a:p>
          <a:p>
            <a:r>
              <a:rPr lang="en-US" dirty="0"/>
              <a:t>    	&lt;script&gt;</a:t>
            </a:r>
          </a:p>
          <a:p>
            <a:r>
              <a:rPr lang="en-US" dirty="0"/>
              <a:t>                            alert("Hello World");</a:t>
            </a:r>
          </a:p>
          <a:p>
            <a:r>
              <a:rPr lang="en-US" dirty="0"/>
              <a:t>	&lt;/script&gt;</a:t>
            </a:r>
          </a:p>
          <a:p>
            <a:r>
              <a:rPr lang="en-US" dirty="0"/>
              <a:t>    &lt;/body&gt;</a:t>
            </a:r>
          </a:p>
          <a:p>
            <a:r>
              <a:rPr lang="en-US" dirty="0"/>
              <a:t>&lt;/html&gt;</a:t>
            </a:r>
          </a:p>
        </p:txBody>
      </p:sp>
      <p:pic>
        <p:nvPicPr>
          <p:cNvPr id="1027" name="Picture 3"/>
          <p:cNvPicPr>
            <a:picLocks noChangeAspect="1" noChangeArrowheads="1"/>
          </p:cNvPicPr>
          <p:nvPr/>
        </p:nvPicPr>
        <p:blipFill>
          <a:blip r:embed="rId2"/>
          <a:stretch>
            <a:fillRect/>
          </a:stretch>
        </p:blipFill>
        <p:spPr bwMode="auto">
          <a:xfrm>
            <a:off x="7306574" y="4616571"/>
            <a:ext cx="4362450" cy="1533525"/>
          </a:xfrm>
          <a:prstGeom prst="rect">
            <a:avLst/>
          </a:prstGeom>
          <a:noFill/>
          <a:ln w="9525">
            <a:noFill/>
            <a:miter lim="800000"/>
          </a:ln>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Confirm Box</a:t>
            </a:r>
          </a:p>
        </p:txBody>
      </p:sp>
      <p:sp>
        <p:nvSpPr>
          <p:cNvPr id="3" name="Content Placeholder 2"/>
          <p:cNvSpPr>
            <a:spLocks noGrp="1"/>
          </p:cNvSpPr>
          <p:nvPr>
            <p:ph idx="1"/>
          </p:nvPr>
        </p:nvSpPr>
        <p:spPr>
          <a:xfrm>
            <a:off x="838200" y="1207698"/>
            <a:ext cx="10515600" cy="4969265"/>
          </a:xfrm>
        </p:spPr>
        <p:txBody>
          <a:bodyPr/>
          <a:lstStyle>
            <a:defPPr/>
          </a:lstStyle>
          <a:p>
            <a:pPr algn="just">
              <a:buClr>
                <a:schemeClr val="tx1"/>
              </a:buClr>
            </a:pPr>
            <a:r>
              <a:rPr lang="en-US" dirty="0"/>
              <a:t>A </a:t>
            </a:r>
            <a:r>
              <a:rPr lang="en-US" b="1" dirty="0">
                <a:solidFill>
                  <a:srgbClr val="C00000"/>
                </a:solidFill>
              </a:rPr>
              <a:t>confirm box </a:t>
            </a:r>
            <a:r>
              <a:rPr lang="en-US" dirty="0"/>
              <a:t>is used if you want the user to </a:t>
            </a:r>
            <a:r>
              <a:rPr lang="en-US" b="1" dirty="0">
                <a:solidFill>
                  <a:srgbClr val="C00000"/>
                </a:solidFill>
              </a:rPr>
              <a:t>accept something</a:t>
            </a:r>
            <a:r>
              <a:rPr lang="en-US" dirty="0"/>
              <a:t>.</a:t>
            </a:r>
          </a:p>
          <a:p>
            <a:pPr algn="just">
              <a:buClr>
                <a:schemeClr val="tx1"/>
              </a:buClr>
            </a:pPr>
            <a:r>
              <a:rPr lang="en-US" b="1" dirty="0">
                <a:solidFill>
                  <a:srgbClr val="C00000"/>
                </a:solidFill>
              </a:rPr>
              <a:t>When </a:t>
            </a:r>
            <a:r>
              <a:rPr lang="en-US" dirty="0"/>
              <a:t>a confirm box </a:t>
            </a:r>
            <a:r>
              <a:rPr lang="en-US" b="1" dirty="0">
                <a:solidFill>
                  <a:srgbClr val="C00000"/>
                </a:solidFill>
              </a:rPr>
              <a:t>pops up</a:t>
            </a:r>
            <a:r>
              <a:rPr lang="en-US" dirty="0"/>
              <a:t>, the user will have to </a:t>
            </a:r>
            <a:r>
              <a:rPr lang="en-US" b="1" dirty="0">
                <a:solidFill>
                  <a:srgbClr val="C00000"/>
                </a:solidFill>
              </a:rPr>
              <a:t>click</a:t>
            </a:r>
            <a:r>
              <a:rPr lang="en-US" dirty="0"/>
              <a:t> either "</a:t>
            </a:r>
            <a:r>
              <a:rPr lang="en-US" b="1" dirty="0">
                <a:solidFill>
                  <a:srgbClr val="C00000"/>
                </a:solidFill>
              </a:rPr>
              <a:t>OK</a:t>
            </a:r>
            <a:r>
              <a:rPr lang="en-US" dirty="0"/>
              <a:t>" or "</a:t>
            </a:r>
            <a:r>
              <a:rPr lang="en-US" b="1" dirty="0">
                <a:solidFill>
                  <a:srgbClr val="C00000"/>
                </a:solidFill>
              </a:rPr>
              <a:t>Cancel</a:t>
            </a:r>
            <a:r>
              <a:rPr lang="en-US" dirty="0"/>
              <a:t>" to proceed, If the user clicks "</a:t>
            </a:r>
            <a:r>
              <a:rPr lang="en-US" b="1" dirty="0">
                <a:solidFill>
                  <a:srgbClr val="C00000"/>
                </a:solidFill>
              </a:rPr>
              <a:t>OK</a:t>
            </a:r>
            <a:r>
              <a:rPr lang="en-US" dirty="0"/>
              <a:t>", the box </a:t>
            </a:r>
            <a:r>
              <a:rPr lang="en-US" b="1" dirty="0">
                <a:solidFill>
                  <a:srgbClr val="C00000"/>
                </a:solidFill>
              </a:rPr>
              <a:t>returns true</a:t>
            </a:r>
            <a:r>
              <a:rPr lang="en-US" dirty="0"/>
              <a:t>. If the user clicks "</a:t>
            </a:r>
            <a:r>
              <a:rPr lang="en-US" b="1" dirty="0">
                <a:solidFill>
                  <a:srgbClr val="C00000"/>
                </a:solidFill>
              </a:rPr>
              <a:t>Cancel</a:t>
            </a:r>
            <a:r>
              <a:rPr lang="en-US" dirty="0"/>
              <a:t>", the box </a:t>
            </a:r>
            <a:r>
              <a:rPr lang="en-US" b="1" dirty="0">
                <a:solidFill>
                  <a:srgbClr val="C00000"/>
                </a:solidFill>
              </a:rPr>
              <a:t>returns false</a:t>
            </a:r>
            <a:r>
              <a:rPr lang="en-US" dirty="0"/>
              <a:t>.</a:t>
            </a:r>
          </a:p>
          <a:p>
            <a:pPr algn="just">
              <a:buClr>
                <a:schemeClr val="tx1"/>
              </a:buClr>
            </a:pPr>
            <a:r>
              <a:rPr lang="en-US" dirty="0"/>
              <a:t>Example :</a:t>
            </a:r>
          </a:p>
        </p:txBody>
      </p:sp>
      <p:sp>
        <p:nvSpPr>
          <p:cNvPr id="5" name="TextBox 4"/>
          <p:cNvSpPr txBox="1"/>
          <p:nvPr/>
        </p:nvSpPr>
        <p:spPr>
          <a:xfrm>
            <a:off x="1828800" y="3462278"/>
            <a:ext cx="3810000" cy="2862322"/>
          </a:xfrm>
          <a:prstGeom prst="rect">
            <a:avLst/>
          </a:prstGeom>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defPPr/>
          </a:lstStyle>
          <a:p>
            <a:pPr algn="ctr"/>
            <a:r>
              <a:rPr lang="en-US" b="1">
                <a:solidFill>
                  <a:srgbClr val="FF0000"/>
                </a:solidFill>
              </a:rPr>
              <a:t>Code</a:t>
            </a:r>
            <a:endParaRPr lang="en-US"/>
          </a:p>
          <a:p>
            <a:r>
              <a:rPr lang="en-US"/>
              <a:t>&lt;script&gt;</a:t>
            </a:r>
          </a:p>
          <a:p>
            <a:r>
              <a:rPr lang="en-US"/>
              <a:t>   var a = </a:t>
            </a:r>
            <a:r>
              <a:rPr lang="en-US" b="1"/>
              <a:t>confirm</a:t>
            </a:r>
            <a:r>
              <a:rPr lang="en-US"/>
              <a:t>(“Are you sure??");</a:t>
            </a:r>
          </a:p>
          <a:p>
            <a:r>
              <a:rPr lang="en-US"/>
              <a:t>   if(a==true) {</a:t>
            </a:r>
          </a:p>
          <a:p>
            <a:r>
              <a:rPr lang="en-US"/>
              <a:t>    	alert(“User Accepted”);</a:t>
            </a:r>
          </a:p>
          <a:p>
            <a:r>
              <a:rPr lang="en-US"/>
              <a:t>   }   </a:t>
            </a:r>
          </a:p>
          <a:p>
            <a:r>
              <a:rPr lang="en-US"/>
              <a:t>   else   {</a:t>
            </a:r>
          </a:p>
          <a:p>
            <a:r>
              <a:rPr lang="en-US"/>
              <a:t>   	alert(“User Cancled”);</a:t>
            </a:r>
          </a:p>
          <a:p>
            <a:r>
              <a:rPr lang="en-US"/>
              <a:t>   }</a:t>
            </a:r>
          </a:p>
          <a:p>
            <a:r>
              <a:rPr lang="en-US"/>
              <a:t>&lt;/script&gt;</a:t>
            </a:r>
          </a:p>
        </p:txBody>
      </p:sp>
      <p:pic>
        <p:nvPicPr>
          <p:cNvPr id="2050" name="Picture 2"/>
          <p:cNvPicPr>
            <a:picLocks noChangeAspect="1" noChangeArrowheads="1"/>
          </p:cNvPicPr>
          <p:nvPr/>
        </p:nvPicPr>
        <p:blipFill>
          <a:blip r:embed="rId2"/>
          <a:stretch>
            <a:fillRect/>
          </a:stretch>
        </p:blipFill>
        <p:spPr bwMode="auto">
          <a:xfrm>
            <a:off x="6019801" y="3886200"/>
            <a:ext cx="4371975" cy="1466850"/>
          </a:xfrm>
          <a:prstGeom prst="rect">
            <a:avLst/>
          </a:prstGeom>
          <a:noFill/>
          <a:ln w="9525">
            <a:noFill/>
            <a:miter lim="800000"/>
          </a:ln>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Prompt Box</a:t>
            </a:r>
          </a:p>
        </p:txBody>
      </p:sp>
      <p:sp>
        <p:nvSpPr>
          <p:cNvPr id="3" name="Content Placeholder 2"/>
          <p:cNvSpPr>
            <a:spLocks noGrp="1"/>
          </p:cNvSpPr>
          <p:nvPr>
            <p:ph idx="1"/>
          </p:nvPr>
        </p:nvSpPr>
        <p:spPr>
          <a:xfrm>
            <a:off x="838200" y="1224951"/>
            <a:ext cx="10515600" cy="4952012"/>
          </a:xfrm>
        </p:spPr>
        <p:txBody>
          <a:bodyPr/>
          <a:lstStyle>
            <a:defPPr/>
          </a:lstStyle>
          <a:p>
            <a:pPr algn="just"/>
            <a:r>
              <a:rPr lang="en-US" dirty="0"/>
              <a:t>A </a:t>
            </a:r>
            <a:r>
              <a:rPr lang="en-US" b="1" dirty="0">
                <a:solidFill>
                  <a:srgbClr val="C00000"/>
                </a:solidFill>
              </a:rPr>
              <a:t>prompt box </a:t>
            </a:r>
            <a:r>
              <a:rPr lang="en-US" dirty="0"/>
              <a:t>is used if you want the user to </a:t>
            </a:r>
            <a:r>
              <a:rPr lang="en-US" b="1" dirty="0">
                <a:solidFill>
                  <a:srgbClr val="C00000"/>
                </a:solidFill>
              </a:rPr>
              <a:t>input a value</a:t>
            </a:r>
            <a:r>
              <a:rPr lang="en-US" dirty="0"/>
              <a:t>.</a:t>
            </a:r>
          </a:p>
          <a:p>
            <a:pPr algn="just"/>
            <a:r>
              <a:rPr lang="en-US" b="1" dirty="0">
                <a:solidFill>
                  <a:srgbClr val="C00000"/>
                </a:solidFill>
              </a:rPr>
              <a:t>When</a:t>
            </a:r>
            <a:r>
              <a:rPr lang="en-US" dirty="0"/>
              <a:t> a prompt box </a:t>
            </a:r>
            <a:r>
              <a:rPr lang="en-US" b="1" dirty="0">
                <a:solidFill>
                  <a:srgbClr val="C00000"/>
                </a:solidFill>
              </a:rPr>
              <a:t>pops up</a:t>
            </a:r>
            <a:r>
              <a:rPr lang="en-US" dirty="0"/>
              <a:t>, user have to click either "</a:t>
            </a:r>
            <a:r>
              <a:rPr lang="en-US" b="1" dirty="0">
                <a:solidFill>
                  <a:srgbClr val="C00000"/>
                </a:solidFill>
              </a:rPr>
              <a:t>OK</a:t>
            </a:r>
            <a:r>
              <a:rPr lang="en-US" dirty="0"/>
              <a:t>" or "</a:t>
            </a:r>
            <a:r>
              <a:rPr lang="en-US" b="1" dirty="0">
                <a:solidFill>
                  <a:srgbClr val="C00000"/>
                </a:solidFill>
              </a:rPr>
              <a:t>Cancel</a:t>
            </a:r>
            <a:r>
              <a:rPr lang="en-US" dirty="0"/>
              <a:t>" to proceed, If the user clicks "</a:t>
            </a:r>
            <a:r>
              <a:rPr lang="en-US" b="1" dirty="0">
                <a:solidFill>
                  <a:srgbClr val="C00000"/>
                </a:solidFill>
              </a:rPr>
              <a:t>OK</a:t>
            </a:r>
            <a:r>
              <a:rPr lang="en-US" dirty="0"/>
              <a:t>" the box </a:t>
            </a:r>
            <a:r>
              <a:rPr lang="en-US" b="1" dirty="0">
                <a:solidFill>
                  <a:srgbClr val="C00000"/>
                </a:solidFill>
              </a:rPr>
              <a:t>returns the input value</a:t>
            </a:r>
            <a:r>
              <a:rPr lang="en-US" dirty="0"/>
              <a:t>, If the user clicks "</a:t>
            </a:r>
            <a:r>
              <a:rPr lang="en-US" b="1" dirty="0">
                <a:solidFill>
                  <a:srgbClr val="C00000"/>
                </a:solidFill>
              </a:rPr>
              <a:t>Cancel</a:t>
            </a:r>
            <a:r>
              <a:rPr lang="en-US" dirty="0"/>
              <a:t>" the box </a:t>
            </a:r>
            <a:r>
              <a:rPr lang="en-US" b="1" dirty="0">
                <a:solidFill>
                  <a:srgbClr val="C00000"/>
                </a:solidFill>
              </a:rPr>
              <a:t>returns</a:t>
            </a:r>
            <a:r>
              <a:rPr lang="en-US" dirty="0"/>
              <a:t> </a:t>
            </a:r>
            <a:r>
              <a:rPr lang="en-US" b="1" dirty="0">
                <a:solidFill>
                  <a:srgbClr val="C00000"/>
                </a:solidFill>
              </a:rPr>
              <a:t>null</a:t>
            </a:r>
            <a:r>
              <a:rPr lang="en-US" dirty="0"/>
              <a:t>.</a:t>
            </a:r>
          </a:p>
        </p:txBody>
      </p:sp>
      <p:pic>
        <p:nvPicPr>
          <p:cNvPr id="3074" name="Picture 2"/>
          <p:cNvPicPr>
            <a:picLocks noChangeAspect="1" noChangeArrowheads="1"/>
          </p:cNvPicPr>
          <p:nvPr/>
        </p:nvPicPr>
        <p:blipFill>
          <a:blip r:embed="rId2"/>
          <a:stretch>
            <a:fillRect/>
          </a:stretch>
        </p:blipFill>
        <p:spPr bwMode="auto">
          <a:xfrm>
            <a:off x="5964447" y="3410849"/>
            <a:ext cx="4305300" cy="1685925"/>
          </a:xfrm>
          <a:prstGeom prst="rect">
            <a:avLst/>
          </a:prstGeom>
          <a:noFill/>
          <a:ln w="9525">
            <a:noFill/>
            <a:miter lim="800000"/>
          </a:ln>
          <a:effectLst/>
        </p:spPr>
      </p:pic>
      <p:sp>
        <p:nvSpPr>
          <p:cNvPr id="7" name="TextBox 6"/>
          <p:cNvSpPr txBox="1"/>
          <p:nvPr/>
        </p:nvSpPr>
        <p:spPr>
          <a:xfrm>
            <a:off x="1846053" y="3515264"/>
            <a:ext cx="3810000" cy="1477328"/>
          </a:xfrm>
          <a:prstGeom prst="rect">
            <a:avLst/>
          </a:prstGeom>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defPPr/>
          </a:lstStyle>
          <a:p>
            <a:pPr algn="ctr"/>
            <a:r>
              <a:rPr lang="en-US" b="1" dirty="0">
                <a:solidFill>
                  <a:srgbClr val="FF0000"/>
                </a:solidFill>
              </a:rPr>
              <a:t>Code</a:t>
            </a:r>
            <a:endParaRPr lang="en-US" dirty="0"/>
          </a:p>
          <a:p>
            <a:r>
              <a:rPr lang="en-US" dirty="0"/>
              <a:t>&lt;script&gt;</a:t>
            </a:r>
          </a:p>
          <a:p>
            <a:r>
              <a:rPr lang="en-US" dirty="0"/>
              <a:t>   var a = </a:t>
            </a:r>
            <a:r>
              <a:rPr lang="en-US" b="1" dirty="0"/>
              <a:t>prompt</a:t>
            </a:r>
            <a:r>
              <a:rPr lang="en-US" dirty="0"/>
              <a:t>(“Enter Name");</a:t>
            </a:r>
          </a:p>
          <a:p>
            <a:r>
              <a:rPr lang="en-US" dirty="0"/>
              <a:t>   alert(“User Entered ” + a);</a:t>
            </a:r>
          </a:p>
          <a:p>
            <a:r>
              <a:rPr lang="en-US" dirty="0"/>
              <a:t>&lt;/script&gt;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21B8DA-DC68-455A-A8F3-67DE85116C50}"/>
              </a:ext>
            </a:extLst>
          </p:cNvPr>
          <p:cNvSpPr txBox="1"/>
          <p:nvPr/>
        </p:nvSpPr>
        <p:spPr>
          <a:xfrm>
            <a:off x="3628348" y="2643026"/>
            <a:ext cx="4188156" cy="769441"/>
          </a:xfrm>
          <a:prstGeom prst="rect">
            <a:avLst/>
          </a:prstGeom>
          <a:noFill/>
        </p:spPr>
        <p:txBody>
          <a:bodyPr wrap="square" rtlCol="0">
            <a:spAutoFit/>
          </a:bodyPr>
          <a:lstStyle/>
          <a:p>
            <a:pPr algn="ctr"/>
            <a:r>
              <a:rPr lang="en-US" sz="4400" b="1" dirty="0">
                <a:solidFill>
                  <a:schemeClr val="tx2"/>
                </a:solidFill>
                <a:ea typeface="Open Sans Bold" panose="020B0806030504020204" pitchFamily="34" charset="0"/>
                <a:cs typeface="Open Sans Bold" panose="020B0806030504020204" pitchFamily="34" charset="0"/>
              </a:rPr>
              <a:t>Web Design</a:t>
            </a:r>
          </a:p>
        </p:txBody>
      </p:sp>
    </p:spTree>
    <p:extLst>
      <p:ext uri="{BB962C8B-B14F-4D97-AF65-F5344CB8AC3E}">
        <p14:creationId xmlns:p14="http://schemas.microsoft.com/office/powerpoint/2010/main" val="100801311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External JavaScript</a:t>
            </a:r>
          </a:p>
        </p:txBody>
      </p:sp>
      <p:sp>
        <p:nvSpPr>
          <p:cNvPr id="3" name="Content Placeholder 2"/>
          <p:cNvSpPr>
            <a:spLocks noGrp="1"/>
          </p:cNvSpPr>
          <p:nvPr>
            <p:ph idx="1"/>
          </p:nvPr>
        </p:nvSpPr>
        <p:spPr/>
        <p:txBody>
          <a:bodyPr>
            <a:normAutofit lnSpcReduction="10000"/>
          </a:bodyPr>
          <a:lstStyle>
            <a:defPPr/>
          </a:lstStyle>
          <a:p>
            <a:pPr algn="just"/>
            <a:r>
              <a:rPr lang="en-US"/>
              <a:t>We can create external JavaScript file and embed it in many html pages.</a:t>
            </a:r>
          </a:p>
          <a:p>
            <a:pPr algn="just"/>
            <a:r>
              <a:rPr lang="en-US"/>
              <a:t>It provides code reusability because single JavaScript file can be used in several html pages.</a:t>
            </a:r>
          </a:p>
          <a:p>
            <a:pPr algn="just"/>
            <a:r>
              <a:rPr lang="en-US"/>
              <a:t>An external JavaScript file must be saved by .js extension.</a:t>
            </a:r>
          </a:p>
          <a:p>
            <a:pPr algn="just"/>
            <a:r>
              <a:rPr lang="en-US"/>
              <a:t>To embed the External JavaScript File to HTML we can use </a:t>
            </a:r>
            <a:r>
              <a:rPr lang="en-US" b="1" i="1">
                <a:solidFill>
                  <a:srgbClr val="C00000"/>
                </a:solidFill>
              </a:rPr>
              <a:t>script</a:t>
            </a:r>
            <a:r>
              <a:rPr lang="en-US"/>
              <a:t> tag with </a:t>
            </a:r>
            <a:r>
              <a:rPr lang="en-US" b="1" i="1" err="1">
                <a:solidFill>
                  <a:srgbClr val="C00000"/>
                </a:solidFill>
              </a:rPr>
              <a:t>src</a:t>
            </a:r>
            <a:r>
              <a:rPr lang="en-US"/>
              <a:t> attribute in the head section to specify the path of JavaScript file.</a:t>
            </a:r>
          </a:p>
          <a:p>
            <a:pPr algn="just"/>
            <a:r>
              <a:rPr lang="en-US"/>
              <a:t>For Example : </a:t>
            </a:r>
          </a:p>
          <a:p>
            <a:pPr lvl="1">
              <a:buNone/>
            </a:pPr>
            <a:r>
              <a:rPr lang="en-US" b="1"/>
              <a:t>&lt;</a:t>
            </a:r>
            <a:r>
              <a:rPr lang="en-US" b="1">
                <a:solidFill>
                  <a:srgbClr val="C00000"/>
                </a:solidFill>
              </a:rPr>
              <a:t>script</a:t>
            </a:r>
            <a:r>
              <a:rPr lang="en-US"/>
              <a:t> type="text/javascript" </a:t>
            </a:r>
            <a:r>
              <a:rPr lang="en-US" b="1" err="1">
                <a:solidFill>
                  <a:srgbClr val="C00000"/>
                </a:solidFill>
              </a:rPr>
              <a:t>src</a:t>
            </a:r>
            <a:r>
              <a:rPr lang="en-US"/>
              <a:t>="message.js"</a:t>
            </a:r>
            <a:r>
              <a:rPr lang="en-US" b="1"/>
              <a:t>&gt;&lt;</a:t>
            </a:r>
            <a:r>
              <a:rPr lang="en-US" b="1">
                <a:solidFill>
                  <a:srgbClr val="C00000"/>
                </a:solidFill>
              </a:rPr>
              <a:t>/script</a:t>
            </a:r>
            <a:r>
              <a:rPr lang="en-US" b="1"/>
              <a:t>&gt;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External JavaScript (Example)</a:t>
            </a:r>
          </a:p>
        </p:txBody>
      </p:sp>
      <p:sp>
        <p:nvSpPr>
          <p:cNvPr id="5" name="TextBox 4"/>
          <p:cNvSpPr txBox="1"/>
          <p:nvPr/>
        </p:nvSpPr>
        <p:spPr>
          <a:xfrm>
            <a:off x="1735348" y="1308341"/>
            <a:ext cx="8458200" cy="2585323"/>
          </a:xfrm>
          <a:prstGeom prst="rect">
            <a:avLst/>
          </a:prstGeom>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defPPr/>
          </a:lstStyle>
          <a:p>
            <a:pPr algn="ctr"/>
            <a:r>
              <a:rPr lang="en-US" b="1">
                <a:solidFill>
                  <a:srgbClr val="FF0000"/>
                </a:solidFill>
              </a:rPr>
              <a:t>message.js</a:t>
            </a:r>
            <a:endParaRPr lang="en-US"/>
          </a:p>
          <a:p>
            <a:r>
              <a:rPr lang="en-US"/>
              <a:t>function myAlert(msg) {</a:t>
            </a:r>
          </a:p>
          <a:p>
            <a:r>
              <a:rPr lang="en-US"/>
              <a:t>	if(confirm("Are you sure you want to display the message????")) {</a:t>
            </a:r>
          </a:p>
          <a:p>
            <a:r>
              <a:rPr lang="en-US"/>
              <a:t>		alert(msg);</a:t>
            </a:r>
          </a:p>
          <a:p>
            <a:r>
              <a:rPr lang="en-US"/>
              <a:t>	}</a:t>
            </a:r>
          </a:p>
          <a:p>
            <a:r>
              <a:rPr lang="en-US"/>
              <a:t>	else {</a:t>
            </a:r>
          </a:p>
          <a:p>
            <a:r>
              <a:rPr lang="en-US"/>
              <a:t>		alert("Message not Displayed as User Cancled Operation");</a:t>
            </a:r>
          </a:p>
          <a:p>
            <a:r>
              <a:rPr lang="en-US"/>
              <a:t>	}</a:t>
            </a:r>
          </a:p>
          <a:p>
            <a:r>
              <a:rPr lang="en-US"/>
              <a:t>}</a:t>
            </a:r>
          </a:p>
        </p:txBody>
      </p:sp>
      <p:sp>
        <p:nvSpPr>
          <p:cNvPr id="6" name="TextBox 5"/>
          <p:cNvSpPr txBox="1"/>
          <p:nvPr/>
        </p:nvSpPr>
        <p:spPr>
          <a:xfrm>
            <a:off x="1743973" y="3992593"/>
            <a:ext cx="5257800" cy="2585323"/>
          </a:xfrm>
          <a:prstGeom prst="rect">
            <a:avLst/>
          </a:prstGeom>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defPPr/>
          </a:lstStyle>
          <a:p>
            <a:pPr algn="ctr"/>
            <a:r>
              <a:rPr lang="en-US" b="1">
                <a:solidFill>
                  <a:srgbClr val="FF0000"/>
                </a:solidFill>
              </a:rPr>
              <a:t>myHtml.html</a:t>
            </a:r>
            <a:endParaRPr lang="en-US"/>
          </a:p>
          <a:p>
            <a:r>
              <a:rPr lang="en-US"/>
              <a:t>&lt;html&gt;</a:t>
            </a:r>
          </a:p>
          <a:p>
            <a:r>
              <a:rPr lang="en-US"/>
              <a:t>    &lt;head&gt;</a:t>
            </a:r>
          </a:p>
          <a:p>
            <a:r>
              <a:rPr lang="en-US"/>
              <a:t>        &lt;script src=“message.js”&gt;&lt;/script&gt;</a:t>
            </a:r>
          </a:p>
          <a:p>
            <a:r>
              <a:rPr lang="en-US"/>
              <a:t>    &lt;/head&gt;</a:t>
            </a:r>
          </a:p>
          <a:p>
            <a:r>
              <a:rPr lang="en-US"/>
              <a:t>    &lt;body&gt;</a:t>
            </a:r>
          </a:p>
          <a:p>
            <a:r>
              <a:rPr lang="en-US"/>
              <a:t>        &lt;script&gt; myAlert(“Hello World”); &lt;/script&gt;</a:t>
            </a:r>
          </a:p>
          <a:p>
            <a:r>
              <a:rPr lang="en-US"/>
              <a:t>    &lt;/body&gt;</a:t>
            </a:r>
          </a:p>
          <a:p>
            <a:r>
              <a:rPr lang="en-US"/>
              <a:t>&lt;/html&gt;</a:t>
            </a:r>
          </a:p>
        </p:txBody>
      </p:sp>
      <p:pic>
        <p:nvPicPr>
          <p:cNvPr id="1026" name="Picture 2"/>
          <p:cNvPicPr>
            <a:picLocks noChangeAspect="1" noChangeArrowheads="1"/>
          </p:cNvPicPr>
          <p:nvPr/>
        </p:nvPicPr>
        <p:blipFill>
          <a:blip r:embed="rId2"/>
          <a:stretch>
            <a:fillRect/>
          </a:stretch>
        </p:blipFill>
        <p:spPr bwMode="auto">
          <a:xfrm>
            <a:off x="7509294" y="5045016"/>
            <a:ext cx="4248150" cy="1285875"/>
          </a:xfrm>
          <a:prstGeom prst="rect">
            <a:avLst/>
          </a:prstGeom>
          <a:noFill/>
          <a:ln w="9525">
            <a:noFill/>
            <a:miter lim="800000"/>
          </a:ln>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JavaScript Objects</a:t>
            </a:r>
          </a:p>
        </p:txBody>
      </p:sp>
      <p:sp>
        <p:nvSpPr>
          <p:cNvPr id="3" name="Content Placeholder 2"/>
          <p:cNvSpPr>
            <a:spLocks noGrp="1"/>
          </p:cNvSpPr>
          <p:nvPr>
            <p:ph idx="1"/>
          </p:nvPr>
        </p:nvSpPr>
        <p:spPr/>
        <p:txBody>
          <a:bodyPr/>
          <a:lstStyle>
            <a:defPPr/>
          </a:lstStyle>
          <a:p>
            <a:r>
              <a:rPr lang="en-US"/>
              <a:t>An object is just a special kind of data, with properties and methods.</a:t>
            </a:r>
          </a:p>
          <a:p>
            <a:r>
              <a:rPr lang="en-US"/>
              <a:t>Accessing Object Properties</a:t>
            </a:r>
          </a:p>
          <a:p>
            <a:pPr lvl="1"/>
            <a:r>
              <a:rPr lang="en-US"/>
              <a:t>Properties are the values associated with an object.</a:t>
            </a:r>
          </a:p>
          <a:p>
            <a:pPr lvl="1"/>
            <a:r>
              <a:rPr lang="en-US"/>
              <a:t>The syntax for accessing the property of an object is below</a:t>
            </a:r>
          </a:p>
          <a:p>
            <a:pPr lvl="2">
              <a:buNone/>
            </a:pPr>
            <a:r>
              <a:rPr lang="en-US" i="1"/>
              <a:t>	objectName.propertyName</a:t>
            </a:r>
          </a:p>
          <a:p>
            <a:pPr lvl="1"/>
            <a:r>
              <a:rPr lang="en-US"/>
              <a:t>This example uses the length property of the Javascript’s inbuilt object(String) to find the length of a string:</a:t>
            </a:r>
          </a:p>
          <a:p>
            <a:pPr lvl="2" algn="l">
              <a:buNone/>
            </a:pPr>
            <a:r>
              <a:rPr lang="en-US" i="1"/>
              <a:t>	var message="Hello World!";</a:t>
            </a:r>
            <a:br>
              <a:rPr lang="en-US" i="1"/>
            </a:br>
            <a:r>
              <a:rPr lang="en-US" i="1"/>
              <a:t>var x=message.length;</a:t>
            </a:r>
            <a:endParaRPr lang="en-US"/>
          </a:p>
          <a:p>
            <a:pPr lvl="2"/>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JavaScript Objects (Cont.)</a:t>
            </a:r>
          </a:p>
        </p:txBody>
      </p:sp>
      <p:sp>
        <p:nvSpPr>
          <p:cNvPr id="3" name="Content Placeholder 2"/>
          <p:cNvSpPr>
            <a:spLocks noGrp="1"/>
          </p:cNvSpPr>
          <p:nvPr>
            <p:ph idx="1"/>
          </p:nvPr>
        </p:nvSpPr>
        <p:spPr/>
        <p:txBody>
          <a:bodyPr/>
          <a:lstStyle>
            <a:defPPr/>
          </a:lstStyle>
          <a:p>
            <a:r>
              <a:rPr lang="en-US"/>
              <a:t>Accessing Object Methods</a:t>
            </a:r>
          </a:p>
          <a:p>
            <a:pPr lvl="1"/>
            <a:r>
              <a:rPr lang="en-US"/>
              <a:t>Methods are the actions that can be performed on objects.</a:t>
            </a:r>
          </a:p>
          <a:p>
            <a:pPr lvl="1" algn="l"/>
            <a:r>
              <a:rPr lang="en-US"/>
              <a:t>You can call a method with the following syntax.</a:t>
            </a:r>
            <a:r>
              <a:rPr lang="en-US" i="1"/>
              <a:t>	objectName.methodName()</a:t>
            </a:r>
          </a:p>
          <a:p>
            <a:pPr lvl="1"/>
            <a:r>
              <a:rPr lang="en-US"/>
              <a:t>This example uses the toUpperCase method of the String object to convert string to upper case:</a:t>
            </a:r>
          </a:p>
          <a:p>
            <a:pPr lvl="2" algn="l">
              <a:buNone/>
            </a:pPr>
            <a:r>
              <a:rPr lang="en-US" i="1"/>
              <a:t>	var message="Hello World!";</a:t>
            </a:r>
            <a:br>
              <a:rPr lang="en-US" i="1"/>
            </a:br>
            <a:r>
              <a:rPr lang="en-US" i="1"/>
              <a:t>var x=message.toUpperCase();</a:t>
            </a:r>
            <a:endParaRPr lang="en-US"/>
          </a:p>
          <a:p>
            <a:pPr lvl="2"/>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JavaScript’s inbuilt Objects</a:t>
            </a:r>
          </a:p>
        </p:txBody>
      </p:sp>
      <p:sp>
        <p:nvSpPr>
          <p:cNvPr id="3" name="Content Placeholder 2"/>
          <p:cNvSpPr>
            <a:spLocks noGrp="1"/>
          </p:cNvSpPr>
          <p:nvPr>
            <p:ph idx="1"/>
          </p:nvPr>
        </p:nvSpPr>
        <p:spPr/>
        <p:txBody>
          <a:bodyPr/>
          <a:lstStyle>
            <a:defPPr/>
          </a:lstStyle>
          <a:p>
            <a:r>
              <a:rPr lang="en-US"/>
              <a:t>JavaScript comes with some inbuilt objects which are,</a:t>
            </a:r>
          </a:p>
          <a:p>
            <a:pPr lvl="1"/>
            <a:r>
              <a:rPr lang="en-US"/>
              <a:t>String</a:t>
            </a:r>
          </a:p>
          <a:p>
            <a:pPr lvl="1"/>
            <a:r>
              <a:rPr lang="en-US"/>
              <a:t>Date</a:t>
            </a:r>
          </a:p>
          <a:p>
            <a:pPr lvl="1"/>
            <a:r>
              <a:rPr lang="en-US"/>
              <a:t>Array</a:t>
            </a:r>
          </a:p>
          <a:p>
            <a:pPr lvl="1"/>
            <a:r>
              <a:rPr lang="en-US"/>
              <a:t>Boolean</a:t>
            </a:r>
          </a:p>
          <a:p>
            <a:pPr lvl="1"/>
            <a:r>
              <a:rPr lang="en-US"/>
              <a:t>Math</a:t>
            </a:r>
          </a:p>
          <a:p>
            <a:pPr lvl="1"/>
            <a:r>
              <a:rPr lang="en-US" err="1"/>
              <a:t>RegExp</a:t>
            </a:r>
            <a:endParaRPr lang="en-US"/>
          </a:p>
          <a:p>
            <a:pPr lvl="1">
              <a:buNone/>
            </a:pPr>
            <a:r>
              <a:rPr lang="en-US"/>
              <a:t>	etc….</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Math Object in JavaScript</a:t>
            </a:r>
          </a:p>
        </p:txBody>
      </p:sp>
      <p:sp>
        <p:nvSpPr>
          <p:cNvPr id="3" name="Content Placeholder 2"/>
          <p:cNvSpPr>
            <a:spLocks noGrp="1"/>
          </p:cNvSpPr>
          <p:nvPr>
            <p:ph idx="1"/>
          </p:nvPr>
        </p:nvSpPr>
        <p:spPr/>
        <p:txBody>
          <a:bodyPr/>
          <a:lstStyle>
            <a:defPPr/>
          </a:lstStyle>
          <a:p>
            <a:pPr algn="just"/>
            <a:r>
              <a:rPr lang="en-US"/>
              <a:t>The Math object allows you to perform mathematical tasks.</a:t>
            </a:r>
          </a:p>
          <a:p>
            <a:pPr algn="just"/>
            <a:r>
              <a:rPr lang="en-US"/>
              <a:t>The Math object includes several mathematical constants and methods.</a:t>
            </a:r>
          </a:p>
          <a:p>
            <a:pPr algn="just"/>
            <a:r>
              <a:rPr lang="en-US"/>
              <a:t>Example for using properties/methods of Math:</a:t>
            </a:r>
          </a:p>
        </p:txBody>
      </p:sp>
      <p:sp>
        <p:nvSpPr>
          <p:cNvPr id="5" name="TextBox 4"/>
          <p:cNvSpPr txBox="1"/>
          <p:nvPr/>
        </p:nvSpPr>
        <p:spPr>
          <a:xfrm>
            <a:off x="3896264" y="3989717"/>
            <a:ext cx="3810000" cy="1477328"/>
          </a:xfrm>
          <a:prstGeom prst="rect">
            <a:avLst/>
          </a:prstGeom>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defPPr/>
          </a:lstStyle>
          <a:p>
            <a:pPr algn="ctr"/>
            <a:r>
              <a:rPr lang="en-US" b="1">
                <a:solidFill>
                  <a:srgbClr val="FF0000"/>
                </a:solidFill>
              </a:rPr>
              <a:t>Code</a:t>
            </a:r>
            <a:endParaRPr lang="en-US"/>
          </a:p>
          <a:p>
            <a:r>
              <a:rPr lang="en-US"/>
              <a:t>&lt;script&gt;</a:t>
            </a:r>
          </a:p>
          <a:p>
            <a:r>
              <a:rPr lang="en-US"/>
              <a:t>	</a:t>
            </a:r>
            <a:r>
              <a:rPr lang="en-US" i="1"/>
              <a:t> var x=Math.PI;</a:t>
            </a:r>
            <a:br>
              <a:rPr lang="en-US" i="1"/>
            </a:br>
            <a:r>
              <a:rPr lang="en-US" i="1"/>
              <a:t>	var y=Math.sqrt(16);</a:t>
            </a:r>
            <a:endParaRPr lang="en-US"/>
          </a:p>
          <a:p>
            <a:r>
              <a:rPr lang="en-US"/>
              <a:t>&lt;/script&gt;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0430"/>
          </a:xfrm>
        </p:spPr>
        <p:txBody>
          <a:bodyPr/>
          <a:lstStyle>
            <a:defPPr/>
          </a:lstStyle>
          <a:p>
            <a:r>
              <a:rPr lang="en-US" dirty="0"/>
              <a:t>Math Object (Cont.)</a:t>
            </a:r>
          </a:p>
        </p:txBody>
      </p:sp>
      <p:sp>
        <p:nvSpPr>
          <p:cNvPr id="3" name="Content Placeholder 2"/>
          <p:cNvSpPr>
            <a:spLocks noGrp="1"/>
          </p:cNvSpPr>
          <p:nvPr>
            <p:ph idx="1"/>
          </p:nvPr>
        </p:nvSpPr>
        <p:spPr>
          <a:xfrm>
            <a:off x="838200" y="1069675"/>
            <a:ext cx="10515600" cy="5107288"/>
          </a:xfrm>
        </p:spPr>
        <p:txBody>
          <a:bodyPr/>
          <a:lstStyle>
            <a:defPPr/>
          </a:lstStyle>
          <a:p>
            <a:r>
              <a:rPr lang="en-US" dirty="0"/>
              <a:t>Math object has some properties which are,</a:t>
            </a:r>
          </a:p>
          <a:p>
            <a:endParaRPr lang="en-US" dirty="0"/>
          </a:p>
        </p:txBody>
      </p:sp>
      <p:graphicFrame>
        <p:nvGraphicFramePr>
          <p:cNvPr id="5" name="Table 4"/>
          <p:cNvGraphicFramePr>
            <a:graphicFrameLocks noGrp="1"/>
          </p:cNvGraphicFramePr>
          <p:nvPr/>
        </p:nvGraphicFramePr>
        <p:xfrm>
          <a:off x="2133601" y="1676400"/>
          <a:ext cx="7924801" cy="333756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5943601">
                  <a:extLst>
                    <a:ext uri="{9D8B030D-6E8A-4147-A177-3AD203B41FA5}">
                      <a16:colId xmlns:a16="http://schemas.microsoft.com/office/drawing/2014/main" val="20001"/>
                    </a:ext>
                  </a:extLst>
                </a:gridCol>
              </a:tblGrid>
              <a:tr h="370840">
                <a:tc>
                  <a:txBody>
                    <a:bodyPr/>
                    <a:lstStyle>
                      <a:defPPr/>
                    </a:lstStyle>
                    <a:p>
                      <a:r>
                        <a:rPr lang="en-US"/>
                        <a:t>Properties</a:t>
                      </a:r>
                    </a:p>
                  </a:txBody>
                  <a:tcPr/>
                </a:tc>
                <a:tc>
                  <a:txBody>
                    <a:bodyPr/>
                    <a:lstStyle>
                      <a:defPPr/>
                    </a:lstStyle>
                    <a:p>
                      <a:r>
                        <a:rPr lang="en-US"/>
                        <a:t>Description</a:t>
                      </a:r>
                    </a:p>
                  </a:txBody>
                  <a:tcPr/>
                </a:tc>
                <a:extLst>
                  <a:ext uri="{0D108BD9-81ED-4DB2-BD59-A6C34878D82A}">
                    <a16:rowId xmlns:a16="http://schemas.microsoft.com/office/drawing/2014/main" val="10000"/>
                  </a:ext>
                </a:extLst>
              </a:tr>
              <a:tr h="370840">
                <a:tc>
                  <a:txBody>
                    <a:bodyPr/>
                    <a:lstStyle>
                      <a:defPPr/>
                    </a:lstStyle>
                    <a:p>
                      <a:r>
                        <a:rPr lang="en-US"/>
                        <a:t>E</a:t>
                      </a:r>
                    </a:p>
                  </a:txBody>
                  <a:tcPr/>
                </a:tc>
                <a:tc>
                  <a:txBody>
                    <a:bodyPr/>
                    <a:lstStyle>
                      <a:defPPr/>
                    </a:lstStyle>
                    <a:p>
                      <a:r>
                        <a:rPr lang="en-US"/>
                        <a:t>Returns Euler's number(approx.2.718)</a:t>
                      </a:r>
                    </a:p>
                  </a:txBody>
                  <a:tcPr/>
                </a:tc>
                <a:extLst>
                  <a:ext uri="{0D108BD9-81ED-4DB2-BD59-A6C34878D82A}">
                    <a16:rowId xmlns:a16="http://schemas.microsoft.com/office/drawing/2014/main" val="10001"/>
                  </a:ext>
                </a:extLst>
              </a:tr>
              <a:tr h="370840">
                <a:tc>
                  <a:txBody>
                    <a:bodyPr/>
                    <a:lstStyle>
                      <a:defPPr/>
                    </a:lstStyle>
                    <a:p>
                      <a:r>
                        <a:rPr lang="en-US"/>
                        <a:t>LN2</a:t>
                      </a:r>
                    </a:p>
                  </a:txBody>
                  <a:tcPr/>
                </a:tc>
                <a:tc>
                  <a:txBody>
                    <a:bodyPr/>
                    <a:lstStyle>
                      <a:defPPr/>
                    </a:lstStyle>
                    <a:p>
                      <a:r>
                        <a:rPr lang="en-US"/>
                        <a:t>Returns the natural logarithm of 2 (approx.0.693)</a:t>
                      </a:r>
                    </a:p>
                  </a:txBody>
                  <a:tcPr/>
                </a:tc>
                <a:extLst>
                  <a:ext uri="{0D108BD9-81ED-4DB2-BD59-A6C34878D82A}">
                    <a16:rowId xmlns:a16="http://schemas.microsoft.com/office/drawing/2014/main" val="10002"/>
                  </a:ext>
                </a:extLst>
              </a:tr>
              <a:tr h="370840">
                <a:tc>
                  <a:txBody>
                    <a:bodyPr/>
                    <a:lstStyle>
                      <a:defPPr/>
                    </a:lstStyle>
                    <a:p>
                      <a:r>
                        <a:rPr lang="en-US"/>
                        <a:t>LN10</a:t>
                      </a:r>
                    </a:p>
                  </a:txBody>
                  <a:tcPr/>
                </a:tc>
                <a:tc>
                  <a:txBody>
                    <a:bodyPr/>
                    <a:lstStyle>
                      <a:defPPr/>
                    </a:lstStyle>
                    <a:p>
                      <a:r>
                        <a:rPr lang="en-US"/>
                        <a:t>Returns the natural logarithm of 10 (approx.2.302)</a:t>
                      </a:r>
                    </a:p>
                  </a:txBody>
                  <a:tcPr/>
                </a:tc>
                <a:extLst>
                  <a:ext uri="{0D108BD9-81ED-4DB2-BD59-A6C34878D82A}">
                    <a16:rowId xmlns:a16="http://schemas.microsoft.com/office/drawing/2014/main" val="10003"/>
                  </a:ext>
                </a:extLst>
              </a:tr>
              <a:tr h="370840">
                <a:tc>
                  <a:txBody>
                    <a:bodyPr/>
                    <a:lstStyle>
                      <a:defPPr/>
                    </a:lstStyle>
                    <a:p>
                      <a:r>
                        <a:rPr lang="en-US"/>
                        <a:t>LOG2E</a:t>
                      </a:r>
                    </a:p>
                  </a:txBody>
                  <a:tcPr/>
                </a:tc>
                <a:tc>
                  <a:txBody>
                    <a:bodyPr/>
                    <a:lstStyle>
                      <a:defPPr/>
                    </a:lstStyle>
                    <a:p>
                      <a:r>
                        <a:rPr lang="en-US"/>
                        <a:t>Returns the base‐2 logarithm of E (approx.1.442)</a:t>
                      </a:r>
                    </a:p>
                  </a:txBody>
                  <a:tcPr/>
                </a:tc>
                <a:extLst>
                  <a:ext uri="{0D108BD9-81ED-4DB2-BD59-A6C34878D82A}">
                    <a16:rowId xmlns:a16="http://schemas.microsoft.com/office/drawing/2014/main" val="10004"/>
                  </a:ext>
                </a:extLst>
              </a:tr>
              <a:tr h="370840">
                <a:tc>
                  <a:txBody>
                    <a:bodyPr/>
                    <a:lstStyle>
                      <a:defPPr/>
                    </a:lstStyle>
                    <a:p>
                      <a:r>
                        <a:rPr lang="en-US"/>
                        <a:t>LOG10E</a:t>
                      </a:r>
                    </a:p>
                  </a:txBody>
                  <a:tcPr/>
                </a:tc>
                <a:tc>
                  <a:txBody>
                    <a:bodyPr/>
                    <a:lstStyle>
                      <a:defPPr/>
                    </a:lstStyle>
                    <a:p>
                      <a:r>
                        <a:rPr lang="en-US"/>
                        <a:t>Returns the base‐10 logarithm of E (approx.0.434)</a:t>
                      </a:r>
                    </a:p>
                  </a:txBody>
                  <a:tcPr/>
                </a:tc>
                <a:extLst>
                  <a:ext uri="{0D108BD9-81ED-4DB2-BD59-A6C34878D82A}">
                    <a16:rowId xmlns:a16="http://schemas.microsoft.com/office/drawing/2014/main" val="10005"/>
                  </a:ext>
                </a:extLst>
              </a:tr>
              <a:tr h="370840">
                <a:tc>
                  <a:txBody>
                    <a:bodyPr/>
                    <a:lstStyle>
                      <a:defPPr/>
                    </a:lstStyle>
                    <a:p>
                      <a:r>
                        <a:rPr lang="en-US"/>
                        <a:t>PI</a:t>
                      </a:r>
                    </a:p>
                  </a:txBody>
                  <a:tcPr/>
                </a:tc>
                <a:tc>
                  <a:txBody>
                    <a:bodyPr/>
                    <a:lstStyle>
                      <a:defPPr/>
                    </a:lstStyle>
                    <a:p>
                      <a:r>
                        <a:rPr lang="en-US"/>
                        <a:t>Returns PI(approx.3.14)</a:t>
                      </a:r>
                    </a:p>
                  </a:txBody>
                  <a:tcPr/>
                </a:tc>
                <a:extLst>
                  <a:ext uri="{0D108BD9-81ED-4DB2-BD59-A6C34878D82A}">
                    <a16:rowId xmlns:a16="http://schemas.microsoft.com/office/drawing/2014/main" val="10006"/>
                  </a:ext>
                </a:extLst>
              </a:tr>
              <a:tr h="370840">
                <a:tc>
                  <a:txBody>
                    <a:bodyPr/>
                    <a:lstStyle>
                      <a:defPPr/>
                    </a:lstStyle>
                    <a:p>
                      <a:r>
                        <a:rPr lang="en-US"/>
                        <a:t>SQRT1_2</a:t>
                      </a:r>
                    </a:p>
                  </a:txBody>
                  <a:tcPr/>
                </a:tc>
                <a:tc>
                  <a:txBody>
                    <a:bodyPr/>
                    <a:lstStyle>
                      <a:defPPr/>
                    </a:lstStyle>
                    <a:p>
                      <a:r>
                        <a:rPr lang="en-US"/>
                        <a:t>Returns square</a:t>
                      </a:r>
                      <a:r>
                        <a:rPr lang="en-US" baseline="0"/>
                        <a:t> root of ½</a:t>
                      </a:r>
                      <a:endParaRPr lang="en-US"/>
                    </a:p>
                  </a:txBody>
                  <a:tcPr/>
                </a:tc>
                <a:extLst>
                  <a:ext uri="{0D108BD9-81ED-4DB2-BD59-A6C34878D82A}">
                    <a16:rowId xmlns:a16="http://schemas.microsoft.com/office/drawing/2014/main" val="10007"/>
                  </a:ext>
                </a:extLst>
              </a:tr>
              <a:tr h="370840">
                <a:tc>
                  <a:txBody>
                    <a:bodyPr/>
                    <a:lstStyle>
                      <a:defPPr/>
                    </a:lstStyle>
                    <a:p>
                      <a:r>
                        <a:rPr lang="en-US"/>
                        <a:t>SQRT2</a:t>
                      </a:r>
                    </a:p>
                  </a:txBody>
                  <a:tcPr/>
                </a:tc>
                <a:tc>
                  <a:txBody>
                    <a:bodyPr/>
                    <a:lstStyle>
                      <a:defPPr/>
                    </a:lstStyle>
                    <a:p>
                      <a:r>
                        <a:rPr lang="en-US"/>
                        <a:t>Returns square root of 2</a:t>
                      </a:r>
                    </a:p>
                  </a:txBody>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4550"/>
          </a:xfrm>
        </p:spPr>
        <p:txBody>
          <a:bodyPr/>
          <a:lstStyle>
            <a:defPPr/>
          </a:lstStyle>
          <a:p>
            <a:r>
              <a:rPr lang="en-US" dirty="0"/>
              <a:t>Math Methods (Cont.)</a:t>
            </a:r>
          </a:p>
        </p:txBody>
      </p:sp>
      <p:graphicFrame>
        <p:nvGraphicFramePr>
          <p:cNvPr id="5" name="Table 4"/>
          <p:cNvGraphicFramePr>
            <a:graphicFrameLocks noGrp="1"/>
          </p:cNvGraphicFramePr>
          <p:nvPr/>
        </p:nvGraphicFramePr>
        <p:xfrm>
          <a:off x="1676400" y="1066800"/>
          <a:ext cx="4648200" cy="5323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tblGrid>
              <a:tr h="370840">
                <a:tc>
                  <a:txBody>
                    <a:bodyPr/>
                    <a:lstStyle>
                      <a:defPPr/>
                    </a:lstStyle>
                    <a:p>
                      <a:r>
                        <a:rPr lang="en-US"/>
                        <a:t>Method</a:t>
                      </a:r>
                    </a:p>
                  </a:txBody>
                  <a:tcPr/>
                </a:tc>
                <a:tc>
                  <a:txBody>
                    <a:bodyPr/>
                    <a:lstStyle>
                      <a:defPPr/>
                    </a:lstStyle>
                    <a:p>
                      <a:r>
                        <a:rPr lang="en-US"/>
                        <a:t>Description</a:t>
                      </a:r>
                    </a:p>
                  </a:txBody>
                  <a:tcPr/>
                </a:tc>
                <a:extLst>
                  <a:ext uri="{0D108BD9-81ED-4DB2-BD59-A6C34878D82A}">
                    <a16:rowId xmlns:a16="http://schemas.microsoft.com/office/drawing/2014/main" val="10000"/>
                  </a:ext>
                </a:extLst>
              </a:tr>
              <a:tr h="370840">
                <a:tc>
                  <a:txBody>
                    <a:bodyPr/>
                    <a:lstStyle>
                      <a:defPPr/>
                    </a:lstStyle>
                    <a:p>
                      <a:r>
                        <a:rPr lang="en-US"/>
                        <a:t>abs(x)</a:t>
                      </a:r>
                    </a:p>
                  </a:txBody>
                  <a:tcPr/>
                </a:tc>
                <a:tc>
                  <a:txBody>
                    <a:bodyPr/>
                    <a:lstStyle>
                      <a:defPPr/>
                    </a:lstStyle>
                    <a:p>
                      <a:r>
                        <a:rPr lang="en-US"/>
                        <a:t>Returns the absolute value of x</a:t>
                      </a:r>
                    </a:p>
                  </a:txBody>
                  <a:tcPr/>
                </a:tc>
                <a:extLst>
                  <a:ext uri="{0D108BD9-81ED-4DB2-BD59-A6C34878D82A}">
                    <a16:rowId xmlns:a16="http://schemas.microsoft.com/office/drawing/2014/main" val="10001"/>
                  </a:ext>
                </a:extLst>
              </a:tr>
              <a:tr h="370840">
                <a:tc>
                  <a:txBody>
                    <a:bodyPr/>
                    <a:lstStyle>
                      <a:defPPr/>
                    </a:lstStyle>
                    <a:p>
                      <a:r>
                        <a:rPr lang="en-US"/>
                        <a:t>sin(x)</a:t>
                      </a:r>
                    </a:p>
                  </a:txBody>
                  <a:tcPr/>
                </a:tc>
                <a:tc>
                  <a:txBody>
                    <a:bodyPr/>
                    <a:lstStyle>
                      <a:defPPr/>
                    </a:lstStyle>
                    <a:p>
                      <a:r>
                        <a:rPr lang="en-US"/>
                        <a:t>Returns the sine of x (x is in radians)</a:t>
                      </a:r>
                    </a:p>
                  </a:txBody>
                  <a:tcPr/>
                </a:tc>
                <a:extLst>
                  <a:ext uri="{0D108BD9-81ED-4DB2-BD59-A6C34878D82A}">
                    <a16:rowId xmlns:a16="http://schemas.microsoft.com/office/drawing/2014/main" val="10002"/>
                  </a:ext>
                </a:extLst>
              </a:tr>
              <a:tr h="370840">
                <a:tc>
                  <a:txBody>
                    <a:bodyPr/>
                    <a:lstStyle>
                      <a:defPPr/>
                    </a:lstStyle>
                    <a:p>
                      <a:r>
                        <a:rPr lang="en-US" err="1"/>
                        <a:t>cos(x)</a:t>
                      </a:r>
                    </a:p>
                  </a:txBody>
                  <a:tcPr/>
                </a:tc>
                <a:tc>
                  <a:txBody>
                    <a:bodyPr/>
                    <a:lstStyle>
                      <a:defPPr/>
                    </a:lstStyle>
                    <a:p>
                      <a:r>
                        <a:rPr lang="en-US"/>
                        <a:t>Returns the cosine of x (x is in radians)</a:t>
                      </a:r>
                    </a:p>
                  </a:txBody>
                  <a:tcPr/>
                </a:tc>
                <a:extLst>
                  <a:ext uri="{0D108BD9-81ED-4DB2-BD59-A6C34878D82A}">
                    <a16:rowId xmlns:a16="http://schemas.microsoft.com/office/drawing/2014/main" val="10003"/>
                  </a:ext>
                </a:extLst>
              </a:tr>
              <a:tr h="370840">
                <a:tc>
                  <a:txBody>
                    <a:bodyPr/>
                    <a:lstStyle>
                      <a:defPPr/>
                    </a:lstStyle>
                    <a:p>
                      <a:r>
                        <a:rPr lang="en-US"/>
                        <a:t>tan(x)</a:t>
                      </a:r>
                    </a:p>
                  </a:txBody>
                  <a:tcPr/>
                </a:tc>
                <a:tc>
                  <a:txBody>
                    <a:bodyPr/>
                    <a:lstStyle>
                      <a:defPPr/>
                    </a:lstStyle>
                    <a:p>
                      <a:r>
                        <a:rPr lang="en-US"/>
                        <a:t>Returns the tan of x (x is in radians)</a:t>
                      </a:r>
                    </a:p>
                  </a:txBody>
                  <a:tcPr/>
                </a:tc>
                <a:extLst>
                  <a:ext uri="{0D108BD9-81ED-4DB2-BD59-A6C34878D82A}">
                    <a16:rowId xmlns:a16="http://schemas.microsoft.com/office/drawing/2014/main" val="10004"/>
                  </a:ext>
                </a:extLst>
              </a:tr>
              <a:tr h="370840">
                <a:tc>
                  <a:txBody>
                    <a:bodyPr/>
                    <a:lstStyle>
                      <a:defPPr/>
                    </a:lstStyle>
                    <a:p>
                      <a:r>
                        <a:rPr lang="en-US" err="1"/>
                        <a:t>acos(x)</a:t>
                      </a:r>
                    </a:p>
                  </a:txBody>
                  <a:tcPr/>
                </a:tc>
                <a:tc>
                  <a:txBody>
                    <a:bodyPr/>
                    <a:lstStyle>
                      <a:defPPr/>
                    </a:lstStyle>
                    <a:p>
                      <a:r>
                        <a:rPr lang="en-US"/>
                        <a:t>Returns the arccosine of x, in radians</a:t>
                      </a:r>
                    </a:p>
                  </a:txBody>
                  <a:tcPr/>
                </a:tc>
                <a:extLst>
                  <a:ext uri="{0D108BD9-81ED-4DB2-BD59-A6C34878D82A}">
                    <a16:rowId xmlns:a16="http://schemas.microsoft.com/office/drawing/2014/main" val="10005"/>
                  </a:ext>
                </a:extLst>
              </a:tr>
              <a:tr h="370840">
                <a:tc>
                  <a:txBody>
                    <a:bodyPr/>
                    <a:lstStyle>
                      <a:defPPr/>
                    </a:lstStyle>
                    <a:p>
                      <a:r>
                        <a:rPr lang="en-US" err="1"/>
                        <a:t>asin(x)</a:t>
                      </a:r>
                    </a:p>
                  </a:txBody>
                  <a:tcPr/>
                </a:tc>
                <a:tc>
                  <a:txBody>
                    <a:bodyPr/>
                    <a:lstStyle>
                      <a:defPPr/>
                    </a:lstStyle>
                    <a:p>
                      <a:r>
                        <a:rPr lang="en-US"/>
                        <a:t>Returns the arcsine of x, in radians</a:t>
                      </a:r>
                    </a:p>
                  </a:txBody>
                  <a:tcPr/>
                </a:tc>
                <a:extLst>
                  <a:ext uri="{0D108BD9-81ED-4DB2-BD59-A6C34878D82A}">
                    <a16:rowId xmlns:a16="http://schemas.microsoft.com/office/drawing/2014/main" val="10006"/>
                  </a:ext>
                </a:extLst>
              </a:tr>
              <a:tr h="370840">
                <a:tc>
                  <a:txBody>
                    <a:bodyPr/>
                    <a:lstStyle>
                      <a:defPPr/>
                    </a:lstStyle>
                    <a:p>
                      <a:r>
                        <a:rPr lang="en-US" err="1"/>
                        <a:t>atan(x)</a:t>
                      </a:r>
                    </a:p>
                  </a:txBody>
                  <a:tcPr/>
                </a:tc>
                <a:tc>
                  <a:txBody>
                    <a:bodyPr/>
                    <a:lstStyle>
                      <a:defPPr/>
                    </a:lstStyle>
                    <a:p>
                      <a:r>
                        <a:rPr lang="en-US"/>
                        <a:t>Returns the arctangent of x as a numeric value</a:t>
                      </a:r>
                    </a:p>
                  </a:txBody>
                  <a:tcPr/>
                </a:tc>
                <a:extLst>
                  <a:ext uri="{0D108BD9-81ED-4DB2-BD59-A6C34878D82A}">
                    <a16:rowId xmlns:a16="http://schemas.microsoft.com/office/drawing/2014/main" val="10007"/>
                  </a:ext>
                </a:extLst>
              </a:tr>
              <a:tr h="370840">
                <a:tc>
                  <a:txBody>
                    <a:bodyPr/>
                    <a:lstStyle>
                      <a:defPPr/>
                    </a:lstStyle>
                    <a:p>
                      <a:r>
                        <a:rPr lang="en-US"/>
                        <a:t>atan2(x)</a:t>
                      </a:r>
                    </a:p>
                  </a:txBody>
                  <a:tcPr/>
                </a:tc>
                <a:tc>
                  <a:txBody>
                    <a:bodyPr/>
                    <a:lstStyle>
                      <a:defPPr/>
                    </a:lstStyle>
                    <a:p>
                      <a:r>
                        <a:rPr lang="en-US"/>
                        <a:t>Returns arctangent</a:t>
                      </a:r>
                      <a:r>
                        <a:rPr lang="en-US" baseline="0"/>
                        <a:t> of x </a:t>
                      </a:r>
                      <a:endParaRPr lang="en-US"/>
                    </a:p>
                  </a:txBody>
                  <a:tcPr/>
                </a:tc>
                <a:extLst>
                  <a:ext uri="{0D108BD9-81ED-4DB2-BD59-A6C34878D82A}">
                    <a16:rowId xmlns:a16="http://schemas.microsoft.com/office/drawing/2014/main" val="10008"/>
                  </a:ext>
                </a:extLst>
              </a:tr>
              <a:tr h="370840">
                <a:tc>
                  <a:txBody>
                    <a:bodyPr/>
                    <a:lstStyle>
                      <a:defPPr/>
                    </a:lstStyle>
                    <a:p>
                      <a:r>
                        <a:rPr lang="en-US"/>
                        <a:t>random(x)</a:t>
                      </a:r>
                    </a:p>
                  </a:txBody>
                  <a:tcPr/>
                </a:tc>
                <a:tc>
                  <a:txBody>
                    <a:bodyPr/>
                    <a:lstStyle>
                      <a:defPPr/>
                    </a:lstStyle>
                    <a:p>
                      <a:r>
                        <a:rPr lang="en-US"/>
                        <a:t>Returns random floating number between 0 to 1</a:t>
                      </a:r>
                    </a:p>
                  </a:txBody>
                  <a:tcPr/>
                </a:tc>
                <a:extLst>
                  <a:ext uri="{0D108BD9-81ED-4DB2-BD59-A6C34878D82A}">
                    <a16:rowId xmlns:a16="http://schemas.microsoft.com/office/drawing/2014/main" val="10009"/>
                  </a:ext>
                </a:extLst>
              </a:tr>
            </a:tbl>
          </a:graphicData>
        </a:graphic>
      </p:graphicFrame>
      <p:graphicFrame>
        <p:nvGraphicFramePr>
          <p:cNvPr id="12" name="Table 11"/>
          <p:cNvGraphicFramePr>
            <a:graphicFrameLocks noGrp="1"/>
          </p:cNvGraphicFramePr>
          <p:nvPr/>
        </p:nvGraphicFramePr>
        <p:xfrm>
          <a:off x="6477000" y="1066800"/>
          <a:ext cx="3962400" cy="5227320"/>
        </p:xfrm>
        <a:graphic>
          <a:graphicData uri="http://schemas.openxmlformats.org/drawingml/2006/table">
            <a:tbl>
              <a:tblPr firstRow="1" bandRow="1">
                <a:tableStyleId>{5C22544A-7EE6-4342-B048-85BDC9FD1C3A}</a:tableStyleId>
              </a:tblPr>
              <a:tblGrid>
                <a:gridCol w="990599">
                  <a:extLst>
                    <a:ext uri="{9D8B030D-6E8A-4147-A177-3AD203B41FA5}">
                      <a16:colId xmlns:a16="http://schemas.microsoft.com/office/drawing/2014/main" val="20000"/>
                    </a:ext>
                  </a:extLst>
                </a:gridCol>
                <a:gridCol w="2971801">
                  <a:extLst>
                    <a:ext uri="{9D8B030D-6E8A-4147-A177-3AD203B41FA5}">
                      <a16:colId xmlns:a16="http://schemas.microsoft.com/office/drawing/2014/main" val="20001"/>
                    </a:ext>
                  </a:extLst>
                </a:gridCol>
              </a:tblGrid>
              <a:tr h="370840">
                <a:tc>
                  <a:txBody>
                    <a:bodyPr/>
                    <a:lstStyle>
                      <a:defPPr/>
                    </a:lstStyle>
                    <a:p>
                      <a:r>
                        <a:rPr lang="en-US"/>
                        <a:t>Method</a:t>
                      </a:r>
                    </a:p>
                  </a:txBody>
                  <a:tcPr/>
                </a:tc>
                <a:tc>
                  <a:txBody>
                    <a:bodyPr/>
                    <a:lstStyle>
                      <a:defPPr/>
                    </a:lstStyle>
                    <a:p>
                      <a:r>
                        <a:rPr lang="en-US"/>
                        <a:t>Description</a:t>
                      </a:r>
                    </a:p>
                  </a:txBody>
                  <a:tcPr/>
                </a:tc>
                <a:extLst>
                  <a:ext uri="{0D108BD9-81ED-4DB2-BD59-A6C34878D82A}">
                    <a16:rowId xmlns:a16="http://schemas.microsoft.com/office/drawing/2014/main" val="10000"/>
                  </a:ext>
                </a:extLst>
              </a:tr>
              <a:tr h="370840">
                <a:tc>
                  <a:txBody>
                    <a:bodyPr/>
                    <a:lstStyle>
                      <a:defPPr/>
                    </a:lstStyle>
                    <a:p>
                      <a:r>
                        <a:rPr lang="en-US"/>
                        <a:t>exp(x)</a:t>
                      </a:r>
                    </a:p>
                  </a:txBody>
                  <a:tcPr/>
                </a:tc>
                <a:tc>
                  <a:txBody>
                    <a:bodyPr/>
                    <a:lstStyle>
                      <a:defPPr/>
                    </a:lstStyle>
                    <a:p>
                      <a:r>
                        <a:rPr lang="en-US"/>
                        <a:t>Returns the value of Ex</a:t>
                      </a:r>
                    </a:p>
                  </a:txBody>
                  <a:tcPr/>
                </a:tc>
                <a:extLst>
                  <a:ext uri="{0D108BD9-81ED-4DB2-BD59-A6C34878D82A}">
                    <a16:rowId xmlns:a16="http://schemas.microsoft.com/office/drawing/2014/main" val="10001"/>
                  </a:ext>
                </a:extLst>
              </a:tr>
              <a:tr h="370840">
                <a:tc>
                  <a:txBody>
                    <a:bodyPr/>
                    <a:lstStyle>
                      <a:defPPr/>
                    </a:lstStyle>
                    <a:p>
                      <a:r>
                        <a:rPr lang="en-US"/>
                        <a:t>ceil(x)</a:t>
                      </a:r>
                    </a:p>
                  </a:txBody>
                  <a:tcPr/>
                </a:tc>
                <a:tc>
                  <a:txBody>
                    <a:bodyPr/>
                    <a:lstStyle>
                      <a:defPPr/>
                    </a:lstStyle>
                    <a:p>
                      <a:r>
                        <a:rPr lang="en-US"/>
                        <a:t>Returns x, rounded upwards to the nearest integer</a:t>
                      </a:r>
                    </a:p>
                  </a:txBody>
                  <a:tcPr/>
                </a:tc>
                <a:extLst>
                  <a:ext uri="{0D108BD9-81ED-4DB2-BD59-A6C34878D82A}">
                    <a16:rowId xmlns:a16="http://schemas.microsoft.com/office/drawing/2014/main" val="10002"/>
                  </a:ext>
                </a:extLst>
              </a:tr>
              <a:tr h="370840">
                <a:tc>
                  <a:txBody>
                    <a:bodyPr/>
                    <a:lstStyle>
                      <a:defPPr/>
                    </a:lstStyle>
                    <a:p>
                      <a:r>
                        <a:rPr lang="en-US"/>
                        <a:t>floor(x)</a:t>
                      </a:r>
                    </a:p>
                  </a:txBody>
                  <a:tcPr/>
                </a:tc>
                <a:tc>
                  <a:txBody>
                    <a:bodyPr/>
                    <a:lstStyle>
                      <a:defPPr/>
                    </a:lstStyle>
                    <a:p>
                      <a:r>
                        <a:rPr lang="en-US"/>
                        <a:t>Returns x, rounded downwards to the nearest integer</a:t>
                      </a:r>
                    </a:p>
                  </a:txBody>
                  <a:tcPr/>
                </a:tc>
                <a:extLst>
                  <a:ext uri="{0D108BD9-81ED-4DB2-BD59-A6C34878D82A}">
                    <a16:rowId xmlns:a16="http://schemas.microsoft.com/office/drawing/2014/main" val="10003"/>
                  </a:ext>
                </a:extLst>
              </a:tr>
              <a:tr h="370840">
                <a:tc>
                  <a:txBody>
                    <a:bodyPr/>
                    <a:lstStyle>
                      <a:defPPr/>
                    </a:lstStyle>
                    <a:p>
                      <a:r>
                        <a:rPr lang="en-US"/>
                        <a:t>log(x)</a:t>
                      </a:r>
                    </a:p>
                  </a:txBody>
                  <a:tcPr/>
                </a:tc>
                <a:tc>
                  <a:txBody>
                    <a:bodyPr/>
                    <a:lstStyle>
                      <a:defPPr/>
                    </a:lstStyle>
                    <a:p>
                      <a:r>
                        <a:rPr lang="en-US"/>
                        <a:t>Returns the natural logarithm(base E) of x</a:t>
                      </a:r>
                    </a:p>
                  </a:txBody>
                  <a:tcPr/>
                </a:tc>
                <a:extLst>
                  <a:ext uri="{0D108BD9-81ED-4DB2-BD59-A6C34878D82A}">
                    <a16:rowId xmlns:a16="http://schemas.microsoft.com/office/drawing/2014/main" val="10004"/>
                  </a:ext>
                </a:extLst>
              </a:tr>
              <a:tr h="370840">
                <a:tc>
                  <a:txBody>
                    <a:bodyPr/>
                    <a:lstStyle>
                      <a:defPPr/>
                    </a:lstStyle>
                    <a:p>
                      <a:r>
                        <a:rPr lang="en-US"/>
                        <a:t>round(x)</a:t>
                      </a:r>
                    </a:p>
                  </a:txBody>
                  <a:tcPr/>
                </a:tc>
                <a:tc>
                  <a:txBody>
                    <a:bodyPr/>
                    <a:lstStyle>
                      <a:defPPr/>
                    </a:lstStyle>
                    <a:p>
                      <a:r>
                        <a:rPr lang="en-US"/>
                        <a:t>Rounds x to the nearest integer</a:t>
                      </a:r>
                    </a:p>
                  </a:txBody>
                  <a:tcPr/>
                </a:tc>
                <a:extLst>
                  <a:ext uri="{0D108BD9-81ED-4DB2-BD59-A6C34878D82A}">
                    <a16:rowId xmlns:a16="http://schemas.microsoft.com/office/drawing/2014/main" val="10005"/>
                  </a:ext>
                </a:extLst>
              </a:tr>
              <a:tr h="370840">
                <a:tc>
                  <a:txBody>
                    <a:bodyPr/>
                    <a:lstStyle>
                      <a:defPPr/>
                    </a:lstStyle>
                    <a:p>
                      <a:r>
                        <a:rPr lang="en-US" err="1"/>
                        <a:t>pow(x,y)</a:t>
                      </a:r>
                    </a:p>
                  </a:txBody>
                  <a:tcPr/>
                </a:tc>
                <a:tc>
                  <a:txBody>
                    <a:bodyPr/>
                    <a:lstStyle>
                      <a:defPPr/>
                    </a:lstStyle>
                    <a:p>
                      <a:r>
                        <a:rPr lang="en-US"/>
                        <a:t>Returns the value of x to the power of y</a:t>
                      </a:r>
                    </a:p>
                  </a:txBody>
                  <a:tcPr/>
                </a:tc>
                <a:extLst>
                  <a:ext uri="{0D108BD9-81ED-4DB2-BD59-A6C34878D82A}">
                    <a16:rowId xmlns:a16="http://schemas.microsoft.com/office/drawing/2014/main" val="10006"/>
                  </a:ext>
                </a:extLst>
              </a:tr>
              <a:tr h="370840">
                <a:tc>
                  <a:txBody>
                    <a:bodyPr/>
                    <a:lstStyle>
                      <a:defPPr/>
                    </a:lstStyle>
                    <a:p>
                      <a:r>
                        <a:rPr lang="en-US"/>
                        <a:t>max(x,y,z,...,n)</a:t>
                      </a:r>
                    </a:p>
                  </a:txBody>
                  <a:tcPr/>
                </a:tc>
                <a:tc>
                  <a:txBody>
                    <a:bodyPr/>
                    <a:lstStyle>
                      <a:defPPr/>
                    </a:lstStyle>
                    <a:p>
                      <a:r>
                        <a:rPr lang="en-US"/>
                        <a:t>Returns the number with the highest value</a:t>
                      </a:r>
                    </a:p>
                  </a:txBody>
                  <a:tcPr/>
                </a:tc>
                <a:extLst>
                  <a:ext uri="{0D108BD9-81ED-4DB2-BD59-A6C34878D82A}">
                    <a16:rowId xmlns:a16="http://schemas.microsoft.com/office/drawing/2014/main" val="10007"/>
                  </a:ext>
                </a:extLst>
              </a:tr>
              <a:tr h="370840">
                <a:tc>
                  <a:txBody>
                    <a:bodyPr/>
                    <a:lstStyle>
                      <a:defPPr/>
                    </a:lstStyle>
                    <a:p>
                      <a:r>
                        <a:rPr lang="en-US" err="1"/>
                        <a:t>sqrt(x)</a:t>
                      </a:r>
                    </a:p>
                  </a:txBody>
                  <a:tcPr/>
                </a:tc>
                <a:tc>
                  <a:txBody>
                    <a:bodyPr/>
                    <a:lstStyle>
                      <a:defPPr/>
                    </a:lstStyle>
                    <a:p>
                      <a:r>
                        <a:rPr lang="en-US"/>
                        <a:t>Returns the square root of x</a:t>
                      </a:r>
                    </a:p>
                  </a:txBody>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User Defined Objects</a:t>
            </a:r>
          </a:p>
        </p:txBody>
      </p:sp>
      <p:sp>
        <p:nvSpPr>
          <p:cNvPr id="3" name="Content Placeholder 2"/>
          <p:cNvSpPr>
            <a:spLocks noGrp="1"/>
          </p:cNvSpPr>
          <p:nvPr>
            <p:ph idx="1"/>
          </p:nvPr>
        </p:nvSpPr>
        <p:spPr/>
        <p:txBody>
          <a:bodyPr/>
          <a:lstStyle>
            <a:defPPr/>
          </a:lstStyle>
          <a:p>
            <a:pPr algn="just"/>
            <a:r>
              <a:rPr lang="en-US"/>
              <a:t>JavaScript allows you to create your own objects.</a:t>
            </a:r>
          </a:p>
          <a:p>
            <a:pPr algn="just"/>
            <a:r>
              <a:rPr lang="en-US"/>
              <a:t>The first step is to use the new operator.</a:t>
            </a:r>
          </a:p>
          <a:p>
            <a:pPr lvl="1">
              <a:buNone/>
            </a:pPr>
            <a:r>
              <a:rPr lang="en-US" i="1" err="1"/>
              <a:t>var myObj= new Object();</a:t>
            </a:r>
            <a:endParaRPr lang="en-US"/>
          </a:p>
          <a:p>
            <a:pPr algn="just"/>
            <a:r>
              <a:rPr lang="en-US"/>
              <a:t>This creates an empty object.</a:t>
            </a:r>
          </a:p>
          <a:p>
            <a:pPr algn="just"/>
            <a:r>
              <a:rPr lang="en-US"/>
              <a:t>This can then be used to start a new object that you can then give new properties and methods.</a:t>
            </a:r>
          </a:p>
          <a:p>
            <a:pPr algn="just"/>
            <a:r>
              <a:rPr lang="en-US"/>
              <a:t>In object- oriented programming such a new object is usually given a constructor to initialize values when it is first created.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User - Defined Objects (Cont.)</a:t>
            </a:r>
          </a:p>
        </p:txBody>
      </p:sp>
      <p:sp>
        <p:nvSpPr>
          <p:cNvPr id="3" name="Content Placeholder 2"/>
          <p:cNvSpPr>
            <a:spLocks noGrp="1"/>
          </p:cNvSpPr>
          <p:nvPr>
            <p:ph idx="1"/>
          </p:nvPr>
        </p:nvSpPr>
        <p:spPr>
          <a:xfrm>
            <a:off x="838200" y="1293962"/>
            <a:ext cx="10515600" cy="3674853"/>
          </a:xfrm>
        </p:spPr>
        <p:txBody>
          <a:bodyPr/>
          <a:lstStyle>
            <a:defPPr/>
          </a:lstStyle>
          <a:p>
            <a:r>
              <a:rPr lang="en-US" dirty="0"/>
              <a:t>However, it is also possible to assign values when it is made with literal values.</a:t>
            </a:r>
          </a:p>
          <a:p>
            <a:endParaRPr lang="en-US" dirty="0"/>
          </a:p>
        </p:txBody>
      </p:sp>
      <p:sp>
        <p:nvSpPr>
          <p:cNvPr id="5" name="TextBox 4"/>
          <p:cNvSpPr txBox="1"/>
          <p:nvPr/>
        </p:nvSpPr>
        <p:spPr>
          <a:xfrm>
            <a:off x="1828800" y="2062877"/>
            <a:ext cx="8458200" cy="2862322"/>
          </a:xfrm>
          <a:prstGeom prst="rect">
            <a:avLst/>
          </a:prstGeom>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defPPr/>
          </a:lstStyle>
          <a:p>
            <a:pPr algn="ctr"/>
            <a:r>
              <a:rPr lang="en-US" b="1">
                <a:solidFill>
                  <a:srgbClr val="FF0000"/>
                </a:solidFill>
              </a:rPr>
              <a:t>example</a:t>
            </a:r>
            <a:endParaRPr lang="en-US"/>
          </a:p>
          <a:p>
            <a:r>
              <a:rPr lang="en-US"/>
              <a:t> &lt;script&gt;</a:t>
            </a:r>
          </a:p>
          <a:p>
            <a:pPr lvl="1"/>
            <a:r>
              <a:rPr lang="en-US"/>
              <a:t>	person={</a:t>
            </a:r>
          </a:p>
          <a:p>
            <a:r>
              <a:rPr lang="en-US"/>
              <a:t>		firstname: "Darshan",</a:t>
            </a:r>
          </a:p>
          <a:p>
            <a:pPr lvl="2"/>
            <a:r>
              <a:rPr lang="en-US"/>
              <a:t>	lastname: "College",</a:t>
            </a:r>
          </a:p>
          <a:p>
            <a:r>
              <a:rPr lang="en-US"/>
              <a:t>		age: 50,</a:t>
            </a:r>
          </a:p>
          <a:p>
            <a:r>
              <a:rPr lang="en-US"/>
              <a:t>		eyecolor: "blue"</a:t>
            </a:r>
          </a:p>
          <a:p>
            <a:r>
              <a:rPr lang="en-US"/>
              <a:t>	}</a:t>
            </a:r>
          </a:p>
          <a:p>
            <a:r>
              <a:rPr lang="en-US"/>
              <a:t>    	alert(person.firstname + " is " + person.age + " years old.");</a:t>
            </a:r>
          </a:p>
          <a:p>
            <a:r>
              <a:rPr lang="en-US"/>
              <a:t>  &lt;/script&gt;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66860"/>
          </a:xfrm>
        </p:spPr>
        <p:txBody>
          <a:bodyPr/>
          <a:lstStyle/>
          <a:p>
            <a:r>
              <a:rPr lang="en-IN" dirty="0">
                <a:latin typeface="+mj-lt"/>
              </a:rPr>
              <a:t>Outline</a:t>
            </a:r>
          </a:p>
        </p:txBody>
      </p:sp>
      <p:sp>
        <p:nvSpPr>
          <p:cNvPr id="5" name="Content Placeholder 2"/>
          <p:cNvSpPr txBox="1"/>
          <p:nvPr/>
        </p:nvSpPr>
        <p:spPr>
          <a:xfrm>
            <a:off x="1905000" y="1423358"/>
            <a:ext cx="8229600" cy="4901242"/>
          </a:xfrm>
          <a:prstGeom prst="rect">
            <a:avLst/>
          </a:prstGeom>
        </p:spPr>
        <p:txBody>
          <a:bodyPr vert="horz" lIns="91440" tIns="45720" rIns="91440" bIns="45720" rtlCol="0">
            <a:noAutofit/>
          </a:bodyPr>
          <a:lstStyle/>
          <a:p>
            <a:pPr marL="446088" indent="-446088">
              <a:spcBef>
                <a:spcPct val="20000"/>
              </a:spcBef>
              <a:spcAft>
                <a:spcPct val="0"/>
              </a:spcAft>
              <a:buFontTx/>
              <a:buAutoNum type="arabicPeriod"/>
              <a:defRPr/>
            </a:pPr>
            <a:r>
              <a:rPr lang="en-US" sz="2400" dirty="0">
                <a:latin typeface="+mj-lt"/>
                <a:ea typeface="Times New Roman" panose="02020603050405020304" pitchFamily="18" charset="0"/>
                <a:cs typeface="Times New Roman" panose="02020603050405020304" pitchFamily="18" charset="0"/>
              </a:rPr>
              <a:t>Web Design Issues</a:t>
            </a:r>
          </a:p>
          <a:p>
            <a:pPr marL="446088" indent="-446088">
              <a:spcBef>
                <a:spcPct val="20000"/>
              </a:spcBef>
              <a:spcAft>
                <a:spcPct val="0"/>
              </a:spcAft>
              <a:buFontTx/>
              <a:buAutoNum type="arabicPeriod"/>
              <a:defRPr/>
            </a:pPr>
            <a:r>
              <a:rPr lang="en-US" sz="2400" dirty="0">
                <a:latin typeface="+mj-lt"/>
                <a:ea typeface="Times New Roman" panose="02020603050405020304" pitchFamily="18" charset="0"/>
                <a:cs typeface="Times New Roman" panose="02020603050405020304" pitchFamily="18" charset="0"/>
              </a:rPr>
              <a:t>Planning a website</a:t>
            </a:r>
          </a:p>
          <a:p>
            <a:pPr marL="446088" indent="-446088">
              <a:spcBef>
                <a:spcPct val="20000"/>
              </a:spcBef>
              <a:spcAft>
                <a:spcPct val="0"/>
              </a:spcAft>
              <a:buFontTx/>
              <a:buAutoNum type="arabicPeriod"/>
              <a:defRPr/>
            </a:pPr>
            <a:r>
              <a:rPr lang="en-US" sz="2400" dirty="0">
                <a:latin typeface="+mj-lt"/>
                <a:ea typeface="Times New Roman" panose="02020603050405020304" pitchFamily="18" charset="0"/>
                <a:cs typeface="Times New Roman" panose="02020603050405020304" pitchFamily="18" charset="0"/>
              </a:rPr>
              <a:t>Effective Navigation</a:t>
            </a:r>
          </a:p>
          <a:p>
            <a:pPr marL="903288" lvl="1" indent="-446088">
              <a:spcBef>
                <a:spcPct val="20000"/>
              </a:spcBef>
              <a:buFontTx/>
              <a:buAutoNum type="arabicPeriod"/>
              <a:defRPr/>
            </a:pPr>
            <a:endParaRPr lang="en-US" sz="2400" dirty="0">
              <a:latin typeface="+mj-lt"/>
              <a:ea typeface="Times New Roman" panose="02020603050405020304" pitchFamily="18" charset="0"/>
              <a:cs typeface="Times New Roman" panose="02020603050405020304" pitchFamily="18" charset="0"/>
            </a:endParaRPr>
          </a:p>
          <a:p>
            <a:pPr marL="446088" indent="-446088">
              <a:spcBef>
                <a:spcPct val="20000"/>
              </a:spcBef>
              <a:spcAft>
                <a:spcPct val="0"/>
              </a:spcAft>
              <a:buFontTx/>
              <a:buAutoNum type="arabicPeriod"/>
              <a:defRPr/>
            </a:pPr>
            <a:endParaRPr lang="en-US" sz="2400" dirty="0">
              <a:solidFill>
                <a:srgbClr val="0202BE"/>
              </a:solidFill>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31681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User - Defined Objects (Cont.)</a:t>
            </a:r>
          </a:p>
        </p:txBody>
      </p:sp>
      <p:sp>
        <p:nvSpPr>
          <p:cNvPr id="3" name="Content Placeholder 2"/>
          <p:cNvSpPr>
            <a:spLocks noGrp="1"/>
          </p:cNvSpPr>
          <p:nvPr>
            <p:ph idx="1"/>
          </p:nvPr>
        </p:nvSpPr>
        <p:spPr>
          <a:xfrm>
            <a:off x="820948" y="1273535"/>
            <a:ext cx="10515600" cy="4351338"/>
          </a:xfrm>
        </p:spPr>
        <p:txBody>
          <a:bodyPr/>
          <a:lstStyle>
            <a:defPPr/>
          </a:lstStyle>
          <a:p>
            <a:pPr algn="just"/>
            <a:r>
              <a:rPr lang="en-US" dirty="0"/>
              <a:t>A constructor is pre defined method that will initialize your object.</a:t>
            </a:r>
          </a:p>
          <a:p>
            <a:pPr algn="just"/>
            <a:r>
              <a:rPr lang="en-US" dirty="0"/>
              <a:t>To do this in JavaScript a function is used that is invoked through the </a:t>
            </a:r>
            <a:r>
              <a:rPr lang="en-US" i="1" dirty="0"/>
              <a:t>new</a:t>
            </a:r>
            <a:r>
              <a:rPr lang="en-US" dirty="0"/>
              <a:t> operator.</a:t>
            </a:r>
          </a:p>
          <a:p>
            <a:pPr algn="just"/>
            <a:r>
              <a:rPr lang="en-US" dirty="0"/>
              <a:t>Any properties inside the newly created object are assigned using </a:t>
            </a:r>
            <a:r>
              <a:rPr lang="en-US" i="1" dirty="0"/>
              <a:t>this</a:t>
            </a:r>
            <a:r>
              <a:rPr lang="en-US" dirty="0"/>
              <a:t> keyword, referring to the current object being created.</a:t>
            </a:r>
          </a:p>
          <a:p>
            <a:pPr algn="just"/>
            <a:endParaRPr lang="en-US" dirty="0"/>
          </a:p>
        </p:txBody>
      </p:sp>
      <p:sp>
        <p:nvSpPr>
          <p:cNvPr id="5" name="TextBox 4"/>
          <p:cNvSpPr txBox="1"/>
          <p:nvPr/>
        </p:nvSpPr>
        <p:spPr>
          <a:xfrm>
            <a:off x="1923691" y="3621657"/>
            <a:ext cx="8458200" cy="3139321"/>
          </a:xfrm>
          <a:prstGeom prst="rect">
            <a:avLst/>
          </a:prstGeom>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defPPr/>
          </a:lstStyle>
          <a:p>
            <a:pPr algn="ctr"/>
            <a:r>
              <a:rPr lang="en-US" b="1" dirty="0">
                <a:solidFill>
                  <a:srgbClr val="FF0000"/>
                </a:solidFill>
              </a:rPr>
              <a:t>example</a:t>
            </a:r>
            <a:endParaRPr lang="en-US" dirty="0"/>
          </a:p>
          <a:p>
            <a:r>
              <a:rPr lang="en-US" dirty="0"/>
              <a:t> &lt;script&gt;</a:t>
            </a:r>
          </a:p>
          <a:p>
            <a:r>
              <a:rPr lang="en-US" dirty="0"/>
              <a:t>	function person(</a:t>
            </a:r>
            <a:r>
              <a:rPr lang="en-US" dirty="0" err="1"/>
              <a:t>firstname</a:t>
            </a:r>
            <a:r>
              <a:rPr lang="en-US" dirty="0"/>
              <a:t>, </a:t>
            </a:r>
            <a:r>
              <a:rPr lang="en-US" dirty="0" err="1"/>
              <a:t>lastname</a:t>
            </a:r>
            <a:r>
              <a:rPr lang="en-US" dirty="0"/>
              <a:t>, age){</a:t>
            </a:r>
          </a:p>
          <a:p>
            <a:r>
              <a:rPr lang="en-US" dirty="0"/>
              <a:t>		</a:t>
            </a:r>
            <a:r>
              <a:rPr lang="en-US" dirty="0" err="1"/>
              <a:t>this.firstname</a:t>
            </a:r>
            <a:r>
              <a:rPr lang="en-US" dirty="0"/>
              <a:t> = </a:t>
            </a:r>
            <a:r>
              <a:rPr lang="en-US" dirty="0" err="1"/>
              <a:t>firstname</a:t>
            </a:r>
            <a:r>
              <a:rPr lang="en-US" dirty="0"/>
              <a:t>;</a:t>
            </a:r>
          </a:p>
          <a:p>
            <a:r>
              <a:rPr lang="en-US" dirty="0"/>
              <a:t>		</a:t>
            </a:r>
            <a:r>
              <a:rPr lang="en-US" dirty="0" err="1"/>
              <a:t>this.lastname</a:t>
            </a:r>
            <a:r>
              <a:rPr lang="en-US" dirty="0"/>
              <a:t> = </a:t>
            </a:r>
            <a:r>
              <a:rPr lang="en-US" dirty="0" err="1"/>
              <a:t>lastname</a:t>
            </a:r>
            <a:r>
              <a:rPr lang="en-US" dirty="0"/>
              <a:t>;</a:t>
            </a:r>
          </a:p>
          <a:p>
            <a:r>
              <a:rPr lang="en-US" dirty="0"/>
              <a:t>		this. </a:t>
            </a:r>
            <a:r>
              <a:rPr lang="en-US" dirty="0" err="1"/>
              <a:t>changeFirstName</a:t>
            </a:r>
            <a:r>
              <a:rPr lang="en-US" dirty="0"/>
              <a:t> = function (name){ </a:t>
            </a:r>
            <a:r>
              <a:rPr lang="en-US" dirty="0" err="1"/>
              <a:t>this.firstname</a:t>
            </a:r>
            <a:r>
              <a:rPr lang="en-US" dirty="0"/>
              <a:t> = name };</a:t>
            </a:r>
          </a:p>
          <a:p>
            <a:r>
              <a:rPr lang="en-US" dirty="0"/>
              <a:t>	}</a:t>
            </a:r>
          </a:p>
          <a:p>
            <a:r>
              <a:rPr lang="en-US" dirty="0"/>
              <a:t>	var person1=new person("Narendra","Modi",50);</a:t>
            </a:r>
          </a:p>
          <a:p>
            <a:r>
              <a:rPr lang="en-US" dirty="0"/>
              <a:t>	person1.changeFirstName(“NAMO”);</a:t>
            </a:r>
          </a:p>
          <a:p>
            <a:r>
              <a:rPr lang="en-US" dirty="0"/>
              <a:t>	alert(person1.firstname + “ ”+ person1.lastname);</a:t>
            </a:r>
          </a:p>
          <a:p>
            <a:r>
              <a:rPr lang="en-US" dirty="0"/>
              <a:t>&lt;/script&gt;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9826"/>
          </a:xfrm>
        </p:spPr>
        <p:txBody>
          <a:bodyPr/>
          <a:lstStyle>
            <a:defPPr/>
          </a:lstStyle>
          <a:p>
            <a:r>
              <a:rPr lang="en-US" dirty="0"/>
              <a:t>Document Object Model (DOM)</a:t>
            </a:r>
          </a:p>
        </p:txBody>
      </p:sp>
      <p:sp>
        <p:nvSpPr>
          <p:cNvPr id="3" name="Content Placeholder 2"/>
          <p:cNvSpPr>
            <a:spLocks noGrp="1"/>
          </p:cNvSpPr>
          <p:nvPr>
            <p:ph idx="1"/>
          </p:nvPr>
        </p:nvSpPr>
        <p:spPr>
          <a:xfrm>
            <a:off x="1714500" y="1199072"/>
            <a:ext cx="8763000" cy="5277928"/>
          </a:xfrm>
        </p:spPr>
        <p:txBody>
          <a:bodyPr>
            <a:normAutofit fontScale="92500" lnSpcReduction="10000"/>
          </a:bodyPr>
          <a:lstStyle>
            <a:defPPr/>
          </a:lstStyle>
          <a:p>
            <a:pPr algn="just"/>
            <a:r>
              <a:rPr lang="en-US" dirty="0"/>
              <a:t>The Document Object Model is a platform and language neutral interface that will allow programs and scripts to dynamically access and update the content, structure and style of documents.</a:t>
            </a:r>
          </a:p>
          <a:p>
            <a:pPr algn="just"/>
            <a:r>
              <a:rPr lang="en-US" dirty="0"/>
              <a:t>The </a:t>
            </a:r>
            <a:r>
              <a:rPr lang="en-US" b="1" dirty="0">
                <a:solidFill>
                  <a:srgbClr val="C00000"/>
                </a:solidFill>
              </a:rPr>
              <a:t>window</a:t>
            </a:r>
            <a:r>
              <a:rPr lang="en-US" b="1" dirty="0"/>
              <a:t> </a:t>
            </a:r>
            <a:r>
              <a:rPr lang="en-US" dirty="0"/>
              <a:t>object is the primary point from which most other objects come.</a:t>
            </a:r>
          </a:p>
          <a:p>
            <a:pPr algn="just"/>
            <a:r>
              <a:rPr lang="en-US" dirty="0"/>
              <a:t>From the current window object </a:t>
            </a:r>
            <a:r>
              <a:rPr lang="en-US" b="1" dirty="0">
                <a:solidFill>
                  <a:srgbClr val="C00000"/>
                </a:solidFill>
              </a:rPr>
              <a:t>access</a:t>
            </a:r>
            <a:r>
              <a:rPr lang="en-US" dirty="0"/>
              <a:t> and </a:t>
            </a:r>
            <a:r>
              <a:rPr lang="en-US" b="1" dirty="0">
                <a:solidFill>
                  <a:srgbClr val="C00000"/>
                </a:solidFill>
              </a:rPr>
              <a:t>control</a:t>
            </a:r>
            <a:r>
              <a:rPr lang="en-US" dirty="0"/>
              <a:t> can be given to most aspects of the </a:t>
            </a:r>
            <a:r>
              <a:rPr lang="en-US" b="1" dirty="0">
                <a:solidFill>
                  <a:srgbClr val="C00000"/>
                </a:solidFill>
              </a:rPr>
              <a:t>browser features </a:t>
            </a:r>
            <a:r>
              <a:rPr lang="en-US" dirty="0"/>
              <a:t>and the </a:t>
            </a:r>
            <a:r>
              <a:rPr lang="en-US" b="1" dirty="0">
                <a:solidFill>
                  <a:srgbClr val="C00000"/>
                </a:solidFill>
              </a:rPr>
              <a:t>HTML document</a:t>
            </a:r>
            <a:r>
              <a:rPr lang="en-US" dirty="0"/>
              <a:t>.</a:t>
            </a:r>
          </a:p>
          <a:p>
            <a:pPr algn="just"/>
            <a:r>
              <a:rPr lang="en-US" dirty="0"/>
              <a:t>When we write :</a:t>
            </a:r>
          </a:p>
          <a:p>
            <a:pPr lvl="1">
              <a:buNone/>
            </a:pPr>
            <a:r>
              <a:rPr lang="en-US" dirty="0"/>
              <a:t>	</a:t>
            </a:r>
            <a:r>
              <a:rPr lang="en-US" dirty="0" err="1"/>
              <a:t>document.write</a:t>
            </a:r>
            <a:r>
              <a:rPr lang="en-US" dirty="0"/>
              <a:t>(“Hello World”);</a:t>
            </a:r>
          </a:p>
          <a:p>
            <a:pPr algn="just"/>
            <a:r>
              <a:rPr lang="en-US" dirty="0"/>
              <a:t>We are actually writing :</a:t>
            </a:r>
          </a:p>
          <a:p>
            <a:pPr lvl="1">
              <a:buNone/>
            </a:pPr>
            <a:r>
              <a:rPr lang="en-US" dirty="0"/>
              <a:t>	</a:t>
            </a:r>
            <a:r>
              <a:rPr lang="en-US" dirty="0" err="1"/>
              <a:t>window.document.write</a:t>
            </a:r>
            <a:r>
              <a:rPr lang="en-US" dirty="0"/>
              <a:t>(“Hello World”);</a:t>
            </a:r>
          </a:p>
          <a:p>
            <a:pPr lvl="1">
              <a:buNone/>
            </a:pPr>
            <a:r>
              <a:rPr lang="en-US" dirty="0"/>
              <a:t>The </a:t>
            </a:r>
            <a:r>
              <a:rPr lang="en-US" b="1" dirty="0">
                <a:solidFill>
                  <a:srgbClr val="C00000"/>
                </a:solidFill>
              </a:rPr>
              <a:t>window</a:t>
            </a:r>
            <a:r>
              <a:rPr lang="en-US" b="1" dirty="0"/>
              <a:t> </a:t>
            </a:r>
            <a:r>
              <a:rPr lang="en-US" dirty="0"/>
              <a:t>is just there by default</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DOM (Cont)</a:t>
            </a:r>
          </a:p>
        </p:txBody>
      </p:sp>
      <p:sp>
        <p:nvSpPr>
          <p:cNvPr id="3" name="Content Placeholder 2"/>
          <p:cNvSpPr>
            <a:spLocks noGrp="1"/>
          </p:cNvSpPr>
          <p:nvPr>
            <p:ph idx="1"/>
          </p:nvPr>
        </p:nvSpPr>
        <p:spPr>
          <a:xfrm>
            <a:off x="838200" y="1337094"/>
            <a:ext cx="10515600" cy="4839869"/>
          </a:xfrm>
        </p:spPr>
        <p:txBody>
          <a:bodyPr/>
          <a:lstStyle>
            <a:defPPr/>
          </a:lstStyle>
          <a:p>
            <a:pPr algn="just"/>
            <a:r>
              <a:rPr lang="en-US" dirty="0"/>
              <a:t>This </a:t>
            </a:r>
            <a:r>
              <a:rPr lang="en-US" b="1" dirty="0"/>
              <a:t>window</a:t>
            </a:r>
            <a:r>
              <a:rPr lang="en-US" dirty="0"/>
              <a:t> object represents the window or frame that displays the document and is the global object in client side programming for JavaScript.</a:t>
            </a:r>
          </a:p>
          <a:p>
            <a:pPr algn="just"/>
            <a:r>
              <a:rPr lang="en-US" dirty="0"/>
              <a:t>All the client side objects are connected to the window object.</a:t>
            </a:r>
          </a:p>
        </p:txBody>
      </p:sp>
      <p:sp>
        <p:nvSpPr>
          <p:cNvPr id="12" name="Rectangle 11"/>
          <p:cNvSpPr/>
          <p:nvPr/>
        </p:nvSpPr>
        <p:spPr>
          <a:xfrm>
            <a:off x="4724400" y="3048000"/>
            <a:ext cx="1143000" cy="4572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r>
              <a:rPr lang="en-US">
                <a:solidFill>
                  <a:schemeClr val="tx1"/>
                </a:solidFill>
              </a:rPr>
              <a:t>window</a:t>
            </a:r>
          </a:p>
        </p:txBody>
      </p:sp>
      <p:grpSp>
        <p:nvGrpSpPr>
          <p:cNvPr id="13" name="Group 31"/>
          <p:cNvGrpSpPr/>
          <p:nvPr/>
        </p:nvGrpSpPr>
        <p:grpSpPr>
          <a:xfrm>
            <a:off x="1905000" y="3962402"/>
            <a:ext cx="1219200" cy="1904998"/>
            <a:chOff x="381000" y="3962402"/>
            <a:chExt cx="1219200" cy="1904998"/>
          </a:xfrm>
        </p:grpSpPr>
        <p:sp>
          <p:nvSpPr>
            <p:cNvPr id="5" name="Rectangle 4"/>
            <p:cNvSpPr/>
            <p:nvPr/>
          </p:nvSpPr>
          <p:spPr>
            <a:xfrm>
              <a:off x="381000" y="4648200"/>
              <a:ext cx="1219200" cy="12192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r>
                <a:rPr lang="en-US">
                  <a:solidFill>
                    <a:schemeClr val="tx1"/>
                  </a:solidFill>
                </a:rPr>
                <a:t>self,</a:t>
              </a:r>
            </a:p>
            <a:p>
              <a:pPr algn="ctr"/>
              <a:r>
                <a:rPr lang="en-US">
                  <a:solidFill>
                    <a:schemeClr val="tx1"/>
                  </a:solidFill>
                </a:rPr>
                <a:t>parent,</a:t>
              </a:r>
            </a:p>
            <a:p>
              <a:pPr algn="ctr"/>
              <a:r>
                <a:rPr lang="en-US">
                  <a:solidFill>
                    <a:schemeClr val="tx1"/>
                  </a:solidFill>
                </a:rPr>
                <a:t>window,</a:t>
              </a:r>
            </a:p>
            <a:p>
              <a:pPr algn="ctr"/>
              <a:r>
                <a:rPr lang="en-US">
                  <a:solidFill>
                    <a:schemeClr val="tx1"/>
                  </a:solidFill>
                </a:rPr>
                <a:t>top</a:t>
              </a:r>
            </a:p>
          </p:txBody>
        </p:sp>
        <p:cxnSp>
          <p:nvCxnSpPr>
            <p:cNvPr id="20" name="Straight Arrow Connector 19"/>
            <p:cNvCxnSpPr/>
            <p:nvPr/>
          </p:nvCxnSpPr>
          <p:spPr>
            <a:xfrm rot="16200000" flipH="1">
              <a:off x="646907" y="4304507"/>
              <a:ext cx="685798"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4" name="Group 32"/>
          <p:cNvGrpSpPr/>
          <p:nvPr/>
        </p:nvGrpSpPr>
        <p:grpSpPr>
          <a:xfrm>
            <a:off x="3200400" y="3962402"/>
            <a:ext cx="1143000" cy="1142998"/>
            <a:chOff x="1676400" y="3962402"/>
            <a:chExt cx="1143000" cy="1142998"/>
          </a:xfrm>
        </p:grpSpPr>
        <p:sp>
          <p:nvSpPr>
            <p:cNvPr id="6" name="Rectangle 5"/>
            <p:cNvSpPr/>
            <p:nvPr/>
          </p:nvSpPr>
          <p:spPr>
            <a:xfrm>
              <a:off x="1676400" y="4648200"/>
              <a:ext cx="1143000" cy="4572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r>
                <a:rPr lang="en-US">
                  <a:solidFill>
                    <a:schemeClr val="tx1"/>
                  </a:solidFill>
                </a:rPr>
                <a:t>frames[]</a:t>
              </a:r>
            </a:p>
          </p:txBody>
        </p:sp>
        <p:cxnSp>
          <p:nvCxnSpPr>
            <p:cNvPr id="23" name="Straight Arrow Connector 22"/>
            <p:cNvCxnSpPr/>
            <p:nvPr/>
          </p:nvCxnSpPr>
          <p:spPr>
            <a:xfrm rot="16200000" flipH="1">
              <a:off x="1867695" y="4304507"/>
              <a:ext cx="685798"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5" name="Group 33"/>
          <p:cNvGrpSpPr/>
          <p:nvPr/>
        </p:nvGrpSpPr>
        <p:grpSpPr>
          <a:xfrm>
            <a:off x="4419600" y="3962402"/>
            <a:ext cx="1143000" cy="1142999"/>
            <a:chOff x="2895600" y="3962401"/>
            <a:chExt cx="1143000" cy="1142999"/>
          </a:xfrm>
        </p:grpSpPr>
        <p:sp>
          <p:nvSpPr>
            <p:cNvPr id="7" name="Rectangle 6"/>
            <p:cNvSpPr/>
            <p:nvPr/>
          </p:nvSpPr>
          <p:spPr>
            <a:xfrm>
              <a:off x="2895600" y="4648200"/>
              <a:ext cx="1143000" cy="4572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r>
                <a:rPr lang="en-US">
                  <a:solidFill>
                    <a:schemeClr val="tx1"/>
                  </a:solidFill>
                </a:rPr>
                <a:t>navigator</a:t>
              </a:r>
            </a:p>
          </p:txBody>
        </p:sp>
        <p:cxnSp>
          <p:nvCxnSpPr>
            <p:cNvPr id="24" name="Straight Arrow Connector 23"/>
            <p:cNvCxnSpPr/>
            <p:nvPr/>
          </p:nvCxnSpPr>
          <p:spPr>
            <a:xfrm rot="16200000" flipH="1">
              <a:off x="3086895" y="4304506"/>
              <a:ext cx="685798"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6" name="Group 34"/>
          <p:cNvGrpSpPr/>
          <p:nvPr/>
        </p:nvGrpSpPr>
        <p:grpSpPr>
          <a:xfrm>
            <a:off x="5638800" y="3962402"/>
            <a:ext cx="1143000" cy="1142998"/>
            <a:chOff x="4114800" y="3962402"/>
            <a:chExt cx="1143000" cy="1142998"/>
          </a:xfrm>
        </p:grpSpPr>
        <p:sp>
          <p:nvSpPr>
            <p:cNvPr id="8" name="Rectangle 7"/>
            <p:cNvSpPr/>
            <p:nvPr/>
          </p:nvSpPr>
          <p:spPr>
            <a:xfrm>
              <a:off x="4114800" y="4648200"/>
              <a:ext cx="1143000" cy="4572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r>
                <a:rPr lang="en-US">
                  <a:solidFill>
                    <a:schemeClr val="tx1"/>
                  </a:solidFill>
                </a:rPr>
                <a:t>location</a:t>
              </a:r>
            </a:p>
          </p:txBody>
        </p:sp>
        <p:cxnSp>
          <p:nvCxnSpPr>
            <p:cNvPr id="25" name="Straight Arrow Connector 24"/>
            <p:cNvCxnSpPr/>
            <p:nvPr/>
          </p:nvCxnSpPr>
          <p:spPr>
            <a:xfrm rot="16200000" flipH="1">
              <a:off x="4302919" y="4304507"/>
              <a:ext cx="685798"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7" name="Group 35"/>
          <p:cNvGrpSpPr/>
          <p:nvPr/>
        </p:nvGrpSpPr>
        <p:grpSpPr>
          <a:xfrm>
            <a:off x="6858000" y="3962402"/>
            <a:ext cx="1066800" cy="1142998"/>
            <a:chOff x="5334000" y="3962402"/>
            <a:chExt cx="1066800" cy="1142998"/>
          </a:xfrm>
        </p:grpSpPr>
        <p:sp>
          <p:nvSpPr>
            <p:cNvPr id="9" name="Rectangle 8"/>
            <p:cNvSpPr/>
            <p:nvPr/>
          </p:nvSpPr>
          <p:spPr>
            <a:xfrm>
              <a:off x="5334000" y="4648200"/>
              <a:ext cx="1066800" cy="4572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r>
                <a:rPr lang="en-US">
                  <a:solidFill>
                    <a:schemeClr val="tx1"/>
                  </a:solidFill>
                </a:rPr>
                <a:t>history</a:t>
              </a:r>
            </a:p>
          </p:txBody>
        </p:sp>
        <p:cxnSp>
          <p:nvCxnSpPr>
            <p:cNvPr id="26" name="Straight Arrow Connector 25"/>
            <p:cNvCxnSpPr/>
            <p:nvPr/>
          </p:nvCxnSpPr>
          <p:spPr>
            <a:xfrm rot="16200000" flipH="1">
              <a:off x="5523707" y="4304507"/>
              <a:ext cx="685798"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9" name="Group 36"/>
          <p:cNvGrpSpPr/>
          <p:nvPr/>
        </p:nvGrpSpPr>
        <p:grpSpPr>
          <a:xfrm>
            <a:off x="8001000" y="3962402"/>
            <a:ext cx="1143000" cy="1142999"/>
            <a:chOff x="6477000" y="3962401"/>
            <a:chExt cx="1143000" cy="1142999"/>
          </a:xfrm>
        </p:grpSpPr>
        <p:sp>
          <p:nvSpPr>
            <p:cNvPr id="10" name="Rectangle 9"/>
            <p:cNvSpPr/>
            <p:nvPr/>
          </p:nvSpPr>
          <p:spPr>
            <a:xfrm>
              <a:off x="6477000" y="4648200"/>
              <a:ext cx="1143000" cy="4572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r>
                <a:rPr lang="en-US">
                  <a:solidFill>
                    <a:schemeClr val="tx1"/>
                  </a:solidFill>
                </a:rPr>
                <a:t>document</a:t>
              </a:r>
            </a:p>
          </p:txBody>
        </p:sp>
        <p:cxnSp>
          <p:nvCxnSpPr>
            <p:cNvPr id="27" name="Straight Arrow Connector 26"/>
            <p:cNvCxnSpPr/>
            <p:nvPr/>
          </p:nvCxnSpPr>
          <p:spPr>
            <a:xfrm rot="16200000" flipH="1">
              <a:off x="6742907" y="4304506"/>
              <a:ext cx="685798"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1" name="Group 37"/>
          <p:cNvGrpSpPr/>
          <p:nvPr/>
        </p:nvGrpSpPr>
        <p:grpSpPr>
          <a:xfrm>
            <a:off x="9220200" y="3962402"/>
            <a:ext cx="914400" cy="1142999"/>
            <a:chOff x="7696200" y="3962401"/>
            <a:chExt cx="914400" cy="1142999"/>
          </a:xfrm>
        </p:grpSpPr>
        <p:sp>
          <p:nvSpPr>
            <p:cNvPr id="11" name="Rectangle 10"/>
            <p:cNvSpPr/>
            <p:nvPr/>
          </p:nvSpPr>
          <p:spPr>
            <a:xfrm>
              <a:off x="7696200" y="4648200"/>
              <a:ext cx="914400" cy="4572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r>
                <a:rPr lang="en-US">
                  <a:solidFill>
                    <a:schemeClr val="tx1"/>
                  </a:solidFill>
                </a:rPr>
                <a:t>screen</a:t>
              </a:r>
            </a:p>
          </p:txBody>
        </p:sp>
        <p:cxnSp>
          <p:nvCxnSpPr>
            <p:cNvPr id="28" name="Straight Arrow Connector 27"/>
            <p:cNvCxnSpPr/>
            <p:nvPr/>
          </p:nvCxnSpPr>
          <p:spPr>
            <a:xfrm rot="16200000" flipH="1">
              <a:off x="7809707" y="4304506"/>
              <a:ext cx="685798" cy="1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2" name="Group 30"/>
          <p:cNvGrpSpPr/>
          <p:nvPr/>
        </p:nvGrpSpPr>
        <p:grpSpPr>
          <a:xfrm>
            <a:off x="2514600" y="3505200"/>
            <a:ext cx="7162800" cy="458788"/>
            <a:chOff x="990600" y="3505200"/>
            <a:chExt cx="7162800" cy="458788"/>
          </a:xfrm>
        </p:grpSpPr>
        <p:cxnSp>
          <p:nvCxnSpPr>
            <p:cNvPr id="18" name="Straight Connector 17"/>
            <p:cNvCxnSpPr/>
            <p:nvPr/>
          </p:nvCxnSpPr>
          <p:spPr>
            <a:xfrm rot="5400000" flipH="1">
              <a:off x="3543300" y="3733006"/>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990600" y="3962400"/>
              <a:ext cx="7162800" cy="1588"/>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5705"/>
          </a:xfrm>
        </p:spPr>
        <p:txBody>
          <a:bodyPr/>
          <a:lstStyle>
            <a:defPPr/>
          </a:lstStyle>
          <a:p>
            <a:r>
              <a:rPr lang="en-US" dirty="0"/>
              <a:t>Document Object Properties</a:t>
            </a:r>
          </a:p>
        </p:txBody>
      </p:sp>
      <p:graphicFrame>
        <p:nvGraphicFramePr>
          <p:cNvPr id="5" name="Table 4"/>
          <p:cNvGraphicFramePr>
            <a:graphicFrameLocks noGrp="1"/>
          </p:cNvGraphicFramePr>
          <p:nvPr/>
        </p:nvGraphicFramePr>
        <p:xfrm>
          <a:off x="1981200" y="1066800"/>
          <a:ext cx="8077200" cy="5029962"/>
        </p:xfrm>
        <a:graphic>
          <a:graphicData uri="http://schemas.openxmlformats.org/drawingml/2006/table">
            <a:tbl>
              <a:tblPr firstRow="1" bandRow="1">
                <a:tableStyleId>{B301B821-A1FF-4177-AEE7-76D212191A09}</a:tableStyleId>
              </a:tblPr>
              <a:tblGrid>
                <a:gridCol w="1205696">
                  <a:extLst>
                    <a:ext uri="{9D8B030D-6E8A-4147-A177-3AD203B41FA5}">
                      <a16:colId xmlns:a16="http://schemas.microsoft.com/office/drawing/2014/main" val="20000"/>
                    </a:ext>
                  </a:extLst>
                </a:gridCol>
                <a:gridCol w="6871504">
                  <a:extLst>
                    <a:ext uri="{9D8B030D-6E8A-4147-A177-3AD203B41FA5}">
                      <a16:colId xmlns:a16="http://schemas.microsoft.com/office/drawing/2014/main" val="20001"/>
                    </a:ext>
                  </a:extLst>
                </a:gridCol>
              </a:tblGrid>
              <a:tr h="438150">
                <a:tc>
                  <a:txBody>
                    <a:bodyPr/>
                    <a:lstStyle>
                      <a:defPPr/>
                    </a:lstStyle>
                    <a:p>
                      <a:pPr marL="0" marR="0">
                        <a:lnSpc>
                          <a:spcPct val="115000"/>
                        </a:lnSpc>
                        <a:spcBef>
                          <a:spcPct val="0"/>
                        </a:spcBef>
                        <a:spcAft>
                          <a:spcPct val="0"/>
                        </a:spcAft>
                      </a:pPr>
                      <a:r>
                        <a:rPr lang="en-US" sz="2000"/>
                        <a:t>Property</a:t>
                      </a:r>
                      <a:endParaRPr lang="en-US" sz="2000" b="1">
                        <a:latin typeface="Calibri"/>
                        <a:ea typeface="Calibri"/>
                        <a:cs typeface="Shrut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lstStyle>
                    <a:p>
                      <a:pPr marL="0" marR="0">
                        <a:lnSpc>
                          <a:spcPct val="115000"/>
                        </a:lnSpc>
                        <a:spcBef>
                          <a:spcPct val="0"/>
                        </a:spcBef>
                        <a:spcAft>
                          <a:spcPct val="0"/>
                        </a:spcAft>
                      </a:pPr>
                      <a:r>
                        <a:rPr lang="en-US" sz="2000"/>
                        <a:t>Description</a:t>
                      </a:r>
                      <a:endParaRPr lang="en-US" sz="2000" b="1">
                        <a:latin typeface="Calibri"/>
                        <a:ea typeface="Calibri"/>
                        <a:cs typeface="Shrut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3850">
                <a:tc>
                  <a:txBody>
                    <a:bodyPr/>
                    <a:lstStyle>
                      <a:defPPr/>
                    </a:lstStyle>
                    <a:p>
                      <a:pPr marL="0" marR="0">
                        <a:lnSpc>
                          <a:spcPct val="115000"/>
                        </a:lnSpc>
                        <a:spcBef>
                          <a:spcPct val="0"/>
                        </a:spcBef>
                        <a:spcAft>
                          <a:spcPct val="0"/>
                        </a:spcAft>
                      </a:pPr>
                      <a:r>
                        <a:rPr lang="en-US" sz="2000"/>
                        <a:t>anchors</a:t>
                      </a:r>
                      <a:endParaRPr lang="en-US" sz="200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lstStyle>
                    <a:p>
                      <a:pPr marL="0" marR="0">
                        <a:lnSpc>
                          <a:spcPct val="115000"/>
                        </a:lnSpc>
                        <a:spcBef>
                          <a:spcPct val="0"/>
                        </a:spcBef>
                        <a:spcAft>
                          <a:spcPct val="0"/>
                        </a:spcAft>
                      </a:pPr>
                      <a:r>
                        <a:rPr lang="en-US" sz="2000"/>
                        <a:t>Returns a collection of all the anchors in the document</a:t>
                      </a:r>
                      <a:endParaRPr lang="en-US" sz="200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98704">
                <a:tc>
                  <a:txBody>
                    <a:bodyPr/>
                    <a:lstStyle>
                      <a:defPPr/>
                    </a:lstStyle>
                    <a:p>
                      <a:pPr marL="0" marR="0">
                        <a:lnSpc>
                          <a:spcPct val="115000"/>
                        </a:lnSpc>
                        <a:spcBef>
                          <a:spcPct val="0"/>
                        </a:spcBef>
                        <a:spcAft>
                          <a:spcPct val="0"/>
                        </a:spcAft>
                      </a:pPr>
                      <a:r>
                        <a:rPr lang="en-US" sz="2000"/>
                        <a:t>applets</a:t>
                      </a:r>
                      <a:endParaRPr lang="en-US" sz="200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lstStyle>
                    <a:p>
                      <a:pPr marL="0" marR="0">
                        <a:lnSpc>
                          <a:spcPct val="115000"/>
                        </a:lnSpc>
                        <a:spcBef>
                          <a:spcPct val="0"/>
                        </a:spcBef>
                        <a:spcAft>
                          <a:spcPct val="0"/>
                        </a:spcAft>
                      </a:pPr>
                      <a:r>
                        <a:rPr lang="en-US" sz="2000"/>
                        <a:t>Returns a collection of all the applets in the document</a:t>
                      </a:r>
                      <a:endParaRPr lang="en-US" sz="200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49758">
                <a:tc>
                  <a:txBody>
                    <a:bodyPr/>
                    <a:lstStyle>
                      <a:defPPr/>
                    </a:lstStyle>
                    <a:p>
                      <a:pPr marL="0" marR="0">
                        <a:lnSpc>
                          <a:spcPct val="115000"/>
                        </a:lnSpc>
                        <a:spcBef>
                          <a:spcPct val="0"/>
                        </a:spcBef>
                        <a:spcAft>
                          <a:spcPct val="0"/>
                        </a:spcAft>
                      </a:pPr>
                      <a:r>
                        <a:rPr lang="en-US" sz="2000"/>
                        <a:t>body</a:t>
                      </a:r>
                      <a:endParaRPr lang="en-US" sz="200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lstStyle>
                    <a:p>
                      <a:pPr marL="0" marR="0">
                        <a:lnSpc>
                          <a:spcPct val="115000"/>
                        </a:lnSpc>
                        <a:spcBef>
                          <a:spcPct val="0"/>
                        </a:spcBef>
                        <a:spcAft>
                          <a:spcPct val="0"/>
                        </a:spcAft>
                      </a:pPr>
                      <a:r>
                        <a:rPr lang="en-US" sz="2000"/>
                        <a:t>Returns the body element of the document</a:t>
                      </a:r>
                      <a:endParaRPr lang="en-US" sz="200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04800">
                <a:tc>
                  <a:txBody>
                    <a:bodyPr/>
                    <a:lstStyle>
                      <a:defPPr/>
                    </a:lstStyle>
                    <a:p>
                      <a:pPr marL="0" marR="0">
                        <a:lnSpc>
                          <a:spcPct val="115000"/>
                        </a:lnSpc>
                        <a:spcBef>
                          <a:spcPct val="0"/>
                        </a:spcBef>
                        <a:spcAft>
                          <a:spcPct val="0"/>
                        </a:spcAft>
                      </a:pPr>
                      <a:r>
                        <a:rPr lang="en-US" sz="2000"/>
                        <a:t>cookie</a:t>
                      </a:r>
                      <a:endParaRPr lang="en-US" sz="200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lstStyle>
                    <a:p>
                      <a:pPr marL="0" marR="0">
                        <a:lnSpc>
                          <a:spcPct val="115000"/>
                        </a:lnSpc>
                        <a:spcBef>
                          <a:spcPct val="0"/>
                        </a:spcBef>
                        <a:spcAft>
                          <a:spcPct val="0"/>
                        </a:spcAft>
                      </a:pPr>
                      <a:r>
                        <a:rPr lang="en-US" sz="2000"/>
                        <a:t>Returns all name/value pairs of cookies in the document</a:t>
                      </a:r>
                      <a:endParaRPr lang="en-US" sz="200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660654">
                <a:tc>
                  <a:txBody>
                    <a:bodyPr/>
                    <a:lstStyle>
                      <a:defPPr/>
                    </a:lstStyle>
                    <a:p>
                      <a:pPr marL="0" marR="0">
                        <a:lnSpc>
                          <a:spcPct val="115000"/>
                        </a:lnSpc>
                        <a:spcBef>
                          <a:spcPct val="0"/>
                        </a:spcBef>
                        <a:spcAft>
                          <a:spcPct val="0"/>
                        </a:spcAft>
                      </a:pPr>
                      <a:r>
                        <a:rPr lang="en-US" sz="2000"/>
                        <a:t>domain</a:t>
                      </a:r>
                      <a:endParaRPr lang="en-US" sz="200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lstStyle>
                    <a:p>
                      <a:pPr marL="0" marR="0">
                        <a:lnSpc>
                          <a:spcPct val="115000"/>
                        </a:lnSpc>
                        <a:spcBef>
                          <a:spcPct val="0"/>
                        </a:spcBef>
                        <a:spcAft>
                          <a:spcPct val="0"/>
                        </a:spcAft>
                      </a:pPr>
                      <a:r>
                        <a:rPr lang="en-US" sz="2000"/>
                        <a:t>Returns the domain name of the server that loaded the document</a:t>
                      </a:r>
                      <a:endParaRPr lang="en-US" sz="200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61188">
                <a:tc>
                  <a:txBody>
                    <a:bodyPr/>
                    <a:lstStyle>
                      <a:defPPr/>
                    </a:lstStyle>
                    <a:p>
                      <a:pPr marL="0" marR="0">
                        <a:lnSpc>
                          <a:spcPct val="115000"/>
                        </a:lnSpc>
                        <a:spcBef>
                          <a:spcPct val="0"/>
                        </a:spcBef>
                        <a:spcAft>
                          <a:spcPct val="0"/>
                        </a:spcAft>
                      </a:pPr>
                      <a:r>
                        <a:rPr lang="en-US" sz="2000"/>
                        <a:t>forms</a:t>
                      </a:r>
                      <a:endParaRPr lang="en-US" sz="200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lstStyle>
                    <a:p>
                      <a:pPr marL="0" marR="0">
                        <a:lnSpc>
                          <a:spcPct val="115000"/>
                        </a:lnSpc>
                        <a:spcBef>
                          <a:spcPct val="0"/>
                        </a:spcBef>
                        <a:spcAft>
                          <a:spcPct val="0"/>
                        </a:spcAft>
                      </a:pPr>
                      <a:r>
                        <a:rPr lang="en-US" sz="2000"/>
                        <a:t>Returns a collection of all the forms in the document</a:t>
                      </a:r>
                      <a:endParaRPr lang="en-US" sz="200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81000">
                <a:tc>
                  <a:txBody>
                    <a:bodyPr/>
                    <a:lstStyle>
                      <a:defPPr/>
                    </a:lstStyle>
                    <a:p>
                      <a:pPr marL="0" marR="0">
                        <a:lnSpc>
                          <a:spcPct val="115000"/>
                        </a:lnSpc>
                        <a:spcBef>
                          <a:spcPct val="0"/>
                        </a:spcBef>
                        <a:spcAft>
                          <a:spcPct val="0"/>
                        </a:spcAft>
                      </a:pPr>
                      <a:r>
                        <a:rPr lang="en-US" sz="2000"/>
                        <a:t>images</a:t>
                      </a:r>
                      <a:endParaRPr lang="en-US" sz="200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lstStyle>
                    <a:p>
                      <a:pPr marL="0" marR="0">
                        <a:lnSpc>
                          <a:spcPct val="115000"/>
                        </a:lnSpc>
                        <a:spcBef>
                          <a:spcPct val="0"/>
                        </a:spcBef>
                        <a:spcAft>
                          <a:spcPct val="0"/>
                        </a:spcAft>
                      </a:pPr>
                      <a:r>
                        <a:rPr lang="en-US" sz="2000"/>
                        <a:t>Returns a collection of all the images in the document</a:t>
                      </a:r>
                      <a:endParaRPr lang="en-US" sz="200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81000">
                <a:tc>
                  <a:txBody>
                    <a:bodyPr/>
                    <a:lstStyle>
                      <a:defPPr/>
                    </a:lstStyle>
                    <a:p>
                      <a:pPr marL="0" marR="0">
                        <a:lnSpc>
                          <a:spcPct val="115000"/>
                        </a:lnSpc>
                        <a:spcBef>
                          <a:spcPct val="0"/>
                        </a:spcBef>
                        <a:spcAft>
                          <a:spcPct val="0"/>
                        </a:spcAft>
                      </a:pPr>
                      <a:r>
                        <a:rPr lang="en-US" sz="2000"/>
                        <a:t>links</a:t>
                      </a:r>
                      <a:endParaRPr lang="en-US" sz="200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lstStyle>
                    <a:p>
                      <a:pPr marL="0" marR="0">
                        <a:lnSpc>
                          <a:spcPct val="115000"/>
                        </a:lnSpc>
                        <a:spcBef>
                          <a:spcPct val="0"/>
                        </a:spcBef>
                        <a:spcAft>
                          <a:spcPct val="0"/>
                        </a:spcAft>
                      </a:pPr>
                      <a:r>
                        <a:rPr lang="en-US" sz="2000" kern="1200">
                          <a:solidFill>
                            <a:schemeClr val="dk1"/>
                          </a:solidFill>
                          <a:latin typeface="+mn-lt"/>
                          <a:ea typeface="+mn-ea"/>
                          <a:cs typeface="+mn-cs"/>
                        </a:rPr>
                        <a:t>Returns a collection of all the links in the document (CSSs)</a:t>
                      </a: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438150">
                <a:tc>
                  <a:txBody>
                    <a:bodyPr/>
                    <a:lstStyle>
                      <a:defPPr/>
                    </a:lstStyle>
                    <a:p>
                      <a:pPr marL="0" marR="0">
                        <a:lnSpc>
                          <a:spcPct val="115000"/>
                        </a:lnSpc>
                        <a:spcBef>
                          <a:spcPct val="0"/>
                        </a:spcBef>
                        <a:spcAft>
                          <a:spcPct val="0"/>
                        </a:spcAft>
                      </a:pPr>
                      <a:r>
                        <a:rPr lang="en-US" sz="2000"/>
                        <a:t>referrer</a:t>
                      </a:r>
                      <a:endParaRPr lang="en-US" sz="200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lstStyle>
                    <a:p>
                      <a:pPr marL="0" marR="0">
                        <a:lnSpc>
                          <a:spcPct val="115000"/>
                        </a:lnSpc>
                        <a:spcBef>
                          <a:spcPct val="0"/>
                        </a:spcBef>
                        <a:spcAft>
                          <a:spcPct val="0"/>
                        </a:spcAft>
                      </a:pPr>
                      <a:r>
                        <a:rPr lang="en-US" sz="2000"/>
                        <a:t>Returns the URL of the document that loaded the current document</a:t>
                      </a:r>
                      <a:endParaRPr lang="en-US" sz="200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10134">
                <a:tc>
                  <a:txBody>
                    <a:bodyPr/>
                    <a:lstStyle>
                      <a:defPPr/>
                    </a:lstStyle>
                    <a:p>
                      <a:pPr marL="0" marR="0">
                        <a:lnSpc>
                          <a:spcPct val="115000"/>
                        </a:lnSpc>
                        <a:spcBef>
                          <a:spcPct val="0"/>
                        </a:spcBef>
                        <a:spcAft>
                          <a:spcPct val="0"/>
                        </a:spcAft>
                      </a:pPr>
                      <a:r>
                        <a:rPr lang="en-US" sz="2000"/>
                        <a:t>title</a:t>
                      </a:r>
                      <a:endParaRPr lang="en-US" sz="200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lstStyle>
                    <a:p>
                      <a:pPr marL="0" marR="0">
                        <a:lnSpc>
                          <a:spcPct val="115000"/>
                        </a:lnSpc>
                        <a:spcBef>
                          <a:spcPct val="0"/>
                        </a:spcBef>
                        <a:spcAft>
                          <a:spcPct val="0"/>
                        </a:spcAft>
                      </a:pPr>
                      <a:r>
                        <a:rPr lang="en-US" sz="2000"/>
                        <a:t>Sets or returns the title of the document</a:t>
                      </a:r>
                      <a:endParaRPr lang="en-US" sz="200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438150">
                <a:tc>
                  <a:txBody>
                    <a:bodyPr/>
                    <a:lstStyle>
                      <a:defPPr/>
                    </a:lstStyle>
                    <a:p>
                      <a:pPr marL="0" marR="0">
                        <a:lnSpc>
                          <a:spcPct val="115000"/>
                        </a:lnSpc>
                        <a:spcBef>
                          <a:spcPct val="0"/>
                        </a:spcBef>
                        <a:spcAft>
                          <a:spcPct val="0"/>
                        </a:spcAft>
                      </a:pPr>
                      <a:r>
                        <a:rPr lang="en-US" sz="2000"/>
                        <a:t>URL</a:t>
                      </a:r>
                      <a:endParaRPr lang="en-US" sz="200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lstStyle>
                    <a:p>
                      <a:pPr marL="0" marR="0">
                        <a:lnSpc>
                          <a:spcPct val="115000"/>
                        </a:lnSpc>
                        <a:spcBef>
                          <a:spcPct val="0"/>
                        </a:spcBef>
                        <a:spcAft>
                          <a:spcPct val="0"/>
                        </a:spcAft>
                      </a:pPr>
                      <a:r>
                        <a:rPr lang="en-US" sz="2000"/>
                        <a:t>Returns the full URL of the document</a:t>
                      </a:r>
                      <a:endParaRPr lang="en-US" sz="200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6" name="Rectangle 5"/>
          <p:cNvSpPr/>
          <p:nvPr/>
        </p:nvSpPr>
        <p:spPr>
          <a:xfrm>
            <a:off x="1828800" y="1534634"/>
            <a:ext cx="8534400" cy="3143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8" name="Rectangle 7"/>
          <p:cNvSpPr/>
          <p:nvPr/>
        </p:nvSpPr>
        <p:spPr>
          <a:xfrm>
            <a:off x="1676400" y="1828800"/>
            <a:ext cx="85344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9" name="Rectangle 8"/>
          <p:cNvSpPr/>
          <p:nvPr/>
        </p:nvSpPr>
        <p:spPr>
          <a:xfrm>
            <a:off x="1752600" y="2209800"/>
            <a:ext cx="85344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10" name="Rectangle 9"/>
          <p:cNvSpPr/>
          <p:nvPr/>
        </p:nvSpPr>
        <p:spPr>
          <a:xfrm>
            <a:off x="1676400" y="2590800"/>
            <a:ext cx="85344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11" name="Rectangle 10"/>
          <p:cNvSpPr/>
          <p:nvPr/>
        </p:nvSpPr>
        <p:spPr>
          <a:xfrm>
            <a:off x="1828800" y="2971800"/>
            <a:ext cx="85344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12" name="Rectangle 11"/>
          <p:cNvSpPr/>
          <p:nvPr/>
        </p:nvSpPr>
        <p:spPr>
          <a:xfrm>
            <a:off x="1676400" y="3581400"/>
            <a:ext cx="85344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13" name="Rectangle 12"/>
          <p:cNvSpPr/>
          <p:nvPr/>
        </p:nvSpPr>
        <p:spPr>
          <a:xfrm>
            <a:off x="1828800" y="3962400"/>
            <a:ext cx="85344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14" name="Rectangle 13"/>
          <p:cNvSpPr/>
          <p:nvPr/>
        </p:nvSpPr>
        <p:spPr>
          <a:xfrm>
            <a:off x="1676400" y="4343400"/>
            <a:ext cx="85344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15" name="Rectangle 14"/>
          <p:cNvSpPr/>
          <p:nvPr/>
        </p:nvSpPr>
        <p:spPr>
          <a:xfrm>
            <a:off x="1752600" y="5410200"/>
            <a:ext cx="85344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16" name="Rectangle 15"/>
          <p:cNvSpPr/>
          <p:nvPr/>
        </p:nvSpPr>
        <p:spPr>
          <a:xfrm>
            <a:off x="1676400" y="5791200"/>
            <a:ext cx="85344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17" name="Rectangle 16"/>
          <p:cNvSpPr/>
          <p:nvPr/>
        </p:nvSpPr>
        <p:spPr>
          <a:xfrm>
            <a:off x="1676400" y="4724400"/>
            <a:ext cx="85344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11"/>
                                        </p:tgtEl>
                                      </p:cBhvr>
                                    </p:animEffect>
                                    <p:set>
                                      <p:cBhvr>
                                        <p:cTn id="27" dur="1" fill="hold">
                                          <p:stCondLst>
                                            <p:cond delay="499"/>
                                          </p:stCondLst>
                                        </p:cTn>
                                        <p:tgtEl>
                                          <p:spTgt spid="11"/>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p:stCondLst>
                              <p:cond delay="0"/>
                            </p:stCondLst>
                            <p:childTnLst>
                              <p:par>
                                <p:cTn id="30" presetID="3" presetClass="exit" presetSubtype="10" fill="hold" grpId="0" nodeType="clickEffect">
                                  <p:stCondLst>
                                    <p:cond delay="0"/>
                                  </p:stCondLst>
                                  <p:childTnLst>
                                    <p:animEffect transition="out" filter="blinds(horizontal)">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p:stCondLst>
                              <p:cond delay="0"/>
                            </p:stCondLst>
                            <p:childTnLst>
                              <p:par>
                                <p:cTn id="35" presetID="3" presetClass="exit" presetSubtype="10" fill="hold" grpId="0" nodeType="clickEffect">
                                  <p:stCondLst>
                                    <p:cond delay="0"/>
                                  </p:stCondLst>
                                  <p:childTnLst>
                                    <p:animEffect transition="out" filter="blinds(horizontal)">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p:stCondLst>
                              <p:cond delay="0"/>
                            </p:stCondLst>
                            <p:childTnLst>
                              <p:par>
                                <p:cTn id="40" presetID="3" presetClass="exit" presetSubtype="10" fill="hold" grpId="0" nodeType="clickEffect">
                                  <p:stCondLst>
                                    <p:cond delay="0"/>
                                  </p:stCondLst>
                                  <p:childTnLst>
                                    <p:animEffect transition="out" filter="blinds(horizontal)">
                                      <p:cBhvr>
                                        <p:cTn id="41" dur="500"/>
                                        <p:tgtEl>
                                          <p:spTgt spid="14"/>
                                        </p:tgtEl>
                                      </p:cBhvr>
                                    </p:animEffect>
                                    <p:set>
                                      <p:cBhvr>
                                        <p:cTn id="42" dur="1" fill="hold">
                                          <p:stCondLst>
                                            <p:cond delay="499"/>
                                          </p:stCondLst>
                                        </p:cTn>
                                        <p:tgtEl>
                                          <p:spTgt spid="14"/>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p:stCondLst>
                              <p:cond delay="0"/>
                            </p:stCondLst>
                            <p:childTnLst>
                              <p:par>
                                <p:cTn id="45" presetID="3" presetClass="exit" presetSubtype="10" fill="hold" grpId="0" nodeType="clickEffect">
                                  <p:stCondLst>
                                    <p:cond delay="0"/>
                                  </p:stCondLst>
                                  <p:childTnLst>
                                    <p:animEffect transition="out" filter="blinds(horizontal)">
                                      <p:cBhvr>
                                        <p:cTn id="46" dur="500"/>
                                        <p:tgtEl>
                                          <p:spTgt spid="17"/>
                                        </p:tgtEl>
                                      </p:cBhvr>
                                    </p:animEffect>
                                    <p:set>
                                      <p:cBhvr>
                                        <p:cTn id="47" dur="1" fill="hold">
                                          <p:stCondLst>
                                            <p:cond delay="499"/>
                                          </p:stCondLst>
                                        </p:cTn>
                                        <p:tgtEl>
                                          <p:spTgt spid="17"/>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p:stCondLst>
                              <p:cond delay="0"/>
                            </p:stCondLst>
                            <p:childTnLst>
                              <p:par>
                                <p:cTn id="50" presetID="3" presetClass="exit" presetSubtype="10" fill="hold" grpId="0" nodeType="clickEffect">
                                  <p:stCondLst>
                                    <p:cond delay="0"/>
                                  </p:stCondLst>
                                  <p:childTnLst>
                                    <p:animEffect transition="out" filter="blinds(horizontal)">
                                      <p:cBhvr>
                                        <p:cTn id="51" dur="500"/>
                                        <p:tgtEl>
                                          <p:spTgt spid="15"/>
                                        </p:tgtEl>
                                      </p:cBhvr>
                                    </p:animEffect>
                                    <p:set>
                                      <p:cBhvr>
                                        <p:cTn id="52" dur="1" fill="hold">
                                          <p:stCondLst>
                                            <p:cond delay="499"/>
                                          </p:stCondLst>
                                        </p:cTn>
                                        <p:tgtEl>
                                          <p:spTgt spid="15"/>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p:stCondLst>
                              <p:cond delay="0"/>
                            </p:stCondLst>
                            <p:childTnLst>
                              <p:par>
                                <p:cTn id="55" presetID="3" presetClass="exit" presetSubtype="10" fill="hold" grpId="0" nodeType="clickEffect">
                                  <p:stCondLst>
                                    <p:cond delay="0"/>
                                  </p:stCondLst>
                                  <p:childTnLst>
                                    <p:animEffect transition="out" filter="blinds(horizontal)">
                                      <p:cBhvr>
                                        <p:cTn id="56" dur="500"/>
                                        <p:tgtEl>
                                          <p:spTgt spid="16"/>
                                        </p:tgtEl>
                                      </p:cBhvr>
                                    </p:animEffect>
                                    <p:set>
                                      <p:cBhvr>
                                        <p:cTn id="57"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3562"/>
          </a:xfrm>
        </p:spPr>
        <p:txBody>
          <a:bodyPr/>
          <a:lstStyle>
            <a:defPPr/>
          </a:lstStyle>
          <a:p>
            <a:r>
              <a:rPr lang="en-US" dirty="0"/>
              <a:t>Document Object Methods</a:t>
            </a:r>
          </a:p>
        </p:txBody>
      </p:sp>
      <p:graphicFrame>
        <p:nvGraphicFramePr>
          <p:cNvPr id="7" name="Table 6"/>
          <p:cNvGraphicFramePr>
            <a:graphicFrameLocks noGrp="1"/>
          </p:cNvGraphicFramePr>
          <p:nvPr/>
        </p:nvGraphicFramePr>
        <p:xfrm>
          <a:off x="1981200" y="1066800"/>
          <a:ext cx="8077200" cy="4997958"/>
        </p:xfrm>
        <a:graphic>
          <a:graphicData uri="http://schemas.openxmlformats.org/drawingml/2006/table">
            <a:tbl>
              <a:tblPr firstRow="1" bandRow="1">
                <a:tableStyleId>{B301B821-A1FF-4177-AEE7-76D212191A09}</a:tableStyleId>
              </a:tblPr>
              <a:tblGrid>
                <a:gridCol w="28194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438150">
                <a:tc>
                  <a:txBody>
                    <a:bodyPr/>
                    <a:lstStyle>
                      <a:defPPr/>
                    </a:lstStyle>
                    <a:p>
                      <a:pPr marL="0" marR="0">
                        <a:lnSpc>
                          <a:spcPct val="115000"/>
                        </a:lnSpc>
                        <a:spcBef>
                          <a:spcPct val="0"/>
                        </a:spcBef>
                        <a:spcAft>
                          <a:spcPct val="0"/>
                        </a:spcAft>
                      </a:pPr>
                      <a:r>
                        <a:rPr lang="en-US" sz="2000"/>
                        <a:t>Method</a:t>
                      </a:r>
                      <a:endParaRPr lang="en-US" sz="2000" b="1">
                        <a:latin typeface="Calibri"/>
                        <a:ea typeface="Calibri"/>
                        <a:cs typeface="Shrut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lstStyle>
                    <a:p>
                      <a:pPr marL="0" marR="0">
                        <a:lnSpc>
                          <a:spcPct val="115000"/>
                        </a:lnSpc>
                        <a:spcBef>
                          <a:spcPct val="0"/>
                        </a:spcBef>
                        <a:spcAft>
                          <a:spcPct val="0"/>
                        </a:spcAft>
                      </a:pPr>
                      <a:r>
                        <a:rPr lang="en-US" sz="2000"/>
                        <a:t>Description</a:t>
                      </a:r>
                      <a:endParaRPr lang="en-US" sz="2000" b="1">
                        <a:latin typeface="Calibri"/>
                        <a:ea typeface="Calibri"/>
                        <a:cs typeface="Shruti"/>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3850">
                <a:tc>
                  <a:txBody>
                    <a:bodyPr/>
                    <a:lstStyle>
                      <a:defPPr/>
                    </a:lstStyle>
                    <a:p>
                      <a:pPr marL="0" marR="0">
                        <a:lnSpc>
                          <a:spcPct val="115000"/>
                        </a:lnSpc>
                        <a:spcBef>
                          <a:spcPct val="0"/>
                        </a:spcBef>
                        <a:spcAft>
                          <a:spcPct val="0"/>
                        </a:spcAft>
                      </a:pPr>
                      <a:r>
                        <a:rPr lang="en-US" sz="2000"/>
                        <a:t>write()</a:t>
                      </a:r>
                      <a:endParaRPr lang="en-US" sz="2000">
                        <a:latin typeface="Calibri"/>
                        <a:ea typeface="Calibri"/>
                        <a:cs typeface="Shrut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lstStyle>
                    <a:p>
                      <a:pPr marL="0" marR="0">
                        <a:lnSpc>
                          <a:spcPct val="115000"/>
                        </a:lnSpc>
                        <a:spcBef>
                          <a:spcPct val="0"/>
                        </a:spcBef>
                        <a:spcAft>
                          <a:spcPct val="0"/>
                        </a:spcAft>
                      </a:pPr>
                      <a:r>
                        <a:rPr lang="en-US" sz="2000"/>
                        <a:t>Writes HTML expressions or JavaScript code to a document</a:t>
                      </a:r>
                      <a:endParaRPr lang="en-US" sz="200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98704">
                <a:tc>
                  <a:txBody>
                    <a:bodyPr/>
                    <a:lstStyle>
                      <a:defPPr/>
                    </a:lstStyle>
                    <a:p>
                      <a:pPr marL="0" marR="0">
                        <a:lnSpc>
                          <a:spcPct val="115000"/>
                        </a:lnSpc>
                        <a:spcBef>
                          <a:spcPct val="0"/>
                        </a:spcBef>
                        <a:spcAft>
                          <a:spcPct val="0"/>
                        </a:spcAft>
                      </a:pPr>
                      <a:r>
                        <a:rPr lang="en-US" sz="2000" err="1"/>
                        <a:t>writeln()</a:t>
                      </a:r>
                      <a:endParaRPr lang="en-US" sz="2000">
                        <a:latin typeface="Calibri"/>
                        <a:ea typeface="Calibri"/>
                        <a:cs typeface="Shrut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lstStyle>
                    <a:p>
                      <a:pPr marL="0" marR="0">
                        <a:lnSpc>
                          <a:spcPct val="115000"/>
                        </a:lnSpc>
                        <a:spcBef>
                          <a:spcPct val="0"/>
                        </a:spcBef>
                        <a:spcAft>
                          <a:spcPct val="0"/>
                        </a:spcAft>
                      </a:pPr>
                      <a:r>
                        <a:rPr lang="en-US" sz="2000"/>
                        <a:t>Same as write(), but adds a newline character after each statement</a:t>
                      </a:r>
                      <a:endParaRPr lang="en-US" sz="200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49758">
                <a:tc>
                  <a:txBody>
                    <a:bodyPr/>
                    <a:lstStyle>
                      <a:defPPr/>
                    </a:lstStyle>
                    <a:p>
                      <a:pPr marL="0" marR="0">
                        <a:lnSpc>
                          <a:spcPct val="115000"/>
                        </a:lnSpc>
                        <a:spcBef>
                          <a:spcPct val="0"/>
                        </a:spcBef>
                        <a:spcAft>
                          <a:spcPct val="0"/>
                        </a:spcAft>
                      </a:pPr>
                      <a:r>
                        <a:rPr lang="en-US" sz="2000"/>
                        <a:t>open()</a:t>
                      </a:r>
                      <a:endParaRPr lang="en-US" sz="2000">
                        <a:latin typeface="Calibri"/>
                        <a:ea typeface="Calibri"/>
                        <a:cs typeface="Shrut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lstStyle>
                    <a:p>
                      <a:pPr marL="0" marR="0">
                        <a:lnSpc>
                          <a:spcPct val="115000"/>
                        </a:lnSpc>
                        <a:spcBef>
                          <a:spcPct val="0"/>
                        </a:spcBef>
                        <a:spcAft>
                          <a:spcPct val="0"/>
                        </a:spcAft>
                      </a:pPr>
                      <a:r>
                        <a:rPr lang="en-US" sz="2000"/>
                        <a:t>Opens an output stream to collect the output from document.write() or document.writeln()</a:t>
                      </a:r>
                      <a:endParaRPr lang="en-US" sz="200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04800">
                <a:tc>
                  <a:txBody>
                    <a:bodyPr/>
                    <a:lstStyle>
                      <a:defPPr/>
                    </a:lstStyle>
                    <a:p>
                      <a:pPr marL="0" marR="0">
                        <a:lnSpc>
                          <a:spcPct val="115000"/>
                        </a:lnSpc>
                        <a:spcBef>
                          <a:spcPct val="0"/>
                        </a:spcBef>
                        <a:spcAft>
                          <a:spcPct val="0"/>
                        </a:spcAft>
                      </a:pPr>
                      <a:r>
                        <a:rPr lang="en-US" sz="2000"/>
                        <a:t>close()</a:t>
                      </a:r>
                      <a:endParaRPr lang="en-US" sz="2000">
                        <a:latin typeface="Calibri"/>
                        <a:ea typeface="Calibri"/>
                        <a:cs typeface="Shrut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lstStyle>
                    <a:p>
                      <a:pPr marL="0" marR="0">
                        <a:lnSpc>
                          <a:spcPct val="115000"/>
                        </a:lnSpc>
                        <a:spcBef>
                          <a:spcPct val="0"/>
                        </a:spcBef>
                        <a:spcAft>
                          <a:spcPct val="0"/>
                        </a:spcAft>
                      </a:pPr>
                      <a:r>
                        <a:rPr lang="en-US" sz="2000"/>
                        <a:t>Closes the output stream previously opened with document.open()</a:t>
                      </a:r>
                      <a:endParaRPr lang="en-US" sz="200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15290">
                <a:tc>
                  <a:txBody>
                    <a:bodyPr/>
                    <a:lstStyle>
                      <a:defPPr/>
                    </a:lstStyle>
                    <a:p>
                      <a:pPr marL="0" marR="0">
                        <a:lnSpc>
                          <a:spcPct val="115000"/>
                        </a:lnSpc>
                        <a:spcBef>
                          <a:spcPct val="0"/>
                        </a:spcBef>
                        <a:spcAft>
                          <a:spcPct val="0"/>
                        </a:spcAft>
                      </a:pPr>
                      <a:r>
                        <a:rPr lang="en-US" sz="2000" err="1"/>
                        <a:t>getElementById()</a:t>
                      </a:r>
                      <a:endParaRPr lang="en-US" sz="2000">
                        <a:latin typeface="Calibri"/>
                        <a:ea typeface="Calibri"/>
                        <a:cs typeface="Shrut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lstStyle>
                    <a:p>
                      <a:pPr marL="0" marR="0">
                        <a:lnSpc>
                          <a:spcPct val="115000"/>
                        </a:lnSpc>
                        <a:spcBef>
                          <a:spcPct val="0"/>
                        </a:spcBef>
                        <a:spcAft>
                          <a:spcPct val="0"/>
                        </a:spcAft>
                      </a:pPr>
                      <a:r>
                        <a:rPr lang="en-US" sz="2000"/>
                        <a:t>Accesses element with a specified id</a:t>
                      </a:r>
                      <a:endParaRPr lang="en-US" sz="200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61188">
                <a:tc>
                  <a:txBody>
                    <a:bodyPr/>
                    <a:lstStyle>
                      <a:defPPr/>
                    </a:lstStyle>
                    <a:p>
                      <a:pPr marL="0" marR="0">
                        <a:lnSpc>
                          <a:spcPct val="115000"/>
                        </a:lnSpc>
                        <a:spcBef>
                          <a:spcPct val="0"/>
                        </a:spcBef>
                        <a:spcAft>
                          <a:spcPct val="0"/>
                        </a:spcAft>
                      </a:pPr>
                      <a:r>
                        <a:rPr lang="en-US" sz="2000" err="1"/>
                        <a:t>getElementsByName()</a:t>
                      </a:r>
                      <a:endParaRPr lang="en-US" sz="2000">
                        <a:latin typeface="Calibri"/>
                        <a:ea typeface="Calibri"/>
                        <a:cs typeface="Shrut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lstStyle>
                    <a:p>
                      <a:pPr marL="0" marR="0">
                        <a:lnSpc>
                          <a:spcPct val="115000"/>
                        </a:lnSpc>
                        <a:spcBef>
                          <a:spcPct val="0"/>
                        </a:spcBef>
                        <a:spcAft>
                          <a:spcPct val="0"/>
                        </a:spcAft>
                      </a:pPr>
                      <a:r>
                        <a:rPr lang="en-US" sz="2000"/>
                        <a:t>Accesses all elements with a specified name</a:t>
                      </a:r>
                      <a:endParaRPr lang="en-US" sz="200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81000">
                <a:tc>
                  <a:txBody>
                    <a:bodyPr/>
                    <a:lstStyle>
                      <a:defPPr/>
                    </a:lstStyle>
                    <a:p>
                      <a:pPr marL="0" marR="0">
                        <a:lnSpc>
                          <a:spcPct val="115000"/>
                        </a:lnSpc>
                        <a:spcBef>
                          <a:spcPct val="0"/>
                        </a:spcBef>
                        <a:spcAft>
                          <a:spcPct val="0"/>
                        </a:spcAft>
                      </a:pPr>
                      <a:r>
                        <a:rPr lang="en-US" sz="2000" err="1"/>
                        <a:t>getElementsByTagName()</a:t>
                      </a:r>
                      <a:endParaRPr lang="en-US" sz="2000">
                        <a:latin typeface="Calibri"/>
                        <a:ea typeface="Calibri"/>
                        <a:cs typeface="Shruti"/>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lstStyle>
                    <a:p>
                      <a:pPr marL="0" marR="0">
                        <a:lnSpc>
                          <a:spcPct val="115000"/>
                        </a:lnSpc>
                        <a:spcBef>
                          <a:spcPct val="0"/>
                        </a:spcBef>
                        <a:spcAft>
                          <a:spcPct val="0"/>
                        </a:spcAft>
                      </a:pPr>
                      <a:r>
                        <a:rPr lang="en-US" sz="2000"/>
                        <a:t>Accesses all elements with a specified tag name</a:t>
                      </a:r>
                      <a:endParaRPr lang="en-US" sz="200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81000">
                <a:tc>
                  <a:txBody>
                    <a:bodyPr/>
                    <a:lstStyle>
                      <a:defPPr/>
                    </a:lstStyle>
                    <a:p>
                      <a:pPr marL="0" marR="0">
                        <a:lnSpc>
                          <a:spcPct val="115000"/>
                        </a:lnSpc>
                        <a:spcBef>
                          <a:spcPct val="0"/>
                        </a:spcBef>
                        <a:spcAft>
                          <a:spcPct val="0"/>
                        </a:spcAft>
                      </a:pPr>
                      <a:r>
                        <a:rPr lang="en-US" sz="2000" dirty="0" err="1">
                          <a:latin typeface="Calibri"/>
                          <a:ea typeface="Calibri"/>
                          <a:cs typeface="Shruti"/>
                        </a:rPr>
                        <a:t>setTimeout</a:t>
                      </a:r>
                      <a:r>
                        <a:rPr lang="en-US" sz="2000" dirty="0">
                          <a:latin typeface="Calibri"/>
                          <a:ea typeface="Calibri"/>
                          <a:cs typeface="Shruti"/>
                        </a:rPr>
                        <a:t>(),</a:t>
                      </a:r>
                    </a:p>
                    <a:p>
                      <a:pPr marL="0" marR="0">
                        <a:lnSpc>
                          <a:spcPct val="115000"/>
                        </a:lnSpc>
                        <a:spcBef>
                          <a:spcPct val="0"/>
                        </a:spcBef>
                        <a:spcAft>
                          <a:spcPct val="0"/>
                        </a:spcAft>
                      </a:pPr>
                      <a:r>
                        <a:rPr lang="en-US" sz="2000" dirty="0" err="1">
                          <a:latin typeface="Calibri"/>
                          <a:ea typeface="Calibri"/>
                          <a:cs typeface="Shruti"/>
                        </a:rPr>
                        <a:t>clearTimeout</a:t>
                      </a:r>
                      <a:r>
                        <a:rPr lang="en-US" sz="2000" dirty="0">
                          <a:latin typeface="Calibri"/>
                          <a:ea typeface="Calibri"/>
                          <a:cs typeface="Shruti"/>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lstStyle>
                    <a:p>
                      <a:pPr marL="0" marR="0">
                        <a:lnSpc>
                          <a:spcPct val="115000"/>
                        </a:lnSpc>
                        <a:spcBef>
                          <a:spcPct val="0"/>
                        </a:spcBef>
                        <a:spcAft>
                          <a:spcPct val="0"/>
                        </a:spcAft>
                      </a:pPr>
                      <a:r>
                        <a:rPr lang="en-US" sz="2000" dirty="0">
                          <a:latin typeface="Calibri"/>
                          <a:ea typeface="Calibri"/>
                          <a:cs typeface="Shruti"/>
                        </a:rPr>
                        <a:t>Set a time period for calling</a:t>
                      </a:r>
                      <a:r>
                        <a:rPr lang="en-US" sz="2000" baseline="0" dirty="0">
                          <a:latin typeface="Calibri"/>
                          <a:ea typeface="Calibri"/>
                          <a:cs typeface="Shruti"/>
                        </a:rPr>
                        <a:t> a function once; or cancel it.</a:t>
                      </a:r>
                      <a:endParaRPr lang="en-US" sz="2000" dirty="0">
                        <a:latin typeface="Calibri"/>
                        <a:ea typeface="Calibri"/>
                        <a:cs typeface="Shruti"/>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5" name="Rectangle 4"/>
          <p:cNvSpPr/>
          <p:nvPr/>
        </p:nvSpPr>
        <p:spPr>
          <a:xfrm>
            <a:off x="1524000" y="1524000"/>
            <a:ext cx="88392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6" name="Rectangle 5"/>
          <p:cNvSpPr/>
          <p:nvPr/>
        </p:nvSpPr>
        <p:spPr>
          <a:xfrm>
            <a:off x="1600200" y="2209800"/>
            <a:ext cx="88392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8" name="Rectangle 7"/>
          <p:cNvSpPr/>
          <p:nvPr/>
        </p:nvSpPr>
        <p:spPr>
          <a:xfrm>
            <a:off x="1600200" y="2895600"/>
            <a:ext cx="88392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9" name="Rectangle 8"/>
          <p:cNvSpPr/>
          <p:nvPr/>
        </p:nvSpPr>
        <p:spPr>
          <a:xfrm>
            <a:off x="1524000" y="3581400"/>
            <a:ext cx="8839200"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10" name="Rectangle 9"/>
          <p:cNvSpPr/>
          <p:nvPr/>
        </p:nvSpPr>
        <p:spPr>
          <a:xfrm>
            <a:off x="1600200" y="4343400"/>
            <a:ext cx="88392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11" name="Rectangle 10"/>
          <p:cNvSpPr/>
          <p:nvPr/>
        </p:nvSpPr>
        <p:spPr>
          <a:xfrm>
            <a:off x="1524000" y="4724400"/>
            <a:ext cx="88392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12" name="Rectangle 11"/>
          <p:cNvSpPr/>
          <p:nvPr/>
        </p:nvSpPr>
        <p:spPr>
          <a:xfrm>
            <a:off x="1600200" y="5105400"/>
            <a:ext cx="88392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13" name="Rectangle 12"/>
          <p:cNvSpPr/>
          <p:nvPr/>
        </p:nvSpPr>
        <p:spPr>
          <a:xfrm>
            <a:off x="1447800" y="5486400"/>
            <a:ext cx="88392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p:stCondLst>
                              <p:cond delay="0"/>
                            </p:stCondLst>
                            <p:childTnLst>
                              <p:par>
                                <p:cTn id="30" presetID="3" presetClass="exit" presetSubtype="10" fill="hold" grpId="0" nodeType="clickEffect">
                                  <p:stCondLst>
                                    <p:cond delay="0"/>
                                  </p:stCondLst>
                                  <p:childTnLst>
                                    <p:animEffect transition="out" filter="blinds(horizontal)">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p:stCondLst>
                              <p:cond delay="0"/>
                            </p:stCondLst>
                            <p:childTnLst>
                              <p:par>
                                <p:cTn id="35" presetID="3" presetClass="exit" presetSubtype="10" fill="hold" grpId="0" nodeType="clickEffect">
                                  <p:stCondLst>
                                    <p:cond delay="0"/>
                                  </p:stCondLst>
                                  <p:childTnLst>
                                    <p:animEffect transition="out" filter="blinds(horizontal)">
                                      <p:cBhvr>
                                        <p:cTn id="36" dur="500"/>
                                        <p:tgtEl>
                                          <p:spTgt spid="12"/>
                                        </p:tgtEl>
                                      </p:cBhvr>
                                    </p:animEffect>
                                    <p:set>
                                      <p:cBhvr>
                                        <p:cTn id="37" dur="1" fill="hold">
                                          <p:stCondLst>
                                            <p:cond delay="499"/>
                                          </p:stCondLst>
                                        </p:cTn>
                                        <p:tgtEl>
                                          <p:spTgt spid="12"/>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p:stCondLst>
                              <p:cond delay="0"/>
                            </p:stCondLst>
                            <p:childTnLst>
                              <p:par>
                                <p:cTn id="40" presetID="3" presetClass="exit" presetSubtype="10" fill="hold" grpId="0" nodeType="clickEffect">
                                  <p:stCondLst>
                                    <p:cond delay="0"/>
                                  </p:stCondLst>
                                  <p:childTnLst>
                                    <p:animEffect transition="out" filter="blinds(horizontal)">
                                      <p:cBhvr>
                                        <p:cTn id="41" dur="500"/>
                                        <p:tgtEl>
                                          <p:spTgt spid="13"/>
                                        </p:tgtEl>
                                      </p:cBhvr>
                                    </p:animEffect>
                                    <p:set>
                                      <p:cBhvr>
                                        <p:cTn id="4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1" grpId="0" animBg="1"/>
      <p:bldP spid="12" grpId="0" animBg="1"/>
      <p:bldP spid="13" grpId="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err="1"/>
              <a:t>getElementById()</a:t>
            </a:r>
          </a:p>
        </p:txBody>
      </p:sp>
      <p:sp>
        <p:nvSpPr>
          <p:cNvPr id="3" name="Content Placeholder 2"/>
          <p:cNvSpPr>
            <a:spLocks noGrp="1"/>
          </p:cNvSpPr>
          <p:nvPr>
            <p:ph idx="1"/>
          </p:nvPr>
        </p:nvSpPr>
        <p:spPr>
          <a:xfrm>
            <a:off x="838200" y="1475117"/>
            <a:ext cx="10515600" cy="4701846"/>
          </a:xfrm>
        </p:spPr>
        <p:txBody>
          <a:bodyPr/>
          <a:lstStyle>
            <a:defPPr/>
          </a:lstStyle>
          <a:p>
            <a:pPr algn="just"/>
            <a:r>
              <a:rPr lang="en-US" dirty="0"/>
              <a:t>When we suppose to get the reference of the element from HTML in JavaScript using id specified in the HTML we can use this method.</a:t>
            </a:r>
          </a:p>
          <a:p>
            <a:pPr algn="just"/>
            <a:r>
              <a:rPr lang="en-US" dirty="0"/>
              <a:t>Example : </a:t>
            </a:r>
          </a:p>
        </p:txBody>
      </p:sp>
      <p:sp>
        <p:nvSpPr>
          <p:cNvPr id="5" name="TextBox 4"/>
          <p:cNvSpPr txBox="1"/>
          <p:nvPr/>
        </p:nvSpPr>
        <p:spPr>
          <a:xfrm>
            <a:off x="5926347" y="2582174"/>
            <a:ext cx="3810000" cy="1754326"/>
          </a:xfrm>
          <a:prstGeom prst="rect">
            <a:avLst/>
          </a:prstGeom>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defPPr/>
          </a:lstStyle>
          <a:p>
            <a:pPr algn="ctr"/>
            <a:r>
              <a:rPr lang="en-US" b="1">
                <a:solidFill>
                  <a:srgbClr val="FF0000"/>
                </a:solidFill>
              </a:rPr>
              <a:t>HTML</a:t>
            </a:r>
            <a:endParaRPr lang="en-US"/>
          </a:p>
          <a:p>
            <a:r>
              <a:rPr lang="en-US"/>
              <a:t>&lt;html&gt;</a:t>
            </a:r>
          </a:p>
          <a:p>
            <a:r>
              <a:rPr lang="en-US"/>
              <a:t>    &lt;body&gt;</a:t>
            </a:r>
          </a:p>
          <a:p>
            <a:r>
              <a:rPr lang="en-US"/>
              <a:t>        &lt;input type=“text” id=“myText”&gt;</a:t>
            </a:r>
          </a:p>
          <a:p>
            <a:r>
              <a:rPr lang="en-US"/>
              <a:t>    &lt;/body&gt;</a:t>
            </a:r>
          </a:p>
          <a:p>
            <a:r>
              <a:rPr lang="en-US"/>
              <a:t>&lt;/html&gt;</a:t>
            </a:r>
          </a:p>
        </p:txBody>
      </p:sp>
      <p:sp>
        <p:nvSpPr>
          <p:cNvPr id="6" name="TextBox 5"/>
          <p:cNvSpPr txBox="1"/>
          <p:nvPr/>
        </p:nvSpPr>
        <p:spPr>
          <a:xfrm>
            <a:off x="2116347" y="4435415"/>
            <a:ext cx="7620000" cy="2308324"/>
          </a:xfrm>
          <a:prstGeom prst="rect">
            <a:avLst/>
          </a:prstGeom>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defPPr/>
          </a:lstStyle>
          <a:p>
            <a:pPr algn="ctr"/>
            <a:r>
              <a:rPr lang="en-US" b="1">
                <a:solidFill>
                  <a:srgbClr val="FF0000"/>
                </a:solidFill>
              </a:rPr>
              <a:t>JavaScript</a:t>
            </a:r>
            <a:endParaRPr lang="en-US"/>
          </a:p>
          <a:p>
            <a:r>
              <a:rPr lang="en-US"/>
              <a:t>&lt;script&gt;</a:t>
            </a:r>
          </a:p>
          <a:p>
            <a:r>
              <a:rPr lang="en-US"/>
              <a:t>    function myFunction()</a:t>
            </a:r>
          </a:p>
          <a:p>
            <a:r>
              <a:rPr lang="en-US"/>
              <a:t>    {</a:t>
            </a:r>
          </a:p>
          <a:p>
            <a:r>
              <a:rPr lang="en-IN"/>
              <a:t>       var txt = </a:t>
            </a:r>
            <a:r>
              <a:rPr lang="en-US" err="1"/>
              <a:t>document.</a:t>
            </a:r>
            <a:r>
              <a:rPr lang="en-US" b="1" err="1"/>
              <a:t>getElementById</a:t>
            </a:r>
            <a:r>
              <a:rPr lang="en-US"/>
              <a:t>(“myText”);</a:t>
            </a:r>
          </a:p>
          <a:p>
            <a:r>
              <a:rPr lang="en-US"/>
              <a:t>       alert(txt</a:t>
            </a:r>
            <a:r>
              <a:rPr lang="en-US" b="1" err="1"/>
              <a:t>.value</a:t>
            </a:r>
            <a:r>
              <a:rPr lang="en-US"/>
              <a:t>);</a:t>
            </a:r>
          </a:p>
          <a:p>
            <a:r>
              <a:rPr lang="en-US"/>
              <a:t>    }</a:t>
            </a:r>
          </a:p>
          <a:p>
            <a:r>
              <a:rPr lang="en-US"/>
              <a:t>&lt;/script&gt;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err="1"/>
              <a:t>getElementsByName()</a:t>
            </a:r>
          </a:p>
        </p:txBody>
      </p:sp>
      <p:sp>
        <p:nvSpPr>
          <p:cNvPr id="3" name="Content Placeholder 2"/>
          <p:cNvSpPr>
            <a:spLocks noGrp="1"/>
          </p:cNvSpPr>
          <p:nvPr>
            <p:ph idx="1"/>
          </p:nvPr>
        </p:nvSpPr>
        <p:spPr/>
        <p:txBody>
          <a:bodyPr/>
          <a:lstStyle>
            <a:defPPr/>
          </a:lstStyle>
          <a:p>
            <a:pPr algn="just"/>
            <a:r>
              <a:rPr lang="en-US"/>
              <a:t>When we suppose to get the reference of the elements from HTML in JavaScript using name specified in the HTML we can use this method.</a:t>
            </a:r>
          </a:p>
          <a:p>
            <a:pPr algn="just"/>
            <a:r>
              <a:rPr lang="en-US"/>
              <a:t>It will return the array of elements with the provided name.</a:t>
            </a:r>
          </a:p>
          <a:p>
            <a:pPr algn="just"/>
            <a:r>
              <a:rPr lang="en-US"/>
              <a:t>Example : </a:t>
            </a:r>
          </a:p>
        </p:txBody>
      </p:sp>
      <p:sp>
        <p:nvSpPr>
          <p:cNvPr id="5" name="TextBox 4"/>
          <p:cNvSpPr txBox="1"/>
          <p:nvPr/>
        </p:nvSpPr>
        <p:spPr>
          <a:xfrm>
            <a:off x="1905000" y="3733801"/>
            <a:ext cx="3276600" cy="2031325"/>
          </a:xfrm>
          <a:prstGeom prst="rect">
            <a:avLst/>
          </a:prstGeom>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defPPr/>
          </a:lstStyle>
          <a:p>
            <a:pPr algn="ctr"/>
            <a:r>
              <a:rPr lang="en-US" b="1">
                <a:solidFill>
                  <a:srgbClr val="FF0000"/>
                </a:solidFill>
              </a:rPr>
              <a:t>HTML</a:t>
            </a:r>
            <a:endParaRPr lang="en-US"/>
          </a:p>
          <a:p>
            <a:r>
              <a:rPr lang="en-US"/>
              <a:t>&lt;html&gt;</a:t>
            </a:r>
          </a:p>
          <a:p>
            <a:r>
              <a:rPr lang="en-US"/>
              <a:t>    &lt;body&gt;</a:t>
            </a:r>
          </a:p>
          <a:p>
            <a:r>
              <a:rPr lang="en-US"/>
              <a:t>        &lt;input type=“text”          	name=“myText”&gt;</a:t>
            </a:r>
          </a:p>
          <a:p>
            <a:r>
              <a:rPr lang="en-US"/>
              <a:t>    &lt;/body&gt;</a:t>
            </a:r>
          </a:p>
          <a:p>
            <a:r>
              <a:rPr lang="en-US"/>
              <a:t>&lt;/html&gt;</a:t>
            </a:r>
          </a:p>
        </p:txBody>
      </p:sp>
      <p:sp>
        <p:nvSpPr>
          <p:cNvPr id="6" name="TextBox 5"/>
          <p:cNvSpPr txBox="1"/>
          <p:nvPr/>
        </p:nvSpPr>
        <p:spPr>
          <a:xfrm>
            <a:off x="5334000" y="3657600"/>
            <a:ext cx="4876800" cy="2308324"/>
          </a:xfrm>
          <a:prstGeom prst="rect">
            <a:avLst/>
          </a:prstGeom>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defPPr/>
          </a:lstStyle>
          <a:p>
            <a:pPr algn="ctr"/>
            <a:r>
              <a:rPr lang="en-US" b="1">
                <a:solidFill>
                  <a:srgbClr val="FF0000"/>
                </a:solidFill>
              </a:rPr>
              <a:t>JavaScript</a:t>
            </a:r>
            <a:endParaRPr lang="en-US"/>
          </a:p>
          <a:p>
            <a:r>
              <a:rPr lang="en-US"/>
              <a:t>&lt;script&gt;</a:t>
            </a:r>
          </a:p>
          <a:p>
            <a:r>
              <a:rPr lang="en-US"/>
              <a:t>function myFunction()</a:t>
            </a:r>
          </a:p>
          <a:p>
            <a:r>
              <a:rPr lang="en-US"/>
              <a:t>{</a:t>
            </a:r>
          </a:p>
          <a:p>
            <a:r>
              <a:rPr lang="en-US"/>
              <a:t>  a=document.getElementsByName(“myText”)[0];</a:t>
            </a:r>
          </a:p>
          <a:p>
            <a:r>
              <a:rPr lang="en-US"/>
              <a:t>   alert(a.value);</a:t>
            </a:r>
          </a:p>
          <a:p>
            <a:r>
              <a:rPr lang="en-US"/>
              <a:t>}</a:t>
            </a:r>
          </a:p>
          <a:p>
            <a:r>
              <a:rPr lang="en-US"/>
              <a:t>&lt;/script&gt;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err="1"/>
              <a:t>getElementsByTagName()</a:t>
            </a:r>
          </a:p>
        </p:txBody>
      </p:sp>
      <p:sp>
        <p:nvSpPr>
          <p:cNvPr id="3" name="Content Placeholder 2"/>
          <p:cNvSpPr>
            <a:spLocks noGrp="1"/>
          </p:cNvSpPr>
          <p:nvPr>
            <p:ph idx="1"/>
          </p:nvPr>
        </p:nvSpPr>
        <p:spPr/>
        <p:txBody>
          <a:bodyPr/>
          <a:lstStyle>
            <a:defPPr/>
          </a:lstStyle>
          <a:p>
            <a:pPr algn="just"/>
            <a:r>
              <a:rPr lang="en-US"/>
              <a:t>When we suppose to get the reference of the elements from HTML in JavaScript using name of the tag specified in the HTML we can use this method.</a:t>
            </a:r>
          </a:p>
          <a:p>
            <a:pPr algn="just"/>
            <a:r>
              <a:rPr lang="en-US"/>
              <a:t>It will return the array of elements with the provided tag name.</a:t>
            </a:r>
          </a:p>
          <a:p>
            <a:pPr algn="just"/>
            <a:r>
              <a:rPr lang="en-US"/>
              <a:t>Example : </a:t>
            </a:r>
          </a:p>
        </p:txBody>
      </p:sp>
      <p:sp>
        <p:nvSpPr>
          <p:cNvPr id="5" name="TextBox 4"/>
          <p:cNvSpPr txBox="1"/>
          <p:nvPr/>
        </p:nvSpPr>
        <p:spPr>
          <a:xfrm>
            <a:off x="1429109" y="4198190"/>
            <a:ext cx="4114800" cy="2031325"/>
          </a:xfrm>
          <a:prstGeom prst="rect">
            <a:avLst/>
          </a:prstGeom>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defPPr/>
          </a:lstStyle>
          <a:p>
            <a:pPr algn="ctr"/>
            <a:r>
              <a:rPr lang="en-US" b="1">
                <a:solidFill>
                  <a:srgbClr val="FF0000"/>
                </a:solidFill>
              </a:rPr>
              <a:t>HTML</a:t>
            </a:r>
            <a:endParaRPr lang="en-US"/>
          </a:p>
          <a:p>
            <a:r>
              <a:rPr lang="en-US"/>
              <a:t>&lt;html&gt;</a:t>
            </a:r>
          </a:p>
          <a:p>
            <a:r>
              <a:rPr lang="en-US"/>
              <a:t>    &lt;body&gt;</a:t>
            </a:r>
          </a:p>
          <a:p>
            <a:r>
              <a:rPr lang="en-US"/>
              <a:t>        &lt;input type=“text” name=“uname”&gt;</a:t>
            </a:r>
          </a:p>
          <a:p>
            <a:r>
              <a:rPr lang="en-US"/>
              <a:t>        &lt;input type=“text” name=“pword”&gt;</a:t>
            </a:r>
          </a:p>
          <a:p>
            <a:r>
              <a:rPr lang="en-US"/>
              <a:t>    &lt;/body&gt;</a:t>
            </a:r>
          </a:p>
          <a:p>
            <a:r>
              <a:rPr lang="en-US"/>
              <a:t>&lt;/html&gt;</a:t>
            </a:r>
          </a:p>
        </p:txBody>
      </p:sp>
      <p:sp>
        <p:nvSpPr>
          <p:cNvPr id="6" name="TextBox 5"/>
          <p:cNvSpPr txBox="1"/>
          <p:nvPr/>
        </p:nvSpPr>
        <p:spPr>
          <a:xfrm>
            <a:off x="5673306" y="3973902"/>
            <a:ext cx="4724400" cy="2308324"/>
          </a:xfrm>
          <a:prstGeom prst="rect">
            <a:avLst/>
          </a:prstGeom>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defPPr/>
          </a:lstStyle>
          <a:p>
            <a:pPr algn="ctr"/>
            <a:r>
              <a:rPr lang="en-US" b="1">
                <a:solidFill>
                  <a:srgbClr val="FF0000"/>
                </a:solidFill>
              </a:rPr>
              <a:t>JavaScript</a:t>
            </a:r>
            <a:endParaRPr lang="en-US"/>
          </a:p>
          <a:p>
            <a:r>
              <a:rPr lang="en-US"/>
              <a:t>&lt;script&gt;</a:t>
            </a:r>
          </a:p>
          <a:p>
            <a:r>
              <a:rPr lang="en-US"/>
              <a:t>function myFunction() {</a:t>
            </a:r>
          </a:p>
          <a:p>
            <a:r>
              <a:rPr lang="en-US"/>
              <a:t>  a=document.getElementsByTagName(“input”);</a:t>
            </a:r>
          </a:p>
          <a:p>
            <a:r>
              <a:rPr lang="en-US"/>
              <a:t>  alert(a[0].value);</a:t>
            </a:r>
          </a:p>
          <a:p>
            <a:r>
              <a:rPr lang="en-US"/>
              <a:t>  alert(a[1].value);</a:t>
            </a:r>
          </a:p>
          <a:p>
            <a:r>
              <a:rPr lang="en-US"/>
              <a:t>}</a:t>
            </a:r>
          </a:p>
          <a:p>
            <a:r>
              <a:rPr lang="en-US"/>
              <a:t>&lt;/script&gt;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75486"/>
          </a:xfrm>
        </p:spPr>
        <p:txBody>
          <a:bodyPr/>
          <a:lstStyle>
            <a:defPPr/>
          </a:lstStyle>
          <a:p>
            <a:r>
              <a:rPr lang="en-US" dirty="0"/>
              <a:t>Forms using DOM</a:t>
            </a:r>
          </a:p>
        </p:txBody>
      </p:sp>
      <p:sp>
        <p:nvSpPr>
          <p:cNvPr id="3" name="Content Placeholder 2"/>
          <p:cNvSpPr>
            <a:spLocks noGrp="1"/>
          </p:cNvSpPr>
          <p:nvPr>
            <p:ph idx="1"/>
          </p:nvPr>
        </p:nvSpPr>
        <p:spPr>
          <a:xfrm>
            <a:off x="838200" y="1199072"/>
            <a:ext cx="10515600" cy="4977891"/>
          </a:xfrm>
        </p:spPr>
        <p:txBody>
          <a:bodyPr/>
          <a:lstStyle>
            <a:defPPr/>
          </a:lstStyle>
          <a:p>
            <a:r>
              <a:rPr lang="en-US" dirty="0"/>
              <a:t>We can access the elements of form in DOM quite easily using the name/id of the form.</a:t>
            </a:r>
          </a:p>
          <a:p>
            <a:r>
              <a:rPr lang="en-US" dirty="0"/>
              <a:t>Example :</a:t>
            </a:r>
          </a:p>
          <a:p>
            <a:endParaRPr lang="en-US" dirty="0"/>
          </a:p>
        </p:txBody>
      </p:sp>
      <p:sp>
        <p:nvSpPr>
          <p:cNvPr id="5" name="TextBox 4"/>
          <p:cNvSpPr txBox="1"/>
          <p:nvPr/>
        </p:nvSpPr>
        <p:spPr>
          <a:xfrm>
            <a:off x="1752600" y="2514600"/>
            <a:ext cx="4114800" cy="2862322"/>
          </a:xfrm>
          <a:prstGeom prst="rect">
            <a:avLst/>
          </a:prstGeom>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defPPr/>
          </a:lstStyle>
          <a:p>
            <a:pPr algn="ctr"/>
            <a:r>
              <a:rPr lang="en-US" b="1">
                <a:solidFill>
                  <a:srgbClr val="FF0000"/>
                </a:solidFill>
              </a:rPr>
              <a:t>HTML</a:t>
            </a:r>
            <a:endParaRPr lang="en-US"/>
          </a:p>
          <a:p>
            <a:r>
              <a:rPr lang="en-US"/>
              <a:t>&lt;html&gt;</a:t>
            </a:r>
          </a:p>
          <a:p>
            <a:r>
              <a:rPr lang="en-US"/>
              <a:t>    &lt;body&gt;</a:t>
            </a:r>
          </a:p>
          <a:p>
            <a:r>
              <a:rPr lang="en-US"/>
              <a:t>      &lt;form name=“myForm”&gt;</a:t>
            </a:r>
          </a:p>
          <a:p>
            <a:r>
              <a:rPr lang="en-US"/>
              <a:t>        &lt;input type=“text” name=“uname”&gt;</a:t>
            </a:r>
          </a:p>
          <a:p>
            <a:r>
              <a:rPr lang="en-US"/>
              <a:t>        &lt;input type=“text” name=“pword”&gt;</a:t>
            </a:r>
          </a:p>
          <a:p>
            <a:r>
              <a:rPr lang="en-US"/>
              <a:t>        &lt;input type=“button” onClick=“f()”&gt;</a:t>
            </a:r>
          </a:p>
          <a:p>
            <a:r>
              <a:rPr lang="en-US"/>
              <a:t>     &lt;/form&gt;</a:t>
            </a:r>
          </a:p>
          <a:p>
            <a:r>
              <a:rPr lang="en-US"/>
              <a:t>    &lt;/body&gt;</a:t>
            </a:r>
          </a:p>
          <a:p>
            <a:r>
              <a:rPr lang="en-US"/>
              <a:t>&lt;/html&gt;</a:t>
            </a:r>
          </a:p>
        </p:txBody>
      </p:sp>
      <p:sp>
        <p:nvSpPr>
          <p:cNvPr id="6" name="TextBox 5"/>
          <p:cNvSpPr txBox="1"/>
          <p:nvPr/>
        </p:nvSpPr>
        <p:spPr>
          <a:xfrm>
            <a:off x="6096000" y="2057401"/>
            <a:ext cx="4114800" cy="4247317"/>
          </a:xfrm>
          <a:prstGeom prst="rect">
            <a:avLst/>
          </a:prstGeom>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defPPr/>
          </a:lstStyle>
          <a:p>
            <a:pPr algn="ctr"/>
            <a:r>
              <a:rPr lang="en-US" b="1">
                <a:solidFill>
                  <a:srgbClr val="FF0000"/>
                </a:solidFill>
              </a:rPr>
              <a:t>JS</a:t>
            </a:r>
            <a:endParaRPr lang="en-US"/>
          </a:p>
          <a:p>
            <a:r>
              <a:rPr lang="en-US"/>
              <a:t>function f()</a:t>
            </a:r>
          </a:p>
          <a:p>
            <a:r>
              <a:rPr lang="en-US"/>
              <a:t>{</a:t>
            </a:r>
          </a:p>
          <a:p>
            <a:r>
              <a:rPr lang="en-US"/>
              <a:t>   var a = document.forms[“myForm”];</a:t>
            </a:r>
          </a:p>
          <a:p>
            <a:r>
              <a:rPr lang="en-US"/>
              <a:t>   var u = a.uname.value;</a:t>
            </a:r>
          </a:p>
          <a:p>
            <a:r>
              <a:rPr lang="en-US"/>
              <a:t>   var p = a.pword.value;</a:t>
            </a:r>
          </a:p>
          <a:p>
            <a:r>
              <a:rPr lang="en-US"/>
              <a:t>   if(u==“admin” &amp;&amp; p==“123”)</a:t>
            </a:r>
          </a:p>
          <a:p>
            <a:r>
              <a:rPr lang="en-US"/>
              <a:t>   {</a:t>
            </a:r>
          </a:p>
          <a:p>
            <a:r>
              <a:rPr lang="en-US"/>
              <a:t>      alert(“valid”);</a:t>
            </a:r>
          </a:p>
          <a:p>
            <a:r>
              <a:rPr lang="en-US"/>
              <a:t>   }</a:t>
            </a:r>
          </a:p>
          <a:p>
            <a:r>
              <a:rPr lang="en-US"/>
              <a:t>   else</a:t>
            </a:r>
          </a:p>
          <a:p>
            <a:r>
              <a:rPr lang="en-US"/>
              <a:t>   {</a:t>
            </a:r>
          </a:p>
          <a:p>
            <a:r>
              <a:rPr lang="en-US"/>
              <a:t>       alert(“Invalid”);</a:t>
            </a:r>
          </a:p>
          <a:p>
            <a:r>
              <a:rPr lang="en-US"/>
              <a:t>   }</a:t>
            </a:r>
          </a:p>
          <a:p>
            <a:r>
              <a:rPr 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Validation</a:t>
            </a:r>
          </a:p>
        </p:txBody>
      </p:sp>
      <p:sp>
        <p:nvSpPr>
          <p:cNvPr id="3" name="Content Placeholder 2"/>
          <p:cNvSpPr>
            <a:spLocks noGrp="1"/>
          </p:cNvSpPr>
          <p:nvPr>
            <p:ph idx="1"/>
          </p:nvPr>
        </p:nvSpPr>
        <p:spPr/>
        <p:txBody>
          <a:bodyPr>
            <a:noAutofit/>
          </a:bodyPr>
          <a:lstStyle>
            <a:defPPr/>
          </a:lstStyle>
          <a:p>
            <a:pPr algn="just"/>
            <a:r>
              <a:rPr lang="en-US"/>
              <a:t>Validation is the process of </a:t>
            </a:r>
            <a:r>
              <a:rPr lang="en-US" b="1"/>
              <a:t>checking</a:t>
            </a:r>
            <a:r>
              <a:rPr lang="en-US"/>
              <a:t> data against a </a:t>
            </a:r>
            <a:r>
              <a:rPr lang="en-US" b="1"/>
              <a:t>standard</a:t>
            </a:r>
            <a:r>
              <a:rPr lang="en-US"/>
              <a:t> or </a:t>
            </a:r>
            <a:r>
              <a:rPr lang="en-US" b="1"/>
              <a:t>requirement</a:t>
            </a:r>
            <a:r>
              <a:rPr lang="en-US"/>
              <a:t>.</a:t>
            </a:r>
          </a:p>
          <a:p>
            <a:pPr algn="just"/>
            <a:r>
              <a:rPr lang="en-US"/>
              <a:t>Form validation normally used to occur at the server, after client entered necessary data and then pressed the Submit button.</a:t>
            </a:r>
          </a:p>
          <a:p>
            <a:pPr algn="just"/>
            <a:r>
              <a:rPr lang="en-US"/>
              <a:t>If the data entered by a client was incorrect or was simply missing, the server would have to send all the data back to the client and request that the form be resubmitted with correct information.</a:t>
            </a:r>
          </a:p>
          <a:p>
            <a:pPr algn="just"/>
            <a:r>
              <a:rPr lang="en-US"/>
              <a:t>This was really a lengthy process which used to put a lot of burden on the server.</a:t>
            </a:r>
          </a:p>
          <a:p>
            <a:pPr algn="just"/>
            <a:r>
              <a:rPr lang="en-US"/>
              <a:t>JavaScript provides a way to validate form's data on the client's computer before sending it to the web server.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atin typeface="+mj-lt"/>
              </a:rPr>
              <a:t>Web Design Issues</a:t>
            </a:r>
          </a:p>
        </p:txBody>
      </p:sp>
      <p:sp>
        <p:nvSpPr>
          <p:cNvPr id="20" name="Content Placeholder 2"/>
          <p:cNvSpPr>
            <a:spLocks noGrp="1"/>
          </p:cNvSpPr>
          <p:nvPr>
            <p:ph idx="1"/>
          </p:nvPr>
        </p:nvSpPr>
        <p:spPr>
          <a:xfrm>
            <a:off x="1714500" y="1483742"/>
            <a:ext cx="8763000" cy="4840857"/>
          </a:xfrm>
        </p:spPr>
        <p:txBody>
          <a:bodyPr/>
          <a:lstStyle/>
          <a:p>
            <a:pPr marL="457200" indent="-457200">
              <a:buFont typeface="+mj-lt"/>
              <a:buAutoNum type="alphaLcParenR"/>
            </a:pPr>
            <a:r>
              <a:rPr lang="en-US" dirty="0"/>
              <a:t>Browser &amp; Operating Systems</a:t>
            </a:r>
          </a:p>
          <a:p>
            <a:pPr marL="457200" indent="-457200">
              <a:buFont typeface="+mj-lt"/>
              <a:buAutoNum type="alphaLcParenR"/>
            </a:pPr>
            <a:r>
              <a:rPr lang="en-US" dirty="0"/>
              <a:t>Bandwidth and Cache</a:t>
            </a:r>
          </a:p>
          <a:p>
            <a:pPr marL="457200" indent="-457200">
              <a:buFont typeface="+mj-lt"/>
              <a:buAutoNum type="alphaLcParenR"/>
            </a:pPr>
            <a:r>
              <a:rPr lang="en-US" dirty="0"/>
              <a:t>Display Resolution</a:t>
            </a:r>
          </a:p>
          <a:p>
            <a:pPr marL="457200" indent="-457200">
              <a:buFont typeface="+mj-lt"/>
              <a:buAutoNum type="alphaLcParenR"/>
            </a:pPr>
            <a:r>
              <a:rPr lang="en-US" dirty="0"/>
              <a:t>Look &amp; Feel</a:t>
            </a:r>
          </a:p>
          <a:p>
            <a:pPr marL="457200" indent="-457200">
              <a:buFont typeface="+mj-lt"/>
              <a:buAutoNum type="alphaLcParenR"/>
            </a:pPr>
            <a:r>
              <a:rPr lang="en-US" dirty="0"/>
              <a:t>Page Layout and Linking</a:t>
            </a:r>
          </a:p>
          <a:p>
            <a:pPr marL="457200" indent="-457200">
              <a:buFont typeface="+mj-lt"/>
              <a:buAutoNum type="alphaLcParenR"/>
            </a:pPr>
            <a:r>
              <a:rPr lang="en-US" dirty="0"/>
              <a:t>Locating Information</a:t>
            </a:r>
          </a:p>
          <a:p>
            <a:pPr marL="457200" indent="-457200">
              <a:buFont typeface="+mj-lt"/>
              <a:buAutoNum type="alphaLcParenR"/>
            </a:pPr>
            <a:r>
              <a:rPr lang="en-US" dirty="0"/>
              <a:t>Making Design user-Centric</a:t>
            </a:r>
          </a:p>
          <a:p>
            <a:pPr marL="457200" indent="-457200">
              <a:buFont typeface="+mj-lt"/>
              <a:buAutoNum type="alphaLcParenR"/>
            </a:pPr>
            <a:r>
              <a:rPr lang="en-US" dirty="0"/>
              <a:t>Sitemap</a:t>
            </a:r>
          </a:p>
        </p:txBody>
      </p:sp>
    </p:spTree>
    <p:extLst>
      <p:ext uri="{BB962C8B-B14F-4D97-AF65-F5344CB8AC3E}">
        <p14:creationId xmlns:p14="http://schemas.microsoft.com/office/powerpoint/2010/main" val="3578995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uiExpand="1"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Validation (Cont.)</a:t>
            </a:r>
          </a:p>
        </p:txBody>
      </p:sp>
      <p:sp>
        <p:nvSpPr>
          <p:cNvPr id="3" name="Content Placeholder 2"/>
          <p:cNvSpPr>
            <a:spLocks noGrp="1"/>
          </p:cNvSpPr>
          <p:nvPr>
            <p:ph idx="1"/>
          </p:nvPr>
        </p:nvSpPr>
        <p:spPr/>
        <p:txBody>
          <a:bodyPr>
            <a:normAutofit/>
          </a:bodyPr>
          <a:lstStyle>
            <a:defPPr/>
          </a:lstStyle>
          <a:p>
            <a:pPr>
              <a:buNone/>
            </a:pPr>
            <a:r>
              <a:rPr lang="en-US"/>
              <a:t>Form validation generally performs two functions.</a:t>
            </a:r>
          </a:p>
          <a:p>
            <a:pPr marL="914400" lvl="1" indent="-457200">
              <a:buFont typeface="+mj-lt"/>
              <a:buAutoNum type="arabicPeriod"/>
            </a:pPr>
            <a:r>
              <a:rPr lang="en-US" b="1"/>
              <a:t>Basic Validation</a:t>
            </a:r>
          </a:p>
          <a:p>
            <a:pPr lvl="2"/>
            <a:r>
              <a:rPr lang="en-US" sz="2400"/>
              <a:t>Emptiness</a:t>
            </a:r>
          </a:p>
          <a:p>
            <a:pPr lvl="2"/>
            <a:r>
              <a:rPr lang="en-US" sz="2400"/>
              <a:t>Confirm Password</a:t>
            </a:r>
          </a:p>
          <a:p>
            <a:pPr lvl="2"/>
            <a:r>
              <a:rPr lang="en-US" sz="2400"/>
              <a:t>Length Validation etc……</a:t>
            </a:r>
          </a:p>
          <a:p>
            <a:pPr marL="914400" lvl="1" indent="-457200">
              <a:buFont typeface="+mj-lt"/>
              <a:buAutoNum type="arabicPeriod"/>
            </a:pPr>
            <a:r>
              <a:rPr lang="en-US" b="1"/>
              <a:t>Data Format Validation</a:t>
            </a:r>
          </a:p>
          <a:p>
            <a:pPr marL="1314450" lvl="2" indent="-457200">
              <a:buNone/>
            </a:pPr>
            <a:r>
              <a:rPr lang="en-US" sz="2400"/>
              <a:t>  	Secondly, the data that is entered must be checked for correct </a:t>
            </a:r>
            <a:r>
              <a:rPr lang="en-US" sz="2400" b="1"/>
              <a:t>form</a:t>
            </a:r>
            <a:r>
              <a:rPr lang="en-US" sz="2400"/>
              <a:t> and </a:t>
            </a:r>
            <a:r>
              <a:rPr lang="en-US" sz="2400" b="1"/>
              <a:t>value</a:t>
            </a:r>
            <a:r>
              <a:rPr lang="en-US" sz="2400"/>
              <a:t>.</a:t>
            </a:r>
          </a:p>
          <a:p>
            <a:pPr marL="1314450" lvl="2" indent="-457200"/>
            <a:r>
              <a:rPr lang="en-US" sz="2400"/>
              <a:t>Email Validation</a:t>
            </a:r>
          </a:p>
          <a:p>
            <a:pPr marL="1314450" lvl="2" indent="-457200"/>
            <a:r>
              <a:rPr lang="en-US" sz="2400"/>
              <a:t>Mobile Number Validation</a:t>
            </a:r>
          </a:p>
          <a:p>
            <a:pPr marL="1314450" lvl="2" indent="-457200"/>
            <a:r>
              <a:rPr lang="en-US" sz="2400"/>
              <a:t>Enrollment Number Validation etc….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defPPr/>
          </a:lstStyle>
          <a:p>
            <a:r>
              <a:rPr lang="en-US"/>
              <a:t>Validation using RegExp</a:t>
            </a:r>
          </a:p>
        </p:txBody>
      </p:sp>
      <p:sp>
        <p:nvSpPr>
          <p:cNvPr id="3" name="Content Placeholder 2"/>
          <p:cNvSpPr>
            <a:spLocks noGrp="1"/>
          </p:cNvSpPr>
          <p:nvPr>
            <p:ph idx="1"/>
          </p:nvPr>
        </p:nvSpPr>
        <p:spPr/>
        <p:txBody>
          <a:bodyPr>
            <a:normAutofit fontScale="92500"/>
          </a:bodyPr>
          <a:lstStyle>
            <a:defPPr/>
          </a:lstStyle>
          <a:p>
            <a:pPr algn="just"/>
            <a:r>
              <a:rPr lang="en-US"/>
              <a:t>A regular expression is an object that describes a pattern of characters.</a:t>
            </a:r>
          </a:p>
          <a:p>
            <a:pPr algn="just"/>
            <a:r>
              <a:rPr lang="en-US"/>
              <a:t>Regular expressions are used to perform pattern-matching and "search-and-replace" functions on text.</a:t>
            </a:r>
          </a:p>
          <a:p>
            <a:pPr algn="just"/>
            <a:r>
              <a:rPr lang="en-US"/>
              <a:t>example:</a:t>
            </a:r>
          </a:p>
          <a:p>
            <a:pPr lvl="1">
              <a:buNone/>
            </a:pPr>
            <a:r>
              <a:rPr lang="sv-SE"/>
              <a:t>var pattern = "^ [\\w]$";   // will allow only words in the string</a:t>
            </a:r>
          </a:p>
          <a:p>
            <a:pPr lvl="1">
              <a:buNone/>
            </a:pPr>
            <a:r>
              <a:rPr lang="sv-SE"/>
              <a:t>var regex = new RegExp(pattern);</a:t>
            </a:r>
          </a:p>
          <a:p>
            <a:pPr lvl="1">
              <a:buNone/>
            </a:pPr>
            <a:r>
              <a:rPr lang="sv-SE"/>
              <a:t>If(regex.test(testString)){</a:t>
            </a:r>
          </a:p>
          <a:p>
            <a:pPr lvl="1">
              <a:buNone/>
            </a:pPr>
            <a:r>
              <a:rPr lang="sv-SE"/>
              <a:t>	//Valid</a:t>
            </a:r>
          </a:p>
          <a:p>
            <a:pPr lvl="1">
              <a:buNone/>
            </a:pPr>
            <a:r>
              <a:rPr lang="sv-SE"/>
              <a:t>} else {</a:t>
            </a:r>
          </a:p>
          <a:p>
            <a:pPr lvl="1">
              <a:buNone/>
            </a:pPr>
            <a:r>
              <a:rPr lang="sv-SE"/>
              <a:t>	//Invalid</a:t>
            </a:r>
          </a:p>
          <a:p>
            <a:pPr lvl="1">
              <a:buNone/>
            </a:pPr>
            <a:r>
              <a:rPr lang="sv-SE"/>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err="1"/>
              <a:t>RegExp (Cont.) (Metacharacters)</a:t>
            </a:r>
          </a:p>
        </p:txBody>
      </p:sp>
      <p:sp>
        <p:nvSpPr>
          <p:cNvPr id="3" name="Content Placeholder 2"/>
          <p:cNvSpPr>
            <a:spLocks noGrp="1"/>
          </p:cNvSpPr>
          <p:nvPr>
            <p:ph idx="1"/>
          </p:nvPr>
        </p:nvSpPr>
        <p:spPr/>
        <p:txBody>
          <a:bodyPr/>
          <a:lstStyle>
            <a:defPPr/>
          </a:lstStyle>
          <a:p>
            <a:r>
              <a:rPr lang="en-US"/>
              <a:t>To find </a:t>
            </a:r>
            <a:r>
              <a:rPr lang="en-US" b="1"/>
              <a:t>word </a:t>
            </a:r>
            <a:r>
              <a:rPr lang="en-US"/>
              <a:t>characters in the string we can use </a:t>
            </a:r>
            <a:r>
              <a:rPr lang="en-US" b="1"/>
              <a:t>\w</a:t>
            </a:r>
          </a:p>
          <a:p>
            <a:pPr lvl="1"/>
            <a:r>
              <a:rPr lang="en-US"/>
              <a:t>We can also use [a-z], [A-Z] or [a-zA-Z] for the same</a:t>
            </a:r>
          </a:p>
          <a:p>
            <a:r>
              <a:rPr lang="en-US"/>
              <a:t>To find </a:t>
            </a:r>
            <a:r>
              <a:rPr lang="en-US" b="1"/>
              <a:t>non-word</a:t>
            </a:r>
            <a:r>
              <a:rPr lang="en-US"/>
              <a:t> characters in the string we can use </a:t>
            </a:r>
            <a:r>
              <a:rPr lang="en-US" b="1"/>
              <a:t>\W</a:t>
            </a:r>
            <a:endParaRPr lang="en-US"/>
          </a:p>
          <a:p>
            <a:r>
              <a:rPr lang="en-US"/>
              <a:t>to find </a:t>
            </a:r>
            <a:r>
              <a:rPr lang="en-US" b="1"/>
              <a:t>digit</a:t>
            </a:r>
            <a:r>
              <a:rPr lang="en-US"/>
              <a:t> characters in the string we can use </a:t>
            </a:r>
            <a:r>
              <a:rPr lang="en-US" b="1"/>
              <a:t>\d</a:t>
            </a:r>
          </a:p>
          <a:p>
            <a:pPr lvl="1"/>
            <a:r>
              <a:rPr lang="en-US"/>
              <a:t>We can also use [0-9] for the same</a:t>
            </a:r>
          </a:p>
          <a:p>
            <a:r>
              <a:rPr lang="en-US"/>
              <a:t>To find </a:t>
            </a:r>
            <a:r>
              <a:rPr lang="en-US" b="1"/>
              <a:t>non-digit</a:t>
            </a:r>
            <a:r>
              <a:rPr lang="en-US"/>
              <a:t> characters in the string we can use </a:t>
            </a:r>
            <a:r>
              <a:rPr lang="en-US" b="1"/>
              <a:t>\D</a:t>
            </a:r>
            <a:endParaRPr lang="en-US"/>
          </a:p>
          <a:p>
            <a:r>
              <a:rPr lang="en-US"/>
              <a:t>We can use </a:t>
            </a:r>
            <a:r>
              <a:rPr lang="en-US" b="1"/>
              <a:t>\n </a:t>
            </a:r>
            <a:r>
              <a:rPr lang="en-US"/>
              <a:t>for </a:t>
            </a:r>
            <a:r>
              <a:rPr lang="en-US" b="1"/>
              <a:t>new line </a:t>
            </a:r>
            <a:r>
              <a:rPr lang="en-US"/>
              <a:t>and </a:t>
            </a:r>
            <a:r>
              <a:rPr lang="en-US" b="1"/>
              <a:t>\t </a:t>
            </a:r>
            <a:r>
              <a:rPr lang="en-US"/>
              <a:t>for tab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1366"/>
          </a:xfrm>
        </p:spPr>
        <p:txBody>
          <a:bodyPr/>
          <a:lstStyle>
            <a:defPPr/>
          </a:lstStyle>
          <a:p>
            <a:r>
              <a:rPr lang="en-US" dirty="0" err="1"/>
              <a:t>RegExp</a:t>
            </a:r>
            <a:r>
              <a:rPr lang="en-US" dirty="0"/>
              <a:t> (Cont.) (Quantifiers)</a:t>
            </a:r>
          </a:p>
        </p:txBody>
      </p:sp>
      <p:graphicFrame>
        <p:nvGraphicFramePr>
          <p:cNvPr id="5" name="Table 4"/>
          <p:cNvGraphicFramePr>
            <a:graphicFrameLocks noGrp="1"/>
          </p:cNvGraphicFramePr>
          <p:nvPr/>
        </p:nvGraphicFramePr>
        <p:xfrm>
          <a:off x="1981200" y="1295400"/>
          <a:ext cx="7772400" cy="3616960"/>
        </p:xfrm>
        <a:graphic>
          <a:graphicData uri="http://schemas.openxmlformats.org/drawingml/2006/table">
            <a:tbl>
              <a:tblPr firstRow="1" bandRow="1">
                <a:tableStyleId>{5C22544A-7EE6-4342-B048-85BDC9FD1C3A}</a:tableStyleId>
              </a:tblPr>
              <a:tblGrid>
                <a:gridCol w="1651635">
                  <a:extLst>
                    <a:ext uri="{9D8B030D-6E8A-4147-A177-3AD203B41FA5}">
                      <a16:colId xmlns:a16="http://schemas.microsoft.com/office/drawing/2014/main" val="20000"/>
                    </a:ext>
                  </a:extLst>
                </a:gridCol>
                <a:gridCol w="6120765">
                  <a:extLst>
                    <a:ext uri="{9D8B030D-6E8A-4147-A177-3AD203B41FA5}">
                      <a16:colId xmlns:a16="http://schemas.microsoft.com/office/drawing/2014/main" val="20001"/>
                    </a:ext>
                  </a:extLst>
                </a:gridCol>
              </a:tblGrid>
              <a:tr h="370840">
                <a:tc>
                  <a:txBody>
                    <a:bodyPr/>
                    <a:lstStyle>
                      <a:defPPr/>
                    </a:lstStyle>
                    <a:p>
                      <a:r>
                        <a:rPr lang="en-US"/>
                        <a:t>Quantifier</a:t>
                      </a:r>
                    </a:p>
                  </a:txBody>
                  <a:tcPr/>
                </a:tc>
                <a:tc>
                  <a:txBody>
                    <a:bodyPr/>
                    <a:lstStyle>
                      <a:defPPr/>
                    </a:lstStyle>
                    <a:p>
                      <a:r>
                        <a:rPr lang="en-US"/>
                        <a:t>Description</a:t>
                      </a:r>
                    </a:p>
                  </a:txBody>
                  <a:tcPr/>
                </a:tc>
                <a:extLst>
                  <a:ext uri="{0D108BD9-81ED-4DB2-BD59-A6C34878D82A}">
                    <a16:rowId xmlns:a16="http://schemas.microsoft.com/office/drawing/2014/main" val="10000"/>
                  </a:ext>
                </a:extLst>
              </a:tr>
              <a:tr h="370840">
                <a:tc>
                  <a:txBody>
                    <a:bodyPr/>
                    <a:lstStyle>
                      <a:defPPr/>
                    </a:lstStyle>
                    <a:p>
                      <a:r>
                        <a:rPr lang="en-US"/>
                        <a:t>n+</a:t>
                      </a:r>
                    </a:p>
                  </a:txBody>
                  <a:tcPr/>
                </a:tc>
                <a:tc>
                  <a:txBody>
                    <a:bodyPr/>
                    <a:lstStyle>
                      <a:defPPr/>
                    </a:lstStyle>
                    <a:p>
                      <a:r>
                        <a:rPr lang="en-US" sz="1800" b="0" i="0" kern="1200">
                          <a:solidFill>
                            <a:schemeClr val="dk1"/>
                          </a:solidFill>
                          <a:latin typeface="+mn-lt"/>
                          <a:ea typeface="+mn-ea"/>
                          <a:cs typeface="+mn-cs"/>
                        </a:rPr>
                        <a:t>Matches any string that contains at least one </a:t>
                      </a:r>
                      <a:r>
                        <a:rPr lang="en-US" sz="1800" b="0" i="1" kern="1200">
                          <a:solidFill>
                            <a:schemeClr val="dk1"/>
                          </a:solidFill>
                          <a:latin typeface="+mn-lt"/>
                          <a:ea typeface="+mn-ea"/>
                          <a:cs typeface="+mn-cs"/>
                        </a:rPr>
                        <a:t>n</a:t>
                      </a:r>
                      <a:endParaRPr lang="en-US"/>
                    </a:p>
                  </a:txBody>
                  <a:tcPr/>
                </a:tc>
                <a:extLst>
                  <a:ext uri="{0D108BD9-81ED-4DB2-BD59-A6C34878D82A}">
                    <a16:rowId xmlns:a16="http://schemas.microsoft.com/office/drawing/2014/main" val="10001"/>
                  </a:ext>
                </a:extLst>
              </a:tr>
              <a:tr h="370840">
                <a:tc>
                  <a:txBody>
                    <a:bodyPr/>
                    <a:lstStyle>
                      <a:defPPr/>
                    </a:lstStyle>
                    <a:p>
                      <a:r>
                        <a:rPr lang="en-US"/>
                        <a:t>n*</a:t>
                      </a:r>
                    </a:p>
                  </a:txBody>
                  <a:tcPr/>
                </a:tc>
                <a:tc>
                  <a:txBody>
                    <a:bodyPr/>
                    <a:lstStyle>
                      <a:defPPr/>
                    </a:lstStyle>
                    <a:p>
                      <a:r>
                        <a:rPr lang="en-US" sz="1800" b="0" i="0" kern="1200">
                          <a:solidFill>
                            <a:schemeClr val="dk1"/>
                          </a:solidFill>
                          <a:latin typeface="+mn-lt"/>
                          <a:ea typeface="+mn-ea"/>
                          <a:cs typeface="+mn-cs"/>
                        </a:rPr>
                        <a:t>Matches any string that contains zero or more occurrences of </a:t>
                      </a:r>
                      <a:r>
                        <a:rPr lang="en-US" sz="1800" b="0" i="1" kern="1200">
                          <a:solidFill>
                            <a:schemeClr val="dk1"/>
                          </a:solidFill>
                          <a:latin typeface="+mn-lt"/>
                          <a:ea typeface="+mn-ea"/>
                          <a:cs typeface="+mn-cs"/>
                        </a:rPr>
                        <a:t>n</a:t>
                      </a:r>
                      <a:endParaRPr lang="en-US"/>
                    </a:p>
                  </a:txBody>
                  <a:tcPr/>
                </a:tc>
                <a:extLst>
                  <a:ext uri="{0D108BD9-81ED-4DB2-BD59-A6C34878D82A}">
                    <a16:rowId xmlns:a16="http://schemas.microsoft.com/office/drawing/2014/main" val="10002"/>
                  </a:ext>
                </a:extLst>
              </a:tr>
              <a:tr h="370840">
                <a:tc>
                  <a:txBody>
                    <a:bodyPr/>
                    <a:lstStyle>
                      <a:defPPr/>
                    </a:lstStyle>
                    <a:p>
                      <a:r>
                        <a:rPr lang="en-US"/>
                        <a:t>n?</a:t>
                      </a:r>
                    </a:p>
                  </a:txBody>
                  <a:tcPr/>
                </a:tc>
                <a:tc>
                  <a:txBody>
                    <a:bodyPr/>
                    <a:lstStyle>
                      <a:defPPr/>
                    </a:lstStyle>
                    <a:p>
                      <a:pPr algn="l" fontAlgn="t"/>
                      <a:r>
                        <a:rPr lang="en-US"/>
                        <a:t>Matches any string that contains zero or one occurrences of </a:t>
                      </a:r>
                      <a:r>
                        <a:rPr lang="en-US" i="1"/>
                        <a:t>n</a:t>
                      </a:r>
                      <a:endParaRPr lang="en-US"/>
                    </a:p>
                  </a:txBody>
                  <a:tcPr marL="76200" marR="76200" marT="76200" marB="76200"/>
                </a:tc>
                <a:extLst>
                  <a:ext uri="{0D108BD9-81ED-4DB2-BD59-A6C34878D82A}">
                    <a16:rowId xmlns:a16="http://schemas.microsoft.com/office/drawing/2014/main" val="10003"/>
                  </a:ext>
                </a:extLst>
              </a:tr>
              <a:tr h="370840">
                <a:tc>
                  <a:txBody>
                    <a:bodyPr/>
                    <a:lstStyle>
                      <a:defPPr/>
                    </a:lstStyle>
                    <a:p>
                      <a:r>
                        <a:rPr lang="en-US"/>
                        <a:t>n$</a:t>
                      </a:r>
                    </a:p>
                  </a:txBody>
                  <a:tcPr/>
                </a:tc>
                <a:tc>
                  <a:txBody>
                    <a:bodyPr/>
                    <a:lstStyle>
                      <a:defPPr/>
                    </a:lstStyle>
                    <a:p>
                      <a:pPr algn="l" fontAlgn="t"/>
                      <a:r>
                        <a:rPr lang="en-US"/>
                        <a:t>Matches any string with </a:t>
                      </a:r>
                      <a:r>
                        <a:rPr lang="en-US" i="1"/>
                        <a:t>n</a:t>
                      </a:r>
                      <a:r>
                        <a:rPr lang="en-US"/>
                        <a:t> at the end of it</a:t>
                      </a:r>
                    </a:p>
                  </a:txBody>
                  <a:tcPr marL="76200" marR="76200" marT="76200" marB="76200"/>
                </a:tc>
                <a:extLst>
                  <a:ext uri="{0D108BD9-81ED-4DB2-BD59-A6C34878D82A}">
                    <a16:rowId xmlns:a16="http://schemas.microsoft.com/office/drawing/2014/main" val="10004"/>
                  </a:ext>
                </a:extLst>
              </a:tr>
              <a:tr h="370840">
                <a:tc>
                  <a:txBody>
                    <a:bodyPr/>
                    <a:lstStyle>
                      <a:defPPr/>
                    </a:lstStyle>
                    <a:p>
                      <a:r>
                        <a:rPr lang="en-US"/>
                        <a:t>^n</a:t>
                      </a:r>
                    </a:p>
                  </a:txBody>
                  <a:tcPr/>
                </a:tc>
                <a:tc>
                  <a:txBody>
                    <a:bodyPr/>
                    <a:lstStyle>
                      <a:defPPr/>
                    </a:lstStyle>
                    <a:p>
                      <a:pPr algn="l" fontAlgn="t"/>
                      <a:r>
                        <a:rPr lang="en-US"/>
                        <a:t>Matches any string with </a:t>
                      </a:r>
                      <a:r>
                        <a:rPr lang="en-US" i="1"/>
                        <a:t>n</a:t>
                      </a:r>
                      <a:r>
                        <a:rPr lang="en-US"/>
                        <a:t> at the beginning of it</a:t>
                      </a:r>
                    </a:p>
                  </a:txBody>
                  <a:tcPr marL="76200" marR="76200" marT="76200" marB="76200"/>
                </a:tc>
                <a:extLst>
                  <a:ext uri="{0D108BD9-81ED-4DB2-BD59-A6C34878D82A}">
                    <a16:rowId xmlns:a16="http://schemas.microsoft.com/office/drawing/2014/main" val="10005"/>
                  </a:ext>
                </a:extLst>
              </a:tr>
              <a:tr h="370840">
                <a:tc>
                  <a:txBody>
                    <a:bodyPr/>
                    <a:lstStyle>
                      <a:defPPr/>
                    </a:lstStyle>
                    <a:p>
                      <a:r>
                        <a:rPr lang="en-US"/>
                        <a:t>n{X}</a:t>
                      </a:r>
                    </a:p>
                  </a:txBody>
                  <a:tcPr/>
                </a:tc>
                <a:tc>
                  <a:txBody>
                    <a:bodyPr/>
                    <a:lstStyle>
                      <a:defPPr/>
                    </a:lstStyle>
                    <a:p>
                      <a:pPr algn="l" fontAlgn="t"/>
                      <a:r>
                        <a:rPr lang="en-US"/>
                        <a:t>Matches any string that contains a sequence of </a:t>
                      </a:r>
                      <a:r>
                        <a:rPr lang="en-US" i="1"/>
                        <a:t>X</a:t>
                      </a:r>
                      <a:r>
                        <a:rPr lang="en-US"/>
                        <a:t> </a:t>
                      </a:r>
                      <a:r>
                        <a:rPr lang="en-US" i="1" err="1"/>
                        <a:t>n</a:t>
                      </a:r>
                      <a:r>
                        <a:rPr lang="en-US" err="1"/>
                        <a:t>'s</a:t>
                      </a:r>
                      <a:endParaRPr lang="en-US"/>
                    </a:p>
                  </a:txBody>
                  <a:tcPr marL="76200" marR="76200" marT="76200" marB="76200"/>
                </a:tc>
                <a:extLst>
                  <a:ext uri="{0D108BD9-81ED-4DB2-BD59-A6C34878D82A}">
                    <a16:rowId xmlns:a16="http://schemas.microsoft.com/office/drawing/2014/main" val="10006"/>
                  </a:ext>
                </a:extLst>
              </a:tr>
              <a:tr h="370840">
                <a:tc>
                  <a:txBody>
                    <a:bodyPr/>
                    <a:lstStyle>
                      <a:defPPr/>
                    </a:lstStyle>
                    <a:p>
                      <a:r>
                        <a:rPr lang="en-US"/>
                        <a:t>n{X,Y}</a:t>
                      </a:r>
                    </a:p>
                  </a:txBody>
                  <a:tcPr/>
                </a:tc>
                <a:tc>
                  <a:txBody>
                    <a:bodyPr/>
                    <a:lstStyle>
                      <a:defPPr/>
                    </a:lstStyle>
                    <a:p>
                      <a:pPr algn="l" fontAlgn="t"/>
                      <a:r>
                        <a:rPr lang="en-US"/>
                        <a:t>Matches any string that contains a sequence of X to Y </a:t>
                      </a:r>
                      <a:r>
                        <a:rPr lang="en-US" i="1" err="1"/>
                        <a:t>n</a:t>
                      </a:r>
                      <a:r>
                        <a:rPr lang="en-US" err="1"/>
                        <a:t>'s</a:t>
                      </a:r>
                      <a:endParaRPr lang="en-US"/>
                    </a:p>
                  </a:txBody>
                  <a:tcPr marL="76200" marR="76200" marT="76200" marB="76200"/>
                </a:tc>
                <a:extLst>
                  <a:ext uri="{0D108BD9-81ED-4DB2-BD59-A6C34878D82A}">
                    <a16:rowId xmlns:a16="http://schemas.microsoft.com/office/drawing/2014/main" val="10007"/>
                  </a:ext>
                </a:extLst>
              </a:tr>
              <a:tr h="370840">
                <a:tc>
                  <a:txBody>
                    <a:bodyPr/>
                    <a:lstStyle>
                      <a:defPPr/>
                    </a:lstStyle>
                    <a:p>
                      <a:r>
                        <a:rPr lang="en-US"/>
                        <a:t>n{X,}</a:t>
                      </a:r>
                    </a:p>
                  </a:txBody>
                  <a:tcPr/>
                </a:tc>
                <a:tc>
                  <a:txBody>
                    <a:bodyPr/>
                    <a:lstStyle>
                      <a:defPPr/>
                    </a:lstStyle>
                    <a:p>
                      <a:r>
                        <a:rPr lang="en-US" sz="1800" b="0" i="0" kern="1200">
                          <a:solidFill>
                            <a:schemeClr val="dk1"/>
                          </a:solidFill>
                          <a:latin typeface="+mn-lt"/>
                          <a:ea typeface="+mn-ea"/>
                          <a:cs typeface="+mn-cs"/>
                        </a:rPr>
                        <a:t>Matches any string that contains a sequence of at least X </a:t>
                      </a:r>
                      <a:r>
                        <a:rPr lang="en-US" sz="1800" b="0" i="1" kern="1200" err="1">
                          <a:solidFill>
                            <a:schemeClr val="dk1"/>
                          </a:solidFill>
                          <a:latin typeface="+mn-lt"/>
                          <a:ea typeface="+mn-ea"/>
                          <a:cs typeface="+mn-cs"/>
                        </a:rPr>
                        <a:t>n</a:t>
                      </a:r>
                      <a:r>
                        <a:rPr lang="en-US" sz="1800" b="0" i="0" kern="1200" err="1">
                          <a:solidFill>
                            <a:schemeClr val="dk1"/>
                          </a:solidFill>
                          <a:latin typeface="+mn-lt"/>
                          <a:ea typeface="+mn-ea"/>
                          <a:cs typeface="+mn-cs"/>
                        </a:rPr>
                        <a:t>'s</a:t>
                      </a:r>
                      <a:endParaRPr lang="en-US"/>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Email Validation Using RegExp</a:t>
            </a:r>
          </a:p>
        </p:txBody>
      </p:sp>
      <p:sp>
        <p:nvSpPr>
          <p:cNvPr id="5" name="TextBox 4"/>
          <p:cNvSpPr txBox="1"/>
          <p:nvPr/>
        </p:nvSpPr>
        <p:spPr>
          <a:xfrm>
            <a:off x="1974011" y="1631830"/>
            <a:ext cx="8458200" cy="4801314"/>
          </a:xfrm>
          <a:prstGeom prst="rect">
            <a:avLst/>
          </a:prstGeom>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defPPr/>
          </a:lstStyle>
          <a:p>
            <a:pPr algn="ctr"/>
            <a:r>
              <a:rPr lang="en-US" b="1">
                <a:solidFill>
                  <a:srgbClr val="FF0000"/>
                </a:solidFill>
              </a:rPr>
              <a:t>JavaScript</a:t>
            </a:r>
            <a:endParaRPr lang="en-US"/>
          </a:p>
          <a:p>
            <a:r>
              <a:rPr lang="en-US"/>
              <a:t>&lt;script&gt;</a:t>
            </a:r>
          </a:p>
          <a:p>
            <a:r>
              <a:rPr lang="en-US"/>
              <a:t>	function checkMail()</a:t>
            </a:r>
          </a:p>
          <a:p>
            <a:r>
              <a:rPr lang="en-US"/>
              <a:t>	{</a:t>
            </a:r>
          </a:p>
          <a:p>
            <a:r>
              <a:rPr lang="en-US"/>
              <a:t>		var a = document.getElementById("myText").value;</a:t>
            </a:r>
          </a:p>
          <a:p>
            <a:r>
              <a:rPr lang="en-US"/>
              <a:t>		var pattern ="^[\\w-_\.]*[\\w-_\.]\@[\\w]\.+[\\w]+[\\w]$”;</a:t>
            </a:r>
          </a:p>
          <a:p>
            <a:r>
              <a:rPr lang="en-US"/>
              <a:t>		var regex = new RegExp(pattern);</a:t>
            </a:r>
          </a:p>
          <a:p>
            <a:r>
              <a:rPr lang="en-US"/>
              <a:t>		if(regex.test(a))</a:t>
            </a:r>
          </a:p>
          <a:p>
            <a:r>
              <a:rPr lang="en-US"/>
              <a:t>		{</a:t>
            </a:r>
          </a:p>
          <a:p>
            <a:r>
              <a:rPr lang="en-US"/>
              <a:t>			alert("Valid");</a:t>
            </a:r>
          </a:p>
          <a:p>
            <a:r>
              <a:rPr lang="en-US"/>
              <a:t>		}</a:t>
            </a:r>
          </a:p>
          <a:p>
            <a:r>
              <a:rPr lang="en-US"/>
              <a:t>		else</a:t>
            </a:r>
          </a:p>
          <a:p>
            <a:r>
              <a:rPr lang="en-US"/>
              <a:t>		{</a:t>
            </a:r>
          </a:p>
          <a:p>
            <a:r>
              <a:rPr lang="en-US"/>
              <a:t>			alert("Invalid");</a:t>
            </a:r>
          </a:p>
          <a:p>
            <a:r>
              <a:rPr lang="en-US"/>
              <a:t>		}</a:t>
            </a:r>
          </a:p>
          <a:p>
            <a:r>
              <a:rPr lang="en-US"/>
              <a:t>	}</a:t>
            </a:r>
          </a:p>
          <a:p>
            <a:r>
              <a:rPr lang="en-US"/>
              <a:t>&lt;/script&gt;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DHTML – Combining HTML,CSS &amp; JS</a:t>
            </a:r>
          </a:p>
        </p:txBody>
      </p:sp>
      <p:sp>
        <p:nvSpPr>
          <p:cNvPr id="3" name="Content Placeholder 2"/>
          <p:cNvSpPr>
            <a:spLocks noGrp="1"/>
          </p:cNvSpPr>
          <p:nvPr>
            <p:ph idx="1"/>
          </p:nvPr>
        </p:nvSpPr>
        <p:spPr/>
        <p:txBody>
          <a:bodyPr/>
          <a:lstStyle>
            <a:defPPr/>
          </a:lstStyle>
          <a:p>
            <a:pPr algn="just"/>
            <a:r>
              <a:rPr lang="en-US"/>
              <a:t>DHTML, or Dynamic HTML, is really just a combination of HTML, JavaScript and CSS.</a:t>
            </a:r>
          </a:p>
          <a:p>
            <a:pPr algn="just"/>
            <a:r>
              <a:rPr lang="en-US"/>
              <a:t>The main problem with DHTML, which was introduced in the 4.0 series of browsers, is </a:t>
            </a:r>
            <a:r>
              <a:rPr lang="en-US" b="1"/>
              <a:t>compatibility</a:t>
            </a:r>
            <a:r>
              <a:rPr lang="en-US"/>
              <a:t>.</a:t>
            </a:r>
          </a:p>
          <a:p>
            <a:pPr algn="just"/>
            <a:r>
              <a:rPr lang="en-US"/>
              <a:t>The main focus generally when speaking of DHTML is animation and other such dynamic effects.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DHTML (Cont)</a:t>
            </a:r>
          </a:p>
        </p:txBody>
      </p:sp>
      <p:sp>
        <p:nvSpPr>
          <p:cNvPr id="3" name="Content Placeholder 2"/>
          <p:cNvSpPr>
            <a:spLocks noGrp="1"/>
          </p:cNvSpPr>
          <p:nvPr>
            <p:ph idx="1"/>
          </p:nvPr>
        </p:nvSpPr>
        <p:spPr/>
        <p:txBody>
          <a:bodyPr/>
          <a:lstStyle>
            <a:defPPr/>
          </a:lstStyle>
          <a:p>
            <a:pPr algn="just"/>
            <a:r>
              <a:rPr lang="en-US"/>
              <a:t>We can obtain reference of any HTML or CSS element in JavaSCript using below 3 methods.</a:t>
            </a:r>
          </a:p>
          <a:p>
            <a:pPr marL="914400" lvl="1" indent="-457200">
              <a:buFont typeface="+mj-lt"/>
              <a:buAutoNum type="arabicPeriod"/>
            </a:pPr>
            <a:r>
              <a:rPr lang="en-US" err="1"/>
              <a:t>document.getElementById(“IdOfElement”)</a:t>
            </a:r>
          </a:p>
          <a:p>
            <a:pPr marL="914400" lvl="1" indent="-457200">
              <a:buFont typeface="+mj-lt"/>
              <a:buAutoNum type="arabicPeriod"/>
            </a:pPr>
            <a:r>
              <a:rPr lang="en-US" err="1"/>
              <a:t>document.getElementsByName(“NameOfElement”)</a:t>
            </a:r>
          </a:p>
          <a:p>
            <a:pPr marL="914400" lvl="1" indent="-457200">
              <a:buFont typeface="+mj-lt"/>
              <a:buAutoNum type="arabicPeriod"/>
            </a:pPr>
            <a:r>
              <a:rPr lang="en-US" err="1"/>
              <a:t>document.getElementsByTagName(“TagName”)</a:t>
            </a:r>
          </a:p>
          <a:p>
            <a:pPr marL="514350" indent="-457200" algn="just"/>
            <a:r>
              <a:rPr lang="en-US"/>
              <a:t>After obtaining the reference of the element you can change the attributes of the same using </a:t>
            </a:r>
            <a:r>
              <a:rPr lang="en-US" err="1">
                <a:solidFill>
                  <a:schemeClr val="accent6">
                    <a:lumMod val="75000"/>
                  </a:schemeClr>
                </a:solidFill>
              </a:rPr>
              <a:t>reference.attribute</a:t>
            </a:r>
            <a:r>
              <a:rPr lang="en-US"/>
              <a:t> syntax</a:t>
            </a:r>
          </a:p>
          <a:p>
            <a:pPr marL="514350" indent="-457200" algn="just"/>
            <a:r>
              <a:rPr lang="en-US"/>
              <a:t>For Example :</a:t>
            </a:r>
          </a:p>
          <a:p>
            <a:pPr marL="514350" indent="-457200" algn="just"/>
            <a:endParaRPr lang="en-US"/>
          </a:p>
          <a:p>
            <a:pPr marL="914400" lvl="1" indent="-457200">
              <a:buFont typeface="+mj-lt"/>
              <a:buAutoNum type="arabicPeriod"/>
            </a:pPr>
            <a:endParaRPr lang="en-US"/>
          </a:p>
        </p:txBody>
      </p:sp>
      <p:sp>
        <p:nvSpPr>
          <p:cNvPr id="5" name="TextBox 4"/>
          <p:cNvSpPr txBox="1"/>
          <p:nvPr/>
        </p:nvSpPr>
        <p:spPr>
          <a:xfrm>
            <a:off x="2057400" y="4648200"/>
            <a:ext cx="3429000" cy="923330"/>
          </a:xfrm>
          <a:prstGeom prst="rect">
            <a:avLst/>
          </a:prstGeom>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defPPr/>
          </a:lstStyle>
          <a:p>
            <a:pPr algn="ctr"/>
            <a:r>
              <a:rPr lang="en-US" b="1">
                <a:solidFill>
                  <a:srgbClr val="FF0000"/>
                </a:solidFill>
              </a:rPr>
              <a:t>HTML Code</a:t>
            </a:r>
          </a:p>
          <a:p>
            <a:pPr algn="ctr"/>
            <a:endParaRPr lang="en-US" b="1">
              <a:solidFill>
                <a:srgbClr val="FF0000"/>
              </a:solidFill>
            </a:endParaRPr>
          </a:p>
          <a:p>
            <a:r>
              <a:rPr lang="en-US"/>
              <a:t>&lt;img src=“abc.jpg” id=“myImg”&gt;</a:t>
            </a:r>
          </a:p>
        </p:txBody>
      </p:sp>
      <p:sp>
        <p:nvSpPr>
          <p:cNvPr id="6" name="TextBox 5"/>
          <p:cNvSpPr txBox="1"/>
          <p:nvPr/>
        </p:nvSpPr>
        <p:spPr>
          <a:xfrm>
            <a:off x="5715000" y="4648200"/>
            <a:ext cx="4572000" cy="1754326"/>
          </a:xfrm>
          <a:prstGeom prst="rect">
            <a:avLst/>
          </a:prstGeom>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defPPr/>
          </a:lstStyle>
          <a:p>
            <a:pPr algn="ctr"/>
            <a:r>
              <a:rPr lang="en-US" b="1">
                <a:solidFill>
                  <a:srgbClr val="FF0000"/>
                </a:solidFill>
              </a:rPr>
              <a:t>JS Code</a:t>
            </a:r>
          </a:p>
          <a:p>
            <a:pPr algn="ctr"/>
            <a:endParaRPr lang="en-US" b="1">
              <a:solidFill>
                <a:srgbClr val="FF0000"/>
              </a:solidFill>
            </a:endParaRPr>
          </a:p>
          <a:p>
            <a:r>
              <a:rPr lang="en-US"/>
              <a:t>&lt;script&gt;</a:t>
            </a:r>
          </a:p>
          <a:p>
            <a:r>
              <a:rPr lang="en-US"/>
              <a:t>   var a = document.getElementById(‘myImg’);</a:t>
            </a:r>
          </a:p>
          <a:p>
            <a:r>
              <a:rPr lang="en-US"/>
              <a:t>   </a:t>
            </a:r>
            <a:r>
              <a:rPr lang="en-US" b="1"/>
              <a:t>a.src</a:t>
            </a:r>
            <a:r>
              <a:rPr lang="en-US"/>
              <a:t>  = “xyz.jpg”;</a:t>
            </a:r>
          </a:p>
          <a:p>
            <a:r>
              <a:rPr lang="en-US"/>
              <a:t>&lt;/script&gt;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5" grpId="0" animBg="1"/>
      <p:bldP spid="6" grpId="0" animBg="1"/>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DHTML (Cont) (Example)</a:t>
            </a:r>
          </a:p>
        </p:txBody>
      </p:sp>
      <p:sp>
        <p:nvSpPr>
          <p:cNvPr id="6" name="TextBox 5"/>
          <p:cNvSpPr txBox="1"/>
          <p:nvPr/>
        </p:nvSpPr>
        <p:spPr>
          <a:xfrm>
            <a:off x="1887748" y="1873369"/>
            <a:ext cx="8458200" cy="3970318"/>
          </a:xfrm>
          <a:prstGeom prst="rect">
            <a:avLst/>
          </a:prstGeom>
          <a:effectLst>
            <a:glow rad="63500">
              <a:schemeClr val="accent3">
                <a:satMod val="175000"/>
                <a:alpha val="40000"/>
              </a:schemeClr>
            </a:glow>
          </a:effectLst>
        </p:spPr>
        <p:style>
          <a:lnRef idx="2">
            <a:schemeClr val="accent3"/>
          </a:lnRef>
          <a:fillRef idx="1">
            <a:schemeClr val="lt1"/>
          </a:fillRef>
          <a:effectRef idx="0">
            <a:schemeClr val="accent3"/>
          </a:effectRef>
          <a:fontRef idx="minor">
            <a:schemeClr val="dk1"/>
          </a:fontRef>
        </p:style>
        <p:txBody>
          <a:bodyPr wrap="square" rtlCol="0">
            <a:spAutoFit/>
          </a:bodyPr>
          <a:lstStyle>
            <a:defPPr/>
          </a:lstStyle>
          <a:p>
            <a:pPr algn="ctr"/>
            <a:r>
              <a:rPr lang="en-US" b="1">
                <a:solidFill>
                  <a:srgbClr val="FF0000"/>
                </a:solidFill>
              </a:rPr>
              <a:t>JavaScript</a:t>
            </a:r>
            <a:endParaRPr lang="en-US"/>
          </a:p>
          <a:p>
            <a:r>
              <a:rPr lang="en-US"/>
              <a:t>&lt;html&gt;</a:t>
            </a:r>
          </a:p>
          <a:p>
            <a:r>
              <a:rPr lang="en-US"/>
              <a:t>     &lt;body&gt;</a:t>
            </a:r>
          </a:p>
          <a:p>
            <a:r>
              <a:rPr lang="en-US"/>
              <a:t>          &lt;div id=“myDiv”&gt;</a:t>
            </a:r>
          </a:p>
          <a:p>
            <a:r>
              <a:rPr lang="en-US"/>
              <a:t>	Red Alert !!!!!!</a:t>
            </a:r>
          </a:p>
          <a:p>
            <a:r>
              <a:rPr lang="en-US"/>
              <a:t>          &lt;/div&gt;</a:t>
            </a:r>
          </a:p>
          <a:p>
            <a:r>
              <a:rPr lang="en-US"/>
              <a:t>          &lt;script&gt;</a:t>
            </a:r>
          </a:p>
          <a:p>
            <a:r>
              <a:rPr lang="en-US"/>
              <a:t>             var objDiv = document.getElementById(“myDiv”);</a:t>
            </a:r>
          </a:p>
          <a:p>
            <a:r>
              <a:rPr lang="en-US"/>
              <a:t>             var colors = [‘white’,’yellow’,’orange’,’red’];</a:t>
            </a:r>
          </a:p>
          <a:p>
            <a:r>
              <a:rPr lang="en-US"/>
              <a:t>             var nextColor = 0;</a:t>
            </a:r>
          </a:p>
          <a:p>
            <a:r>
              <a:rPr lang="en-US"/>
              <a:t>      setInterval(“objDiv.style.backgroundColor = colors[nextColor++%colors.length];”,500);</a:t>
            </a:r>
          </a:p>
          <a:p>
            <a:r>
              <a:rPr lang="en-US"/>
              <a:t>          &lt;/script&gt;</a:t>
            </a:r>
          </a:p>
          <a:p>
            <a:r>
              <a:rPr lang="en-US"/>
              <a:t>     &lt;/body&gt;</a:t>
            </a:r>
          </a:p>
          <a:p>
            <a:r>
              <a:rPr lang="en-US"/>
              <a:t>&lt;/html&gt;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2958"/>
          </a:xfrm>
        </p:spPr>
        <p:txBody>
          <a:bodyPr/>
          <a:lstStyle>
            <a:defPPr/>
          </a:lstStyle>
          <a:p>
            <a:r>
              <a:rPr lang="en-US" dirty="0"/>
              <a:t>HTML Element Properties</a:t>
            </a:r>
          </a:p>
        </p:txBody>
      </p:sp>
      <p:graphicFrame>
        <p:nvGraphicFramePr>
          <p:cNvPr id="5" name="Table 4"/>
          <p:cNvGraphicFramePr>
            <a:graphicFrameLocks noGrp="1"/>
          </p:cNvGraphicFramePr>
          <p:nvPr/>
        </p:nvGraphicFramePr>
        <p:xfrm>
          <a:off x="1981200" y="1143000"/>
          <a:ext cx="8077200" cy="2966720"/>
        </p:xfrm>
        <a:graphic>
          <a:graphicData uri="http://schemas.openxmlformats.org/drawingml/2006/table">
            <a:tbl>
              <a:tblPr firstRow="1" bandRow="1">
                <a:tableStyleId>{5C22544A-7EE6-4342-B048-85BDC9FD1C3A}</a:tableStyleId>
              </a:tblPr>
              <a:tblGrid>
                <a:gridCol w="2019300">
                  <a:extLst>
                    <a:ext uri="{9D8B030D-6E8A-4147-A177-3AD203B41FA5}">
                      <a16:colId xmlns:a16="http://schemas.microsoft.com/office/drawing/2014/main" val="20000"/>
                    </a:ext>
                  </a:extLst>
                </a:gridCol>
                <a:gridCol w="6057900">
                  <a:extLst>
                    <a:ext uri="{9D8B030D-6E8A-4147-A177-3AD203B41FA5}">
                      <a16:colId xmlns:a16="http://schemas.microsoft.com/office/drawing/2014/main" val="20001"/>
                    </a:ext>
                  </a:extLst>
                </a:gridCol>
              </a:tblGrid>
              <a:tr h="370840">
                <a:tc>
                  <a:txBody>
                    <a:bodyPr/>
                    <a:lstStyle>
                      <a:defPPr/>
                    </a:lstStyle>
                    <a:p>
                      <a:r>
                        <a:rPr lang="en-US"/>
                        <a:t>Event</a:t>
                      </a:r>
                    </a:p>
                  </a:txBody>
                  <a:tcPr/>
                </a:tc>
                <a:tc>
                  <a:txBody>
                    <a:bodyPr/>
                    <a:lstStyle>
                      <a:defPPr/>
                    </a:lstStyle>
                    <a:p>
                      <a:r>
                        <a:rPr lang="en-US"/>
                        <a:t>Description</a:t>
                      </a:r>
                    </a:p>
                  </a:txBody>
                  <a:tcPr/>
                </a:tc>
                <a:extLst>
                  <a:ext uri="{0D108BD9-81ED-4DB2-BD59-A6C34878D82A}">
                    <a16:rowId xmlns:a16="http://schemas.microsoft.com/office/drawing/2014/main" val="10000"/>
                  </a:ext>
                </a:extLst>
              </a:tr>
              <a:tr h="370840">
                <a:tc>
                  <a:txBody>
                    <a:bodyPr/>
                    <a:lstStyle>
                      <a:defPPr/>
                    </a:lstStyle>
                    <a:p>
                      <a:pPr marL="0" algn="l" defTabSz="914400" rtl="0" eaLnBrk="1" latinLnBrk="0" hangingPunct="1"/>
                      <a:r>
                        <a:rPr lang="en-US" sz="1800" err="1">
                          <a:solidFill>
                            <a:srgbClr val="000000"/>
                          </a:solidFill>
                          <a:latin typeface="+mn-lt"/>
                          <a:ea typeface="Times New Roman"/>
                          <a:cs typeface="Times New Roman"/>
                        </a:rPr>
                        <a:t>className</a:t>
                      </a:r>
                      <a:endParaRPr lang="en-US" sz="1800" kern="1200">
                        <a:solidFill>
                          <a:schemeClr val="dk1"/>
                        </a:solidFill>
                        <a:latin typeface="+mn-lt"/>
                        <a:ea typeface="+mn-ea"/>
                        <a:cs typeface="+mn-cs"/>
                      </a:endParaRPr>
                    </a:p>
                  </a:txBody>
                  <a:tcPr/>
                </a:tc>
                <a:tc>
                  <a:txBody>
                    <a:bodyPr/>
                    <a:lstStyle>
                      <a:defPPr/>
                    </a:lstStyle>
                    <a:p>
                      <a:pPr marL="0" marR="0" indent="0" algn="l" defTabSz="914400" rtl="0" eaLnBrk="1" fontAlgn="auto" latinLnBrk="0" hangingPunct="1">
                        <a:lnSpc>
                          <a:spcPct val="100000"/>
                        </a:lnSpc>
                        <a:spcBef>
                          <a:spcPct val="0"/>
                        </a:spcBef>
                        <a:spcAft>
                          <a:spcPct val="0"/>
                        </a:spcAft>
                        <a:buClrTx/>
                        <a:buSzTx/>
                        <a:buFontTx/>
                        <a:buNone/>
                        <a:defRPr/>
                      </a:pPr>
                      <a:r>
                        <a:rPr lang="en-US" sz="1800">
                          <a:solidFill>
                            <a:srgbClr val="000000"/>
                          </a:solidFill>
                          <a:latin typeface="+mn-lt"/>
                          <a:ea typeface="Times New Roman"/>
                          <a:cs typeface="Times New Roman"/>
                        </a:rPr>
                        <a:t>Sets or returns the class attribute of an element</a:t>
                      </a:r>
                      <a:endParaRPr lang="en-US" sz="1800">
                        <a:latin typeface="+mn-lt"/>
                        <a:ea typeface="Calibri"/>
                        <a:cs typeface="Shruti"/>
                      </a:endParaRPr>
                    </a:p>
                  </a:txBody>
                  <a:tcPr/>
                </a:tc>
                <a:extLst>
                  <a:ext uri="{0D108BD9-81ED-4DB2-BD59-A6C34878D82A}">
                    <a16:rowId xmlns:a16="http://schemas.microsoft.com/office/drawing/2014/main" val="10001"/>
                  </a:ext>
                </a:extLst>
              </a:tr>
              <a:tr h="370840">
                <a:tc>
                  <a:txBody>
                    <a:bodyPr/>
                    <a:lstStyle>
                      <a:defPPr/>
                    </a:lstStyle>
                    <a:p>
                      <a:pPr marL="0" marR="0" indent="0" algn="l" defTabSz="914400" rtl="0" eaLnBrk="1" fontAlgn="auto" latinLnBrk="0" hangingPunct="1">
                        <a:lnSpc>
                          <a:spcPct val="100000"/>
                        </a:lnSpc>
                        <a:spcBef>
                          <a:spcPct val="0"/>
                        </a:spcBef>
                        <a:spcAft>
                          <a:spcPct val="0"/>
                        </a:spcAft>
                        <a:buClrTx/>
                        <a:buSzTx/>
                        <a:buFontTx/>
                        <a:buNone/>
                        <a:defRPr/>
                      </a:pPr>
                      <a:r>
                        <a:rPr lang="en-US" sz="1800">
                          <a:solidFill>
                            <a:srgbClr val="000000"/>
                          </a:solidFill>
                          <a:latin typeface="+mn-lt"/>
                          <a:ea typeface="Times New Roman"/>
                          <a:cs typeface="Times New Roman"/>
                        </a:rPr>
                        <a:t>id</a:t>
                      </a:r>
                      <a:endParaRPr lang="en-US" sz="1800" kern="1200">
                        <a:solidFill>
                          <a:schemeClr val="dk1"/>
                        </a:solidFill>
                        <a:latin typeface="+mn-lt"/>
                        <a:ea typeface="+mn-ea"/>
                        <a:cs typeface="+mn-cs"/>
                      </a:endParaRPr>
                    </a:p>
                  </a:txBody>
                  <a:tcPr/>
                </a:tc>
                <a:tc>
                  <a:txBody>
                    <a:bodyPr/>
                    <a:lstStyle>
                      <a:defPPr/>
                    </a:lstStyle>
                    <a:p>
                      <a:pPr marL="0" marR="0" indent="0" algn="l" defTabSz="914400" rtl="0" eaLnBrk="1" fontAlgn="auto" latinLnBrk="0" hangingPunct="1">
                        <a:lnSpc>
                          <a:spcPct val="100000"/>
                        </a:lnSpc>
                        <a:spcBef>
                          <a:spcPct val="0"/>
                        </a:spcBef>
                        <a:spcAft>
                          <a:spcPct val="0"/>
                        </a:spcAft>
                        <a:buClrTx/>
                        <a:buSzTx/>
                        <a:buFontTx/>
                        <a:buNone/>
                        <a:defRPr/>
                      </a:pPr>
                      <a:r>
                        <a:rPr lang="en-US" sz="1800">
                          <a:solidFill>
                            <a:srgbClr val="000000"/>
                          </a:solidFill>
                          <a:latin typeface="+mn-lt"/>
                          <a:ea typeface="Times New Roman"/>
                          <a:cs typeface="Times New Roman"/>
                        </a:rPr>
                        <a:t>Sets or returns the id of an element</a:t>
                      </a:r>
                      <a:endParaRPr lang="en-US" sz="1800" kern="1200">
                        <a:solidFill>
                          <a:schemeClr val="dk1"/>
                        </a:solidFill>
                        <a:latin typeface="+mn-lt"/>
                        <a:ea typeface="+mn-ea"/>
                        <a:cs typeface="+mn-cs"/>
                      </a:endParaRPr>
                    </a:p>
                  </a:txBody>
                  <a:tcPr/>
                </a:tc>
                <a:extLst>
                  <a:ext uri="{0D108BD9-81ED-4DB2-BD59-A6C34878D82A}">
                    <a16:rowId xmlns:a16="http://schemas.microsoft.com/office/drawing/2014/main" val="10002"/>
                  </a:ext>
                </a:extLst>
              </a:tr>
              <a:tr h="370840">
                <a:tc>
                  <a:txBody>
                    <a:bodyPr/>
                    <a:lstStyle>
                      <a:defPPr/>
                    </a:lstStyle>
                    <a:p>
                      <a:pPr marL="0" algn="l" defTabSz="914400" rtl="0" eaLnBrk="1" latinLnBrk="0" hangingPunct="1"/>
                      <a:r>
                        <a:rPr lang="en-US" sz="1800" err="1">
                          <a:solidFill>
                            <a:srgbClr val="000000"/>
                          </a:solidFill>
                          <a:latin typeface="+mn-lt"/>
                          <a:ea typeface="Times New Roman"/>
                          <a:cs typeface="Times New Roman"/>
                        </a:rPr>
                        <a:t>innerHTML</a:t>
                      </a:r>
                      <a:endParaRPr lang="en-US" sz="1800" kern="1200">
                        <a:solidFill>
                          <a:schemeClr val="dk1"/>
                        </a:solidFill>
                        <a:latin typeface="+mn-lt"/>
                        <a:ea typeface="+mn-ea"/>
                        <a:cs typeface="+mn-cs"/>
                      </a:endParaRPr>
                    </a:p>
                  </a:txBody>
                  <a:tcPr/>
                </a:tc>
                <a:tc>
                  <a:txBody>
                    <a:bodyPr/>
                    <a:lstStyle>
                      <a:defPPr/>
                    </a:lstStyle>
                    <a:p>
                      <a:pPr marL="0" algn="l" defTabSz="914400" rtl="0" eaLnBrk="1" latinLnBrk="0" hangingPunct="1"/>
                      <a:r>
                        <a:rPr lang="en-US" sz="1800">
                          <a:solidFill>
                            <a:srgbClr val="000000"/>
                          </a:solidFill>
                          <a:latin typeface="+mn-lt"/>
                          <a:ea typeface="Times New Roman"/>
                          <a:cs typeface="Times New Roman"/>
                        </a:rPr>
                        <a:t>Sets or returns the HTML contents (+text) of an element</a:t>
                      </a:r>
                      <a:endParaRPr lang="en-US" sz="1800" kern="1200">
                        <a:solidFill>
                          <a:schemeClr val="dk1"/>
                        </a:solidFill>
                        <a:latin typeface="+mn-lt"/>
                        <a:ea typeface="+mn-ea"/>
                        <a:cs typeface="+mn-cs"/>
                      </a:endParaRPr>
                    </a:p>
                  </a:txBody>
                  <a:tcPr/>
                </a:tc>
                <a:extLst>
                  <a:ext uri="{0D108BD9-81ED-4DB2-BD59-A6C34878D82A}">
                    <a16:rowId xmlns:a16="http://schemas.microsoft.com/office/drawing/2014/main" val="10003"/>
                  </a:ext>
                </a:extLst>
              </a:tr>
              <a:tr h="370840">
                <a:tc>
                  <a:txBody>
                    <a:bodyPr/>
                    <a:lstStyle>
                      <a:defPPr/>
                    </a:lstStyle>
                    <a:p>
                      <a:pPr marL="0" algn="l" defTabSz="914400" rtl="0" eaLnBrk="1" latinLnBrk="0" hangingPunct="1"/>
                      <a:r>
                        <a:rPr lang="en-US" sz="1800">
                          <a:solidFill>
                            <a:srgbClr val="000000"/>
                          </a:solidFill>
                          <a:latin typeface="+mn-lt"/>
                          <a:ea typeface="Times New Roman"/>
                          <a:cs typeface="Times New Roman"/>
                        </a:rPr>
                        <a:t>style</a:t>
                      </a:r>
                      <a:endParaRPr lang="en-US" sz="1800" kern="1200">
                        <a:solidFill>
                          <a:schemeClr val="dk1"/>
                        </a:solidFill>
                        <a:latin typeface="+mn-lt"/>
                        <a:ea typeface="+mn-ea"/>
                        <a:cs typeface="+mn-cs"/>
                      </a:endParaRPr>
                    </a:p>
                  </a:txBody>
                  <a:tcPr/>
                </a:tc>
                <a:tc>
                  <a:txBody>
                    <a:bodyPr/>
                    <a:lstStyle>
                      <a:defPPr/>
                    </a:lstStyle>
                    <a:p>
                      <a:pPr marL="0" algn="l" defTabSz="914400" rtl="0" eaLnBrk="1" latinLnBrk="0" hangingPunct="1"/>
                      <a:r>
                        <a:rPr lang="en-US" sz="1800">
                          <a:solidFill>
                            <a:srgbClr val="000000"/>
                          </a:solidFill>
                          <a:latin typeface="+mn-lt"/>
                          <a:ea typeface="Times New Roman"/>
                          <a:cs typeface="Times New Roman"/>
                        </a:rPr>
                        <a:t>Sets or returns the style attribute of an element</a:t>
                      </a:r>
                      <a:endParaRPr lang="en-US" sz="1800" kern="1200">
                        <a:solidFill>
                          <a:schemeClr val="dk1"/>
                        </a:solidFill>
                        <a:latin typeface="+mn-lt"/>
                        <a:ea typeface="+mn-ea"/>
                        <a:cs typeface="+mn-cs"/>
                      </a:endParaRPr>
                    </a:p>
                  </a:txBody>
                  <a:tcPr/>
                </a:tc>
                <a:extLst>
                  <a:ext uri="{0D108BD9-81ED-4DB2-BD59-A6C34878D82A}">
                    <a16:rowId xmlns:a16="http://schemas.microsoft.com/office/drawing/2014/main" val="10004"/>
                  </a:ext>
                </a:extLst>
              </a:tr>
              <a:tr h="370840">
                <a:tc>
                  <a:txBody>
                    <a:bodyPr/>
                    <a:lstStyle>
                      <a:defPPr/>
                    </a:lstStyle>
                    <a:p>
                      <a:pPr marL="0" algn="l" defTabSz="914400" rtl="0" eaLnBrk="1" latinLnBrk="0" hangingPunct="1"/>
                      <a:r>
                        <a:rPr lang="en-US" sz="1800" err="1">
                          <a:solidFill>
                            <a:srgbClr val="000000"/>
                          </a:solidFill>
                          <a:latin typeface="+mn-lt"/>
                          <a:ea typeface="Times New Roman"/>
                          <a:cs typeface="Times New Roman"/>
                        </a:rPr>
                        <a:t>tabIndex</a:t>
                      </a:r>
                      <a:endParaRPr lang="en-US" sz="1800" kern="1200">
                        <a:solidFill>
                          <a:schemeClr val="dk1"/>
                        </a:solidFill>
                        <a:latin typeface="+mn-lt"/>
                        <a:ea typeface="+mn-ea"/>
                        <a:cs typeface="+mn-cs"/>
                      </a:endParaRPr>
                    </a:p>
                  </a:txBody>
                  <a:tcPr/>
                </a:tc>
                <a:tc>
                  <a:txBody>
                    <a:bodyPr/>
                    <a:lstStyle>
                      <a:defPPr/>
                    </a:lstStyle>
                    <a:p>
                      <a:pPr marL="0" algn="l" defTabSz="914400" rtl="0" eaLnBrk="1" latinLnBrk="0" hangingPunct="1"/>
                      <a:r>
                        <a:rPr lang="en-US" sz="1800">
                          <a:solidFill>
                            <a:srgbClr val="000000"/>
                          </a:solidFill>
                          <a:latin typeface="+mn-lt"/>
                          <a:ea typeface="Times New Roman"/>
                          <a:cs typeface="Times New Roman"/>
                        </a:rPr>
                        <a:t>Sets or returns the tab order of an element</a:t>
                      </a:r>
                      <a:endParaRPr lang="en-US" sz="1800" kern="1200">
                        <a:solidFill>
                          <a:schemeClr val="dk1"/>
                        </a:solidFill>
                        <a:latin typeface="+mn-lt"/>
                        <a:ea typeface="+mn-ea"/>
                        <a:cs typeface="+mn-cs"/>
                      </a:endParaRPr>
                    </a:p>
                  </a:txBody>
                  <a:tcPr/>
                </a:tc>
                <a:extLst>
                  <a:ext uri="{0D108BD9-81ED-4DB2-BD59-A6C34878D82A}">
                    <a16:rowId xmlns:a16="http://schemas.microsoft.com/office/drawing/2014/main" val="10005"/>
                  </a:ext>
                </a:extLst>
              </a:tr>
              <a:tr h="370840">
                <a:tc>
                  <a:txBody>
                    <a:bodyPr/>
                    <a:lstStyle>
                      <a:defPPr/>
                    </a:lstStyle>
                    <a:p>
                      <a:pPr marL="0" algn="l" defTabSz="914400" rtl="0" eaLnBrk="1" latinLnBrk="0" hangingPunct="1"/>
                      <a:r>
                        <a:rPr lang="en-US" sz="1800">
                          <a:solidFill>
                            <a:srgbClr val="000000"/>
                          </a:solidFill>
                          <a:latin typeface="+mn-lt"/>
                          <a:ea typeface="Times New Roman"/>
                          <a:cs typeface="Times New Roman"/>
                        </a:rPr>
                        <a:t>title</a:t>
                      </a:r>
                      <a:endParaRPr lang="en-US" sz="1800" kern="1200">
                        <a:solidFill>
                          <a:schemeClr val="dk1"/>
                        </a:solidFill>
                        <a:latin typeface="+mn-lt"/>
                        <a:ea typeface="+mn-ea"/>
                        <a:cs typeface="+mn-cs"/>
                      </a:endParaRPr>
                    </a:p>
                  </a:txBody>
                  <a:tcPr/>
                </a:tc>
                <a:tc>
                  <a:txBody>
                    <a:bodyPr/>
                    <a:lstStyle>
                      <a:defPPr/>
                    </a:lstStyle>
                    <a:p>
                      <a:pPr marL="0" algn="l" defTabSz="914400" rtl="0" eaLnBrk="1" latinLnBrk="0" hangingPunct="1"/>
                      <a:r>
                        <a:rPr lang="en-US" sz="1800">
                          <a:solidFill>
                            <a:srgbClr val="000000"/>
                          </a:solidFill>
                          <a:latin typeface="+mn-lt"/>
                          <a:ea typeface="Times New Roman"/>
                          <a:cs typeface="Times New Roman"/>
                        </a:rPr>
                        <a:t>Sets or returns the title attribute of an element</a:t>
                      </a:r>
                      <a:endParaRPr lang="en-US" sz="1800" kern="1200">
                        <a:solidFill>
                          <a:schemeClr val="dk1"/>
                        </a:solidFill>
                        <a:latin typeface="+mn-lt"/>
                        <a:ea typeface="+mn-ea"/>
                        <a:cs typeface="+mn-cs"/>
                      </a:endParaRPr>
                    </a:p>
                  </a:txBody>
                  <a:tcPr/>
                </a:tc>
                <a:extLst>
                  <a:ext uri="{0D108BD9-81ED-4DB2-BD59-A6C34878D82A}">
                    <a16:rowId xmlns:a16="http://schemas.microsoft.com/office/drawing/2014/main" val="10006"/>
                  </a:ext>
                </a:extLst>
              </a:tr>
              <a:tr h="370840">
                <a:tc>
                  <a:txBody>
                    <a:bodyPr/>
                    <a:lstStyle>
                      <a:defPPr/>
                    </a:lstStyle>
                    <a:p>
                      <a:pPr marL="0" algn="l" defTabSz="914400" rtl="0" eaLnBrk="1" latinLnBrk="0" hangingPunct="1"/>
                      <a:r>
                        <a:rPr lang="en-US" sz="1800" kern="1200">
                          <a:solidFill>
                            <a:schemeClr val="dk1"/>
                          </a:solidFill>
                          <a:latin typeface="+mn-lt"/>
                          <a:ea typeface="+mn-ea"/>
                          <a:cs typeface="+mn-cs"/>
                        </a:rPr>
                        <a:t>value</a:t>
                      </a:r>
                    </a:p>
                  </a:txBody>
                  <a:tcPr/>
                </a:tc>
                <a:tc>
                  <a:txBody>
                    <a:bodyPr/>
                    <a:lstStyle>
                      <a:defPPr/>
                    </a:lstStyle>
                    <a:p>
                      <a:pPr marL="0" algn="l" defTabSz="914400" rtl="0" eaLnBrk="1" latinLnBrk="0" hangingPunct="1"/>
                      <a:r>
                        <a:rPr lang="en-US" sz="1800">
                          <a:solidFill>
                            <a:srgbClr val="000000"/>
                          </a:solidFill>
                          <a:latin typeface="+mn-lt"/>
                          <a:ea typeface="Times New Roman"/>
                          <a:cs typeface="Times New Roman"/>
                        </a:rPr>
                        <a:t>Sets or returns the value attribute of an element</a:t>
                      </a:r>
                      <a:endParaRPr lang="en-US" sz="1800" kern="1200">
                        <a:solidFill>
                          <a:schemeClr val="dk1"/>
                        </a:solidFill>
                        <a:latin typeface="+mn-lt"/>
                        <a:ea typeface="+mn-ea"/>
                        <a:cs typeface="+mn-cs"/>
                      </a:endParaRPr>
                    </a:p>
                  </a:txBody>
                  <a:tcPr/>
                </a:tc>
                <a:extLst>
                  <a:ext uri="{0D108BD9-81ED-4DB2-BD59-A6C34878D82A}">
                    <a16:rowId xmlns:a16="http://schemas.microsoft.com/office/drawing/2014/main" val="10007"/>
                  </a:ext>
                </a:extLst>
              </a:tr>
            </a:tbl>
          </a:graphicData>
        </a:graphic>
      </p:graphicFrame>
      <p:sp>
        <p:nvSpPr>
          <p:cNvPr id="6" name="Rectangle 5"/>
          <p:cNvSpPr/>
          <p:nvPr/>
        </p:nvSpPr>
        <p:spPr>
          <a:xfrm>
            <a:off x="1828800" y="1485900"/>
            <a:ext cx="84582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7" name="Rectangle 6"/>
          <p:cNvSpPr/>
          <p:nvPr/>
        </p:nvSpPr>
        <p:spPr>
          <a:xfrm>
            <a:off x="1752600" y="1889234"/>
            <a:ext cx="84582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8" name="Rectangle 7"/>
          <p:cNvSpPr/>
          <p:nvPr/>
        </p:nvSpPr>
        <p:spPr>
          <a:xfrm>
            <a:off x="1676400" y="2286000"/>
            <a:ext cx="84582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9" name="Rectangle 8"/>
          <p:cNvSpPr/>
          <p:nvPr/>
        </p:nvSpPr>
        <p:spPr>
          <a:xfrm>
            <a:off x="1676400" y="2667000"/>
            <a:ext cx="84582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10" name="Rectangle 9"/>
          <p:cNvSpPr/>
          <p:nvPr/>
        </p:nvSpPr>
        <p:spPr>
          <a:xfrm>
            <a:off x="1752600" y="3048000"/>
            <a:ext cx="84582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11" name="Rectangle 10"/>
          <p:cNvSpPr/>
          <p:nvPr/>
        </p:nvSpPr>
        <p:spPr>
          <a:xfrm>
            <a:off x="1752600" y="3352800"/>
            <a:ext cx="84582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12" name="Rectangle 11"/>
          <p:cNvSpPr/>
          <p:nvPr/>
        </p:nvSpPr>
        <p:spPr>
          <a:xfrm>
            <a:off x="1676400" y="3733800"/>
            <a:ext cx="84582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p:stCondLst>
                              <p:cond delay="0"/>
                            </p:stCondLst>
                            <p:childTnLst>
                              <p:par>
                                <p:cTn id="30" presetID="3" presetClass="exit" presetSubtype="10" fill="hold" grpId="0" nodeType="clickEffect">
                                  <p:stCondLst>
                                    <p:cond delay="0"/>
                                  </p:stCondLst>
                                  <p:childTnLst>
                                    <p:animEffect transition="out" filter="blinds(horizontal)">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p:stCondLst>
                              <p:cond delay="0"/>
                            </p:stCondLst>
                            <p:childTnLst>
                              <p:par>
                                <p:cTn id="35" presetID="3" presetClass="exit" presetSubtype="10" fill="hold" grpId="0" nodeType="clickEffect">
                                  <p:stCondLst>
                                    <p:cond delay="0"/>
                                  </p:stCondLst>
                                  <p:childTnLst>
                                    <p:animEffect transition="out" filter="blinds(horizontal)">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p:stCondLst>
                              <p:cond delay="0"/>
                            </p:stCondLst>
                            <p:childTnLst>
                              <p:par>
                                <p:cTn id="40" presetID="3" presetClass="exit" presetSubtype="10" fill="hold" grpId="0" nodeType="clickEffect">
                                  <p:stCondLst>
                                    <p:cond delay="0"/>
                                  </p:stCondLst>
                                  <p:childTnLst>
                                    <p:animEffect transition="out" filter="blinds(horizontal)">
                                      <p:cBhvr>
                                        <p:cTn id="41" dur="500"/>
                                        <p:tgtEl>
                                          <p:spTgt spid="12"/>
                                        </p:tgtEl>
                                      </p:cBhvr>
                                    </p:animEffect>
                                    <p:set>
                                      <p:cBhvr>
                                        <p:cTn id="4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5101"/>
          </a:xfrm>
        </p:spPr>
        <p:txBody>
          <a:bodyPr/>
          <a:lstStyle>
            <a:defPPr/>
          </a:lstStyle>
          <a:p>
            <a:r>
              <a:rPr lang="en-US" dirty="0"/>
              <a:t>Mouse Events</a:t>
            </a:r>
          </a:p>
        </p:txBody>
      </p:sp>
      <p:graphicFrame>
        <p:nvGraphicFramePr>
          <p:cNvPr id="6" name="Table 5"/>
          <p:cNvGraphicFramePr>
            <a:graphicFrameLocks noGrp="1"/>
          </p:cNvGraphicFramePr>
          <p:nvPr/>
        </p:nvGraphicFramePr>
        <p:xfrm>
          <a:off x="1981201" y="1143000"/>
          <a:ext cx="7924801" cy="4851400"/>
        </p:xfrm>
        <a:graphic>
          <a:graphicData uri="http://schemas.openxmlformats.org/drawingml/2006/table">
            <a:tbl>
              <a:tblPr firstRow="1" bandRow="1">
                <a:tableStyleId>{5C22544A-7EE6-4342-B048-85BDC9FD1C3A}</a:tableStyleId>
              </a:tblPr>
              <a:tblGrid>
                <a:gridCol w="1584960">
                  <a:extLst>
                    <a:ext uri="{9D8B030D-6E8A-4147-A177-3AD203B41FA5}">
                      <a16:colId xmlns:a16="http://schemas.microsoft.com/office/drawing/2014/main" val="20000"/>
                    </a:ext>
                  </a:extLst>
                </a:gridCol>
                <a:gridCol w="1584960">
                  <a:extLst>
                    <a:ext uri="{9D8B030D-6E8A-4147-A177-3AD203B41FA5}">
                      <a16:colId xmlns:a16="http://schemas.microsoft.com/office/drawing/2014/main" val="20001"/>
                    </a:ext>
                  </a:extLst>
                </a:gridCol>
                <a:gridCol w="4754881">
                  <a:extLst>
                    <a:ext uri="{9D8B030D-6E8A-4147-A177-3AD203B41FA5}">
                      <a16:colId xmlns:a16="http://schemas.microsoft.com/office/drawing/2014/main" val="20002"/>
                    </a:ext>
                  </a:extLst>
                </a:gridCol>
              </a:tblGrid>
              <a:tr h="370840">
                <a:tc>
                  <a:txBody>
                    <a:bodyPr/>
                    <a:lstStyle>
                      <a:defPPr/>
                    </a:lstStyle>
                    <a:p>
                      <a:r>
                        <a:rPr lang="en-US"/>
                        <a:t>Event</a:t>
                      </a:r>
                    </a:p>
                  </a:txBody>
                  <a:tcPr/>
                </a:tc>
                <a:tc>
                  <a:txBody>
                    <a:bodyPr/>
                    <a:lstStyle>
                      <a:defPPr/>
                    </a:lstStyle>
                    <a:p>
                      <a:r>
                        <a:rPr lang="en-US"/>
                        <a:t>Attribute</a:t>
                      </a:r>
                    </a:p>
                  </a:txBody>
                  <a:tcPr/>
                </a:tc>
                <a:tc>
                  <a:txBody>
                    <a:bodyPr/>
                    <a:lstStyle>
                      <a:defPPr/>
                    </a:lstStyle>
                    <a:p>
                      <a:r>
                        <a:rPr lang="en-US"/>
                        <a:t>Description</a:t>
                      </a:r>
                    </a:p>
                  </a:txBody>
                  <a:tcPr/>
                </a:tc>
                <a:extLst>
                  <a:ext uri="{0D108BD9-81ED-4DB2-BD59-A6C34878D82A}">
                    <a16:rowId xmlns:a16="http://schemas.microsoft.com/office/drawing/2014/main" val="10000"/>
                  </a:ext>
                </a:extLst>
              </a:tr>
              <a:tr h="370840">
                <a:tc>
                  <a:txBody>
                    <a:bodyPr/>
                    <a:lstStyle>
                      <a:defPPr/>
                    </a:lstStyle>
                    <a:p>
                      <a:pPr marL="0" algn="l" defTabSz="914400" rtl="0" eaLnBrk="1" latinLnBrk="0" hangingPunct="1"/>
                      <a:r>
                        <a:rPr lang="en-US" sz="1800" kern="1200">
                          <a:solidFill>
                            <a:schemeClr val="dk1"/>
                          </a:solidFill>
                          <a:latin typeface="+mn-lt"/>
                          <a:ea typeface="+mn-ea"/>
                          <a:cs typeface="+mn-cs"/>
                        </a:rPr>
                        <a:t>click</a:t>
                      </a:r>
                    </a:p>
                  </a:txBody>
                  <a:tcPr/>
                </a:tc>
                <a:tc>
                  <a:txBody>
                    <a:bodyPr/>
                    <a:lstStyle>
                      <a:defPPr/>
                    </a:lstStyle>
                    <a:p>
                      <a:pPr marL="0" algn="l" defTabSz="914400" rtl="0" eaLnBrk="1" latinLnBrk="0" hangingPunct="1"/>
                      <a:r>
                        <a:rPr lang="en-US" sz="1800" kern="1200" err="1">
                          <a:solidFill>
                            <a:schemeClr val="dk1"/>
                          </a:solidFill>
                          <a:latin typeface="+mn-lt"/>
                          <a:ea typeface="+mn-ea"/>
                          <a:cs typeface="+mn-cs"/>
                        </a:rPr>
                        <a:t>onclick</a:t>
                      </a:r>
                      <a:endParaRPr lang="en-US" sz="1800" kern="1200">
                        <a:solidFill>
                          <a:schemeClr val="dk1"/>
                        </a:solidFill>
                        <a:latin typeface="+mn-lt"/>
                        <a:ea typeface="+mn-ea"/>
                        <a:cs typeface="+mn-cs"/>
                      </a:endParaRPr>
                    </a:p>
                  </a:txBody>
                  <a:tcPr/>
                </a:tc>
                <a:tc>
                  <a:txBody>
                    <a:bodyPr/>
                    <a:lstStyle>
                      <a:defPPr/>
                    </a:lstStyle>
                    <a:p>
                      <a:pPr marL="0" marR="0" indent="0" algn="l" defTabSz="914400" rtl="0" eaLnBrk="1" fontAlgn="auto" latinLnBrk="0" hangingPunct="1">
                        <a:lnSpc>
                          <a:spcPct val="100000"/>
                        </a:lnSpc>
                        <a:spcBef>
                          <a:spcPct val="0"/>
                        </a:spcBef>
                        <a:spcAft>
                          <a:spcPct val="0"/>
                        </a:spcAft>
                        <a:buClrTx/>
                        <a:buSzTx/>
                        <a:buFontTx/>
                        <a:buNone/>
                        <a:defRPr/>
                      </a:pPr>
                      <a:r>
                        <a:rPr lang="en-US" sz="1800" kern="1200">
                          <a:solidFill>
                            <a:schemeClr val="dk1"/>
                          </a:solidFill>
                          <a:latin typeface="+mn-lt"/>
                          <a:ea typeface="+mn-ea"/>
                          <a:cs typeface="+mn-cs"/>
                        </a:rPr>
                        <a:t>The event occurs when the user clicks on an element</a:t>
                      </a:r>
                    </a:p>
                  </a:txBody>
                  <a:tcPr/>
                </a:tc>
                <a:extLst>
                  <a:ext uri="{0D108BD9-81ED-4DB2-BD59-A6C34878D82A}">
                    <a16:rowId xmlns:a16="http://schemas.microsoft.com/office/drawing/2014/main" val="10001"/>
                  </a:ext>
                </a:extLst>
              </a:tr>
              <a:tr h="370840">
                <a:tc>
                  <a:txBody>
                    <a:bodyPr/>
                    <a:lstStyle>
                      <a:defPPr/>
                    </a:lstStyle>
                    <a:p>
                      <a:pPr marL="0" algn="l" defTabSz="914400" rtl="0" eaLnBrk="1" latinLnBrk="0" hangingPunct="1"/>
                      <a:r>
                        <a:rPr lang="en-US" sz="1800" kern="1200" err="1">
                          <a:solidFill>
                            <a:schemeClr val="dk1"/>
                          </a:solidFill>
                          <a:latin typeface="+mn-lt"/>
                          <a:ea typeface="+mn-ea"/>
                          <a:cs typeface="+mn-cs"/>
                        </a:rPr>
                        <a:t>dblclick</a:t>
                      </a:r>
                      <a:endParaRPr lang="en-US" sz="1800" kern="1200">
                        <a:solidFill>
                          <a:schemeClr val="dk1"/>
                        </a:solidFill>
                        <a:latin typeface="+mn-lt"/>
                        <a:ea typeface="+mn-ea"/>
                        <a:cs typeface="+mn-cs"/>
                      </a:endParaRPr>
                    </a:p>
                  </a:txBody>
                  <a:tcPr/>
                </a:tc>
                <a:tc>
                  <a:txBody>
                    <a:bodyPr/>
                    <a:lstStyle>
                      <a:defPPr/>
                    </a:lstStyle>
                    <a:p>
                      <a:pPr marL="0" algn="l" defTabSz="914400" rtl="0" eaLnBrk="1" latinLnBrk="0" hangingPunct="1"/>
                      <a:r>
                        <a:rPr lang="en-US" sz="1800" kern="1200" err="1">
                          <a:solidFill>
                            <a:schemeClr val="dk1"/>
                          </a:solidFill>
                          <a:latin typeface="+mn-lt"/>
                          <a:ea typeface="+mn-ea"/>
                          <a:cs typeface="+mn-cs"/>
                        </a:rPr>
                        <a:t>ondblclick</a:t>
                      </a:r>
                      <a:endParaRPr lang="en-US" sz="1800" kern="1200">
                        <a:solidFill>
                          <a:schemeClr val="dk1"/>
                        </a:solidFill>
                        <a:latin typeface="+mn-lt"/>
                        <a:ea typeface="+mn-ea"/>
                        <a:cs typeface="+mn-cs"/>
                      </a:endParaRPr>
                    </a:p>
                  </a:txBody>
                  <a:tcPr/>
                </a:tc>
                <a:tc>
                  <a:txBody>
                    <a:bodyPr/>
                    <a:lstStyle>
                      <a:defPPr/>
                    </a:lstStyle>
                    <a:p>
                      <a:pPr marL="0" marR="0" indent="0" algn="l" defTabSz="914400" rtl="0" eaLnBrk="1" fontAlgn="auto" latinLnBrk="0" hangingPunct="1">
                        <a:lnSpc>
                          <a:spcPct val="100000"/>
                        </a:lnSpc>
                        <a:spcBef>
                          <a:spcPct val="0"/>
                        </a:spcBef>
                        <a:spcAft>
                          <a:spcPct val="0"/>
                        </a:spcAft>
                        <a:buClrTx/>
                        <a:buSzTx/>
                        <a:buFontTx/>
                        <a:buNone/>
                        <a:defRPr/>
                      </a:pPr>
                      <a:r>
                        <a:rPr lang="en-US" sz="1800" kern="1200">
                          <a:solidFill>
                            <a:schemeClr val="dk1"/>
                          </a:solidFill>
                          <a:latin typeface="+mn-lt"/>
                          <a:ea typeface="+mn-ea"/>
                          <a:cs typeface="+mn-cs"/>
                        </a:rPr>
                        <a:t>The event occurs when the user double-clicks on an element</a:t>
                      </a:r>
                    </a:p>
                  </a:txBody>
                  <a:tcPr/>
                </a:tc>
                <a:extLst>
                  <a:ext uri="{0D108BD9-81ED-4DB2-BD59-A6C34878D82A}">
                    <a16:rowId xmlns:a16="http://schemas.microsoft.com/office/drawing/2014/main" val="10002"/>
                  </a:ext>
                </a:extLst>
              </a:tr>
              <a:tr h="370840">
                <a:tc>
                  <a:txBody>
                    <a:bodyPr/>
                    <a:lstStyle>
                      <a:defPPr/>
                    </a:lstStyle>
                    <a:p>
                      <a:pPr marL="0" algn="l" defTabSz="914400" rtl="0" eaLnBrk="1" latinLnBrk="0" hangingPunct="1"/>
                      <a:r>
                        <a:rPr lang="en-US" sz="1800" kern="1200" err="1">
                          <a:solidFill>
                            <a:schemeClr val="dk1"/>
                          </a:solidFill>
                          <a:latin typeface="+mn-lt"/>
                          <a:ea typeface="+mn-ea"/>
                          <a:cs typeface="+mn-cs"/>
                        </a:rPr>
                        <a:t>mousedown</a:t>
                      </a:r>
                      <a:endParaRPr lang="en-US" sz="1800" kern="1200">
                        <a:solidFill>
                          <a:schemeClr val="dk1"/>
                        </a:solidFill>
                        <a:latin typeface="+mn-lt"/>
                        <a:ea typeface="+mn-ea"/>
                        <a:cs typeface="+mn-cs"/>
                      </a:endParaRPr>
                    </a:p>
                  </a:txBody>
                  <a:tcPr/>
                </a:tc>
                <a:tc>
                  <a:txBody>
                    <a:bodyPr/>
                    <a:lstStyle>
                      <a:defPPr/>
                    </a:lstStyle>
                    <a:p>
                      <a:pPr marL="0" algn="l" defTabSz="914400" rtl="0" eaLnBrk="1" latinLnBrk="0" hangingPunct="1"/>
                      <a:r>
                        <a:rPr lang="en-US" sz="1800" kern="1200" err="1">
                          <a:solidFill>
                            <a:schemeClr val="dk1"/>
                          </a:solidFill>
                          <a:latin typeface="+mn-lt"/>
                          <a:ea typeface="+mn-ea"/>
                          <a:cs typeface="+mn-cs"/>
                        </a:rPr>
                        <a:t>onmousedown</a:t>
                      </a:r>
                      <a:endParaRPr lang="en-US" sz="1800" kern="1200">
                        <a:solidFill>
                          <a:schemeClr val="dk1"/>
                        </a:solidFill>
                        <a:latin typeface="+mn-lt"/>
                        <a:ea typeface="+mn-ea"/>
                        <a:cs typeface="+mn-cs"/>
                      </a:endParaRPr>
                    </a:p>
                  </a:txBody>
                  <a:tcPr/>
                </a:tc>
                <a:tc>
                  <a:txBody>
                    <a:bodyPr/>
                    <a:lstStyle>
                      <a:defPPr/>
                    </a:lstStyle>
                    <a:p>
                      <a:pPr marL="0" algn="l" defTabSz="914400" rtl="0" eaLnBrk="1" latinLnBrk="0" hangingPunct="1"/>
                      <a:r>
                        <a:rPr lang="en-US" sz="1800" kern="1200">
                          <a:solidFill>
                            <a:schemeClr val="dk1"/>
                          </a:solidFill>
                          <a:latin typeface="+mn-lt"/>
                          <a:ea typeface="+mn-ea"/>
                          <a:cs typeface="+mn-cs"/>
                        </a:rPr>
                        <a:t>The event occurs when a user presses a mouse button over an element</a:t>
                      </a:r>
                    </a:p>
                  </a:txBody>
                  <a:tcPr/>
                </a:tc>
                <a:extLst>
                  <a:ext uri="{0D108BD9-81ED-4DB2-BD59-A6C34878D82A}">
                    <a16:rowId xmlns:a16="http://schemas.microsoft.com/office/drawing/2014/main" val="10003"/>
                  </a:ext>
                </a:extLst>
              </a:tr>
              <a:tr h="370840">
                <a:tc>
                  <a:txBody>
                    <a:bodyPr/>
                    <a:lstStyle>
                      <a:defPPr/>
                    </a:lstStyle>
                    <a:p>
                      <a:pPr marL="0" algn="l" defTabSz="914400" rtl="0" eaLnBrk="1" latinLnBrk="0" hangingPunct="1"/>
                      <a:r>
                        <a:rPr lang="en-US" sz="1800" kern="1200" err="1">
                          <a:solidFill>
                            <a:schemeClr val="dk1"/>
                          </a:solidFill>
                          <a:latin typeface="+mn-lt"/>
                          <a:ea typeface="+mn-ea"/>
                          <a:cs typeface="+mn-cs"/>
                        </a:rPr>
                        <a:t>mousemove</a:t>
                      </a:r>
                      <a:endParaRPr lang="en-US" sz="1800" kern="1200">
                        <a:solidFill>
                          <a:schemeClr val="dk1"/>
                        </a:solidFill>
                        <a:latin typeface="+mn-lt"/>
                        <a:ea typeface="+mn-ea"/>
                        <a:cs typeface="+mn-cs"/>
                      </a:endParaRPr>
                    </a:p>
                  </a:txBody>
                  <a:tcPr/>
                </a:tc>
                <a:tc>
                  <a:txBody>
                    <a:bodyPr/>
                    <a:lstStyle>
                      <a:defPPr/>
                    </a:lstStyle>
                    <a:p>
                      <a:pPr marL="0" algn="l" defTabSz="914400" rtl="0" eaLnBrk="1" latinLnBrk="0" hangingPunct="1"/>
                      <a:r>
                        <a:rPr lang="en-US" sz="1800" kern="1200" err="1">
                          <a:solidFill>
                            <a:schemeClr val="dk1"/>
                          </a:solidFill>
                          <a:latin typeface="+mn-lt"/>
                          <a:ea typeface="+mn-ea"/>
                          <a:cs typeface="+mn-cs"/>
                        </a:rPr>
                        <a:t>onmousemove</a:t>
                      </a:r>
                      <a:endParaRPr lang="en-US" sz="1800" kern="1200">
                        <a:solidFill>
                          <a:schemeClr val="dk1"/>
                        </a:solidFill>
                        <a:latin typeface="+mn-lt"/>
                        <a:ea typeface="+mn-ea"/>
                        <a:cs typeface="+mn-cs"/>
                      </a:endParaRPr>
                    </a:p>
                  </a:txBody>
                  <a:tcPr/>
                </a:tc>
                <a:tc>
                  <a:txBody>
                    <a:bodyPr/>
                    <a:lstStyle>
                      <a:defPPr/>
                    </a:lstStyle>
                    <a:p>
                      <a:pPr marL="0" algn="l" defTabSz="914400" rtl="0" eaLnBrk="1" latinLnBrk="0" hangingPunct="1"/>
                      <a:r>
                        <a:rPr lang="en-US" sz="1800" kern="1200">
                          <a:solidFill>
                            <a:schemeClr val="dk1"/>
                          </a:solidFill>
                          <a:latin typeface="+mn-lt"/>
                          <a:ea typeface="+mn-ea"/>
                          <a:cs typeface="+mn-cs"/>
                        </a:rPr>
                        <a:t>The event occurs when a user moves the mouse pointer over an element</a:t>
                      </a:r>
                    </a:p>
                  </a:txBody>
                  <a:tcPr/>
                </a:tc>
                <a:extLst>
                  <a:ext uri="{0D108BD9-81ED-4DB2-BD59-A6C34878D82A}">
                    <a16:rowId xmlns:a16="http://schemas.microsoft.com/office/drawing/2014/main" val="10004"/>
                  </a:ext>
                </a:extLst>
              </a:tr>
              <a:tr h="370840">
                <a:tc>
                  <a:txBody>
                    <a:bodyPr/>
                    <a:lstStyle>
                      <a:defPPr/>
                    </a:lstStyle>
                    <a:p>
                      <a:pPr marL="0" algn="l" defTabSz="914400" rtl="0" eaLnBrk="1" latinLnBrk="0" hangingPunct="1"/>
                      <a:r>
                        <a:rPr lang="en-US" sz="1800" kern="1200" err="1">
                          <a:solidFill>
                            <a:schemeClr val="dk1"/>
                          </a:solidFill>
                          <a:latin typeface="+mn-lt"/>
                          <a:ea typeface="+mn-ea"/>
                          <a:cs typeface="+mn-cs"/>
                        </a:rPr>
                        <a:t>mouseover</a:t>
                      </a:r>
                      <a:endParaRPr lang="en-US" sz="1800" kern="1200">
                        <a:solidFill>
                          <a:schemeClr val="dk1"/>
                        </a:solidFill>
                        <a:latin typeface="+mn-lt"/>
                        <a:ea typeface="+mn-ea"/>
                        <a:cs typeface="+mn-cs"/>
                      </a:endParaRPr>
                    </a:p>
                  </a:txBody>
                  <a:tcPr/>
                </a:tc>
                <a:tc>
                  <a:txBody>
                    <a:bodyPr/>
                    <a:lstStyle>
                      <a:defPPr/>
                    </a:lstStyle>
                    <a:p>
                      <a:pPr marL="0" algn="l" defTabSz="914400" rtl="0" eaLnBrk="1" latinLnBrk="0" hangingPunct="1"/>
                      <a:r>
                        <a:rPr lang="en-US" sz="1800" kern="1200" err="1">
                          <a:solidFill>
                            <a:schemeClr val="dk1"/>
                          </a:solidFill>
                          <a:latin typeface="+mn-lt"/>
                          <a:ea typeface="+mn-ea"/>
                          <a:cs typeface="+mn-cs"/>
                        </a:rPr>
                        <a:t>onmouseover</a:t>
                      </a:r>
                      <a:endParaRPr lang="en-US" sz="1800" kern="1200">
                        <a:solidFill>
                          <a:schemeClr val="dk1"/>
                        </a:solidFill>
                        <a:latin typeface="+mn-lt"/>
                        <a:ea typeface="+mn-ea"/>
                        <a:cs typeface="+mn-cs"/>
                      </a:endParaRPr>
                    </a:p>
                  </a:txBody>
                  <a:tcPr/>
                </a:tc>
                <a:tc>
                  <a:txBody>
                    <a:bodyPr/>
                    <a:lstStyle>
                      <a:defPPr/>
                    </a:lstStyle>
                    <a:p>
                      <a:pPr marL="0" algn="l" defTabSz="914400" rtl="0" eaLnBrk="1" latinLnBrk="0" hangingPunct="1"/>
                      <a:r>
                        <a:rPr lang="en-US" sz="1800" kern="1200">
                          <a:solidFill>
                            <a:schemeClr val="dk1"/>
                          </a:solidFill>
                          <a:latin typeface="+mn-lt"/>
                          <a:ea typeface="+mn-ea"/>
                          <a:cs typeface="+mn-cs"/>
                        </a:rPr>
                        <a:t>The event occurs when a user mouse over an element</a:t>
                      </a:r>
                    </a:p>
                  </a:txBody>
                  <a:tcPr/>
                </a:tc>
                <a:extLst>
                  <a:ext uri="{0D108BD9-81ED-4DB2-BD59-A6C34878D82A}">
                    <a16:rowId xmlns:a16="http://schemas.microsoft.com/office/drawing/2014/main" val="10005"/>
                  </a:ext>
                </a:extLst>
              </a:tr>
              <a:tr h="370840">
                <a:tc>
                  <a:txBody>
                    <a:bodyPr/>
                    <a:lstStyle>
                      <a:defPPr/>
                    </a:lstStyle>
                    <a:p>
                      <a:pPr marL="0" algn="l" defTabSz="914400" rtl="0" eaLnBrk="1" latinLnBrk="0" hangingPunct="1"/>
                      <a:r>
                        <a:rPr lang="en-US" sz="1800" kern="1200" err="1">
                          <a:solidFill>
                            <a:schemeClr val="dk1"/>
                          </a:solidFill>
                          <a:latin typeface="+mn-lt"/>
                          <a:ea typeface="+mn-ea"/>
                          <a:cs typeface="+mn-cs"/>
                        </a:rPr>
                        <a:t>mouseout</a:t>
                      </a:r>
                      <a:endParaRPr lang="en-US" sz="1800" kern="1200">
                        <a:solidFill>
                          <a:schemeClr val="dk1"/>
                        </a:solidFill>
                        <a:latin typeface="+mn-lt"/>
                        <a:ea typeface="+mn-ea"/>
                        <a:cs typeface="+mn-cs"/>
                      </a:endParaRPr>
                    </a:p>
                  </a:txBody>
                  <a:tcPr/>
                </a:tc>
                <a:tc>
                  <a:txBody>
                    <a:bodyPr/>
                    <a:lstStyle>
                      <a:defPPr/>
                    </a:lstStyle>
                    <a:p>
                      <a:pPr marL="0" algn="l" defTabSz="914400" rtl="0" eaLnBrk="1" latinLnBrk="0" hangingPunct="1"/>
                      <a:r>
                        <a:rPr lang="en-US" sz="1800" kern="1200" err="1">
                          <a:solidFill>
                            <a:schemeClr val="dk1"/>
                          </a:solidFill>
                          <a:latin typeface="+mn-lt"/>
                          <a:ea typeface="+mn-ea"/>
                          <a:cs typeface="+mn-cs"/>
                        </a:rPr>
                        <a:t>onmouseout</a:t>
                      </a:r>
                      <a:endParaRPr lang="en-US" sz="1800" kern="1200">
                        <a:solidFill>
                          <a:schemeClr val="dk1"/>
                        </a:solidFill>
                        <a:latin typeface="+mn-lt"/>
                        <a:ea typeface="+mn-ea"/>
                        <a:cs typeface="+mn-cs"/>
                      </a:endParaRPr>
                    </a:p>
                  </a:txBody>
                  <a:tcPr/>
                </a:tc>
                <a:tc>
                  <a:txBody>
                    <a:bodyPr/>
                    <a:lstStyle>
                      <a:defPPr/>
                    </a:lstStyle>
                    <a:p>
                      <a:pPr marL="0" algn="l" defTabSz="914400" rtl="0" eaLnBrk="1" latinLnBrk="0" hangingPunct="1"/>
                      <a:r>
                        <a:rPr lang="en-US" sz="1800" kern="1200">
                          <a:solidFill>
                            <a:schemeClr val="dk1"/>
                          </a:solidFill>
                          <a:latin typeface="+mn-lt"/>
                          <a:ea typeface="+mn-ea"/>
                          <a:cs typeface="+mn-cs"/>
                        </a:rPr>
                        <a:t>The event occurs when a user moves the mouse pointer out of an element</a:t>
                      </a:r>
                    </a:p>
                  </a:txBody>
                  <a:tcPr/>
                </a:tc>
                <a:extLst>
                  <a:ext uri="{0D108BD9-81ED-4DB2-BD59-A6C34878D82A}">
                    <a16:rowId xmlns:a16="http://schemas.microsoft.com/office/drawing/2014/main" val="10006"/>
                  </a:ext>
                </a:extLst>
              </a:tr>
              <a:tr h="370840">
                <a:tc>
                  <a:txBody>
                    <a:bodyPr/>
                    <a:lstStyle>
                      <a:defPPr/>
                    </a:lstStyle>
                    <a:p>
                      <a:pPr marL="0" algn="l" defTabSz="914400" rtl="0" eaLnBrk="1" latinLnBrk="0" hangingPunct="1"/>
                      <a:r>
                        <a:rPr lang="en-US" sz="1800" kern="1200" err="1">
                          <a:solidFill>
                            <a:schemeClr val="dk1"/>
                          </a:solidFill>
                          <a:latin typeface="+mn-lt"/>
                          <a:ea typeface="+mn-ea"/>
                          <a:cs typeface="+mn-cs"/>
                        </a:rPr>
                        <a:t>mouseup</a:t>
                      </a:r>
                      <a:endParaRPr lang="en-US" sz="1800" kern="1200">
                        <a:solidFill>
                          <a:schemeClr val="dk1"/>
                        </a:solidFill>
                        <a:latin typeface="+mn-lt"/>
                        <a:ea typeface="+mn-ea"/>
                        <a:cs typeface="+mn-cs"/>
                      </a:endParaRPr>
                    </a:p>
                  </a:txBody>
                  <a:tcPr/>
                </a:tc>
                <a:tc>
                  <a:txBody>
                    <a:bodyPr/>
                    <a:lstStyle>
                      <a:defPPr/>
                    </a:lstStyle>
                    <a:p>
                      <a:pPr marL="0" algn="l" defTabSz="914400" rtl="0" eaLnBrk="1" latinLnBrk="0" hangingPunct="1"/>
                      <a:r>
                        <a:rPr lang="en-US" sz="1800" kern="1200" err="1">
                          <a:solidFill>
                            <a:schemeClr val="dk1"/>
                          </a:solidFill>
                          <a:latin typeface="+mn-lt"/>
                          <a:ea typeface="+mn-ea"/>
                          <a:cs typeface="+mn-cs"/>
                        </a:rPr>
                        <a:t>onmouseup</a:t>
                      </a:r>
                      <a:endParaRPr lang="en-US" sz="1800" kern="1200">
                        <a:solidFill>
                          <a:schemeClr val="dk1"/>
                        </a:solidFill>
                        <a:latin typeface="+mn-lt"/>
                        <a:ea typeface="+mn-ea"/>
                        <a:cs typeface="+mn-cs"/>
                      </a:endParaRPr>
                    </a:p>
                  </a:txBody>
                  <a:tcPr/>
                </a:tc>
                <a:tc>
                  <a:txBody>
                    <a:bodyPr/>
                    <a:lstStyle>
                      <a:defPPr/>
                    </a:lstStyle>
                    <a:p>
                      <a:pPr marL="0" algn="l" defTabSz="914400" rtl="0" eaLnBrk="1" latinLnBrk="0" hangingPunct="1"/>
                      <a:r>
                        <a:rPr lang="en-US" sz="1800" kern="1200">
                          <a:solidFill>
                            <a:schemeClr val="dk1"/>
                          </a:solidFill>
                          <a:latin typeface="+mn-lt"/>
                          <a:ea typeface="+mn-ea"/>
                          <a:cs typeface="+mn-cs"/>
                        </a:rPr>
                        <a:t>The event occurs when a user releases a mouse button over an element</a:t>
                      </a:r>
                    </a:p>
                  </a:txBody>
                  <a:tcPr/>
                </a:tc>
                <a:extLst>
                  <a:ext uri="{0D108BD9-81ED-4DB2-BD59-A6C34878D82A}">
                    <a16:rowId xmlns:a16="http://schemas.microsoft.com/office/drawing/2014/main" val="10007"/>
                  </a:ext>
                </a:extLst>
              </a:tr>
            </a:tbl>
          </a:graphicData>
        </a:graphic>
      </p:graphicFrame>
      <p:sp>
        <p:nvSpPr>
          <p:cNvPr id="5" name="Rectangle 4"/>
          <p:cNvSpPr/>
          <p:nvPr/>
        </p:nvSpPr>
        <p:spPr>
          <a:xfrm>
            <a:off x="1752600" y="1524000"/>
            <a:ext cx="83058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7" name="Rectangle 6"/>
          <p:cNvSpPr/>
          <p:nvPr/>
        </p:nvSpPr>
        <p:spPr>
          <a:xfrm>
            <a:off x="1752600" y="2133600"/>
            <a:ext cx="83058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8" name="Rectangle 7"/>
          <p:cNvSpPr/>
          <p:nvPr/>
        </p:nvSpPr>
        <p:spPr>
          <a:xfrm>
            <a:off x="1752600" y="2743200"/>
            <a:ext cx="83058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9" name="Rectangle 8"/>
          <p:cNvSpPr/>
          <p:nvPr/>
        </p:nvSpPr>
        <p:spPr>
          <a:xfrm>
            <a:off x="1752600" y="3429000"/>
            <a:ext cx="83058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10" name="Rectangle 9"/>
          <p:cNvSpPr/>
          <p:nvPr/>
        </p:nvSpPr>
        <p:spPr>
          <a:xfrm>
            <a:off x="1752600" y="4114800"/>
            <a:ext cx="83058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11" name="Rectangle 10"/>
          <p:cNvSpPr/>
          <p:nvPr/>
        </p:nvSpPr>
        <p:spPr>
          <a:xfrm>
            <a:off x="1752600" y="4724400"/>
            <a:ext cx="83058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12" name="Rectangle 11"/>
          <p:cNvSpPr/>
          <p:nvPr/>
        </p:nvSpPr>
        <p:spPr>
          <a:xfrm>
            <a:off x="1752600" y="5334000"/>
            <a:ext cx="83058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p:stCondLst>
                              <p:cond delay="0"/>
                            </p:stCondLst>
                            <p:childTnLst>
                              <p:par>
                                <p:cTn id="30" presetID="3" presetClass="exit" presetSubtype="10" fill="hold" grpId="0" nodeType="clickEffect">
                                  <p:stCondLst>
                                    <p:cond delay="0"/>
                                  </p:stCondLst>
                                  <p:childTnLst>
                                    <p:animEffect transition="out" filter="blinds(horizontal)">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p:stCondLst>
                              <p:cond delay="0"/>
                            </p:stCondLst>
                            <p:childTnLst>
                              <p:par>
                                <p:cTn id="35" presetID="3" presetClass="exit" presetSubtype="10" fill="hold" grpId="0" nodeType="clickEffect">
                                  <p:stCondLst>
                                    <p:cond delay="0"/>
                                  </p:stCondLst>
                                  <p:childTnLst>
                                    <p:animEffect transition="out" filter="blinds(horizontal)">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p:stCondLst>
                              <p:cond delay="0"/>
                            </p:stCondLst>
                            <p:childTnLst>
                              <p:par>
                                <p:cTn id="40" presetID="3" presetClass="exit" presetSubtype="10" fill="hold" grpId="0" nodeType="clickEffect">
                                  <p:stCondLst>
                                    <p:cond delay="0"/>
                                  </p:stCondLst>
                                  <p:childTnLst>
                                    <p:animEffect transition="out" filter="blinds(horizontal)">
                                      <p:cBhvr>
                                        <p:cTn id="41" dur="500"/>
                                        <p:tgtEl>
                                          <p:spTgt spid="12"/>
                                        </p:tgtEl>
                                      </p:cBhvr>
                                    </p:animEffect>
                                    <p:set>
                                      <p:cBhvr>
                                        <p:cTn id="4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a) Browser &amp; Operating Systems</a:t>
            </a:r>
          </a:p>
        </p:txBody>
      </p:sp>
      <p:sp>
        <p:nvSpPr>
          <p:cNvPr id="7" name="Content Placeholder 2"/>
          <p:cNvSpPr>
            <a:spLocks noGrp="1"/>
          </p:cNvSpPr>
          <p:nvPr>
            <p:ph idx="1"/>
          </p:nvPr>
        </p:nvSpPr>
        <p:spPr>
          <a:xfrm>
            <a:off x="1714500" y="1362974"/>
            <a:ext cx="8763000" cy="4961626"/>
          </a:xfrm>
        </p:spPr>
        <p:txBody>
          <a:bodyPr>
            <a:normAutofit fontScale="92500" lnSpcReduction="10000"/>
          </a:bodyPr>
          <a:lstStyle/>
          <a:p>
            <a:r>
              <a:rPr lang="en-US" dirty="0"/>
              <a:t>Web pages are written using different HTML tags and viewed in browser window.</a:t>
            </a:r>
          </a:p>
          <a:p>
            <a:r>
              <a:rPr lang="en-US" dirty="0"/>
              <a:t>The </a:t>
            </a:r>
            <a:r>
              <a:rPr lang="en-US" b="1" dirty="0"/>
              <a:t>different browsers </a:t>
            </a:r>
            <a:r>
              <a:rPr lang="en-US" dirty="0"/>
              <a:t>and their </a:t>
            </a:r>
            <a:r>
              <a:rPr lang="en-US" b="1" dirty="0"/>
              <a:t>versions</a:t>
            </a:r>
            <a:r>
              <a:rPr lang="en-US" dirty="0"/>
              <a:t> greatly affect the way a page is </a:t>
            </a:r>
            <a:r>
              <a:rPr lang="en-US" b="1" dirty="0"/>
              <a:t>rendered</a:t>
            </a:r>
            <a:r>
              <a:rPr lang="en-US" dirty="0"/>
              <a:t>, as different browsers sometimes interpret same HTML tag in a </a:t>
            </a:r>
            <a:r>
              <a:rPr lang="en-US" b="1" dirty="0"/>
              <a:t>different way</a:t>
            </a:r>
            <a:r>
              <a:rPr lang="en-US" dirty="0"/>
              <a:t>.</a:t>
            </a:r>
          </a:p>
          <a:p>
            <a:r>
              <a:rPr lang="en-US" b="1" dirty="0"/>
              <a:t>Different versions </a:t>
            </a:r>
            <a:r>
              <a:rPr lang="en-US" dirty="0"/>
              <a:t>of </a:t>
            </a:r>
            <a:r>
              <a:rPr lang="en-US" b="1" dirty="0"/>
              <a:t>HTML</a:t>
            </a:r>
            <a:r>
              <a:rPr lang="en-US" dirty="0"/>
              <a:t> also support different sets of tags.</a:t>
            </a:r>
          </a:p>
          <a:p>
            <a:r>
              <a:rPr lang="en-US" dirty="0"/>
              <a:t>The support for different tags also varies across the different browsers and their versions.</a:t>
            </a:r>
          </a:p>
          <a:p>
            <a:r>
              <a:rPr lang="en-US" dirty="0"/>
              <a:t>Same browser may work slightly different on different </a:t>
            </a:r>
            <a:r>
              <a:rPr lang="en-US" b="1" dirty="0"/>
              <a:t>operating system </a:t>
            </a:r>
            <a:r>
              <a:rPr lang="en-US" dirty="0"/>
              <a:t>and </a:t>
            </a:r>
            <a:r>
              <a:rPr lang="en-US" b="1" dirty="0"/>
              <a:t>hardware</a:t>
            </a:r>
            <a:r>
              <a:rPr lang="en-US" dirty="0"/>
              <a:t> </a:t>
            </a:r>
            <a:r>
              <a:rPr lang="en-US" b="1" dirty="0"/>
              <a:t>platform</a:t>
            </a:r>
            <a:r>
              <a:rPr lang="en-US" dirty="0"/>
              <a:t>.</a:t>
            </a:r>
          </a:p>
          <a:p>
            <a:r>
              <a:rPr lang="en-US" dirty="0"/>
              <a:t>To make a web page portable, </a:t>
            </a:r>
            <a:r>
              <a:rPr lang="en-US" b="1" dirty="0"/>
              <a:t>test it on different browsers </a:t>
            </a:r>
            <a:r>
              <a:rPr lang="en-US" dirty="0"/>
              <a:t>on different operating systems.</a:t>
            </a:r>
          </a:p>
        </p:txBody>
      </p:sp>
    </p:spTree>
    <p:extLst>
      <p:ext uri="{BB962C8B-B14F-4D97-AF65-F5344CB8AC3E}">
        <p14:creationId xmlns:p14="http://schemas.microsoft.com/office/powerpoint/2010/main" val="13060072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18617"/>
          </a:xfrm>
        </p:spPr>
        <p:txBody>
          <a:bodyPr/>
          <a:lstStyle>
            <a:defPPr/>
          </a:lstStyle>
          <a:p>
            <a:r>
              <a:rPr lang="en-US" dirty="0"/>
              <a:t>Keyboard Events</a:t>
            </a:r>
          </a:p>
        </p:txBody>
      </p:sp>
      <p:graphicFrame>
        <p:nvGraphicFramePr>
          <p:cNvPr id="5" name="Table 4"/>
          <p:cNvGraphicFramePr>
            <a:graphicFrameLocks noGrp="1"/>
          </p:cNvGraphicFramePr>
          <p:nvPr/>
        </p:nvGraphicFramePr>
        <p:xfrm>
          <a:off x="1981201" y="1143000"/>
          <a:ext cx="7924801" cy="2291080"/>
        </p:xfrm>
        <a:graphic>
          <a:graphicData uri="http://schemas.openxmlformats.org/drawingml/2006/table">
            <a:tbl>
              <a:tblPr firstRow="1" bandRow="1">
                <a:tableStyleId>{5C22544A-7EE6-4342-B048-85BDC9FD1C3A}</a:tableStyleId>
              </a:tblPr>
              <a:tblGrid>
                <a:gridCol w="1584960">
                  <a:extLst>
                    <a:ext uri="{9D8B030D-6E8A-4147-A177-3AD203B41FA5}">
                      <a16:colId xmlns:a16="http://schemas.microsoft.com/office/drawing/2014/main" val="20000"/>
                    </a:ext>
                  </a:extLst>
                </a:gridCol>
                <a:gridCol w="1584960">
                  <a:extLst>
                    <a:ext uri="{9D8B030D-6E8A-4147-A177-3AD203B41FA5}">
                      <a16:colId xmlns:a16="http://schemas.microsoft.com/office/drawing/2014/main" val="20001"/>
                    </a:ext>
                  </a:extLst>
                </a:gridCol>
                <a:gridCol w="4754881">
                  <a:extLst>
                    <a:ext uri="{9D8B030D-6E8A-4147-A177-3AD203B41FA5}">
                      <a16:colId xmlns:a16="http://schemas.microsoft.com/office/drawing/2014/main" val="20002"/>
                    </a:ext>
                  </a:extLst>
                </a:gridCol>
              </a:tblGrid>
              <a:tr h="370840">
                <a:tc>
                  <a:txBody>
                    <a:bodyPr/>
                    <a:lstStyle>
                      <a:defPPr/>
                    </a:lstStyle>
                    <a:p>
                      <a:r>
                        <a:rPr lang="en-US"/>
                        <a:t>Event</a:t>
                      </a:r>
                    </a:p>
                  </a:txBody>
                  <a:tcPr/>
                </a:tc>
                <a:tc>
                  <a:txBody>
                    <a:bodyPr/>
                    <a:lstStyle>
                      <a:defPPr/>
                    </a:lstStyle>
                    <a:p>
                      <a:r>
                        <a:rPr lang="en-US"/>
                        <a:t>Attribute</a:t>
                      </a:r>
                    </a:p>
                  </a:txBody>
                  <a:tcPr/>
                </a:tc>
                <a:tc>
                  <a:txBody>
                    <a:bodyPr/>
                    <a:lstStyle>
                      <a:defPPr/>
                    </a:lstStyle>
                    <a:p>
                      <a:r>
                        <a:rPr lang="en-US"/>
                        <a:t>Description</a:t>
                      </a:r>
                    </a:p>
                  </a:txBody>
                  <a:tcPr/>
                </a:tc>
                <a:extLst>
                  <a:ext uri="{0D108BD9-81ED-4DB2-BD59-A6C34878D82A}">
                    <a16:rowId xmlns:a16="http://schemas.microsoft.com/office/drawing/2014/main" val="10000"/>
                  </a:ext>
                </a:extLst>
              </a:tr>
              <a:tr h="370840">
                <a:tc>
                  <a:txBody>
                    <a:bodyPr/>
                    <a:lstStyle>
                      <a:defPPr/>
                    </a:lstStyle>
                    <a:p>
                      <a:pPr marL="0" algn="l" defTabSz="914400" rtl="0" eaLnBrk="1" latinLnBrk="0" hangingPunct="1"/>
                      <a:r>
                        <a:rPr lang="en-US" sz="1800" err="1">
                          <a:solidFill>
                            <a:srgbClr val="000000"/>
                          </a:solidFill>
                          <a:latin typeface="+mn-lt"/>
                          <a:ea typeface="Times New Roman"/>
                          <a:cs typeface="Times New Roman"/>
                        </a:rPr>
                        <a:t>keydown</a:t>
                      </a:r>
                      <a:endParaRPr lang="en-US" sz="1800" kern="1200">
                        <a:solidFill>
                          <a:schemeClr val="dk1"/>
                        </a:solidFill>
                        <a:latin typeface="+mn-lt"/>
                        <a:ea typeface="+mn-ea"/>
                        <a:cs typeface="+mn-cs"/>
                      </a:endParaRPr>
                    </a:p>
                  </a:txBody>
                  <a:tcPr/>
                </a:tc>
                <a:tc>
                  <a:txBody>
                    <a:bodyPr/>
                    <a:lstStyle>
                      <a:defPPr/>
                    </a:lstStyle>
                    <a:p>
                      <a:pPr marL="0" algn="l" defTabSz="914400" rtl="0" eaLnBrk="1" latinLnBrk="0" hangingPunct="1"/>
                      <a:r>
                        <a:rPr lang="en-US" sz="1800" err="1">
                          <a:solidFill>
                            <a:srgbClr val="000000"/>
                          </a:solidFill>
                          <a:latin typeface="+mn-lt"/>
                          <a:ea typeface="Times New Roman"/>
                          <a:cs typeface="Times New Roman"/>
                        </a:rPr>
                        <a:t>onkeydown</a:t>
                      </a:r>
                      <a:endParaRPr lang="en-US" sz="1800" kern="1200">
                        <a:solidFill>
                          <a:schemeClr val="dk1"/>
                        </a:solidFill>
                        <a:latin typeface="+mn-lt"/>
                        <a:ea typeface="+mn-ea"/>
                        <a:cs typeface="+mn-cs"/>
                      </a:endParaRPr>
                    </a:p>
                  </a:txBody>
                  <a:tcPr/>
                </a:tc>
                <a:tc>
                  <a:txBody>
                    <a:bodyPr/>
                    <a:lstStyle>
                      <a:defPPr/>
                    </a:lstStyle>
                    <a:p>
                      <a:pPr marL="0" marR="0" indent="0" algn="l" defTabSz="914400" rtl="0" eaLnBrk="1" fontAlgn="auto" latinLnBrk="0" hangingPunct="1">
                        <a:lnSpc>
                          <a:spcPct val="100000"/>
                        </a:lnSpc>
                        <a:spcBef>
                          <a:spcPct val="0"/>
                        </a:spcBef>
                        <a:spcAft>
                          <a:spcPct val="0"/>
                        </a:spcAft>
                        <a:buClrTx/>
                        <a:buSzTx/>
                        <a:buFontTx/>
                        <a:buNone/>
                        <a:defRPr/>
                      </a:pPr>
                      <a:r>
                        <a:rPr lang="en-US" sz="1800">
                          <a:solidFill>
                            <a:srgbClr val="000000"/>
                          </a:solidFill>
                          <a:latin typeface="+mn-lt"/>
                          <a:ea typeface="Times New Roman"/>
                          <a:cs typeface="Times New Roman"/>
                        </a:rPr>
                        <a:t>The event occurs when the user is pressing a key or holding down a key</a:t>
                      </a:r>
                      <a:endParaRPr lang="en-US" sz="1800" kern="1200">
                        <a:solidFill>
                          <a:schemeClr val="dk1"/>
                        </a:solidFill>
                        <a:latin typeface="+mn-lt"/>
                        <a:ea typeface="+mn-ea"/>
                        <a:cs typeface="+mn-cs"/>
                      </a:endParaRPr>
                    </a:p>
                  </a:txBody>
                  <a:tcPr/>
                </a:tc>
                <a:extLst>
                  <a:ext uri="{0D108BD9-81ED-4DB2-BD59-A6C34878D82A}">
                    <a16:rowId xmlns:a16="http://schemas.microsoft.com/office/drawing/2014/main" val="10001"/>
                  </a:ext>
                </a:extLst>
              </a:tr>
              <a:tr h="370840">
                <a:tc>
                  <a:txBody>
                    <a:bodyPr/>
                    <a:lstStyle>
                      <a:defPPr/>
                    </a:lstStyle>
                    <a:p>
                      <a:pPr marL="0" algn="l" defTabSz="914400" rtl="0" eaLnBrk="1" latinLnBrk="0" hangingPunct="1"/>
                      <a:r>
                        <a:rPr lang="en-US" sz="1800" err="1">
                          <a:solidFill>
                            <a:srgbClr val="000000"/>
                          </a:solidFill>
                          <a:latin typeface="+mn-lt"/>
                          <a:ea typeface="Times New Roman"/>
                          <a:cs typeface="Times New Roman"/>
                        </a:rPr>
                        <a:t>keypress</a:t>
                      </a:r>
                      <a:endParaRPr lang="en-US" sz="1800" kern="1200">
                        <a:solidFill>
                          <a:schemeClr val="dk1"/>
                        </a:solidFill>
                        <a:latin typeface="+mn-lt"/>
                        <a:ea typeface="+mn-ea"/>
                        <a:cs typeface="+mn-cs"/>
                      </a:endParaRPr>
                    </a:p>
                  </a:txBody>
                  <a:tcPr/>
                </a:tc>
                <a:tc>
                  <a:txBody>
                    <a:bodyPr/>
                    <a:lstStyle>
                      <a:defPPr/>
                    </a:lstStyle>
                    <a:p>
                      <a:pPr marL="0" algn="l" defTabSz="914400" rtl="0" eaLnBrk="1" latinLnBrk="0" hangingPunct="1"/>
                      <a:r>
                        <a:rPr lang="en-US" sz="1800" err="1">
                          <a:solidFill>
                            <a:srgbClr val="000000"/>
                          </a:solidFill>
                          <a:latin typeface="+mn-lt"/>
                          <a:ea typeface="Times New Roman"/>
                          <a:cs typeface="Times New Roman"/>
                        </a:rPr>
                        <a:t>onkeypress</a:t>
                      </a:r>
                      <a:endParaRPr lang="en-US" sz="1800" kern="1200">
                        <a:solidFill>
                          <a:schemeClr val="dk1"/>
                        </a:solidFill>
                        <a:latin typeface="+mn-lt"/>
                        <a:ea typeface="+mn-ea"/>
                        <a:cs typeface="+mn-cs"/>
                      </a:endParaRPr>
                    </a:p>
                  </a:txBody>
                  <a:tcPr/>
                </a:tc>
                <a:tc>
                  <a:txBody>
                    <a:bodyPr/>
                    <a:lstStyle>
                      <a:defPPr/>
                    </a:lstStyle>
                    <a:p>
                      <a:pPr marL="0" marR="0" indent="0" algn="l" defTabSz="914400" rtl="0" eaLnBrk="1" fontAlgn="auto" latinLnBrk="0" hangingPunct="1">
                        <a:lnSpc>
                          <a:spcPct val="100000"/>
                        </a:lnSpc>
                        <a:spcBef>
                          <a:spcPct val="0"/>
                        </a:spcBef>
                        <a:spcAft>
                          <a:spcPct val="0"/>
                        </a:spcAft>
                        <a:buClrTx/>
                        <a:buSzTx/>
                        <a:buFontTx/>
                        <a:buNone/>
                        <a:defRPr/>
                      </a:pPr>
                      <a:r>
                        <a:rPr lang="en-US" sz="1800">
                          <a:solidFill>
                            <a:srgbClr val="000000"/>
                          </a:solidFill>
                          <a:latin typeface="+mn-lt"/>
                          <a:ea typeface="Times New Roman"/>
                          <a:cs typeface="Times New Roman"/>
                        </a:rPr>
                        <a:t>The event occurs when the user is pressing a key or holding down a key</a:t>
                      </a:r>
                      <a:endParaRPr lang="en-US" sz="1800" kern="1200">
                        <a:solidFill>
                          <a:schemeClr val="dk1"/>
                        </a:solidFill>
                        <a:latin typeface="+mn-lt"/>
                        <a:ea typeface="+mn-ea"/>
                        <a:cs typeface="+mn-cs"/>
                      </a:endParaRPr>
                    </a:p>
                  </a:txBody>
                  <a:tcPr/>
                </a:tc>
                <a:extLst>
                  <a:ext uri="{0D108BD9-81ED-4DB2-BD59-A6C34878D82A}">
                    <a16:rowId xmlns:a16="http://schemas.microsoft.com/office/drawing/2014/main" val="10002"/>
                  </a:ext>
                </a:extLst>
              </a:tr>
              <a:tr h="370840">
                <a:tc>
                  <a:txBody>
                    <a:bodyPr/>
                    <a:lstStyle>
                      <a:defPPr/>
                    </a:lstStyle>
                    <a:p>
                      <a:pPr marL="0" algn="l" defTabSz="914400" rtl="0" eaLnBrk="1" latinLnBrk="0" hangingPunct="1"/>
                      <a:r>
                        <a:rPr lang="en-US" sz="1800" err="1">
                          <a:solidFill>
                            <a:srgbClr val="000000"/>
                          </a:solidFill>
                          <a:latin typeface="+mn-lt"/>
                          <a:ea typeface="Times New Roman"/>
                          <a:cs typeface="Times New Roman"/>
                        </a:rPr>
                        <a:t>keyup</a:t>
                      </a:r>
                      <a:endParaRPr lang="en-US" sz="1800" kern="1200">
                        <a:solidFill>
                          <a:schemeClr val="dk1"/>
                        </a:solidFill>
                        <a:latin typeface="+mn-lt"/>
                        <a:ea typeface="+mn-ea"/>
                        <a:cs typeface="+mn-cs"/>
                      </a:endParaRPr>
                    </a:p>
                  </a:txBody>
                  <a:tcPr/>
                </a:tc>
                <a:tc>
                  <a:txBody>
                    <a:bodyPr/>
                    <a:lstStyle>
                      <a:defPPr/>
                    </a:lstStyle>
                    <a:p>
                      <a:pPr marL="0" algn="l" defTabSz="914400" rtl="0" eaLnBrk="1" latinLnBrk="0" hangingPunct="1"/>
                      <a:r>
                        <a:rPr lang="en-US" sz="1800" err="1">
                          <a:solidFill>
                            <a:srgbClr val="000000"/>
                          </a:solidFill>
                          <a:latin typeface="+mn-lt"/>
                          <a:ea typeface="Times New Roman"/>
                          <a:cs typeface="Times New Roman"/>
                        </a:rPr>
                        <a:t>onkeyup</a:t>
                      </a:r>
                      <a:endParaRPr lang="en-US" sz="1800" kern="1200">
                        <a:solidFill>
                          <a:schemeClr val="dk1"/>
                        </a:solidFill>
                        <a:latin typeface="+mn-lt"/>
                        <a:ea typeface="+mn-ea"/>
                        <a:cs typeface="+mn-cs"/>
                      </a:endParaRPr>
                    </a:p>
                  </a:txBody>
                  <a:tcPr/>
                </a:tc>
                <a:tc>
                  <a:txBody>
                    <a:bodyPr/>
                    <a:lstStyle>
                      <a:defPPr/>
                    </a:lstStyle>
                    <a:p>
                      <a:pPr marL="0" algn="l" defTabSz="914400" rtl="0" eaLnBrk="1" latinLnBrk="0" hangingPunct="1"/>
                      <a:r>
                        <a:rPr lang="en-US" sz="1800">
                          <a:solidFill>
                            <a:srgbClr val="000000"/>
                          </a:solidFill>
                          <a:latin typeface="+mn-lt"/>
                          <a:ea typeface="Times New Roman"/>
                          <a:cs typeface="Times New Roman"/>
                        </a:rPr>
                        <a:t>The event occurs when a keyboard key is released</a:t>
                      </a:r>
                      <a:endParaRPr lang="en-US" sz="1800" kern="1200">
                        <a:solidFill>
                          <a:schemeClr val="dk1"/>
                        </a:solidFill>
                        <a:latin typeface="+mn-lt"/>
                        <a:ea typeface="+mn-ea"/>
                        <a:cs typeface="+mn-cs"/>
                      </a:endParaRPr>
                    </a:p>
                  </a:txBody>
                  <a:tcPr/>
                </a:tc>
                <a:extLst>
                  <a:ext uri="{0D108BD9-81ED-4DB2-BD59-A6C34878D82A}">
                    <a16:rowId xmlns:a16="http://schemas.microsoft.com/office/drawing/2014/main" val="10003"/>
                  </a:ext>
                </a:extLst>
              </a:tr>
            </a:tbl>
          </a:graphicData>
        </a:graphic>
      </p:graphicFrame>
      <p:sp>
        <p:nvSpPr>
          <p:cNvPr id="6" name="Rectangle 5"/>
          <p:cNvSpPr/>
          <p:nvPr/>
        </p:nvSpPr>
        <p:spPr>
          <a:xfrm>
            <a:off x="1524000" y="1524000"/>
            <a:ext cx="88392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7" name="Rectangle 6"/>
          <p:cNvSpPr/>
          <p:nvPr/>
        </p:nvSpPr>
        <p:spPr>
          <a:xfrm>
            <a:off x="1600200" y="2133600"/>
            <a:ext cx="88392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8" name="Rectangle 7"/>
          <p:cNvSpPr/>
          <p:nvPr/>
        </p:nvSpPr>
        <p:spPr>
          <a:xfrm>
            <a:off x="1752600" y="2743200"/>
            <a:ext cx="88392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8837"/>
          </a:xfrm>
        </p:spPr>
        <p:txBody>
          <a:bodyPr/>
          <a:lstStyle>
            <a:defPPr/>
          </a:lstStyle>
          <a:p>
            <a:r>
              <a:rPr lang="en-US" dirty="0"/>
              <a:t>Frame/Object Events</a:t>
            </a:r>
          </a:p>
        </p:txBody>
      </p:sp>
      <p:graphicFrame>
        <p:nvGraphicFramePr>
          <p:cNvPr id="5" name="Table 4"/>
          <p:cNvGraphicFramePr>
            <a:graphicFrameLocks noGrp="1"/>
          </p:cNvGraphicFramePr>
          <p:nvPr/>
        </p:nvGraphicFramePr>
        <p:xfrm>
          <a:off x="1981201" y="1143000"/>
          <a:ext cx="7924801" cy="4485640"/>
        </p:xfrm>
        <a:graphic>
          <a:graphicData uri="http://schemas.openxmlformats.org/drawingml/2006/table">
            <a:tbl>
              <a:tblPr firstRow="1" bandRow="1">
                <a:tableStyleId>{5C22544A-7EE6-4342-B048-85BDC9FD1C3A}</a:tableStyleId>
              </a:tblPr>
              <a:tblGrid>
                <a:gridCol w="1584960">
                  <a:extLst>
                    <a:ext uri="{9D8B030D-6E8A-4147-A177-3AD203B41FA5}">
                      <a16:colId xmlns:a16="http://schemas.microsoft.com/office/drawing/2014/main" val="20000"/>
                    </a:ext>
                  </a:extLst>
                </a:gridCol>
                <a:gridCol w="1584960">
                  <a:extLst>
                    <a:ext uri="{9D8B030D-6E8A-4147-A177-3AD203B41FA5}">
                      <a16:colId xmlns:a16="http://schemas.microsoft.com/office/drawing/2014/main" val="20001"/>
                    </a:ext>
                  </a:extLst>
                </a:gridCol>
                <a:gridCol w="4754881">
                  <a:extLst>
                    <a:ext uri="{9D8B030D-6E8A-4147-A177-3AD203B41FA5}">
                      <a16:colId xmlns:a16="http://schemas.microsoft.com/office/drawing/2014/main" val="20002"/>
                    </a:ext>
                  </a:extLst>
                </a:gridCol>
              </a:tblGrid>
              <a:tr h="370840">
                <a:tc>
                  <a:txBody>
                    <a:bodyPr/>
                    <a:lstStyle>
                      <a:defPPr/>
                    </a:lstStyle>
                    <a:p>
                      <a:r>
                        <a:rPr lang="en-US"/>
                        <a:t>Event</a:t>
                      </a:r>
                    </a:p>
                  </a:txBody>
                  <a:tcPr/>
                </a:tc>
                <a:tc>
                  <a:txBody>
                    <a:bodyPr/>
                    <a:lstStyle>
                      <a:defPPr/>
                    </a:lstStyle>
                    <a:p>
                      <a:r>
                        <a:rPr lang="en-US"/>
                        <a:t>Attribute</a:t>
                      </a:r>
                    </a:p>
                  </a:txBody>
                  <a:tcPr/>
                </a:tc>
                <a:tc>
                  <a:txBody>
                    <a:bodyPr/>
                    <a:lstStyle>
                      <a:defPPr/>
                    </a:lstStyle>
                    <a:p>
                      <a:r>
                        <a:rPr lang="en-US"/>
                        <a:t>Description</a:t>
                      </a:r>
                    </a:p>
                  </a:txBody>
                  <a:tcPr/>
                </a:tc>
                <a:extLst>
                  <a:ext uri="{0D108BD9-81ED-4DB2-BD59-A6C34878D82A}">
                    <a16:rowId xmlns:a16="http://schemas.microsoft.com/office/drawing/2014/main" val="10000"/>
                  </a:ext>
                </a:extLst>
              </a:tr>
              <a:tr h="370840">
                <a:tc>
                  <a:txBody>
                    <a:bodyPr/>
                    <a:lstStyle>
                      <a:defPPr/>
                    </a:lstStyle>
                    <a:p>
                      <a:pPr marL="0" algn="l" defTabSz="914400" rtl="0" eaLnBrk="1" latinLnBrk="0" hangingPunct="1"/>
                      <a:r>
                        <a:rPr lang="en-US" sz="1800">
                          <a:solidFill>
                            <a:srgbClr val="000000"/>
                          </a:solidFill>
                          <a:latin typeface="+mn-lt"/>
                          <a:ea typeface="Times New Roman"/>
                          <a:cs typeface="Times New Roman"/>
                        </a:rPr>
                        <a:t>abort</a:t>
                      </a:r>
                      <a:endParaRPr lang="en-US" sz="1800" kern="1200">
                        <a:solidFill>
                          <a:schemeClr val="dk1"/>
                        </a:solidFill>
                        <a:latin typeface="+mn-lt"/>
                        <a:ea typeface="+mn-ea"/>
                        <a:cs typeface="+mn-cs"/>
                      </a:endParaRPr>
                    </a:p>
                  </a:txBody>
                  <a:tcPr/>
                </a:tc>
                <a:tc>
                  <a:txBody>
                    <a:bodyPr/>
                    <a:lstStyle>
                      <a:defPPr/>
                    </a:lstStyle>
                    <a:p>
                      <a:pPr marL="0" algn="l" defTabSz="914400" rtl="0" eaLnBrk="1" latinLnBrk="0" hangingPunct="1"/>
                      <a:r>
                        <a:rPr lang="en-US" sz="1800" err="1">
                          <a:solidFill>
                            <a:srgbClr val="000000"/>
                          </a:solidFill>
                          <a:latin typeface="+mn-lt"/>
                          <a:ea typeface="Times New Roman"/>
                          <a:cs typeface="Times New Roman"/>
                        </a:rPr>
                        <a:t>onabort</a:t>
                      </a:r>
                      <a:endParaRPr lang="en-US" sz="1800" kern="1200">
                        <a:solidFill>
                          <a:schemeClr val="dk1"/>
                        </a:solidFill>
                        <a:latin typeface="+mn-lt"/>
                        <a:ea typeface="+mn-ea"/>
                        <a:cs typeface="+mn-cs"/>
                      </a:endParaRPr>
                    </a:p>
                  </a:txBody>
                  <a:tcPr/>
                </a:tc>
                <a:tc>
                  <a:txBody>
                    <a:bodyPr/>
                    <a:lstStyle>
                      <a:defPPr/>
                    </a:lstStyle>
                    <a:p>
                      <a:pPr marL="0" marR="0" indent="0" algn="l" defTabSz="914400" rtl="0" eaLnBrk="1" fontAlgn="auto" latinLnBrk="0" hangingPunct="1">
                        <a:lnSpc>
                          <a:spcPct val="100000"/>
                        </a:lnSpc>
                        <a:spcBef>
                          <a:spcPct val="0"/>
                        </a:spcBef>
                        <a:spcAft>
                          <a:spcPct val="0"/>
                        </a:spcAft>
                        <a:buClrTx/>
                        <a:buSzTx/>
                        <a:buFontTx/>
                        <a:buNone/>
                        <a:defRPr/>
                      </a:pPr>
                      <a:r>
                        <a:rPr lang="en-US" sz="1800">
                          <a:solidFill>
                            <a:srgbClr val="000000"/>
                          </a:solidFill>
                          <a:latin typeface="+mn-lt"/>
                          <a:ea typeface="Times New Roman"/>
                          <a:cs typeface="Times New Roman"/>
                        </a:rPr>
                        <a:t>The event occurs when an image is stopped from loading before completely loaded (for &lt;object&gt;)</a:t>
                      </a:r>
                      <a:endParaRPr lang="en-US" sz="1800" kern="1200">
                        <a:solidFill>
                          <a:schemeClr val="dk1"/>
                        </a:solidFill>
                        <a:latin typeface="+mn-lt"/>
                        <a:ea typeface="+mn-ea"/>
                        <a:cs typeface="+mn-cs"/>
                      </a:endParaRPr>
                    </a:p>
                  </a:txBody>
                  <a:tcPr/>
                </a:tc>
                <a:extLst>
                  <a:ext uri="{0D108BD9-81ED-4DB2-BD59-A6C34878D82A}">
                    <a16:rowId xmlns:a16="http://schemas.microsoft.com/office/drawing/2014/main" val="10001"/>
                  </a:ext>
                </a:extLst>
              </a:tr>
              <a:tr h="370840">
                <a:tc>
                  <a:txBody>
                    <a:bodyPr/>
                    <a:lstStyle>
                      <a:defPPr/>
                    </a:lstStyle>
                    <a:p>
                      <a:pPr marL="0" algn="l" defTabSz="914400" rtl="0" eaLnBrk="1" latinLnBrk="0" hangingPunct="1"/>
                      <a:r>
                        <a:rPr lang="en-US" sz="1800">
                          <a:solidFill>
                            <a:srgbClr val="000000"/>
                          </a:solidFill>
                          <a:latin typeface="+mn-lt"/>
                          <a:ea typeface="Times New Roman"/>
                          <a:cs typeface="Times New Roman"/>
                        </a:rPr>
                        <a:t>error</a:t>
                      </a:r>
                      <a:endParaRPr lang="en-US" sz="1800" kern="1200">
                        <a:solidFill>
                          <a:schemeClr val="dk1"/>
                        </a:solidFill>
                        <a:latin typeface="+mn-lt"/>
                        <a:ea typeface="+mn-ea"/>
                        <a:cs typeface="+mn-cs"/>
                      </a:endParaRPr>
                    </a:p>
                  </a:txBody>
                  <a:tcPr/>
                </a:tc>
                <a:tc>
                  <a:txBody>
                    <a:bodyPr/>
                    <a:lstStyle>
                      <a:defPPr/>
                    </a:lstStyle>
                    <a:p>
                      <a:pPr marL="0" algn="l" defTabSz="914400" rtl="0" eaLnBrk="1" latinLnBrk="0" hangingPunct="1"/>
                      <a:r>
                        <a:rPr lang="en-US" sz="1800" err="1">
                          <a:solidFill>
                            <a:srgbClr val="000000"/>
                          </a:solidFill>
                          <a:latin typeface="+mn-lt"/>
                          <a:ea typeface="Times New Roman"/>
                          <a:cs typeface="Times New Roman"/>
                        </a:rPr>
                        <a:t>onerror</a:t>
                      </a:r>
                      <a:endParaRPr lang="en-US" sz="1800" kern="1200">
                        <a:solidFill>
                          <a:schemeClr val="dk1"/>
                        </a:solidFill>
                        <a:latin typeface="+mn-lt"/>
                        <a:ea typeface="+mn-ea"/>
                        <a:cs typeface="+mn-cs"/>
                      </a:endParaRPr>
                    </a:p>
                  </a:txBody>
                  <a:tcPr/>
                </a:tc>
                <a:tc>
                  <a:txBody>
                    <a:bodyPr/>
                    <a:lstStyle>
                      <a:defPPr/>
                    </a:lstStyle>
                    <a:p>
                      <a:pPr marL="0" marR="0" indent="0" algn="l" defTabSz="914400" rtl="0" eaLnBrk="1" fontAlgn="auto" latinLnBrk="0" hangingPunct="1">
                        <a:lnSpc>
                          <a:spcPct val="100000"/>
                        </a:lnSpc>
                        <a:spcBef>
                          <a:spcPct val="0"/>
                        </a:spcBef>
                        <a:spcAft>
                          <a:spcPct val="0"/>
                        </a:spcAft>
                        <a:buClrTx/>
                        <a:buSzTx/>
                        <a:buFontTx/>
                        <a:buNone/>
                        <a:defRPr/>
                      </a:pPr>
                      <a:r>
                        <a:rPr lang="en-US" sz="1800">
                          <a:solidFill>
                            <a:srgbClr val="000000"/>
                          </a:solidFill>
                          <a:latin typeface="+mn-lt"/>
                          <a:ea typeface="Times New Roman"/>
                          <a:cs typeface="Times New Roman"/>
                        </a:rPr>
                        <a:t>The event occurs when an image does not load properly (for &lt;object&gt;, &lt;body&gt; and &lt;frameset&gt;)</a:t>
                      </a:r>
                      <a:endParaRPr lang="en-US" sz="1800" kern="1200">
                        <a:solidFill>
                          <a:schemeClr val="dk1"/>
                        </a:solidFill>
                        <a:latin typeface="+mn-lt"/>
                        <a:ea typeface="+mn-ea"/>
                        <a:cs typeface="+mn-cs"/>
                      </a:endParaRPr>
                    </a:p>
                  </a:txBody>
                  <a:tcPr/>
                </a:tc>
                <a:extLst>
                  <a:ext uri="{0D108BD9-81ED-4DB2-BD59-A6C34878D82A}">
                    <a16:rowId xmlns:a16="http://schemas.microsoft.com/office/drawing/2014/main" val="10002"/>
                  </a:ext>
                </a:extLst>
              </a:tr>
              <a:tr h="370840">
                <a:tc>
                  <a:txBody>
                    <a:bodyPr/>
                    <a:lstStyle>
                      <a:defPPr/>
                    </a:lstStyle>
                    <a:p>
                      <a:pPr marL="0" algn="l" defTabSz="914400" rtl="0" eaLnBrk="1" latinLnBrk="0" hangingPunct="1"/>
                      <a:r>
                        <a:rPr lang="en-US" sz="1800">
                          <a:solidFill>
                            <a:srgbClr val="000000"/>
                          </a:solidFill>
                          <a:latin typeface="+mn-lt"/>
                          <a:ea typeface="Times New Roman"/>
                          <a:cs typeface="Times New Roman"/>
                        </a:rPr>
                        <a:t>load</a:t>
                      </a:r>
                      <a:endParaRPr lang="en-US" sz="1800" kern="1200">
                        <a:solidFill>
                          <a:schemeClr val="dk1"/>
                        </a:solidFill>
                        <a:latin typeface="+mn-lt"/>
                        <a:ea typeface="+mn-ea"/>
                        <a:cs typeface="+mn-cs"/>
                      </a:endParaRPr>
                    </a:p>
                  </a:txBody>
                  <a:tcPr/>
                </a:tc>
                <a:tc>
                  <a:txBody>
                    <a:bodyPr/>
                    <a:lstStyle>
                      <a:defPPr/>
                    </a:lstStyle>
                    <a:p>
                      <a:pPr marL="0" algn="l" defTabSz="914400" rtl="0" eaLnBrk="1" latinLnBrk="0" hangingPunct="1"/>
                      <a:r>
                        <a:rPr lang="en-US" sz="1800" err="1">
                          <a:solidFill>
                            <a:srgbClr val="000000"/>
                          </a:solidFill>
                          <a:latin typeface="+mn-lt"/>
                          <a:ea typeface="Times New Roman"/>
                          <a:cs typeface="Times New Roman"/>
                        </a:rPr>
                        <a:t>onload</a:t>
                      </a:r>
                      <a:endParaRPr lang="en-US" sz="1800" kern="1200">
                        <a:solidFill>
                          <a:schemeClr val="dk1"/>
                        </a:solidFill>
                        <a:latin typeface="+mn-lt"/>
                        <a:ea typeface="+mn-ea"/>
                        <a:cs typeface="+mn-cs"/>
                      </a:endParaRPr>
                    </a:p>
                  </a:txBody>
                  <a:tcPr/>
                </a:tc>
                <a:tc>
                  <a:txBody>
                    <a:bodyPr/>
                    <a:lstStyle>
                      <a:defPPr/>
                    </a:lstStyle>
                    <a:p>
                      <a:pPr marL="0" algn="l" defTabSz="914400" rtl="0" eaLnBrk="1" latinLnBrk="0" hangingPunct="1"/>
                      <a:r>
                        <a:rPr lang="en-US" sz="1800">
                          <a:solidFill>
                            <a:srgbClr val="000000"/>
                          </a:solidFill>
                          <a:latin typeface="+mn-lt"/>
                          <a:ea typeface="Times New Roman"/>
                          <a:cs typeface="Times New Roman"/>
                        </a:rPr>
                        <a:t>The event occurs when a document, frameset, or &lt;object&gt; has been loaded</a:t>
                      </a:r>
                      <a:endParaRPr lang="en-US" sz="1800" kern="1200">
                        <a:solidFill>
                          <a:schemeClr val="dk1"/>
                        </a:solidFill>
                        <a:latin typeface="+mn-lt"/>
                        <a:ea typeface="+mn-ea"/>
                        <a:cs typeface="+mn-cs"/>
                      </a:endParaRPr>
                    </a:p>
                  </a:txBody>
                  <a:tcPr/>
                </a:tc>
                <a:extLst>
                  <a:ext uri="{0D108BD9-81ED-4DB2-BD59-A6C34878D82A}">
                    <a16:rowId xmlns:a16="http://schemas.microsoft.com/office/drawing/2014/main" val="10003"/>
                  </a:ext>
                </a:extLst>
              </a:tr>
              <a:tr h="370840">
                <a:tc>
                  <a:txBody>
                    <a:bodyPr/>
                    <a:lstStyle>
                      <a:defPPr/>
                    </a:lstStyle>
                    <a:p>
                      <a:pPr marL="0" algn="l" defTabSz="914400" rtl="0" eaLnBrk="1" latinLnBrk="0" hangingPunct="1"/>
                      <a:r>
                        <a:rPr lang="en-US" sz="1800">
                          <a:solidFill>
                            <a:srgbClr val="000000"/>
                          </a:solidFill>
                          <a:latin typeface="+mn-lt"/>
                          <a:ea typeface="Times New Roman"/>
                          <a:cs typeface="Times New Roman"/>
                        </a:rPr>
                        <a:t>resize</a:t>
                      </a:r>
                      <a:endParaRPr lang="en-US" sz="1800" kern="1200">
                        <a:solidFill>
                          <a:schemeClr val="dk1"/>
                        </a:solidFill>
                        <a:latin typeface="+mn-lt"/>
                        <a:ea typeface="+mn-ea"/>
                        <a:cs typeface="+mn-cs"/>
                      </a:endParaRPr>
                    </a:p>
                  </a:txBody>
                  <a:tcPr/>
                </a:tc>
                <a:tc>
                  <a:txBody>
                    <a:bodyPr/>
                    <a:lstStyle>
                      <a:defPPr/>
                    </a:lstStyle>
                    <a:p>
                      <a:pPr marL="0" algn="l" defTabSz="914400" rtl="0" eaLnBrk="1" latinLnBrk="0" hangingPunct="1"/>
                      <a:r>
                        <a:rPr lang="en-US" sz="1800" err="1">
                          <a:solidFill>
                            <a:srgbClr val="000000"/>
                          </a:solidFill>
                          <a:latin typeface="+mn-lt"/>
                          <a:ea typeface="Times New Roman"/>
                          <a:cs typeface="Times New Roman"/>
                        </a:rPr>
                        <a:t>onresize</a:t>
                      </a:r>
                      <a:endParaRPr lang="en-US" sz="1800" kern="1200">
                        <a:solidFill>
                          <a:schemeClr val="dk1"/>
                        </a:solidFill>
                        <a:latin typeface="+mn-lt"/>
                        <a:ea typeface="+mn-ea"/>
                        <a:cs typeface="+mn-cs"/>
                      </a:endParaRPr>
                    </a:p>
                  </a:txBody>
                  <a:tcPr/>
                </a:tc>
                <a:tc>
                  <a:txBody>
                    <a:bodyPr/>
                    <a:lstStyle>
                      <a:defPPr/>
                    </a:lstStyle>
                    <a:p>
                      <a:pPr marL="0" algn="l" defTabSz="914400" rtl="0" eaLnBrk="1" latinLnBrk="0" hangingPunct="1"/>
                      <a:r>
                        <a:rPr lang="en-US" sz="1800">
                          <a:solidFill>
                            <a:srgbClr val="000000"/>
                          </a:solidFill>
                          <a:latin typeface="+mn-lt"/>
                          <a:ea typeface="Times New Roman"/>
                          <a:cs typeface="Times New Roman"/>
                        </a:rPr>
                        <a:t>The event occurs when a document view is resized</a:t>
                      </a:r>
                      <a:endParaRPr lang="en-US" sz="1800" kern="1200">
                        <a:solidFill>
                          <a:schemeClr val="dk1"/>
                        </a:solidFill>
                        <a:latin typeface="+mn-lt"/>
                        <a:ea typeface="+mn-ea"/>
                        <a:cs typeface="+mn-cs"/>
                      </a:endParaRPr>
                    </a:p>
                  </a:txBody>
                  <a:tcPr/>
                </a:tc>
                <a:extLst>
                  <a:ext uri="{0D108BD9-81ED-4DB2-BD59-A6C34878D82A}">
                    <a16:rowId xmlns:a16="http://schemas.microsoft.com/office/drawing/2014/main" val="10004"/>
                  </a:ext>
                </a:extLst>
              </a:tr>
              <a:tr h="370840">
                <a:tc>
                  <a:txBody>
                    <a:bodyPr/>
                    <a:lstStyle>
                      <a:defPPr/>
                    </a:lstStyle>
                    <a:p>
                      <a:pPr marL="0" algn="l" defTabSz="914400" rtl="0" eaLnBrk="1" latinLnBrk="0" hangingPunct="1"/>
                      <a:r>
                        <a:rPr lang="en-US" sz="1800">
                          <a:solidFill>
                            <a:srgbClr val="000000"/>
                          </a:solidFill>
                          <a:latin typeface="+mn-lt"/>
                          <a:ea typeface="Times New Roman"/>
                          <a:cs typeface="Times New Roman"/>
                        </a:rPr>
                        <a:t>scroll</a:t>
                      </a:r>
                      <a:endParaRPr lang="en-US" sz="1800" kern="1200">
                        <a:solidFill>
                          <a:schemeClr val="dk1"/>
                        </a:solidFill>
                        <a:latin typeface="+mn-lt"/>
                        <a:ea typeface="+mn-ea"/>
                        <a:cs typeface="+mn-cs"/>
                      </a:endParaRPr>
                    </a:p>
                  </a:txBody>
                  <a:tcPr/>
                </a:tc>
                <a:tc>
                  <a:txBody>
                    <a:bodyPr/>
                    <a:lstStyle>
                      <a:defPPr/>
                    </a:lstStyle>
                    <a:p>
                      <a:pPr marL="0" algn="l" defTabSz="914400" rtl="0" eaLnBrk="1" latinLnBrk="0" hangingPunct="1"/>
                      <a:r>
                        <a:rPr lang="en-US" sz="1800" err="1">
                          <a:solidFill>
                            <a:srgbClr val="000000"/>
                          </a:solidFill>
                          <a:latin typeface="+mn-lt"/>
                          <a:ea typeface="Times New Roman"/>
                          <a:cs typeface="Times New Roman"/>
                        </a:rPr>
                        <a:t>onscroll</a:t>
                      </a:r>
                      <a:endParaRPr lang="en-US" sz="1800" kern="1200">
                        <a:solidFill>
                          <a:schemeClr val="dk1"/>
                        </a:solidFill>
                        <a:latin typeface="+mn-lt"/>
                        <a:ea typeface="+mn-ea"/>
                        <a:cs typeface="+mn-cs"/>
                      </a:endParaRPr>
                    </a:p>
                  </a:txBody>
                  <a:tcPr/>
                </a:tc>
                <a:tc>
                  <a:txBody>
                    <a:bodyPr/>
                    <a:lstStyle>
                      <a:defPPr/>
                    </a:lstStyle>
                    <a:p>
                      <a:pPr marL="0" algn="l" defTabSz="914400" rtl="0" eaLnBrk="1" latinLnBrk="0" hangingPunct="1"/>
                      <a:r>
                        <a:rPr lang="en-US" sz="1800">
                          <a:solidFill>
                            <a:srgbClr val="000000"/>
                          </a:solidFill>
                          <a:latin typeface="+mn-lt"/>
                          <a:ea typeface="Times New Roman"/>
                          <a:cs typeface="Times New Roman"/>
                        </a:rPr>
                        <a:t>The event occurs when a document view is scrolled</a:t>
                      </a:r>
                      <a:endParaRPr lang="en-US" sz="1800" kern="1200">
                        <a:solidFill>
                          <a:schemeClr val="dk1"/>
                        </a:solidFill>
                        <a:latin typeface="+mn-lt"/>
                        <a:ea typeface="+mn-ea"/>
                        <a:cs typeface="+mn-cs"/>
                      </a:endParaRPr>
                    </a:p>
                  </a:txBody>
                  <a:tcPr/>
                </a:tc>
                <a:extLst>
                  <a:ext uri="{0D108BD9-81ED-4DB2-BD59-A6C34878D82A}">
                    <a16:rowId xmlns:a16="http://schemas.microsoft.com/office/drawing/2014/main" val="10005"/>
                  </a:ext>
                </a:extLst>
              </a:tr>
              <a:tr h="370840">
                <a:tc>
                  <a:txBody>
                    <a:bodyPr/>
                    <a:lstStyle>
                      <a:defPPr/>
                    </a:lstStyle>
                    <a:p>
                      <a:pPr marL="0" algn="l" defTabSz="914400" rtl="0" eaLnBrk="1" latinLnBrk="0" hangingPunct="1"/>
                      <a:r>
                        <a:rPr lang="en-US" sz="1800">
                          <a:solidFill>
                            <a:srgbClr val="000000"/>
                          </a:solidFill>
                          <a:latin typeface="+mn-lt"/>
                          <a:ea typeface="Times New Roman"/>
                          <a:cs typeface="Times New Roman"/>
                        </a:rPr>
                        <a:t>unload</a:t>
                      </a:r>
                      <a:endParaRPr lang="en-US" sz="1800" kern="1200">
                        <a:solidFill>
                          <a:schemeClr val="dk1"/>
                        </a:solidFill>
                        <a:latin typeface="+mn-lt"/>
                        <a:ea typeface="+mn-ea"/>
                        <a:cs typeface="+mn-cs"/>
                      </a:endParaRPr>
                    </a:p>
                  </a:txBody>
                  <a:tcPr/>
                </a:tc>
                <a:tc>
                  <a:txBody>
                    <a:bodyPr/>
                    <a:lstStyle>
                      <a:defPPr/>
                    </a:lstStyle>
                    <a:p>
                      <a:pPr marL="0" algn="l" defTabSz="914400" rtl="0" eaLnBrk="1" latinLnBrk="0" hangingPunct="1"/>
                      <a:r>
                        <a:rPr lang="en-US" sz="1800" err="1">
                          <a:solidFill>
                            <a:srgbClr val="000000"/>
                          </a:solidFill>
                          <a:latin typeface="+mn-lt"/>
                          <a:ea typeface="Times New Roman"/>
                          <a:cs typeface="Times New Roman"/>
                        </a:rPr>
                        <a:t>onunload</a:t>
                      </a:r>
                      <a:endParaRPr lang="en-US" sz="1800" kern="1200">
                        <a:solidFill>
                          <a:schemeClr val="dk1"/>
                        </a:solidFill>
                        <a:latin typeface="+mn-lt"/>
                        <a:ea typeface="+mn-ea"/>
                        <a:cs typeface="+mn-cs"/>
                      </a:endParaRPr>
                    </a:p>
                  </a:txBody>
                  <a:tcPr/>
                </a:tc>
                <a:tc>
                  <a:txBody>
                    <a:bodyPr/>
                    <a:lstStyle>
                      <a:defPPr/>
                    </a:lstStyle>
                    <a:p>
                      <a:pPr marL="0" algn="l" defTabSz="914400" rtl="0" eaLnBrk="1" latinLnBrk="0" hangingPunct="1"/>
                      <a:r>
                        <a:rPr lang="en-US" sz="1800">
                          <a:solidFill>
                            <a:srgbClr val="000000"/>
                          </a:solidFill>
                          <a:latin typeface="+mn-lt"/>
                          <a:ea typeface="Times New Roman"/>
                          <a:cs typeface="Times New Roman"/>
                        </a:rPr>
                        <a:t>The event occurs when a document is removed from a window or frame (for &lt;body&gt; and &lt;frameset&gt;)</a:t>
                      </a:r>
                      <a:endParaRPr lang="en-US" sz="1800" kern="1200">
                        <a:solidFill>
                          <a:schemeClr val="dk1"/>
                        </a:solidFill>
                        <a:latin typeface="+mn-lt"/>
                        <a:ea typeface="+mn-ea"/>
                        <a:cs typeface="+mn-cs"/>
                      </a:endParaRPr>
                    </a:p>
                  </a:txBody>
                  <a:tcPr/>
                </a:tc>
                <a:extLst>
                  <a:ext uri="{0D108BD9-81ED-4DB2-BD59-A6C34878D82A}">
                    <a16:rowId xmlns:a16="http://schemas.microsoft.com/office/drawing/2014/main" val="10006"/>
                  </a:ext>
                </a:extLst>
              </a:tr>
            </a:tbl>
          </a:graphicData>
        </a:graphic>
      </p:graphicFrame>
      <p:sp>
        <p:nvSpPr>
          <p:cNvPr id="6" name="Rectangle 5"/>
          <p:cNvSpPr/>
          <p:nvPr/>
        </p:nvSpPr>
        <p:spPr>
          <a:xfrm>
            <a:off x="1524000" y="1524000"/>
            <a:ext cx="88392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7" name="Rectangle 6"/>
          <p:cNvSpPr/>
          <p:nvPr/>
        </p:nvSpPr>
        <p:spPr>
          <a:xfrm>
            <a:off x="1676400" y="2133600"/>
            <a:ext cx="88392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8" name="Rectangle 7"/>
          <p:cNvSpPr/>
          <p:nvPr/>
        </p:nvSpPr>
        <p:spPr>
          <a:xfrm>
            <a:off x="1676400" y="2743200"/>
            <a:ext cx="88392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9" name="Rectangle 8"/>
          <p:cNvSpPr/>
          <p:nvPr/>
        </p:nvSpPr>
        <p:spPr>
          <a:xfrm>
            <a:off x="1752600" y="3413234"/>
            <a:ext cx="88392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10" name="Rectangle 9"/>
          <p:cNvSpPr/>
          <p:nvPr/>
        </p:nvSpPr>
        <p:spPr>
          <a:xfrm>
            <a:off x="1676400" y="4038600"/>
            <a:ext cx="88392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11" name="Rectangle 10"/>
          <p:cNvSpPr/>
          <p:nvPr/>
        </p:nvSpPr>
        <p:spPr>
          <a:xfrm>
            <a:off x="1676400" y="4724400"/>
            <a:ext cx="88392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p:stCondLst>
                              <p:cond delay="0"/>
                            </p:stCondLst>
                            <p:childTnLst>
                              <p:par>
                                <p:cTn id="30" presetID="3" presetClass="exit" presetSubtype="10" fill="hold" grpId="0" nodeType="clickEffect">
                                  <p:stCondLst>
                                    <p:cond delay="0"/>
                                  </p:stCondLst>
                                  <p:childTnLst>
                                    <p:animEffect transition="out" filter="blinds(horizontal)">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p:stCondLst>
                              <p:cond delay="0"/>
                            </p:stCondLst>
                            <p:childTnLst>
                              <p:par>
                                <p:cTn id="35" presetID="3" presetClass="exit" presetSubtype="10" fill="hold" grpId="0" nodeType="clickEffect">
                                  <p:stCondLst>
                                    <p:cond delay="0"/>
                                  </p:stCondLst>
                                  <p:childTnLst>
                                    <p:animEffect transition="out" filter="blinds(horizontal)">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0596"/>
          </a:xfrm>
        </p:spPr>
        <p:txBody>
          <a:bodyPr/>
          <a:lstStyle>
            <a:defPPr/>
          </a:lstStyle>
          <a:p>
            <a:r>
              <a:rPr lang="en-US" dirty="0"/>
              <a:t>Form Events</a:t>
            </a:r>
          </a:p>
        </p:txBody>
      </p:sp>
      <p:graphicFrame>
        <p:nvGraphicFramePr>
          <p:cNvPr id="5" name="Table 4"/>
          <p:cNvGraphicFramePr>
            <a:graphicFrameLocks noGrp="1"/>
          </p:cNvGraphicFramePr>
          <p:nvPr/>
        </p:nvGraphicFramePr>
        <p:xfrm>
          <a:off x="1981201" y="1143000"/>
          <a:ext cx="7924801" cy="4221480"/>
        </p:xfrm>
        <a:graphic>
          <a:graphicData uri="http://schemas.openxmlformats.org/drawingml/2006/table">
            <a:tbl>
              <a:tblPr firstRow="1" bandRow="1">
                <a:tableStyleId>{5C22544A-7EE6-4342-B048-85BDC9FD1C3A}</a:tableStyleId>
              </a:tblPr>
              <a:tblGrid>
                <a:gridCol w="1584960">
                  <a:extLst>
                    <a:ext uri="{9D8B030D-6E8A-4147-A177-3AD203B41FA5}">
                      <a16:colId xmlns:a16="http://schemas.microsoft.com/office/drawing/2014/main" val="20000"/>
                    </a:ext>
                  </a:extLst>
                </a:gridCol>
                <a:gridCol w="1584960">
                  <a:extLst>
                    <a:ext uri="{9D8B030D-6E8A-4147-A177-3AD203B41FA5}">
                      <a16:colId xmlns:a16="http://schemas.microsoft.com/office/drawing/2014/main" val="20001"/>
                    </a:ext>
                  </a:extLst>
                </a:gridCol>
                <a:gridCol w="4754881">
                  <a:extLst>
                    <a:ext uri="{9D8B030D-6E8A-4147-A177-3AD203B41FA5}">
                      <a16:colId xmlns:a16="http://schemas.microsoft.com/office/drawing/2014/main" val="20002"/>
                    </a:ext>
                  </a:extLst>
                </a:gridCol>
              </a:tblGrid>
              <a:tr h="370840">
                <a:tc>
                  <a:txBody>
                    <a:bodyPr/>
                    <a:lstStyle>
                      <a:defPPr/>
                    </a:lstStyle>
                    <a:p>
                      <a:r>
                        <a:rPr lang="en-US"/>
                        <a:t>Event</a:t>
                      </a:r>
                    </a:p>
                  </a:txBody>
                  <a:tcPr/>
                </a:tc>
                <a:tc>
                  <a:txBody>
                    <a:bodyPr/>
                    <a:lstStyle>
                      <a:defPPr/>
                    </a:lstStyle>
                    <a:p>
                      <a:r>
                        <a:rPr lang="en-US"/>
                        <a:t>Attribute</a:t>
                      </a:r>
                    </a:p>
                  </a:txBody>
                  <a:tcPr/>
                </a:tc>
                <a:tc>
                  <a:txBody>
                    <a:bodyPr/>
                    <a:lstStyle>
                      <a:defPPr/>
                    </a:lstStyle>
                    <a:p>
                      <a:r>
                        <a:rPr lang="en-US"/>
                        <a:t>Description</a:t>
                      </a:r>
                    </a:p>
                  </a:txBody>
                  <a:tcPr/>
                </a:tc>
                <a:extLst>
                  <a:ext uri="{0D108BD9-81ED-4DB2-BD59-A6C34878D82A}">
                    <a16:rowId xmlns:a16="http://schemas.microsoft.com/office/drawing/2014/main" val="10000"/>
                  </a:ext>
                </a:extLst>
              </a:tr>
              <a:tr h="370840">
                <a:tc>
                  <a:txBody>
                    <a:bodyPr/>
                    <a:lstStyle>
                      <a:defPPr/>
                    </a:lstStyle>
                    <a:p>
                      <a:pPr marL="0" algn="l" defTabSz="914400" rtl="0" eaLnBrk="1" latinLnBrk="0" hangingPunct="1"/>
                      <a:r>
                        <a:rPr lang="en-US" sz="1800">
                          <a:solidFill>
                            <a:srgbClr val="000000"/>
                          </a:solidFill>
                          <a:latin typeface="+mn-lt"/>
                          <a:ea typeface="Times New Roman"/>
                          <a:cs typeface="Times New Roman"/>
                        </a:rPr>
                        <a:t>blur</a:t>
                      </a:r>
                      <a:endParaRPr lang="en-US" sz="1800" kern="1200">
                        <a:solidFill>
                          <a:schemeClr val="dk1"/>
                        </a:solidFill>
                        <a:latin typeface="+mn-lt"/>
                        <a:ea typeface="+mn-ea"/>
                        <a:cs typeface="+mn-cs"/>
                      </a:endParaRPr>
                    </a:p>
                  </a:txBody>
                  <a:tcPr/>
                </a:tc>
                <a:tc>
                  <a:txBody>
                    <a:bodyPr/>
                    <a:lstStyle>
                      <a:defPPr/>
                    </a:lstStyle>
                    <a:p>
                      <a:pPr marL="0" algn="l" defTabSz="914400" rtl="0" eaLnBrk="1" latinLnBrk="0" hangingPunct="1"/>
                      <a:r>
                        <a:rPr lang="en-US" sz="1800" err="1">
                          <a:solidFill>
                            <a:srgbClr val="000000"/>
                          </a:solidFill>
                          <a:latin typeface="+mn-lt"/>
                          <a:ea typeface="Times New Roman"/>
                          <a:cs typeface="Times New Roman"/>
                        </a:rPr>
                        <a:t>onblur</a:t>
                      </a:r>
                      <a:endParaRPr lang="en-US" sz="1800" kern="1200">
                        <a:solidFill>
                          <a:schemeClr val="dk1"/>
                        </a:solidFill>
                        <a:latin typeface="+mn-lt"/>
                        <a:ea typeface="+mn-ea"/>
                        <a:cs typeface="+mn-cs"/>
                      </a:endParaRPr>
                    </a:p>
                  </a:txBody>
                  <a:tcPr/>
                </a:tc>
                <a:tc>
                  <a:txBody>
                    <a:bodyPr/>
                    <a:lstStyle>
                      <a:defPPr/>
                    </a:lstStyle>
                    <a:p>
                      <a:pPr marL="0" marR="0" indent="0" algn="l" defTabSz="914400" rtl="0" eaLnBrk="1" fontAlgn="auto" latinLnBrk="0" hangingPunct="1">
                        <a:lnSpc>
                          <a:spcPct val="100000"/>
                        </a:lnSpc>
                        <a:spcBef>
                          <a:spcPct val="0"/>
                        </a:spcBef>
                        <a:spcAft>
                          <a:spcPct val="0"/>
                        </a:spcAft>
                        <a:buClrTx/>
                        <a:buSzTx/>
                        <a:buFontTx/>
                        <a:buNone/>
                        <a:defRPr/>
                      </a:pPr>
                      <a:r>
                        <a:rPr lang="en-US" sz="1800">
                          <a:solidFill>
                            <a:srgbClr val="000000"/>
                          </a:solidFill>
                          <a:latin typeface="+mn-lt"/>
                          <a:ea typeface="Times New Roman"/>
                          <a:cs typeface="Times New Roman"/>
                        </a:rPr>
                        <a:t>The event occurs when a form element loses focus</a:t>
                      </a:r>
                      <a:endParaRPr lang="en-US" sz="1800">
                        <a:latin typeface="+mn-lt"/>
                        <a:ea typeface="Calibri"/>
                        <a:cs typeface="Shruti"/>
                      </a:endParaRPr>
                    </a:p>
                  </a:txBody>
                  <a:tcPr/>
                </a:tc>
                <a:extLst>
                  <a:ext uri="{0D108BD9-81ED-4DB2-BD59-A6C34878D82A}">
                    <a16:rowId xmlns:a16="http://schemas.microsoft.com/office/drawing/2014/main" val="10001"/>
                  </a:ext>
                </a:extLst>
              </a:tr>
              <a:tr h="370840">
                <a:tc>
                  <a:txBody>
                    <a:bodyPr/>
                    <a:lstStyle>
                      <a:defPPr/>
                    </a:lstStyle>
                    <a:p>
                      <a:pPr marL="0" marR="0" indent="0" algn="l" defTabSz="914400" rtl="0" eaLnBrk="1" fontAlgn="auto" latinLnBrk="0" hangingPunct="1">
                        <a:lnSpc>
                          <a:spcPct val="100000"/>
                        </a:lnSpc>
                        <a:spcBef>
                          <a:spcPct val="0"/>
                        </a:spcBef>
                        <a:spcAft>
                          <a:spcPct val="0"/>
                        </a:spcAft>
                        <a:buClrTx/>
                        <a:buSzTx/>
                        <a:buFontTx/>
                        <a:buNone/>
                        <a:defRPr/>
                      </a:pPr>
                      <a:r>
                        <a:rPr lang="en-US" sz="1800">
                          <a:solidFill>
                            <a:srgbClr val="000000"/>
                          </a:solidFill>
                          <a:latin typeface="+mn-lt"/>
                          <a:ea typeface="Times New Roman"/>
                          <a:cs typeface="Times New Roman"/>
                        </a:rPr>
                        <a:t>change</a:t>
                      </a:r>
                      <a:endParaRPr lang="en-US" sz="1800" kern="1200">
                        <a:solidFill>
                          <a:schemeClr val="dk1"/>
                        </a:solidFill>
                        <a:latin typeface="+mn-lt"/>
                        <a:ea typeface="+mn-ea"/>
                        <a:cs typeface="+mn-cs"/>
                      </a:endParaRPr>
                    </a:p>
                  </a:txBody>
                  <a:tcPr/>
                </a:tc>
                <a:tc>
                  <a:txBody>
                    <a:bodyPr/>
                    <a:lstStyle>
                      <a:defPPr/>
                    </a:lstStyle>
                    <a:p>
                      <a:pPr marL="0" algn="l" defTabSz="914400" rtl="0" eaLnBrk="1" latinLnBrk="0" hangingPunct="1"/>
                      <a:r>
                        <a:rPr lang="en-US" sz="1800" err="1">
                          <a:solidFill>
                            <a:srgbClr val="000000"/>
                          </a:solidFill>
                          <a:latin typeface="+mn-lt"/>
                          <a:ea typeface="Times New Roman"/>
                          <a:cs typeface="Times New Roman"/>
                        </a:rPr>
                        <a:t>onchange</a:t>
                      </a:r>
                      <a:endParaRPr lang="en-US" sz="1800" kern="1200">
                        <a:solidFill>
                          <a:schemeClr val="dk1"/>
                        </a:solidFill>
                        <a:latin typeface="+mn-lt"/>
                        <a:ea typeface="+mn-ea"/>
                        <a:cs typeface="+mn-cs"/>
                      </a:endParaRPr>
                    </a:p>
                  </a:txBody>
                  <a:tcPr/>
                </a:tc>
                <a:tc>
                  <a:txBody>
                    <a:bodyPr/>
                    <a:lstStyle>
                      <a:defPPr/>
                    </a:lstStyle>
                    <a:p>
                      <a:pPr marL="0" marR="0" indent="0" algn="l" defTabSz="914400" rtl="0" eaLnBrk="1" fontAlgn="auto" latinLnBrk="0" hangingPunct="1">
                        <a:lnSpc>
                          <a:spcPct val="100000"/>
                        </a:lnSpc>
                        <a:spcBef>
                          <a:spcPct val="0"/>
                        </a:spcBef>
                        <a:spcAft>
                          <a:spcPct val="0"/>
                        </a:spcAft>
                        <a:buClrTx/>
                        <a:buSzTx/>
                        <a:buFontTx/>
                        <a:buNone/>
                        <a:defRPr/>
                      </a:pPr>
                      <a:r>
                        <a:rPr lang="en-US" sz="1800">
                          <a:solidFill>
                            <a:srgbClr val="000000"/>
                          </a:solidFill>
                          <a:latin typeface="+mn-lt"/>
                          <a:ea typeface="Times New Roman"/>
                          <a:cs typeface="Times New Roman"/>
                        </a:rPr>
                        <a:t>The event occurs when the content of a form element, the selection, or the checked state have changed (for &lt;input&gt;, &lt;select&gt;, and &lt;textarea&gt;)</a:t>
                      </a:r>
                      <a:endParaRPr lang="en-US" sz="1800" kern="1200">
                        <a:solidFill>
                          <a:schemeClr val="dk1"/>
                        </a:solidFill>
                        <a:latin typeface="+mn-lt"/>
                        <a:ea typeface="+mn-ea"/>
                        <a:cs typeface="+mn-cs"/>
                      </a:endParaRPr>
                    </a:p>
                  </a:txBody>
                  <a:tcPr/>
                </a:tc>
                <a:extLst>
                  <a:ext uri="{0D108BD9-81ED-4DB2-BD59-A6C34878D82A}">
                    <a16:rowId xmlns:a16="http://schemas.microsoft.com/office/drawing/2014/main" val="10002"/>
                  </a:ext>
                </a:extLst>
              </a:tr>
              <a:tr h="370840">
                <a:tc>
                  <a:txBody>
                    <a:bodyPr/>
                    <a:lstStyle>
                      <a:defPPr/>
                    </a:lstStyle>
                    <a:p>
                      <a:pPr marL="0" algn="l" defTabSz="914400" rtl="0" eaLnBrk="1" latinLnBrk="0" hangingPunct="1"/>
                      <a:r>
                        <a:rPr lang="en-US" sz="1800">
                          <a:solidFill>
                            <a:srgbClr val="000000"/>
                          </a:solidFill>
                          <a:latin typeface="+mn-lt"/>
                          <a:ea typeface="Times New Roman"/>
                          <a:cs typeface="Times New Roman"/>
                        </a:rPr>
                        <a:t>focus</a:t>
                      </a:r>
                      <a:endParaRPr lang="en-US" sz="1800" kern="1200">
                        <a:solidFill>
                          <a:schemeClr val="dk1"/>
                        </a:solidFill>
                        <a:latin typeface="+mn-lt"/>
                        <a:ea typeface="+mn-ea"/>
                        <a:cs typeface="+mn-cs"/>
                      </a:endParaRPr>
                    </a:p>
                  </a:txBody>
                  <a:tcPr/>
                </a:tc>
                <a:tc>
                  <a:txBody>
                    <a:bodyPr/>
                    <a:lstStyle>
                      <a:defPPr/>
                    </a:lstStyle>
                    <a:p>
                      <a:pPr marL="0" algn="l" defTabSz="914400" rtl="0" eaLnBrk="1" latinLnBrk="0" hangingPunct="1"/>
                      <a:r>
                        <a:rPr lang="en-US" sz="1800" err="1">
                          <a:solidFill>
                            <a:srgbClr val="000000"/>
                          </a:solidFill>
                          <a:latin typeface="+mn-lt"/>
                          <a:ea typeface="Times New Roman"/>
                          <a:cs typeface="Times New Roman"/>
                        </a:rPr>
                        <a:t>onfocus</a:t>
                      </a:r>
                      <a:endParaRPr lang="en-US" sz="1800" kern="1200">
                        <a:solidFill>
                          <a:schemeClr val="dk1"/>
                        </a:solidFill>
                        <a:latin typeface="+mn-lt"/>
                        <a:ea typeface="+mn-ea"/>
                        <a:cs typeface="+mn-cs"/>
                      </a:endParaRPr>
                    </a:p>
                  </a:txBody>
                  <a:tcPr/>
                </a:tc>
                <a:tc>
                  <a:txBody>
                    <a:bodyPr/>
                    <a:lstStyle>
                      <a:defPPr/>
                    </a:lstStyle>
                    <a:p>
                      <a:pPr marL="0" algn="l" defTabSz="914400" rtl="0" eaLnBrk="1" latinLnBrk="0" hangingPunct="1"/>
                      <a:r>
                        <a:rPr lang="en-US" sz="1800">
                          <a:solidFill>
                            <a:srgbClr val="000000"/>
                          </a:solidFill>
                          <a:latin typeface="+mn-lt"/>
                          <a:ea typeface="Times New Roman"/>
                          <a:cs typeface="Times New Roman"/>
                        </a:rPr>
                        <a:t>The event occurs when an element gets focus (for &lt;label&gt;, &lt;input&gt;, &lt;select&gt;, textarea&gt;, and &lt;button&gt;)</a:t>
                      </a:r>
                      <a:endParaRPr lang="en-US" sz="1800" kern="1200">
                        <a:solidFill>
                          <a:schemeClr val="dk1"/>
                        </a:solidFill>
                        <a:latin typeface="+mn-lt"/>
                        <a:ea typeface="+mn-ea"/>
                        <a:cs typeface="+mn-cs"/>
                      </a:endParaRPr>
                    </a:p>
                  </a:txBody>
                  <a:tcPr/>
                </a:tc>
                <a:extLst>
                  <a:ext uri="{0D108BD9-81ED-4DB2-BD59-A6C34878D82A}">
                    <a16:rowId xmlns:a16="http://schemas.microsoft.com/office/drawing/2014/main" val="10003"/>
                  </a:ext>
                </a:extLst>
              </a:tr>
              <a:tr h="370840">
                <a:tc>
                  <a:txBody>
                    <a:bodyPr/>
                    <a:lstStyle>
                      <a:defPPr/>
                    </a:lstStyle>
                    <a:p>
                      <a:pPr marL="0" algn="l" defTabSz="914400" rtl="0" eaLnBrk="1" latinLnBrk="0" hangingPunct="1"/>
                      <a:r>
                        <a:rPr lang="en-US" sz="1800">
                          <a:solidFill>
                            <a:srgbClr val="000000"/>
                          </a:solidFill>
                          <a:latin typeface="+mn-lt"/>
                          <a:ea typeface="Times New Roman"/>
                          <a:cs typeface="Times New Roman"/>
                        </a:rPr>
                        <a:t>reset</a:t>
                      </a:r>
                      <a:endParaRPr lang="en-US" sz="1800" kern="1200">
                        <a:solidFill>
                          <a:schemeClr val="dk1"/>
                        </a:solidFill>
                        <a:latin typeface="+mn-lt"/>
                        <a:ea typeface="+mn-ea"/>
                        <a:cs typeface="+mn-cs"/>
                      </a:endParaRPr>
                    </a:p>
                  </a:txBody>
                  <a:tcPr/>
                </a:tc>
                <a:tc>
                  <a:txBody>
                    <a:bodyPr/>
                    <a:lstStyle>
                      <a:defPPr/>
                    </a:lstStyle>
                    <a:p>
                      <a:pPr marL="0" algn="l" defTabSz="914400" rtl="0" eaLnBrk="1" latinLnBrk="0" hangingPunct="1"/>
                      <a:r>
                        <a:rPr lang="en-US" sz="1800" err="1">
                          <a:solidFill>
                            <a:srgbClr val="000000"/>
                          </a:solidFill>
                          <a:latin typeface="+mn-lt"/>
                          <a:ea typeface="Times New Roman"/>
                          <a:cs typeface="Times New Roman"/>
                        </a:rPr>
                        <a:t>onreset</a:t>
                      </a:r>
                      <a:endParaRPr lang="en-US" sz="1800" kern="1200">
                        <a:solidFill>
                          <a:schemeClr val="dk1"/>
                        </a:solidFill>
                        <a:latin typeface="+mn-lt"/>
                        <a:ea typeface="+mn-ea"/>
                        <a:cs typeface="+mn-cs"/>
                      </a:endParaRPr>
                    </a:p>
                  </a:txBody>
                  <a:tcPr/>
                </a:tc>
                <a:tc>
                  <a:txBody>
                    <a:bodyPr/>
                    <a:lstStyle>
                      <a:defPPr/>
                    </a:lstStyle>
                    <a:p>
                      <a:pPr marL="0" algn="l" defTabSz="914400" rtl="0" eaLnBrk="1" latinLnBrk="0" hangingPunct="1"/>
                      <a:r>
                        <a:rPr lang="en-US" sz="1800">
                          <a:solidFill>
                            <a:srgbClr val="000000"/>
                          </a:solidFill>
                          <a:latin typeface="+mn-lt"/>
                          <a:ea typeface="Times New Roman"/>
                          <a:cs typeface="Times New Roman"/>
                        </a:rPr>
                        <a:t>The event occurs when a form is reset</a:t>
                      </a:r>
                      <a:endParaRPr lang="en-US" sz="1800" kern="1200">
                        <a:solidFill>
                          <a:schemeClr val="dk1"/>
                        </a:solidFill>
                        <a:latin typeface="+mn-lt"/>
                        <a:ea typeface="+mn-ea"/>
                        <a:cs typeface="+mn-cs"/>
                      </a:endParaRPr>
                    </a:p>
                  </a:txBody>
                  <a:tcPr/>
                </a:tc>
                <a:extLst>
                  <a:ext uri="{0D108BD9-81ED-4DB2-BD59-A6C34878D82A}">
                    <a16:rowId xmlns:a16="http://schemas.microsoft.com/office/drawing/2014/main" val="10004"/>
                  </a:ext>
                </a:extLst>
              </a:tr>
              <a:tr h="370840">
                <a:tc>
                  <a:txBody>
                    <a:bodyPr/>
                    <a:lstStyle>
                      <a:defPPr/>
                    </a:lstStyle>
                    <a:p>
                      <a:pPr marL="0" algn="l" defTabSz="914400" rtl="0" eaLnBrk="1" latinLnBrk="0" hangingPunct="1"/>
                      <a:r>
                        <a:rPr lang="en-US" sz="1800">
                          <a:solidFill>
                            <a:srgbClr val="000000"/>
                          </a:solidFill>
                          <a:latin typeface="+mn-lt"/>
                          <a:ea typeface="Times New Roman"/>
                          <a:cs typeface="Times New Roman"/>
                        </a:rPr>
                        <a:t>select</a:t>
                      </a:r>
                      <a:endParaRPr lang="en-US" sz="1800" kern="1200">
                        <a:solidFill>
                          <a:schemeClr val="dk1"/>
                        </a:solidFill>
                        <a:latin typeface="+mn-lt"/>
                        <a:ea typeface="+mn-ea"/>
                        <a:cs typeface="+mn-cs"/>
                      </a:endParaRPr>
                    </a:p>
                  </a:txBody>
                  <a:tcPr/>
                </a:tc>
                <a:tc>
                  <a:txBody>
                    <a:bodyPr/>
                    <a:lstStyle>
                      <a:defPPr/>
                    </a:lstStyle>
                    <a:p>
                      <a:pPr marL="0" algn="l" defTabSz="914400" rtl="0" eaLnBrk="1" latinLnBrk="0" hangingPunct="1"/>
                      <a:r>
                        <a:rPr lang="en-US" sz="1800" err="1">
                          <a:solidFill>
                            <a:srgbClr val="000000"/>
                          </a:solidFill>
                          <a:latin typeface="+mn-lt"/>
                          <a:ea typeface="Times New Roman"/>
                          <a:cs typeface="Times New Roman"/>
                        </a:rPr>
                        <a:t>onselect</a:t>
                      </a:r>
                      <a:endParaRPr lang="en-US" sz="1800" kern="1200">
                        <a:solidFill>
                          <a:schemeClr val="dk1"/>
                        </a:solidFill>
                        <a:latin typeface="+mn-lt"/>
                        <a:ea typeface="+mn-ea"/>
                        <a:cs typeface="+mn-cs"/>
                      </a:endParaRPr>
                    </a:p>
                  </a:txBody>
                  <a:tcPr/>
                </a:tc>
                <a:tc>
                  <a:txBody>
                    <a:bodyPr/>
                    <a:lstStyle>
                      <a:defPPr/>
                    </a:lstStyle>
                    <a:p>
                      <a:pPr marL="0" algn="l" defTabSz="914400" rtl="0" eaLnBrk="1" latinLnBrk="0" hangingPunct="1"/>
                      <a:r>
                        <a:rPr lang="en-US" sz="1800">
                          <a:solidFill>
                            <a:srgbClr val="000000"/>
                          </a:solidFill>
                          <a:latin typeface="+mn-lt"/>
                          <a:ea typeface="Times New Roman"/>
                          <a:cs typeface="Times New Roman"/>
                        </a:rPr>
                        <a:t>The event occurs when a user selects some  text (for &lt;input&gt; and &lt;textarea&gt;)</a:t>
                      </a:r>
                      <a:endParaRPr lang="en-US" sz="1800" kern="1200">
                        <a:solidFill>
                          <a:schemeClr val="dk1"/>
                        </a:solidFill>
                        <a:latin typeface="+mn-lt"/>
                        <a:ea typeface="+mn-ea"/>
                        <a:cs typeface="+mn-cs"/>
                      </a:endParaRPr>
                    </a:p>
                  </a:txBody>
                  <a:tcPr/>
                </a:tc>
                <a:extLst>
                  <a:ext uri="{0D108BD9-81ED-4DB2-BD59-A6C34878D82A}">
                    <a16:rowId xmlns:a16="http://schemas.microsoft.com/office/drawing/2014/main" val="10005"/>
                  </a:ext>
                </a:extLst>
              </a:tr>
              <a:tr h="370840">
                <a:tc>
                  <a:txBody>
                    <a:bodyPr/>
                    <a:lstStyle>
                      <a:defPPr/>
                    </a:lstStyle>
                    <a:p>
                      <a:pPr marL="0" algn="l" defTabSz="914400" rtl="0" eaLnBrk="1" latinLnBrk="0" hangingPunct="1"/>
                      <a:r>
                        <a:rPr lang="en-US" sz="1800">
                          <a:solidFill>
                            <a:srgbClr val="000000"/>
                          </a:solidFill>
                          <a:latin typeface="+mn-lt"/>
                          <a:ea typeface="Times New Roman"/>
                          <a:cs typeface="Times New Roman"/>
                        </a:rPr>
                        <a:t>submit</a:t>
                      </a:r>
                      <a:endParaRPr lang="en-US" sz="1800" kern="1200">
                        <a:solidFill>
                          <a:schemeClr val="dk1"/>
                        </a:solidFill>
                        <a:latin typeface="+mn-lt"/>
                        <a:ea typeface="+mn-ea"/>
                        <a:cs typeface="+mn-cs"/>
                      </a:endParaRPr>
                    </a:p>
                  </a:txBody>
                  <a:tcPr/>
                </a:tc>
                <a:tc>
                  <a:txBody>
                    <a:bodyPr/>
                    <a:lstStyle>
                      <a:defPPr/>
                    </a:lstStyle>
                    <a:p>
                      <a:pPr marL="0" algn="l" defTabSz="914400" rtl="0" eaLnBrk="1" latinLnBrk="0" hangingPunct="1"/>
                      <a:r>
                        <a:rPr lang="en-US" sz="1800" err="1">
                          <a:solidFill>
                            <a:srgbClr val="000000"/>
                          </a:solidFill>
                          <a:latin typeface="+mn-lt"/>
                          <a:ea typeface="Times New Roman"/>
                          <a:cs typeface="Times New Roman"/>
                        </a:rPr>
                        <a:t>onsubmit</a:t>
                      </a:r>
                      <a:endParaRPr lang="en-US" sz="1800" kern="1200">
                        <a:solidFill>
                          <a:schemeClr val="dk1"/>
                        </a:solidFill>
                        <a:latin typeface="+mn-lt"/>
                        <a:ea typeface="+mn-ea"/>
                        <a:cs typeface="+mn-cs"/>
                      </a:endParaRPr>
                    </a:p>
                  </a:txBody>
                  <a:tcPr/>
                </a:tc>
                <a:tc>
                  <a:txBody>
                    <a:bodyPr/>
                    <a:lstStyle>
                      <a:defPPr/>
                    </a:lstStyle>
                    <a:p>
                      <a:pPr marL="0" algn="l" defTabSz="914400" rtl="0" eaLnBrk="1" latinLnBrk="0" hangingPunct="1"/>
                      <a:r>
                        <a:rPr lang="en-US" sz="1800">
                          <a:solidFill>
                            <a:srgbClr val="000000"/>
                          </a:solidFill>
                          <a:latin typeface="+mn-lt"/>
                          <a:ea typeface="Times New Roman"/>
                          <a:cs typeface="Times New Roman"/>
                        </a:rPr>
                        <a:t>The event occurs when a form is submitted</a:t>
                      </a:r>
                      <a:endParaRPr lang="en-US" sz="1800" kern="1200">
                        <a:solidFill>
                          <a:schemeClr val="dk1"/>
                        </a:solidFill>
                        <a:latin typeface="+mn-lt"/>
                        <a:ea typeface="+mn-ea"/>
                        <a:cs typeface="+mn-cs"/>
                      </a:endParaRPr>
                    </a:p>
                  </a:txBody>
                  <a:tcPr/>
                </a:tc>
                <a:extLst>
                  <a:ext uri="{0D108BD9-81ED-4DB2-BD59-A6C34878D82A}">
                    <a16:rowId xmlns:a16="http://schemas.microsoft.com/office/drawing/2014/main" val="10006"/>
                  </a:ext>
                </a:extLst>
              </a:tr>
            </a:tbl>
          </a:graphicData>
        </a:graphic>
      </p:graphicFrame>
      <p:sp>
        <p:nvSpPr>
          <p:cNvPr id="6" name="Rectangle 5"/>
          <p:cNvSpPr/>
          <p:nvPr/>
        </p:nvSpPr>
        <p:spPr>
          <a:xfrm>
            <a:off x="1676400" y="1524000"/>
            <a:ext cx="88392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7" name="Rectangle 6"/>
          <p:cNvSpPr/>
          <p:nvPr/>
        </p:nvSpPr>
        <p:spPr>
          <a:xfrm>
            <a:off x="1752600" y="2209800"/>
            <a:ext cx="88392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8" name="Rectangle 7"/>
          <p:cNvSpPr/>
          <p:nvPr/>
        </p:nvSpPr>
        <p:spPr>
          <a:xfrm>
            <a:off x="1752600" y="3048000"/>
            <a:ext cx="88392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9" name="Rectangle 8"/>
          <p:cNvSpPr/>
          <p:nvPr/>
        </p:nvSpPr>
        <p:spPr>
          <a:xfrm>
            <a:off x="1828800" y="3962400"/>
            <a:ext cx="88392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10" name="Rectangle 9"/>
          <p:cNvSpPr/>
          <p:nvPr/>
        </p:nvSpPr>
        <p:spPr>
          <a:xfrm>
            <a:off x="1676400" y="4343400"/>
            <a:ext cx="88392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11" name="Rectangle 10"/>
          <p:cNvSpPr/>
          <p:nvPr/>
        </p:nvSpPr>
        <p:spPr>
          <a:xfrm>
            <a:off x="1752600" y="4953000"/>
            <a:ext cx="88392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p:stCondLst>
                              <p:cond delay="0"/>
                            </p:stCondLst>
                            <p:childTnLst>
                              <p:par>
                                <p:cTn id="30" presetID="3" presetClass="exit" presetSubtype="10" fill="hold" grpId="0" nodeType="clickEffect">
                                  <p:stCondLst>
                                    <p:cond delay="0"/>
                                  </p:stCondLst>
                                  <p:childTnLst>
                                    <p:animEffect transition="out" filter="blinds(horizontal)">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p:stCondLst>
                              <p:cond delay="0"/>
                            </p:stCondLst>
                            <p:childTnLst>
                              <p:par>
                                <p:cTn id="35" presetID="3" presetClass="exit" presetSubtype="10" fill="hold" grpId="0" nodeType="clickEffect">
                                  <p:stCondLst>
                                    <p:cond delay="0"/>
                                  </p:stCondLst>
                                  <p:childTnLst>
                                    <p:animEffect transition="out" filter="blinds(horizontal)">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8304F9-E04F-48E5-997C-429CB7347DB5}"/>
              </a:ext>
            </a:extLst>
          </p:cNvPr>
          <p:cNvSpPr txBox="1"/>
          <p:nvPr/>
        </p:nvSpPr>
        <p:spPr>
          <a:xfrm>
            <a:off x="2346385" y="2315222"/>
            <a:ext cx="7116791" cy="1446550"/>
          </a:xfrm>
          <a:prstGeom prst="rect">
            <a:avLst/>
          </a:prstGeom>
          <a:noFill/>
        </p:spPr>
        <p:txBody>
          <a:bodyPr wrap="square" rtlCol="0">
            <a:spAutoFit/>
          </a:bodyPr>
          <a:lstStyle/>
          <a:p>
            <a:pPr algn="ctr"/>
            <a:r>
              <a:rPr lang="en-US" sz="4400" b="1" dirty="0">
                <a:ea typeface="Open Sans Bold" panose="020B0806030504020204" pitchFamily="34" charset="0"/>
                <a:cs typeface="Open Sans Bold" panose="020B0806030504020204" pitchFamily="34" charset="0"/>
              </a:rPr>
              <a:t>Unit-5</a:t>
            </a:r>
          </a:p>
          <a:p>
            <a:pPr algn="ctr"/>
            <a:r>
              <a:rPr lang="en-US" sz="4400" b="1" dirty="0">
                <a:ea typeface="Open Sans Bold" panose="020B0806030504020204" pitchFamily="34" charset="0"/>
                <a:cs typeface="Open Sans Bold" panose="020B0806030504020204" pitchFamily="34" charset="0"/>
              </a:rPr>
              <a:t>XML</a:t>
            </a:r>
          </a:p>
        </p:txBody>
      </p:sp>
    </p:spTree>
    <p:extLst>
      <p:ext uri="{BB962C8B-B14F-4D97-AF65-F5344CB8AC3E}">
        <p14:creationId xmlns:p14="http://schemas.microsoft.com/office/powerpoint/2010/main" val="119809095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atin typeface="+mj-lt"/>
              </a:rPr>
              <a:t>Outline</a:t>
            </a:r>
          </a:p>
        </p:txBody>
      </p:sp>
      <p:sp>
        <p:nvSpPr>
          <p:cNvPr id="5" name="Content Placeholder 2"/>
          <p:cNvSpPr txBox="1"/>
          <p:nvPr/>
        </p:nvSpPr>
        <p:spPr>
          <a:xfrm>
            <a:off x="1905000" y="1143000"/>
            <a:ext cx="8229600" cy="5181600"/>
          </a:xfrm>
          <a:prstGeom prst="rect">
            <a:avLst/>
          </a:prstGeom>
        </p:spPr>
        <p:txBody>
          <a:bodyPr vert="horz" lIns="91440" tIns="45720" rIns="91440" bIns="45720" rtlCol="0">
            <a:noAutofit/>
          </a:bodyPr>
          <a:lstStyle/>
          <a:p>
            <a:pPr marL="446088" indent="-446088">
              <a:spcBef>
                <a:spcPct val="20000"/>
              </a:spcBef>
              <a:spcAft>
                <a:spcPct val="0"/>
              </a:spcAft>
              <a:buFontTx/>
              <a:buAutoNum type="arabicPeriod"/>
              <a:defRPr/>
            </a:pPr>
            <a:r>
              <a:rPr lang="en-US" sz="2400">
                <a:latin typeface="+mj-lt"/>
                <a:ea typeface="Times New Roman" panose="02020603050405020304" pitchFamily="18" charset="0"/>
                <a:cs typeface="Times New Roman" panose="02020603050405020304" pitchFamily="18" charset="0"/>
              </a:rPr>
              <a:t>Introduction</a:t>
            </a:r>
          </a:p>
          <a:p>
            <a:pPr marL="903288" lvl="1" indent="-446088">
              <a:spcBef>
                <a:spcPct val="20000"/>
              </a:spcBef>
              <a:buFont typeface="Arial" pitchFamily="34" charset="0"/>
              <a:buChar char="•"/>
              <a:defRPr/>
            </a:pPr>
            <a:r>
              <a:rPr lang="en-US" sz="2400">
                <a:latin typeface="+mj-lt"/>
                <a:ea typeface="Times New Roman" panose="02020603050405020304" pitchFamily="18" charset="0"/>
                <a:cs typeface="Times New Roman" panose="02020603050405020304" pitchFamily="18" charset="0"/>
              </a:rPr>
              <a:t>Introduction to XML</a:t>
            </a:r>
          </a:p>
          <a:p>
            <a:pPr marL="903288" lvl="1" indent="-446088">
              <a:spcBef>
                <a:spcPct val="20000"/>
              </a:spcBef>
              <a:buFont typeface="Arial" pitchFamily="34" charset="0"/>
              <a:buChar char="•"/>
              <a:defRPr/>
            </a:pPr>
            <a:r>
              <a:rPr lang="en-US" sz="2400">
                <a:latin typeface="+mj-lt"/>
                <a:ea typeface="Times New Roman" panose="02020603050405020304" pitchFamily="18" charset="0"/>
                <a:cs typeface="Times New Roman" panose="02020603050405020304" pitchFamily="18" charset="0"/>
              </a:rPr>
              <a:t>Features of XML</a:t>
            </a:r>
          </a:p>
          <a:p>
            <a:pPr marL="903288" lvl="1" indent="-446088">
              <a:spcBef>
                <a:spcPct val="20000"/>
              </a:spcBef>
              <a:buFont typeface="Arial" pitchFamily="34" charset="0"/>
              <a:buChar char="•"/>
              <a:defRPr/>
            </a:pPr>
            <a:r>
              <a:rPr lang="en-US" sz="2400">
                <a:latin typeface="+mj-lt"/>
                <a:ea typeface="Times New Roman" panose="02020603050405020304" pitchFamily="18" charset="0"/>
                <a:cs typeface="Times New Roman" panose="02020603050405020304" pitchFamily="18" charset="0"/>
              </a:rPr>
              <a:t>XML Key Component</a:t>
            </a:r>
          </a:p>
          <a:p>
            <a:pPr marL="446088" indent="-446088">
              <a:spcBef>
                <a:spcPct val="20000"/>
              </a:spcBef>
              <a:spcAft>
                <a:spcPct val="0"/>
              </a:spcAft>
              <a:buFontTx/>
              <a:buAutoNum type="arabicPeriod"/>
              <a:defRPr/>
            </a:pPr>
            <a:r>
              <a:rPr lang="en-US" sz="2400">
                <a:latin typeface="+mj-lt"/>
                <a:ea typeface="Times New Roman" panose="02020603050405020304" pitchFamily="18" charset="0"/>
                <a:cs typeface="Times New Roman" panose="02020603050405020304" pitchFamily="18" charset="0"/>
              </a:rPr>
              <a:t>Document Type Definition (DTD)</a:t>
            </a:r>
          </a:p>
          <a:p>
            <a:pPr marL="457200" indent="-457200">
              <a:spcBef>
                <a:spcPct val="20000"/>
              </a:spcBef>
              <a:buFont typeface="+mj-lt"/>
              <a:buAutoNum type="arabicPeriod"/>
              <a:defRPr/>
            </a:pPr>
            <a:r>
              <a:rPr lang="en-US" sz="2400">
                <a:latin typeface="+mj-lt"/>
                <a:ea typeface="Times New Roman" panose="02020603050405020304" pitchFamily="18" charset="0"/>
                <a:cs typeface="Times New Roman" panose="02020603050405020304" pitchFamily="18" charset="0"/>
              </a:rPr>
              <a:t>XML Schemas</a:t>
            </a:r>
          </a:p>
          <a:p>
            <a:pPr marL="457200" indent="-457200">
              <a:spcBef>
                <a:spcPct val="20000"/>
              </a:spcBef>
              <a:buFont typeface="+mj-lt"/>
              <a:buAutoNum type="arabicPeriod"/>
              <a:defRPr/>
            </a:pPr>
            <a:r>
              <a:rPr lang="en-US" sz="2400">
                <a:latin typeface="+mj-lt"/>
                <a:ea typeface="Times New Roman" panose="02020603050405020304" pitchFamily="18" charset="0"/>
                <a:cs typeface="Times New Roman" panose="02020603050405020304" pitchFamily="18" charset="0"/>
              </a:rPr>
              <a:t>XSL</a:t>
            </a:r>
          </a:p>
          <a:p>
            <a:pPr marL="457200" indent="-457200">
              <a:spcBef>
                <a:spcPct val="20000"/>
              </a:spcBef>
              <a:buFont typeface="+mj-lt"/>
              <a:buAutoNum type="arabicPeriod"/>
              <a:defRPr/>
            </a:pPr>
            <a:r>
              <a:rPr lang="en-US" sz="2400">
                <a:latin typeface="+mj-lt"/>
                <a:ea typeface="Times New Roman" panose="02020603050405020304" pitchFamily="18" charset="0"/>
                <a:cs typeface="Times New Roman" panose="02020603050405020304" pitchFamily="18" charset="0"/>
              </a:rPr>
              <a:t>XSLT</a:t>
            </a:r>
          </a:p>
          <a:p>
            <a:pPr marL="457200" indent="-457200">
              <a:spcBef>
                <a:spcPct val="20000"/>
              </a:spcBef>
              <a:buFont typeface="+mj-lt"/>
              <a:buAutoNum type="arabicPeriod"/>
              <a:defRPr/>
            </a:pPr>
            <a:endParaRPr lang="en-US" sz="2400">
              <a:solidFill>
                <a:srgbClr val="0202BE"/>
              </a:solidFill>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36756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4166"/>
          </a:xfrm>
        </p:spPr>
        <p:txBody>
          <a:bodyPr>
            <a:normAutofit fontScale="90000"/>
          </a:bodyPr>
          <a:lstStyle/>
          <a:p>
            <a:r>
              <a:rPr lang="en-IN" dirty="0">
                <a:latin typeface="+mj-lt"/>
              </a:rPr>
              <a:t>Introduction to XML	</a:t>
            </a:r>
          </a:p>
        </p:txBody>
      </p:sp>
      <p:sp>
        <p:nvSpPr>
          <p:cNvPr id="20" name="Content Placeholder 2"/>
          <p:cNvSpPr>
            <a:spLocks noGrp="1"/>
          </p:cNvSpPr>
          <p:nvPr>
            <p:ph idx="1"/>
          </p:nvPr>
        </p:nvSpPr>
        <p:spPr>
          <a:xfrm>
            <a:off x="1714500" y="914400"/>
            <a:ext cx="8763000" cy="5562600"/>
          </a:xfrm>
        </p:spPr>
        <p:txBody>
          <a:bodyPr>
            <a:normAutofit fontScale="92500" lnSpcReduction="10000"/>
          </a:bodyPr>
          <a:lstStyle/>
          <a:p>
            <a:r>
              <a:rPr lang="en-US" dirty="0"/>
              <a:t>XML stands for </a:t>
            </a:r>
            <a:r>
              <a:rPr lang="en-US" dirty="0" err="1"/>
              <a:t>e</a:t>
            </a:r>
            <a:r>
              <a:rPr lang="en-US" b="1" dirty="0" err="1"/>
              <a:t>X</a:t>
            </a:r>
            <a:r>
              <a:rPr lang="en-US" dirty="0" err="1"/>
              <a:t>tensible</a:t>
            </a:r>
            <a:r>
              <a:rPr lang="en-US" dirty="0"/>
              <a:t> </a:t>
            </a:r>
            <a:r>
              <a:rPr lang="en-US" b="1" dirty="0"/>
              <a:t>M</a:t>
            </a:r>
            <a:r>
              <a:rPr lang="en-US" dirty="0"/>
              <a:t>arkup </a:t>
            </a:r>
            <a:r>
              <a:rPr lang="en-US" b="1" dirty="0"/>
              <a:t>L</a:t>
            </a:r>
            <a:r>
              <a:rPr lang="en-US" dirty="0"/>
              <a:t>anguage</a:t>
            </a:r>
          </a:p>
          <a:p>
            <a:r>
              <a:rPr lang="en-US" dirty="0"/>
              <a:t>XML is a language to describe other languages.</a:t>
            </a:r>
          </a:p>
          <a:p>
            <a:r>
              <a:rPr lang="en-US" dirty="0"/>
              <a:t>Its main purpose is to allow the sharing of data across different type of systems and it is particularly useful in this sense for applications that do this over the internet.</a:t>
            </a:r>
          </a:p>
          <a:p>
            <a:r>
              <a:rPr lang="en-US" dirty="0"/>
              <a:t>Example : </a:t>
            </a:r>
          </a:p>
          <a:p>
            <a:pPr>
              <a:buNone/>
            </a:pPr>
            <a:r>
              <a:rPr lang="en-US" dirty="0"/>
              <a:t>		&lt;?xml version=“1.0”&gt;</a:t>
            </a:r>
          </a:p>
          <a:p>
            <a:pPr lvl="2">
              <a:buNone/>
            </a:pPr>
            <a:r>
              <a:rPr lang="en-US" sz="2400" dirty="0"/>
              <a:t>&lt;person&gt;</a:t>
            </a:r>
          </a:p>
          <a:p>
            <a:pPr lvl="2">
              <a:buNone/>
            </a:pPr>
            <a:r>
              <a:rPr lang="en-US" sz="2400" dirty="0"/>
              <a:t>		&lt;first&gt;Narendra&lt;/first&gt;</a:t>
            </a:r>
          </a:p>
          <a:p>
            <a:pPr lvl="2">
              <a:buNone/>
            </a:pPr>
            <a:r>
              <a:rPr lang="en-US" sz="2400" dirty="0"/>
              <a:t>		&lt;last&gt;Modi&lt;/last&gt;</a:t>
            </a:r>
          </a:p>
          <a:p>
            <a:pPr lvl="2">
              <a:buNone/>
            </a:pPr>
            <a:r>
              <a:rPr lang="en-US" sz="2400" dirty="0"/>
              <a:t>		&lt;birthdate&gt;01/01/45&lt;/birthdate&gt;</a:t>
            </a:r>
          </a:p>
          <a:p>
            <a:pPr lvl="2">
              <a:buNone/>
            </a:pPr>
            <a:r>
              <a:rPr lang="en-US" sz="2400" dirty="0"/>
              <a:t>		&lt;employed started=“01/02/03”&gt; </a:t>
            </a:r>
          </a:p>
          <a:p>
            <a:pPr lvl="2">
              <a:buNone/>
            </a:pPr>
            <a:r>
              <a:rPr lang="en-US" sz="2400" dirty="0"/>
              <a:t>			Prof. @ Darshan college</a:t>
            </a:r>
          </a:p>
          <a:p>
            <a:pPr lvl="2">
              <a:buNone/>
            </a:pPr>
            <a:r>
              <a:rPr lang="en-US" sz="2400" dirty="0"/>
              <a:t>		&lt;/employed&gt;</a:t>
            </a:r>
          </a:p>
          <a:p>
            <a:pPr lvl="2">
              <a:buNone/>
            </a:pPr>
            <a:r>
              <a:rPr lang="en-US" sz="2400" dirty="0"/>
              <a:t>&lt;/person&gt;</a:t>
            </a:r>
          </a:p>
          <a:p>
            <a:pPr>
              <a:buNone/>
            </a:pPr>
            <a:endParaRPr lang="en-US" dirty="0"/>
          </a:p>
        </p:txBody>
      </p:sp>
      <p:sp>
        <p:nvSpPr>
          <p:cNvPr id="5" name="Line Callout 1 4"/>
          <p:cNvSpPr/>
          <p:nvPr/>
        </p:nvSpPr>
        <p:spPr>
          <a:xfrm>
            <a:off x="5715000" y="2971800"/>
            <a:ext cx="3733800" cy="533400"/>
          </a:xfrm>
          <a:prstGeom prst="borderCallout1">
            <a:avLst>
              <a:gd name="adj1" fmla="val 50329"/>
              <a:gd name="adj2" fmla="val -57"/>
              <a:gd name="adj3" fmla="val 144881"/>
              <a:gd name="adj4" fmla="val -56020"/>
            </a:avLst>
          </a:prstGeom>
          <a:solidFill>
            <a:schemeClr val="bg2"/>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Here person is root element</a:t>
            </a:r>
          </a:p>
        </p:txBody>
      </p:sp>
      <p:sp>
        <p:nvSpPr>
          <p:cNvPr id="6" name="Line Callout 1 5"/>
          <p:cNvSpPr/>
          <p:nvPr/>
        </p:nvSpPr>
        <p:spPr>
          <a:xfrm>
            <a:off x="6858000" y="3733800"/>
            <a:ext cx="3276600" cy="762000"/>
          </a:xfrm>
          <a:prstGeom prst="borderCallout1">
            <a:avLst>
              <a:gd name="adj1" fmla="val 50329"/>
              <a:gd name="adj2" fmla="val -57"/>
              <a:gd name="adj3" fmla="val 173833"/>
              <a:gd name="adj4" fmla="val -44845"/>
            </a:avLst>
          </a:prstGeom>
          <a:solidFill>
            <a:schemeClr val="bg2"/>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Here started is an attribute of element employed</a:t>
            </a:r>
          </a:p>
        </p:txBody>
      </p:sp>
    </p:spTree>
    <p:extLst>
      <p:ext uri="{BB962C8B-B14F-4D97-AF65-F5344CB8AC3E}">
        <p14:creationId xmlns:p14="http://schemas.microsoft.com/office/powerpoint/2010/main" val="20867087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xEl>
                                              <p:pRg st="12" end="1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uiExpand="1" build="p"/>
      <p:bldP spid="5" grpId="0" animBg="1"/>
      <p:bldP spid="6" grpId="0" animBg="1"/>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Features of XML</a:t>
            </a:r>
          </a:p>
        </p:txBody>
      </p:sp>
      <p:sp>
        <p:nvSpPr>
          <p:cNvPr id="3" name="Content Placeholder 2"/>
          <p:cNvSpPr>
            <a:spLocks noGrp="1"/>
          </p:cNvSpPr>
          <p:nvPr>
            <p:ph idx="1"/>
          </p:nvPr>
        </p:nvSpPr>
        <p:spPr/>
        <p:txBody>
          <a:bodyPr/>
          <a:lstStyle/>
          <a:p>
            <a:r>
              <a:rPr lang="en-US"/>
              <a:t>It is in a format that both </a:t>
            </a:r>
            <a:r>
              <a:rPr lang="en-US" b="1"/>
              <a:t>human</a:t>
            </a:r>
            <a:r>
              <a:rPr lang="en-US"/>
              <a:t> and </a:t>
            </a:r>
            <a:r>
              <a:rPr lang="en-US" b="1"/>
              <a:t>machines</a:t>
            </a:r>
            <a:r>
              <a:rPr lang="en-US"/>
              <a:t> can read.</a:t>
            </a:r>
          </a:p>
          <a:p>
            <a:r>
              <a:rPr lang="en-US"/>
              <a:t>It supports </a:t>
            </a:r>
            <a:r>
              <a:rPr lang="en-US" b="1"/>
              <a:t>Unicode</a:t>
            </a:r>
            <a:r>
              <a:rPr lang="en-US"/>
              <a:t>.</a:t>
            </a:r>
          </a:p>
          <a:p>
            <a:r>
              <a:rPr lang="en-US"/>
              <a:t>It supports </a:t>
            </a:r>
            <a:r>
              <a:rPr lang="en-US" b="1"/>
              <a:t>data structures</a:t>
            </a:r>
            <a:r>
              <a:rPr lang="en-US"/>
              <a:t>.</a:t>
            </a:r>
          </a:p>
          <a:p>
            <a:r>
              <a:rPr lang="en-US"/>
              <a:t>It is </a:t>
            </a:r>
            <a:r>
              <a:rPr lang="en-US" b="1"/>
              <a:t>self-documenting</a:t>
            </a:r>
            <a:r>
              <a:rPr lang="en-US"/>
              <a:t>.</a:t>
            </a:r>
          </a:p>
          <a:p>
            <a:r>
              <a:rPr lang="en-US"/>
              <a:t>It has a </a:t>
            </a:r>
            <a:r>
              <a:rPr lang="en-US" b="1"/>
              <a:t>strict format </a:t>
            </a:r>
            <a:r>
              <a:rPr lang="en-US"/>
              <a:t>that makes it easy for </a:t>
            </a:r>
            <a:r>
              <a:rPr lang="en-US" b="1"/>
              <a:t>parsing </a:t>
            </a:r>
            <a:r>
              <a:rPr lang="en-US"/>
              <a:t>to take place.</a:t>
            </a:r>
          </a:p>
          <a:p>
            <a:r>
              <a:rPr lang="en-US"/>
              <a:t>It can be understood and exchanged between </a:t>
            </a:r>
            <a:r>
              <a:rPr lang="en-US" b="1"/>
              <a:t>dissimilar systems</a:t>
            </a:r>
            <a:r>
              <a:rPr lang="en-US"/>
              <a:t>.</a:t>
            </a:r>
          </a:p>
          <a:p>
            <a:r>
              <a:rPr lang="en-US"/>
              <a:t>It can be useful for swapping data between </a:t>
            </a:r>
            <a:r>
              <a:rPr lang="en-US" b="1"/>
              <a:t>different applications</a:t>
            </a:r>
            <a:r>
              <a:rPr 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XML Key Component</a:t>
            </a:r>
          </a:p>
        </p:txBody>
      </p:sp>
      <p:sp>
        <p:nvSpPr>
          <p:cNvPr id="3" name="Content Placeholder 2"/>
          <p:cNvSpPr>
            <a:spLocks noGrp="1"/>
          </p:cNvSpPr>
          <p:nvPr>
            <p:ph idx="1"/>
          </p:nvPr>
        </p:nvSpPr>
        <p:spPr/>
        <p:txBody>
          <a:bodyPr/>
          <a:lstStyle/>
          <a:p>
            <a:r>
              <a:rPr lang="en-US"/>
              <a:t>One of the key aspects of XML is how strict the syntax is.</a:t>
            </a:r>
          </a:p>
          <a:p>
            <a:r>
              <a:rPr lang="en-US"/>
              <a:t>There are mainly 3 components of the XML</a:t>
            </a:r>
          </a:p>
          <a:p>
            <a:pPr marL="914400" lvl="1" indent="-457200">
              <a:buFont typeface="+mj-lt"/>
              <a:buAutoNum type="arabicPeriod"/>
            </a:pPr>
            <a:r>
              <a:rPr lang="en-US"/>
              <a:t>Elements</a:t>
            </a:r>
          </a:p>
          <a:p>
            <a:pPr marL="914400" lvl="1" indent="-457200">
              <a:buFont typeface="+mj-lt"/>
              <a:buAutoNum type="arabicPeriod"/>
            </a:pPr>
            <a:r>
              <a:rPr lang="en-US"/>
              <a:t>Attribute</a:t>
            </a:r>
          </a:p>
          <a:p>
            <a:pPr marL="914400" lvl="1" indent="-457200">
              <a:buFont typeface="+mj-lt"/>
              <a:buAutoNum type="arabicPeriod"/>
            </a:pPr>
            <a:r>
              <a:rPr lang="en-US"/>
              <a:t>Namespace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 Elements</a:t>
            </a:r>
          </a:p>
        </p:txBody>
      </p:sp>
      <p:sp>
        <p:nvSpPr>
          <p:cNvPr id="3" name="Content Placeholder 2"/>
          <p:cNvSpPr>
            <a:spLocks noGrp="1"/>
          </p:cNvSpPr>
          <p:nvPr>
            <p:ph idx="1"/>
          </p:nvPr>
        </p:nvSpPr>
        <p:spPr/>
        <p:txBody>
          <a:bodyPr>
            <a:normAutofit lnSpcReduction="10000"/>
          </a:bodyPr>
          <a:lstStyle/>
          <a:p>
            <a:r>
              <a:rPr lang="en-US"/>
              <a:t>The strict syntax of XML contains a few rules about elements that must be adhered to:</a:t>
            </a:r>
          </a:p>
          <a:p>
            <a:pPr lvl="1"/>
            <a:r>
              <a:rPr lang="en-US"/>
              <a:t>Elements must have a </a:t>
            </a:r>
            <a:r>
              <a:rPr lang="en-US" b="1"/>
              <a:t>closing tag</a:t>
            </a:r>
            <a:r>
              <a:rPr lang="en-US"/>
              <a:t>.</a:t>
            </a:r>
          </a:p>
          <a:p>
            <a:pPr lvl="1"/>
            <a:r>
              <a:rPr lang="en-US"/>
              <a:t>Tags are </a:t>
            </a:r>
            <a:r>
              <a:rPr lang="en-US" b="1"/>
              <a:t>case sensitive</a:t>
            </a:r>
          </a:p>
          <a:p>
            <a:pPr lvl="1"/>
            <a:r>
              <a:rPr lang="en-US"/>
              <a:t>Elements must be </a:t>
            </a:r>
            <a:r>
              <a:rPr lang="en-US" b="1"/>
              <a:t>nested correctly</a:t>
            </a:r>
          </a:p>
          <a:p>
            <a:pPr lvl="1"/>
            <a:r>
              <a:rPr lang="en-US"/>
              <a:t>XML documents must have a </a:t>
            </a:r>
            <a:r>
              <a:rPr lang="en-US" b="1"/>
              <a:t>root element</a:t>
            </a:r>
            <a:r>
              <a:rPr lang="en-US"/>
              <a:t>.</a:t>
            </a:r>
          </a:p>
          <a:p>
            <a:r>
              <a:rPr lang="en-US"/>
              <a:t>Example : </a:t>
            </a:r>
          </a:p>
          <a:p>
            <a:pPr lvl="1">
              <a:buNone/>
            </a:pPr>
            <a:r>
              <a:rPr lang="en-US"/>
              <a:t>&lt;</a:t>
            </a:r>
            <a:r>
              <a:rPr lang="en-US" b="1" err="1"/>
              <a:t>birthdate</a:t>
            </a:r>
            <a:r>
              <a:rPr lang="en-US"/>
              <a:t>&gt;26</a:t>
            </a:r>
            <a:r>
              <a:rPr lang="en-US" baseline="30000"/>
              <a:t>th</a:t>
            </a:r>
            <a:r>
              <a:rPr lang="en-US"/>
              <a:t> October 1788&lt;/</a:t>
            </a:r>
            <a:r>
              <a:rPr lang="en-US" b="1" err="1"/>
              <a:t>birthdate</a:t>
            </a:r>
            <a:r>
              <a:rPr lang="en-US"/>
              <a:t>&gt; 	</a:t>
            </a:r>
            <a:r>
              <a:rPr lang="en-US" sz="2800">
                <a:solidFill>
                  <a:srgbClr val="92D050"/>
                </a:solidFill>
                <a:latin typeface="Wingdings" panose="05000000000000000000" pitchFamily="2" charset="2"/>
              </a:rPr>
              <a:t>ü</a:t>
            </a:r>
            <a:endParaRPr lang="en-US">
              <a:solidFill>
                <a:srgbClr val="92D050"/>
              </a:solidFill>
            </a:endParaRPr>
          </a:p>
          <a:p>
            <a:pPr lvl="1">
              <a:buNone/>
            </a:pPr>
            <a:r>
              <a:rPr lang="en-US"/>
              <a:t>&lt;Birthdate&gt;26</a:t>
            </a:r>
            <a:r>
              <a:rPr lang="en-US" baseline="30000"/>
              <a:t>th</a:t>
            </a:r>
            <a:r>
              <a:rPr lang="en-US"/>
              <a:t> October 1788&lt;/birthdate&gt;	</a:t>
            </a:r>
            <a:r>
              <a:rPr lang="en-US" sz="2800">
                <a:solidFill>
                  <a:srgbClr val="E40524"/>
                </a:solidFill>
                <a:latin typeface="Wingdings" panose="05000000000000000000" pitchFamily="2" charset="2"/>
              </a:rPr>
              <a:t>û </a:t>
            </a:r>
            <a:r>
              <a:rPr lang="en-US" sz="1600"/>
              <a:t>(elements are case sensitive)</a:t>
            </a:r>
            <a:endParaRPr lang="en-US"/>
          </a:p>
          <a:p>
            <a:pPr lvl="1">
              <a:buNone/>
            </a:pPr>
            <a:r>
              <a:rPr lang="en-US"/>
              <a:t>&lt;b&gt;&lt;i&gt;Hello&lt;b&gt;&lt;/i&gt;				</a:t>
            </a:r>
            <a:r>
              <a:rPr lang="en-US" sz="2800">
                <a:solidFill>
                  <a:srgbClr val="E40524"/>
                </a:solidFill>
                <a:latin typeface="Wingdings" panose="05000000000000000000" pitchFamily="2" charset="2"/>
              </a:rPr>
              <a:t>û</a:t>
            </a:r>
            <a:r>
              <a:rPr lang="en-US"/>
              <a:t>     </a:t>
            </a:r>
            <a:r>
              <a:rPr lang="en-US" sz="1600"/>
              <a:t>(elements not nested properly)</a:t>
            </a:r>
            <a:endParaRPr lang="en-US">
              <a:solidFill>
                <a:srgbClr val="E40524"/>
              </a:solidFill>
              <a:latin typeface="+mn-lt"/>
            </a:endParaRPr>
          </a:p>
          <a:p>
            <a:pPr lvl="1">
              <a:buNone/>
            </a:pPr>
            <a:r>
              <a:rPr lang="en-US"/>
              <a:t>&lt;b&gt;&lt;i&gt;Hello&lt;/i&gt;&lt;/b&gt;				</a:t>
            </a:r>
            <a:r>
              <a:rPr lang="en-US" sz="2800">
                <a:solidFill>
                  <a:srgbClr val="92D050"/>
                </a:solidFill>
                <a:latin typeface="Wingdings" panose="05000000000000000000" pitchFamily="2" charset="2"/>
              </a:rPr>
              <a:t>ü</a:t>
            </a:r>
            <a:endParaRPr lang="en-US">
              <a:solidFill>
                <a:srgbClr val="92D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 Attributes</a:t>
            </a:r>
          </a:p>
        </p:txBody>
      </p:sp>
      <p:sp>
        <p:nvSpPr>
          <p:cNvPr id="3" name="Content Placeholder 2"/>
          <p:cNvSpPr>
            <a:spLocks noGrp="1"/>
          </p:cNvSpPr>
          <p:nvPr>
            <p:ph idx="1"/>
          </p:nvPr>
        </p:nvSpPr>
        <p:spPr/>
        <p:txBody>
          <a:bodyPr/>
          <a:lstStyle/>
          <a:p>
            <a:r>
              <a:rPr lang="en-US"/>
              <a:t>Attributes can be added to elements in XML but must always be quoted.</a:t>
            </a:r>
          </a:p>
          <a:p>
            <a:r>
              <a:rPr lang="en-US"/>
              <a:t>For Example, here employed is a element and started is the attribute of the element employed.</a:t>
            </a:r>
          </a:p>
          <a:p>
            <a:pPr lvl="1">
              <a:buNone/>
            </a:pPr>
            <a:r>
              <a:rPr lang="en-US"/>
              <a:t>&lt;employed started=</a:t>
            </a:r>
            <a:r>
              <a:rPr lang="en-US" b="1"/>
              <a:t>“</a:t>
            </a:r>
            <a:r>
              <a:rPr lang="en-US"/>
              <a:t>10/11/12</a:t>
            </a:r>
            <a:r>
              <a:rPr lang="en-US" b="1"/>
              <a:t>”</a:t>
            </a:r>
            <a:r>
              <a:rPr lang="en-US"/>
              <a:t>&gt;Darshan, Rajkot &lt;/employed&gt;</a:t>
            </a:r>
            <a:r>
              <a:rPr lang="en-US">
                <a:solidFill>
                  <a:srgbClr val="92D050"/>
                </a:solidFill>
                <a:latin typeface="Wingdings" panose="05000000000000000000" pitchFamily="2" charset="2"/>
              </a:rPr>
              <a:t> 	</a:t>
            </a:r>
            <a:r>
              <a:rPr lang="en-US" sz="2800">
                <a:solidFill>
                  <a:srgbClr val="92D050"/>
                </a:solidFill>
                <a:latin typeface="Wingdings" panose="05000000000000000000" pitchFamily="2" charset="2"/>
              </a:rPr>
              <a:t>ü</a:t>
            </a:r>
            <a:endParaRPr lang="en-US"/>
          </a:p>
          <a:p>
            <a:pPr lvl="1">
              <a:buNone/>
            </a:pPr>
            <a:r>
              <a:rPr lang="en-US"/>
              <a:t>&lt;employed started=10/11/12&gt;Darshan, Rajkot &lt;/employed&gt;	</a:t>
            </a:r>
            <a:r>
              <a:rPr lang="en-US" sz="2800">
                <a:solidFill>
                  <a:srgbClr val="E40524"/>
                </a:solidFill>
                <a:latin typeface="Wingdings" panose="05000000000000000000" pitchFamily="2" charset="2"/>
              </a:rPr>
              <a:t>û</a:t>
            </a:r>
            <a:endParaRPr lang="en-US"/>
          </a:p>
        </p:txBody>
      </p:sp>
      <p:sp>
        <p:nvSpPr>
          <p:cNvPr id="5" name="Line Callout 1 4"/>
          <p:cNvSpPr/>
          <p:nvPr/>
        </p:nvSpPr>
        <p:spPr>
          <a:xfrm>
            <a:off x="5858773" y="4429664"/>
            <a:ext cx="3200400" cy="457200"/>
          </a:xfrm>
          <a:prstGeom prst="borderCallout1">
            <a:avLst>
              <a:gd name="adj1" fmla="val 48307"/>
              <a:gd name="adj2" fmla="val -1171"/>
              <a:gd name="adj3" fmla="val -101928"/>
              <a:gd name="adj4" fmla="val -32315"/>
            </a:avLst>
          </a:prstGeom>
          <a:solidFill>
            <a:schemeClr val="bg2"/>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Value must be quoted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 Bandwidth and Cache</a:t>
            </a:r>
          </a:p>
        </p:txBody>
      </p:sp>
      <p:sp>
        <p:nvSpPr>
          <p:cNvPr id="3" name="Content Placeholder 2"/>
          <p:cNvSpPr>
            <a:spLocks noGrp="1"/>
          </p:cNvSpPr>
          <p:nvPr>
            <p:ph idx="1"/>
          </p:nvPr>
        </p:nvSpPr>
        <p:spPr/>
        <p:txBody>
          <a:bodyPr>
            <a:normAutofit fontScale="92500" lnSpcReduction="20000"/>
          </a:bodyPr>
          <a:lstStyle/>
          <a:p>
            <a:r>
              <a:rPr lang="en-US"/>
              <a:t>Users have different </a:t>
            </a:r>
            <a:r>
              <a:rPr lang="en-US" b="1"/>
              <a:t>connection speed</a:t>
            </a:r>
            <a:r>
              <a:rPr lang="en-US"/>
              <a:t>, i.e. bandwidth, to access the Web sites.</a:t>
            </a:r>
          </a:p>
          <a:p>
            <a:r>
              <a:rPr lang="en-US"/>
              <a:t>Connection speed plays an important role in designing web pages, if user has low bandwidth connection and a web page contains too many images, it takes more time to download.</a:t>
            </a:r>
          </a:p>
          <a:p>
            <a:r>
              <a:rPr lang="en-US"/>
              <a:t>Generally, users have </a:t>
            </a:r>
            <a:r>
              <a:rPr lang="en-US" b="1"/>
              <a:t>no patience </a:t>
            </a:r>
            <a:r>
              <a:rPr lang="en-US"/>
              <a:t>to </a:t>
            </a:r>
            <a:r>
              <a:rPr lang="en-US" b="1"/>
              <a:t>wait</a:t>
            </a:r>
            <a:r>
              <a:rPr lang="en-US"/>
              <a:t> for longer time than </a:t>
            </a:r>
            <a:r>
              <a:rPr lang="en-US" b="1"/>
              <a:t>10-15 seconds </a:t>
            </a:r>
            <a:r>
              <a:rPr lang="en-US"/>
              <a:t>and move to other site without looking at contents of your web page.</a:t>
            </a:r>
          </a:p>
          <a:p>
            <a:r>
              <a:rPr lang="en-US"/>
              <a:t>Browser provides temporary memory called </a:t>
            </a:r>
            <a:r>
              <a:rPr lang="en-US" b="1"/>
              <a:t>cache</a:t>
            </a:r>
            <a:r>
              <a:rPr lang="en-US"/>
              <a:t> to store the graphics.</a:t>
            </a:r>
          </a:p>
          <a:p>
            <a:r>
              <a:rPr lang="en-US"/>
              <a:t>When user gives the URL of the web page for the first time, HTML file together with all the graphics files referred in a page is downloaded and displayed.</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Namespace</a:t>
            </a:r>
          </a:p>
        </p:txBody>
      </p:sp>
      <p:sp>
        <p:nvSpPr>
          <p:cNvPr id="3" name="Content Placeholder 2"/>
          <p:cNvSpPr>
            <a:spLocks noGrp="1"/>
          </p:cNvSpPr>
          <p:nvPr>
            <p:ph idx="1"/>
          </p:nvPr>
        </p:nvSpPr>
        <p:spPr/>
        <p:txBody>
          <a:bodyPr/>
          <a:lstStyle/>
          <a:p>
            <a:r>
              <a:rPr lang="en-US"/>
              <a:t>Sometimes in XML there is a danger of conflicting names between documents.</a:t>
            </a:r>
          </a:p>
          <a:p>
            <a:r>
              <a:rPr lang="en-US"/>
              <a:t>Example : </a:t>
            </a:r>
          </a:p>
          <a:p>
            <a:pPr lvl="1"/>
            <a:r>
              <a:rPr lang="en-US"/>
              <a:t>You create one document with name element for the professor, it may also possible someone else create a document with name element for the animal name, so to avoid the conflict we can use namespaces.</a:t>
            </a:r>
          </a:p>
          <a:p>
            <a:r>
              <a:rPr lang="en-US"/>
              <a:t>Namespace usually take the form of a URL, beginning with a domain name, an optional namespace label in the form of a directory name and finally a version number, which is also optional.</a:t>
            </a:r>
          </a:p>
          <a:p>
            <a:pPr lvl="1">
              <a:buNone/>
            </a:pPr>
            <a:r>
              <a:rPr lang="en-US"/>
              <a:t>	</a:t>
            </a:r>
            <a:r>
              <a:rPr lang="en-US" b="1" err="1"/>
              <a:t>xmlns</a:t>
            </a:r>
            <a:r>
              <a:rPr lang="en-US"/>
              <a:t> = “http://www.mydomain.com/ns/animals/1.1”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Namespace (Example)</a:t>
            </a:r>
          </a:p>
        </p:txBody>
      </p:sp>
      <p:sp>
        <p:nvSpPr>
          <p:cNvPr id="5" name="Content Placeholder 2"/>
          <p:cNvSpPr txBox="1"/>
          <p:nvPr/>
        </p:nvSpPr>
        <p:spPr>
          <a:xfrm>
            <a:off x="6168606" y="1585822"/>
            <a:ext cx="4381500" cy="4267200"/>
          </a:xfrm>
          <a:prstGeom prst="rect">
            <a:avLst/>
          </a:prstGeom>
          <a:ln>
            <a:solidFill>
              <a:srgbClr val="92D050"/>
            </a:solidFill>
          </a:ln>
        </p:spPr>
        <p:txBody>
          <a:bodyPr vert="horz" lIns="91440" tIns="45720" rIns="91440" bIns="45720" rtlCol="0">
            <a:normAutofit/>
          </a:bodyPr>
          <a:lstStyle/>
          <a:p>
            <a:pPr marL="342900" indent="-342900">
              <a:lnSpc>
                <a:spcPct val="114000"/>
              </a:lnSpc>
              <a:spcBef>
                <a:spcPct val="20000"/>
              </a:spcBef>
              <a:buFont typeface="Wingdings" panose="05000000000000000000" pitchFamily="2" charset="2"/>
              <a:buChar char="§"/>
            </a:pPr>
            <a:r>
              <a:rPr lang="en-US" sz="2400">
                <a:latin typeface="+mj-lt"/>
                <a:ea typeface="Times New Roman" panose="02020603050405020304" pitchFamily="18" charset="0"/>
                <a:cs typeface="Times New Roman" panose="02020603050405020304" pitchFamily="18" charset="0"/>
              </a:rPr>
              <a:t>This XML carries information about a table (a piece of furniture):</a:t>
            </a:r>
          </a:p>
          <a:p>
            <a:pPr marL="342900" indent="-342900">
              <a:lnSpc>
                <a:spcPct val="114000"/>
              </a:lnSpc>
              <a:spcBef>
                <a:spcPct val="20000"/>
              </a:spcBef>
            </a:pPr>
            <a:endParaRPr lang="en-US" sz="2400">
              <a:latin typeface="+mj-lt"/>
              <a:ea typeface="Times New Roman" panose="02020603050405020304" pitchFamily="18" charset="0"/>
              <a:cs typeface="Times New Roman" panose="02020603050405020304" pitchFamily="18" charset="0"/>
            </a:endParaRPr>
          </a:p>
          <a:p>
            <a:pPr lvl="1"/>
            <a:r>
              <a:rPr lang="en-US" sz="2400"/>
              <a:t>&lt;table&gt;</a:t>
            </a:r>
          </a:p>
          <a:p>
            <a:pPr lvl="1"/>
            <a:r>
              <a:rPr lang="en-US" sz="2400"/>
              <a:t>  &lt;name&gt;Saag table&lt;/name&gt;</a:t>
            </a:r>
          </a:p>
          <a:p>
            <a:pPr lvl="1"/>
            <a:r>
              <a:rPr lang="en-US" sz="2400"/>
              <a:t>  &lt;width&gt;3&lt;/width&gt;</a:t>
            </a:r>
          </a:p>
          <a:p>
            <a:pPr lvl="1"/>
            <a:r>
              <a:rPr lang="en-US" sz="2400"/>
              <a:t>  &lt;length&gt;6&lt;/length&gt;</a:t>
            </a:r>
          </a:p>
          <a:p>
            <a:pPr lvl="1"/>
            <a:r>
              <a:rPr lang="en-IN" sz="2400"/>
              <a:t>  &lt;weight&gt;5kg&lt;/weight&gt;</a:t>
            </a:r>
            <a:endParaRPr lang="en-US" sz="2400"/>
          </a:p>
          <a:p>
            <a:pPr lvl="1"/>
            <a:r>
              <a:rPr lang="en-US" sz="2400"/>
              <a:t>&lt;/table&gt;</a:t>
            </a:r>
          </a:p>
          <a:p>
            <a:pPr marL="342900" indent="-342900">
              <a:lnSpc>
                <a:spcPct val="114000"/>
              </a:lnSpc>
              <a:spcBef>
                <a:spcPct val="20000"/>
              </a:spcBef>
            </a:pPr>
            <a:endParaRPr lang="en-US" sz="2400">
              <a:latin typeface="+mj-lt"/>
              <a:ea typeface="Times New Roman" panose="02020603050405020304" pitchFamily="18" charset="0"/>
              <a:cs typeface="Times New Roman" panose="02020603050405020304" pitchFamily="18" charset="0"/>
            </a:endParaRPr>
          </a:p>
        </p:txBody>
      </p:sp>
      <p:sp>
        <p:nvSpPr>
          <p:cNvPr id="7" name="Content Placeholder 2"/>
          <p:cNvSpPr txBox="1"/>
          <p:nvPr/>
        </p:nvSpPr>
        <p:spPr>
          <a:xfrm>
            <a:off x="1591574" y="1585822"/>
            <a:ext cx="4495800" cy="4267200"/>
          </a:xfrm>
          <a:prstGeom prst="rect">
            <a:avLst/>
          </a:prstGeom>
          <a:ln>
            <a:solidFill>
              <a:srgbClr val="92D050"/>
            </a:solidFill>
          </a:ln>
        </p:spPr>
        <p:txBody>
          <a:bodyPr vert="horz" lIns="91440" tIns="45720" rIns="91440" bIns="45720" rtlCol="0">
            <a:normAutofit/>
          </a:bodyPr>
          <a:lstStyle/>
          <a:p>
            <a:pPr marL="342900" indent="-342900">
              <a:lnSpc>
                <a:spcPct val="114000"/>
              </a:lnSpc>
              <a:spcBef>
                <a:spcPct val="20000"/>
              </a:spcBef>
              <a:buFont typeface="Wingdings" panose="05000000000000000000" pitchFamily="2" charset="2"/>
              <a:buChar char="§"/>
            </a:pPr>
            <a:r>
              <a:rPr lang="en-US" sz="2400">
                <a:latin typeface="+mj-lt"/>
                <a:ea typeface="Times New Roman" panose="02020603050405020304" pitchFamily="18" charset="0"/>
                <a:cs typeface="Times New Roman" panose="02020603050405020304" pitchFamily="18" charset="0"/>
              </a:rPr>
              <a:t>This XML carries HTML table information:</a:t>
            </a:r>
          </a:p>
          <a:p>
            <a:pPr marL="342900" indent="-342900">
              <a:lnSpc>
                <a:spcPct val="114000"/>
              </a:lnSpc>
              <a:spcBef>
                <a:spcPct val="20000"/>
              </a:spcBef>
            </a:pPr>
            <a:endParaRPr lang="en-US" sz="2400">
              <a:latin typeface="+mj-lt"/>
              <a:ea typeface="Times New Roman" panose="02020603050405020304" pitchFamily="18" charset="0"/>
              <a:cs typeface="Times New Roman" panose="02020603050405020304" pitchFamily="18" charset="0"/>
            </a:endParaRPr>
          </a:p>
          <a:p>
            <a:pPr marL="342900" indent="-342900">
              <a:lnSpc>
                <a:spcPct val="114000"/>
              </a:lnSpc>
              <a:spcBef>
                <a:spcPct val="20000"/>
              </a:spcBef>
            </a:pPr>
            <a:endParaRPr lang="en-US" sz="2400">
              <a:latin typeface="+mj-lt"/>
              <a:ea typeface="Times New Roman" panose="02020603050405020304" pitchFamily="18" charset="0"/>
              <a:cs typeface="Times New Roman" panose="02020603050405020304" pitchFamily="18" charset="0"/>
            </a:endParaRPr>
          </a:p>
          <a:p>
            <a:pPr lvl="1"/>
            <a:r>
              <a:rPr lang="en-US" sz="2400"/>
              <a:t>&lt;table&gt;</a:t>
            </a:r>
          </a:p>
          <a:p>
            <a:pPr lvl="1"/>
            <a:r>
              <a:rPr lang="en-US" sz="2400"/>
              <a:t>  &lt;tr&gt;</a:t>
            </a:r>
          </a:p>
          <a:p>
            <a:pPr lvl="1"/>
            <a:r>
              <a:rPr lang="en-US" sz="2400"/>
              <a:t>    &lt;td&gt;Apples&lt;/td&gt;</a:t>
            </a:r>
          </a:p>
          <a:p>
            <a:pPr lvl="1"/>
            <a:r>
              <a:rPr lang="en-US" sz="2400"/>
              <a:t>    &lt;td&gt;Bananas&lt;/td&gt;</a:t>
            </a:r>
          </a:p>
          <a:p>
            <a:pPr lvl="1"/>
            <a:r>
              <a:rPr lang="en-US" sz="2400"/>
              <a:t>  &lt;/tr&gt;</a:t>
            </a:r>
          </a:p>
          <a:p>
            <a:pPr lvl="1"/>
            <a:r>
              <a:rPr lang="en-US" sz="2400"/>
              <a:t>&lt;/table&gt;</a:t>
            </a:r>
          </a:p>
          <a:p>
            <a:pPr marL="342900" indent="-342900">
              <a:lnSpc>
                <a:spcPct val="114000"/>
              </a:lnSpc>
              <a:spcBef>
                <a:spcPct val="20000"/>
              </a:spcBef>
            </a:pPr>
            <a:endParaRPr lang="en-US" sz="2400">
              <a:latin typeface="+mj-lt"/>
              <a:ea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6090"/>
          </a:xfrm>
        </p:spPr>
        <p:txBody>
          <a:bodyPr/>
          <a:lstStyle/>
          <a:p>
            <a:r>
              <a:rPr lang="en-US" dirty="0"/>
              <a:t>3) Namespace (Example) (Cont.)</a:t>
            </a:r>
          </a:p>
        </p:txBody>
      </p:sp>
      <p:sp>
        <p:nvSpPr>
          <p:cNvPr id="5" name="Content Placeholder 2"/>
          <p:cNvSpPr txBox="1"/>
          <p:nvPr/>
        </p:nvSpPr>
        <p:spPr>
          <a:xfrm>
            <a:off x="6134100" y="1130060"/>
            <a:ext cx="4381500" cy="5194540"/>
          </a:xfrm>
          <a:prstGeom prst="rect">
            <a:avLst/>
          </a:prstGeom>
          <a:ln>
            <a:solidFill>
              <a:srgbClr val="92D050"/>
            </a:solidFill>
          </a:ln>
        </p:spPr>
        <p:txBody>
          <a:bodyPr vert="horz" lIns="91440" tIns="45720" rIns="91440" bIns="45720" rtlCol="0">
            <a:normAutofit/>
          </a:bodyPr>
          <a:lstStyle/>
          <a:p>
            <a:pPr marL="342900" indent="-342900" algn="just">
              <a:lnSpc>
                <a:spcPct val="114000"/>
              </a:lnSpc>
              <a:spcBef>
                <a:spcPct val="20000"/>
              </a:spcBef>
              <a:buFont typeface="Wingdings" panose="05000000000000000000" pitchFamily="2" charset="2"/>
              <a:buChar char="§"/>
            </a:pPr>
            <a:r>
              <a:rPr lang="en-US" sz="2400">
                <a:ea typeface="Times New Roman" panose="02020603050405020304" pitchFamily="18" charset="0"/>
                <a:cs typeface="Times New Roman" panose="02020603050405020304" pitchFamily="18" charset="0"/>
              </a:rPr>
              <a:t>To solve the conflict problem we can use namespace of furniture table.</a:t>
            </a:r>
          </a:p>
          <a:p>
            <a:pPr marL="342900" indent="-342900" algn="just">
              <a:lnSpc>
                <a:spcPct val="114000"/>
              </a:lnSpc>
              <a:spcBef>
                <a:spcPct val="20000"/>
              </a:spcBef>
              <a:buFont typeface="Wingdings" panose="05000000000000000000" pitchFamily="2" charset="2"/>
              <a:buChar char="§"/>
            </a:pPr>
            <a:r>
              <a:rPr lang="en-US" sz="2400">
                <a:ea typeface="Times New Roman" panose="02020603050405020304" pitchFamily="18" charset="0"/>
                <a:cs typeface="Times New Roman" panose="02020603050405020304" pitchFamily="18" charset="0"/>
              </a:rPr>
              <a:t>Example :</a:t>
            </a:r>
            <a:endParaRPr lang="en-US" sz="2400">
              <a:latin typeface="+mj-lt"/>
              <a:ea typeface="Times New Roman" panose="02020603050405020304" pitchFamily="18" charset="0"/>
              <a:cs typeface="Times New Roman" panose="02020603050405020304" pitchFamily="18" charset="0"/>
            </a:endParaRPr>
          </a:p>
          <a:p>
            <a:pPr marL="342900" indent="-342900" algn="just">
              <a:lnSpc>
                <a:spcPct val="114000"/>
              </a:lnSpc>
              <a:spcBef>
                <a:spcPct val="20000"/>
              </a:spcBef>
            </a:pPr>
            <a:endParaRPr lang="en-US" sz="2400">
              <a:latin typeface="+mj-lt"/>
              <a:ea typeface="Times New Roman" panose="02020603050405020304" pitchFamily="18" charset="0"/>
              <a:cs typeface="Times New Roman" panose="02020603050405020304" pitchFamily="18" charset="0"/>
            </a:endParaRPr>
          </a:p>
          <a:p>
            <a:pPr algn="just">
              <a:buNone/>
            </a:pPr>
            <a:r>
              <a:rPr lang="en-US" sz="2400"/>
              <a:t>&lt;table&gt;</a:t>
            </a:r>
          </a:p>
          <a:p>
            <a:pPr algn="just">
              <a:buNone/>
            </a:pPr>
            <a:r>
              <a:rPr lang="en-US" sz="2400"/>
              <a:t>  &lt;name&gt;Saag table&lt;/name&gt;</a:t>
            </a:r>
          </a:p>
          <a:p>
            <a:pPr algn="just">
              <a:buNone/>
            </a:pPr>
            <a:r>
              <a:rPr lang="en-US" sz="2400"/>
              <a:t>  &lt;width&gt;3&lt;/width&gt;</a:t>
            </a:r>
          </a:p>
          <a:p>
            <a:pPr algn="just">
              <a:buNone/>
            </a:pPr>
            <a:r>
              <a:rPr lang="en-US" sz="2400"/>
              <a:t>  &lt;length&gt;6&lt;/length&gt;</a:t>
            </a:r>
          </a:p>
          <a:p>
            <a:pPr algn="just">
              <a:buNone/>
            </a:pPr>
            <a:r>
              <a:rPr lang="en-US" sz="2400"/>
              <a:t>  &lt;weight&gt;5kg&lt;/weight&gt;</a:t>
            </a:r>
          </a:p>
          <a:p>
            <a:pPr algn="just">
              <a:buNone/>
            </a:pPr>
            <a:r>
              <a:rPr lang="en-US" sz="2400"/>
              <a:t>&lt;/table&gt;</a:t>
            </a:r>
          </a:p>
          <a:p>
            <a:pPr marL="342900" indent="-342900" algn="just">
              <a:lnSpc>
                <a:spcPct val="114000"/>
              </a:lnSpc>
              <a:spcBef>
                <a:spcPct val="20000"/>
              </a:spcBef>
            </a:pPr>
            <a:endParaRPr lang="en-US" sz="2400">
              <a:latin typeface="+mj-lt"/>
              <a:ea typeface="Times New Roman" panose="02020603050405020304" pitchFamily="18" charset="0"/>
              <a:cs typeface="Times New Roman" panose="02020603050405020304" pitchFamily="18" charset="0"/>
            </a:endParaRPr>
          </a:p>
        </p:txBody>
      </p:sp>
      <p:sp>
        <p:nvSpPr>
          <p:cNvPr id="7" name="Content Placeholder 2"/>
          <p:cNvSpPr txBox="1"/>
          <p:nvPr/>
        </p:nvSpPr>
        <p:spPr>
          <a:xfrm>
            <a:off x="1600200" y="1138686"/>
            <a:ext cx="4495800" cy="5185913"/>
          </a:xfrm>
          <a:prstGeom prst="rect">
            <a:avLst/>
          </a:prstGeom>
          <a:ln>
            <a:solidFill>
              <a:srgbClr val="92D050"/>
            </a:solidFill>
          </a:ln>
        </p:spPr>
        <p:txBody>
          <a:bodyPr vert="horz" lIns="91440" tIns="45720" rIns="91440" bIns="45720" rtlCol="0">
            <a:normAutofit/>
          </a:bodyPr>
          <a:lstStyle/>
          <a:p>
            <a:pPr marL="342900" indent="-342900" algn="just">
              <a:lnSpc>
                <a:spcPct val="114000"/>
              </a:lnSpc>
              <a:spcBef>
                <a:spcPct val="20000"/>
              </a:spcBef>
              <a:buFont typeface="Wingdings" panose="05000000000000000000" pitchFamily="2" charset="2"/>
              <a:buChar char="§"/>
            </a:pPr>
            <a:r>
              <a:rPr lang="en-US" sz="2400">
                <a:latin typeface="+mj-lt"/>
                <a:ea typeface="Times New Roman" panose="02020603050405020304" pitchFamily="18" charset="0"/>
                <a:cs typeface="Times New Roman" panose="02020603050405020304" pitchFamily="18" charset="0"/>
              </a:rPr>
              <a:t>To solve the conflict problem we can use namespace of html table.</a:t>
            </a:r>
          </a:p>
          <a:p>
            <a:pPr marL="342900" indent="-342900" algn="just">
              <a:lnSpc>
                <a:spcPct val="114000"/>
              </a:lnSpc>
              <a:spcBef>
                <a:spcPct val="20000"/>
              </a:spcBef>
              <a:buFont typeface="Wingdings" panose="05000000000000000000" pitchFamily="2" charset="2"/>
              <a:buChar char="§"/>
            </a:pPr>
            <a:r>
              <a:rPr lang="en-US" sz="2400">
                <a:latin typeface="+mj-lt"/>
                <a:ea typeface="Times New Roman" panose="02020603050405020304" pitchFamily="18" charset="0"/>
                <a:cs typeface="Times New Roman" panose="02020603050405020304" pitchFamily="18" charset="0"/>
              </a:rPr>
              <a:t>Example :</a:t>
            </a:r>
            <a:endParaRPr lang="en-US" sz="2400"/>
          </a:p>
          <a:p>
            <a:pPr lvl="1" algn="just"/>
            <a:endParaRPr lang="en-US" sz="2400"/>
          </a:p>
          <a:p>
            <a:pPr lvl="1" algn="just"/>
            <a:r>
              <a:rPr lang="en-US" sz="2400"/>
              <a:t>&lt;table&gt;</a:t>
            </a:r>
          </a:p>
          <a:p>
            <a:pPr lvl="1" algn="just"/>
            <a:r>
              <a:rPr lang="en-US" sz="2400"/>
              <a:t>  &lt;tr&gt;</a:t>
            </a:r>
          </a:p>
          <a:p>
            <a:pPr lvl="1" algn="just"/>
            <a:r>
              <a:rPr lang="en-US" sz="2400"/>
              <a:t>    &lt;td&gt;Apples&lt;/td&gt;</a:t>
            </a:r>
          </a:p>
          <a:p>
            <a:pPr lvl="1" algn="just"/>
            <a:r>
              <a:rPr lang="en-US" sz="2400"/>
              <a:t>    &lt;td&gt;Bananas&lt;/td&gt;</a:t>
            </a:r>
          </a:p>
          <a:p>
            <a:pPr lvl="1" algn="just"/>
            <a:r>
              <a:rPr lang="en-US" sz="2400"/>
              <a:t>  &lt;/tr&gt;</a:t>
            </a:r>
          </a:p>
          <a:p>
            <a:pPr lvl="1" algn="just"/>
            <a:r>
              <a:rPr lang="en-US" sz="2400"/>
              <a:t>&lt;/table&gt;</a:t>
            </a:r>
          </a:p>
          <a:p>
            <a:pPr marL="342900" indent="-342900" algn="just">
              <a:lnSpc>
                <a:spcPct val="114000"/>
              </a:lnSpc>
              <a:spcBef>
                <a:spcPct val="20000"/>
              </a:spcBef>
            </a:pPr>
            <a:endParaRPr lang="en-US" sz="2400">
              <a:latin typeface="+mj-lt"/>
              <a:ea typeface="Times New Roman" panose="02020603050405020304" pitchFamily="18" charset="0"/>
              <a:cs typeface="Times New Roman" panose="02020603050405020304" pitchFamily="18" charset="0"/>
            </a:endParaRPr>
          </a:p>
          <a:p>
            <a:pPr marL="342900" indent="-342900" algn="just">
              <a:lnSpc>
                <a:spcPct val="114000"/>
              </a:lnSpc>
              <a:spcBef>
                <a:spcPct val="20000"/>
              </a:spcBef>
            </a:pPr>
            <a:endParaRPr lang="en-US" sz="2400">
              <a:latin typeface="+mj-lt"/>
              <a:ea typeface="Times New Roman" panose="02020603050405020304" pitchFamily="18" charset="0"/>
              <a:cs typeface="Times New Roman" panose="02020603050405020304" pitchFamily="18" charset="0"/>
            </a:endParaRPr>
          </a:p>
          <a:p>
            <a:pPr marL="342900" indent="-342900" algn="just">
              <a:lnSpc>
                <a:spcPct val="114000"/>
              </a:lnSpc>
              <a:spcBef>
                <a:spcPct val="20000"/>
              </a:spcBef>
            </a:pPr>
            <a:endParaRPr lang="en-US" sz="2400">
              <a:latin typeface="+mj-lt"/>
              <a:ea typeface="Times New Roman" panose="02020603050405020304" pitchFamily="18" charset="0"/>
              <a:cs typeface="Times New Roman" panose="02020603050405020304" pitchFamily="18" charset="0"/>
            </a:endParaRPr>
          </a:p>
        </p:txBody>
      </p:sp>
      <p:sp>
        <p:nvSpPr>
          <p:cNvPr id="9" name="TextBox 8"/>
          <p:cNvSpPr txBox="1"/>
          <p:nvPr/>
        </p:nvSpPr>
        <p:spPr>
          <a:xfrm>
            <a:off x="1656080" y="3048000"/>
            <a:ext cx="4419600" cy="3046988"/>
          </a:xfrm>
          <a:prstGeom prst="rect">
            <a:avLst/>
          </a:prstGeom>
          <a:solidFill>
            <a:schemeClr val="bg1"/>
          </a:solidFill>
        </p:spPr>
        <p:txBody>
          <a:bodyPr wrap="square" rtlCol="0">
            <a:spAutoFit/>
          </a:bodyPr>
          <a:lstStyle/>
          <a:p>
            <a:pPr lvl="1"/>
            <a:r>
              <a:rPr lang="en-US" sz="2400"/>
              <a:t>&lt;table </a:t>
            </a:r>
            <a:r>
              <a:rPr lang="en-US" sz="2400" b="1" err="1"/>
              <a:t>xmlns:h</a:t>
            </a:r>
            <a:r>
              <a:rPr lang="en-US" sz="2400"/>
              <a:t>=“http://www.w3.org/TR/html4/”&gt;</a:t>
            </a:r>
          </a:p>
          <a:p>
            <a:pPr lvl="1"/>
            <a:r>
              <a:rPr lang="en-US" sz="2400"/>
              <a:t>  &lt;tr&gt;</a:t>
            </a:r>
          </a:p>
          <a:p>
            <a:pPr lvl="1"/>
            <a:r>
              <a:rPr lang="en-US" sz="2400"/>
              <a:t>    &lt;td&gt;Apples&lt;/td&gt;</a:t>
            </a:r>
          </a:p>
          <a:p>
            <a:pPr lvl="1"/>
            <a:r>
              <a:rPr lang="en-US" sz="2400"/>
              <a:t>    &lt;td&gt;Bananas&lt;/td&gt;</a:t>
            </a:r>
          </a:p>
          <a:p>
            <a:pPr lvl="1"/>
            <a:r>
              <a:rPr lang="en-US" sz="2400"/>
              <a:t>  &lt;/tr&gt;</a:t>
            </a:r>
          </a:p>
          <a:p>
            <a:pPr lvl="1"/>
            <a:r>
              <a:rPr lang="en-US" sz="2400"/>
              <a:t>&lt;/table&gt;</a:t>
            </a:r>
          </a:p>
        </p:txBody>
      </p:sp>
      <p:sp>
        <p:nvSpPr>
          <p:cNvPr id="10" name="TextBox 9"/>
          <p:cNvSpPr txBox="1"/>
          <p:nvPr/>
        </p:nvSpPr>
        <p:spPr>
          <a:xfrm>
            <a:off x="1656080" y="3048000"/>
            <a:ext cx="4419600" cy="3046988"/>
          </a:xfrm>
          <a:prstGeom prst="rect">
            <a:avLst/>
          </a:prstGeom>
          <a:solidFill>
            <a:schemeClr val="bg1"/>
          </a:solidFill>
        </p:spPr>
        <p:txBody>
          <a:bodyPr wrap="square" rtlCol="0">
            <a:spAutoFit/>
          </a:bodyPr>
          <a:lstStyle/>
          <a:p>
            <a:pPr lvl="1"/>
            <a:r>
              <a:rPr lang="en-US" sz="2400"/>
              <a:t>&lt;</a:t>
            </a:r>
            <a:r>
              <a:rPr lang="en-US" sz="2400" b="1"/>
              <a:t>h:</a:t>
            </a:r>
            <a:r>
              <a:rPr lang="en-US" sz="2400"/>
              <a:t>table </a:t>
            </a:r>
            <a:r>
              <a:rPr lang="en-US" sz="2400" b="1" err="1"/>
              <a:t>xmlns:h</a:t>
            </a:r>
            <a:r>
              <a:rPr lang="en-US" sz="2400"/>
              <a:t>=“http://www.w3.org/TR/html4/”&gt;</a:t>
            </a:r>
          </a:p>
          <a:p>
            <a:pPr lvl="1"/>
            <a:r>
              <a:rPr lang="en-US" sz="2400"/>
              <a:t>  &lt;</a:t>
            </a:r>
            <a:r>
              <a:rPr lang="en-US" sz="2400" b="1"/>
              <a:t>h:</a:t>
            </a:r>
            <a:r>
              <a:rPr lang="en-US" sz="2400"/>
              <a:t>tr&gt;</a:t>
            </a:r>
          </a:p>
          <a:p>
            <a:pPr lvl="1"/>
            <a:r>
              <a:rPr lang="en-US" sz="2400"/>
              <a:t>    &lt;</a:t>
            </a:r>
            <a:r>
              <a:rPr lang="en-US" sz="2400" b="1"/>
              <a:t>h:</a:t>
            </a:r>
            <a:r>
              <a:rPr lang="en-US" sz="2400"/>
              <a:t>td&gt;Apples&lt;/</a:t>
            </a:r>
            <a:r>
              <a:rPr lang="en-US" sz="2400" b="1"/>
              <a:t>h:</a:t>
            </a:r>
            <a:r>
              <a:rPr lang="en-US" sz="2400"/>
              <a:t>td&gt;</a:t>
            </a:r>
          </a:p>
          <a:p>
            <a:pPr lvl="1"/>
            <a:r>
              <a:rPr lang="en-US" sz="2400"/>
              <a:t>    &lt;</a:t>
            </a:r>
            <a:r>
              <a:rPr lang="en-US" sz="2400" b="1"/>
              <a:t>h:</a:t>
            </a:r>
            <a:r>
              <a:rPr lang="en-US" sz="2400"/>
              <a:t>td&gt;Bananas&lt;/</a:t>
            </a:r>
            <a:r>
              <a:rPr lang="en-US" sz="2400" b="1"/>
              <a:t>h:</a:t>
            </a:r>
            <a:r>
              <a:rPr lang="en-US" sz="2400"/>
              <a:t>td&gt;</a:t>
            </a:r>
          </a:p>
          <a:p>
            <a:pPr lvl="1"/>
            <a:r>
              <a:rPr lang="en-US" sz="2400"/>
              <a:t>  &lt;/</a:t>
            </a:r>
            <a:r>
              <a:rPr lang="en-US" sz="2400" b="1"/>
              <a:t>h:</a:t>
            </a:r>
            <a:r>
              <a:rPr lang="en-US" sz="2400"/>
              <a:t>tr&gt;</a:t>
            </a:r>
          </a:p>
          <a:p>
            <a:pPr lvl="1"/>
            <a:r>
              <a:rPr lang="en-US" sz="2400"/>
              <a:t>&lt;/</a:t>
            </a:r>
            <a:r>
              <a:rPr lang="en-US" sz="2400" b="1"/>
              <a:t>h:</a:t>
            </a:r>
            <a:r>
              <a:rPr lang="en-US" sz="2400"/>
              <a:t>table&gt;</a:t>
            </a:r>
          </a:p>
        </p:txBody>
      </p:sp>
      <p:sp>
        <p:nvSpPr>
          <p:cNvPr id="12" name="TextBox 11"/>
          <p:cNvSpPr txBox="1"/>
          <p:nvPr/>
        </p:nvSpPr>
        <p:spPr>
          <a:xfrm>
            <a:off x="6172200" y="3048000"/>
            <a:ext cx="4267200" cy="3046988"/>
          </a:xfrm>
          <a:prstGeom prst="rect">
            <a:avLst/>
          </a:prstGeom>
          <a:solidFill>
            <a:schemeClr val="bg1"/>
          </a:solidFill>
        </p:spPr>
        <p:txBody>
          <a:bodyPr wrap="square" rtlCol="0">
            <a:spAutoFit/>
          </a:bodyPr>
          <a:lstStyle/>
          <a:p>
            <a:pPr>
              <a:buNone/>
            </a:pPr>
            <a:r>
              <a:rPr lang="en-US" sz="2400"/>
              <a:t>&lt;table </a:t>
            </a:r>
            <a:r>
              <a:rPr lang="en-US" sz="2400" b="1" err="1"/>
              <a:t>xmlns:f</a:t>
            </a:r>
            <a:r>
              <a:rPr lang="en-US" sz="2400"/>
              <a:t>=“http://darshan.ac.in/furntiture”&gt;</a:t>
            </a:r>
          </a:p>
          <a:p>
            <a:pPr>
              <a:buNone/>
            </a:pPr>
            <a:r>
              <a:rPr lang="en-US" sz="2400"/>
              <a:t>  &lt;name&gt;Saag table&lt;/name&gt;</a:t>
            </a:r>
          </a:p>
          <a:p>
            <a:pPr>
              <a:buNone/>
            </a:pPr>
            <a:r>
              <a:rPr lang="en-US" sz="2400"/>
              <a:t>  &lt;width&gt;3&lt;/width&gt;</a:t>
            </a:r>
          </a:p>
          <a:p>
            <a:pPr>
              <a:buNone/>
            </a:pPr>
            <a:r>
              <a:rPr lang="en-US" sz="2400"/>
              <a:t>  &lt;length&gt;6&lt;/length&gt;</a:t>
            </a:r>
          </a:p>
          <a:p>
            <a:pPr>
              <a:buNone/>
            </a:pPr>
            <a:r>
              <a:rPr lang="en-US" sz="2400"/>
              <a:t>  &lt;weight&gt;5kg&lt;/weight&gt;</a:t>
            </a:r>
          </a:p>
          <a:p>
            <a:pPr>
              <a:buNone/>
            </a:pPr>
            <a:r>
              <a:rPr lang="en-US" sz="2400"/>
              <a:t>&lt;/table&gt;</a:t>
            </a:r>
          </a:p>
        </p:txBody>
      </p:sp>
      <p:sp>
        <p:nvSpPr>
          <p:cNvPr id="11" name="TextBox 10"/>
          <p:cNvSpPr txBox="1"/>
          <p:nvPr/>
        </p:nvSpPr>
        <p:spPr>
          <a:xfrm>
            <a:off x="6172200" y="3048000"/>
            <a:ext cx="4267200" cy="3046988"/>
          </a:xfrm>
          <a:prstGeom prst="rect">
            <a:avLst/>
          </a:prstGeom>
          <a:solidFill>
            <a:schemeClr val="bg1"/>
          </a:solidFill>
        </p:spPr>
        <p:txBody>
          <a:bodyPr wrap="square" rtlCol="0">
            <a:spAutoFit/>
          </a:bodyPr>
          <a:lstStyle/>
          <a:p>
            <a:pPr>
              <a:buNone/>
            </a:pPr>
            <a:r>
              <a:rPr lang="en-US" sz="2400"/>
              <a:t>&lt;</a:t>
            </a:r>
            <a:r>
              <a:rPr lang="en-US" sz="2400" b="1"/>
              <a:t>f:</a:t>
            </a:r>
            <a:r>
              <a:rPr lang="en-US" sz="2400"/>
              <a:t>table </a:t>
            </a:r>
            <a:r>
              <a:rPr lang="en-US" sz="2400" b="1" err="1"/>
              <a:t>xmlns:f</a:t>
            </a:r>
            <a:r>
              <a:rPr lang="en-US" sz="2400"/>
              <a:t>=“http://darshan.ac.in/furntiture”&gt;</a:t>
            </a:r>
          </a:p>
          <a:p>
            <a:pPr>
              <a:buNone/>
            </a:pPr>
            <a:r>
              <a:rPr lang="en-US" sz="2400"/>
              <a:t>  &lt;</a:t>
            </a:r>
            <a:r>
              <a:rPr lang="en-US" sz="2400" b="1"/>
              <a:t>f:</a:t>
            </a:r>
            <a:r>
              <a:rPr lang="en-US" sz="2400"/>
              <a:t>name&gt;Saag table&lt;/</a:t>
            </a:r>
            <a:r>
              <a:rPr lang="en-US" sz="2400" b="1"/>
              <a:t>f:</a:t>
            </a:r>
            <a:r>
              <a:rPr lang="en-US" sz="2400"/>
              <a:t>name&gt;</a:t>
            </a:r>
          </a:p>
          <a:p>
            <a:pPr>
              <a:buNone/>
            </a:pPr>
            <a:r>
              <a:rPr lang="en-US" sz="2400"/>
              <a:t>  &lt;</a:t>
            </a:r>
            <a:r>
              <a:rPr lang="en-US" sz="2400" b="1"/>
              <a:t>f:</a:t>
            </a:r>
            <a:r>
              <a:rPr lang="en-US" sz="2400"/>
              <a:t>width&gt;3&lt;/</a:t>
            </a:r>
            <a:r>
              <a:rPr lang="en-US" sz="2400" b="1"/>
              <a:t>f:</a:t>
            </a:r>
            <a:r>
              <a:rPr lang="en-US" sz="2400"/>
              <a:t>width&gt;</a:t>
            </a:r>
          </a:p>
          <a:p>
            <a:pPr>
              <a:buNone/>
            </a:pPr>
            <a:r>
              <a:rPr lang="en-US" sz="2400"/>
              <a:t>  &lt;</a:t>
            </a:r>
            <a:r>
              <a:rPr lang="en-US" sz="2400" b="1"/>
              <a:t>f:</a:t>
            </a:r>
            <a:r>
              <a:rPr lang="en-US" sz="2400"/>
              <a:t>length&gt;6&lt;/</a:t>
            </a:r>
            <a:r>
              <a:rPr lang="en-US" sz="2400" b="1"/>
              <a:t>f:</a:t>
            </a:r>
            <a:r>
              <a:rPr lang="en-US" sz="2400"/>
              <a:t>length&gt;</a:t>
            </a:r>
          </a:p>
          <a:p>
            <a:pPr>
              <a:buNone/>
            </a:pPr>
            <a:r>
              <a:rPr lang="en-US" sz="2400"/>
              <a:t>  &lt;</a:t>
            </a:r>
            <a:r>
              <a:rPr lang="en-US" sz="2400" b="1"/>
              <a:t>f:</a:t>
            </a:r>
            <a:r>
              <a:rPr lang="en-US" sz="2400"/>
              <a:t>weight&gt;5kg&lt;/</a:t>
            </a:r>
            <a:r>
              <a:rPr lang="en-US" sz="2400" b="1"/>
              <a:t>f:</a:t>
            </a:r>
            <a:r>
              <a:rPr lang="en-US" sz="2400"/>
              <a:t>weight&gt;</a:t>
            </a:r>
          </a:p>
          <a:p>
            <a:pPr>
              <a:buNone/>
            </a:pPr>
            <a:r>
              <a:rPr lang="en-US" sz="2400"/>
              <a:t>&lt;/</a:t>
            </a:r>
            <a:r>
              <a:rPr lang="en-US" sz="2400" b="1"/>
              <a:t>f:</a:t>
            </a:r>
            <a:r>
              <a:rPr lang="en-US" sz="2400"/>
              <a:t>table&gt;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uiExpand="1" build="allAtOnce" animBg="1"/>
      <p:bldP spid="10" grpId="0" animBg="1"/>
      <p:bldP spid="12" grpId="0" animBg="1"/>
      <p:bldP spid="11" grpId="0" animBg="1"/>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XML Key Component (Cont.)</a:t>
            </a:r>
          </a:p>
        </p:txBody>
      </p:sp>
      <p:sp>
        <p:nvSpPr>
          <p:cNvPr id="3" name="Content Placeholder 2"/>
          <p:cNvSpPr>
            <a:spLocks noGrp="1"/>
          </p:cNvSpPr>
          <p:nvPr>
            <p:ph idx="1"/>
          </p:nvPr>
        </p:nvSpPr>
        <p:spPr/>
        <p:txBody>
          <a:bodyPr/>
          <a:lstStyle/>
          <a:p>
            <a:r>
              <a:rPr lang="en-US" b="1"/>
              <a:t>White space </a:t>
            </a:r>
            <a:r>
              <a:rPr lang="en-US"/>
              <a:t>is </a:t>
            </a:r>
            <a:r>
              <a:rPr lang="en-US" b="1"/>
              <a:t>preserved</a:t>
            </a:r>
            <a:r>
              <a:rPr lang="en-US"/>
              <a:t> in XML where as in HTML it is truncated down to just a single space.</a:t>
            </a:r>
          </a:p>
          <a:p>
            <a:r>
              <a:rPr lang="en-US"/>
              <a:t>One thing does remain in common with HTML though is comments, </a:t>
            </a:r>
          </a:p>
          <a:p>
            <a:pPr lvl="1"/>
            <a:r>
              <a:rPr lang="en-US"/>
              <a:t>Comments can be added using the triangle brackets like this:</a:t>
            </a:r>
          </a:p>
          <a:p>
            <a:pPr lvl="1">
              <a:buNone/>
            </a:pPr>
            <a:r>
              <a:rPr lang="en-US"/>
              <a:t>			&lt;!--  here are some remarks </a:t>
            </a:r>
            <a:r>
              <a:rPr lang="en-US">
                <a:sym typeface="Wingdings" panose="05000000000000000000" pitchFamily="2" charset="2"/>
              </a:rPr>
              <a:t> --&gt;</a:t>
            </a:r>
            <a:endParaRPr lang="en-US"/>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Document Type Definition (DTD)</a:t>
            </a:r>
          </a:p>
        </p:txBody>
      </p:sp>
      <p:sp>
        <p:nvSpPr>
          <p:cNvPr id="3" name="Content Placeholder 2"/>
          <p:cNvSpPr>
            <a:spLocks noGrp="1"/>
          </p:cNvSpPr>
          <p:nvPr>
            <p:ph idx="1"/>
          </p:nvPr>
        </p:nvSpPr>
        <p:spPr/>
        <p:txBody>
          <a:bodyPr/>
          <a:lstStyle/>
          <a:p>
            <a:r>
              <a:rPr lang="en-US"/>
              <a:t>XML is particularly concerned with being well formed or correct in syntax.</a:t>
            </a:r>
          </a:p>
          <a:p>
            <a:r>
              <a:rPr lang="en-US"/>
              <a:t>There are two ways of checking whether the document follows expected order and structure </a:t>
            </a:r>
          </a:p>
          <a:p>
            <a:pPr lvl="1"/>
            <a:r>
              <a:rPr lang="en-US" b="1"/>
              <a:t>Document Type Definitions (DTDs)</a:t>
            </a:r>
          </a:p>
          <a:p>
            <a:pPr lvl="1"/>
            <a:r>
              <a:rPr lang="en-US" b="1"/>
              <a:t>Schemas</a:t>
            </a:r>
          </a:p>
          <a:p>
            <a:r>
              <a:rPr lang="en-US"/>
              <a:t>A Document Type Definition (</a:t>
            </a:r>
            <a:r>
              <a:rPr lang="en-US" b="1"/>
              <a:t>DTD</a:t>
            </a:r>
            <a:r>
              <a:rPr lang="en-US"/>
              <a:t>) defines the legal building blocks of an XML document.</a:t>
            </a:r>
          </a:p>
          <a:p>
            <a:r>
              <a:rPr lang="en-US"/>
              <a:t>A DTD can be declared </a:t>
            </a:r>
            <a:r>
              <a:rPr lang="en-US" b="1"/>
              <a:t>inline</a:t>
            </a:r>
            <a:r>
              <a:rPr lang="en-US"/>
              <a:t> inside an XML document, or as an </a:t>
            </a:r>
            <a:r>
              <a:rPr lang="en-US" b="1"/>
              <a:t>external</a:t>
            </a:r>
            <a:r>
              <a:rPr lang="en-US"/>
              <a:t> reference</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Use a DTD?</a:t>
            </a:r>
          </a:p>
        </p:txBody>
      </p:sp>
      <p:sp>
        <p:nvSpPr>
          <p:cNvPr id="3" name="Content Placeholder 2"/>
          <p:cNvSpPr>
            <a:spLocks noGrp="1"/>
          </p:cNvSpPr>
          <p:nvPr>
            <p:ph idx="1"/>
          </p:nvPr>
        </p:nvSpPr>
        <p:spPr/>
        <p:txBody>
          <a:bodyPr/>
          <a:lstStyle/>
          <a:p>
            <a:r>
              <a:rPr lang="en-US"/>
              <a:t>With a </a:t>
            </a:r>
            <a:r>
              <a:rPr lang="en-US" b="1"/>
              <a:t>DTD</a:t>
            </a:r>
            <a:r>
              <a:rPr lang="en-US"/>
              <a:t>, each of your XML files can carry a </a:t>
            </a:r>
            <a:r>
              <a:rPr lang="en-US" b="1"/>
              <a:t>description</a:t>
            </a:r>
            <a:r>
              <a:rPr lang="en-US"/>
              <a:t> of its </a:t>
            </a:r>
            <a:r>
              <a:rPr lang="en-US" b="1"/>
              <a:t>own format.</a:t>
            </a:r>
          </a:p>
          <a:p>
            <a:r>
              <a:rPr lang="en-US"/>
              <a:t>With a DTD, independent groups of people can agree to use a </a:t>
            </a:r>
            <a:r>
              <a:rPr lang="en-US" b="1"/>
              <a:t>standard DTD for interchanging data.</a:t>
            </a:r>
          </a:p>
          <a:p>
            <a:r>
              <a:rPr lang="en-US"/>
              <a:t>Your application can use a standard DTD to </a:t>
            </a:r>
            <a:r>
              <a:rPr lang="en-US" b="1"/>
              <a:t>verify</a:t>
            </a:r>
            <a:r>
              <a:rPr lang="en-US"/>
              <a:t> that the data you </a:t>
            </a:r>
            <a:r>
              <a:rPr lang="en-US" b="1"/>
              <a:t>receive</a:t>
            </a:r>
            <a:r>
              <a:rPr lang="en-US"/>
              <a:t> from the outside world is </a:t>
            </a:r>
            <a:r>
              <a:rPr lang="en-US" b="1"/>
              <a:t>valid.</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DTD (Example)</a:t>
            </a:r>
          </a:p>
        </p:txBody>
      </p:sp>
      <p:sp>
        <p:nvSpPr>
          <p:cNvPr id="5" name="Content Placeholder 2"/>
          <p:cNvSpPr>
            <a:spLocks noGrp="1"/>
          </p:cNvSpPr>
          <p:nvPr>
            <p:ph idx="1"/>
          </p:nvPr>
        </p:nvSpPr>
        <p:spPr>
          <a:xfrm>
            <a:off x="1981200" y="1295401"/>
            <a:ext cx="8229600" cy="4525963"/>
          </a:xfrm>
        </p:spPr>
        <p:txBody>
          <a:bodyPr/>
          <a:lstStyle/>
          <a:p>
            <a:pPr>
              <a:buNone/>
            </a:pPr>
            <a:r>
              <a:rPr lang="en-US" i="1" dirty="0"/>
              <a:t>&lt;?xml version="1.0"?&gt;</a:t>
            </a:r>
          </a:p>
          <a:p>
            <a:pPr>
              <a:buNone/>
            </a:pPr>
            <a:r>
              <a:rPr lang="en-US" i="1" dirty="0"/>
              <a:t>&lt;!DOCTYPE note [</a:t>
            </a:r>
          </a:p>
          <a:p>
            <a:pPr>
              <a:buNone/>
            </a:pPr>
            <a:r>
              <a:rPr lang="en-US" i="1" dirty="0"/>
              <a:t>	&lt;!ELEMENT note (</a:t>
            </a:r>
            <a:r>
              <a:rPr lang="en-US" i="1" dirty="0">
                <a:solidFill>
                  <a:schemeClr val="tx2">
                    <a:lumMod val="75000"/>
                  </a:schemeClr>
                </a:solidFill>
              </a:rPr>
              <a:t>to</a:t>
            </a:r>
            <a:r>
              <a:rPr lang="en-US" i="1" dirty="0"/>
              <a:t>, </a:t>
            </a:r>
            <a:r>
              <a:rPr lang="en-US" i="1" dirty="0">
                <a:solidFill>
                  <a:srgbClr val="C00000"/>
                </a:solidFill>
              </a:rPr>
              <a:t>from</a:t>
            </a:r>
            <a:r>
              <a:rPr lang="en-US" i="1" dirty="0"/>
              <a:t>, </a:t>
            </a:r>
            <a:r>
              <a:rPr lang="en-US" i="1" dirty="0">
                <a:solidFill>
                  <a:srgbClr val="0070C0"/>
                </a:solidFill>
              </a:rPr>
              <a:t>title</a:t>
            </a:r>
            <a:r>
              <a:rPr lang="en-US" i="1" dirty="0"/>
              <a:t>, </a:t>
            </a:r>
            <a:r>
              <a:rPr lang="en-US" i="1" dirty="0">
                <a:solidFill>
                  <a:srgbClr val="92D050"/>
                </a:solidFill>
              </a:rPr>
              <a:t>message</a:t>
            </a:r>
            <a:r>
              <a:rPr lang="en-US" i="1" dirty="0"/>
              <a:t>)&gt;</a:t>
            </a:r>
          </a:p>
          <a:p>
            <a:pPr>
              <a:buNone/>
            </a:pPr>
            <a:r>
              <a:rPr lang="en-US" i="1" dirty="0"/>
              <a:t>	&lt;!ELEMENT </a:t>
            </a:r>
            <a:r>
              <a:rPr lang="en-US" i="1" dirty="0">
                <a:solidFill>
                  <a:schemeClr val="tx2">
                    <a:lumMod val="75000"/>
                  </a:schemeClr>
                </a:solidFill>
              </a:rPr>
              <a:t>to</a:t>
            </a:r>
            <a:r>
              <a:rPr lang="en-US" i="1" dirty="0"/>
              <a:t> (#PCDATA)&gt;</a:t>
            </a:r>
          </a:p>
          <a:p>
            <a:pPr>
              <a:buNone/>
            </a:pPr>
            <a:r>
              <a:rPr lang="en-US" i="1" dirty="0"/>
              <a:t>	&lt;!ELEMENT </a:t>
            </a:r>
            <a:r>
              <a:rPr lang="en-US" i="1" dirty="0">
                <a:solidFill>
                  <a:srgbClr val="C00000"/>
                </a:solidFill>
              </a:rPr>
              <a:t>from</a:t>
            </a:r>
            <a:r>
              <a:rPr lang="en-US" i="1" dirty="0"/>
              <a:t> (#PCDATA)&gt;</a:t>
            </a:r>
          </a:p>
          <a:p>
            <a:pPr>
              <a:buNone/>
            </a:pPr>
            <a:r>
              <a:rPr lang="en-US" i="1" dirty="0"/>
              <a:t>	&lt;!ELEMENT </a:t>
            </a:r>
            <a:r>
              <a:rPr lang="en-US" i="1" dirty="0">
                <a:solidFill>
                  <a:srgbClr val="0070C0"/>
                </a:solidFill>
              </a:rPr>
              <a:t>title</a:t>
            </a:r>
            <a:r>
              <a:rPr lang="en-US" i="1" dirty="0"/>
              <a:t> (#PCDATA)&gt;</a:t>
            </a:r>
          </a:p>
          <a:p>
            <a:pPr>
              <a:buNone/>
            </a:pPr>
            <a:r>
              <a:rPr lang="en-US" i="1" dirty="0"/>
              <a:t>	&lt;!ELEMENT </a:t>
            </a:r>
            <a:r>
              <a:rPr lang="en-US" i="1" dirty="0">
                <a:solidFill>
                  <a:srgbClr val="92D050"/>
                </a:solidFill>
              </a:rPr>
              <a:t>message</a:t>
            </a:r>
            <a:r>
              <a:rPr lang="en-US" i="1" dirty="0"/>
              <a:t> (#PCDATA)&gt;</a:t>
            </a:r>
          </a:p>
          <a:p>
            <a:pPr>
              <a:buNone/>
            </a:pPr>
            <a:r>
              <a:rPr lang="en-US" i="1" dirty="0"/>
              <a:t>]&gt;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DTD (Cont.)</a:t>
            </a:r>
          </a:p>
        </p:txBody>
      </p:sp>
      <p:sp>
        <p:nvSpPr>
          <p:cNvPr id="3" name="Content Placeholder 2"/>
          <p:cNvSpPr>
            <a:spLocks noGrp="1"/>
          </p:cNvSpPr>
          <p:nvPr>
            <p:ph idx="1"/>
          </p:nvPr>
        </p:nvSpPr>
        <p:spPr/>
        <p:txBody>
          <a:bodyPr/>
          <a:lstStyle/>
          <a:p>
            <a:r>
              <a:rPr lang="en-US"/>
              <a:t>DTD can be internal or external</a:t>
            </a:r>
          </a:p>
          <a:p>
            <a:r>
              <a:rPr lang="en-US"/>
              <a:t>If it is </a:t>
            </a:r>
            <a:r>
              <a:rPr lang="en-US" b="1"/>
              <a:t>internal</a:t>
            </a:r>
            <a:r>
              <a:rPr lang="en-US"/>
              <a:t> than simply put previous code to the </a:t>
            </a:r>
            <a:r>
              <a:rPr lang="en-US" b="1"/>
              <a:t>top of the XML </a:t>
            </a:r>
            <a:r>
              <a:rPr lang="en-US"/>
              <a:t>file</a:t>
            </a:r>
          </a:p>
          <a:p>
            <a:r>
              <a:rPr lang="en-US"/>
              <a:t>If it is external than save it as </a:t>
            </a:r>
            <a:r>
              <a:rPr lang="en-US" b="1"/>
              <a:t>.dtd </a:t>
            </a:r>
            <a:r>
              <a:rPr lang="en-US"/>
              <a:t>file extension and refer it from XML,</a:t>
            </a:r>
          </a:p>
          <a:p>
            <a:pPr lvl="1">
              <a:buNone/>
            </a:pPr>
            <a:r>
              <a:rPr lang="en-US" b="1"/>
              <a:t>		&lt;!DOCTYPE note SYSTEM “note.dtd”&gt;</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DTD Elements</a:t>
            </a:r>
          </a:p>
        </p:txBody>
      </p:sp>
      <p:sp>
        <p:nvSpPr>
          <p:cNvPr id="3" name="Content Placeholder 2"/>
          <p:cNvSpPr>
            <a:spLocks noGrp="1"/>
          </p:cNvSpPr>
          <p:nvPr>
            <p:ph idx="1"/>
          </p:nvPr>
        </p:nvSpPr>
        <p:spPr/>
        <p:txBody>
          <a:bodyPr>
            <a:normAutofit fontScale="92500" lnSpcReduction="10000"/>
          </a:bodyPr>
          <a:lstStyle/>
          <a:p>
            <a:r>
              <a:rPr lang="en-US"/>
              <a:t>We can specify the number of occurrences of the elements using +, *, ? and | operators (works ~ similar to Regular Expression)</a:t>
            </a:r>
          </a:p>
          <a:p>
            <a:r>
              <a:rPr lang="en-US"/>
              <a:t>Example :</a:t>
            </a:r>
          </a:p>
          <a:p>
            <a:pPr lvl="1"/>
            <a:r>
              <a:rPr lang="en-US"/>
              <a:t>&lt;!ELEMENT note(to+,from,title?,message*) /&gt;</a:t>
            </a:r>
          </a:p>
          <a:p>
            <a:r>
              <a:rPr lang="en-US"/>
              <a:t>Above example suggest that </a:t>
            </a:r>
            <a:r>
              <a:rPr lang="en-US" b="1"/>
              <a:t>root</a:t>
            </a:r>
            <a:r>
              <a:rPr lang="en-US"/>
              <a:t> element of the xml must be </a:t>
            </a:r>
            <a:r>
              <a:rPr lang="en-US" b="1"/>
              <a:t>note</a:t>
            </a:r>
            <a:r>
              <a:rPr lang="en-US"/>
              <a:t> and should have one or more (+) </a:t>
            </a:r>
            <a:r>
              <a:rPr lang="en-US" b="1"/>
              <a:t>recipients</a:t>
            </a:r>
            <a:r>
              <a:rPr lang="en-US"/>
              <a:t>, </a:t>
            </a:r>
            <a:r>
              <a:rPr lang="en-US" b="1"/>
              <a:t>sender</a:t>
            </a:r>
            <a:r>
              <a:rPr lang="en-US"/>
              <a:t> should be only one, </a:t>
            </a:r>
            <a:r>
              <a:rPr lang="en-US" b="1"/>
              <a:t>title</a:t>
            </a:r>
            <a:r>
              <a:rPr lang="en-US"/>
              <a:t> must be one or zero(?) and </a:t>
            </a:r>
            <a:r>
              <a:rPr lang="en-US" b="1"/>
              <a:t>messages</a:t>
            </a:r>
            <a:r>
              <a:rPr lang="en-US"/>
              <a:t> can be zero or more(*).</a:t>
            </a:r>
          </a:p>
          <a:p>
            <a:r>
              <a:rPr lang="en-US"/>
              <a:t>We can also specify to have either one of the elements using | operator</a:t>
            </a:r>
          </a:p>
          <a:p>
            <a:pPr lvl="1"/>
            <a:r>
              <a:rPr lang="en-US"/>
              <a:t>&lt;!ELEMENT note(to,from,title,message|information) &gt;</a:t>
            </a:r>
          </a:p>
          <a:p>
            <a:r>
              <a:rPr lang="en-US"/>
              <a:t>In above declaration we have specified that either message should be there or the information element should be there in the note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DTD Attribute</a:t>
            </a:r>
          </a:p>
        </p:txBody>
      </p:sp>
      <p:sp>
        <p:nvSpPr>
          <p:cNvPr id="3" name="Content Placeholder 2"/>
          <p:cNvSpPr>
            <a:spLocks noGrp="1"/>
          </p:cNvSpPr>
          <p:nvPr>
            <p:ph idx="1"/>
          </p:nvPr>
        </p:nvSpPr>
        <p:spPr/>
        <p:txBody>
          <a:bodyPr>
            <a:normAutofit fontScale="92500"/>
          </a:bodyPr>
          <a:lstStyle/>
          <a:p>
            <a:pPr>
              <a:buNone/>
            </a:pPr>
            <a:r>
              <a:rPr lang="en-US"/>
              <a:t>	We can specify the attributes also using DTD using </a:t>
            </a:r>
            <a:r>
              <a:rPr lang="en-US" b="1"/>
              <a:t>ATTLIST</a:t>
            </a:r>
            <a:r>
              <a:rPr lang="en-US"/>
              <a:t> declaration.</a:t>
            </a:r>
          </a:p>
          <a:p>
            <a:r>
              <a:rPr lang="en-US"/>
              <a:t>Syntax:</a:t>
            </a:r>
          </a:p>
          <a:p>
            <a:pPr lvl="1">
              <a:buNone/>
            </a:pPr>
            <a:r>
              <a:rPr lang="en-US"/>
              <a:t>&lt;!ATTLIST </a:t>
            </a:r>
            <a:r>
              <a:rPr lang="en-US">
                <a:solidFill>
                  <a:srgbClr val="92D050"/>
                </a:solidFill>
              </a:rPr>
              <a:t>element-name</a:t>
            </a:r>
            <a:r>
              <a:rPr lang="en-US"/>
              <a:t> </a:t>
            </a:r>
            <a:r>
              <a:rPr lang="en-US">
                <a:solidFill>
                  <a:srgbClr val="FFC000"/>
                </a:solidFill>
              </a:rPr>
              <a:t>attribute-name</a:t>
            </a:r>
            <a:r>
              <a:rPr lang="en-US"/>
              <a:t> </a:t>
            </a:r>
            <a:r>
              <a:rPr lang="en-US">
                <a:solidFill>
                  <a:schemeClr val="accent1">
                    <a:lumMod val="75000"/>
                  </a:schemeClr>
                </a:solidFill>
              </a:rPr>
              <a:t>attribute-type</a:t>
            </a:r>
            <a:r>
              <a:rPr lang="en-US"/>
              <a:t> </a:t>
            </a:r>
            <a:r>
              <a:rPr lang="en-US">
                <a:solidFill>
                  <a:srgbClr val="C00000"/>
                </a:solidFill>
              </a:rPr>
              <a:t>default-value</a:t>
            </a:r>
            <a:r>
              <a:rPr lang="en-US"/>
              <a:t> &gt;</a:t>
            </a:r>
          </a:p>
          <a:p>
            <a:r>
              <a:rPr lang="en-US"/>
              <a:t>Example :</a:t>
            </a:r>
          </a:p>
          <a:p>
            <a:pPr lvl="1">
              <a:buNone/>
            </a:pPr>
            <a:r>
              <a:rPr lang="en-US"/>
              <a:t>&lt;!ATTLIST </a:t>
            </a:r>
            <a:r>
              <a:rPr lang="en-US">
                <a:solidFill>
                  <a:srgbClr val="92D050"/>
                </a:solidFill>
              </a:rPr>
              <a:t>employed</a:t>
            </a:r>
            <a:r>
              <a:rPr lang="en-US"/>
              <a:t> </a:t>
            </a:r>
            <a:r>
              <a:rPr lang="en-US">
                <a:solidFill>
                  <a:srgbClr val="FFC000"/>
                </a:solidFill>
              </a:rPr>
              <a:t>started</a:t>
            </a:r>
            <a:r>
              <a:rPr lang="en-US"/>
              <a:t> </a:t>
            </a:r>
            <a:r>
              <a:rPr lang="en-US">
                <a:solidFill>
                  <a:schemeClr val="accent1">
                    <a:lumMod val="75000"/>
                  </a:schemeClr>
                </a:solidFill>
              </a:rPr>
              <a:t>CDATA</a:t>
            </a:r>
            <a:r>
              <a:rPr lang="en-US"/>
              <a:t> </a:t>
            </a:r>
            <a:r>
              <a:rPr lang="en-US">
                <a:solidFill>
                  <a:srgbClr val="C00000"/>
                </a:solidFill>
              </a:rPr>
              <a:t>“01/01/01”</a:t>
            </a:r>
            <a:r>
              <a:rPr lang="en-US"/>
              <a:t>&gt;</a:t>
            </a:r>
          </a:p>
          <a:p>
            <a:pPr>
              <a:buNone/>
            </a:pPr>
            <a:r>
              <a:rPr lang="en-US"/>
              <a:t>	</a:t>
            </a:r>
          </a:p>
          <a:p>
            <a:pPr>
              <a:buNone/>
            </a:pPr>
            <a:r>
              <a:rPr lang="en-US"/>
              <a:t>	We can also specify required or fixed for the attribute</a:t>
            </a:r>
          </a:p>
          <a:p>
            <a:r>
              <a:rPr lang="en-US"/>
              <a:t>Example :</a:t>
            </a:r>
          </a:p>
          <a:p>
            <a:pPr lvl="1">
              <a:buNone/>
            </a:pPr>
            <a:r>
              <a:rPr lang="en-US"/>
              <a:t>&lt;!ATTLIST </a:t>
            </a:r>
            <a:r>
              <a:rPr lang="en-US">
                <a:solidFill>
                  <a:srgbClr val="92D050"/>
                </a:solidFill>
              </a:rPr>
              <a:t>employed</a:t>
            </a:r>
            <a:r>
              <a:rPr lang="en-US"/>
              <a:t> started CDATA  #</a:t>
            </a:r>
            <a:r>
              <a:rPr lang="en-US">
                <a:solidFill>
                  <a:srgbClr val="C00000"/>
                </a:solidFill>
              </a:rPr>
              <a:t>REQUIRED</a:t>
            </a:r>
            <a:r>
              <a:rPr lang="en-US"/>
              <a:t>&gt;</a:t>
            </a:r>
          </a:p>
          <a:p>
            <a:pPr lvl="1">
              <a:buNone/>
            </a:pPr>
            <a:r>
              <a:rPr lang="en-US"/>
              <a:t>&lt;!ATTLIST </a:t>
            </a:r>
            <a:r>
              <a:rPr lang="en-US">
                <a:solidFill>
                  <a:srgbClr val="92D050"/>
                </a:solidFill>
              </a:rPr>
              <a:t>employed</a:t>
            </a:r>
            <a:r>
              <a:rPr lang="en-US"/>
              <a:t> started CDATA  #</a:t>
            </a:r>
            <a:r>
              <a:rPr lang="en-US">
                <a:solidFill>
                  <a:srgbClr val="C00000"/>
                </a:solidFill>
              </a:rPr>
              <a:t>FIXED</a:t>
            </a:r>
            <a:r>
              <a:rPr lang="en-US"/>
              <a:t> </a:t>
            </a:r>
            <a:r>
              <a:rPr lang="en-US">
                <a:solidFill>
                  <a:srgbClr val="FFC000"/>
                </a:solidFill>
              </a:rPr>
              <a:t>“01/01/01”</a:t>
            </a:r>
            <a:r>
              <a:rPr lang="en-US"/>
              <a:t>&gt;</a:t>
            </a:r>
          </a:p>
        </p:txBody>
      </p:sp>
      <p:sp>
        <p:nvSpPr>
          <p:cNvPr id="4" name="Line Callout 1 3"/>
          <p:cNvSpPr/>
          <p:nvPr/>
        </p:nvSpPr>
        <p:spPr>
          <a:xfrm>
            <a:off x="6754483" y="3095445"/>
            <a:ext cx="3733800" cy="533400"/>
          </a:xfrm>
          <a:prstGeom prst="borderCallout1">
            <a:avLst>
              <a:gd name="adj1" fmla="val 50329"/>
              <a:gd name="adj2" fmla="val -57"/>
              <a:gd name="adj3" fmla="val 102977"/>
              <a:gd name="adj4" fmla="val -8945"/>
            </a:avLst>
          </a:prstGeom>
          <a:solidFill>
            <a:schemeClr val="bg2"/>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This is the default value for started</a:t>
            </a:r>
          </a:p>
        </p:txBody>
      </p:sp>
      <p:sp>
        <p:nvSpPr>
          <p:cNvPr id="5" name="Line Callout 1 4"/>
          <p:cNvSpPr/>
          <p:nvPr/>
        </p:nvSpPr>
        <p:spPr>
          <a:xfrm>
            <a:off x="6832120" y="4898366"/>
            <a:ext cx="3733800" cy="533400"/>
          </a:xfrm>
          <a:prstGeom prst="borderCallout1">
            <a:avLst>
              <a:gd name="adj1" fmla="val 50329"/>
              <a:gd name="adj2" fmla="val -57"/>
              <a:gd name="adj3" fmla="val 102977"/>
              <a:gd name="adj4" fmla="val -8945"/>
            </a:avLst>
          </a:prstGeom>
          <a:solidFill>
            <a:schemeClr val="bg2"/>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This suggest that started is mandatory field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 Display Resolution</a:t>
            </a:r>
          </a:p>
        </p:txBody>
      </p:sp>
      <p:sp>
        <p:nvSpPr>
          <p:cNvPr id="3" name="Content Placeholder 2"/>
          <p:cNvSpPr>
            <a:spLocks noGrp="1"/>
          </p:cNvSpPr>
          <p:nvPr>
            <p:ph idx="1"/>
          </p:nvPr>
        </p:nvSpPr>
        <p:spPr>
          <a:xfrm>
            <a:off x="1714500" y="1345720"/>
            <a:ext cx="8763000" cy="5131279"/>
          </a:xfrm>
        </p:spPr>
        <p:txBody>
          <a:bodyPr>
            <a:normAutofit fontScale="92500" lnSpcReduction="10000"/>
          </a:bodyPr>
          <a:lstStyle/>
          <a:p>
            <a:r>
              <a:rPr lang="en-US" dirty="0"/>
              <a:t>Display resolution is another important factor affecting the Web page design, as we do not have any control on display resolution of the monitors on which user views our pages.</a:t>
            </a:r>
          </a:p>
          <a:p>
            <a:r>
              <a:rPr lang="en-US" dirty="0"/>
              <a:t>Display or screen resolution is measured in terms of </a:t>
            </a:r>
            <a:r>
              <a:rPr lang="en-US" b="1" dirty="0"/>
              <a:t>pixels</a:t>
            </a:r>
            <a:r>
              <a:rPr lang="en-US" dirty="0"/>
              <a:t> and common resolutions are 800 X 600 and 1024 X 786.</a:t>
            </a:r>
          </a:p>
          <a:p>
            <a:r>
              <a:rPr lang="en-US" dirty="0"/>
              <a:t>We have three choices for Web page design.</a:t>
            </a:r>
          </a:p>
          <a:p>
            <a:pPr lvl="1"/>
            <a:r>
              <a:rPr lang="en-US" dirty="0"/>
              <a:t>Design a web page with </a:t>
            </a:r>
            <a:r>
              <a:rPr lang="en-US" b="1" dirty="0"/>
              <a:t>fixed resolution</a:t>
            </a:r>
            <a:r>
              <a:rPr lang="en-US" dirty="0"/>
              <a:t>.</a:t>
            </a:r>
          </a:p>
          <a:p>
            <a:pPr lvl="1"/>
            <a:r>
              <a:rPr lang="en-US" dirty="0"/>
              <a:t>Make a </a:t>
            </a:r>
            <a:r>
              <a:rPr lang="en-US" b="1" dirty="0"/>
              <a:t>flexible design </a:t>
            </a:r>
            <a:r>
              <a:rPr lang="en-US" dirty="0"/>
              <a:t>using HTML table to fit into different resolution.</a:t>
            </a:r>
          </a:p>
          <a:p>
            <a:pPr lvl="1"/>
            <a:r>
              <a:rPr lang="en-US" dirty="0"/>
              <a:t>If the page is displayed on a monitor with a higher resolution, the page is displayed on left hand side and some part on the right-hand side remains blank. We can use centered design to display page properly.</a:t>
            </a:r>
          </a:p>
          <a:p>
            <a:pPr lvl="1"/>
            <a:r>
              <a:rPr lang="en-US" dirty="0"/>
              <a:t>Ideally we should use some frameworks for designing like </a:t>
            </a:r>
            <a:r>
              <a:rPr lang="en-US" b="1" dirty="0"/>
              <a:t>Bootstrap/Material design</a:t>
            </a: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XML Schema</a:t>
            </a:r>
          </a:p>
        </p:txBody>
      </p:sp>
      <p:sp>
        <p:nvSpPr>
          <p:cNvPr id="3" name="Content Placeholder 2"/>
          <p:cNvSpPr>
            <a:spLocks noGrp="1"/>
          </p:cNvSpPr>
          <p:nvPr>
            <p:ph idx="1"/>
          </p:nvPr>
        </p:nvSpPr>
        <p:spPr/>
        <p:txBody>
          <a:bodyPr>
            <a:normAutofit lnSpcReduction="10000"/>
          </a:bodyPr>
          <a:lstStyle/>
          <a:p>
            <a:r>
              <a:rPr lang="en-US"/>
              <a:t>XML </a:t>
            </a:r>
            <a:r>
              <a:rPr lang="en-US" b="1"/>
              <a:t>Schema</a:t>
            </a:r>
            <a:r>
              <a:rPr lang="en-US"/>
              <a:t> is an XML-based </a:t>
            </a:r>
            <a:r>
              <a:rPr lang="en-US" b="1"/>
              <a:t>alternative</a:t>
            </a:r>
            <a:r>
              <a:rPr lang="en-US"/>
              <a:t> to </a:t>
            </a:r>
            <a:r>
              <a:rPr lang="en-US" b="1"/>
              <a:t>DTD</a:t>
            </a:r>
          </a:p>
          <a:p>
            <a:r>
              <a:rPr lang="en-US"/>
              <a:t>An XML schema describes the structure of an XML document.</a:t>
            </a:r>
          </a:p>
          <a:p>
            <a:r>
              <a:rPr lang="en-US"/>
              <a:t>The XML Schema language is also referred to as </a:t>
            </a:r>
            <a:r>
              <a:rPr lang="en-US" b="1"/>
              <a:t>XML Schema Definition</a:t>
            </a:r>
            <a:r>
              <a:rPr lang="en-US"/>
              <a:t> (</a:t>
            </a:r>
            <a:r>
              <a:rPr lang="en-US" b="1"/>
              <a:t>XSD</a:t>
            </a:r>
            <a:r>
              <a:rPr lang="en-US"/>
              <a:t>)</a:t>
            </a:r>
          </a:p>
          <a:p>
            <a:r>
              <a:rPr lang="en-US"/>
              <a:t>An XML Schema</a:t>
            </a:r>
          </a:p>
          <a:p>
            <a:pPr lvl="1"/>
            <a:r>
              <a:rPr lang="en-US"/>
              <a:t>defines </a:t>
            </a:r>
            <a:r>
              <a:rPr lang="en-US" b="1"/>
              <a:t>elements</a:t>
            </a:r>
            <a:r>
              <a:rPr lang="en-US"/>
              <a:t> that can appear in a document</a:t>
            </a:r>
          </a:p>
          <a:p>
            <a:pPr lvl="1"/>
            <a:r>
              <a:rPr lang="en-US"/>
              <a:t>defines </a:t>
            </a:r>
            <a:r>
              <a:rPr lang="en-US" b="1"/>
              <a:t>attributes</a:t>
            </a:r>
            <a:r>
              <a:rPr lang="en-US"/>
              <a:t> that can appear in a document</a:t>
            </a:r>
          </a:p>
          <a:p>
            <a:pPr lvl="1"/>
            <a:r>
              <a:rPr lang="en-US"/>
              <a:t>defines which elements are </a:t>
            </a:r>
            <a:r>
              <a:rPr lang="en-US" b="1"/>
              <a:t>child</a:t>
            </a:r>
            <a:r>
              <a:rPr lang="en-US"/>
              <a:t> </a:t>
            </a:r>
            <a:r>
              <a:rPr lang="en-US" b="1"/>
              <a:t>elements</a:t>
            </a:r>
          </a:p>
          <a:p>
            <a:pPr lvl="1"/>
            <a:r>
              <a:rPr lang="en-US"/>
              <a:t>defines the </a:t>
            </a:r>
            <a:r>
              <a:rPr lang="en-US" b="1"/>
              <a:t>order</a:t>
            </a:r>
            <a:r>
              <a:rPr lang="en-US"/>
              <a:t> of child elements </a:t>
            </a:r>
          </a:p>
          <a:p>
            <a:pPr lvl="1"/>
            <a:r>
              <a:rPr lang="en-US"/>
              <a:t>defines </a:t>
            </a:r>
            <a:r>
              <a:rPr lang="en-US" b="1"/>
              <a:t>data types </a:t>
            </a:r>
            <a:r>
              <a:rPr lang="en-US"/>
              <a:t>for elements and attributes</a:t>
            </a:r>
          </a:p>
          <a:p>
            <a:pPr lvl="1"/>
            <a:r>
              <a:rPr lang="en-US"/>
              <a:t>defines </a:t>
            </a:r>
            <a:r>
              <a:rPr lang="en-US" b="1"/>
              <a:t>default</a:t>
            </a:r>
            <a:r>
              <a:rPr lang="en-US"/>
              <a:t> and </a:t>
            </a:r>
            <a:r>
              <a:rPr lang="en-US" b="1"/>
              <a:t>fixed</a:t>
            </a:r>
            <a:r>
              <a:rPr lang="en-US"/>
              <a:t> values for elements and attributes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XML Schema (cont.)</a:t>
            </a:r>
          </a:p>
        </p:txBody>
      </p:sp>
      <p:sp>
        <p:nvSpPr>
          <p:cNvPr id="3" name="Content Placeholder 2"/>
          <p:cNvSpPr>
            <a:spLocks noGrp="1"/>
          </p:cNvSpPr>
          <p:nvPr>
            <p:ph idx="1"/>
          </p:nvPr>
        </p:nvSpPr>
        <p:spPr/>
        <p:txBody>
          <a:bodyPr/>
          <a:lstStyle/>
          <a:p>
            <a:r>
              <a:rPr lang="en-US"/>
              <a:t>XML Schemas are the Successors of DTDs</a:t>
            </a:r>
          </a:p>
          <a:p>
            <a:pPr lvl="1"/>
            <a:r>
              <a:rPr lang="en-US"/>
              <a:t>XML Schemas are </a:t>
            </a:r>
            <a:r>
              <a:rPr lang="en-US" b="1"/>
              <a:t>extensible</a:t>
            </a:r>
            <a:r>
              <a:rPr lang="en-US"/>
              <a:t> to future additions</a:t>
            </a:r>
          </a:p>
          <a:p>
            <a:pPr lvl="1"/>
            <a:r>
              <a:rPr lang="en-US"/>
              <a:t> XML Schemas are </a:t>
            </a:r>
            <a:r>
              <a:rPr lang="en-US" b="1"/>
              <a:t>richer</a:t>
            </a:r>
            <a:r>
              <a:rPr lang="en-US"/>
              <a:t> and </a:t>
            </a:r>
            <a:r>
              <a:rPr lang="en-US" b="1"/>
              <a:t>more powerful </a:t>
            </a:r>
            <a:r>
              <a:rPr lang="en-US"/>
              <a:t>than DTDs</a:t>
            </a:r>
          </a:p>
          <a:p>
            <a:pPr lvl="1"/>
            <a:r>
              <a:rPr lang="en-US"/>
              <a:t>XML Schemas are </a:t>
            </a:r>
            <a:r>
              <a:rPr lang="en-US" b="1"/>
              <a:t>written</a:t>
            </a:r>
            <a:r>
              <a:rPr lang="en-US"/>
              <a:t> in </a:t>
            </a:r>
            <a:r>
              <a:rPr lang="en-US" b="1"/>
              <a:t>XML</a:t>
            </a:r>
          </a:p>
          <a:p>
            <a:pPr lvl="1"/>
            <a:r>
              <a:rPr lang="en-US"/>
              <a:t> XML Schemas support </a:t>
            </a:r>
            <a:r>
              <a:rPr lang="en-US" b="1"/>
              <a:t>data types</a:t>
            </a:r>
          </a:p>
          <a:p>
            <a:pPr lvl="1"/>
            <a:r>
              <a:rPr lang="en-US"/>
              <a:t>XML Schemas support </a:t>
            </a:r>
            <a:r>
              <a:rPr lang="en-US" b="1"/>
              <a:t>namespaces</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XML Schema (Example)</a:t>
            </a:r>
          </a:p>
        </p:txBody>
      </p:sp>
      <p:sp>
        <p:nvSpPr>
          <p:cNvPr id="3" name="Content Placeholder 2"/>
          <p:cNvSpPr>
            <a:spLocks noGrp="1"/>
          </p:cNvSpPr>
          <p:nvPr>
            <p:ph idx="1"/>
          </p:nvPr>
        </p:nvSpPr>
        <p:spPr>
          <a:xfrm>
            <a:off x="1714500" y="1066800"/>
            <a:ext cx="8763000" cy="5334000"/>
          </a:xfrm>
        </p:spPr>
        <p:txBody>
          <a:bodyPr>
            <a:normAutofit fontScale="92500" lnSpcReduction="10000"/>
          </a:bodyPr>
          <a:lstStyle/>
          <a:p>
            <a:pPr algn="ctr">
              <a:buNone/>
            </a:pPr>
            <a:r>
              <a:rPr lang="en-US" b="1" i="1"/>
              <a:t>note.xsd</a:t>
            </a:r>
          </a:p>
          <a:p>
            <a:pPr>
              <a:buNone/>
            </a:pPr>
            <a:r>
              <a:rPr lang="en-US" i="1"/>
              <a:t>&lt;?xml version="1.0"?&gt;</a:t>
            </a:r>
          </a:p>
          <a:p>
            <a:pPr>
              <a:buNone/>
            </a:pPr>
            <a:r>
              <a:rPr lang="en-US" i="1"/>
              <a:t>&lt;xs:schema xmlns:xs=</a:t>
            </a:r>
            <a:r>
              <a:rPr lang="en-US" i="1" u="sng"/>
              <a:t>http://www.w3.org/2001/XMLSchema</a:t>
            </a:r>
            <a:r>
              <a:rPr lang="en-US" i="1"/>
              <a:t> &gt;</a:t>
            </a:r>
          </a:p>
          <a:p>
            <a:pPr lvl="1">
              <a:buNone/>
            </a:pPr>
            <a:r>
              <a:rPr lang="en-US" i="1"/>
              <a:t>&lt;xs:element name="</a:t>
            </a:r>
            <a:r>
              <a:rPr lang="en-US" b="1" i="1">
                <a:solidFill>
                  <a:srgbClr val="FF0000"/>
                </a:solidFill>
              </a:rPr>
              <a:t>note</a:t>
            </a:r>
            <a:r>
              <a:rPr lang="en-US" i="1"/>
              <a:t>“&gt;</a:t>
            </a:r>
          </a:p>
          <a:p>
            <a:pPr lvl="1">
              <a:buNone/>
            </a:pPr>
            <a:r>
              <a:rPr lang="en-US" i="1"/>
              <a:t>	&lt;xs:complexType&gt;</a:t>
            </a:r>
          </a:p>
          <a:p>
            <a:pPr lvl="1">
              <a:buNone/>
            </a:pPr>
            <a:r>
              <a:rPr lang="en-US" i="1"/>
              <a:t>		&lt;xs:sequence&gt;</a:t>
            </a:r>
          </a:p>
          <a:p>
            <a:pPr lvl="1">
              <a:buNone/>
            </a:pPr>
            <a:r>
              <a:rPr lang="en-US" i="1"/>
              <a:t>		      &lt;xs:element name="</a:t>
            </a:r>
            <a:r>
              <a:rPr lang="en-US" b="1" i="1">
                <a:solidFill>
                  <a:srgbClr val="00B050"/>
                </a:solidFill>
              </a:rPr>
              <a:t>to</a:t>
            </a:r>
            <a:r>
              <a:rPr lang="en-US" i="1"/>
              <a:t>" type="xs:string"/&gt;</a:t>
            </a:r>
          </a:p>
          <a:p>
            <a:pPr lvl="1">
              <a:buNone/>
            </a:pPr>
            <a:r>
              <a:rPr lang="en-US" i="1"/>
              <a:t>		      &lt;xs:element name="</a:t>
            </a:r>
            <a:r>
              <a:rPr lang="en-US" b="1" i="1">
                <a:solidFill>
                  <a:srgbClr val="00B0F0"/>
                </a:solidFill>
              </a:rPr>
              <a:t>from</a:t>
            </a:r>
            <a:r>
              <a:rPr lang="en-US" i="1"/>
              <a:t>" type="xs:string"/&gt;</a:t>
            </a:r>
          </a:p>
          <a:p>
            <a:pPr lvl="1">
              <a:buNone/>
            </a:pPr>
            <a:r>
              <a:rPr lang="en-US" i="1"/>
              <a:t>		      &lt;xs:element name="</a:t>
            </a:r>
            <a:r>
              <a:rPr lang="en-US" b="1" i="1">
                <a:solidFill>
                  <a:srgbClr val="7030A0"/>
                </a:solidFill>
              </a:rPr>
              <a:t>heading</a:t>
            </a:r>
            <a:r>
              <a:rPr lang="en-US" i="1"/>
              <a:t>" type="xs:string"/&gt;</a:t>
            </a:r>
          </a:p>
          <a:p>
            <a:pPr lvl="1">
              <a:buNone/>
            </a:pPr>
            <a:r>
              <a:rPr lang="en-US" i="1"/>
              <a:t>		       &lt;xs:element name="</a:t>
            </a:r>
            <a:r>
              <a:rPr lang="en-US" b="1" i="1">
                <a:solidFill>
                  <a:schemeClr val="accent6">
                    <a:lumMod val="75000"/>
                  </a:schemeClr>
                </a:solidFill>
              </a:rPr>
              <a:t>body</a:t>
            </a:r>
            <a:r>
              <a:rPr lang="en-US" i="1"/>
              <a:t>" type="xs:string"/&gt;</a:t>
            </a:r>
          </a:p>
          <a:p>
            <a:pPr lvl="1">
              <a:buNone/>
            </a:pPr>
            <a:r>
              <a:rPr lang="en-US" i="1"/>
              <a:t>		&lt;/xs:sequence&gt;</a:t>
            </a:r>
          </a:p>
          <a:p>
            <a:pPr lvl="1">
              <a:buNone/>
            </a:pPr>
            <a:r>
              <a:rPr lang="en-US" i="1"/>
              <a:t>	 &lt;/xs:complexType&gt;</a:t>
            </a:r>
          </a:p>
          <a:p>
            <a:pPr lvl="1">
              <a:buNone/>
            </a:pPr>
            <a:r>
              <a:rPr lang="en-US" i="1"/>
              <a:t>&lt;/xs:element&gt;</a:t>
            </a:r>
          </a:p>
          <a:p>
            <a:pPr>
              <a:buNone/>
            </a:pPr>
            <a:r>
              <a:rPr lang="en-US" i="1"/>
              <a:t>&lt;/xs:schema&gt;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XML Schema (Example) (cont)</a:t>
            </a:r>
          </a:p>
        </p:txBody>
      </p:sp>
      <p:sp>
        <p:nvSpPr>
          <p:cNvPr id="3" name="Content Placeholder 2"/>
          <p:cNvSpPr>
            <a:spLocks noGrp="1"/>
          </p:cNvSpPr>
          <p:nvPr>
            <p:ph idx="1"/>
          </p:nvPr>
        </p:nvSpPr>
        <p:spPr/>
        <p:txBody>
          <a:bodyPr>
            <a:normAutofit lnSpcReduction="10000"/>
          </a:bodyPr>
          <a:lstStyle/>
          <a:p>
            <a:pPr>
              <a:buNone/>
            </a:pPr>
            <a:r>
              <a:rPr lang="en-US"/>
              <a:t>&lt;?xml version="1.0"?&gt;</a:t>
            </a:r>
          </a:p>
          <a:p>
            <a:pPr>
              <a:buNone/>
            </a:pPr>
            <a:r>
              <a:rPr lang="en-US"/>
              <a:t>&lt;</a:t>
            </a:r>
            <a:r>
              <a:rPr lang="en-US">
                <a:solidFill>
                  <a:srgbClr val="FF0000"/>
                </a:solidFill>
              </a:rPr>
              <a:t>note</a:t>
            </a:r>
          </a:p>
          <a:p>
            <a:pPr>
              <a:buNone/>
            </a:pPr>
            <a:r>
              <a:rPr lang="en-US" err="1"/>
              <a:t>xmlns:xsi=http://www.w3.org/2001/XMLSchema-instance </a:t>
            </a:r>
          </a:p>
          <a:p>
            <a:pPr>
              <a:buNone/>
            </a:pPr>
            <a:r>
              <a:rPr lang="en-US" b="1" err="1"/>
              <a:t>xsi:schemaLocation=“note.xsd</a:t>
            </a:r>
            <a:r>
              <a:rPr lang="en-US"/>
              <a:t>“&gt;</a:t>
            </a:r>
          </a:p>
          <a:p>
            <a:pPr>
              <a:buNone/>
            </a:pPr>
            <a:r>
              <a:rPr lang="en-US"/>
              <a:t>	</a:t>
            </a:r>
            <a:r>
              <a:rPr lang="en-US">
                <a:solidFill>
                  <a:srgbClr val="00B050"/>
                </a:solidFill>
              </a:rPr>
              <a:t>&lt;to&gt;</a:t>
            </a:r>
            <a:r>
              <a:rPr lang="en-US" err="1"/>
              <a:t>Darshan</a:t>
            </a:r>
            <a:r>
              <a:rPr lang="en-US">
                <a:solidFill>
                  <a:srgbClr val="00B050"/>
                </a:solidFill>
              </a:rPr>
              <a:t>&lt;/to&gt;</a:t>
            </a:r>
          </a:p>
          <a:p>
            <a:pPr>
              <a:buNone/>
            </a:pPr>
            <a:r>
              <a:rPr lang="en-US"/>
              <a:t>	</a:t>
            </a:r>
            <a:r>
              <a:rPr lang="en-US">
                <a:solidFill>
                  <a:srgbClr val="00B0F0"/>
                </a:solidFill>
              </a:rPr>
              <a:t>&lt;from&gt;</a:t>
            </a:r>
            <a:r>
              <a:rPr lang="en-US"/>
              <a:t>Student</a:t>
            </a:r>
            <a:r>
              <a:rPr lang="en-US">
                <a:solidFill>
                  <a:srgbClr val="00B0F0"/>
                </a:solidFill>
              </a:rPr>
              <a:t>&lt;/from&gt;</a:t>
            </a:r>
          </a:p>
          <a:p>
            <a:pPr>
              <a:buNone/>
            </a:pPr>
            <a:r>
              <a:rPr lang="en-US"/>
              <a:t>	</a:t>
            </a:r>
            <a:r>
              <a:rPr lang="en-US">
                <a:solidFill>
                  <a:srgbClr val="7030A0"/>
                </a:solidFill>
              </a:rPr>
              <a:t>&lt;heading&gt;</a:t>
            </a:r>
            <a:r>
              <a:rPr lang="en-US"/>
              <a:t>Reminder</a:t>
            </a:r>
            <a:r>
              <a:rPr lang="en-US">
                <a:solidFill>
                  <a:srgbClr val="7030A0"/>
                </a:solidFill>
              </a:rPr>
              <a:t>&lt;/heading&gt;</a:t>
            </a:r>
          </a:p>
          <a:p>
            <a:pPr>
              <a:buNone/>
            </a:pPr>
            <a:r>
              <a:rPr lang="en-US"/>
              <a:t>	</a:t>
            </a:r>
            <a:r>
              <a:rPr lang="en-US">
                <a:solidFill>
                  <a:schemeClr val="accent6">
                    <a:lumMod val="75000"/>
                  </a:schemeClr>
                </a:solidFill>
              </a:rPr>
              <a:t>&lt;body&gt;</a:t>
            </a:r>
            <a:r>
              <a:rPr lang="en-US"/>
              <a:t>Don't forget to attend lecture thisweekend!</a:t>
            </a:r>
            <a:r>
              <a:rPr lang="en-US">
                <a:solidFill>
                  <a:schemeClr val="accent6">
                    <a:lumMod val="75000"/>
                  </a:schemeClr>
                </a:solidFill>
              </a:rPr>
              <a:t>&lt;/body&gt;</a:t>
            </a:r>
          </a:p>
          <a:p>
            <a:pPr>
              <a:buNone/>
            </a:pPr>
            <a:r>
              <a:rPr lang="en-US"/>
              <a:t>&lt;/</a:t>
            </a:r>
            <a:r>
              <a:rPr lang="en-US">
                <a:solidFill>
                  <a:srgbClr val="FF0000"/>
                </a:solidFill>
              </a:rPr>
              <a:t>note</a:t>
            </a:r>
            <a:r>
              <a:rPr lang="en-US"/>
              <a:t>&gt;</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Types in XSD</a:t>
            </a:r>
          </a:p>
        </p:txBody>
      </p:sp>
      <p:sp>
        <p:nvSpPr>
          <p:cNvPr id="3" name="Content Placeholder 2"/>
          <p:cNvSpPr>
            <a:spLocks noGrp="1"/>
          </p:cNvSpPr>
          <p:nvPr>
            <p:ph idx="1"/>
          </p:nvPr>
        </p:nvSpPr>
        <p:spPr/>
        <p:txBody>
          <a:bodyPr/>
          <a:lstStyle/>
          <a:p>
            <a:r>
              <a:rPr lang="en-US" err="1"/>
              <a:t>xs:string</a:t>
            </a:r>
            <a:endParaRPr lang="en-US"/>
          </a:p>
          <a:p>
            <a:r>
              <a:rPr lang="en-US" err="1"/>
              <a:t>xs:decimal</a:t>
            </a:r>
            <a:endParaRPr lang="en-US"/>
          </a:p>
          <a:p>
            <a:r>
              <a:rPr lang="en-US" err="1"/>
              <a:t>xs:integer</a:t>
            </a:r>
            <a:endParaRPr lang="en-US"/>
          </a:p>
          <a:p>
            <a:r>
              <a:rPr lang="en-US" err="1"/>
              <a:t>xs:boolean</a:t>
            </a:r>
            <a:endParaRPr lang="en-US"/>
          </a:p>
          <a:p>
            <a:r>
              <a:rPr lang="en-US" err="1"/>
              <a:t>xs:date</a:t>
            </a:r>
            <a:endParaRPr lang="en-US"/>
          </a:p>
          <a:p>
            <a:r>
              <a:rPr lang="en-US" err="1"/>
              <a:t>xs:time</a:t>
            </a:r>
            <a:endParaRPr lang="en-US"/>
          </a:p>
          <a:p>
            <a:r>
              <a:rPr lang="en-IN"/>
              <a:t>Etc…..</a:t>
            </a:r>
            <a:endParaRPr lang="en-US"/>
          </a:p>
          <a:p>
            <a:pPr>
              <a:buNone/>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Complex Types in XSD</a:t>
            </a:r>
          </a:p>
        </p:txBody>
      </p:sp>
      <p:sp>
        <p:nvSpPr>
          <p:cNvPr id="3" name="Content Placeholder 2"/>
          <p:cNvSpPr>
            <a:spLocks noGrp="1"/>
          </p:cNvSpPr>
          <p:nvPr>
            <p:ph idx="1"/>
          </p:nvPr>
        </p:nvSpPr>
        <p:spPr/>
        <p:txBody>
          <a:bodyPr>
            <a:normAutofit fontScale="92500"/>
          </a:bodyPr>
          <a:lstStyle/>
          <a:p>
            <a:r>
              <a:rPr lang="en-US"/>
              <a:t>Complex elements can be built that contain other elements and attributes.</a:t>
            </a:r>
          </a:p>
          <a:p>
            <a:r>
              <a:rPr lang="en-US"/>
              <a:t>For example,</a:t>
            </a:r>
          </a:p>
          <a:p>
            <a:pPr lvl="1">
              <a:buNone/>
            </a:pPr>
            <a:r>
              <a:rPr lang="en-US"/>
              <a:t>&lt;xs:complexType name=“</a:t>
            </a:r>
            <a:r>
              <a:rPr lang="en-US" b="1" err="1"/>
              <a:t>productinfo</a:t>
            </a:r>
            <a:r>
              <a:rPr lang="en-US"/>
              <a:t>”&gt;</a:t>
            </a:r>
          </a:p>
          <a:p>
            <a:pPr lvl="1">
              <a:buNone/>
            </a:pPr>
            <a:r>
              <a:rPr lang="en-US"/>
              <a:t>	&lt;xs:sequence&gt;</a:t>
            </a:r>
          </a:p>
          <a:p>
            <a:pPr lvl="1">
              <a:buNone/>
            </a:pPr>
            <a:r>
              <a:rPr lang="en-US"/>
              <a:t>		&lt;xs:element name=“item” type=“xs:string” /&gt;</a:t>
            </a:r>
          </a:p>
          <a:p>
            <a:pPr lvl="1">
              <a:buNone/>
            </a:pPr>
            <a:r>
              <a:rPr lang="en-US"/>
              <a:t>		&lt;xs:element name=“itemcode” type=“xs:string” /&gt;</a:t>
            </a:r>
          </a:p>
          <a:p>
            <a:pPr lvl="1">
              <a:buNone/>
            </a:pPr>
            <a:r>
              <a:rPr lang="en-US"/>
              <a:t>	&lt;/xs:sequence&gt;</a:t>
            </a:r>
          </a:p>
          <a:p>
            <a:pPr lvl="1">
              <a:buNone/>
            </a:pPr>
            <a:r>
              <a:rPr lang="en-US"/>
              <a:t>&lt;/xs:complexType&gt;</a:t>
            </a:r>
          </a:p>
          <a:p>
            <a:pPr lvl="1">
              <a:buNone/>
            </a:pPr>
            <a:r>
              <a:rPr lang="en-US"/>
              <a:t>&lt;xs:element name=“food” type=“</a:t>
            </a:r>
            <a:r>
              <a:rPr lang="en-US" b="1" err="1"/>
              <a:t>productinfo</a:t>
            </a:r>
            <a:r>
              <a:rPr lang="en-US"/>
              <a:t>”/&gt;</a:t>
            </a:r>
          </a:p>
          <a:p>
            <a:pPr lvl="1">
              <a:buNone/>
            </a:pPr>
            <a:r>
              <a:rPr lang="en-US"/>
              <a:t>&lt;xs:element name=“magazine” type=“</a:t>
            </a:r>
            <a:r>
              <a:rPr lang="en-US" b="1" err="1"/>
              <a:t>productinfo</a:t>
            </a:r>
            <a:r>
              <a:rPr lang="en-US"/>
              <a:t>”/&gt;</a:t>
            </a:r>
          </a:p>
          <a:p>
            <a:pPr lvl="1">
              <a:buNone/>
            </a:pPr>
            <a:r>
              <a:rPr lang="en-US"/>
              <a:t>&lt;xs:element name=“clothes” type=“</a:t>
            </a:r>
            <a:r>
              <a:rPr lang="en-US" b="1" err="1"/>
              <a:t>productinfo</a:t>
            </a:r>
            <a:r>
              <a:rPr lang="en-US"/>
              <a:t>”/&gt;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Default ,Fixed and Required Values</a:t>
            </a:r>
          </a:p>
        </p:txBody>
      </p:sp>
      <p:sp>
        <p:nvSpPr>
          <p:cNvPr id="3" name="Content Placeholder 2"/>
          <p:cNvSpPr>
            <a:spLocks noGrp="1"/>
          </p:cNvSpPr>
          <p:nvPr>
            <p:ph idx="1"/>
          </p:nvPr>
        </p:nvSpPr>
        <p:spPr/>
        <p:txBody>
          <a:bodyPr>
            <a:normAutofit fontScale="92500" lnSpcReduction="10000"/>
          </a:bodyPr>
          <a:lstStyle/>
          <a:p>
            <a:r>
              <a:rPr lang="en-US"/>
              <a:t>To define attribute a similar style is adopted, for example for the XML element :   </a:t>
            </a:r>
          </a:p>
          <a:p>
            <a:pPr lvl="1">
              <a:buNone/>
            </a:pPr>
            <a:r>
              <a:rPr lang="en-US"/>
              <a:t>&lt;</a:t>
            </a:r>
            <a:r>
              <a:rPr lang="en-US" b="1" err="1">
                <a:solidFill>
                  <a:srgbClr val="FFC000"/>
                </a:solidFill>
              </a:rPr>
              <a:t>firstname</a:t>
            </a:r>
            <a:r>
              <a:rPr lang="en-US"/>
              <a:t> </a:t>
            </a:r>
            <a:r>
              <a:rPr lang="en-US" err="1">
                <a:solidFill>
                  <a:srgbClr val="C00000"/>
                </a:solidFill>
              </a:rPr>
              <a:t>lang</a:t>
            </a:r>
            <a:r>
              <a:rPr lang="en-US"/>
              <a:t>=“English”&gt;Narendra&lt;/firstname&gt;</a:t>
            </a:r>
          </a:p>
          <a:p>
            <a:r>
              <a:rPr lang="en-US"/>
              <a:t>XSD would be</a:t>
            </a:r>
          </a:p>
          <a:p>
            <a:pPr lvl="1">
              <a:buNone/>
            </a:pPr>
            <a:r>
              <a:rPr lang="en-US"/>
              <a:t>&lt;xs:attribute </a:t>
            </a:r>
            <a:r>
              <a:rPr lang="en-US" b="1" err="1">
                <a:solidFill>
                  <a:srgbClr val="FFC000"/>
                </a:solidFill>
              </a:rPr>
              <a:t>firstname</a:t>
            </a:r>
            <a:r>
              <a:rPr lang="en-US"/>
              <a:t>="</a:t>
            </a:r>
            <a:r>
              <a:rPr lang="en-US" err="1">
                <a:solidFill>
                  <a:srgbClr val="C00000"/>
                </a:solidFill>
              </a:rPr>
              <a:t>lang</a:t>
            </a:r>
            <a:r>
              <a:rPr lang="en-US"/>
              <a:t>" type="xs:string"/&gt;</a:t>
            </a:r>
          </a:p>
          <a:p>
            <a:r>
              <a:rPr lang="en-US"/>
              <a:t>Default value attribute in XSD</a:t>
            </a:r>
          </a:p>
          <a:p>
            <a:pPr lvl="1">
              <a:buNone/>
            </a:pPr>
            <a:r>
              <a:rPr lang="en-US"/>
              <a:t>&lt;xs:attribute firstname="lang" type="xs:string" </a:t>
            </a:r>
            <a:r>
              <a:rPr lang="en-US" b="1"/>
              <a:t>default="EN"</a:t>
            </a:r>
            <a:r>
              <a:rPr lang="en-US"/>
              <a:t>/&gt;</a:t>
            </a:r>
          </a:p>
          <a:p>
            <a:r>
              <a:rPr lang="en-US"/>
              <a:t>Fixed value attributes in XSD</a:t>
            </a:r>
          </a:p>
          <a:p>
            <a:pPr lvl="1">
              <a:buNone/>
            </a:pPr>
            <a:r>
              <a:rPr lang="en-US"/>
              <a:t>&lt;xs:attribute firstname ="lang" type="xs:string" </a:t>
            </a:r>
            <a:r>
              <a:rPr lang="en-US" b="1"/>
              <a:t>fixed="EN"</a:t>
            </a:r>
            <a:r>
              <a:rPr lang="en-US"/>
              <a:t>/&gt;</a:t>
            </a:r>
          </a:p>
          <a:p>
            <a:r>
              <a:rPr lang="en-US"/>
              <a:t>Required value attributes in XSD</a:t>
            </a:r>
          </a:p>
          <a:p>
            <a:pPr lvl="1">
              <a:buNone/>
            </a:pPr>
            <a:r>
              <a:rPr lang="en-US"/>
              <a:t>&lt;xs:attribute firstname ="lang" type="xs:string" </a:t>
            </a:r>
            <a:r>
              <a:rPr lang="en-US" b="1"/>
              <a:t>use="required"</a:t>
            </a:r>
            <a:r>
              <a:rPr lang="en-US"/>
              <a:t>/&gt;</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XSL</a:t>
            </a:r>
          </a:p>
        </p:txBody>
      </p:sp>
      <p:sp>
        <p:nvSpPr>
          <p:cNvPr id="3" name="Content Placeholder 2"/>
          <p:cNvSpPr>
            <a:spLocks noGrp="1"/>
          </p:cNvSpPr>
          <p:nvPr>
            <p:ph idx="1"/>
          </p:nvPr>
        </p:nvSpPr>
        <p:spPr/>
        <p:txBody>
          <a:bodyPr/>
          <a:lstStyle/>
          <a:p>
            <a:r>
              <a:rPr lang="en-US"/>
              <a:t>XSL stands for e</a:t>
            </a:r>
            <a:r>
              <a:rPr lang="en-US" b="1" err="1"/>
              <a:t>X</a:t>
            </a:r>
            <a:r>
              <a:rPr lang="en-US" err="1"/>
              <a:t>tensible </a:t>
            </a:r>
            <a:r>
              <a:rPr lang="en-US" b="1" err="1"/>
              <a:t>S</a:t>
            </a:r>
            <a:r>
              <a:rPr lang="en-US" err="1"/>
              <a:t>tylesheet </a:t>
            </a:r>
            <a:r>
              <a:rPr lang="en-US" b="1"/>
              <a:t>L</a:t>
            </a:r>
            <a:r>
              <a:rPr lang="en-US"/>
              <a:t>anguage.</a:t>
            </a:r>
          </a:p>
          <a:p>
            <a:pPr lvl="1"/>
            <a:r>
              <a:rPr lang="en-US"/>
              <a:t>CSS = Style Sheets for HTML</a:t>
            </a:r>
          </a:p>
          <a:p>
            <a:pPr lvl="1"/>
            <a:r>
              <a:rPr lang="en-US"/>
              <a:t>XSL = Style Sheets for XML</a:t>
            </a:r>
          </a:p>
          <a:p>
            <a:r>
              <a:rPr lang="en-US"/>
              <a:t>XSL describes how the XML document should be displayed!</a:t>
            </a:r>
          </a:p>
          <a:p>
            <a:r>
              <a:rPr lang="en-US"/>
              <a:t>XSL - More Than a Style Sheet Language</a:t>
            </a:r>
          </a:p>
          <a:p>
            <a:r>
              <a:rPr lang="en-US"/>
              <a:t>XSL consists of three parts:</a:t>
            </a:r>
          </a:p>
          <a:p>
            <a:pPr lvl="1"/>
            <a:r>
              <a:rPr lang="en-US"/>
              <a:t>XSLT - a language for transforming XML documents</a:t>
            </a:r>
          </a:p>
          <a:p>
            <a:pPr lvl="1"/>
            <a:r>
              <a:rPr lang="en-US" err="1"/>
              <a:t>XPath - a language for navigating in XML documents</a:t>
            </a:r>
          </a:p>
          <a:p>
            <a:pPr lvl="1"/>
            <a:r>
              <a:rPr lang="en-US"/>
              <a:t>XSL-FO - a language for formatting XML documents</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XSLT?</a:t>
            </a:r>
          </a:p>
        </p:txBody>
      </p:sp>
      <p:sp>
        <p:nvSpPr>
          <p:cNvPr id="3" name="Content Placeholder 2"/>
          <p:cNvSpPr>
            <a:spLocks noGrp="1"/>
          </p:cNvSpPr>
          <p:nvPr>
            <p:ph idx="1"/>
          </p:nvPr>
        </p:nvSpPr>
        <p:spPr/>
        <p:txBody>
          <a:bodyPr/>
          <a:lstStyle/>
          <a:p>
            <a:r>
              <a:rPr lang="en-US"/>
              <a:t>XSLT stands for XSL Transformations</a:t>
            </a:r>
          </a:p>
          <a:p>
            <a:r>
              <a:rPr lang="en-US"/>
              <a:t>XSLT is the most important part of XSL</a:t>
            </a:r>
          </a:p>
          <a:p>
            <a:r>
              <a:rPr lang="en-US"/>
              <a:t>XSLT transforms an XML document into another XML document (ex. (X)HTML)</a:t>
            </a:r>
          </a:p>
          <a:p>
            <a:r>
              <a:rPr lang="en-US"/>
              <a:t>XSLT uses XPath to navigate in XML documents</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XSL Transformation</a:t>
            </a:r>
          </a:p>
        </p:txBody>
      </p:sp>
      <p:sp>
        <p:nvSpPr>
          <p:cNvPr id="3" name="Content Placeholder 2"/>
          <p:cNvSpPr>
            <a:spLocks noGrp="1"/>
          </p:cNvSpPr>
          <p:nvPr>
            <p:ph idx="1"/>
          </p:nvPr>
        </p:nvSpPr>
        <p:spPr/>
        <p:txBody>
          <a:bodyPr/>
          <a:lstStyle/>
          <a:p>
            <a:pPr indent="3175">
              <a:buNone/>
            </a:pPr>
            <a:r>
              <a:rPr lang="en-US"/>
              <a:t>The style sheet provides the template that transforms the document from one structure to another</a:t>
            </a:r>
          </a:p>
          <a:p>
            <a:r>
              <a:rPr lang="en-US"/>
              <a:t>&lt;</a:t>
            </a:r>
            <a:r>
              <a:rPr lang="en-US" b="1" err="1"/>
              <a:t>xsl:template</a:t>
            </a:r>
            <a:r>
              <a:rPr lang="en-US"/>
              <a:t>&gt; starts the definition of the actual template, as the root of the source XML document</a:t>
            </a:r>
          </a:p>
          <a:p>
            <a:r>
              <a:rPr lang="en-US"/>
              <a:t>The </a:t>
            </a:r>
            <a:r>
              <a:rPr lang="en-US" b="1"/>
              <a:t>match</a:t>
            </a:r>
            <a:r>
              <a:rPr lang="en-US"/>
              <a:t> = “/” attribute makes sure this begins applying the template to the root of the source XML document</a:t>
            </a:r>
          </a:p>
          <a:p>
            <a:r>
              <a:rPr lang="en-US"/>
              <a:t>The style sheet is linked into the XML by adding the connecting statement to the XML document:</a:t>
            </a:r>
          </a:p>
          <a:p>
            <a:pPr>
              <a:buNone/>
            </a:pPr>
            <a:r>
              <a:rPr lang="en-US"/>
              <a:t>	&lt;?xml‐stylesheet type=”text/xsl” href=”abc.xsl” ?&gt;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7849"/>
          </a:xfrm>
        </p:spPr>
        <p:txBody>
          <a:bodyPr/>
          <a:lstStyle>
            <a:defPPr/>
          </a:lstStyle>
          <a:p>
            <a:r>
              <a:rPr lang="en-IN" dirty="0">
                <a:latin typeface="+mj-lt"/>
              </a:rPr>
              <a:t>Outline</a:t>
            </a:r>
          </a:p>
        </p:txBody>
      </p:sp>
      <p:sp>
        <p:nvSpPr>
          <p:cNvPr id="5" name="Content Placeholder 2"/>
          <p:cNvSpPr txBox="1"/>
          <p:nvPr/>
        </p:nvSpPr>
        <p:spPr>
          <a:xfrm>
            <a:off x="1905000" y="1143000"/>
            <a:ext cx="8229600" cy="5181600"/>
          </a:xfrm>
          <a:prstGeom prst="rect">
            <a:avLst/>
          </a:prstGeom>
        </p:spPr>
        <p:txBody>
          <a:bodyPr vert="horz" lIns="91440" tIns="45720" rIns="91440" bIns="45720" rtlCol="0">
            <a:noAutofit/>
          </a:bodyPr>
          <a:lstStyle>
            <a:defPPr/>
          </a:lstStyle>
          <a:p>
            <a:pPr marL="446088" indent="-446088">
              <a:spcBef>
                <a:spcPct val="20000"/>
              </a:spcBef>
              <a:spcAft>
                <a:spcPct val="0"/>
              </a:spcAft>
              <a:buFontTx/>
              <a:buAutoNum type="arabicPeriod"/>
              <a:defRPr/>
            </a:pPr>
            <a:r>
              <a:rPr lang="en-US" sz="2400">
                <a:latin typeface="+mj-lt"/>
                <a:ea typeface="Times New Roman" panose="02020603050405020304" pitchFamily="18" charset="0"/>
                <a:cs typeface="Times New Roman" panose="02020603050405020304" pitchFamily="18" charset="0"/>
              </a:rPr>
              <a:t>Introduction</a:t>
            </a:r>
          </a:p>
          <a:p>
            <a:pPr marL="903288" lvl="1" indent="-446088">
              <a:spcBef>
                <a:spcPct val="20000"/>
              </a:spcBef>
              <a:buFont typeface="Arial" pitchFamily="34" charset="0"/>
              <a:buChar char="•"/>
              <a:defRPr/>
            </a:pPr>
            <a:r>
              <a:rPr lang="en-US" sz="2400">
                <a:latin typeface="+mj-lt"/>
                <a:ea typeface="Times New Roman" panose="02020603050405020304" pitchFamily="18" charset="0"/>
                <a:cs typeface="Times New Roman" panose="02020603050405020304" pitchFamily="18" charset="0"/>
              </a:rPr>
              <a:t>What is WWW?</a:t>
            </a:r>
          </a:p>
          <a:p>
            <a:pPr marL="903288" lvl="1" indent="-446088">
              <a:spcBef>
                <a:spcPct val="20000"/>
              </a:spcBef>
              <a:buFont typeface="Arial" pitchFamily="34" charset="0"/>
              <a:buChar char="•"/>
              <a:defRPr/>
            </a:pPr>
            <a:r>
              <a:rPr lang="en-US" sz="2400">
                <a:latin typeface="+mj-lt"/>
                <a:ea typeface="Times New Roman" panose="02020603050405020304" pitchFamily="18" charset="0"/>
                <a:cs typeface="Times New Roman" panose="02020603050405020304" pitchFamily="18" charset="0"/>
              </a:rPr>
              <a:t>What is Internet?</a:t>
            </a:r>
          </a:p>
          <a:p>
            <a:pPr marL="446088" indent="-446088">
              <a:spcBef>
                <a:spcPct val="20000"/>
              </a:spcBef>
              <a:spcAft>
                <a:spcPct val="0"/>
              </a:spcAft>
              <a:buFontTx/>
              <a:buAutoNum type="arabicPeriod"/>
              <a:defRPr/>
            </a:pPr>
            <a:r>
              <a:rPr lang="en-US" sz="2400">
                <a:latin typeface="+mj-lt"/>
                <a:ea typeface="Times New Roman" panose="02020603050405020304" pitchFamily="18" charset="0"/>
                <a:cs typeface="Times New Roman" panose="02020603050405020304" pitchFamily="18" charset="0"/>
              </a:rPr>
              <a:t>HTTP</a:t>
            </a:r>
          </a:p>
          <a:p>
            <a:pPr marL="903288" lvl="1" indent="-446088">
              <a:spcBef>
                <a:spcPct val="20000"/>
              </a:spcBef>
              <a:buFont typeface="Arial" pitchFamily="34" charset="0"/>
              <a:buChar char="•"/>
              <a:defRPr/>
            </a:pPr>
            <a:r>
              <a:rPr lang="en-US" sz="2400">
                <a:latin typeface="+mj-lt"/>
                <a:ea typeface="Times New Roman" panose="02020603050405020304" pitchFamily="18" charset="0"/>
                <a:cs typeface="Times New Roman" panose="02020603050405020304" pitchFamily="18" charset="0"/>
              </a:rPr>
              <a:t>HTTP Request</a:t>
            </a:r>
          </a:p>
          <a:p>
            <a:pPr marL="903288" lvl="1" indent="-446088">
              <a:spcBef>
                <a:spcPct val="20000"/>
              </a:spcBef>
              <a:buFont typeface="Arial" pitchFamily="34" charset="0"/>
              <a:buChar char="•"/>
              <a:defRPr/>
            </a:pPr>
            <a:r>
              <a:rPr lang="en-US" sz="2400">
                <a:latin typeface="+mj-lt"/>
                <a:ea typeface="Times New Roman" panose="02020603050405020304" pitchFamily="18" charset="0"/>
                <a:cs typeface="Times New Roman" panose="02020603050405020304" pitchFamily="18" charset="0"/>
              </a:rPr>
              <a:t>HTTP Response</a:t>
            </a:r>
          </a:p>
          <a:p>
            <a:pPr marL="457200" indent="-457200">
              <a:spcBef>
                <a:spcPct val="20000"/>
              </a:spcBef>
              <a:buFont typeface="+mj-lt"/>
              <a:buAutoNum type="arabicPeriod"/>
              <a:defRPr/>
            </a:pPr>
            <a:r>
              <a:rPr lang="en-US" sz="2400">
                <a:latin typeface="+mj-lt"/>
                <a:ea typeface="Times New Roman" panose="02020603050405020304" pitchFamily="18" charset="0"/>
                <a:cs typeface="Times New Roman" panose="02020603050405020304" pitchFamily="18" charset="0"/>
              </a:rPr>
              <a:t>Web Browsers</a:t>
            </a:r>
          </a:p>
          <a:p>
            <a:pPr marL="457200" indent="-457200">
              <a:spcBef>
                <a:spcPct val="20000"/>
              </a:spcBef>
              <a:buFont typeface="+mj-lt"/>
              <a:buAutoNum type="arabicPeriod"/>
              <a:defRPr/>
            </a:pPr>
            <a:r>
              <a:rPr lang="en-US" sz="2400">
                <a:latin typeface="+mj-lt"/>
                <a:ea typeface="Times New Roman" panose="02020603050405020304" pitchFamily="18" charset="0"/>
                <a:cs typeface="Times New Roman" panose="02020603050405020304" pitchFamily="18" charset="0"/>
              </a:rPr>
              <a:t>Features of Web 2.0</a:t>
            </a:r>
          </a:p>
          <a:p>
            <a:pPr marL="903288" lvl="1" indent="-446088">
              <a:spcBef>
                <a:spcPct val="20000"/>
              </a:spcBef>
              <a:buFontTx/>
              <a:buAutoNum type="arabicPeriod"/>
              <a:defRPr/>
            </a:pPr>
            <a:endParaRPr lang="en-US" sz="2400">
              <a:latin typeface="+mj-lt"/>
              <a:ea typeface="Times New Roman" panose="02020603050405020304" pitchFamily="18" charset="0"/>
              <a:cs typeface="Times New Roman" panose="02020603050405020304" pitchFamily="18" charset="0"/>
            </a:endParaRPr>
          </a:p>
          <a:p>
            <a:pPr marL="446088" indent="-446088">
              <a:spcBef>
                <a:spcPct val="20000"/>
              </a:spcBef>
              <a:spcAft>
                <a:spcPct val="0"/>
              </a:spcAft>
              <a:buFontTx/>
              <a:buAutoNum type="arabicPeriod"/>
              <a:defRPr/>
            </a:pPr>
            <a:endParaRPr lang="en-US" sz="2400">
              <a:solidFill>
                <a:srgbClr val="0202BE"/>
              </a:solidFill>
              <a:latin typeface="+mj-lt"/>
              <a:ea typeface="Times New Roman" panose="02020603050405020304" pitchFamily="18" charset="0"/>
              <a:cs typeface="Times New Roman" panose="02020603050405020304" pitchFamily="18" charset="0"/>
            </a:endParaRPr>
          </a:p>
        </p:txBody>
      </p:sp>
      <p:sp>
        <p:nvSpPr>
          <p:cNvPr id="4" name="Rectangle 3"/>
          <p:cNvSpPr/>
          <p:nvPr/>
        </p:nvSpPr>
        <p:spPr>
          <a:xfrm>
            <a:off x="1828800" y="1143000"/>
            <a:ext cx="3429000" cy="1295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Tree>
    <p:extLst>
      <p:ext uri="{BB962C8B-B14F-4D97-AF65-F5344CB8AC3E}">
        <p14:creationId xmlns:p14="http://schemas.microsoft.com/office/powerpoint/2010/main" val="39754427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 Look &amp; Feel</a:t>
            </a:r>
          </a:p>
        </p:txBody>
      </p:sp>
      <p:sp>
        <p:nvSpPr>
          <p:cNvPr id="3" name="Content Placeholder 2"/>
          <p:cNvSpPr>
            <a:spLocks noGrp="1"/>
          </p:cNvSpPr>
          <p:nvPr>
            <p:ph idx="1"/>
          </p:nvPr>
        </p:nvSpPr>
        <p:spPr/>
        <p:txBody>
          <a:bodyPr/>
          <a:lstStyle/>
          <a:p>
            <a:r>
              <a:rPr lang="en-US"/>
              <a:t>Look and feel of the website decides the overall appearance of the website.</a:t>
            </a:r>
          </a:p>
          <a:p>
            <a:r>
              <a:rPr lang="en-US"/>
              <a:t>It includes all the design aspects such as</a:t>
            </a:r>
          </a:p>
          <a:p>
            <a:pPr lvl="1"/>
            <a:r>
              <a:rPr lang="en-US"/>
              <a:t>Web site theme</a:t>
            </a:r>
          </a:p>
          <a:p>
            <a:pPr lvl="1"/>
            <a:r>
              <a:rPr lang="en-US"/>
              <a:t>Web typography</a:t>
            </a:r>
          </a:p>
          <a:p>
            <a:pPr lvl="1"/>
            <a:r>
              <a:rPr lang="en-US"/>
              <a:t>Graphics</a:t>
            </a:r>
          </a:p>
          <a:p>
            <a:pPr lvl="1"/>
            <a:r>
              <a:rPr lang="en-US"/>
              <a:t>Visual structure</a:t>
            </a:r>
          </a:p>
          <a:p>
            <a:pPr lvl="1"/>
            <a:r>
              <a:rPr lang="en-US"/>
              <a:t>Navigation etc…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XSLT Example</a:t>
            </a:r>
          </a:p>
        </p:txBody>
      </p:sp>
      <p:sp>
        <p:nvSpPr>
          <p:cNvPr id="7" name="TextBox 6"/>
          <p:cNvSpPr txBox="1"/>
          <p:nvPr/>
        </p:nvSpPr>
        <p:spPr>
          <a:xfrm>
            <a:off x="1785668" y="1225689"/>
            <a:ext cx="8534400" cy="5632311"/>
          </a:xfrm>
          <a:prstGeom prst="rect">
            <a:avLst/>
          </a:prstGeom>
          <a:noFill/>
          <a:ln>
            <a:solidFill>
              <a:srgbClr val="92D050"/>
            </a:solidFill>
          </a:ln>
        </p:spPr>
        <p:txBody>
          <a:bodyPr wrap="square" rtlCol="0">
            <a:spAutoFit/>
          </a:bodyPr>
          <a:lstStyle/>
          <a:p>
            <a:pPr algn="ctr"/>
            <a:r>
              <a:rPr lang="en-US" b="1">
                <a:solidFill>
                  <a:srgbClr val="FF0000"/>
                </a:solidFill>
              </a:rPr>
              <a:t>book.xml</a:t>
            </a:r>
          </a:p>
          <a:p>
            <a:r>
              <a:rPr lang="en-US"/>
              <a:t>&lt;?xml version="1.0" encoding="UTF-8"?&gt;</a:t>
            </a:r>
          </a:p>
          <a:p>
            <a:r>
              <a:rPr lang="en-US"/>
              <a:t>&lt;?xml-stylesheet type = "text/xsl" href = "book.</a:t>
            </a:r>
            <a:r>
              <a:rPr lang="en-US" b="1"/>
              <a:t>xsl</a:t>
            </a:r>
            <a:r>
              <a:rPr lang="en-US"/>
              <a:t>"?&gt; </a:t>
            </a:r>
          </a:p>
          <a:p>
            <a:r>
              <a:rPr lang="en-US"/>
              <a:t>&lt;library&gt;</a:t>
            </a:r>
          </a:p>
          <a:p>
            <a:r>
              <a:rPr lang="en-US"/>
              <a:t>  	&lt;book&gt;</a:t>
            </a:r>
          </a:p>
          <a:p>
            <a:pPr lvl="2"/>
            <a:r>
              <a:rPr lang="en-US"/>
              <a:t>    	&lt;title&gt;Developing Web Application&lt;/title&gt;</a:t>
            </a:r>
          </a:p>
          <a:p>
            <a:pPr lvl="2"/>
            <a:r>
              <a:rPr lang="en-US"/>
              <a:t>    	&lt;author&gt;Ralph Moseley&lt;/author&gt;</a:t>
            </a:r>
          </a:p>
          <a:p>
            <a:pPr lvl="2"/>
            <a:r>
              <a:rPr lang="en-US"/>
              <a:t>	&lt;price&gt;109&lt;/price&gt;</a:t>
            </a:r>
          </a:p>
          <a:p>
            <a:pPr lvl="2"/>
            <a:r>
              <a:rPr lang="en-US"/>
              <a:t>&lt;/book&gt;</a:t>
            </a:r>
          </a:p>
          <a:p>
            <a:r>
              <a:rPr lang="en-US"/>
              <a:t>	&lt;book&gt;</a:t>
            </a:r>
          </a:p>
          <a:p>
            <a:pPr lvl="2"/>
            <a:r>
              <a:rPr lang="en-US"/>
              <a:t>    	&lt;title&gt;Software engineering&lt;/title&gt;</a:t>
            </a:r>
          </a:p>
          <a:p>
            <a:pPr lvl="2"/>
            <a:r>
              <a:rPr lang="en-US"/>
              <a:t>    	&lt;author&gt;Roger Pressmen&lt;/author&gt;</a:t>
            </a:r>
          </a:p>
          <a:p>
            <a:pPr lvl="2"/>
            <a:r>
              <a:rPr lang="en-US"/>
              <a:t>	&lt;price&gt;120&lt;/price&gt;</a:t>
            </a:r>
          </a:p>
          <a:p>
            <a:pPr lvl="2"/>
            <a:r>
              <a:rPr lang="en-US"/>
              <a:t>&lt;/book&gt;</a:t>
            </a:r>
          </a:p>
          <a:p>
            <a:r>
              <a:rPr lang="en-US"/>
              <a:t>	&lt;book&gt;</a:t>
            </a:r>
          </a:p>
          <a:p>
            <a:pPr lvl="2"/>
            <a:r>
              <a:rPr lang="en-US"/>
              <a:t>    	&lt;title&gt;Java head first&lt;/title&gt;</a:t>
            </a:r>
          </a:p>
          <a:p>
            <a:pPr lvl="2"/>
            <a:r>
              <a:rPr lang="en-US"/>
              <a:t>    	&lt;author&gt;Bob Dylan&lt;/author&gt;</a:t>
            </a:r>
          </a:p>
          <a:p>
            <a:pPr lvl="2"/>
            <a:r>
              <a:rPr lang="en-US"/>
              <a:t>	&lt;price&gt;400&lt;/price&gt;</a:t>
            </a:r>
          </a:p>
          <a:p>
            <a:pPr lvl="2"/>
            <a:r>
              <a:rPr lang="en-US"/>
              <a:t>&lt;/book&gt;</a:t>
            </a:r>
          </a:p>
          <a:p>
            <a:pPr marL="0" lvl="2"/>
            <a:r>
              <a:rPr lang="en-US"/>
              <a:t>&lt;/library&gt;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XSLT Example (Cont)</a:t>
            </a:r>
          </a:p>
        </p:txBody>
      </p:sp>
      <p:sp>
        <p:nvSpPr>
          <p:cNvPr id="7" name="TextBox 6"/>
          <p:cNvSpPr txBox="1"/>
          <p:nvPr/>
        </p:nvSpPr>
        <p:spPr>
          <a:xfrm>
            <a:off x="1828800" y="1276710"/>
            <a:ext cx="8534400" cy="5355312"/>
          </a:xfrm>
          <a:prstGeom prst="rect">
            <a:avLst/>
          </a:prstGeom>
          <a:noFill/>
          <a:ln>
            <a:solidFill>
              <a:srgbClr val="92D050"/>
            </a:solidFill>
          </a:ln>
        </p:spPr>
        <p:txBody>
          <a:bodyPr wrap="square" rtlCol="0">
            <a:spAutoFit/>
          </a:bodyPr>
          <a:lstStyle/>
          <a:p>
            <a:pPr algn="ctr"/>
            <a:r>
              <a:rPr lang="en-US" b="1">
                <a:solidFill>
                  <a:srgbClr val="FF0000"/>
                </a:solidFill>
              </a:rPr>
              <a:t>book.xsl</a:t>
            </a:r>
          </a:p>
          <a:p>
            <a:r>
              <a:rPr lang="en-US"/>
              <a:t>&lt;?xml version="1.0" encoding="UTF-8"?&gt;</a:t>
            </a:r>
          </a:p>
          <a:p>
            <a:r>
              <a:rPr lang="en-US"/>
              <a:t>&lt;xsl:stylesheet version="1.0" xmlns:xsl="http://www.w3.org/1999/XSL/Transform"&gt;</a:t>
            </a:r>
          </a:p>
          <a:p>
            <a:r>
              <a:rPr lang="en-US"/>
              <a:t>&lt;xsl:template match="/"&gt;</a:t>
            </a:r>
          </a:p>
          <a:p>
            <a:r>
              <a:rPr lang="en-US"/>
              <a:t>&lt;html&gt;</a:t>
            </a:r>
          </a:p>
          <a:p>
            <a:pPr lvl="1"/>
            <a:r>
              <a:rPr lang="en-US"/>
              <a:t>&lt;body&gt;</a:t>
            </a:r>
          </a:p>
          <a:p>
            <a:pPr lvl="1"/>
            <a:r>
              <a:rPr lang="en-US"/>
              <a:t>  	&lt;h2&gt;Library Book Collection&lt;/h2&gt;</a:t>
            </a:r>
          </a:p>
          <a:p>
            <a:pPr lvl="1"/>
            <a:r>
              <a:rPr lang="en-US"/>
              <a:t>	&lt;table border="1"&gt;</a:t>
            </a:r>
          </a:p>
          <a:p>
            <a:pPr lvl="2"/>
            <a:r>
              <a:rPr lang="en-US"/>
              <a:t>&lt;xsl:for-each select="library/book"&gt;</a:t>
            </a:r>
          </a:p>
          <a:p>
            <a:pPr lvl="3"/>
            <a:r>
              <a:rPr lang="en-US"/>
              <a:t>    &lt;tr&gt;</a:t>
            </a:r>
          </a:p>
          <a:p>
            <a:pPr lvl="4"/>
            <a:r>
              <a:rPr lang="en-US"/>
              <a:t>      &lt;td&gt;&lt;xsl:value-of select="title"/&gt;&lt;/td&gt;</a:t>
            </a:r>
          </a:p>
          <a:p>
            <a:pPr lvl="4"/>
            <a:r>
              <a:rPr lang="en-US"/>
              <a:t>      &lt;td&gt;&lt;xsl:value-of select="author"/&gt;&lt;/td&gt;</a:t>
            </a:r>
          </a:p>
          <a:p>
            <a:pPr lvl="3"/>
            <a:r>
              <a:rPr lang="en-US"/>
              <a:t>     &lt;/tr&gt;</a:t>
            </a:r>
          </a:p>
          <a:p>
            <a:pPr lvl="2"/>
            <a:r>
              <a:rPr lang="en-US"/>
              <a:t>&lt;/xsl:for-each&gt;</a:t>
            </a:r>
          </a:p>
          <a:p>
            <a:pPr lvl="2"/>
            <a:r>
              <a:rPr lang="en-US"/>
              <a:t>&lt;/table&gt;</a:t>
            </a:r>
          </a:p>
          <a:p>
            <a:pPr lvl="1"/>
            <a:r>
              <a:rPr lang="en-US"/>
              <a:t>&lt;/body&gt;</a:t>
            </a:r>
          </a:p>
          <a:p>
            <a:r>
              <a:rPr lang="en-US"/>
              <a:t>&lt;/html&gt;</a:t>
            </a:r>
          </a:p>
          <a:p>
            <a:r>
              <a:rPr lang="en-US"/>
              <a:t>&lt;/xsl:template&gt;</a:t>
            </a:r>
          </a:p>
          <a:p>
            <a:r>
              <a:rPr lang="en-US"/>
              <a:t>&lt;/xsl:stylesheet&gt;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XSL Elements</a:t>
            </a:r>
          </a:p>
        </p:txBody>
      </p:sp>
      <p:sp>
        <p:nvSpPr>
          <p:cNvPr id="3" name="Content Placeholder 2"/>
          <p:cNvSpPr>
            <a:spLocks noGrp="1"/>
          </p:cNvSpPr>
          <p:nvPr>
            <p:ph idx="1"/>
          </p:nvPr>
        </p:nvSpPr>
        <p:spPr/>
        <p:txBody>
          <a:bodyPr>
            <a:normAutofit lnSpcReduction="10000"/>
          </a:bodyPr>
          <a:lstStyle/>
          <a:p>
            <a:r>
              <a:rPr lang="en-US" err="1"/>
              <a:t>stylesheet</a:t>
            </a:r>
            <a:endParaRPr lang="en-US"/>
          </a:p>
          <a:p>
            <a:r>
              <a:rPr lang="en-US"/>
              <a:t>template</a:t>
            </a:r>
          </a:p>
          <a:p>
            <a:r>
              <a:rPr lang="en-US"/>
              <a:t>value‐of</a:t>
            </a:r>
          </a:p>
          <a:p>
            <a:r>
              <a:rPr lang="en-US"/>
              <a:t>for‐each</a:t>
            </a:r>
          </a:p>
          <a:p>
            <a:r>
              <a:rPr lang="en-US"/>
              <a:t>sort</a:t>
            </a:r>
          </a:p>
          <a:p>
            <a:r>
              <a:rPr lang="en-US"/>
              <a:t>If</a:t>
            </a:r>
          </a:p>
          <a:p>
            <a:r>
              <a:rPr lang="en-US"/>
              <a:t>choose</a:t>
            </a:r>
          </a:p>
          <a:p>
            <a:r>
              <a:rPr lang="en-US"/>
              <a:t>when</a:t>
            </a:r>
          </a:p>
          <a:p>
            <a:r>
              <a:rPr lang="en-US"/>
              <a:t>otherwise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XSL Elements (cont.)</a:t>
            </a:r>
          </a:p>
        </p:txBody>
      </p:sp>
      <p:sp>
        <p:nvSpPr>
          <p:cNvPr id="3" name="Content Placeholder 2"/>
          <p:cNvSpPr>
            <a:spLocks noGrp="1"/>
          </p:cNvSpPr>
          <p:nvPr>
            <p:ph idx="1"/>
          </p:nvPr>
        </p:nvSpPr>
        <p:spPr/>
        <p:txBody>
          <a:bodyPr>
            <a:normAutofit fontScale="92500" lnSpcReduction="20000"/>
          </a:bodyPr>
          <a:lstStyle/>
          <a:p>
            <a:r>
              <a:rPr lang="en-US"/>
              <a:t>&lt;xsl:stylesheet&gt;</a:t>
            </a:r>
          </a:p>
          <a:p>
            <a:pPr lvl="1" algn="l"/>
            <a:r>
              <a:rPr lang="en-US"/>
              <a:t>&lt;xsl:stylesheet version="1.0” xmlns:xsl="http://www.w3.org/1999/XSL/Transform"&gt;</a:t>
            </a:r>
          </a:p>
          <a:p>
            <a:pPr lvl="1"/>
            <a:r>
              <a:rPr lang="en-US" b="1"/>
              <a:t>&lt;xsl:stylesheet&gt;</a:t>
            </a:r>
            <a:r>
              <a:rPr lang="en-US"/>
              <a:t>,</a:t>
            </a:r>
            <a:r>
              <a:rPr lang="en-US" b="1"/>
              <a:t> </a:t>
            </a:r>
            <a:r>
              <a:rPr lang="en-US"/>
              <a:t>defines that this document is an XSLT style sheet document (along with the version number and XSLT namespace attributes).</a:t>
            </a:r>
          </a:p>
          <a:p>
            <a:r>
              <a:rPr lang="en-US"/>
              <a:t>&lt;xsl:template match="/"&gt;</a:t>
            </a:r>
          </a:p>
          <a:p>
            <a:pPr lvl="1"/>
            <a:r>
              <a:rPr lang="en-US"/>
              <a:t>The &lt;xsl:template&gt; element is used to build templates.</a:t>
            </a:r>
          </a:p>
          <a:p>
            <a:pPr lvl="1"/>
            <a:r>
              <a:rPr lang="en-US"/>
              <a:t>Attribute match is used to set the starting point  for the XPath</a:t>
            </a:r>
          </a:p>
          <a:p>
            <a:pPr lvl="1"/>
            <a:r>
              <a:rPr lang="en-US"/>
              <a:t>Match=“/” specifies that XPath is calculated from the root of the document</a:t>
            </a:r>
          </a:p>
          <a:p>
            <a:r>
              <a:rPr lang="en-US"/>
              <a:t>&lt;xsl:value-of&gt;</a:t>
            </a:r>
          </a:p>
          <a:p>
            <a:pPr lvl="1"/>
            <a:r>
              <a:rPr lang="en-US"/>
              <a:t>The &lt;xsl:value-of&gt; element can be used to extract the value of an XML element</a:t>
            </a:r>
          </a:p>
          <a:p>
            <a:pPr lvl="1"/>
            <a:r>
              <a:rPr lang="en-US"/>
              <a:t>&lt;xsl:value-of </a:t>
            </a:r>
            <a:r>
              <a:rPr lang="en-US" b="1"/>
              <a:t>select</a:t>
            </a:r>
            <a:r>
              <a:rPr lang="en-US"/>
              <a:t>=“</a:t>
            </a:r>
            <a:r>
              <a:rPr lang="en-US" b="1" err="1"/>
              <a:t>XPath</a:t>
            </a:r>
            <a:r>
              <a:rPr lang="en-US"/>
              <a:t>"/&gt;</a:t>
            </a:r>
          </a:p>
          <a:p>
            <a:pPr lvl="1"/>
            <a:r>
              <a:rPr lang="en-US"/>
              <a:t>It will provide output to the stream of transformation</a:t>
            </a:r>
          </a:p>
          <a:p>
            <a:pPr lvl="1"/>
            <a:r>
              <a:rPr lang="en-US" err="1"/>
              <a:t>XPath index will start from </a:t>
            </a:r>
            <a:r>
              <a:rPr lang="en-US" b="1"/>
              <a:t>1 (not 0)</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XSL Elements (cont.)</a:t>
            </a:r>
          </a:p>
        </p:txBody>
      </p:sp>
      <p:sp>
        <p:nvSpPr>
          <p:cNvPr id="3" name="Content Placeholder 2"/>
          <p:cNvSpPr>
            <a:spLocks noGrp="1"/>
          </p:cNvSpPr>
          <p:nvPr>
            <p:ph idx="1"/>
          </p:nvPr>
        </p:nvSpPr>
        <p:spPr/>
        <p:txBody>
          <a:bodyPr>
            <a:normAutofit lnSpcReduction="10000"/>
          </a:bodyPr>
          <a:lstStyle/>
          <a:p>
            <a:r>
              <a:rPr lang="en-US"/>
              <a:t>&lt;xsl:for-each&gt;</a:t>
            </a:r>
          </a:p>
          <a:p>
            <a:pPr lvl="1"/>
            <a:r>
              <a:rPr lang="en-US"/>
              <a:t>The XSL &lt;xsl:for-each&gt; element can be used to select every XML element of a specified node-set</a:t>
            </a:r>
          </a:p>
          <a:p>
            <a:pPr lvl="1">
              <a:buNone/>
            </a:pPr>
            <a:r>
              <a:rPr lang="en-US"/>
              <a:t>			&lt;xsl:for-each select=“XPath"&gt;</a:t>
            </a:r>
          </a:p>
          <a:p>
            <a:pPr lvl="1">
              <a:buNone/>
            </a:pPr>
            <a:r>
              <a:rPr lang="en-US"/>
              <a:t>			&lt;/xsl:for-each&gt;</a:t>
            </a:r>
          </a:p>
          <a:p>
            <a:pPr marL="971550" lvl="1" indent="-514350"/>
            <a:r>
              <a:rPr lang="en-US"/>
              <a:t>We can also filter the output from the XML file by</a:t>
            </a:r>
          </a:p>
          <a:p>
            <a:pPr marL="1371600" lvl="2" indent="-514350">
              <a:buNone/>
            </a:pPr>
            <a:r>
              <a:rPr lang="en-US" b="1"/>
              <a:t>&lt;xsl:for-each select=“rajkotcolleges/chat[to=‘ABC']"&gt;</a:t>
            </a:r>
          </a:p>
          <a:p>
            <a:pPr marL="971550" lvl="1" indent="-514350"/>
            <a:r>
              <a:rPr lang="en-US"/>
              <a:t>Legal filter operators are:</a:t>
            </a:r>
          </a:p>
          <a:p>
            <a:pPr marL="1371600" lvl="2" indent="-514350"/>
            <a:r>
              <a:rPr lang="en-US"/>
              <a:t>=  (equal)</a:t>
            </a:r>
          </a:p>
          <a:p>
            <a:pPr marL="1371600" lvl="2" indent="-514350"/>
            <a:r>
              <a:rPr lang="en-US"/>
              <a:t>! = (not equal)</a:t>
            </a:r>
          </a:p>
          <a:p>
            <a:pPr marL="1371600" lvl="2" indent="-514350"/>
            <a:r>
              <a:rPr lang="en-US"/>
              <a:t>&amp;lt; less than</a:t>
            </a:r>
          </a:p>
          <a:p>
            <a:pPr marL="1371600" lvl="2" indent="-514350"/>
            <a:r>
              <a:rPr lang="en-US"/>
              <a:t>&amp;gt; greater than</a:t>
            </a:r>
          </a:p>
          <a:p>
            <a:endParaRPr lang="en-US"/>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XSL Elements (cont.)</a:t>
            </a:r>
          </a:p>
        </p:txBody>
      </p:sp>
      <p:sp>
        <p:nvSpPr>
          <p:cNvPr id="3" name="Content Placeholder 2"/>
          <p:cNvSpPr>
            <a:spLocks noGrp="1"/>
          </p:cNvSpPr>
          <p:nvPr>
            <p:ph idx="1"/>
          </p:nvPr>
        </p:nvSpPr>
        <p:spPr/>
        <p:txBody>
          <a:bodyPr/>
          <a:lstStyle/>
          <a:p>
            <a:r>
              <a:rPr lang="en-US"/>
              <a:t>&lt;xsl:sort&gt;</a:t>
            </a:r>
          </a:p>
          <a:p>
            <a:pPr lvl="1"/>
            <a:r>
              <a:rPr lang="en-US"/>
              <a:t>The &lt;xsl:sort&gt; element is used to sort the output.</a:t>
            </a:r>
          </a:p>
          <a:p>
            <a:pPr lvl="1"/>
            <a:r>
              <a:rPr lang="en-US"/>
              <a:t>&lt;xsl:sort&gt; is always within &lt;xsl:for-each&gt;</a:t>
            </a:r>
          </a:p>
          <a:p>
            <a:pPr lvl="1" algn="l">
              <a:buNone/>
            </a:pPr>
            <a:r>
              <a:rPr lang="en-US"/>
              <a:t>&lt;xsl:for-each select=“rajkotcolleges/chat"&gt;</a:t>
            </a:r>
            <a:br>
              <a:rPr lang="en-US"/>
            </a:br>
            <a:r>
              <a:rPr lang="en-US"/>
              <a:t>      &lt;</a:t>
            </a:r>
            <a:r>
              <a:rPr lang="en-US" b="1" err="1"/>
              <a:t>xsl:sort </a:t>
            </a:r>
            <a:r>
              <a:rPr lang="en-US"/>
              <a:t>select=“message“ order=“ascending|descending”/&gt;</a:t>
            </a:r>
            <a:br>
              <a:rPr lang="en-US"/>
            </a:br>
            <a:r>
              <a:rPr lang="en-US"/>
              <a:t>      &lt;tr&gt;</a:t>
            </a:r>
            <a:br>
              <a:rPr lang="en-US"/>
            </a:br>
            <a:r>
              <a:rPr lang="en-US"/>
              <a:t>        &lt;td&gt;&lt;xsl:value-of select="title"/&gt;&lt;/td&gt;</a:t>
            </a:r>
            <a:br>
              <a:rPr lang="en-US"/>
            </a:br>
            <a:r>
              <a:rPr lang="en-US"/>
              <a:t>        &lt;td&gt;&lt;xsl:value-of select="artist"/&gt;&lt;/td&gt;</a:t>
            </a:r>
            <a:br>
              <a:rPr lang="en-US"/>
            </a:br>
            <a:r>
              <a:rPr lang="en-US"/>
              <a:t>      &lt;/tr&gt;</a:t>
            </a:r>
          </a:p>
          <a:p>
            <a:pPr lvl="1" algn="l">
              <a:buNone/>
            </a:pPr>
            <a:r>
              <a:rPr lang="en-US"/>
              <a:t>&lt;/xsl:for-each&gt;</a:t>
            </a: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XSL Elements (cont.)</a:t>
            </a:r>
          </a:p>
        </p:txBody>
      </p:sp>
      <p:sp>
        <p:nvSpPr>
          <p:cNvPr id="3" name="Content Placeholder 2"/>
          <p:cNvSpPr>
            <a:spLocks noGrp="1"/>
          </p:cNvSpPr>
          <p:nvPr>
            <p:ph idx="1"/>
          </p:nvPr>
        </p:nvSpPr>
        <p:spPr/>
        <p:txBody>
          <a:bodyPr/>
          <a:lstStyle/>
          <a:p>
            <a:r>
              <a:rPr lang="en-US"/>
              <a:t>&lt;xsl:if&gt;</a:t>
            </a:r>
          </a:p>
          <a:p>
            <a:pPr lvl="1"/>
            <a:r>
              <a:rPr lang="en-US"/>
              <a:t>To put a conditional if test against the content of the XML file, add an &lt;xsl:if&gt; element to the XSL document.</a:t>
            </a:r>
          </a:p>
          <a:p>
            <a:pPr lvl="3" algn="l">
              <a:buNone/>
            </a:pPr>
            <a:r>
              <a:rPr lang="en-US" sz="2400"/>
              <a:t>&lt;xsl:if test="</a:t>
            </a:r>
            <a:r>
              <a:rPr lang="en-US" sz="2400" i="1"/>
              <a:t>expression</a:t>
            </a:r>
            <a:r>
              <a:rPr lang="en-US" sz="2400"/>
              <a:t>"&gt;</a:t>
            </a:r>
            <a:br>
              <a:rPr lang="en-US" sz="2400"/>
            </a:br>
            <a:r>
              <a:rPr lang="en-US" sz="2400"/>
              <a:t>  ...some output if the expression is true...</a:t>
            </a:r>
          </a:p>
          <a:p>
            <a:pPr lvl="3" algn="l">
              <a:buNone/>
            </a:pPr>
            <a:r>
              <a:rPr lang="en-US" sz="2400"/>
              <a:t>&lt;/xsl:if&gt;</a:t>
            </a:r>
          </a:p>
          <a:p>
            <a:pPr lvl="1" algn="l"/>
            <a:r>
              <a:rPr lang="en-US"/>
              <a:t>&lt;xsl:if test="price &amp;gt; 10"&gt;</a:t>
            </a:r>
            <a:br>
              <a:rPr lang="en-US"/>
            </a:br>
            <a:r>
              <a:rPr lang="en-US"/>
              <a:t>        &lt;tr&gt;</a:t>
            </a:r>
            <a:br>
              <a:rPr lang="en-US"/>
            </a:br>
            <a:r>
              <a:rPr lang="en-US"/>
              <a:t>          &lt;td&gt;&lt;xsl:value-of select="title"/&gt;&lt;/td&gt;</a:t>
            </a:r>
            <a:br>
              <a:rPr lang="en-US"/>
            </a:br>
            <a:r>
              <a:rPr lang="en-US"/>
              <a:t>          &lt;td&gt;&lt;xsl:value-of select="price"/&gt;&lt;/td&gt;</a:t>
            </a:r>
            <a:br>
              <a:rPr lang="en-US"/>
            </a:br>
            <a:r>
              <a:rPr lang="en-US"/>
              <a:t>        &lt;/tr&gt;</a:t>
            </a:r>
            <a:br>
              <a:rPr lang="en-US"/>
            </a:br>
            <a:r>
              <a:rPr lang="en-US"/>
              <a:t> &lt;/xsl:if&gt;</a:t>
            </a:r>
          </a:p>
          <a:p>
            <a:endParaRPr lang="en-US"/>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XSL Elements (cont.)</a:t>
            </a:r>
          </a:p>
        </p:txBody>
      </p:sp>
      <p:sp>
        <p:nvSpPr>
          <p:cNvPr id="3" name="Content Placeholder 2"/>
          <p:cNvSpPr>
            <a:spLocks noGrp="1"/>
          </p:cNvSpPr>
          <p:nvPr>
            <p:ph idx="1"/>
          </p:nvPr>
        </p:nvSpPr>
        <p:spPr/>
        <p:txBody>
          <a:bodyPr/>
          <a:lstStyle/>
          <a:p>
            <a:r>
              <a:rPr lang="en-US"/>
              <a:t>&lt;xsl:choose&gt;</a:t>
            </a:r>
          </a:p>
          <a:p>
            <a:pPr lvl="1" algn="l"/>
            <a:r>
              <a:rPr lang="en-US"/>
              <a:t>The &lt;xsl:choose&gt; element is used in conjunction with &lt;xsl:when&gt; and &lt;xsl:otherwise&gt; to express multiple conditional tests</a:t>
            </a:r>
          </a:p>
          <a:p>
            <a:pPr lvl="2" algn="l">
              <a:buNone/>
            </a:pPr>
            <a:r>
              <a:rPr lang="en-US"/>
              <a:t>&lt;xsl:choose&gt;</a:t>
            </a:r>
            <a:br>
              <a:rPr lang="en-US"/>
            </a:br>
            <a:r>
              <a:rPr lang="en-US"/>
              <a:t>  &lt;xsl:when test="</a:t>
            </a:r>
            <a:r>
              <a:rPr lang="en-US" i="1"/>
              <a:t>expression</a:t>
            </a:r>
            <a:r>
              <a:rPr lang="en-US"/>
              <a:t>"&gt;</a:t>
            </a:r>
            <a:br>
              <a:rPr lang="en-US"/>
            </a:br>
            <a:r>
              <a:rPr lang="en-US"/>
              <a:t>    ... some output ...</a:t>
            </a:r>
            <a:br>
              <a:rPr lang="en-US"/>
            </a:br>
            <a:r>
              <a:rPr lang="en-US"/>
              <a:t>  &lt;/xsl:when&gt;</a:t>
            </a:r>
            <a:br>
              <a:rPr lang="en-US"/>
            </a:br>
            <a:r>
              <a:rPr lang="en-US"/>
              <a:t>  &lt;xsl:otherwise&gt;</a:t>
            </a:r>
            <a:br>
              <a:rPr lang="en-US"/>
            </a:br>
            <a:r>
              <a:rPr lang="en-US"/>
              <a:t>    ... some output ....</a:t>
            </a:r>
            <a:br>
              <a:rPr lang="en-US"/>
            </a:br>
            <a:r>
              <a:rPr lang="en-US"/>
              <a:t>  &lt;/xsl:otherwise&gt;</a:t>
            </a:r>
          </a:p>
          <a:p>
            <a:pPr lvl="2" algn="l">
              <a:buNone/>
            </a:pPr>
            <a:r>
              <a:rPr lang="en-US"/>
              <a:t>&lt;/xsl:choose&gt;</a:t>
            </a:r>
          </a:p>
          <a:p>
            <a:endParaRPr lang="en-US"/>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4767FF-61A0-4A94-A112-EBE93332E58D}"/>
              </a:ext>
            </a:extLst>
          </p:cNvPr>
          <p:cNvSpPr txBox="1"/>
          <p:nvPr/>
        </p:nvSpPr>
        <p:spPr>
          <a:xfrm>
            <a:off x="3792250" y="2375607"/>
            <a:ext cx="4188156" cy="1446550"/>
          </a:xfrm>
          <a:prstGeom prst="rect">
            <a:avLst/>
          </a:prstGeom>
          <a:noFill/>
        </p:spPr>
        <p:txBody>
          <a:bodyPr wrap="square" rtlCol="0">
            <a:spAutoFit/>
          </a:bodyPr>
          <a:lstStyle/>
          <a:p>
            <a:pPr algn="ctr"/>
            <a:r>
              <a:rPr lang="en-US" sz="4400" b="1" dirty="0">
                <a:ea typeface="Open Sans Bold" panose="020B0806030504020204" pitchFamily="34" charset="0"/>
                <a:cs typeface="Open Sans Bold" panose="020B0806030504020204" pitchFamily="34" charset="0"/>
              </a:rPr>
              <a:t>Unit-6</a:t>
            </a:r>
          </a:p>
          <a:p>
            <a:pPr algn="ctr"/>
            <a:r>
              <a:rPr lang="en-US" sz="4400" b="1" dirty="0">
                <a:ea typeface="Open Sans Bold" panose="020B0806030504020204" pitchFamily="34" charset="0"/>
                <a:cs typeface="Open Sans Bold" panose="020B0806030504020204" pitchFamily="34" charset="0"/>
              </a:rPr>
              <a:t>PHP</a:t>
            </a:r>
          </a:p>
        </p:txBody>
      </p:sp>
    </p:spTree>
    <p:extLst>
      <p:ext uri="{BB962C8B-B14F-4D97-AF65-F5344CB8AC3E}">
        <p14:creationId xmlns:p14="http://schemas.microsoft.com/office/powerpoint/2010/main" val="1358703203"/>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atin typeface="+mj-lt"/>
              </a:rPr>
              <a:t>Outline</a:t>
            </a:r>
          </a:p>
        </p:txBody>
      </p:sp>
      <p:sp>
        <p:nvSpPr>
          <p:cNvPr id="5" name="Content Placeholder 2"/>
          <p:cNvSpPr txBox="1"/>
          <p:nvPr/>
        </p:nvSpPr>
        <p:spPr>
          <a:xfrm>
            <a:off x="1905000" y="1143000"/>
            <a:ext cx="8229600" cy="5181600"/>
          </a:xfrm>
          <a:prstGeom prst="rect">
            <a:avLst/>
          </a:prstGeom>
        </p:spPr>
        <p:txBody>
          <a:bodyPr vert="horz" lIns="91440" tIns="45720" rIns="91440" bIns="45720" rtlCol="0">
            <a:noAutofit/>
          </a:bodyPr>
          <a:lstStyle/>
          <a:p>
            <a:pPr marL="446088" indent="-446088">
              <a:spcBef>
                <a:spcPct val="20000"/>
              </a:spcBef>
              <a:spcAft>
                <a:spcPct val="0"/>
              </a:spcAft>
              <a:buFontTx/>
              <a:buAutoNum type="arabicPeriod"/>
              <a:defRPr/>
            </a:pPr>
            <a:r>
              <a:rPr lang="en-US" sz="2400">
                <a:latin typeface="+mj-lt"/>
                <a:ea typeface="Times New Roman" panose="02020603050405020304" pitchFamily="18" charset="0"/>
                <a:cs typeface="Times New Roman" panose="02020603050405020304" pitchFamily="18" charset="0"/>
              </a:rPr>
              <a:t>Introduction to PHP</a:t>
            </a:r>
          </a:p>
          <a:p>
            <a:pPr marL="446088" indent="-446088">
              <a:spcBef>
                <a:spcPct val="20000"/>
              </a:spcBef>
              <a:spcAft>
                <a:spcPct val="0"/>
              </a:spcAft>
              <a:buFontTx/>
              <a:buAutoNum type="arabicPeriod"/>
              <a:defRPr/>
            </a:pPr>
            <a:r>
              <a:rPr lang="en-US" sz="2400">
                <a:latin typeface="+mj-lt"/>
                <a:ea typeface="Times New Roman" panose="02020603050405020304" pitchFamily="18" charset="0"/>
                <a:cs typeface="Times New Roman" panose="02020603050405020304" pitchFamily="18" charset="0"/>
              </a:rPr>
              <a:t>Basics of PHP</a:t>
            </a:r>
          </a:p>
          <a:p>
            <a:pPr marL="446088" indent="-446088">
              <a:spcBef>
                <a:spcPct val="20000"/>
              </a:spcBef>
              <a:spcAft>
                <a:spcPct val="0"/>
              </a:spcAft>
              <a:buFontTx/>
              <a:buAutoNum type="arabicPeriod"/>
              <a:defRPr/>
            </a:pPr>
            <a:r>
              <a:rPr lang="en-US" sz="2400">
                <a:latin typeface="+mj-lt"/>
                <a:ea typeface="Times New Roman" panose="02020603050405020304" pitchFamily="18" charset="0"/>
                <a:cs typeface="Times New Roman" panose="02020603050405020304" pitchFamily="18" charset="0"/>
              </a:rPr>
              <a:t>Variables</a:t>
            </a:r>
          </a:p>
          <a:p>
            <a:pPr marL="446088" indent="-446088">
              <a:spcBef>
                <a:spcPct val="20000"/>
              </a:spcBef>
              <a:spcAft>
                <a:spcPct val="0"/>
              </a:spcAft>
              <a:buFontTx/>
              <a:buAutoNum type="arabicPeriod"/>
              <a:defRPr/>
            </a:pPr>
            <a:r>
              <a:rPr lang="en-US" sz="2400">
                <a:latin typeface="+mj-lt"/>
                <a:ea typeface="Times New Roman" panose="02020603050405020304" pitchFamily="18" charset="0"/>
                <a:cs typeface="Times New Roman" panose="02020603050405020304" pitchFamily="18" charset="0"/>
              </a:rPr>
              <a:t>Array</a:t>
            </a:r>
          </a:p>
          <a:p>
            <a:pPr marL="446088" indent="-446088">
              <a:spcBef>
                <a:spcPct val="20000"/>
              </a:spcBef>
              <a:spcAft>
                <a:spcPct val="0"/>
              </a:spcAft>
              <a:buFontTx/>
              <a:buAutoNum type="arabicPeriod"/>
              <a:defRPr/>
            </a:pPr>
            <a:r>
              <a:rPr lang="en-US" sz="2400">
                <a:latin typeface="+mj-lt"/>
                <a:ea typeface="Times New Roman" panose="02020603050405020304" pitchFamily="18" charset="0"/>
                <a:cs typeface="Times New Roman" panose="02020603050405020304" pitchFamily="18" charset="0"/>
              </a:rPr>
              <a:t>Function</a:t>
            </a:r>
          </a:p>
          <a:p>
            <a:pPr marL="446088" indent="-446088">
              <a:spcBef>
                <a:spcPct val="20000"/>
              </a:spcBef>
              <a:spcAft>
                <a:spcPct val="0"/>
              </a:spcAft>
              <a:buFontTx/>
              <a:buAutoNum type="arabicPeriod"/>
              <a:defRPr/>
            </a:pPr>
            <a:r>
              <a:rPr lang="en-US" sz="2400">
                <a:latin typeface="+mj-lt"/>
                <a:ea typeface="Times New Roman" panose="02020603050405020304" pitchFamily="18" charset="0"/>
                <a:cs typeface="Times New Roman" panose="02020603050405020304" pitchFamily="18" charset="0"/>
              </a:rPr>
              <a:t>Browser Control</a:t>
            </a:r>
          </a:p>
          <a:p>
            <a:pPr marL="446088" indent="-446088">
              <a:spcBef>
                <a:spcPct val="20000"/>
              </a:spcBef>
              <a:spcAft>
                <a:spcPct val="0"/>
              </a:spcAft>
              <a:buFontTx/>
              <a:buAutoNum type="arabicPeriod"/>
              <a:defRPr/>
            </a:pPr>
            <a:r>
              <a:rPr lang="en-US" sz="2400">
                <a:latin typeface="+mj-lt"/>
                <a:ea typeface="Times New Roman" panose="02020603050405020304" pitchFamily="18" charset="0"/>
                <a:cs typeface="Times New Roman" panose="02020603050405020304" pitchFamily="18" charset="0"/>
              </a:rPr>
              <a:t>Browser Detection</a:t>
            </a:r>
          </a:p>
          <a:p>
            <a:pPr marL="446088" indent="-446088">
              <a:spcBef>
                <a:spcPct val="20000"/>
              </a:spcBef>
              <a:spcAft>
                <a:spcPct val="0"/>
              </a:spcAft>
              <a:buFontTx/>
              <a:buAutoNum type="arabicPeriod"/>
              <a:defRPr/>
            </a:pPr>
            <a:r>
              <a:rPr lang="en-US" sz="2400">
                <a:latin typeface="+mj-lt"/>
                <a:ea typeface="Times New Roman" panose="02020603050405020304" pitchFamily="18" charset="0"/>
                <a:cs typeface="Times New Roman" panose="02020603050405020304" pitchFamily="18" charset="0"/>
              </a:rPr>
              <a:t>String Functions</a:t>
            </a:r>
          </a:p>
          <a:p>
            <a:pPr marL="446088" indent="-446088">
              <a:spcBef>
                <a:spcPct val="20000"/>
              </a:spcBef>
              <a:spcAft>
                <a:spcPct val="0"/>
              </a:spcAft>
              <a:buFontTx/>
              <a:buAutoNum type="arabicPeriod"/>
              <a:defRPr/>
            </a:pPr>
            <a:r>
              <a:rPr lang="en-US" sz="2400">
                <a:latin typeface="+mj-lt"/>
                <a:ea typeface="Times New Roman" panose="02020603050405020304" pitchFamily="18" charset="0"/>
                <a:cs typeface="Times New Roman" panose="02020603050405020304" pitchFamily="18" charset="0"/>
              </a:rPr>
              <a:t>Form Processing</a:t>
            </a:r>
          </a:p>
          <a:p>
            <a:pPr marL="457200" indent="-457200">
              <a:spcBef>
                <a:spcPct val="20000"/>
              </a:spcBef>
              <a:buFont typeface="+mj-lt"/>
              <a:buAutoNum type="arabicPeriod"/>
              <a:defRPr/>
            </a:pPr>
            <a:r>
              <a:rPr lang="en-US" sz="2400">
                <a:latin typeface="+mj-lt"/>
                <a:ea typeface="Times New Roman" panose="02020603050405020304" pitchFamily="18" charset="0"/>
                <a:cs typeface="Times New Roman" panose="02020603050405020304" pitchFamily="18" charset="0"/>
              </a:rPr>
              <a:t>File Handling</a:t>
            </a:r>
          </a:p>
          <a:p>
            <a:pPr marL="457200" indent="-457200">
              <a:spcBef>
                <a:spcPct val="20000"/>
              </a:spcBef>
              <a:buFont typeface="+mj-lt"/>
              <a:buAutoNum type="arabicPeriod"/>
              <a:defRPr/>
            </a:pPr>
            <a:r>
              <a:rPr lang="en-US" sz="2400">
                <a:latin typeface="+mj-lt"/>
                <a:ea typeface="Times New Roman" panose="02020603050405020304" pitchFamily="18" charset="0"/>
                <a:cs typeface="Times New Roman" panose="02020603050405020304" pitchFamily="18" charset="0"/>
              </a:rPr>
              <a:t>Cookie / Session</a:t>
            </a:r>
          </a:p>
          <a:p>
            <a:pPr marL="457200" indent="-457200">
              <a:spcBef>
                <a:spcPct val="20000"/>
              </a:spcBef>
              <a:buFont typeface="+mj-lt"/>
              <a:buAutoNum type="arabicPeriod"/>
              <a:defRPr/>
            </a:pPr>
            <a:r>
              <a:rPr lang="en-US" sz="2400">
                <a:latin typeface="+mj-lt"/>
                <a:ea typeface="Times New Roman" panose="02020603050405020304" pitchFamily="18" charset="0"/>
                <a:cs typeface="Times New Roman" panose="02020603050405020304" pitchFamily="18" charset="0"/>
              </a:rPr>
              <a:t>Object Oriented PHP</a:t>
            </a:r>
          </a:p>
          <a:p>
            <a:pPr marL="903288" lvl="1" indent="-446088">
              <a:spcBef>
                <a:spcPct val="20000"/>
              </a:spcBef>
              <a:buFontTx/>
              <a:buAutoNum type="arabicPeriod"/>
              <a:defRPr/>
            </a:pPr>
            <a:endParaRPr lang="en-US" sz="2400">
              <a:latin typeface="+mj-lt"/>
              <a:ea typeface="Times New Roman" panose="02020603050405020304" pitchFamily="18" charset="0"/>
              <a:cs typeface="Times New Roman" panose="02020603050405020304" pitchFamily="18" charset="0"/>
            </a:endParaRPr>
          </a:p>
          <a:p>
            <a:pPr marL="446088" indent="-446088">
              <a:spcBef>
                <a:spcPct val="20000"/>
              </a:spcBef>
              <a:spcAft>
                <a:spcPct val="0"/>
              </a:spcAft>
              <a:buFontTx/>
              <a:buAutoNum type="arabicPeriod"/>
              <a:defRPr/>
            </a:pPr>
            <a:endParaRPr lang="en-US" sz="2400">
              <a:solidFill>
                <a:srgbClr val="0202BE"/>
              </a:solidFill>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8727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 Page Layout and Linking</a:t>
            </a:r>
          </a:p>
        </p:txBody>
      </p:sp>
      <p:sp>
        <p:nvSpPr>
          <p:cNvPr id="3" name="Content Placeholder 2"/>
          <p:cNvSpPr>
            <a:spLocks noGrp="1"/>
          </p:cNvSpPr>
          <p:nvPr>
            <p:ph idx="1"/>
          </p:nvPr>
        </p:nvSpPr>
        <p:spPr/>
        <p:txBody>
          <a:bodyPr/>
          <a:lstStyle/>
          <a:p>
            <a:r>
              <a:rPr lang="en-US"/>
              <a:t>Website contains of </a:t>
            </a:r>
            <a:r>
              <a:rPr lang="en-US" b="1"/>
              <a:t>individual web pages </a:t>
            </a:r>
            <a:r>
              <a:rPr lang="en-US"/>
              <a:t>that are linked together using various </a:t>
            </a:r>
            <a:r>
              <a:rPr lang="en-US" b="1"/>
              <a:t>navigational links.</a:t>
            </a:r>
          </a:p>
          <a:p>
            <a:r>
              <a:rPr lang="en-US"/>
              <a:t>Page layout defines the visual structure of the page and divides the page area into different parts to present the information of varying importance.</a:t>
            </a:r>
          </a:p>
          <a:p>
            <a:r>
              <a:rPr lang="en-US"/>
              <a:t>Page layout allows the designer to distribute the contents on a page such that visitor can view it easily and find necessary details.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atin typeface="+mj-lt"/>
              </a:rPr>
              <a:t>Introduction to PHP</a:t>
            </a:r>
          </a:p>
        </p:txBody>
      </p:sp>
      <p:sp>
        <p:nvSpPr>
          <p:cNvPr id="20" name="Content Placeholder 2"/>
          <p:cNvSpPr>
            <a:spLocks noGrp="1"/>
          </p:cNvSpPr>
          <p:nvPr>
            <p:ph idx="1"/>
          </p:nvPr>
        </p:nvSpPr>
        <p:spPr>
          <a:xfrm>
            <a:off x="1714500" y="1259456"/>
            <a:ext cx="8763000" cy="5065143"/>
          </a:xfrm>
        </p:spPr>
        <p:txBody>
          <a:bodyPr>
            <a:normAutofit lnSpcReduction="10000"/>
          </a:bodyPr>
          <a:lstStyle/>
          <a:p>
            <a:r>
              <a:rPr lang="en-US" dirty="0"/>
              <a:t>PHP is a scripting language that allows you to create dynamic Web pages </a:t>
            </a:r>
          </a:p>
          <a:p>
            <a:r>
              <a:rPr lang="en-US" dirty="0"/>
              <a:t>You can embed PHP scripting within normal html coding </a:t>
            </a:r>
          </a:p>
          <a:p>
            <a:r>
              <a:rPr lang="en-US" dirty="0"/>
              <a:t>PHP was designed primarily for the Web </a:t>
            </a:r>
          </a:p>
          <a:p>
            <a:r>
              <a:rPr lang="en-US" dirty="0"/>
              <a:t>PHP includes a comprehensive set of database access functions </a:t>
            </a:r>
          </a:p>
          <a:p>
            <a:r>
              <a:rPr lang="en-US" dirty="0"/>
              <a:t>High performance/ease of learning/low cost</a:t>
            </a:r>
          </a:p>
          <a:p>
            <a:r>
              <a:rPr lang="en-US" dirty="0"/>
              <a:t>Open-source</a:t>
            </a:r>
          </a:p>
          <a:p>
            <a:pPr lvl="1"/>
            <a:r>
              <a:rPr lang="en-US" dirty="0"/>
              <a:t>Anyone may view, modify and redistribute source code</a:t>
            </a:r>
          </a:p>
          <a:p>
            <a:pPr lvl="1"/>
            <a:r>
              <a:rPr lang="en-US" dirty="0"/>
              <a:t>Supported freely by community</a:t>
            </a:r>
          </a:p>
          <a:p>
            <a:r>
              <a:rPr lang="en-US" dirty="0"/>
              <a:t>Platform independent</a:t>
            </a:r>
          </a:p>
        </p:txBody>
      </p:sp>
    </p:spTree>
    <p:extLst>
      <p:ext uri="{BB962C8B-B14F-4D97-AF65-F5344CB8AC3E}">
        <p14:creationId xmlns:p14="http://schemas.microsoft.com/office/powerpoint/2010/main" val="128360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linds(horizontal)">
                                      <p:cBhvr>
                                        <p:cTn id="7" dur="500"/>
                                        <p:tgtEl>
                                          <p:spTgt spid="20">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blinds(horizontal)">
                                      <p:cBhvr>
                                        <p:cTn id="12" dur="500"/>
                                        <p:tgtEl>
                                          <p:spTgt spid="20">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Effect transition="in" filter="blinds(horizontal)">
                                      <p:cBhvr>
                                        <p:cTn id="17" dur="500"/>
                                        <p:tgtEl>
                                          <p:spTgt spid="20">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
                                            <p:txEl>
                                              <p:pRg st="3" end="3"/>
                                            </p:txEl>
                                          </p:spTgt>
                                        </p:tgtEl>
                                        <p:attrNameLst>
                                          <p:attrName>style.visibility</p:attrName>
                                        </p:attrNameLst>
                                      </p:cBhvr>
                                      <p:to>
                                        <p:strVal val="visible"/>
                                      </p:to>
                                    </p:set>
                                    <p:animEffect transition="in" filter="blinds(horizontal)">
                                      <p:cBhvr>
                                        <p:cTn id="22" dur="500"/>
                                        <p:tgtEl>
                                          <p:spTgt spid="20">
                                            <p:txEl>
                                              <p:pRg st="3" end="3"/>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
                                            <p:txEl>
                                              <p:pRg st="4" end="4"/>
                                            </p:txEl>
                                          </p:spTgt>
                                        </p:tgtEl>
                                        <p:attrNameLst>
                                          <p:attrName>style.visibility</p:attrName>
                                        </p:attrNameLst>
                                      </p:cBhvr>
                                      <p:to>
                                        <p:strVal val="visible"/>
                                      </p:to>
                                    </p:set>
                                    <p:animEffect transition="in" filter="blinds(horizontal)">
                                      <p:cBhvr>
                                        <p:cTn id="27" dur="500"/>
                                        <p:tgtEl>
                                          <p:spTgt spid="20">
                                            <p:txEl>
                                              <p:pRg st="4" end="4"/>
                                            </p:txEl>
                                          </p:spTgt>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
                                            <p:txEl>
                                              <p:pRg st="5" end="5"/>
                                            </p:txEl>
                                          </p:spTgt>
                                        </p:tgtEl>
                                        <p:attrNameLst>
                                          <p:attrName>style.visibility</p:attrName>
                                        </p:attrNameLst>
                                      </p:cBhvr>
                                      <p:to>
                                        <p:strVal val="visible"/>
                                      </p:to>
                                    </p:set>
                                    <p:animEffect transition="in" filter="blinds(horizontal)">
                                      <p:cBhvr>
                                        <p:cTn id="32" dur="500"/>
                                        <p:tgtEl>
                                          <p:spTgt spid="20">
                                            <p:txEl>
                                              <p:pRg st="5" end="5"/>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0">
                                            <p:txEl>
                                              <p:pRg st="6" end="6"/>
                                            </p:txEl>
                                          </p:spTgt>
                                        </p:tgtEl>
                                        <p:attrNameLst>
                                          <p:attrName>style.visibility</p:attrName>
                                        </p:attrNameLst>
                                      </p:cBhvr>
                                      <p:to>
                                        <p:strVal val="visible"/>
                                      </p:to>
                                    </p:set>
                                    <p:animEffect transition="in" filter="blinds(horizontal)">
                                      <p:cBhvr>
                                        <p:cTn id="35" dur="500"/>
                                        <p:tgtEl>
                                          <p:spTgt spid="20">
                                            <p:txEl>
                                              <p:pRg st="6" end="6"/>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0">
                                            <p:txEl>
                                              <p:pRg st="7" end="7"/>
                                            </p:txEl>
                                          </p:spTgt>
                                        </p:tgtEl>
                                        <p:attrNameLst>
                                          <p:attrName>style.visibility</p:attrName>
                                        </p:attrNameLst>
                                      </p:cBhvr>
                                      <p:to>
                                        <p:strVal val="visible"/>
                                      </p:to>
                                    </p:set>
                                    <p:animEffect transition="in" filter="blinds(horizontal)">
                                      <p:cBhvr>
                                        <p:cTn id="38" dur="500"/>
                                        <p:tgtEl>
                                          <p:spTgt spid="20">
                                            <p:txEl>
                                              <p:pRg st="7" end="7"/>
                                            </p:txEl>
                                          </p:spTgt>
                                        </p:tgtEl>
                                      </p:cBhvr>
                                    </p:animEffect>
                                  </p:childTnLst>
                                </p:cTn>
                              </p:par>
                            </p:childTnLst>
                          </p:cTn>
                        </p:par>
                      </p:childTnLst>
                    </p:cTn>
                  </p:par>
                  <p:par>
                    <p:cTn id="39" fill="hold" nodeType="clickPar">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0">
                                            <p:txEl>
                                              <p:pRg st="8" end="8"/>
                                            </p:txEl>
                                          </p:spTgt>
                                        </p:tgtEl>
                                        <p:attrNameLst>
                                          <p:attrName>style.visibility</p:attrName>
                                        </p:attrNameLst>
                                      </p:cBhvr>
                                      <p:to>
                                        <p:strVal val="visible"/>
                                      </p:to>
                                    </p:set>
                                    <p:animEffect transition="in" filter="blinds(horizontal)">
                                      <p:cBhvr>
                                        <p:cTn id="43" dur="500"/>
                                        <p:tgtEl>
                                          <p:spTgt spid="2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uiExpand="1" build="p"/>
    </p:bld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Basics of PHP</a:t>
            </a:r>
          </a:p>
        </p:txBody>
      </p:sp>
      <p:sp>
        <p:nvSpPr>
          <p:cNvPr id="7" name="Content Placeholder 2"/>
          <p:cNvSpPr>
            <a:spLocks noGrp="1"/>
          </p:cNvSpPr>
          <p:nvPr>
            <p:ph idx="1"/>
          </p:nvPr>
        </p:nvSpPr>
        <p:spPr>
          <a:xfrm>
            <a:off x="1714500" y="1354346"/>
            <a:ext cx="8763000" cy="4970253"/>
          </a:xfrm>
        </p:spPr>
        <p:txBody>
          <a:bodyPr/>
          <a:lstStyle/>
          <a:p>
            <a:r>
              <a:rPr lang="en-US" dirty="0"/>
              <a:t>PHP files end with .php, you may see .php3 .</a:t>
            </a:r>
            <a:r>
              <a:rPr lang="en-US" dirty="0" err="1"/>
              <a:t>phtml</a:t>
            </a:r>
            <a:r>
              <a:rPr lang="en-US" dirty="0"/>
              <a:t> .php4 as well </a:t>
            </a:r>
          </a:p>
          <a:p>
            <a:r>
              <a:rPr lang="en-US" dirty="0"/>
              <a:t>PHP code is contained within tags </a:t>
            </a:r>
          </a:p>
          <a:p>
            <a:pPr lvl="1">
              <a:buNone/>
            </a:pPr>
            <a:r>
              <a:rPr lang="en-US" dirty="0"/>
              <a:t>&lt;?php        ?&gt;  </a:t>
            </a:r>
            <a:r>
              <a:rPr lang="en-US" b="1" dirty="0"/>
              <a:t>or</a:t>
            </a:r>
            <a:r>
              <a:rPr lang="en-US" dirty="0"/>
              <a:t>    </a:t>
            </a:r>
          </a:p>
          <a:p>
            <a:pPr lvl="1">
              <a:buNone/>
            </a:pPr>
            <a:r>
              <a:rPr lang="en-US" dirty="0"/>
              <a:t>Short-open: &lt;?        ?&gt; </a:t>
            </a:r>
          </a:p>
          <a:p>
            <a:r>
              <a:rPr lang="en-US" dirty="0"/>
              <a:t>HTML script tags: (This syntax is removed after PHP 7.0.0)</a:t>
            </a:r>
          </a:p>
          <a:p>
            <a:pPr lvl="1">
              <a:buNone/>
            </a:pPr>
            <a:r>
              <a:rPr lang="en-US" dirty="0"/>
              <a:t>&lt;script language="php"&gt; &lt;/script&gt; </a:t>
            </a:r>
          </a:p>
          <a:p>
            <a:r>
              <a:rPr lang="en-US" dirty="0"/>
              <a:t>Comments</a:t>
            </a:r>
          </a:p>
          <a:p>
            <a:pPr lvl="1">
              <a:buNone/>
            </a:pPr>
            <a:r>
              <a:rPr lang="en-US" dirty="0"/>
              <a:t>// for single line</a:t>
            </a:r>
          </a:p>
          <a:p>
            <a:pPr lvl="1">
              <a:buNone/>
            </a:pPr>
            <a:r>
              <a:rPr lang="en-US" dirty="0"/>
              <a:t>/* */ for multiline</a:t>
            </a:r>
          </a:p>
        </p:txBody>
      </p:sp>
    </p:spTree>
    <p:extLst>
      <p:ext uri="{BB962C8B-B14F-4D97-AF65-F5344CB8AC3E}">
        <p14:creationId xmlns:p14="http://schemas.microsoft.com/office/powerpoint/2010/main" val="21798838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blinds(horizontal)">
                                      <p:cBhvr>
                                        <p:cTn id="15" dur="500"/>
                                        <p:tgtEl>
                                          <p:spTgt spid="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blinds(horizontal)">
                                      <p:cBhvr>
                                        <p:cTn id="18" dur="500"/>
                                        <p:tgtEl>
                                          <p:spTgt spid="7">
                                            <p:txEl>
                                              <p:pRg st="3" end="3"/>
                                            </p:txEl>
                                          </p:spTgt>
                                        </p:tgtEl>
                                      </p:cBhvr>
                                    </p:animEffect>
                                  </p:childTnLst>
                                </p:cTn>
                              </p:par>
                            </p:childTnLst>
                          </p:cTn>
                        </p:par>
                      </p:childTnLst>
                    </p:cTn>
                  </p:par>
                  <p:par>
                    <p:cTn id="19" fill="hold" nodeType="clickPar">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blinds(horizontal)">
                                      <p:cBhvr>
                                        <p:cTn id="23" dur="500"/>
                                        <p:tgtEl>
                                          <p:spTgt spid="7">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blinds(horizontal)">
                                      <p:cBhvr>
                                        <p:cTn id="26" dur="500"/>
                                        <p:tgtEl>
                                          <p:spTgt spid="7">
                                            <p:txEl>
                                              <p:pRg st="5" end="5"/>
                                            </p:txEl>
                                          </p:spTgt>
                                        </p:tgtEl>
                                      </p:cBhvr>
                                    </p:animEffect>
                                  </p:childTnLst>
                                </p:cTn>
                              </p:par>
                            </p:childTnLst>
                          </p:cTn>
                        </p:par>
                      </p:childTnLst>
                    </p:cTn>
                  </p:par>
                  <p:par>
                    <p:cTn id="27" fill="hold" nodeType="clickPar">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blinds(horizontal)">
                                      <p:cBhvr>
                                        <p:cTn id="31" dur="500"/>
                                        <p:tgtEl>
                                          <p:spTgt spid="7">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7">
                                            <p:txEl>
                                              <p:pRg st="7" end="7"/>
                                            </p:txEl>
                                          </p:spTgt>
                                        </p:tgtEl>
                                        <p:attrNameLst>
                                          <p:attrName>style.visibility</p:attrName>
                                        </p:attrNameLst>
                                      </p:cBhvr>
                                      <p:to>
                                        <p:strVal val="visible"/>
                                      </p:to>
                                    </p:set>
                                    <p:animEffect transition="in" filter="blinds(horizontal)">
                                      <p:cBhvr>
                                        <p:cTn id="34" dur="500"/>
                                        <p:tgtEl>
                                          <p:spTgt spid="7">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Effect transition="in" filter="blinds(horizontal)">
                                      <p:cBhvr>
                                        <p:cTn id="37"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803"/>
          </a:xfrm>
        </p:spPr>
        <p:txBody>
          <a:bodyPr/>
          <a:lstStyle/>
          <a:p>
            <a:r>
              <a:rPr lang="en-US" dirty="0"/>
              <a:t>PHP Basic Example</a:t>
            </a:r>
          </a:p>
        </p:txBody>
      </p:sp>
      <p:graphicFrame>
        <p:nvGraphicFramePr>
          <p:cNvPr id="19" name="Object 21"/>
          <p:cNvGraphicFramePr/>
          <p:nvPr>
            <p:extLst>
              <p:ext uri="{D42A27DB-BD31-4B8C-83A1-F6EECF244321}">
                <p14:modId xmlns:p14="http://schemas.microsoft.com/office/powerpoint/2010/main" val="1506708739"/>
              </p:ext>
            </p:extLst>
          </p:nvPr>
        </p:nvGraphicFramePr>
        <p:xfrm>
          <a:off x="1893888" y="1009291"/>
          <a:ext cx="8228012" cy="7206023"/>
        </p:xfrm>
        <a:graphic>
          <a:graphicData uri="http://schemas.openxmlformats.org/presentationml/2006/ole">
            <mc:AlternateContent xmlns:mc="http://schemas.openxmlformats.org/markup-compatibility/2006">
              <mc:Choice xmlns:v="urn:schemas-microsoft-com:vml" Requires="v">
                <p:oleObj spid="_x0000_s1029" name="Document" r:id="rId3" imgW="7148190" imgH="6230807" progId="Word.Document.8">
                  <p:embed/>
                </p:oleObj>
              </mc:Choice>
              <mc:Fallback>
                <p:oleObj name="Document" r:id="rId3" imgW="7148190" imgH="6230807" progId="Word.Document.8">
                  <p:embed/>
                  <p:pic>
                    <p:nvPicPr>
                      <p:cNvPr id="19" name="Object 21"/>
                      <p:cNvPicPr/>
                      <p:nvPr/>
                    </p:nvPicPr>
                    <p:blipFill>
                      <a:blip r:embed="rId4">
                        <a:extLst>
                          <a:ext uri="{28A0092B-C50C-407E-A947-70E740481C1C}">
                            <a14:useLocalDpi xmlns:a14="http://schemas.microsoft.com/office/drawing/2010/main" val="0"/>
                          </a:ext>
                        </a:extLst>
                      </a:blip>
                      <a:stretch>
                        <a:fillRect/>
                      </a:stretch>
                    </p:blipFill>
                    <p:spPr>
                      <a:xfrm>
                        <a:off x="1893888" y="1009291"/>
                        <a:ext cx="8228012" cy="7206023"/>
                      </a:xfrm>
                      <a:prstGeom prst="rect">
                        <a:avLst/>
                      </a:prstGeom>
                      <a:noFill/>
                      <a:ln>
                        <a:noFill/>
                      </a:ln>
                      <a:effectLst/>
                    </p:spPr>
                  </p:pic>
                </p:oleObj>
              </mc:Fallback>
            </mc:AlternateContent>
          </a:graphicData>
        </a:graphic>
      </p:graphicFrame>
      <p:grpSp>
        <p:nvGrpSpPr>
          <p:cNvPr id="3" name="Group 22"/>
          <p:cNvGrpSpPr/>
          <p:nvPr/>
        </p:nvGrpSpPr>
        <p:grpSpPr>
          <a:xfrm>
            <a:off x="2895601" y="1522412"/>
            <a:ext cx="7389813" cy="406399"/>
            <a:chOff x="702" y="1105"/>
            <a:chExt cx="4655" cy="256"/>
          </a:xfrm>
        </p:grpSpPr>
        <p:sp>
          <p:nvSpPr>
            <p:cNvPr id="21" name="Text Box 5"/>
            <p:cNvSpPr txBox="1">
              <a:spLocks noChangeArrowheads="1"/>
            </p:cNvSpPr>
            <p:nvPr/>
          </p:nvSpPr>
          <p:spPr bwMode="auto">
            <a:xfrm>
              <a:off x="3061" y="1128"/>
              <a:ext cx="2296" cy="233"/>
            </a:xfrm>
            <a:prstGeom prst="rect">
              <a:avLst/>
            </a:prstGeom>
            <a:solidFill>
              <a:srgbClr val="99CCFF"/>
            </a:solidFill>
            <a:ln w="9525">
              <a:solidFill>
                <a:schemeClr val="tx1"/>
              </a:solidFill>
              <a:miter lim="800000"/>
            </a:ln>
          </p:spPr>
          <p:txBody>
            <a:bodyPr>
              <a:spAutoFit/>
            </a:bodyPr>
            <a:lstStyle/>
            <a:p>
              <a:r>
                <a:rPr lang="en-US">
                  <a:latin typeface="Times New Roman" pitchFamily="18" charset="0"/>
                </a:rPr>
                <a:t>Declare variable </a:t>
              </a:r>
              <a:r>
                <a:rPr lang="en-US" sz="1400">
                  <a:latin typeface="Lucida Console" pitchFamily="49" charset="0"/>
                </a:rPr>
                <a:t>$name</a:t>
              </a:r>
            </a:p>
          </p:txBody>
        </p:sp>
        <p:sp>
          <p:nvSpPr>
            <p:cNvPr id="22" name="Line 6"/>
            <p:cNvSpPr>
              <a:spLocks noChangeShapeType="1"/>
            </p:cNvSpPr>
            <p:nvPr/>
          </p:nvSpPr>
          <p:spPr bwMode="auto">
            <a:xfrm flipH="1" flipV="1">
              <a:off x="702" y="1105"/>
              <a:ext cx="2359" cy="134"/>
            </a:xfrm>
            <a:prstGeom prst="line">
              <a:avLst/>
            </a:prstGeom>
            <a:noFill/>
            <a:ln w="9525">
              <a:solidFill>
                <a:schemeClr val="tx1"/>
              </a:solidFill>
              <a:round/>
              <a:tailEnd type="triangle" w="med" len="med"/>
            </a:ln>
          </p:spPr>
          <p:txBody>
            <a:bodyPr>
              <a:spAutoFit/>
            </a:bodyPr>
            <a:lstStyle/>
            <a:p>
              <a:endParaRPr lang="en-US"/>
            </a:p>
          </p:txBody>
        </p:sp>
      </p:grpSp>
      <p:grpSp>
        <p:nvGrpSpPr>
          <p:cNvPr id="5" name="Group 12"/>
          <p:cNvGrpSpPr/>
          <p:nvPr/>
        </p:nvGrpSpPr>
        <p:grpSpPr>
          <a:xfrm>
            <a:off x="2420938" y="1066800"/>
            <a:ext cx="5961063" cy="495300"/>
            <a:chOff x="537" y="832"/>
            <a:chExt cx="3755" cy="312"/>
          </a:xfrm>
        </p:grpSpPr>
        <p:sp>
          <p:nvSpPr>
            <p:cNvPr id="24" name="Text Box 9"/>
            <p:cNvSpPr txBox="1">
              <a:spLocks noChangeArrowheads="1"/>
            </p:cNvSpPr>
            <p:nvPr/>
          </p:nvSpPr>
          <p:spPr bwMode="auto">
            <a:xfrm>
              <a:off x="2414" y="832"/>
              <a:ext cx="1878" cy="233"/>
            </a:xfrm>
            <a:prstGeom prst="rect">
              <a:avLst/>
            </a:prstGeom>
            <a:solidFill>
              <a:srgbClr val="99CCFF"/>
            </a:solidFill>
            <a:ln w="9525">
              <a:solidFill>
                <a:schemeClr val="tx1"/>
              </a:solidFill>
              <a:miter lim="800000"/>
            </a:ln>
          </p:spPr>
          <p:txBody>
            <a:bodyPr>
              <a:spAutoFit/>
            </a:bodyPr>
            <a:lstStyle/>
            <a:p>
              <a:r>
                <a:rPr lang="en-US">
                  <a:latin typeface="Times New Roman" pitchFamily="18" charset="0"/>
                </a:rPr>
                <a:t>Scripting delimiters</a:t>
              </a:r>
            </a:p>
          </p:txBody>
        </p:sp>
        <p:sp>
          <p:nvSpPr>
            <p:cNvPr id="25" name="Line 10"/>
            <p:cNvSpPr>
              <a:spLocks noChangeShapeType="1"/>
            </p:cNvSpPr>
            <p:nvPr/>
          </p:nvSpPr>
          <p:spPr bwMode="auto">
            <a:xfrm flipH="1" flipV="1">
              <a:off x="750" y="907"/>
              <a:ext cx="1670" cy="69"/>
            </a:xfrm>
            <a:prstGeom prst="line">
              <a:avLst/>
            </a:prstGeom>
            <a:noFill/>
            <a:ln w="9525">
              <a:solidFill>
                <a:schemeClr val="tx1"/>
              </a:solidFill>
              <a:round/>
              <a:tailEnd type="triangle" w="med" len="med"/>
            </a:ln>
          </p:spPr>
          <p:txBody>
            <a:bodyPr wrap="square">
              <a:spAutoFit/>
            </a:bodyPr>
            <a:lstStyle/>
            <a:p>
              <a:endParaRPr lang="en-US"/>
            </a:p>
          </p:txBody>
        </p:sp>
        <p:sp>
          <p:nvSpPr>
            <p:cNvPr id="26" name="Line 11"/>
            <p:cNvSpPr>
              <a:spLocks noChangeShapeType="1"/>
            </p:cNvSpPr>
            <p:nvPr/>
          </p:nvSpPr>
          <p:spPr bwMode="auto">
            <a:xfrm flipH="1">
              <a:off x="537" y="976"/>
              <a:ext cx="1883" cy="168"/>
            </a:xfrm>
            <a:prstGeom prst="line">
              <a:avLst/>
            </a:prstGeom>
            <a:noFill/>
            <a:ln w="9525">
              <a:solidFill>
                <a:schemeClr val="tx1"/>
              </a:solidFill>
              <a:round/>
              <a:tailEnd type="triangle" w="med" len="med"/>
            </a:ln>
          </p:spPr>
          <p:txBody>
            <a:bodyPr wrap="square">
              <a:spAutoFit/>
            </a:bodyPr>
            <a:lstStyle/>
            <a:p>
              <a:endParaRPr lang="en-US" dirty="0"/>
            </a:p>
          </p:txBody>
        </p:sp>
      </p:grpSp>
      <p:grpSp>
        <p:nvGrpSpPr>
          <p:cNvPr id="6" name="Group 23"/>
          <p:cNvGrpSpPr/>
          <p:nvPr/>
        </p:nvGrpSpPr>
        <p:grpSpPr>
          <a:xfrm>
            <a:off x="5449888" y="1524002"/>
            <a:ext cx="4913313" cy="1147763"/>
            <a:chOff x="2272" y="1120"/>
            <a:chExt cx="3095" cy="723"/>
          </a:xfrm>
        </p:grpSpPr>
        <p:sp>
          <p:nvSpPr>
            <p:cNvPr id="28" name="Text Box 14"/>
            <p:cNvSpPr txBox="1">
              <a:spLocks noChangeArrowheads="1"/>
            </p:cNvSpPr>
            <p:nvPr/>
          </p:nvSpPr>
          <p:spPr bwMode="auto">
            <a:xfrm>
              <a:off x="3173" y="1610"/>
              <a:ext cx="2194" cy="233"/>
            </a:xfrm>
            <a:prstGeom prst="rect">
              <a:avLst/>
            </a:prstGeom>
            <a:solidFill>
              <a:srgbClr val="99CCFF"/>
            </a:solidFill>
            <a:ln w="9525">
              <a:solidFill>
                <a:schemeClr val="tx1"/>
              </a:solidFill>
              <a:miter lim="800000"/>
            </a:ln>
          </p:spPr>
          <p:txBody>
            <a:bodyPr>
              <a:spAutoFit/>
            </a:bodyPr>
            <a:lstStyle/>
            <a:p>
              <a:r>
                <a:rPr lang="en-US">
                  <a:latin typeface="Times New Roman" pitchFamily="18" charset="0"/>
                </a:rPr>
                <a:t>Single-line comment</a:t>
              </a:r>
            </a:p>
          </p:txBody>
        </p:sp>
        <p:sp>
          <p:nvSpPr>
            <p:cNvPr id="29" name="Line 15"/>
            <p:cNvSpPr>
              <a:spLocks noChangeShapeType="1"/>
            </p:cNvSpPr>
            <p:nvPr/>
          </p:nvSpPr>
          <p:spPr bwMode="auto">
            <a:xfrm flipH="1" flipV="1">
              <a:off x="2272" y="1120"/>
              <a:ext cx="853" cy="600"/>
            </a:xfrm>
            <a:prstGeom prst="line">
              <a:avLst/>
            </a:prstGeom>
            <a:noFill/>
            <a:ln w="9525">
              <a:solidFill>
                <a:schemeClr val="tx1"/>
              </a:solidFill>
              <a:round/>
              <a:tailEnd type="triangle" w="med" len="med"/>
            </a:ln>
          </p:spPr>
          <p:txBody>
            <a:bodyPr>
              <a:spAutoFit/>
            </a:bodyPr>
            <a:lstStyle/>
            <a:p>
              <a:endParaRPr lang="en-US"/>
            </a:p>
          </p:txBody>
        </p:sp>
      </p:grpSp>
      <p:grpSp>
        <p:nvGrpSpPr>
          <p:cNvPr id="7" name="Group 24"/>
          <p:cNvGrpSpPr/>
          <p:nvPr/>
        </p:nvGrpSpPr>
        <p:grpSpPr>
          <a:xfrm>
            <a:off x="5867400" y="5133978"/>
            <a:ext cx="4533900" cy="820738"/>
            <a:chOff x="2541" y="2612"/>
            <a:chExt cx="2856" cy="517"/>
          </a:xfrm>
        </p:grpSpPr>
        <p:sp>
          <p:nvSpPr>
            <p:cNvPr id="31" name="Text Box 17"/>
            <p:cNvSpPr txBox="1">
              <a:spLocks noChangeArrowheads="1"/>
            </p:cNvSpPr>
            <p:nvPr/>
          </p:nvSpPr>
          <p:spPr bwMode="auto">
            <a:xfrm>
              <a:off x="2895" y="2722"/>
              <a:ext cx="2502" cy="407"/>
            </a:xfrm>
            <a:prstGeom prst="rect">
              <a:avLst/>
            </a:prstGeom>
            <a:solidFill>
              <a:srgbClr val="99CCFF"/>
            </a:solidFill>
            <a:ln w="9525">
              <a:solidFill>
                <a:schemeClr val="tx1"/>
              </a:solidFill>
              <a:miter lim="800000"/>
            </a:ln>
          </p:spPr>
          <p:txBody>
            <a:bodyPr>
              <a:spAutoFit/>
            </a:bodyPr>
            <a:lstStyle/>
            <a:p>
              <a:r>
                <a:rPr lang="en-US">
                  <a:latin typeface="Times New Roman" pitchFamily="18" charset="0"/>
                </a:rPr>
                <a:t>Function </a:t>
              </a:r>
              <a:r>
                <a:rPr lang="en-US" sz="1400">
                  <a:latin typeface="Lucida Console" pitchFamily="49" charset="0"/>
                </a:rPr>
                <a:t>print</a:t>
              </a:r>
              <a:r>
                <a:rPr lang="en-US">
                  <a:latin typeface="Times New Roman" pitchFamily="18" charset="0"/>
                </a:rPr>
                <a:t> outputs the value of variable </a:t>
              </a:r>
              <a:r>
                <a:rPr lang="en-US" sz="1400">
                  <a:latin typeface="Lucida Console" pitchFamily="49" charset="0"/>
                </a:rPr>
                <a:t>$name</a:t>
              </a:r>
            </a:p>
          </p:txBody>
        </p:sp>
        <p:sp>
          <p:nvSpPr>
            <p:cNvPr id="32" name="Line 18"/>
            <p:cNvSpPr>
              <a:spLocks noChangeShapeType="1"/>
            </p:cNvSpPr>
            <p:nvPr/>
          </p:nvSpPr>
          <p:spPr bwMode="auto">
            <a:xfrm flipH="1" flipV="1">
              <a:off x="2541" y="2612"/>
              <a:ext cx="355" cy="221"/>
            </a:xfrm>
            <a:prstGeom prst="line">
              <a:avLst/>
            </a:prstGeom>
            <a:noFill/>
            <a:ln w="9525">
              <a:solidFill>
                <a:schemeClr val="tx1"/>
              </a:solidFill>
              <a:round/>
              <a:tailEnd type="triangle" w="med" len="med"/>
            </a:ln>
          </p:spPr>
          <p:txBody>
            <a:bodyPr>
              <a:spAutoFit/>
            </a:bodyPr>
            <a:lstStyle/>
            <a:p>
              <a:endParaRPr lang="en-US"/>
            </a:p>
          </p:txBody>
        </p:sp>
      </p:grpSp>
      <p:pic>
        <p:nvPicPr>
          <p:cNvPr id="1028" name="Picture 4"/>
          <p:cNvPicPr>
            <a:picLocks noChangeAspect="1" noChangeArrowheads="1"/>
          </p:cNvPicPr>
          <p:nvPr/>
        </p:nvPicPr>
        <p:blipFill>
          <a:blip r:embed="rId5"/>
          <a:stretch>
            <a:fillRect/>
          </a:stretch>
        </p:blipFill>
        <p:spPr bwMode="auto">
          <a:xfrm>
            <a:off x="4324350" y="2176464"/>
            <a:ext cx="3543300" cy="2505075"/>
          </a:xfrm>
          <a:prstGeom prst="rect">
            <a:avLst/>
          </a:prstGeom>
          <a:noFill/>
          <a:ln w="9525">
            <a:noFill/>
            <a:miter lim="800000"/>
          </a:ln>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2" fill="hold" nodeType="clickPar">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6" fill="hold" nodeType="clickPar">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0" fill="hold" nodeType="clickPar">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028"/>
                                        </p:tgtEl>
                                        <p:attrNameLst>
                                          <p:attrName>style.visibility</p:attrName>
                                        </p:attrNameLst>
                                      </p:cBhvr>
                                      <p:to>
                                        <p:strVal val="visible"/>
                                      </p:to>
                                    </p:set>
                                    <p:animEffect transition="in" filter="blinds(horizontal)">
                                      <p:cBhvr>
                                        <p:cTn id="28"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Variables</a:t>
            </a:r>
          </a:p>
        </p:txBody>
      </p:sp>
      <p:sp>
        <p:nvSpPr>
          <p:cNvPr id="3" name="Content Placeholder 2"/>
          <p:cNvSpPr>
            <a:spLocks noGrp="1"/>
          </p:cNvSpPr>
          <p:nvPr>
            <p:ph idx="1"/>
          </p:nvPr>
        </p:nvSpPr>
        <p:spPr/>
        <p:txBody>
          <a:bodyPr>
            <a:normAutofit fontScale="92500"/>
          </a:bodyPr>
          <a:lstStyle/>
          <a:p>
            <a:r>
              <a:rPr lang="en-US"/>
              <a:t>All variables begin with </a:t>
            </a:r>
            <a:r>
              <a:rPr lang="en-US" b="1"/>
              <a:t>$</a:t>
            </a:r>
            <a:r>
              <a:rPr lang="en-US"/>
              <a:t> and can contain letters, digits and underscore (variable name can not begin with digit) </a:t>
            </a:r>
          </a:p>
          <a:p>
            <a:r>
              <a:rPr lang="en-US"/>
              <a:t>PHP variables are Case-sensitive</a:t>
            </a:r>
          </a:p>
          <a:p>
            <a:r>
              <a:rPr lang="en-US"/>
              <a:t>Don’t need to declare variables </a:t>
            </a:r>
          </a:p>
          <a:p>
            <a:r>
              <a:rPr lang="en-US"/>
              <a:t>The value of a variable is the value of its most recent assignment </a:t>
            </a:r>
          </a:p>
          <a:p>
            <a:r>
              <a:rPr lang="en-US"/>
              <a:t>Variables have no specific type other than the type of their current value </a:t>
            </a:r>
          </a:p>
          <a:p>
            <a:r>
              <a:rPr lang="en-US"/>
              <a:t>Can have variable variables $$variable </a:t>
            </a:r>
            <a:r>
              <a:rPr lang="en-US" b="1"/>
              <a:t>(not recommended)</a:t>
            </a:r>
          </a:p>
          <a:p>
            <a:pPr lvl="1">
              <a:buNone/>
            </a:pPr>
            <a:r>
              <a:rPr lang="en-US"/>
              <a:t>Example :		$a = “b”;</a:t>
            </a:r>
          </a:p>
          <a:p>
            <a:pPr lvl="1">
              <a:buNone/>
            </a:pPr>
            <a:r>
              <a:rPr lang="en-US"/>
              <a:t>				$b = “Arjun Bala”;</a:t>
            </a:r>
          </a:p>
          <a:p>
            <a:pPr lvl="1">
              <a:buNone/>
            </a:pPr>
            <a:r>
              <a:rPr lang="en-US"/>
              <a:t>				echo($$a);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nodeType="clickPar">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Variables (Cont.)</a:t>
            </a:r>
          </a:p>
        </p:txBody>
      </p:sp>
      <p:sp>
        <p:nvSpPr>
          <p:cNvPr id="3" name="Content Placeholder 2"/>
          <p:cNvSpPr>
            <a:spLocks noGrp="1"/>
          </p:cNvSpPr>
          <p:nvPr>
            <p:ph idx="1"/>
          </p:nvPr>
        </p:nvSpPr>
        <p:spPr/>
        <p:txBody>
          <a:bodyPr/>
          <a:lstStyle/>
          <a:p>
            <a:r>
              <a:rPr lang="en-US" dirty="0"/>
              <a:t>Variable names inside strings replaced by their value</a:t>
            </a:r>
          </a:p>
          <a:p>
            <a:pPr lvl="1">
              <a:buNone/>
            </a:pPr>
            <a:r>
              <a:rPr lang="en-US" dirty="0"/>
              <a:t>Example :	$name = “Arjun </a:t>
            </a:r>
            <a:r>
              <a:rPr lang="en-US" dirty="0" err="1"/>
              <a:t>Bala</a:t>
            </a:r>
            <a:r>
              <a:rPr lang="en-US" dirty="0"/>
              <a:t>”;</a:t>
            </a:r>
          </a:p>
          <a:p>
            <a:pPr lvl="1">
              <a:buNone/>
            </a:pPr>
            <a:r>
              <a:rPr lang="en-US" dirty="0"/>
              <a:t>			$str = “My name is $name”;			</a:t>
            </a:r>
          </a:p>
          <a:p>
            <a:r>
              <a:rPr lang="en-US" dirty="0"/>
              <a:t>Type conversions</a:t>
            </a:r>
          </a:p>
          <a:p>
            <a:pPr lvl="1"/>
            <a:r>
              <a:rPr lang="en-US" dirty="0" err="1"/>
              <a:t>settype</a:t>
            </a:r>
            <a:r>
              <a:rPr lang="en-US" dirty="0"/>
              <a:t> function</a:t>
            </a:r>
          </a:p>
          <a:p>
            <a:pPr lvl="1"/>
            <a:r>
              <a:rPr lang="en-US" dirty="0"/>
              <a:t>Type casting</a:t>
            </a:r>
          </a:p>
          <a:p>
            <a:r>
              <a:rPr lang="en-US" dirty="0"/>
              <a:t>Concatenation operator</a:t>
            </a:r>
          </a:p>
          <a:p>
            <a:pPr lvl="1"/>
            <a:r>
              <a:rPr lang="en-US" dirty="0"/>
              <a:t>. (period)</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6090"/>
          </a:xfrm>
        </p:spPr>
        <p:txBody>
          <a:bodyPr/>
          <a:lstStyle/>
          <a:p>
            <a:r>
              <a:rPr lang="en-US" dirty="0"/>
              <a:t>Variable types</a:t>
            </a:r>
          </a:p>
        </p:txBody>
      </p:sp>
      <p:graphicFrame>
        <p:nvGraphicFramePr>
          <p:cNvPr id="5" name="Table 4"/>
          <p:cNvGraphicFramePr>
            <a:graphicFrameLocks noGrp="1"/>
          </p:cNvGraphicFramePr>
          <p:nvPr/>
        </p:nvGraphicFramePr>
        <p:xfrm>
          <a:off x="2209800" y="1219200"/>
          <a:ext cx="7772400" cy="333756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370840">
                <a:tc>
                  <a:txBody>
                    <a:bodyPr/>
                    <a:lstStyle/>
                    <a:p>
                      <a:r>
                        <a:rPr lang="en-US"/>
                        <a:t>Data Type</a:t>
                      </a:r>
                    </a:p>
                  </a:txBody>
                  <a:tcPr/>
                </a:tc>
                <a:tc>
                  <a:txBody>
                    <a:bodyPr/>
                    <a:lstStyle/>
                    <a:p>
                      <a:r>
                        <a:rPr lang="en-US"/>
                        <a:t>Description</a:t>
                      </a:r>
                    </a:p>
                  </a:txBody>
                  <a:tcPr/>
                </a:tc>
                <a:extLst>
                  <a:ext uri="{0D108BD9-81ED-4DB2-BD59-A6C34878D82A}">
                    <a16:rowId xmlns:a16="http://schemas.microsoft.com/office/drawing/2014/main" val="10000"/>
                  </a:ext>
                </a:extLst>
              </a:tr>
              <a:tr h="370840">
                <a:tc>
                  <a:txBody>
                    <a:bodyPr/>
                    <a:lstStyle/>
                    <a:p>
                      <a:r>
                        <a:rPr lang="en-US" err="1"/>
                        <a:t>int,</a:t>
                      </a:r>
                      <a:r>
                        <a:rPr lang="en-US" baseline="0"/>
                        <a:t> integer</a:t>
                      </a:r>
                      <a:endParaRPr lang="en-US"/>
                    </a:p>
                  </a:txBody>
                  <a:tcPr/>
                </a:tc>
                <a:tc>
                  <a:txBody>
                    <a:bodyPr/>
                    <a:lstStyle/>
                    <a:p>
                      <a:r>
                        <a:rPr lang="en-US"/>
                        <a:t>Whole numbers (i.e., numbers without a decimal point).</a:t>
                      </a:r>
                    </a:p>
                  </a:txBody>
                  <a:tcPr/>
                </a:tc>
                <a:extLst>
                  <a:ext uri="{0D108BD9-81ED-4DB2-BD59-A6C34878D82A}">
                    <a16:rowId xmlns:a16="http://schemas.microsoft.com/office/drawing/2014/main" val="10001"/>
                  </a:ext>
                </a:extLst>
              </a:tr>
              <a:tr h="370840">
                <a:tc>
                  <a:txBody>
                    <a:bodyPr/>
                    <a:lstStyle/>
                    <a:p>
                      <a:r>
                        <a:rPr lang="en-US"/>
                        <a:t>float, double</a:t>
                      </a:r>
                    </a:p>
                  </a:txBody>
                  <a:tcPr/>
                </a:tc>
                <a:tc>
                  <a:txBody>
                    <a:bodyPr/>
                    <a:lstStyle/>
                    <a:p>
                      <a:r>
                        <a:rPr lang="en-US"/>
                        <a:t>Real numbers (i.e., numbers containing a decimal point).</a:t>
                      </a:r>
                    </a:p>
                  </a:txBody>
                  <a:tcPr/>
                </a:tc>
                <a:extLst>
                  <a:ext uri="{0D108BD9-81ED-4DB2-BD59-A6C34878D82A}">
                    <a16:rowId xmlns:a16="http://schemas.microsoft.com/office/drawing/2014/main" val="10002"/>
                  </a:ext>
                </a:extLst>
              </a:tr>
              <a:tr h="370840">
                <a:tc>
                  <a:txBody>
                    <a:bodyPr/>
                    <a:lstStyle/>
                    <a:p>
                      <a:r>
                        <a:rPr lang="en-US"/>
                        <a:t>string</a:t>
                      </a:r>
                    </a:p>
                  </a:txBody>
                  <a:tcPr/>
                </a:tc>
                <a:tc>
                  <a:txBody>
                    <a:bodyPr/>
                    <a:lstStyle/>
                    <a:p>
                      <a:r>
                        <a:rPr lang="en-US"/>
                        <a:t>Text enclosed in either single ('') or double ("") quotes.</a:t>
                      </a:r>
                    </a:p>
                  </a:txBody>
                  <a:tcPr/>
                </a:tc>
                <a:extLst>
                  <a:ext uri="{0D108BD9-81ED-4DB2-BD59-A6C34878D82A}">
                    <a16:rowId xmlns:a16="http://schemas.microsoft.com/office/drawing/2014/main" val="10003"/>
                  </a:ext>
                </a:extLst>
              </a:tr>
              <a:tr h="370840">
                <a:tc>
                  <a:txBody>
                    <a:bodyPr/>
                    <a:lstStyle/>
                    <a:p>
                      <a:r>
                        <a:rPr lang="en-US" err="1"/>
                        <a:t>bool,</a:t>
                      </a:r>
                      <a:r>
                        <a:rPr lang="en-US" baseline="0"/>
                        <a:t> boolean</a:t>
                      </a:r>
                      <a:endParaRPr lang="en-US"/>
                    </a:p>
                  </a:txBody>
                  <a:tcPr/>
                </a:tc>
                <a:tc>
                  <a:txBody>
                    <a:bodyPr/>
                    <a:lstStyle/>
                    <a:p>
                      <a:r>
                        <a:rPr lang="en-US"/>
                        <a:t>True or false.</a:t>
                      </a:r>
                    </a:p>
                  </a:txBody>
                  <a:tcPr/>
                </a:tc>
                <a:extLst>
                  <a:ext uri="{0D108BD9-81ED-4DB2-BD59-A6C34878D82A}">
                    <a16:rowId xmlns:a16="http://schemas.microsoft.com/office/drawing/2014/main" val="10004"/>
                  </a:ext>
                </a:extLst>
              </a:tr>
              <a:tr h="370840">
                <a:tc>
                  <a:txBody>
                    <a:bodyPr/>
                    <a:lstStyle/>
                    <a:p>
                      <a:r>
                        <a:rPr lang="en-US"/>
                        <a:t>array</a:t>
                      </a:r>
                    </a:p>
                  </a:txBody>
                  <a:tcPr/>
                </a:tc>
                <a:tc>
                  <a:txBody>
                    <a:bodyPr/>
                    <a:lstStyle/>
                    <a:p>
                      <a:r>
                        <a:rPr lang="en-US"/>
                        <a:t>Group of elements.</a:t>
                      </a:r>
                    </a:p>
                  </a:txBody>
                  <a:tcPr/>
                </a:tc>
                <a:extLst>
                  <a:ext uri="{0D108BD9-81ED-4DB2-BD59-A6C34878D82A}">
                    <a16:rowId xmlns:a16="http://schemas.microsoft.com/office/drawing/2014/main" val="10005"/>
                  </a:ext>
                </a:extLst>
              </a:tr>
              <a:tr h="370840">
                <a:tc>
                  <a:txBody>
                    <a:bodyPr/>
                    <a:lstStyle/>
                    <a:p>
                      <a:r>
                        <a:rPr lang="en-US"/>
                        <a:t>object</a:t>
                      </a:r>
                    </a:p>
                  </a:txBody>
                  <a:tcPr/>
                </a:tc>
                <a:tc>
                  <a:txBody>
                    <a:bodyPr/>
                    <a:lstStyle/>
                    <a:p>
                      <a:r>
                        <a:rPr lang="en-US"/>
                        <a:t>Group of associated data and methods.</a:t>
                      </a:r>
                    </a:p>
                  </a:txBody>
                  <a:tcPr/>
                </a:tc>
                <a:extLst>
                  <a:ext uri="{0D108BD9-81ED-4DB2-BD59-A6C34878D82A}">
                    <a16:rowId xmlns:a16="http://schemas.microsoft.com/office/drawing/2014/main" val="10006"/>
                  </a:ext>
                </a:extLst>
              </a:tr>
              <a:tr h="370840">
                <a:tc>
                  <a:txBody>
                    <a:bodyPr/>
                    <a:lstStyle/>
                    <a:p>
                      <a:r>
                        <a:rPr lang="en-US"/>
                        <a:t>resource</a:t>
                      </a:r>
                    </a:p>
                  </a:txBody>
                  <a:tcPr/>
                </a:tc>
                <a:tc>
                  <a:txBody>
                    <a:bodyPr/>
                    <a:lstStyle/>
                    <a:p>
                      <a:r>
                        <a:rPr lang="en-US"/>
                        <a:t>An external data source.</a:t>
                      </a:r>
                    </a:p>
                  </a:txBody>
                  <a:tcPr/>
                </a:tc>
                <a:extLst>
                  <a:ext uri="{0D108BD9-81ED-4DB2-BD59-A6C34878D82A}">
                    <a16:rowId xmlns:a16="http://schemas.microsoft.com/office/drawing/2014/main" val="10007"/>
                  </a:ext>
                </a:extLst>
              </a:tr>
              <a:tr h="370840">
                <a:tc>
                  <a:txBody>
                    <a:bodyPr/>
                    <a:lstStyle/>
                    <a:p>
                      <a:r>
                        <a:rPr lang="en-US"/>
                        <a:t>NULL</a:t>
                      </a:r>
                    </a:p>
                  </a:txBody>
                  <a:tcPr/>
                </a:tc>
                <a:tc>
                  <a:txBody>
                    <a:bodyPr/>
                    <a:lstStyle/>
                    <a:p>
                      <a:r>
                        <a:rPr lang="en-US"/>
                        <a:t>No value.</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Variables Scope</a:t>
            </a:r>
          </a:p>
        </p:txBody>
      </p:sp>
      <p:sp>
        <p:nvSpPr>
          <p:cNvPr id="3" name="Content Placeholder 2"/>
          <p:cNvSpPr>
            <a:spLocks noGrp="1"/>
          </p:cNvSpPr>
          <p:nvPr>
            <p:ph idx="1"/>
          </p:nvPr>
        </p:nvSpPr>
        <p:spPr/>
        <p:txBody>
          <a:bodyPr/>
          <a:lstStyle/>
          <a:p>
            <a:r>
              <a:rPr lang="en-US"/>
              <a:t>Scope refers to where within a script or program a variable has meaning or a value </a:t>
            </a:r>
          </a:p>
          <a:p>
            <a:r>
              <a:rPr lang="en-US"/>
              <a:t>Mostly script variables are available to you anywhere within your script. </a:t>
            </a:r>
          </a:p>
          <a:p>
            <a:r>
              <a:rPr lang="en-US"/>
              <a:t>Note that variables inside functions are local to that function and a function cannot access script variables which are outside the function even if they are in the same file. </a:t>
            </a:r>
          </a:p>
          <a:p>
            <a:r>
              <a:rPr lang="en-US"/>
              <a:t>The modifiers global and static allow function variables to be accessed outside the function or to hold their value between function calls respectively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(Variables)</a:t>
            </a:r>
          </a:p>
        </p:txBody>
      </p:sp>
      <p:graphicFrame>
        <p:nvGraphicFramePr>
          <p:cNvPr id="6" name="Object 1024"/>
          <p:cNvGraphicFramePr/>
          <p:nvPr/>
        </p:nvGraphicFramePr>
        <p:xfrm>
          <a:off x="2547939" y="1525588"/>
          <a:ext cx="6905625" cy="5103812"/>
        </p:xfrm>
        <a:graphic>
          <a:graphicData uri="http://schemas.openxmlformats.org/presentationml/2006/ole">
            <mc:AlternateContent xmlns:mc="http://schemas.openxmlformats.org/markup-compatibility/2006">
              <mc:Choice xmlns:v="urn:schemas-microsoft-com:vml" Requires="v">
                <p:oleObj spid="_x0000_s2053" name="Document" r:id="rId3" imgW="7112636" imgH="5248372" progId="Word.Document.8">
                  <p:embed/>
                </p:oleObj>
              </mc:Choice>
              <mc:Fallback>
                <p:oleObj name="Document" r:id="rId3" imgW="7112636" imgH="5248372" progId="Word.Document.8">
                  <p:embed/>
                  <p:pic>
                    <p:nvPicPr>
                      <p:cNvPr id="6" name="Object 1024"/>
                      <p:cNvPicPr/>
                      <p:nvPr/>
                    </p:nvPicPr>
                    <p:blipFill>
                      <a:blip r:embed="rId4">
                        <a:extLst>
                          <a:ext uri="{28A0092B-C50C-407E-A947-70E740481C1C}">
                            <a14:useLocalDpi xmlns:a14="http://schemas.microsoft.com/office/drawing/2010/main" val="0"/>
                          </a:ext>
                        </a:extLst>
                      </a:blip>
                      <a:stretch>
                        <a:fillRect/>
                      </a:stretch>
                    </p:blipFill>
                    <p:spPr>
                      <a:xfrm>
                        <a:off x="2547939" y="1525588"/>
                        <a:ext cx="6905625" cy="5103812"/>
                      </a:xfrm>
                      <a:prstGeom prst="rect">
                        <a:avLst/>
                      </a:prstGeom>
                      <a:noFill/>
                      <a:ln>
                        <a:noFill/>
                      </a:ln>
                      <a:effectLst/>
                    </p:spPr>
                  </p:pic>
                </p:oleObj>
              </mc:Fallback>
            </mc:AlternateContent>
          </a:graphicData>
        </a:graphic>
      </p:graphicFrame>
      <p:grpSp>
        <p:nvGrpSpPr>
          <p:cNvPr id="3" name="Group 19"/>
          <p:cNvGrpSpPr/>
          <p:nvPr/>
        </p:nvGrpSpPr>
        <p:grpSpPr>
          <a:xfrm>
            <a:off x="4906964" y="3419475"/>
            <a:ext cx="4346575" cy="865188"/>
            <a:chOff x="2604" y="1499"/>
            <a:chExt cx="2738" cy="545"/>
          </a:xfrm>
        </p:grpSpPr>
        <p:sp>
          <p:nvSpPr>
            <p:cNvPr id="8" name="Text Box 4"/>
            <p:cNvSpPr txBox="1">
              <a:spLocks noChangeArrowheads="1"/>
            </p:cNvSpPr>
            <p:nvPr/>
          </p:nvSpPr>
          <p:spPr bwMode="auto">
            <a:xfrm>
              <a:off x="3164" y="1499"/>
              <a:ext cx="2178" cy="368"/>
            </a:xfrm>
            <a:prstGeom prst="rect">
              <a:avLst/>
            </a:prstGeom>
            <a:solidFill>
              <a:srgbClr val="99CCFF"/>
            </a:solidFill>
            <a:ln w="9525">
              <a:solidFill>
                <a:schemeClr val="tx1"/>
              </a:solidFill>
              <a:miter lim="800000"/>
            </a:ln>
          </p:spPr>
          <p:txBody>
            <a:bodyPr>
              <a:spAutoFit/>
            </a:bodyPr>
            <a:lstStyle/>
            <a:p>
              <a:r>
                <a:rPr lang="en-US">
                  <a:latin typeface="Times New Roman" pitchFamily="18" charset="0"/>
                </a:rPr>
                <a:t>Assign a string to variable </a:t>
              </a:r>
              <a:r>
                <a:rPr lang="en-US" sz="1400">
                  <a:latin typeface="Lucida Console" pitchFamily="49" charset="0"/>
                </a:rPr>
                <a:t>$testString</a:t>
              </a:r>
            </a:p>
          </p:txBody>
        </p:sp>
        <p:sp>
          <p:nvSpPr>
            <p:cNvPr id="9" name="Line 5"/>
            <p:cNvSpPr>
              <a:spLocks noChangeShapeType="1"/>
            </p:cNvSpPr>
            <p:nvPr/>
          </p:nvSpPr>
          <p:spPr bwMode="auto">
            <a:xfrm flipH="1">
              <a:off x="2604" y="1681"/>
              <a:ext cx="552" cy="363"/>
            </a:xfrm>
            <a:prstGeom prst="line">
              <a:avLst/>
            </a:prstGeom>
            <a:noFill/>
            <a:ln w="9525">
              <a:solidFill>
                <a:schemeClr val="tx1"/>
              </a:solidFill>
              <a:round/>
              <a:tailEnd type="triangle" w="med" len="med"/>
            </a:ln>
          </p:spPr>
          <p:txBody>
            <a:bodyPr>
              <a:spAutoFit/>
            </a:bodyPr>
            <a:lstStyle/>
            <a:p>
              <a:endParaRPr lang="en-US"/>
            </a:p>
          </p:txBody>
        </p:sp>
      </p:grpSp>
      <p:grpSp>
        <p:nvGrpSpPr>
          <p:cNvPr id="5" name="Group 21"/>
          <p:cNvGrpSpPr/>
          <p:nvPr/>
        </p:nvGrpSpPr>
        <p:grpSpPr>
          <a:xfrm>
            <a:off x="5256213" y="4333875"/>
            <a:ext cx="5211762" cy="584200"/>
            <a:chOff x="2075" y="1988"/>
            <a:chExt cx="3283" cy="368"/>
          </a:xfrm>
        </p:grpSpPr>
        <p:sp>
          <p:nvSpPr>
            <p:cNvPr id="11" name="Text Box 9"/>
            <p:cNvSpPr txBox="1">
              <a:spLocks noChangeArrowheads="1"/>
            </p:cNvSpPr>
            <p:nvPr/>
          </p:nvSpPr>
          <p:spPr bwMode="auto">
            <a:xfrm>
              <a:off x="3204" y="1988"/>
              <a:ext cx="2154" cy="368"/>
            </a:xfrm>
            <a:prstGeom prst="rect">
              <a:avLst/>
            </a:prstGeom>
            <a:solidFill>
              <a:srgbClr val="99CCFF"/>
            </a:solidFill>
            <a:ln w="9525">
              <a:solidFill>
                <a:schemeClr val="tx1"/>
              </a:solidFill>
              <a:miter lim="800000"/>
            </a:ln>
          </p:spPr>
          <p:txBody>
            <a:bodyPr>
              <a:spAutoFit/>
            </a:bodyPr>
            <a:lstStyle/>
            <a:p>
              <a:r>
                <a:rPr lang="en-US">
                  <a:latin typeface="Times New Roman" pitchFamily="18" charset="0"/>
                </a:rPr>
                <a:t>Assign a double to variable </a:t>
              </a:r>
              <a:r>
                <a:rPr lang="en-US" sz="1400">
                  <a:latin typeface="Lucida Console" pitchFamily="49" charset="0"/>
                </a:rPr>
                <a:t>$testDouble</a:t>
              </a:r>
            </a:p>
          </p:txBody>
        </p:sp>
        <p:sp>
          <p:nvSpPr>
            <p:cNvPr id="12" name="Line 10"/>
            <p:cNvSpPr>
              <a:spLocks noChangeShapeType="1"/>
            </p:cNvSpPr>
            <p:nvPr/>
          </p:nvSpPr>
          <p:spPr bwMode="auto">
            <a:xfrm flipH="1">
              <a:off x="2075" y="2170"/>
              <a:ext cx="1128" cy="0"/>
            </a:xfrm>
            <a:prstGeom prst="line">
              <a:avLst/>
            </a:prstGeom>
            <a:noFill/>
            <a:ln w="9525">
              <a:solidFill>
                <a:schemeClr val="tx1"/>
              </a:solidFill>
              <a:round/>
              <a:tailEnd type="triangle" w="med" len="med"/>
            </a:ln>
          </p:spPr>
          <p:txBody>
            <a:bodyPr>
              <a:spAutoFit/>
            </a:bodyPr>
            <a:lstStyle/>
            <a:p>
              <a:endParaRPr lang="en-US"/>
            </a:p>
          </p:txBody>
        </p:sp>
      </p:grpSp>
      <p:grpSp>
        <p:nvGrpSpPr>
          <p:cNvPr id="7" name="Group 20"/>
          <p:cNvGrpSpPr/>
          <p:nvPr/>
        </p:nvGrpSpPr>
        <p:grpSpPr>
          <a:xfrm>
            <a:off x="5207000" y="4546600"/>
            <a:ext cx="5308600" cy="584200"/>
            <a:chOff x="1989" y="2343"/>
            <a:chExt cx="3440" cy="368"/>
          </a:xfrm>
        </p:grpSpPr>
        <p:sp>
          <p:nvSpPr>
            <p:cNvPr id="14" name="Text Box 12"/>
            <p:cNvSpPr txBox="1">
              <a:spLocks noChangeArrowheads="1"/>
            </p:cNvSpPr>
            <p:nvPr/>
          </p:nvSpPr>
          <p:spPr bwMode="auto">
            <a:xfrm>
              <a:off x="3117" y="2343"/>
              <a:ext cx="2312" cy="368"/>
            </a:xfrm>
            <a:prstGeom prst="rect">
              <a:avLst/>
            </a:prstGeom>
            <a:solidFill>
              <a:srgbClr val="99CCFF"/>
            </a:solidFill>
            <a:ln w="9525">
              <a:solidFill>
                <a:schemeClr val="tx1"/>
              </a:solidFill>
              <a:miter lim="800000"/>
            </a:ln>
          </p:spPr>
          <p:txBody>
            <a:bodyPr>
              <a:spAutoFit/>
            </a:bodyPr>
            <a:lstStyle/>
            <a:p>
              <a:r>
                <a:rPr lang="en-US">
                  <a:latin typeface="Times New Roman" pitchFamily="18" charset="0"/>
                </a:rPr>
                <a:t>Assign an integer to variable </a:t>
              </a:r>
              <a:r>
                <a:rPr lang="en-US" sz="1400">
                  <a:latin typeface="Lucida Console" pitchFamily="49" charset="0"/>
                </a:rPr>
                <a:t>$testInteger</a:t>
              </a:r>
            </a:p>
          </p:txBody>
        </p:sp>
        <p:sp>
          <p:nvSpPr>
            <p:cNvPr id="15" name="Line 13"/>
            <p:cNvSpPr>
              <a:spLocks noChangeShapeType="1"/>
            </p:cNvSpPr>
            <p:nvPr/>
          </p:nvSpPr>
          <p:spPr bwMode="auto">
            <a:xfrm flipH="1">
              <a:off x="1989" y="2525"/>
              <a:ext cx="1129" cy="23"/>
            </a:xfrm>
            <a:prstGeom prst="line">
              <a:avLst/>
            </a:prstGeom>
            <a:noFill/>
            <a:ln w="9525">
              <a:solidFill>
                <a:schemeClr val="tx1"/>
              </a:solidFill>
              <a:round/>
              <a:tailEnd type="triangle" w="med" len="med"/>
            </a:ln>
          </p:spPr>
          <p:txBody>
            <a:bodyP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(Variables) (Cont.)</a:t>
            </a:r>
          </a:p>
        </p:txBody>
      </p:sp>
      <p:graphicFrame>
        <p:nvGraphicFramePr>
          <p:cNvPr id="5" name="Object 1024"/>
          <p:cNvGraphicFramePr/>
          <p:nvPr/>
        </p:nvGraphicFramePr>
        <p:xfrm>
          <a:off x="2343151" y="1143000"/>
          <a:ext cx="6850063" cy="5253038"/>
        </p:xfrm>
        <a:graphic>
          <a:graphicData uri="http://schemas.openxmlformats.org/presentationml/2006/ole">
            <mc:AlternateContent xmlns:mc="http://schemas.openxmlformats.org/markup-compatibility/2006">
              <mc:Choice xmlns:v="urn:schemas-microsoft-com:vml" Requires="v">
                <p:oleObj spid="_x0000_s3077" name="Document" r:id="rId3" imgW="7133817" imgH="5476924" progId="Word.Document.8">
                  <p:embed/>
                </p:oleObj>
              </mc:Choice>
              <mc:Fallback>
                <p:oleObj name="Document" r:id="rId3" imgW="7133817" imgH="5476924" progId="Word.Document.8">
                  <p:embed/>
                  <p:pic>
                    <p:nvPicPr>
                      <p:cNvPr id="5" name="Object 1024"/>
                      <p:cNvPicPr/>
                      <p:nvPr/>
                    </p:nvPicPr>
                    <p:blipFill>
                      <a:blip r:embed="rId4">
                        <a:extLst>
                          <a:ext uri="{28A0092B-C50C-407E-A947-70E740481C1C}">
                            <a14:useLocalDpi xmlns:a14="http://schemas.microsoft.com/office/drawing/2010/main" val="0"/>
                          </a:ext>
                        </a:extLst>
                      </a:blip>
                      <a:stretch>
                        <a:fillRect/>
                      </a:stretch>
                    </p:blipFill>
                    <p:spPr>
                      <a:xfrm>
                        <a:off x="2343151" y="1143000"/>
                        <a:ext cx="6850063" cy="5253038"/>
                      </a:xfrm>
                      <a:prstGeom prst="rect">
                        <a:avLst/>
                      </a:prstGeom>
                      <a:noFill/>
                      <a:ln>
                        <a:noFill/>
                      </a:ln>
                      <a:effectLst/>
                    </p:spPr>
                  </p:pic>
                </p:oleObj>
              </mc:Fallback>
            </mc:AlternateContent>
          </a:graphicData>
        </a:graphic>
      </p:graphicFrame>
      <p:grpSp>
        <p:nvGrpSpPr>
          <p:cNvPr id="3" name="Group 14"/>
          <p:cNvGrpSpPr/>
          <p:nvPr/>
        </p:nvGrpSpPr>
        <p:grpSpPr>
          <a:xfrm>
            <a:off x="5319714" y="1916110"/>
            <a:ext cx="5119687" cy="546099"/>
            <a:chOff x="1815" y="3085"/>
            <a:chExt cx="3225" cy="344"/>
          </a:xfrm>
        </p:grpSpPr>
        <p:sp>
          <p:nvSpPr>
            <p:cNvPr id="7" name="Text Box 15"/>
            <p:cNvSpPr txBox="1">
              <a:spLocks noChangeArrowheads="1"/>
            </p:cNvSpPr>
            <p:nvPr/>
          </p:nvSpPr>
          <p:spPr bwMode="auto">
            <a:xfrm>
              <a:off x="3346" y="3196"/>
              <a:ext cx="1694" cy="233"/>
            </a:xfrm>
            <a:prstGeom prst="rect">
              <a:avLst/>
            </a:prstGeom>
            <a:solidFill>
              <a:srgbClr val="99CCFF"/>
            </a:solidFill>
            <a:ln w="9525">
              <a:solidFill>
                <a:schemeClr val="tx1"/>
              </a:solidFill>
              <a:miter lim="800000"/>
            </a:ln>
          </p:spPr>
          <p:txBody>
            <a:bodyPr wrap="square">
              <a:spAutoFit/>
            </a:bodyPr>
            <a:lstStyle/>
            <a:p>
              <a:r>
                <a:rPr lang="en-US">
                  <a:latin typeface="Times New Roman" pitchFamily="18" charset="0"/>
                </a:rPr>
                <a:t>Print each variable’s value</a:t>
              </a:r>
            </a:p>
          </p:txBody>
        </p:sp>
        <p:sp>
          <p:nvSpPr>
            <p:cNvPr id="8" name="Line 16"/>
            <p:cNvSpPr>
              <a:spLocks noChangeShapeType="1"/>
            </p:cNvSpPr>
            <p:nvPr/>
          </p:nvSpPr>
          <p:spPr bwMode="auto">
            <a:xfrm flipH="1" flipV="1">
              <a:off x="1815" y="3085"/>
              <a:ext cx="1523" cy="221"/>
            </a:xfrm>
            <a:prstGeom prst="line">
              <a:avLst/>
            </a:prstGeom>
            <a:noFill/>
            <a:ln w="9525">
              <a:solidFill>
                <a:schemeClr val="tx1"/>
              </a:solidFill>
              <a:round/>
              <a:tailEnd type="triangle" w="med" len="med"/>
            </a:ln>
          </p:spPr>
          <p:txBody>
            <a:bodyPr>
              <a:spAutoFit/>
            </a:bodyPr>
            <a:lstStyle/>
            <a:p>
              <a:endParaRPr lang="en-US"/>
            </a:p>
          </p:txBody>
        </p:sp>
      </p:grpSp>
      <p:grpSp>
        <p:nvGrpSpPr>
          <p:cNvPr id="6" name="Group 18"/>
          <p:cNvGrpSpPr/>
          <p:nvPr/>
        </p:nvGrpSpPr>
        <p:grpSpPr>
          <a:xfrm>
            <a:off x="3890964" y="4056063"/>
            <a:ext cx="4270375" cy="2316162"/>
            <a:chOff x="2833" y="268"/>
            <a:chExt cx="2690" cy="1459"/>
          </a:xfrm>
        </p:grpSpPr>
        <p:sp>
          <p:nvSpPr>
            <p:cNvPr id="10" name="Text Box 19"/>
            <p:cNvSpPr txBox="1">
              <a:spLocks noChangeArrowheads="1"/>
            </p:cNvSpPr>
            <p:nvPr/>
          </p:nvSpPr>
          <p:spPr bwMode="auto">
            <a:xfrm>
              <a:off x="3787" y="971"/>
              <a:ext cx="1736" cy="756"/>
            </a:xfrm>
            <a:prstGeom prst="rect">
              <a:avLst/>
            </a:prstGeom>
            <a:solidFill>
              <a:srgbClr val="99CCFF"/>
            </a:solidFill>
            <a:ln w="9525">
              <a:solidFill>
                <a:schemeClr val="tx1"/>
              </a:solidFill>
              <a:miter lim="800000"/>
            </a:ln>
          </p:spPr>
          <p:txBody>
            <a:bodyPr>
              <a:spAutoFit/>
            </a:bodyPr>
            <a:lstStyle/>
            <a:p>
              <a:r>
                <a:rPr lang="en-US">
                  <a:latin typeface="Times New Roman" pitchFamily="18" charset="0"/>
                </a:rPr>
                <a:t>Call function </a:t>
              </a:r>
              <a:r>
                <a:rPr lang="en-US" sz="1400" err="1">
                  <a:latin typeface="Lucida Console" pitchFamily="49" charset="0"/>
                </a:rPr>
                <a:t>settype</a:t>
              </a:r>
              <a:r>
                <a:rPr lang="en-US">
                  <a:latin typeface="Times New Roman" pitchFamily="18" charset="0"/>
                </a:rPr>
                <a:t> to convert the data type of variable </a:t>
              </a:r>
              <a:r>
                <a:rPr lang="en-US" sz="1400">
                  <a:latin typeface="Lucida Console" pitchFamily="49" charset="0"/>
                </a:rPr>
                <a:t>$testString</a:t>
              </a:r>
              <a:r>
                <a:rPr lang="en-US">
                  <a:latin typeface="Times New Roman" pitchFamily="18" charset="0"/>
                </a:rPr>
                <a:t> to a double.</a:t>
              </a:r>
            </a:p>
          </p:txBody>
        </p:sp>
        <p:sp>
          <p:nvSpPr>
            <p:cNvPr id="11" name="Line 20"/>
            <p:cNvSpPr>
              <a:spLocks noChangeShapeType="1"/>
            </p:cNvSpPr>
            <p:nvPr/>
          </p:nvSpPr>
          <p:spPr bwMode="auto">
            <a:xfrm flipH="1" flipV="1">
              <a:off x="2833" y="268"/>
              <a:ext cx="915" cy="1034"/>
            </a:xfrm>
            <a:prstGeom prst="line">
              <a:avLst/>
            </a:prstGeom>
            <a:noFill/>
            <a:ln w="9525">
              <a:solidFill>
                <a:schemeClr val="tx1"/>
              </a:solidFill>
              <a:round/>
              <a:tailEnd type="triangle" w="med" len="med"/>
            </a:ln>
          </p:spPr>
          <p:txBody>
            <a:bodyPr>
              <a:spAutoFit/>
            </a:bodyPr>
            <a:lstStyle/>
            <a:p>
              <a:endParaRPr lang="en-US"/>
            </a:p>
          </p:txBody>
        </p:sp>
      </p:grpSp>
      <p:grpSp>
        <p:nvGrpSpPr>
          <p:cNvPr id="9" name="Group 21"/>
          <p:cNvGrpSpPr/>
          <p:nvPr/>
        </p:nvGrpSpPr>
        <p:grpSpPr>
          <a:xfrm>
            <a:off x="3667125" y="4748214"/>
            <a:ext cx="3970338" cy="1951037"/>
            <a:chOff x="2896" y="592"/>
            <a:chExt cx="2501" cy="1229"/>
          </a:xfrm>
        </p:grpSpPr>
        <p:sp>
          <p:nvSpPr>
            <p:cNvPr id="13" name="Text Box 22"/>
            <p:cNvSpPr txBox="1">
              <a:spLocks noChangeArrowheads="1"/>
            </p:cNvSpPr>
            <p:nvPr/>
          </p:nvSpPr>
          <p:spPr bwMode="auto">
            <a:xfrm>
              <a:off x="3677" y="1065"/>
              <a:ext cx="1720" cy="756"/>
            </a:xfrm>
            <a:prstGeom prst="rect">
              <a:avLst/>
            </a:prstGeom>
            <a:solidFill>
              <a:srgbClr val="99CCFF"/>
            </a:solidFill>
            <a:ln w="9525">
              <a:solidFill>
                <a:schemeClr val="tx1"/>
              </a:solidFill>
              <a:miter lim="800000"/>
            </a:ln>
          </p:spPr>
          <p:txBody>
            <a:bodyPr>
              <a:spAutoFit/>
            </a:bodyPr>
            <a:lstStyle/>
            <a:p>
              <a:r>
                <a:rPr lang="en-US">
                  <a:latin typeface="Times New Roman" pitchFamily="18" charset="0"/>
                </a:rPr>
                <a:t>Call function </a:t>
              </a:r>
              <a:r>
                <a:rPr lang="en-US" sz="1400">
                  <a:latin typeface="Lucida Console" pitchFamily="49" charset="0"/>
                </a:rPr>
                <a:t>settype</a:t>
              </a:r>
              <a:r>
                <a:rPr lang="en-US">
                  <a:latin typeface="Times New Roman" pitchFamily="18" charset="0"/>
                </a:rPr>
                <a:t> to convert the data type of variable </a:t>
              </a:r>
              <a:r>
                <a:rPr lang="en-US" sz="1400">
                  <a:latin typeface="Lucida Console" pitchFamily="49" charset="0"/>
                </a:rPr>
                <a:t>$testString</a:t>
              </a:r>
              <a:r>
                <a:rPr lang="en-US">
                  <a:latin typeface="Times New Roman" pitchFamily="18" charset="0"/>
                </a:rPr>
                <a:t> to an integer.</a:t>
              </a:r>
            </a:p>
          </p:txBody>
        </p:sp>
        <p:sp>
          <p:nvSpPr>
            <p:cNvPr id="14" name="Line 23"/>
            <p:cNvSpPr>
              <a:spLocks noChangeShapeType="1"/>
            </p:cNvSpPr>
            <p:nvPr/>
          </p:nvSpPr>
          <p:spPr bwMode="auto">
            <a:xfrm flipH="1" flipV="1">
              <a:off x="2896" y="592"/>
              <a:ext cx="757" cy="805"/>
            </a:xfrm>
            <a:prstGeom prst="line">
              <a:avLst/>
            </a:prstGeom>
            <a:noFill/>
            <a:ln w="9525">
              <a:solidFill>
                <a:schemeClr val="tx1"/>
              </a:solidFill>
              <a:round/>
              <a:tailEnd type="triangle" w="med" len="med"/>
            </a:ln>
          </p:spPr>
          <p:txBody>
            <a:bodyPr>
              <a:spAutoFit/>
            </a:bodyPr>
            <a:lstStyle/>
            <a:p>
              <a:endParaRPr lang="en-US"/>
            </a:p>
          </p:txBody>
        </p:sp>
      </p:grpSp>
      <p:grpSp>
        <p:nvGrpSpPr>
          <p:cNvPr id="12" name="Group 24"/>
          <p:cNvGrpSpPr/>
          <p:nvPr/>
        </p:nvGrpSpPr>
        <p:grpSpPr>
          <a:xfrm>
            <a:off x="3779838" y="5273675"/>
            <a:ext cx="4044950" cy="1544638"/>
            <a:chOff x="2833" y="828"/>
            <a:chExt cx="2548" cy="973"/>
          </a:xfrm>
        </p:grpSpPr>
        <p:sp>
          <p:nvSpPr>
            <p:cNvPr id="16" name="Text Box 25"/>
            <p:cNvSpPr txBox="1">
              <a:spLocks noChangeArrowheads="1"/>
            </p:cNvSpPr>
            <p:nvPr/>
          </p:nvSpPr>
          <p:spPr bwMode="auto">
            <a:xfrm>
              <a:off x="3598" y="1394"/>
              <a:ext cx="1783" cy="407"/>
            </a:xfrm>
            <a:prstGeom prst="rect">
              <a:avLst/>
            </a:prstGeom>
            <a:solidFill>
              <a:srgbClr val="99CCFF"/>
            </a:solidFill>
            <a:ln w="9525">
              <a:solidFill>
                <a:schemeClr val="tx1"/>
              </a:solidFill>
              <a:miter lim="800000"/>
            </a:ln>
          </p:spPr>
          <p:txBody>
            <a:bodyPr>
              <a:spAutoFit/>
            </a:bodyPr>
            <a:lstStyle/>
            <a:p>
              <a:r>
                <a:rPr lang="en-US">
                  <a:latin typeface="Times New Roman" pitchFamily="18" charset="0"/>
                </a:rPr>
                <a:t>Convert variable </a:t>
              </a:r>
              <a:r>
                <a:rPr lang="en-US" sz="1400">
                  <a:latin typeface="Lucida Console" pitchFamily="49" charset="0"/>
                </a:rPr>
                <a:t>$testString</a:t>
              </a:r>
              <a:r>
                <a:rPr lang="en-US">
                  <a:latin typeface="Times New Roman" pitchFamily="18" charset="0"/>
                </a:rPr>
                <a:t> back to a string</a:t>
              </a:r>
            </a:p>
          </p:txBody>
        </p:sp>
        <p:sp>
          <p:nvSpPr>
            <p:cNvPr id="17" name="Line 26"/>
            <p:cNvSpPr>
              <a:spLocks noChangeShapeType="1"/>
            </p:cNvSpPr>
            <p:nvPr/>
          </p:nvSpPr>
          <p:spPr bwMode="auto">
            <a:xfrm flipH="1" flipV="1">
              <a:off x="2833" y="828"/>
              <a:ext cx="739" cy="758"/>
            </a:xfrm>
            <a:prstGeom prst="line">
              <a:avLst/>
            </a:prstGeom>
            <a:noFill/>
            <a:ln w="9525">
              <a:solidFill>
                <a:schemeClr val="tx1"/>
              </a:solidFill>
              <a:round/>
              <a:tailEnd type="triangle" w="med" len="med"/>
            </a:ln>
          </p:spPr>
          <p:txBody>
            <a:bodyPr wrap="square">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2" fill="hold" nodeType="clickPar">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6" fill="hold" nodeType="clickPar">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0" fill="hold" nodeType="clickPar">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(Variables) (Cont.)</a:t>
            </a:r>
          </a:p>
        </p:txBody>
      </p:sp>
      <p:graphicFrame>
        <p:nvGraphicFramePr>
          <p:cNvPr id="5" name="Object 1024"/>
          <p:cNvGraphicFramePr/>
          <p:nvPr/>
        </p:nvGraphicFramePr>
        <p:xfrm>
          <a:off x="2743200" y="1243012"/>
          <a:ext cx="6826250" cy="2490788"/>
        </p:xfrm>
        <a:graphic>
          <a:graphicData uri="http://schemas.openxmlformats.org/presentationml/2006/ole">
            <mc:AlternateContent xmlns:mc="http://schemas.openxmlformats.org/markup-compatibility/2006">
              <mc:Choice xmlns:v="urn:schemas-microsoft-com:vml" Requires="v">
                <p:oleObj spid="_x0000_s4101" name="Document" r:id="rId3" imgW="7146298" imgH="2597465" progId="Word.Document.8">
                  <p:embed/>
                </p:oleObj>
              </mc:Choice>
              <mc:Fallback>
                <p:oleObj name="Document" r:id="rId3" imgW="7146298" imgH="2597465" progId="Word.Document.8">
                  <p:embed/>
                  <p:pic>
                    <p:nvPicPr>
                      <p:cNvPr id="5" name="Object 1024"/>
                      <p:cNvPicPr/>
                      <p:nvPr/>
                    </p:nvPicPr>
                    <p:blipFill>
                      <a:blip r:embed="rId4">
                        <a:extLst>
                          <a:ext uri="{28A0092B-C50C-407E-A947-70E740481C1C}">
                            <a14:useLocalDpi xmlns:a14="http://schemas.microsoft.com/office/drawing/2010/main" val="0"/>
                          </a:ext>
                        </a:extLst>
                      </a:blip>
                      <a:stretch>
                        <a:fillRect/>
                      </a:stretch>
                    </p:blipFill>
                    <p:spPr>
                      <a:xfrm>
                        <a:off x="2743200" y="1243012"/>
                        <a:ext cx="6826250" cy="2490788"/>
                      </a:xfrm>
                      <a:prstGeom prst="rect">
                        <a:avLst/>
                      </a:prstGeom>
                      <a:noFill/>
                      <a:ln>
                        <a:noFill/>
                      </a:ln>
                      <a:effectLst/>
                    </p:spPr>
                  </p:pic>
                </p:oleObj>
              </mc:Fallback>
            </mc:AlternateContent>
          </a:graphicData>
        </a:graphic>
      </p:graphicFrame>
      <p:grpSp>
        <p:nvGrpSpPr>
          <p:cNvPr id="3" name="Group 1041"/>
          <p:cNvGrpSpPr/>
          <p:nvPr/>
        </p:nvGrpSpPr>
        <p:grpSpPr>
          <a:xfrm>
            <a:off x="5675314" y="2370140"/>
            <a:ext cx="4897437" cy="1160463"/>
            <a:chOff x="1815" y="2217"/>
            <a:chExt cx="3085" cy="731"/>
          </a:xfrm>
        </p:grpSpPr>
        <p:sp>
          <p:nvSpPr>
            <p:cNvPr id="7" name="Text Box 1042"/>
            <p:cNvSpPr txBox="1">
              <a:spLocks noChangeArrowheads="1"/>
            </p:cNvSpPr>
            <p:nvPr/>
          </p:nvSpPr>
          <p:spPr bwMode="auto">
            <a:xfrm>
              <a:off x="2848" y="2541"/>
              <a:ext cx="2052" cy="407"/>
            </a:xfrm>
            <a:prstGeom prst="rect">
              <a:avLst/>
            </a:prstGeom>
            <a:solidFill>
              <a:srgbClr val="99CCFF"/>
            </a:solidFill>
            <a:ln w="9525">
              <a:solidFill>
                <a:schemeClr val="tx1"/>
              </a:solidFill>
              <a:miter lim="800000"/>
            </a:ln>
          </p:spPr>
          <p:txBody>
            <a:bodyPr>
              <a:spAutoFit/>
            </a:bodyPr>
            <a:lstStyle/>
            <a:p>
              <a:r>
                <a:rPr lang="en-US">
                  <a:latin typeface="Times New Roman" pitchFamily="18" charset="0"/>
                </a:rPr>
                <a:t>Use type casting to cast variable </a:t>
              </a:r>
              <a:r>
                <a:rPr lang="en-US" sz="1400">
                  <a:latin typeface="Lucida Console" pitchFamily="49" charset="0"/>
                </a:rPr>
                <a:t>$data</a:t>
              </a:r>
              <a:r>
                <a:rPr lang="en-US">
                  <a:latin typeface="Times New Roman" pitchFamily="18" charset="0"/>
                </a:rPr>
                <a:t> to different types</a:t>
              </a:r>
            </a:p>
          </p:txBody>
        </p:sp>
        <p:sp>
          <p:nvSpPr>
            <p:cNvPr id="8" name="Line 1043"/>
            <p:cNvSpPr>
              <a:spLocks noChangeShapeType="1"/>
            </p:cNvSpPr>
            <p:nvPr/>
          </p:nvSpPr>
          <p:spPr bwMode="auto">
            <a:xfrm flipH="1" flipV="1">
              <a:off x="1815" y="2217"/>
              <a:ext cx="1033" cy="523"/>
            </a:xfrm>
            <a:prstGeom prst="line">
              <a:avLst/>
            </a:prstGeom>
            <a:noFill/>
            <a:ln w="9525">
              <a:solidFill>
                <a:schemeClr val="tx1"/>
              </a:solidFill>
              <a:round/>
              <a:tailEnd type="triangle" w="med" len="med"/>
            </a:ln>
          </p:spPr>
          <p:txBody>
            <a:bodyPr wrap="square">
              <a:spAutoFit/>
            </a:bodyPr>
            <a:lstStyle/>
            <a:p>
              <a:endParaRPr lang="en-US"/>
            </a:p>
          </p:txBody>
        </p:sp>
      </p:grpSp>
      <p:pic>
        <p:nvPicPr>
          <p:cNvPr id="25603" name="Picture 3"/>
          <p:cNvPicPr>
            <a:picLocks noChangeAspect="1" noChangeArrowheads="1"/>
          </p:cNvPicPr>
          <p:nvPr/>
        </p:nvPicPr>
        <p:blipFill>
          <a:blip r:embed="rId5"/>
          <a:stretch>
            <a:fillRect/>
          </a:stretch>
        </p:blipFill>
        <p:spPr bwMode="auto">
          <a:xfrm>
            <a:off x="4134569" y="3548963"/>
            <a:ext cx="3543300" cy="3093378"/>
          </a:xfrm>
          <a:prstGeom prst="rect">
            <a:avLst/>
          </a:prstGeom>
          <a:noFill/>
          <a:ln w="9525">
            <a:noFill/>
            <a:miter lim="800000"/>
          </a:ln>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2" fill="hold" nodeType="clickPar">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5603"/>
                                        </p:tgtEl>
                                        <p:attrNameLst>
                                          <p:attrName>style.visibility</p:attrName>
                                        </p:attrNameLst>
                                      </p:cBhvr>
                                      <p:to>
                                        <p:strVal val="visible"/>
                                      </p:to>
                                    </p:set>
                                    <p:animEffect transition="in" filter="blinds(horizontal)">
                                      <p:cBhvr>
                                        <p:cTn id="16" dur="500"/>
                                        <p:tgtEl>
                                          <p:spTgt spid="25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f) Locating Information	</a:t>
            </a:r>
          </a:p>
        </p:txBody>
      </p:sp>
      <p:sp>
        <p:nvSpPr>
          <p:cNvPr id="3" name="Content Placeholder 2"/>
          <p:cNvSpPr>
            <a:spLocks noGrp="1"/>
          </p:cNvSpPr>
          <p:nvPr>
            <p:ph idx="1"/>
          </p:nvPr>
        </p:nvSpPr>
        <p:spPr/>
        <p:txBody>
          <a:bodyPr/>
          <a:lstStyle/>
          <a:p>
            <a:r>
              <a:rPr lang="en-US"/>
              <a:t>Webpage is viewed on a computer screen and the screen can be divided into </a:t>
            </a:r>
            <a:r>
              <a:rPr lang="en-US" b="1"/>
              <a:t>five major areas</a:t>
            </a:r>
            <a:r>
              <a:rPr lang="en-US"/>
              <a:t> such as </a:t>
            </a:r>
            <a:r>
              <a:rPr lang="en-US" b="1"/>
              <a:t>center</a:t>
            </a:r>
            <a:r>
              <a:rPr lang="en-US"/>
              <a:t>, </a:t>
            </a:r>
            <a:r>
              <a:rPr lang="en-US" b="1"/>
              <a:t>top</a:t>
            </a:r>
            <a:r>
              <a:rPr lang="en-US"/>
              <a:t>, </a:t>
            </a:r>
            <a:r>
              <a:rPr lang="en-US" b="1"/>
              <a:t>right</a:t>
            </a:r>
            <a:r>
              <a:rPr lang="en-US"/>
              <a:t>, </a:t>
            </a:r>
            <a:r>
              <a:rPr lang="en-US" b="1"/>
              <a:t>bottom</a:t>
            </a:r>
            <a:r>
              <a:rPr lang="en-US"/>
              <a:t> and </a:t>
            </a:r>
            <a:r>
              <a:rPr lang="en-US" b="1"/>
              <a:t>left</a:t>
            </a:r>
            <a:r>
              <a:rPr lang="en-US"/>
              <a:t> in this particular order.</a:t>
            </a:r>
          </a:p>
          <a:p>
            <a:r>
              <a:rPr lang="en-US"/>
              <a:t>The first major area of importance in terms of users viewing pattern is the center, then top, right, bottom and left in this particular order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PHP Arrays</a:t>
            </a:r>
          </a:p>
        </p:txBody>
      </p:sp>
      <p:sp>
        <p:nvSpPr>
          <p:cNvPr id="3" name="Content Placeholder 2"/>
          <p:cNvSpPr>
            <a:spLocks noGrp="1"/>
          </p:cNvSpPr>
          <p:nvPr>
            <p:ph idx="1"/>
          </p:nvPr>
        </p:nvSpPr>
        <p:spPr/>
        <p:txBody>
          <a:bodyPr>
            <a:normAutofit fontScale="92500" lnSpcReduction="10000"/>
          </a:bodyPr>
          <a:lstStyle/>
          <a:p>
            <a:r>
              <a:rPr lang="en-US"/>
              <a:t>Array is a group of variable that can store multiple values under a single name.</a:t>
            </a:r>
          </a:p>
          <a:p>
            <a:r>
              <a:rPr lang="en-US"/>
              <a:t>In PHP, there are three types of array.</a:t>
            </a:r>
          </a:p>
          <a:p>
            <a:pPr lvl="1"/>
            <a:r>
              <a:rPr lang="en-US"/>
              <a:t>Numeric Array</a:t>
            </a:r>
          </a:p>
          <a:p>
            <a:pPr lvl="2">
              <a:buNone/>
            </a:pPr>
            <a:r>
              <a:rPr lang="en-US"/>
              <a:t>	These arrays can store numbers, strings and any object but their index will be represented by numbers. By default array index starts from zero.</a:t>
            </a:r>
          </a:p>
          <a:p>
            <a:pPr lvl="1"/>
            <a:r>
              <a:rPr lang="en-US"/>
              <a:t>Associative Array</a:t>
            </a:r>
          </a:p>
          <a:p>
            <a:pPr lvl="2">
              <a:buNone/>
            </a:pPr>
            <a:r>
              <a:rPr lang="en-US"/>
              <a:t>	 The associative arrays are very similar to numeric arrays in term of functionality but they are different in terms of their index. Associative array will have their index as string so that you can establish a strong association between key and values.</a:t>
            </a:r>
          </a:p>
          <a:p>
            <a:pPr lvl="1"/>
            <a:r>
              <a:rPr lang="en-US"/>
              <a:t>Multidimensional Array	</a:t>
            </a:r>
          </a:p>
          <a:p>
            <a:pPr lvl="2">
              <a:buNone/>
            </a:pPr>
            <a:r>
              <a:rPr lang="en-US"/>
              <a:t>	 A multi-dimensional array each element in the main array can also be an array. And each element in the sub-array can be an array, and so on. Values in the multi-dimensional array are accessed using multiple index.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blinds(horizontal)">
                                      <p:cBhvr>
                                        <p:cTn id="32" dur="500"/>
                                        <p:tgtEl>
                                          <p:spTgt spid="3">
                                            <p:txEl>
                                              <p:pRg st="3" end="3"/>
                                            </p:txEl>
                                          </p:spTgt>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linds(horizontal)">
                                      <p:cBhvr>
                                        <p:cTn id="37" dur="500"/>
                                        <p:tgtEl>
                                          <p:spTgt spid="3">
                                            <p:txEl>
                                              <p:pRg st="5" end="5"/>
                                            </p:txEl>
                                          </p:spTgt>
                                        </p:tgtEl>
                                      </p:cBhvr>
                                    </p:animEffect>
                                  </p:childTnLst>
                                </p:cTn>
                              </p:par>
                            </p:childTnLst>
                          </p:cTn>
                        </p:par>
                      </p:childTnLst>
                    </p:cTn>
                  </p:par>
                  <p:par>
                    <p:cTn id="38" fill="hold" nodeType="clickPar">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dirty="0"/>
              <a:t>PHP Arrays (Example)</a:t>
            </a:r>
          </a:p>
        </p:txBody>
      </p:sp>
      <p:graphicFrame>
        <p:nvGraphicFramePr>
          <p:cNvPr id="5" name="Object 1024"/>
          <p:cNvGraphicFramePr/>
          <p:nvPr/>
        </p:nvGraphicFramePr>
        <p:xfrm>
          <a:off x="2547939" y="1192214"/>
          <a:ext cx="6905625" cy="6046787"/>
        </p:xfrm>
        <a:graphic>
          <a:graphicData uri="http://schemas.openxmlformats.org/presentationml/2006/ole">
            <mc:AlternateContent xmlns:mc="http://schemas.openxmlformats.org/markup-compatibility/2006">
              <mc:Choice xmlns:v="urn:schemas-microsoft-com:vml" Requires="v">
                <p:oleObj spid="_x0000_s5125" name="Document" r:id="rId3" imgW="7115662" imgH="6211856" progId="Word.Document.8">
                  <p:embed/>
                </p:oleObj>
              </mc:Choice>
              <mc:Fallback>
                <p:oleObj name="Document" r:id="rId3" imgW="7115662" imgH="6211856" progId="Word.Document.8">
                  <p:embed/>
                  <p:pic>
                    <p:nvPicPr>
                      <p:cNvPr id="5" name="Object 1024"/>
                      <p:cNvPicPr/>
                      <p:nvPr/>
                    </p:nvPicPr>
                    <p:blipFill>
                      <a:blip r:embed="rId4">
                        <a:extLst>
                          <a:ext uri="{28A0092B-C50C-407E-A947-70E740481C1C}">
                            <a14:useLocalDpi xmlns:a14="http://schemas.microsoft.com/office/drawing/2010/main" val="0"/>
                          </a:ext>
                        </a:extLst>
                      </a:blip>
                      <a:stretch>
                        <a:fillRect/>
                      </a:stretch>
                    </p:blipFill>
                    <p:spPr>
                      <a:xfrm>
                        <a:off x="2547939" y="1192214"/>
                        <a:ext cx="6905625" cy="6046787"/>
                      </a:xfrm>
                      <a:prstGeom prst="rect">
                        <a:avLst/>
                      </a:prstGeom>
                      <a:noFill/>
                      <a:ln>
                        <a:noFill/>
                      </a:ln>
                      <a:effectLst/>
                    </p:spPr>
                  </p:pic>
                </p:oleObj>
              </mc:Fallback>
            </mc:AlternateContent>
          </a:graphicData>
        </a:graphic>
      </p:graphicFrame>
      <p:grpSp>
        <p:nvGrpSpPr>
          <p:cNvPr id="3" name="Group 19"/>
          <p:cNvGrpSpPr/>
          <p:nvPr/>
        </p:nvGrpSpPr>
        <p:grpSpPr>
          <a:xfrm>
            <a:off x="4665663" y="2500314"/>
            <a:ext cx="4597400" cy="1277937"/>
            <a:chOff x="2146" y="1341"/>
            <a:chExt cx="2896" cy="805"/>
          </a:xfrm>
        </p:grpSpPr>
        <p:sp>
          <p:nvSpPr>
            <p:cNvPr id="7" name="Text Box 4"/>
            <p:cNvSpPr txBox="1">
              <a:spLocks noChangeArrowheads="1"/>
            </p:cNvSpPr>
            <p:nvPr/>
          </p:nvSpPr>
          <p:spPr bwMode="auto">
            <a:xfrm>
              <a:off x="2541" y="1341"/>
              <a:ext cx="2501" cy="407"/>
            </a:xfrm>
            <a:prstGeom prst="rect">
              <a:avLst/>
            </a:prstGeom>
            <a:solidFill>
              <a:srgbClr val="99CCFF"/>
            </a:solidFill>
            <a:ln w="9525">
              <a:solidFill>
                <a:schemeClr val="tx1"/>
              </a:solidFill>
              <a:miter lim="800000"/>
            </a:ln>
          </p:spPr>
          <p:txBody>
            <a:bodyPr>
              <a:spAutoFit/>
            </a:bodyPr>
            <a:lstStyle/>
            <a:p>
              <a:r>
                <a:rPr lang="en-US">
                  <a:latin typeface="Times New Roman" pitchFamily="18" charset="0"/>
                </a:rPr>
                <a:t>Create the array </a:t>
              </a:r>
              <a:r>
                <a:rPr lang="en-US" sz="1400">
                  <a:latin typeface="Lucida Console" pitchFamily="49" charset="0"/>
                </a:rPr>
                <a:t>$first</a:t>
              </a:r>
              <a:r>
                <a:rPr lang="en-US">
                  <a:latin typeface="Times New Roman" pitchFamily="18" charset="0"/>
                </a:rPr>
                <a:t> by assigning a value to an array element.</a:t>
              </a:r>
            </a:p>
          </p:txBody>
        </p:sp>
        <p:sp>
          <p:nvSpPr>
            <p:cNvPr id="8" name="Line 5"/>
            <p:cNvSpPr>
              <a:spLocks noChangeShapeType="1"/>
            </p:cNvSpPr>
            <p:nvPr/>
          </p:nvSpPr>
          <p:spPr bwMode="auto">
            <a:xfrm flipH="1">
              <a:off x="2146" y="1523"/>
              <a:ext cx="386" cy="623"/>
            </a:xfrm>
            <a:prstGeom prst="line">
              <a:avLst/>
            </a:prstGeom>
            <a:noFill/>
            <a:ln w="9525">
              <a:solidFill>
                <a:schemeClr val="tx1"/>
              </a:solidFill>
              <a:round/>
              <a:tailEnd type="triangle" w="med" len="med"/>
            </a:ln>
          </p:spPr>
          <p:txBody>
            <a:bodyPr>
              <a:spAutoFit/>
            </a:bodyPr>
            <a:lstStyle/>
            <a:p>
              <a:endParaRPr lang="en-US"/>
            </a:p>
          </p:txBody>
        </p:sp>
      </p:grpSp>
      <p:grpSp>
        <p:nvGrpSpPr>
          <p:cNvPr id="6" name="Group 20"/>
          <p:cNvGrpSpPr/>
          <p:nvPr/>
        </p:nvGrpSpPr>
        <p:grpSpPr>
          <a:xfrm>
            <a:off x="4267200" y="3944937"/>
            <a:ext cx="4495800" cy="923924"/>
            <a:chOff x="1082" y="2683"/>
            <a:chExt cx="2832" cy="582"/>
          </a:xfrm>
        </p:grpSpPr>
        <p:sp>
          <p:nvSpPr>
            <p:cNvPr id="10" name="Text Box 7"/>
            <p:cNvSpPr txBox="1">
              <a:spLocks noChangeArrowheads="1"/>
            </p:cNvSpPr>
            <p:nvPr/>
          </p:nvSpPr>
          <p:spPr bwMode="auto">
            <a:xfrm>
              <a:off x="1318" y="2683"/>
              <a:ext cx="2596" cy="582"/>
            </a:xfrm>
            <a:prstGeom prst="rect">
              <a:avLst/>
            </a:prstGeom>
            <a:solidFill>
              <a:srgbClr val="99CCFF"/>
            </a:solidFill>
            <a:ln w="9525">
              <a:solidFill>
                <a:schemeClr val="tx1"/>
              </a:solidFill>
              <a:miter lim="800000"/>
            </a:ln>
          </p:spPr>
          <p:txBody>
            <a:bodyPr wrap="square">
              <a:spAutoFit/>
            </a:bodyPr>
            <a:lstStyle/>
            <a:p>
              <a:r>
                <a:rPr lang="en-US">
                  <a:latin typeface="Times New Roman" pitchFamily="18" charset="0"/>
                </a:rPr>
                <a:t>Assign a value to the array, omitting the index. Appends a new element to the end of the array.</a:t>
              </a:r>
            </a:p>
          </p:txBody>
        </p:sp>
        <p:sp>
          <p:nvSpPr>
            <p:cNvPr id="11" name="Line 8"/>
            <p:cNvSpPr>
              <a:spLocks noChangeShapeType="1"/>
            </p:cNvSpPr>
            <p:nvPr/>
          </p:nvSpPr>
          <p:spPr bwMode="auto">
            <a:xfrm flipH="1">
              <a:off x="1082" y="2857"/>
              <a:ext cx="236" cy="221"/>
            </a:xfrm>
            <a:prstGeom prst="line">
              <a:avLst/>
            </a:prstGeom>
            <a:noFill/>
            <a:ln w="9525">
              <a:solidFill>
                <a:schemeClr val="tx1"/>
              </a:solidFill>
              <a:round/>
              <a:tailEnd type="triangle" w="med" len="med"/>
            </a:ln>
          </p:spPr>
          <p:txBody>
            <a:bodyPr>
              <a:spAutoFit/>
            </a:bodyPr>
            <a:lstStyle/>
            <a:p>
              <a:endParaRPr lang="en-US"/>
            </a:p>
          </p:txBody>
        </p:sp>
      </p:grpSp>
      <p:grpSp>
        <p:nvGrpSpPr>
          <p:cNvPr id="9" name="Group 12"/>
          <p:cNvGrpSpPr/>
          <p:nvPr/>
        </p:nvGrpSpPr>
        <p:grpSpPr>
          <a:xfrm>
            <a:off x="3814764" y="4179888"/>
            <a:ext cx="6777037" cy="1001712"/>
            <a:chOff x="1128" y="2194"/>
            <a:chExt cx="4269" cy="631"/>
          </a:xfrm>
        </p:grpSpPr>
        <p:sp>
          <p:nvSpPr>
            <p:cNvPr id="13" name="Text Box 10"/>
            <p:cNvSpPr txBox="1">
              <a:spLocks noChangeArrowheads="1"/>
            </p:cNvSpPr>
            <p:nvPr/>
          </p:nvSpPr>
          <p:spPr bwMode="auto">
            <a:xfrm>
              <a:off x="2201" y="2194"/>
              <a:ext cx="3196" cy="582"/>
            </a:xfrm>
            <a:prstGeom prst="rect">
              <a:avLst/>
            </a:prstGeom>
            <a:solidFill>
              <a:srgbClr val="99CCFF"/>
            </a:solidFill>
            <a:ln w="9525">
              <a:solidFill>
                <a:schemeClr val="tx1"/>
              </a:solidFill>
              <a:miter lim="800000"/>
            </a:ln>
          </p:spPr>
          <p:txBody>
            <a:bodyPr>
              <a:spAutoFit/>
            </a:bodyPr>
            <a:lstStyle/>
            <a:p>
              <a:r>
                <a:rPr lang="en-US">
                  <a:latin typeface="Times New Roman" pitchFamily="18" charset="0"/>
                </a:rPr>
                <a:t>Use a </a:t>
              </a:r>
              <a:r>
                <a:rPr lang="en-US" sz="1400">
                  <a:latin typeface="Lucida Console" pitchFamily="49" charset="0"/>
                </a:rPr>
                <a:t>for</a:t>
              </a:r>
              <a:r>
                <a:rPr lang="en-US">
                  <a:latin typeface="Times New Roman" pitchFamily="18" charset="0"/>
                </a:rPr>
                <a:t> loop to print out each element’s index and value. Function </a:t>
              </a:r>
              <a:r>
                <a:rPr lang="en-US" sz="1400">
                  <a:latin typeface="Lucida Console" pitchFamily="49" charset="0"/>
                </a:rPr>
                <a:t>count</a:t>
              </a:r>
              <a:r>
                <a:rPr lang="en-US">
                  <a:latin typeface="Times New Roman" pitchFamily="18" charset="0"/>
                </a:rPr>
                <a:t> returns the total number of elements in the array.</a:t>
              </a:r>
            </a:p>
          </p:txBody>
        </p:sp>
        <p:sp>
          <p:nvSpPr>
            <p:cNvPr id="14" name="Line 11"/>
            <p:cNvSpPr>
              <a:spLocks noChangeShapeType="1"/>
            </p:cNvSpPr>
            <p:nvPr/>
          </p:nvSpPr>
          <p:spPr bwMode="auto">
            <a:xfrm flipH="1">
              <a:off x="1128" y="2454"/>
              <a:ext cx="1058" cy="371"/>
            </a:xfrm>
            <a:prstGeom prst="line">
              <a:avLst/>
            </a:prstGeom>
            <a:noFill/>
            <a:ln w="9525">
              <a:solidFill>
                <a:schemeClr val="tx1"/>
              </a:solidFill>
              <a:round/>
              <a:tailEnd type="triangle" w="med" len="med"/>
            </a:ln>
          </p:spPr>
          <p:txBody>
            <a:bodyP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2" fill="hold" nodeType="clickPar">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6" fill="hold" nodeType="clickPar">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211"/>
          </a:xfrm>
        </p:spPr>
        <p:txBody>
          <a:bodyPr/>
          <a:lstStyle/>
          <a:p>
            <a:r>
              <a:rPr lang="en-US" dirty="0"/>
              <a:t>PHP Arrays (Example) (Cont.)</a:t>
            </a:r>
          </a:p>
        </p:txBody>
      </p:sp>
      <p:graphicFrame>
        <p:nvGraphicFramePr>
          <p:cNvPr id="5" name="Object 1024"/>
          <p:cNvGraphicFramePr/>
          <p:nvPr/>
        </p:nvGraphicFramePr>
        <p:xfrm>
          <a:off x="2492376" y="1289050"/>
          <a:ext cx="6892925" cy="5568950"/>
        </p:xfrm>
        <a:graphic>
          <a:graphicData uri="http://schemas.openxmlformats.org/presentationml/2006/ole">
            <mc:AlternateContent xmlns:mc="http://schemas.openxmlformats.org/markup-compatibility/2006">
              <mc:Choice xmlns:v="urn:schemas-microsoft-com:vml" Requires="v">
                <p:oleObj spid="_x0000_s6149" name="Document" r:id="rId3" imgW="7090318" imgH="5723979" progId="Word.Document.8">
                  <p:embed/>
                </p:oleObj>
              </mc:Choice>
              <mc:Fallback>
                <p:oleObj name="Document" r:id="rId3" imgW="7090318" imgH="5723979" progId="Word.Document.8">
                  <p:embed/>
                  <p:pic>
                    <p:nvPicPr>
                      <p:cNvPr id="5" name="Object 1024"/>
                      <p:cNvPicPr/>
                      <p:nvPr/>
                    </p:nvPicPr>
                    <p:blipFill>
                      <a:blip r:embed="rId4">
                        <a:extLst>
                          <a:ext uri="{28A0092B-C50C-407E-A947-70E740481C1C}">
                            <a14:useLocalDpi xmlns:a14="http://schemas.microsoft.com/office/drawing/2010/main" val="0"/>
                          </a:ext>
                        </a:extLst>
                      </a:blip>
                      <a:stretch>
                        <a:fillRect/>
                      </a:stretch>
                    </p:blipFill>
                    <p:spPr>
                      <a:xfrm>
                        <a:off x="2492376" y="1289050"/>
                        <a:ext cx="6892925" cy="5568950"/>
                      </a:xfrm>
                      <a:prstGeom prst="rect">
                        <a:avLst/>
                      </a:prstGeom>
                      <a:noFill/>
                      <a:ln>
                        <a:noFill/>
                      </a:ln>
                      <a:effectLst/>
                    </p:spPr>
                  </p:pic>
                </p:oleObj>
              </mc:Fallback>
            </mc:AlternateContent>
          </a:graphicData>
        </a:graphic>
      </p:graphicFrame>
      <p:grpSp>
        <p:nvGrpSpPr>
          <p:cNvPr id="3" name="Group 31"/>
          <p:cNvGrpSpPr/>
          <p:nvPr/>
        </p:nvGrpSpPr>
        <p:grpSpPr>
          <a:xfrm>
            <a:off x="4598988" y="1346201"/>
            <a:ext cx="6069012" cy="923925"/>
            <a:chOff x="1325" y="189"/>
            <a:chExt cx="3823" cy="582"/>
          </a:xfrm>
        </p:grpSpPr>
        <p:sp>
          <p:nvSpPr>
            <p:cNvPr id="7" name="Text Box 11"/>
            <p:cNvSpPr txBox="1">
              <a:spLocks noChangeArrowheads="1"/>
            </p:cNvSpPr>
            <p:nvPr/>
          </p:nvSpPr>
          <p:spPr bwMode="auto">
            <a:xfrm>
              <a:off x="2316" y="189"/>
              <a:ext cx="2832" cy="582"/>
            </a:xfrm>
            <a:prstGeom prst="rect">
              <a:avLst/>
            </a:prstGeom>
            <a:solidFill>
              <a:srgbClr val="99CCFF"/>
            </a:solidFill>
            <a:ln w="9525">
              <a:solidFill>
                <a:schemeClr val="tx1"/>
              </a:solidFill>
              <a:miter lim="800000"/>
            </a:ln>
          </p:spPr>
          <p:txBody>
            <a:bodyPr wrap="square">
              <a:spAutoFit/>
            </a:bodyPr>
            <a:lstStyle/>
            <a:p>
              <a:r>
                <a:rPr lang="en-US">
                  <a:latin typeface="Times New Roman" pitchFamily="18" charset="0"/>
                </a:rPr>
                <a:t>Call function </a:t>
              </a:r>
              <a:r>
                <a:rPr lang="en-US" sz="1400">
                  <a:latin typeface="Lucida Console" pitchFamily="49" charset="0"/>
                </a:rPr>
                <a:t>array</a:t>
              </a:r>
              <a:r>
                <a:rPr lang="en-US">
                  <a:latin typeface="Times New Roman" pitchFamily="18" charset="0"/>
                </a:rPr>
                <a:t> to create an array that contains the arguments passed to it. Store the array in variable </a:t>
              </a:r>
              <a:r>
                <a:rPr lang="en-US" sz="1400">
                  <a:latin typeface="Lucida Console" pitchFamily="49" charset="0"/>
                </a:rPr>
                <a:t>$second</a:t>
              </a:r>
              <a:r>
                <a:rPr lang="en-US">
                  <a:latin typeface="Times New Roman" pitchFamily="18" charset="0"/>
                </a:rPr>
                <a:t>.</a:t>
              </a:r>
            </a:p>
          </p:txBody>
        </p:sp>
        <p:sp>
          <p:nvSpPr>
            <p:cNvPr id="8" name="Line 12"/>
            <p:cNvSpPr>
              <a:spLocks noChangeShapeType="1"/>
            </p:cNvSpPr>
            <p:nvPr/>
          </p:nvSpPr>
          <p:spPr bwMode="auto">
            <a:xfrm flipH="1">
              <a:off x="1325" y="445"/>
              <a:ext cx="991" cy="288"/>
            </a:xfrm>
            <a:prstGeom prst="line">
              <a:avLst/>
            </a:prstGeom>
            <a:noFill/>
            <a:ln w="9525">
              <a:solidFill>
                <a:schemeClr val="tx1"/>
              </a:solidFill>
              <a:round/>
              <a:tailEnd type="triangle" w="med" len="med"/>
            </a:ln>
          </p:spPr>
          <p:txBody>
            <a:bodyPr wrap="square">
              <a:spAutoFit/>
            </a:bodyPr>
            <a:lstStyle/>
            <a:p>
              <a:endParaRPr lang="en-US"/>
            </a:p>
          </p:txBody>
        </p:sp>
      </p:grpSp>
      <p:grpSp>
        <p:nvGrpSpPr>
          <p:cNvPr id="6" name="Group 17"/>
          <p:cNvGrpSpPr/>
          <p:nvPr/>
        </p:nvGrpSpPr>
        <p:grpSpPr>
          <a:xfrm>
            <a:off x="5000626" y="4021140"/>
            <a:ext cx="3770313" cy="646113"/>
            <a:chOff x="2280" y="679"/>
            <a:chExt cx="2375" cy="407"/>
          </a:xfrm>
        </p:grpSpPr>
        <p:sp>
          <p:nvSpPr>
            <p:cNvPr id="10" name="Text Box 18"/>
            <p:cNvSpPr txBox="1">
              <a:spLocks noChangeArrowheads="1"/>
            </p:cNvSpPr>
            <p:nvPr/>
          </p:nvSpPr>
          <p:spPr bwMode="auto">
            <a:xfrm>
              <a:off x="2485" y="679"/>
              <a:ext cx="2170" cy="407"/>
            </a:xfrm>
            <a:prstGeom prst="rect">
              <a:avLst/>
            </a:prstGeom>
            <a:solidFill>
              <a:srgbClr val="99CCFF"/>
            </a:solidFill>
            <a:ln w="9525">
              <a:solidFill>
                <a:schemeClr val="tx1"/>
              </a:solidFill>
              <a:miter lim="800000"/>
            </a:ln>
          </p:spPr>
          <p:txBody>
            <a:bodyPr>
              <a:spAutoFit/>
            </a:bodyPr>
            <a:lstStyle/>
            <a:p>
              <a:r>
                <a:rPr lang="en-US">
                  <a:latin typeface="Times New Roman" pitchFamily="18" charset="0"/>
                </a:rPr>
                <a:t>Assign values to non-numerical indices in array </a:t>
              </a:r>
              <a:r>
                <a:rPr lang="en-US" sz="1400">
                  <a:latin typeface="Lucida Console" pitchFamily="49" charset="0"/>
                </a:rPr>
                <a:t>$third</a:t>
              </a:r>
              <a:r>
                <a:rPr lang="en-US">
                  <a:latin typeface="Times New Roman" pitchFamily="18" charset="0"/>
                </a:rPr>
                <a:t>.</a:t>
              </a:r>
            </a:p>
          </p:txBody>
        </p:sp>
        <p:sp>
          <p:nvSpPr>
            <p:cNvPr id="11" name="Line 19"/>
            <p:cNvSpPr>
              <a:spLocks noChangeShapeType="1"/>
            </p:cNvSpPr>
            <p:nvPr/>
          </p:nvSpPr>
          <p:spPr bwMode="auto">
            <a:xfrm flipH="1" flipV="1">
              <a:off x="2280" y="781"/>
              <a:ext cx="190" cy="79"/>
            </a:xfrm>
            <a:prstGeom prst="line">
              <a:avLst/>
            </a:prstGeom>
            <a:noFill/>
            <a:ln w="9525">
              <a:solidFill>
                <a:schemeClr val="tx1"/>
              </a:solidFill>
              <a:round/>
              <a:tailEnd type="triangle" w="med" len="med"/>
            </a:ln>
          </p:spPr>
          <p:txBody>
            <a:bodyPr>
              <a:spAutoFit/>
            </a:bodyPr>
            <a:lstStyle/>
            <a:p>
              <a:endParaRPr lang="en-US"/>
            </a:p>
          </p:txBody>
        </p:sp>
      </p:grpSp>
      <p:grpSp>
        <p:nvGrpSpPr>
          <p:cNvPr id="9" name="Group 32"/>
          <p:cNvGrpSpPr/>
          <p:nvPr/>
        </p:nvGrpSpPr>
        <p:grpSpPr>
          <a:xfrm>
            <a:off x="4300539" y="4572000"/>
            <a:ext cx="5437187" cy="965200"/>
            <a:chOff x="1137" y="2247"/>
            <a:chExt cx="3425" cy="608"/>
          </a:xfrm>
        </p:grpSpPr>
        <p:sp>
          <p:nvSpPr>
            <p:cNvPr id="13" name="Text Box 21"/>
            <p:cNvSpPr txBox="1">
              <a:spLocks noChangeArrowheads="1"/>
            </p:cNvSpPr>
            <p:nvPr/>
          </p:nvSpPr>
          <p:spPr bwMode="auto">
            <a:xfrm>
              <a:off x="1966" y="2247"/>
              <a:ext cx="2596" cy="407"/>
            </a:xfrm>
            <a:prstGeom prst="rect">
              <a:avLst/>
            </a:prstGeom>
            <a:solidFill>
              <a:srgbClr val="99CCFF"/>
            </a:solidFill>
            <a:ln w="9525">
              <a:solidFill>
                <a:schemeClr val="tx1"/>
              </a:solidFill>
              <a:miter lim="800000"/>
            </a:ln>
          </p:spPr>
          <p:txBody>
            <a:bodyPr>
              <a:spAutoFit/>
            </a:bodyPr>
            <a:lstStyle/>
            <a:p>
              <a:r>
                <a:rPr lang="en-US">
                  <a:latin typeface="Times New Roman" pitchFamily="18" charset="0"/>
                </a:rPr>
                <a:t>Function </a:t>
              </a:r>
              <a:r>
                <a:rPr lang="en-US" sz="1400">
                  <a:latin typeface="Lucida Console" pitchFamily="49" charset="0"/>
                </a:rPr>
                <a:t>reset</a:t>
              </a:r>
              <a:r>
                <a:rPr lang="en-US">
                  <a:latin typeface="Times New Roman" pitchFamily="18" charset="0"/>
                </a:rPr>
                <a:t> sets the internal pointer to the first element of the array.</a:t>
              </a:r>
            </a:p>
          </p:txBody>
        </p:sp>
        <p:sp>
          <p:nvSpPr>
            <p:cNvPr id="14" name="Line 22"/>
            <p:cNvSpPr>
              <a:spLocks noChangeShapeType="1"/>
            </p:cNvSpPr>
            <p:nvPr/>
          </p:nvSpPr>
          <p:spPr bwMode="auto">
            <a:xfrm flipH="1">
              <a:off x="1137" y="2429"/>
              <a:ext cx="820" cy="426"/>
            </a:xfrm>
            <a:prstGeom prst="line">
              <a:avLst/>
            </a:prstGeom>
            <a:noFill/>
            <a:ln w="9525">
              <a:solidFill>
                <a:schemeClr val="tx1"/>
              </a:solidFill>
              <a:round/>
              <a:tailEnd type="triangle" w="med" len="med"/>
            </a:ln>
          </p:spPr>
          <p:txBody>
            <a:bodyPr>
              <a:spAutoFit/>
            </a:bodyPr>
            <a:lstStyle/>
            <a:p>
              <a:endParaRPr lang="en-US"/>
            </a:p>
          </p:txBody>
        </p:sp>
      </p:grpSp>
      <p:grpSp>
        <p:nvGrpSpPr>
          <p:cNvPr id="12" name="Group 29"/>
          <p:cNvGrpSpPr/>
          <p:nvPr/>
        </p:nvGrpSpPr>
        <p:grpSpPr>
          <a:xfrm>
            <a:off x="5038725" y="5651501"/>
            <a:ext cx="4510088" cy="785813"/>
            <a:chOff x="2596" y="1058"/>
            <a:chExt cx="2841" cy="495"/>
          </a:xfrm>
        </p:grpSpPr>
        <p:sp>
          <p:nvSpPr>
            <p:cNvPr id="16" name="Text Box 24"/>
            <p:cNvSpPr txBox="1">
              <a:spLocks noChangeArrowheads="1"/>
            </p:cNvSpPr>
            <p:nvPr/>
          </p:nvSpPr>
          <p:spPr bwMode="auto">
            <a:xfrm>
              <a:off x="2596" y="1146"/>
              <a:ext cx="2841" cy="407"/>
            </a:xfrm>
            <a:prstGeom prst="rect">
              <a:avLst/>
            </a:prstGeom>
            <a:solidFill>
              <a:srgbClr val="99CCFF"/>
            </a:solidFill>
            <a:ln w="9525">
              <a:solidFill>
                <a:schemeClr val="tx1"/>
              </a:solidFill>
              <a:miter lim="800000"/>
            </a:ln>
          </p:spPr>
          <p:txBody>
            <a:bodyPr>
              <a:spAutoFit/>
            </a:bodyPr>
            <a:lstStyle/>
            <a:p>
              <a:r>
                <a:rPr lang="en-US">
                  <a:latin typeface="Times New Roman" pitchFamily="18" charset="0"/>
                </a:rPr>
                <a:t>Function key returns the index of the element which the internal pointer references.</a:t>
              </a:r>
            </a:p>
          </p:txBody>
        </p:sp>
        <p:sp>
          <p:nvSpPr>
            <p:cNvPr id="17" name="Line 25"/>
            <p:cNvSpPr>
              <a:spLocks noChangeShapeType="1"/>
            </p:cNvSpPr>
            <p:nvPr/>
          </p:nvSpPr>
          <p:spPr bwMode="auto">
            <a:xfrm flipH="1" flipV="1">
              <a:off x="3503" y="1058"/>
              <a:ext cx="95" cy="88"/>
            </a:xfrm>
            <a:prstGeom prst="line">
              <a:avLst/>
            </a:prstGeom>
            <a:noFill/>
            <a:ln w="9525">
              <a:solidFill>
                <a:schemeClr val="tx1"/>
              </a:solidFill>
              <a:round/>
              <a:tailEnd type="triangle" w="med" len="med"/>
            </a:ln>
          </p:spPr>
          <p:txBody>
            <a:bodyPr wrap="square">
              <a:spAutoFit/>
            </a:bodyPr>
            <a:lstStyle/>
            <a:p>
              <a:endParaRPr lang="en-US"/>
            </a:p>
          </p:txBody>
        </p:sp>
      </p:grpSp>
      <p:grpSp>
        <p:nvGrpSpPr>
          <p:cNvPr id="15" name="Group 30"/>
          <p:cNvGrpSpPr/>
          <p:nvPr/>
        </p:nvGrpSpPr>
        <p:grpSpPr>
          <a:xfrm>
            <a:off x="4060825" y="5886454"/>
            <a:ext cx="5889626" cy="779463"/>
            <a:chOff x="1318" y="2674"/>
            <a:chExt cx="3710" cy="491"/>
          </a:xfrm>
        </p:grpSpPr>
        <p:sp>
          <p:nvSpPr>
            <p:cNvPr id="19" name="Text Box 27"/>
            <p:cNvSpPr txBox="1">
              <a:spLocks noChangeArrowheads="1"/>
            </p:cNvSpPr>
            <p:nvPr/>
          </p:nvSpPr>
          <p:spPr bwMode="auto">
            <a:xfrm>
              <a:off x="1880" y="2758"/>
              <a:ext cx="3148" cy="407"/>
            </a:xfrm>
            <a:prstGeom prst="rect">
              <a:avLst/>
            </a:prstGeom>
            <a:solidFill>
              <a:srgbClr val="99CCFF"/>
            </a:solidFill>
            <a:ln w="9525">
              <a:solidFill>
                <a:schemeClr val="tx1"/>
              </a:solidFill>
              <a:miter lim="800000"/>
            </a:ln>
          </p:spPr>
          <p:txBody>
            <a:bodyPr>
              <a:spAutoFit/>
            </a:bodyPr>
            <a:lstStyle/>
            <a:p>
              <a:r>
                <a:rPr lang="en-US">
                  <a:latin typeface="Times New Roman" pitchFamily="18" charset="0"/>
                </a:rPr>
                <a:t>Function </a:t>
              </a:r>
              <a:r>
                <a:rPr lang="en-US" sz="1400">
                  <a:latin typeface="Lucida Console" pitchFamily="49" charset="0"/>
                </a:rPr>
                <a:t>next</a:t>
              </a:r>
              <a:r>
                <a:rPr lang="en-US">
                  <a:latin typeface="Times New Roman" pitchFamily="18" charset="0"/>
                </a:rPr>
                <a:t> moves the internal pointer to the next element.</a:t>
              </a:r>
            </a:p>
          </p:txBody>
        </p:sp>
        <p:sp>
          <p:nvSpPr>
            <p:cNvPr id="20" name="Line 28"/>
            <p:cNvSpPr>
              <a:spLocks noChangeShapeType="1"/>
            </p:cNvSpPr>
            <p:nvPr/>
          </p:nvSpPr>
          <p:spPr bwMode="auto">
            <a:xfrm flipH="1" flipV="1">
              <a:off x="1318" y="2674"/>
              <a:ext cx="562" cy="276"/>
            </a:xfrm>
            <a:prstGeom prst="line">
              <a:avLst/>
            </a:prstGeom>
            <a:noFill/>
            <a:ln w="9525">
              <a:solidFill>
                <a:schemeClr val="tx1"/>
              </a:solidFill>
              <a:round/>
              <a:tailEnd type="triangle" w="med" len="med"/>
            </a:ln>
          </p:spPr>
          <p:txBody>
            <a:bodyPr wrap="square">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1969"/>
          </a:xfrm>
        </p:spPr>
        <p:txBody>
          <a:bodyPr/>
          <a:lstStyle/>
          <a:p>
            <a:r>
              <a:rPr lang="en-US" dirty="0"/>
              <a:t>PHP Arrays (Example) (Cont.)</a:t>
            </a:r>
          </a:p>
        </p:txBody>
      </p:sp>
      <p:graphicFrame>
        <p:nvGraphicFramePr>
          <p:cNvPr id="5" name="Object 1024"/>
          <p:cNvGraphicFramePr/>
          <p:nvPr/>
        </p:nvGraphicFramePr>
        <p:xfrm>
          <a:off x="2587626" y="1263650"/>
          <a:ext cx="6919913" cy="4984750"/>
        </p:xfrm>
        <a:graphic>
          <a:graphicData uri="http://schemas.openxmlformats.org/presentationml/2006/ole">
            <mc:AlternateContent xmlns:mc="http://schemas.openxmlformats.org/markup-compatibility/2006">
              <mc:Choice xmlns:v="urn:schemas-microsoft-com:vml" Requires="v">
                <p:oleObj spid="_x0000_s7173" name="Document" r:id="rId3" imgW="7118280" imgH="5050080" progId="Word.Document.8">
                  <p:embed/>
                </p:oleObj>
              </mc:Choice>
              <mc:Fallback>
                <p:oleObj name="Document" r:id="rId3" imgW="7118280" imgH="5050080" progId="Word.Document.8">
                  <p:embed/>
                  <p:pic>
                    <p:nvPicPr>
                      <p:cNvPr id="5" name="Object 1024"/>
                      <p:cNvPicPr/>
                      <p:nvPr/>
                    </p:nvPicPr>
                    <p:blipFill>
                      <a:blip r:embed="rId4">
                        <a:extLst>
                          <a:ext uri="{28A0092B-C50C-407E-A947-70E740481C1C}">
                            <a14:useLocalDpi xmlns:a14="http://schemas.microsoft.com/office/drawing/2010/main" val="0"/>
                          </a:ext>
                        </a:extLst>
                      </a:blip>
                      <a:stretch>
                        <a:fillRect/>
                      </a:stretch>
                    </p:blipFill>
                    <p:spPr>
                      <a:xfrm>
                        <a:off x="2587626" y="1263650"/>
                        <a:ext cx="6919913" cy="4984750"/>
                      </a:xfrm>
                      <a:prstGeom prst="rect">
                        <a:avLst/>
                      </a:prstGeom>
                      <a:noFill/>
                      <a:ln>
                        <a:noFill/>
                      </a:ln>
                      <a:effectLst/>
                    </p:spPr>
                  </p:pic>
                </p:oleObj>
              </mc:Fallback>
            </mc:AlternateContent>
          </a:graphicData>
        </a:graphic>
      </p:graphicFrame>
      <p:grpSp>
        <p:nvGrpSpPr>
          <p:cNvPr id="3" name="Group 23"/>
          <p:cNvGrpSpPr/>
          <p:nvPr/>
        </p:nvGrpSpPr>
        <p:grpSpPr>
          <a:xfrm>
            <a:off x="4892676" y="2855913"/>
            <a:ext cx="5622925" cy="1325562"/>
            <a:chOff x="1823" y="3196"/>
            <a:chExt cx="3542" cy="835"/>
          </a:xfrm>
        </p:grpSpPr>
        <p:sp>
          <p:nvSpPr>
            <p:cNvPr id="7" name="Text Box 21"/>
            <p:cNvSpPr txBox="1">
              <a:spLocks noChangeArrowheads="1"/>
            </p:cNvSpPr>
            <p:nvPr/>
          </p:nvSpPr>
          <p:spPr bwMode="auto">
            <a:xfrm>
              <a:off x="2359" y="3275"/>
              <a:ext cx="3006" cy="756"/>
            </a:xfrm>
            <a:prstGeom prst="rect">
              <a:avLst/>
            </a:prstGeom>
            <a:solidFill>
              <a:srgbClr val="99CCFF"/>
            </a:solidFill>
            <a:ln w="9525">
              <a:solidFill>
                <a:schemeClr val="tx1"/>
              </a:solidFill>
              <a:miter lim="800000"/>
            </a:ln>
          </p:spPr>
          <p:txBody>
            <a:bodyPr>
              <a:spAutoFit/>
            </a:bodyPr>
            <a:lstStyle/>
            <a:p>
              <a:r>
                <a:rPr lang="en-US">
                  <a:latin typeface="Times New Roman" pitchFamily="18" charset="0"/>
                </a:rPr>
                <a:t>Operator </a:t>
              </a:r>
              <a:r>
                <a:rPr lang="en-US" b="1">
                  <a:latin typeface="Courier New" pitchFamily="49" charset="0"/>
                </a:rPr>
                <a:t>=&gt;</a:t>
              </a:r>
              <a:r>
                <a:rPr lang="en-US">
                  <a:latin typeface="Times New Roman" pitchFamily="18" charset="0"/>
                </a:rPr>
                <a:t> is used in function </a:t>
              </a:r>
              <a:r>
                <a:rPr lang="en-US" sz="1400">
                  <a:latin typeface="Lucida Console" pitchFamily="49" charset="0"/>
                </a:rPr>
                <a:t>array</a:t>
              </a:r>
              <a:r>
                <a:rPr lang="en-US">
                  <a:latin typeface="Times New Roman" pitchFamily="18" charset="0"/>
                </a:rPr>
                <a:t> to assign each element a string index. The value to the left of the operator is the array index, and the value to the right is the element’s value.</a:t>
              </a:r>
            </a:p>
          </p:txBody>
        </p:sp>
        <p:sp>
          <p:nvSpPr>
            <p:cNvPr id="8" name="Line 22"/>
            <p:cNvSpPr>
              <a:spLocks noChangeShapeType="1"/>
            </p:cNvSpPr>
            <p:nvPr/>
          </p:nvSpPr>
          <p:spPr bwMode="auto">
            <a:xfrm flipH="1" flipV="1">
              <a:off x="1823" y="3196"/>
              <a:ext cx="529" cy="434"/>
            </a:xfrm>
            <a:prstGeom prst="line">
              <a:avLst/>
            </a:prstGeom>
            <a:noFill/>
            <a:ln w="9525">
              <a:solidFill>
                <a:schemeClr val="tx1"/>
              </a:solidFill>
              <a:round/>
              <a:tailEnd type="triangle" w="med" len="med"/>
            </a:ln>
          </p:spPr>
          <p:txBody>
            <a:bodyP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PHP Array Functions</a:t>
            </a:r>
          </a:p>
        </p:txBody>
      </p:sp>
      <p:sp>
        <p:nvSpPr>
          <p:cNvPr id="3" name="Content Placeholder 2"/>
          <p:cNvSpPr>
            <a:spLocks noGrp="1"/>
          </p:cNvSpPr>
          <p:nvPr>
            <p:ph idx="1"/>
          </p:nvPr>
        </p:nvSpPr>
        <p:spPr/>
        <p:txBody>
          <a:bodyPr>
            <a:normAutofit lnSpcReduction="10000"/>
          </a:bodyPr>
          <a:lstStyle/>
          <a:p>
            <a:r>
              <a:rPr lang="en-US"/>
              <a:t>count($array) / sizeof($array)</a:t>
            </a:r>
          </a:p>
          <a:p>
            <a:pPr lvl="1">
              <a:buNone/>
            </a:pPr>
            <a:r>
              <a:rPr lang="en-US"/>
              <a:t>Count all elements in an array, or something in an object</a:t>
            </a:r>
          </a:p>
          <a:p>
            <a:r>
              <a:rPr lang="en-US" err="1"/>
              <a:t>array_shift($array)</a:t>
            </a:r>
          </a:p>
          <a:p>
            <a:pPr lvl="1">
              <a:buNone/>
            </a:pPr>
            <a:r>
              <a:rPr lang="en-US"/>
              <a:t>Remove an item from the start of an array and shift all the numeric indexes</a:t>
            </a:r>
          </a:p>
          <a:p>
            <a:r>
              <a:rPr lang="en-US" err="1"/>
              <a:t>array_pop($array)</a:t>
            </a:r>
          </a:p>
          <a:p>
            <a:pPr lvl="1">
              <a:buNone/>
            </a:pPr>
            <a:r>
              <a:rPr lang="en-US"/>
              <a:t>Remove an item from the end of an array and return the value of that element</a:t>
            </a:r>
          </a:p>
          <a:p>
            <a:r>
              <a:rPr lang="en-US" err="1"/>
              <a:t>array_unshift($array,”New Item”)</a:t>
            </a:r>
          </a:p>
          <a:p>
            <a:pPr lvl="1">
              <a:buNone/>
            </a:pPr>
            <a:r>
              <a:rPr lang="en-US"/>
              <a:t>Adds item at the beginning of an array</a:t>
            </a:r>
          </a:p>
          <a:p>
            <a:r>
              <a:rPr lang="en-US" err="1"/>
              <a:t>array_push($array,”New Item”)</a:t>
            </a:r>
          </a:p>
          <a:p>
            <a:pPr lvl="1">
              <a:buNone/>
            </a:pPr>
            <a:r>
              <a:rPr lang="en-US"/>
              <a:t>Adds item at the end of an array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par>
                    <p:cTn id="27" fill="hold" nodeType="clickPar">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childTnLst>
                          </p:cTn>
                        </p:par>
                      </p:childTnLst>
                    </p:cTn>
                  </p:par>
                  <p:par>
                    <p:cTn id="35" fill="hold" nodeType="clickPar">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linds(horizontal)">
                                      <p:cBhvr>
                                        <p:cTn id="39" dur="500"/>
                                        <p:tgtEl>
                                          <p:spTgt spid="3">
                                            <p:txEl>
                                              <p:pRg st="8" end="8"/>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linds(horizontal)">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PHP Array Functions (Cont.)</a:t>
            </a:r>
          </a:p>
        </p:txBody>
      </p:sp>
      <p:sp>
        <p:nvSpPr>
          <p:cNvPr id="3" name="Content Placeholder 2"/>
          <p:cNvSpPr>
            <a:spLocks noGrp="1"/>
          </p:cNvSpPr>
          <p:nvPr>
            <p:ph idx="1"/>
          </p:nvPr>
        </p:nvSpPr>
        <p:spPr/>
        <p:txBody>
          <a:bodyPr>
            <a:normAutofit lnSpcReduction="10000"/>
          </a:bodyPr>
          <a:lstStyle/>
          <a:p>
            <a:r>
              <a:rPr lang="en-US"/>
              <a:t>sort($array [, $sort_flags])</a:t>
            </a:r>
          </a:p>
          <a:p>
            <a:pPr lvl="1"/>
            <a:r>
              <a:rPr lang="en-US"/>
              <a:t>Array can be sorted using this command, which will order them from the lowest to highest</a:t>
            </a:r>
          </a:p>
          <a:p>
            <a:pPr lvl="1"/>
            <a:r>
              <a:rPr lang="en-US"/>
              <a:t>If there is a set of string stored in the array they will be sorted alphabetically.</a:t>
            </a:r>
          </a:p>
          <a:p>
            <a:pPr lvl="1"/>
            <a:r>
              <a:rPr lang="en-US"/>
              <a:t>The type of sort applied can be chosen with the second optional parameter $sort_flags which can be</a:t>
            </a:r>
          </a:p>
          <a:p>
            <a:pPr lvl="2"/>
            <a:r>
              <a:rPr lang="en-US"/>
              <a:t>SORT_REGULAR 		compare items normally (don’t change type)</a:t>
            </a:r>
          </a:p>
          <a:p>
            <a:pPr lvl="2"/>
            <a:r>
              <a:rPr lang="en-US"/>
              <a:t>SORT_NUMERIC		compare items numerically</a:t>
            </a:r>
          </a:p>
          <a:p>
            <a:pPr lvl="2"/>
            <a:r>
              <a:rPr lang="en-US"/>
              <a:t>SORT_STRING		compare items as string</a:t>
            </a:r>
          </a:p>
          <a:p>
            <a:pPr lvl="2"/>
            <a:r>
              <a:rPr lang="en-US"/>
              <a:t>SORT_LOCALE_STRING	compare items as string, based on the current locale</a:t>
            </a:r>
          </a:p>
          <a:p>
            <a:r>
              <a:rPr lang="en-US" err="1"/>
              <a:t>rsort($array [, $sort_flags])</a:t>
            </a:r>
          </a:p>
          <a:p>
            <a:pPr lvl="1"/>
            <a:r>
              <a:rPr lang="en-US"/>
              <a:t>It will sort array in reverse order (i.e. from highest to lowest)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nodeType="clickPar">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nodeType="clickPar">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PHP Array Functions (Cont.)</a:t>
            </a:r>
          </a:p>
        </p:txBody>
      </p:sp>
      <p:sp>
        <p:nvSpPr>
          <p:cNvPr id="3" name="Content Placeholder 2"/>
          <p:cNvSpPr>
            <a:spLocks noGrp="1"/>
          </p:cNvSpPr>
          <p:nvPr>
            <p:ph idx="1"/>
          </p:nvPr>
        </p:nvSpPr>
        <p:spPr/>
        <p:txBody>
          <a:bodyPr/>
          <a:lstStyle/>
          <a:p>
            <a:r>
              <a:rPr lang="en-US"/>
              <a:t>shuffle($array)</a:t>
            </a:r>
          </a:p>
          <a:p>
            <a:pPr lvl="1">
              <a:buNone/>
            </a:pPr>
            <a:r>
              <a:rPr lang="en-US"/>
              <a:t>It will mix items in an array randomly.</a:t>
            </a:r>
          </a:p>
          <a:p>
            <a:r>
              <a:rPr lang="en-US" err="1"/>
              <a:t>array_merge($array1,$array2)</a:t>
            </a:r>
          </a:p>
          <a:p>
            <a:pPr lvl="1">
              <a:buNone/>
            </a:pPr>
            <a:r>
              <a:rPr lang="en-US"/>
              <a:t>It will merge two arrays.</a:t>
            </a:r>
          </a:p>
          <a:p>
            <a:r>
              <a:rPr lang="en-US" err="1"/>
              <a:t>array_slice($array,$offset,$length)</a:t>
            </a:r>
          </a:p>
          <a:p>
            <a:pPr marL="469900" lvl="1" indent="-6350">
              <a:buNone/>
            </a:pPr>
            <a:r>
              <a:rPr lang="en-US"/>
              <a:t>returns the sequence of elements from the array $array as specified by the $offset and $length parameters.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PHP Functions</a:t>
            </a:r>
          </a:p>
        </p:txBody>
      </p:sp>
      <p:sp>
        <p:nvSpPr>
          <p:cNvPr id="3" name="Content Placeholder 2"/>
          <p:cNvSpPr>
            <a:spLocks noGrp="1"/>
          </p:cNvSpPr>
          <p:nvPr>
            <p:ph idx="1"/>
          </p:nvPr>
        </p:nvSpPr>
        <p:spPr>
          <a:xfrm>
            <a:off x="838200" y="1173192"/>
            <a:ext cx="10515600" cy="5003771"/>
          </a:xfrm>
        </p:spPr>
        <p:txBody>
          <a:bodyPr/>
          <a:lstStyle/>
          <a:p>
            <a:r>
              <a:rPr lang="en-US" dirty="0"/>
              <a:t>A function is a piece of code which takes one more input in the form of parameter and does some processing and returns a value.</a:t>
            </a:r>
          </a:p>
          <a:p>
            <a:r>
              <a:rPr lang="en-US" dirty="0"/>
              <a:t>Creating PHP function</a:t>
            </a:r>
          </a:p>
          <a:p>
            <a:pPr marL="388938" lvl="1" indent="-6350">
              <a:buNone/>
            </a:pPr>
            <a:r>
              <a:rPr lang="en-US" dirty="0"/>
              <a:t>Begins with  keyword  function and then the space and then the name of the function then  parentheses”()” and then code block “{}”</a:t>
            </a:r>
          </a:p>
          <a:p>
            <a:pPr lvl="1">
              <a:buNone/>
            </a:pPr>
            <a:endParaRPr lang="en-US" dirty="0"/>
          </a:p>
          <a:p>
            <a:pPr lvl="1">
              <a:buNone/>
            </a:pPr>
            <a:endParaRPr lang="en-US" dirty="0"/>
          </a:p>
          <a:p>
            <a:pPr lvl="1">
              <a:buNone/>
            </a:pPr>
            <a:endParaRPr lang="en-US" dirty="0"/>
          </a:p>
          <a:p>
            <a:pPr lvl="1">
              <a:buNone/>
            </a:pPr>
            <a:endParaRPr lang="en-US" dirty="0"/>
          </a:p>
          <a:p>
            <a:endParaRPr lang="en-US" dirty="0"/>
          </a:p>
        </p:txBody>
      </p:sp>
      <p:sp>
        <p:nvSpPr>
          <p:cNvPr id="5" name="TextBox 4"/>
          <p:cNvSpPr txBox="1"/>
          <p:nvPr/>
        </p:nvSpPr>
        <p:spPr>
          <a:xfrm>
            <a:off x="3810000" y="3276600"/>
            <a:ext cx="4267200" cy="1754326"/>
          </a:xfrm>
          <a:prstGeom prst="rect">
            <a:avLst/>
          </a:prstGeom>
          <a:noFill/>
          <a:ln>
            <a:solidFill>
              <a:srgbClr val="92D050"/>
            </a:solidFill>
          </a:ln>
        </p:spPr>
        <p:txBody>
          <a:bodyPr wrap="square" rtlCol="0">
            <a:spAutoFit/>
          </a:bodyPr>
          <a:lstStyle/>
          <a:p>
            <a:pPr fontAlgn="auto">
              <a:spcBef>
                <a:spcPct val="0"/>
              </a:spcBef>
              <a:spcAft>
                <a:spcPct val="0"/>
              </a:spcAft>
              <a:defRPr/>
            </a:pPr>
            <a:r>
              <a:rPr lang="en-US">
                <a:solidFill>
                  <a:srgbClr val="FF0000"/>
                </a:solidFill>
              </a:rPr>
              <a:t>&lt;?php</a:t>
            </a:r>
          </a:p>
          <a:p>
            <a:pPr lvl="1">
              <a:defRPr/>
            </a:pPr>
            <a:r>
              <a:rPr lang="en-US"/>
              <a:t>function </a:t>
            </a:r>
            <a:r>
              <a:rPr lang="en-US" i="1" err="1"/>
              <a:t>functionName</a:t>
            </a:r>
            <a:r>
              <a:rPr lang="en-US"/>
              <a:t>()</a:t>
            </a:r>
            <a:br>
              <a:rPr lang="en-US"/>
            </a:br>
            <a:r>
              <a:rPr lang="en-US"/>
              <a:t>{</a:t>
            </a:r>
            <a:br>
              <a:rPr lang="en-US"/>
            </a:br>
            <a:r>
              <a:rPr lang="en-US"/>
              <a:t>	//</a:t>
            </a:r>
            <a:r>
              <a:rPr lang="en-US" i="1"/>
              <a:t>code to be executed</a:t>
            </a:r>
            <a:r>
              <a:rPr lang="en-US"/>
              <a:t>;</a:t>
            </a:r>
            <a:br>
              <a:rPr lang="en-US"/>
            </a:br>
            <a:r>
              <a:rPr lang="en-US"/>
              <a:t>}</a:t>
            </a:r>
            <a:endParaRPr lang="en-US">
              <a:solidFill>
                <a:schemeClr val="accent2"/>
              </a:solidFill>
            </a:endParaRPr>
          </a:p>
          <a:p>
            <a:pPr>
              <a:defRPr/>
            </a:pPr>
            <a:r>
              <a:rPr lang="en-US">
                <a:solidFill>
                  <a:srgbClr val="FF0000"/>
                </a:solidFill>
              </a:rPr>
              <a:t>?&gt;</a:t>
            </a:r>
          </a:p>
        </p:txBody>
      </p:sp>
      <p:sp>
        <p:nvSpPr>
          <p:cNvPr id="6" name="Rectangle 6"/>
          <p:cNvSpPr>
            <a:spLocks noChangeArrowheads="1"/>
          </p:cNvSpPr>
          <p:nvPr/>
        </p:nvSpPr>
        <p:spPr bwMode="auto">
          <a:xfrm>
            <a:off x="2159000" y="5405736"/>
            <a:ext cx="7975600" cy="423449"/>
          </a:xfrm>
          <a:prstGeom prst="rect">
            <a:avLst/>
          </a:prstGeom>
          <a:solidFill>
            <a:schemeClr val="accent3">
              <a:lumMod val="40000"/>
              <a:lumOff val="60000"/>
            </a:schemeClr>
          </a:solidFill>
          <a:ln w="9525">
            <a:noFill/>
            <a:miter lim="800000"/>
          </a:ln>
        </p:spPr>
        <p:txBody>
          <a:bodyPr wrap="square">
            <a:spAutoFit/>
          </a:bodyPr>
          <a:lstStyle/>
          <a:p>
            <a:pPr>
              <a:lnSpc>
                <a:spcPct val="150000"/>
              </a:lnSpc>
              <a:defRPr/>
            </a:pPr>
            <a:r>
              <a:rPr lang="en-US" sz="1600" b="1">
                <a:solidFill>
                  <a:schemeClr val="tx2"/>
                </a:solidFill>
                <a:latin typeface="Calibri" pitchFamily="34" charset="0"/>
              </a:rPr>
              <a:t>Note</a:t>
            </a:r>
            <a:r>
              <a:rPr lang="en-US" sz="1600">
                <a:latin typeface="Calibri" pitchFamily="34" charset="0"/>
              </a:rPr>
              <a:t>:  function name can start with a letter or underscore "_", but not a number!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nodeType="clickPar">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par>
                    <p:cTn id="21" fill="hold" nodeType="clickPar">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PHP Functions (Cont.)</a:t>
            </a:r>
          </a:p>
        </p:txBody>
      </p:sp>
      <p:sp>
        <p:nvSpPr>
          <p:cNvPr id="3" name="Content Placeholder 2"/>
          <p:cNvSpPr>
            <a:spLocks noGrp="1"/>
          </p:cNvSpPr>
          <p:nvPr>
            <p:ph idx="1"/>
          </p:nvPr>
        </p:nvSpPr>
        <p:spPr>
          <a:xfrm>
            <a:off x="838200" y="1362974"/>
            <a:ext cx="10515600" cy="4813989"/>
          </a:xfrm>
        </p:spPr>
        <p:txBody>
          <a:bodyPr/>
          <a:lstStyle/>
          <a:p>
            <a:r>
              <a:rPr lang="en-US" dirty="0"/>
              <a:t>Where to put the function implementation?</a:t>
            </a:r>
          </a:p>
          <a:p>
            <a:pPr lvl="1">
              <a:buNone/>
            </a:pPr>
            <a:r>
              <a:rPr lang="en-US" dirty="0"/>
              <a:t>In PHP a function could be defined before or after it is called.</a:t>
            </a:r>
          </a:p>
          <a:p>
            <a:pPr lvl="1">
              <a:buNone/>
            </a:pPr>
            <a:endParaRPr lang="en-US" dirty="0"/>
          </a:p>
        </p:txBody>
      </p:sp>
      <p:sp>
        <p:nvSpPr>
          <p:cNvPr id="5" name="TextBox 4"/>
          <p:cNvSpPr txBox="1"/>
          <p:nvPr/>
        </p:nvSpPr>
        <p:spPr>
          <a:xfrm>
            <a:off x="1752600" y="2362200"/>
            <a:ext cx="4267200" cy="2308324"/>
          </a:xfrm>
          <a:prstGeom prst="rect">
            <a:avLst/>
          </a:prstGeom>
          <a:noFill/>
          <a:ln>
            <a:solidFill>
              <a:srgbClr val="92D050"/>
            </a:solidFill>
          </a:ln>
        </p:spPr>
        <p:txBody>
          <a:bodyPr wrap="square" rtlCol="0">
            <a:spAutoFit/>
          </a:bodyPr>
          <a:lstStyle/>
          <a:p>
            <a:pPr fontAlgn="auto">
              <a:spcBef>
                <a:spcPct val="0"/>
              </a:spcBef>
              <a:spcAft>
                <a:spcPct val="0"/>
              </a:spcAft>
              <a:defRPr/>
            </a:pPr>
            <a:r>
              <a:rPr lang="en-US" dirty="0">
                <a:solidFill>
                  <a:srgbClr val="FF0000"/>
                </a:solidFill>
              </a:rPr>
              <a:t>&lt;?php</a:t>
            </a:r>
          </a:p>
          <a:p>
            <a:pPr lvl="1">
              <a:defRPr/>
            </a:pPr>
            <a:r>
              <a:rPr lang="en-US" dirty="0"/>
              <a:t>function </a:t>
            </a:r>
            <a:r>
              <a:rPr lang="en-US" i="1" dirty="0" err="1"/>
              <a:t>functionName</a:t>
            </a:r>
            <a:r>
              <a:rPr lang="en-US" dirty="0"/>
              <a:t>()</a:t>
            </a:r>
            <a:br>
              <a:rPr lang="en-US" dirty="0"/>
            </a:br>
            <a:r>
              <a:rPr lang="en-US" dirty="0"/>
              <a:t>{</a:t>
            </a:r>
            <a:br>
              <a:rPr lang="en-US" dirty="0"/>
            </a:br>
            <a:r>
              <a:rPr lang="en-US" dirty="0"/>
              <a:t>	//</a:t>
            </a:r>
            <a:r>
              <a:rPr lang="en-US" i="1" dirty="0"/>
              <a:t>code to be executed</a:t>
            </a:r>
            <a:r>
              <a:rPr lang="en-US" dirty="0"/>
              <a:t>;</a:t>
            </a:r>
            <a:br>
              <a:rPr lang="en-US" dirty="0"/>
            </a:br>
            <a:r>
              <a:rPr lang="en-US" dirty="0"/>
              <a:t>}</a:t>
            </a:r>
          </a:p>
          <a:p>
            <a:pPr lvl="1">
              <a:defRPr/>
            </a:pPr>
            <a:endParaRPr lang="en-US" dirty="0"/>
          </a:p>
          <a:p>
            <a:pPr lvl="1">
              <a:defRPr/>
            </a:pPr>
            <a:r>
              <a:rPr lang="en-US" dirty="0" err="1">
                <a:solidFill>
                  <a:schemeClr val="accent2"/>
                </a:solidFill>
              </a:rPr>
              <a:t>functionName</a:t>
            </a:r>
            <a:r>
              <a:rPr lang="en-US" dirty="0">
                <a:solidFill>
                  <a:schemeClr val="accent2"/>
                </a:solidFill>
              </a:rPr>
              <a:t>();</a:t>
            </a:r>
          </a:p>
          <a:p>
            <a:pPr>
              <a:defRPr/>
            </a:pPr>
            <a:r>
              <a:rPr lang="en-US" dirty="0">
                <a:solidFill>
                  <a:srgbClr val="FF0000"/>
                </a:solidFill>
              </a:rPr>
              <a:t>?&gt;</a:t>
            </a:r>
          </a:p>
        </p:txBody>
      </p:sp>
      <p:sp>
        <p:nvSpPr>
          <p:cNvPr id="6" name="TextBox 5"/>
          <p:cNvSpPr txBox="1"/>
          <p:nvPr/>
        </p:nvSpPr>
        <p:spPr>
          <a:xfrm>
            <a:off x="6019800" y="2362200"/>
            <a:ext cx="4267200" cy="2308324"/>
          </a:xfrm>
          <a:prstGeom prst="rect">
            <a:avLst/>
          </a:prstGeom>
          <a:noFill/>
          <a:ln>
            <a:solidFill>
              <a:srgbClr val="92D050"/>
            </a:solidFill>
          </a:ln>
        </p:spPr>
        <p:txBody>
          <a:bodyPr wrap="square" rtlCol="0">
            <a:spAutoFit/>
          </a:bodyPr>
          <a:lstStyle/>
          <a:p>
            <a:pPr fontAlgn="auto">
              <a:spcBef>
                <a:spcPct val="0"/>
              </a:spcBef>
              <a:spcAft>
                <a:spcPct val="0"/>
              </a:spcAft>
              <a:defRPr/>
            </a:pPr>
            <a:r>
              <a:rPr lang="en-US">
                <a:solidFill>
                  <a:srgbClr val="FF0000"/>
                </a:solidFill>
              </a:rPr>
              <a:t>&lt;?php</a:t>
            </a:r>
          </a:p>
          <a:p>
            <a:pPr lvl="1">
              <a:defRPr/>
            </a:pPr>
            <a:r>
              <a:rPr lang="en-US" err="1">
                <a:solidFill>
                  <a:schemeClr val="accent2"/>
                </a:solidFill>
              </a:rPr>
              <a:t>functionName();</a:t>
            </a:r>
          </a:p>
          <a:p>
            <a:pPr lvl="1">
              <a:defRPr/>
            </a:pPr>
            <a:endParaRPr lang="en-US">
              <a:solidFill>
                <a:srgbClr val="FF0000"/>
              </a:solidFill>
            </a:endParaRPr>
          </a:p>
          <a:p>
            <a:pPr lvl="1">
              <a:defRPr/>
            </a:pPr>
            <a:r>
              <a:rPr lang="en-US"/>
              <a:t>function </a:t>
            </a:r>
            <a:r>
              <a:rPr lang="en-US" i="1" err="1"/>
              <a:t>functionName</a:t>
            </a:r>
            <a:r>
              <a:rPr lang="en-US"/>
              <a:t>()</a:t>
            </a:r>
            <a:br>
              <a:rPr lang="en-US"/>
            </a:br>
            <a:r>
              <a:rPr lang="en-US"/>
              <a:t>{</a:t>
            </a:r>
            <a:br>
              <a:rPr lang="en-US"/>
            </a:br>
            <a:r>
              <a:rPr lang="en-US"/>
              <a:t>	//</a:t>
            </a:r>
            <a:r>
              <a:rPr lang="en-US" i="1"/>
              <a:t>code to be executed</a:t>
            </a:r>
            <a:r>
              <a:rPr lang="en-US"/>
              <a:t>;</a:t>
            </a:r>
            <a:br>
              <a:rPr lang="en-US"/>
            </a:br>
            <a:r>
              <a:rPr lang="en-US"/>
              <a:t>}</a:t>
            </a:r>
            <a:endParaRPr lang="en-US">
              <a:solidFill>
                <a:schemeClr val="accent2"/>
              </a:solidFill>
            </a:endParaRPr>
          </a:p>
          <a:p>
            <a:pPr>
              <a:defRPr/>
            </a:pPr>
            <a:r>
              <a:rPr lang="en-US">
                <a:solidFill>
                  <a:srgbClr val="FF0000"/>
                </a:solidFill>
              </a:rPr>
              <a:t>?&gt;</a:t>
            </a:r>
          </a:p>
        </p:txBody>
      </p:sp>
      <p:grpSp>
        <p:nvGrpSpPr>
          <p:cNvPr id="7" name="Group 19"/>
          <p:cNvGrpSpPr/>
          <p:nvPr/>
        </p:nvGrpSpPr>
        <p:grpSpPr>
          <a:xfrm>
            <a:off x="2895600" y="4343402"/>
            <a:ext cx="3505200" cy="1349375"/>
            <a:chOff x="2146" y="2146"/>
            <a:chExt cx="2837" cy="850"/>
          </a:xfrm>
        </p:grpSpPr>
        <p:sp>
          <p:nvSpPr>
            <p:cNvPr id="8" name="Text Box 4"/>
            <p:cNvSpPr txBox="1">
              <a:spLocks noChangeArrowheads="1"/>
            </p:cNvSpPr>
            <p:nvPr/>
          </p:nvSpPr>
          <p:spPr bwMode="auto">
            <a:xfrm>
              <a:off x="2482" y="2589"/>
              <a:ext cx="2501" cy="407"/>
            </a:xfrm>
            <a:prstGeom prst="rect">
              <a:avLst/>
            </a:prstGeom>
            <a:solidFill>
              <a:srgbClr val="99CCFF"/>
            </a:solidFill>
            <a:ln w="9525">
              <a:solidFill>
                <a:schemeClr val="tx1"/>
              </a:solidFill>
              <a:miter lim="800000"/>
            </a:ln>
          </p:spPr>
          <p:txBody>
            <a:bodyPr>
              <a:spAutoFit/>
            </a:bodyPr>
            <a:lstStyle/>
            <a:p>
              <a:r>
                <a:rPr lang="en-US">
                  <a:latin typeface="Times New Roman" pitchFamily="18" charset="0"/>
                </a:rPr>
                <a:t>Here function call is after implementation, which is valid</a:t>
              </a:r>
            </a:p>
          </p:txBody>
        </p:sp>
        <p:sp>
          <p:nvSpPr>
            <p:cNvPr id="9" name="Line 5"/>
            <p:cNvSpPr>
              <a:spLocks noChangeShapeType="1"/>
            </p:cNvSpPr>
            <p:nvPr/>
          </p:nvSpPr>
          <p:spPr bwMode="auto">
            <a:xfrm flipH="1" flipV="1">
              <a:off x="2146" y="2146"/>
              <a:ext cx="336" cy="635"/>
            </a:xfrm>
            <a:prstGeom prst="line">
              <a:avLst/>
            </a:prstGeom>
            <a:noFill/>
            <a:ln w="9525">
              <a:solidFill>
                <a:schemeClr val="tx1"/>
              </a:solidFill>
              <a:round/>
              <a:tailEnd type="triangle" w="med" len="med"/>
            </a:ln>
          </p:spPr>
          <p:txBody>
            <a:bodyPr wrap="square">
              <a:spAutoFit/>
            </a:bodyPr>
            <a:lstStyle/>
            <a:p>
              <a:endParaRPr lang="en-US"/>
            </a:p>
          </p:txBody>
        </p:sp>
      </p:grpSp>
      <p:grpSp>
        <p:nvGrpSpPr>
          <p:cNvPr id="10" name="Group 19"/>
          <p:cNvGrpSpPr/>
          <p:nvPr/>
        </p:nvGrpSpPr>
        <p:grpSpPr>
          <a:xfrm>
            <a:off x="6338324" y="2895600"/>
            <a:ext cx="4024874" cy="1447800"/>
            <a:chOff x="2208" y="2098"/>
            <a:chExt cx="2775" cy="912"/>
          </a:xfrm>
        </p:grpSpPr>
        <p:sp>
          <p:nvSpPr>
            <p:cNvPr id="11" name="Text Box 4"/>
            <p:cNvSpPr txBox="1">
              <a:spLocks noChangeArrowheads="1"/>
            </p:cNvSpPr>
            <p:nvPr/>
          </p:nvSpPr>
          <p:spPr bwMode="auto">
            <a:xfrm>
              <a:off x="2208" y="2589"/>
              <a:ext cx="2775" cy="421"/>
            </a:xfrm>
            <a:prstGeom prst="rect">
              <a:avLst/>
            </a:prstGeom>
            <a:solidFill>
              <a:srgbClr val="99CCFF"/>
            </a:solidFill>
            <a:ln w="9525">
              <a:solidFill>
                <a:schemeClr val="tx1"/>
              </a:solidFill>
              <a:miter lim="800000"/>
            </a:ln>
          </p:spPr>
          <p:txBody>
            <a:bodyPr wrap="square">
              <a:spAutoFit/>
            </a:bodyPr>
            <a:lstStyle/>
            <a:p>
              <a:r>
                <a:rPr lang="en-US">
                  <a:latin typeface="Times New Roman" pitchFamily="18" charset="0"/>
                </a:rPr>
                <a:t>Here function call is before implementation, which is also valid</a:t>
              </a:r>
            </a:p>
          </p:txBody>
        </p:sp>
        <p:sp>
          <p:nvSpPr>
            <p:cNvPr id="12" name="Line 5"/>
            <p:cNvSpPr>
              <a:spLocks noChangeShapeType="1"/>
            </p:cNvSpPr>
            <p:nvPr/>
          </p:nvSpPr>
          <p:spPr bwMode="auto">
            <a:xfrm flipH="1" flipV="1">
              <a:off x="2724" y="2098"/>
              <a:ext cx="368" cy="480"/>
            </a:xfrm>
            <a:prstGeom prst="line">
              <a:avLst/>
            </a:prstGeom>
            <a:noFill/>
            <a:ln w="9525">
              <a:solidFill>
                <a:schemeClr val="tx1"/>
              </a:solidFill>
              <a:round/>
              <a:tailEnd type="triangle" w="med" len="med"/>
            </a:ln>
          </p:spPr>
          <p:txBody>
            <a:bodyPr wrap="square">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Browser Control</a:t>
            </a:r>
          </a:p>
        </p:txBody>
      </p:sp>
      <p:sp>
        <p:nvSpPr>
          <p:cNvPr id="3" name="Content Placeholder 2"/>
          <p:cNvSpPr>
            <a:spLocks noGrp="1"/>
          </p:cNvSpPr>
          <p:nvPr>
            <p:ph idx="1"/>
          </p:nvPr>
        </p:nvSpPr>
        <p:spPr/>
        <p:txBody>
          <a:bodyPr>
            <a:normAutofit lnSpcReduction="10000"/>
          </a:bodyPr>
          <a:lstStyle/>
          <a:p>
            <a:r>
              <a:rPr lang="en-US"/>
              <a:t>PHP can control various features of a browser.</a:t>
            </a:r>
          </a:p>
          <a:p>
            <a:r>
              <a:rPr lang="en-US"/>
              <a:t>This is important as often there is a need to reload the same page or redirecting the user to another page.</a:t>
            </a:r>
          </a:p>
          <a:p>
            <a:r>
              <a:rPr lang="en-US"/>
              <a:t>Some of these features are accessed by controlling the information sent out in the HTTP header to the browser, this uses the header() command such as :</a:t>
            </a:r>
          </a:p>
          <a:p>
            <a:pPr lvl="1">
              <a:buNone/>
            </a:pPr>
            <a:r>
              <a:rPr lang="en-US"/>
              <a:t>			header(“Location: index.php”);</a:t>
            </a:r>
          </a:p>
          <a:p>
            <a:r>
              <a:rPr lang="en-US"/>
              <a:t>We can also control the caching using same header() command</a:t>
            </a:r>
          </a:p>
          <a:p>
            <a:pPr lvl="1">
              <a:buNone/>
            </a:pPr>
            <a:r>
              <a:rPr lang="en-US"/>
              <a:t>			header(“Cache-Control: no-cache”);</a:t>
            </a:r>
          </a:p>
          <a:p>
            <a:pPr lvl="1">
              <a:buNone/>
            </a:pPr>
            <a:r>
              <a:rPr lang="en-US" b="1"/>
              <a:t>Or</a:t>
            </a:r>
            <a:r>
              <a:rPr lang="en-US"/>
              <a:t> can specify the content type like,</a:t>
            </a:r>
          </a:p>
          <a:p>
            <a:pPr lvl="1">
              <a:buNone/>
            </a:pPr>
            <a:r>
              <a:rPr lang="en-US"/>
              <a:t>			header(“Content-Type: application/pdf”);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nodeType="clickPar">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 Making Design user-Centric</a:t>
            </a:r>
          </a:p>
        </p:txBody>
      </p:sp>
      <p:sp>
        <p:nvSpPr>
          <p:cNvPr id="3" name="Content Placeholder 2"/>
          <p:cNvSpPr>
            <a:spLocks noGrp="1"/>
          </p:cNvSpPr>
          <p:nvPr>
            <p:ph idx="1"/>
          </p:nvPr>
        </p:nvSpPr>
        <p:spPr/>
        <p:txBody>
          <a:bodyPr/>
          <a:lstStyle/>
          <a:p>
            <a:r>
              <a:rPr lang="en-US"/>
              <a:t>It is very difficult for any Web designer to predict the exact behavior of the Web site users.</a:t>
            </a:r>
          </a:p>
          <a:p>
            <a:r>
              <a:rPr lang="en-US"/>
              <a:t>However, idea of general behavior of common user helps in making design of the Web site user centric.</a:t>
            </a:r>
          </a:p>
          <a:p>
            <a:r>
              <a:rPr lang="en-US"/>
              <a:t>Users either scan the information on the web page to find the section of their interest or read the information to get details.</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Browser Detection</a:t>
            </a:r>
          </a:p>
        </p:txBody>
      </p:sp>
      <p:sp>
        <p:nvSpPr>
          <p:cNvPr id="3" name="Content Placeholder 2"/>
          <p:cNvSpPr>
            <a:spLocks noGrp="1"/>
          </p:cNvSpPr>
          <p:nvPr>
            <p:ph idx="1"/>
          </p:nvPr>
        </p:nvSpPr>
        <p:spPr/>
        <p:txBody>
          <a:bodyPr/>
          <a:lstStyle/>
          <a:p>
            <a:r>
              <a:rPr lang="en-US"/>
              <a:t>The range of devices with browsers is increasing so it is becoming more important to know which browser and other details you are dealing with.</a:t>
            </a:r>
          </a:p>
          <a:p>
            <a:r>
              <a:rPr lang="en-US"/>
              <a:t>The browser that the server is dealing can be identified using:</a:t>
            </a:r>
          </a:p>
          <a:p>
            <a:pPr lvl="1">
              <a:buNone/>
            </a:pPr>
            <a:r>
              <a:rPr lang="en-US"/>
              <a:t>	$browser_ID = $_SERVER[‘HTTP_USER_AGENT’];</a:t>
            </a:r>
          </a:p>
          <a:p>
            <a:r>
              <a:rPr lang="en-US"/>
              <a:t>Typical response of the above code is follows:</a:t>
            </a:r>
          </a:p>
          <a:p>
            <a:pPr lvl="1">
              <a:buNone/>
            </a:pPr>
            <a:r>
              <a:rPr lang="en-US"/>
              <a:t>	Mozilla/5.0 (</a:t>
            </a:r>
            <a:r>
              <a:rPr lang="en-US" b="1"/>
              <a:t>Windows NT 10.0</a:t>
            </a:r>
            <a:r>
              <a:rPr lang="en-US"/>
              <a:t>; Win64; </a:t>
            </a:r>
            <a:r>
              <a:rPr lang="en-US" b="1"/>
              <a:t>x64</a:t>
            </a:r>
            <a:r>
              <a:rPr lang="en-US"/>
              <a:t>) AppleWebKit/537.36 (KHTML, like Gecko) </a:t>
            </a:r>
            <a:r>
              <a:rPr lang="en-US" b="1"/>
              <a:t>Chrome</a:t>
            </a:r>
            <a:r>
              <a:rPr lang="en-US"/>
              <a:t>/56.0.2924.87</a:t>
            </a:r>
          </a:p>
          <a:p>
            <a:pPr lvl="1"/>
            <a:r>
              <a:rPr lang="en-US"/>
              <a:t>	which specifies that user is using </a:t>
            </a:r>
            <a:r>
              <a:rPr lang="en-US" b="1"/>
              <a:t>Chrome</a:t>
            </a:r>
            <a:r>
              <a:rPr lang="en-US"/>
              <a:t> browser and </a:t>
            </a:r>
            <a:r>
              <a:rPr lang="en-US" b="1"/>
              <a:t>windows 10</a:t>
            </a:r>
            <a:r>
              <a:rPr lang="en-US"/>
              <a:t> OS 	with </a:t>
            </a:r>
            <a:r>
              <a:rPr lang="en-US" b="1"/>
              <a:t>64 bit</a:t>
            </a:r>
            <a:r>
              <a:rPr lang="en-US"/>
              <a:t> architecture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nodeType="clickPar">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PHP String Functions</a:t>
            </a:r>
          </a:p>
        </p:txBody>
      </p:sp>
      <p:sp>
        <p:nvSpPr>
          <p:cNvPr id="3" name="Content Placeholder 2"/>
          <p:cNvSpPr>
            <a:spLocks noGrp="1"/>
          </p:cNvSpPr>
          <p:nvPr>
            <p:ph idx="1"/>
          </p:nvPr>
        </p:nvSpPr>
        <p:spPr/>
        <p:txBody>
          <a:bodyPr>
            <a:normAutofit lnSpcReduction="10000"/>
          </a:bodyPr>
          <a:lstStyle/>
          <a:p>
            <a:r>
              <a:rPr lang="en-US"/>
              <a:t>Most of the time in PHP we suppose to do manipulation of strings, wheatear it be input from the user, databases or files that have been written.</a:t>
            </a:r>
          </a:p>
          <a:p>
            <a:r>
              <a:rPr lang="en-US"/>
              <a:t>String can be think as a array of characters, so it is possible to do something like this,</a:t>
            </a:r>
          </a:p>
          <a:p>
            <a:pPr lvl="1">
              <a:buNone/>
            </a:pPr>
            <a:r>
              <a:rPr lang="en-US"/>
              <a:t>	$mystring = “Welcome to Darshan College of Engineering”;</a:t>
            </a:r>
          </a:p>
          <a:p>
            <a:pPr lvl="1">
              <a:buNone/>
            </a:pPr>
            <a:r>
              <a:rPr lang="en-US"/>
              <a:t>	print ($mystring[11]) ; // which will print ‘</a:t>
            </a:r>
            <a:r>
              <a:rPr lang="en-US" b="1"/>
              <a:t>D</a:t>
            </a:r>
            <a:r>
              <a:rPr lang="en-US"/>
              <a:t>’</a:t>
            </a:r>
          </a:p>
          <a:p>
            <a:pPr lvl="1"/>
            <a:r>
              <a:rPr lang="en-US"/>
              <a:t>This uses an index as an offset from the beginning of the string starting at </a:t>
            </a:r>
            <a:r>
              <a:rPr lang="en-US" b="1"/>
              <a:t>0</a:t>
            </a:r>
          </a:p>
          <a:p>
            <a:r>
              <a:rPr lang="en-US"/>
              <a:t>Often, there are specific things that need to be done to a string, such as reversing, extracting part of it, finding a match to part or changing case etc..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nodeType="clickPar">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2527"/>
            <a:ext cx="10515600" cy="897147"/>
          </a:xfrm>
        </p:spPr>
        <p:txBody>
          <a:bodyPr/>
          <a:lstStyle/>
          <a:p>
            <a:r>
              <a:rPr lang="en-US" dirty="0"/>
              <a:t>PHP String Functions (Cont.)</a:t>
            </a:r>
          </a:p>
        </p:txBody>
      </p:sp>
      <p:graphicFrame>
        <p:nvGraphicFramePr>
          <p:cNvPr id="5" name="Content Placeholder 4"/>
          <p:cNvGraphicFramePr>
            <a:graphicFrameLocks noGrp="1"/>
          </p:cNvGraphicFramePr>
          <p:nvPr>
            <p:ph idx="1"/>
          </p:nvPr>
        </p:nvGraphicFramePr>
        <p:xfrm>
          <a:off x="1714500" y="990600"/>
          <a:ext cx="8763000" cy="5318760"/>
        </p:xfrm>
        <a:graphic>
          <a:graphicData uri="http://schemas.openxmlformats.org/drawingml/2006/table">
            <a:tbl>
              <a:tblPr firstRow="1" bandRow="1">
                <a:tableStyleId>{5C22544A-7EE6-4342-B048-85BDC9FD1C3A}</a:tableStyleId>
              </a:tblPr>
              <a:tblGrid>
                <a:gridCol w="4381500">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370840">
                <a:tc>
                  <a:txBody>
                    <a:bodyPr/>
                    <a:lstStyle/>
                    <a:p>
                      <a:r>
                        <a:rPr lang="en-US"/>
                        <a:t>String Function</a:t>
                      </a:r>
                    </a:p>
                  </a:txBody>
                  <a:tcPr/>
                </a:tc>
                <a:tc>
                  <a:txBody>
                    <a:bodyPr/>
                    <a:lstStyle/>
                    <a:p>
                      <a:r>
                        <a:rPr lang="en-US"/>
                        <a:t>Purpose</a:t>
                      </a:r>
                    </a:p>
                  </a:txBody>
                  <a:tcPr/>
                </a:tc>
                <a:extLst>
                  <a:ext uri="{0D108BD9-81ED-4DB2-BD59-A6C34878D82A}">
                    <a16:rowId xmlns:a16="http://schemas.microsoft.com/office/drawing/2014/main" val="10000"/>
                  </a:ext>
                </a:extLst>
              </a:tr>
              <a:tr h="370840">
                <a:tc>
                  <a:txBody>
                    <a:bodyPr/>
                    <a:lstStyle/>
                    <a:p>
                      <a:r>
                        <a:rPr lang="en-US" err="1"/>
                        <a:t>strlen($string)</a:t>
                      </a:r>
                    </a:p>
                  </a:txBody>
                  <a:tcPr/>
                </a:tc>
                <a:tc>
                  <a:txBody>
                    <a:bodyPr/>
                    <a:lstStyle/>
                    <a:p>
                      <a:r>
                        <a:rPr lang="en-US"/>
                        <a:t>Returns length of string.</a:t>
                      </a:r>
                    </a:p>
                  </a:txBody>
                  <a:tcPr/>
                </a:tc>
                <a:extLst>
                  <a:ext uri="{0D108BD9-81ED-4DB2-BD59-A6C34878D82A}">
                    <a16:rowId xmlns:a16="http://schemas.microsoft.com/office/drawing/2014/main" val="10001"/>
                  </a:ext>
                </a:extLst>
              </a:tr>
              <a:tr h="370840">
                <a:tc>
                  <a:txBody>
                    <a:bodyPr/>
                    <a:lstStyle/>
                    <a:p>
                      <a:r>
                        <a:rPr lang="en-US" err="1"/>
                        <a:t>strstr($str1,$str2)</a:t>
                      </a:r>
                    </a:p>
                  </a:txBody>
                  <a:tcPr/>
                </a:tc>
                <a:tc>
                  <a:txBody>
                    <a:bodyPr/>
                    <a:lstStyle/>
                    <a:p>
                      <a:r>
                        <a:rPr lang="en-US"/>
                        <a:t>Finds str2 inside str1 (returns false</a:t>
                      </a:r>
                      <a:r>
                        <a:rPr lang="en-US" baseline="0"/>
                        <a:t> if not found or returns portion of string1 that contains it</a:t>
                      </a:r>
                      <a:r>
                        <a:rPr lang="en-US"/>
                        <a:t>)</a:t>
                      </a:r>
                    </a:p>
                  </a:txBody>
                  <a:tcPr/>
                </a:tc>
                <a:extLst>
                  <a:ext uri="{0D108BD9-81ED-4DB2-BD59-A6C34878D82A}">
                    <a16:rowId xmlns:a16="http://schemas.microsoft.com/office/drawing/2014/main" val="10002"/>
                  </a:ext>
                </a:extLst>
              </a:tr>
              <a:tr h="370840">
                <a:tc>
                  <a:txBody>
                    <a:bodyPr/>
                    <a:lstStyle/>
                    <a:p>
                      <a:r>
                        <a:rPr lang="en-US" err="1"/>
                        <a:t>strpos($str1,$str2)</a:t>
                      </a:r>
                    </a:p>
                  </a:txBody>
                  <a:tcPr/>
                </a:tc>
                <a:tc>
                  <a:txBody>
                    <a:bodyPr/>
                    <a:lstStyle/>
                    <a:p>
                      <a:r>
                        <a:rPr lang="en-US"/>
                        <a:t>Finds str2 inside str1 and returns</a:t>
                      </a:r>
                      <a:r>
                        <a:rPr lang="en-US" baseline="0"/>
                        <a:t> index.</a:t>
                      </a:r>
                      <a:endParaRPr lang="en-US"/>
                    </a:p>
                  </a:txBody>
                  <a:tcPr/>
                </a:tc>
                <a:extLst>
                  <a:ext uri="{0D108BD9-81ED-4DB2-BD59-A6C34878D82A}">
                    <a16:rowId xmlns:a16="http://schemas.microsoft.com/office/drawing/2014/main" val="10003"/>
                  </a:ext>
                </a:extLst>
              </a:tr>
              <a:tr h="370840">
                <a:tc>
                  <a:txBody>
                    <a:bodyPr/>
                    <a:lstStyle/>
                    <a:p>
                      <a:r>
                        <a:rPr lang="en-US" err="1"/>
                        <a:t>str_replace($search,$replace,$str[,$count])</a:t>
                      </a:r>
                    </a:p>
                  </a:txBody>
                  <a:tcPr/>
                </a:tc>
                <a:tc>
                  <a:txBody>
                    <a:bodyPr/>
                    <a:lstStyle/>
                    <a:p>
                      <a:r>
                        <a:rPr lang="en-US"/>
                        <a:t>Looks for $search</a:t>
                      </a:r>
                      <a:r>
                        <a:rPr lang="en-US" baseline="0"/>
                        <a:t> within $str and replaces with #replace, returning the number of times this is done in $count</a:t>
                      </a:r>
                      <a:endParaRPr lang="en-US"/>
                    </a:p>
                  </a:txBody>
                  <a:tcPr/>
                </a:tc>
                <a:extLst>
                  <a:ext uri="{0D108BD9-81ED-4DB2-BD59-A6C34878D82A}">
                    <a16:rowId xmlns:a16="http://schemas.microsoft.com/office/drawing/2014/main" val="10004"/>
                  </a:ext>
                </a:extLst>
              </a:tr>
              <a:tr h="370840">
                <a:tc>
                  <a:txBody>
                    <a:bodyPr/>
                    <a:lstStyle/>
                    <a:p>
                      <a:r>
                        <a:rPr lang="en-US" err="1"/>
                        <a:t>substr($string,$startposition[,$endposition])</a:t>
                      </a:r>
                    </a:p>
                  </a:txBody>
                  <a:tcPr/>
                </a:tc>
                <a:tc>
                  <a:txBody>
                    <a:bodyPr/>
                    <a:lstStyle/>
                    <a:p>
                      <a:r>
                        <a:rPr lang="en-US"/>
                        <a:t>Returns string from</a:t>
                      </a:r>
                      <a:r>
                        <a:rPr lang="en-US" baseline="0"/>
                        <a:t> either start position to end or the section given by $startpos to $endpos</a:t>
                      </a:r>
                      <a:endParaRPr lang="en-US"/>
                    </a:p>
                  </a:txBody>
                  <a:tcPr/>
                </a:tc>
                <a:extLst>
                  <a:ext uri="{0D108BD9-81ED-4DB2-BD59-A6C34878D82A}">
                    <a16:rowId xmlns:a16="http://schemas.microsoft.com/office/drawing/2014/main" val="10005"/>
                  </a:ext>
                </a:extLst>
              </a:tr>
              <a:tr h="370840">
                <a:tc>
                  <a:txBody>
                    <a:bodyPr/>
                    <a:lstStyle/>
                    <a:p>
                      <a:r>
                        <a:rPr lang="en-US"/>
                        <a:t>trim($string)</a:t>
                      </a:r>
                    </a:p>
                    <a:p>
                      <a:r>
                        <a:rPr lang="en-US" err="1"/>
                        <a:t>rtrim($string)</a:t>
                      </a:r>
                    </a:p>
                    <a:p>
                      <a:r>
                        <a:rPr lang="en-US" err="1"/>
                        <a:t>ltrim($string)</a:t>
                      </a:r>
                    </a:p>
                  </a:txBody>
                  <a:tcPr/>
                </a:tc>
                <a:tc>
                  <a:txBody>
                    <a:bodyPr/>
                    <a:lstStyle/>
                    <a:p>
                      <a:r>
                        <a:rPr lang="en-US"/>
                        <a:t>Trims away white space, including tabs, newlines and spaces, from both beginning and end</a:t>
                      </a:r>
                      <a:r>
                        <a:rPr lang="en-US" baseline="0"/>
                        <a:t> of a string. </a:t>
                      </a:r>
                      <a:r>
                        <a:rPr lang="en-US" b="1" baseline="0" err="1"/>
                        <a:t>ltrim</a:t>
                      </a:r>
                      <a:r>
                        <a:rPr lang="en-US" baseline="0"/>
                        <a:t> is for the start of a string only and </a:t>
                      </a:r>
                      <a:r>
                        <a:rPr lang="en-US" b="1" baseline="0" err="1"/>
                        <a:t>rtrim</a:t>
                      </a:r>
                      <a:r>
                        <a:rPr lang="en-US" baseline="0"/>
                        <a:t> for the end of a string only</a:t>
                      </a:r>
                      <a:endParaRPr lang="en-US"/>
                    </a:p>
                  </a:txBody>
                  <a:tcPr/>
                </a:tc>
                <a:extLst>
                  <a:ext uri="{0D108BD9-81ED-4DB2-BD59-A6C34878D82A}">
                    <a16:rowId xmlns:a16="http://schemas.microsoft.com/office/drawing/2014/main" val="10006"/>
                  </a:ext>
                </a:extLst>
              </a:tr>
            </a:tbl>
          </a:graphicData>
        </a:graphic>
      </p:graphicFrame>
      <p:sp>
        <p:nvSpPr>
          <p:cNvPr id="6" name="Rectangle 5"/>
          <p:cNvSpPr/>
          <p:nvPr/>
        </p:nvSpPr>
        <p:spPr>
          <a:xfrm>
            <a:off x="1600200" y="1371600"/>
            <a:ext cx="8991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600200" y="1752600"/>
            <a:ext cx="8991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600200" y="2667000"/>
            <a:ext cx="8991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676400" y="3048000"/>
            <a:ext cx="8991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600200" y="3962400"/>
            <a:ext cx="89916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600200" y="4876800"/>
            <a:ext cx="8991600" cy="144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p:stCondLst>
                              <p:cond delay="0"/>
                            </p:stCondLst>
                            <p:childTnLst>
                              <p:par>
                                <p:cTn id="30" presetID="3" presetClass="exit" presetSubtype="10" fill="hold" grpId="0" nodeType="clickEffect">
                                  <p:stCondLst>
                                    <p:cond delay="0"/>
                                  </p:stCondLst>
                                  <p:childTnLst>
                                    <p:animEffect transition="out" filter="blinds(horizontal)">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7298"/>
          </a:xfrm>
        </p:spPr>
        <p:txBody>
          <a:bodyPr>
            <a:normAutofit fontScale="90000"/>
          </a:bodyPr>
          <a:lstStyle/>
          <a:p>
            <a:r>
              <a:rPr lang="en-US" dirty="0"/>
              <a:t>PHP String Functions (Cont.)</a:t>
            </a:r>
          </a:p>
        </p:txBody>
      </p:sp>
      <p:graphicFrame>
        <p:nvGraphicFramePr>
          <p:cNvPr id="5" name="Content Placeholder 4"/>
          <p:cNvGraphicFramePr>
            <a:graphicFrameLocks noGrp="1"/>
          </p:cNvGraphicFramePr>
          <p:nvPr>
            <p:ph idx="1"/>
          </p:nvPr>
        </p:nvGraphicFramePr>
        <p:xfrm>
          <a:off x="1714500" y="990600"/>
          <a:ext cx="8763000" cy="4582160"/>
        </p:xfrm>
        <a:graphic>
          <a:graphicData uri="http://schemas.openxmlformats.org/drawingml/2006/table">
            <a:tbl>
              <a:tblPr firstRow="1" bandRow="1">
                <a:tableStyleId>{5C22544A-7EE6-4342-B048-85BDC9FD1C3A}</a:tableStyleId>
              </a:tblPr>
              <a:tblGrid>
                <a:gridCol w="4381500">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370840">
                <a:tc>
                  <a:txBody>
                    <a:bodyPr/>
                    <a:lstStyle/>
                    <a:p>
                      <a:r>
                        <a:rPr lang="en-US" dirty="0"/>
                        <a:t>String Function</a:t>
                      </a:r>
                    </a:p>
                  </a:txBody>
                  <a:tcPr/>
                </a:tc>
                <a:tc>
                  <a:txBody>
                    <a:bodyPr/>
                    <a:lstStyle/>
                    <a:p>
                      <a:r>
                        <a:rPr lang="en-US"/>
                        <a:t>Purpose</a:t>
                      </a:r>
                    </a:p>
                  </a:txBody>
                  <a:tcPr/>
                </a:tc>
                <a:extLst>
                  <a:ext uri="{0D108BD9-81ED-4DB2-BD59-A6C34878D82A}">
                    <a16:rowId xmlns:a16="http://schemas.microsoft.com/office/drawing/2014/main" val="10000"/>
                  </a:ext>
                </a:extLst>
              </a:tr>
              <a:tr h="370840">
                <a:tc>
                  <a:txBody>
                    <a:bodyPr/>
                    <a:lstStyle/>
                    <a:p>
                      <a:r>
                        <a:rPr lang="en-US" err="1"/>
                        <a:t>strip_tags($string,$tags)</a:t>
                      </a:r>
                    </a:p>
                  </a:txBody>
                  <a:tcPr/>
                </a:tc>
                <a:tc>
                  <a:txBody>
                    <a:bodyPr/>
                    <a:lstStyle/>
                    <a:p>
                      <a:r>
                        <a:rPr lang="en-US"/>
                        <a:t>Strips</a:t>
                      </a:r>
                      <a:r>
                        <a:rPr lang="en-US" baseline="0"/>
                        <a:t> out HTML tags within a string, leaving only those within $tags intact</a:t>
                      </a:r>
                      <a:endParaRPr lang="en-US"/>
                    </a:p>
                  </a:txBody>
                  <a:tcPr/>
                </a:tc>
                <a:extLst>
                  <a:ext uri="{0D108BD9-81ED-4DB2-BD59-A6C34878D82A}">
                    <a16:rowId xmlns:a16="http://schemas.microsoft.com/office/drawing/2014/main" val="10001"/>
                  </a:ext>
                </a:extLst>
              </a:tr>
              <a:tr h="370840">
                <a:tc>
                  <a:txBody>
                    <a:bodyPr/>
                    <a:lstStyle/>
                    <a:p>
                      <a:r>
                        <a:rPr lang="en-US" err="1"/>
                        <a:t>stripslashes($string)</a:t>
                      </a:r>
                    </a:p>
                  </a:txBody>
                  <a:tcPr/>
                </a:tc>
                <a:tc>
                  <a:txBody>
                    <a:bodyPr/>
                    <a:lstStyle/>
                    <a:p>
                      <a:r>
                        <a:rPr lang="en-US"/>
                        <a:t>Strips out inserted backslashes</a:t>
                      </a:r>
                    </a:p>
                  </a:txBody>
                  <a:tcPr/>
                </a:tc>
                <a:extLst>
                  <a:ext uri="{0D108BD9-81ED-4DB2-BD59-A6C34878D82A}">
                    <a16:rowId xmlns:a16="http://schemas.microsoft.com/office/drawing/2014/main" val="10002"/>
                  </a:ext>
                </a:extLst>
              </a:tr>
              <a:tr h="370840">
                <a:tc>
                  <a:txBody>
                    <a:bodyPr/>
                    <a:lstStyle/>
                    <a:p>
                      <a:r>
                        <a:rPr lang="en-US"/>
                        <a:t>explode($delimiters,$string)</a:t>
                      </a:r>
                    </a:p>
                  </a:txBody>
                  <a:tcPr/>
                </a:tc>
                <a:tc>
                  <a:txBody>
                    <a:bodyPr/>
                    <a:lstStyle/>
                    <a:p>
                      <a:r>
                        <a:rPr lang="en-US"/>
                        <a:t>It</a:t>
                      </a:r>
                      <a:r>
                        <a:rPr lang="en-US" baseline="0"/>
                        <a:t> will breaks $string up into an array at the points marked by the $delimiters</a:t>
                      </a:r>
                      <a:endParaRPr lang="en-US"/>
                    </a:p>
                  </a:txBody>
                  <a:tcPr/>
                </a:tc>
                <a:extLst>
                  <a:ext uri="{0D108BD9-81ED-4DB2-BD59-A6C34878D82A}">
                    <a16:rowId xmlns:a16="http://schemas.microsoft.com/office/drawing/2014/main" val="10003"/>
                  </a:ext>
                </a:extLst>
              </a:tr>
              <a:tr h="370840">
                <a:tc>
                  <a:txBody>
                    <a:bodyPr/>
                    <a:lstStyle/>
                    <a:p>
                      <a:r>
                        <a:rPr lang="en-US"/>
                        <a:t>implode($array)</a:t>
                      </a:r>
                    </a:p>
                  </a:txBody>
                  <a:tcPr/>
                </a:tc>
                <a:tc>
                  <a:txBody>
                    <a:bodyPr/>
                    <a:lstStyle/>
                    <a:p>
                      <a:r>
                        <a:rPr lang="en-US"/>
                        <a:t>Function returns combined string</a:t>
                      </a:r>
                      <a:r>
                        <a:rPr lang="en-US" baseline="0"/>
                        <a:t> from an array.</a:t>
                      </a:r>
                      <a:endParaRPr lang="en-US"/>
                    </a:p>
                  </a:txBody>
                  <a:tcPr/>
                </a:tc>
                <a:extLst>
                  <a:ext uri="{0D108BD9-81ED-4DB2-BD59-A6C34878D82A}">
                    <a16:rowId xmlns:a16="http://schemas.microsoft.com/office/drawing/2014/main" val="10004"/>
                  </a:ext>
                </a:extLst>
              </a:tr>
              <a:tr h="370840">
                <a:tc>
                  <a:txBody>
                    <a:bodyPr/>
                    <a:lstStyle/>
                    <a:p>
                      <a:r>
                        <a:rPr lang="en-US" err="1"/>
                        <a:t>strtolower($string)</a:t>
                      </a:r>
                    </a:p>
                  </a:txBody>
                  <a:tcPr/>
                </a:tc>
                <a:tc>
                  <a:txBody>
                    <a:bodyPr/>
                    <a:lstStyle/>
                    <a:p>
                      <a:r>
                        <a:rPr lang="en-US"/>
                        <a:t>Converts all characters in $string to lowercase.</a:t>
                      </a:r>
                    </a:p>
                  </a:txBody>
                  <a:tcPr/>
                </a:tc>
                <a:extLst>
                  <a:ext uri="{0D108BD9-81ED-4DB2-BD59-A6C34878D82A}">
                    <a16:rowId xmlns:a16="http://schemas.microsoft.com/office/drawing/2014/main" val="10005"/>
                  </a:ext>
                </a:extLst>
              </a:tr>
              <a:tr h="370840">
                <a:tc>
                  <a:txBody>
                    <a:bodyPr/>
                    <a:lstStyle/>
                    <a:p>
                      <a:r>
                        <a:rPr lang="en-US" err="1"/>
                        <a:t>strtoupper($string)</a:t>
                      </a:r>
                    </a:p>
                  </a:txBody>
                  <a:tcPr/>
                </a:tc>
                <a:tc>
                  <a:txBody>
                    <a:bodyPr/>
                    <a:lstStyle/>
                    <a:p>
                      <a:r>
                        <a:rPr lang="en-US"/>
                        <a:t>Converts all characters in $string to uppercase.</a:t>
                      </a:r>
                    </a:p>
                  </a:txBody>
                  <a:tcPr/>
                </a:tc>
                <a:extLst>
                  <a:ext uri="{0D108BD9-81ED-4DB2-BD59-A6C34878D82A}">
                    <a16:rowId xmlns:a16="http://schemas.microsoft.com/office/drawing/2014/main" val="10006"/>
                  </a:ext>
                </a:extLst>
              </a:tr>
              <a:tr h="370840">
                <a:tc>
                  <a:txBody>
                    <a:bodyPr/>
                    <a:lstStyle/>
                    <a:p>
                      <a:r>
                        <a:rPr lang="en-US" err="1"/>
                        <a:t>ucword($string)</a:t>
                      </a:r>
                    </a:p>
                  </a:txBody>
                  <a:tcPr/>
                </a:tc>
                <a:tc>
                  <a:txBody>
                    <a:bodyPr/>
                    <a:lstStyle/>
                    <a:p>
                      <a:r>
                        <a:rPr lang="en-US" dirty="0"/>
                        <a:t>Converts all the first letters in a string to uppercase.</a:t>
                      </a:r>
                    </a:p>
                  </a:txBody>
                  <a:tcPr/>
                </a:tc>
                <a:extLst>
                  <a:ext uri="{0D108BD9-81ED-4DB2-BD59-A6C34878D82A}">
                    <a16:rowId xmlns:a16="http://schemas.microsoft.com/office/drawing/2014/main" val="10007"/>
                  </a:ext>
                </a:extLst>
              </a:tr>
            </a:tbl>
          </a:graphicData>
        </a:graphic>
      </p:graphicFrame>
      <p:sp>
        <p:nvSpPr>
          <p:cNvPr id="6" name="Rectangle 5"/>
          <p:cNvSpPr/>
          <p:nvPr/>
        </p:nvSpPr>
        <p:spPr>
          <a:xfrm>
            <a:off x="1600200" y="1371600"/>
            <a:ext cx="89916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600200" y="1981200"/>
            <a:ext cx="8991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600200" y="2362200"/>
            <a:ext cx="89916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600200" y="2971800"/>
            <a:ext cx="899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600200" y="3657600"/>
            <a:ext cx="89916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600200" y="4267200"/>
            <a:ext cx="89916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600200" y="4953000"/>
            <a:ext cx="89916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p:stCondLst>
                              <p:cond delay="0"/>
                            </p:stCondLst>
                            <p:childTnLst>
                              <p:par>
                                <p:cTn id="30" presetID="3" presetClass="exit" presetSubtype="10" fill="hold" grpId="0" nodeType="clickEffect">
                                  <p:stCondLst>
                                    <p:cond delay="0"/>
                                  </p:stCondLst>
                                  <p:childTnLst>
                                    <p:animEffect transition="out" filter="blinds(horizontal)">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p:stCondLst>
                              <p:cond delay="0"/>
                            </p:stCondLst>
                            <p:childTnLst>
                              <p:par>
                                <p:cTn id="35" presetID="3" presetClass="exit" presetSubtype="10" fill="hold" grpId="0" nodeType="clickEffect">
                                  <p:stCondLst>
                                    <p:cond delay="0"/>
                                  </p:stCondLst>
                                  <p:childTnLst>
                                    <p:animEffect transition="out" filter="blinds(horizontal)">
                                      <p:cBhvr>
                                        <p:cTn id="36" dur="500"/>
                                        <p:tgtEl>
                                          <p:spTgt spid="12"/>
                                        </p:tgtEl>
                                      </p:cBhvr>
                                    </p:animEffect>
                                    <p:set>
                                      <p:cBhvr>
                                        <p:cTn id="3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Form Processing</a:t>
            </a:r>
          </a:p>
        </p:txBody>
      </p:sp>
      <p:sp>
        <p:nvSpPr>
          <p:cNvPr id="3" name="Content Placeholder 2"/>
          <p:cNvSpPr>
            <a:spLocks noGrp="1"/>
          </p:cNvSpPr>
          <p:nvPr>
            <p:ph idx="1"/>
          </p:nvPr>
        </p:nvSpPr>
        <p:spPr>
          <a:xfrm>
            <a:off x="838200" y="1250830"/>
            <a:ext cx="10515600" cy="4926133"/>
          </a:xfrm>
        </p:spPr>
        <p:txBody>
          <a:bodyPr/>
          <a:lstStyle/>
          <a:p>
            <a:r>
              <a:rPr lang="en-US" dirty="0"/>
              <a:t>We can access form data using there inbuilt PHP associative array.</a:t>
            </a:r>
          </a:p>
          <a:p>
            <a:pPr lvl="1"/>
            <a:r>
              <a:rPr lang="en-US" dirty="0"/>
              <a:t>$_GET		=&gt;	in case we have used </a:t>
            </a:r>
            <a:r>
              <a:rPr lang="en-US" b="1" dirty="0"/>
              <a:t>get</a:t>
            </a:r>
            <a:r>
              <a:rPr lang="en-US" dirty="0"/>
              <a:t> method in the form</a:t>
            </a:r>
          </a:p>
          <a:p>
            <a:pPr lvl="1"/>
            <a:r>
              <a:rPr lang="en-US" dirty="0"/>
              <a:t>$_POST		=&gt;	in case we have used </a:t>
            </a:r>
            <a:r>
              <a:rPr lang="en-US" b="1" dirty="0"/>
              <a:t>post</a:t>
            </a:r>
            <a:r>
              <a:rPr lang="en-US" dirty="0"/>
              <a:t> method in the form</a:t>
            </a:r>
          </a:p>
          <a:p>
            <a:pPr lvl="1"/>
            <a:r>
              <a:rPr lang="en-US" dirty="0"/>
              <a:t>$_REQUEST	=&gt;	in both the cases</a:t>
            </a:r>
          </a:p>
          <a:p>
            <a:pPr lvl="1"/>
            <a:endParaRPr lang="en-US" dirty="0"/>
          </a:p>
          <a:p>
            <a:r>
              <a:rPr lang="en-US" dirty="0"/>
              <a:t>For example,</a:t>
            </a:r>
          </a:p>
          <a:p>
            <a:pPr lvl="1">
              <a:buNone/>
            </a:pPr>
            <a:endParaRPr lang="en-US" dirty="0"/>
          </a:p>
        </p:txBody>
      </p:sp>
      <p:sp>
        <p:nvSpPr>
          <p:cNvPr id="5" name="TextBox 4"/>
          <p:cNvSpPr txBox="1"/>
          <p:nvPr/>
        </p:nvSpPr>
        <p:spPr>
          <a:xfrm>
            <a:off x="2133600" y="3759876"/>
            <a:ext cx="3810000" cy="2031325"/>
          </a:xfrm>
          <a:prstGeom prst="rect">
            <a:avLst/>
          </a:prstGeom>
          <a:noFill/>
          <a:ln>
            <a:solidFill>
              <a:srgbClr val="92D050"/>
            </a:solidFill>
          </a:ln>
        </p:spPr>
        <p:txBody>
          <a:bodyPr wrap="square" rtlCol="0">
            <a:spAutoFit/>
          </a:bodyPr>
          <a:lstStyle/>
          <a:p>
            <a:pPr algn="ctr"/>
            <a:r>
              <a:rPr lang="en-US" b="1" dirty="0">
                <a:solidFill>
                  <a:srgbClr val="FF0000"/>
                </a:solidFill>
              </a:rPr>
              <a:t>html</a:t>
            </a:r>
            <a:endParaRPr lang="en-US" dirty="0"/>
          </a:p>
          <a:p>
            <a:r>
              <a:rPr lang="en-US" dirty="0"/>
              <a:t>&lt;form action=“</a:t>
            </a:r>
            <a:r>
              <a:rPr lang="en-US" dirty="0" err="1"/>
              <a:t>recive.php</a:t>
            </a:r>
            <a:r>
              <a:rPr lang="en-US" dirty="0"/>
              <a:t>” method=“</a:t>
            </a:r>
            <a:r>
              <a:rPr lang="en-US" b="1" dirty="0"/>
              <a:t>get</a:t>
            </a:r>
            <a:r>
              <a:rPr lang="en-US" dirty="0"/>
              <a:t>”&gt;</a:t>
            </a:r>
          </a:p>
          <a:p>
            <a:r>
              <a:rPr lang="en-US" dirty="0"/>
              <a:t>     &lt;input type=“text” name=“</a:t>
            </a:r>
            <a:r>
              <a:rPr lang="en-US" dirty="0" err="1"/>
              <a:t>UserName</a:t>
            </a:r>
            <a:r>
              <a:rPr lang="en-US" dirty="0"/>
              <a:t>”&gt;</a:t>
            </a:r>
          </a:p>
          <a:p>
            <a:r>
              <a:rPr lang="en-US" dirty="0"/>
              <a:t>     &lt;input type=“submit”&gt;</a:t>
            </a:r>
          </a:p>
          <a:p>
            <a:r>
              <a:rPr lang="en-US" dirty="0"/>
              <a:t>&lt;/form&gt;</a:t>
            </a:r>
          </a:p>
        </p:txBody>
      </p:sp>
      <p:sp>
        <p:nvSpPr>
          <p:cNvPr id="6" name="TextBox 5"/>
          <p:cNvSpPr txBox="1"/>
          <p:nvPr/>
        </p:nvSpPr>
        <p:spPr>
          <a:xfrm>
            <a:off x="6248400" y="3759875"/>
            <a:ext cx="3810000" cy="1477328"/>
          </a:xfrm>
          <a:prstGeom prst="rect">
            <a:avLst/>
          </a:prstGeom>
          <a:noFill/>
          <a:ln>
            <a:solidFill>
              <a:srgbClr val="92D050"/>
            </a:solidFill>
          </a:ln>
        </p:spPr>
        <p:txBody>
          <a:bodyPr wrap="square" rtlCol="0">
            <a:spAutoFit/>
          </a:bodyPr>
          <a:lstStyle/>
          <a:p>
            <a:pPr algn="ctr"/>
            <a:r>
              <a:rPr lang="en-US" b="1">
                <a:solidFill>
                  <a:srgbClr val="FF0000"/>
                </a:solidFill>
              </a:rPr>
              <a:t>recive.php</a:t>
            </a:r>
            <a:endParaRPr lang="en-US"/>
          </a:p>
          <a:p>
            <a:r>
              <a:rPr lang="en-US"/>
              <a:t>&lt;?php</a:t>
            </a:r>
          </a:p>
          <a:p>
            <a:r>
              <a:rPr lang="en-US"/>
              <a:t>    $u = $_</a:t>
            </a:r>
            <a:r>
              <a:rPr lang="en-US" b="1"/>
              <a:t>GET</a:t>
            </a:r>
            <a:r>
              <a:rPr lang="en-US"/>
              <a:t>[‘UserName’];</a:t>
            </a:r>
          </a:p>
          <a:p>
            <a:r>
              <a:rPr lang="en-US"/>
              <a:t>    echo($u);</a:t>
            </a:r>
          </a:p>
          <a:p>
            <a:r>
              <a:rPr lang="en-US"/>
              <a:t>?&gt;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nodeType="clickPar">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childTnLst>
                          </p:cTn>
                        </p:par>
                      </p:childTnLst>
                    </p:cTn>
                  </p:par>
                  <p:par>
                    <p:cTn id="22" fill="hold" nodeType="clickPar">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linds(horizontal)">
                                      <p:cBhvr>
                                        <p:cTn id="26" dur="500"/>
                                        <p:tgtEl>
                                          <p:spTgt spid="5"/>
                                        </p:tgtEl>
                                      </p:cBhvr>
                                    </p:animEffect>
                                  </p:childTnLst>
                                </p:cTn>
                              </p:par>
                            </p:childTnLst>
                          </p:cTn>
                        </p:par>
                      </p:childTnLst>
                    </p:cTn>
                  </p:par>
                  <p:par>
                    <p:cTn id="27" fill="hold" nodeType="clickPar">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linds(horizontal)">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File Handling in PHP</a:t>
            </a:r>
          </a:p>
        </p:txBody>
      </p:sp>
      <p:sp>
        <p:nvSpPr>
          <p:cNvPr id="3" name="Content Placeholder 2"/>
          <p:cNvSpPr>
            <a:spLocks noGrp="1"/>
          </p:cNvSpPr>
          <p:nvPr>
            <p:ph idx="1"/>
          </p:nvPr>
        </p:nvSpPr>
        <p:spPr/>
        <p:txBody>
          <a:bodyPr>
            <a:normAutofit lnSpcReduction="10000"/>
          </a:bodyPr>
          <a:lstStyle/>
          <a:p>
            <a:r>
              <a:rPr lang="en-US"/>
              <a:t>PHP has several functions for creating, reading, uploading, and editing files.</a:t>
            </a:r>
          </a:p>
          <a:p>
            <a:r>
              <a:rPr lang="en-US" err="1"/>
              <a:t>fopen($filename, $mode)  will return the handle to access file.</a:t>
            </a:r>
          </a:p>
          <a:p>
            <a:pPr lvl="1"/>
            <a:r>
              <a:rPr lang="en-US"/>
              <a:t>"r" (Read only. Starts at the beginning of the file)</a:t>
            </a:r>
          </a:p>
          <a:p>
            <a:pPr lvl="1"/>
            <a:r>
              <a:rPr lang="en-US"/>
              <a:t>"r+" (Read/Write. Starts at the beginning of the file)</a:t>
            </a:r>
          </a:p>
          <a:p>
            <a:pPr lvl="1"/>
            <a:r>
              <a:rPr lang="en-US"/>
              <a:t>"w" (Write only. Opens and clears the contents of file; or creates a new file if it doesn't exist)</a:t>
            </a:r>
          </a:p>
          <a:p>
            <a:pPr lvl="1"/>
            <a:r>
              <a:rPr lang="en-US"/>
              <a:t>"w+" (Read/Write. Opens and clears the contents of file; or creates a new file if it doesn't exist)</a:t>
            </a:r>
          </a:p>
          <a:p>
            <a:pPr lvl="1"/>
            <a:r>
              <a:rPr lang="en-US"/>
              <a:t>"a" (Write only. Opens and writes to the end of the file or creates a new file if it doesn't exist)</a:t>
            </a:r>
          </a:p>
          <a:p>
            <a:pPr lvl="1"/>
            <a:r>
              <a:rPr lang="en-US"/>
              <a:t>"a+" (Read/Write. Preserves file content by writing to the end of the file)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0815"/>
          </a:xfrm>
        </p:spPr>
        <p:txBody>
          <a:bodyPr/>
          <a:lstStyle/>
          <a:p>
            <a:r>
              <a:rPr lang="en-US" dirty="0"/>
              <a:t>File Handling in PHP (Cont.)</a:t>
            </a:r>
          </a:p>
        </p:txBody>
      </p:sp>
      <p:graphicFrame>
        <p:nvGraphicFramePr>
          <p:cNvPr id="5" name="Content Placeholder 4"/>
          <p:cNvGraphicFramePr>
            <a:graphicFrameLocks noGrp="1"/>
          </p:cNvGraphicFramePr>
          <p:nvPr>
            <p:ph idx="1"/>
          </p:nvPr>
        </p:nvGraphicFramePr>
        <p:xfrm>
          <a:off x="1714500" y="990600"/>
          <a:ext cx="8763000" cy="3606800"/>
        </p:xfrm>
        <a:graphic>
          <a:graphicData uri="http://schemas.openxmlformats.org/drawingml/2006/table">
            <a:tbl>
              <a:tblPr firstRow="1" bandRow="1">
                <a:tableStyleId>{5C22544A-7EE6-4342-B048-85BDC9FD1C3A}</a:tableStyleId>
              </a:tblPr>
              <a:tblGrid>
                <a:gridCol w="4381500">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370840">
                <a:tc>
                  <a:txBody>
                    <a:bodyPr/>
                    <a:lstStyle/>
                    <a:p>
                      <a:r>
                        <a:rPr lang="en-US"/>
                        <a:t>Function</a:t>
                      </a:r>
                    </a:p>
                  </a:txBody>
                  <a:tcPr/>
                </a:tc>
                <a:tc>
                  <a:txBody>
                    <a:bodyPr/>
                    <a:lstStyle/>
                    <a:p>
                      <a:r>
                        <a:rPr lang="en-US"/>
                        <a:t>Purpose</a:t>
                      </a:r>
                    </a:p>
                  </a:txBody>
                  <a:tcPr/>
                </a:tc>
                <a:extLst>
                  <a:ext uri="{0D108BD9-81ED-4DB2-BD59-A6C34878D82A}">
                    <a16:rowId xmlns:a16="http://schemas.microsoft.com/office/drawing/2014/main" val="10000"/>
                  </a:ext>
                </a:extLst>
              </a:tr>
              <a:tr h="370840">
                <a:tc>
                  <a:txBody>
                    <a:bodyPr/>
                    <a:lstStyle/>
                    <a:p>
                      <a:r>
                        <a:rPr lang="en-US" err="1"/>
                        <a:t>file_exists($file)</a:t>
                      </a:r>
                    </a:p>
                  </a:txBody>
                  <a:tcPr/>
                </a:tc>
                <a:tc>
                  <a:txBody>
                    <a:bodyPr/>
                    <a:lstStyle/>
                    <a:p>
                      <a:r>
                        <a:rPr lang="en-US"/>
                        <a:t>Will return true</a:t>
                      </a:r>
                      <a:r>
                        <a:rPr lang="en-US" baseline="0"/>
                        <a:t> if file is found, false otherwise</a:t>
                      </a:r>
                      <a:endParaRPr lang="en-US"/>
                    </a:p>
                  </a:txBody>
                  <a:tcPr/>
                </a:tc>
                <a:extLst>
                  <a:ext uri="{0D108BD9-81ED-4DB2-BD59-A6C34878D82A}">
                    <a16:rowId xmlns:a16="http://schemas.microsoft.com/office/drawing/2014/main" val="10001"/>
                  </a:ext>
                </a:extLst>
              </a:tr>
              <a:tr h="370840">
                <a:tc>
                  <a:txBody>
                    <a:bodyPr/>
                    <a:lstStyle/>
                    <a:p>
                      <a:r>
                        <a:rPr lang="en-US" err="1"/>
                        <a:t>filesize($file)</a:t>
                      </a:r>
                    </a:p>
                  </a:txBody>
                  <a:tcPr/>
                </a:tc>
                <a:tc>
                  <a:txBody>
                    <a:bodyPr/>
                    <a:lstStyle/>
                    <a:p>
                      <a:r>
                        <a:rPr lang="en-US"/>
                        <a:t>Returns the size of the file in bytes.</a:t>
                      </a:r>
                    </a:p>
                  </a:txBody>
                  <a:tcPr/>
                </a:tc>
                <a:extLst>
                  <a:ext uri="{0D108BD9-81ED-4DB2-BD59-A6C34878D82A}">
                    <a16:rowId xmlns:a16="http://schemas.microsoft.com/office/drawing/2014/main" val="10002"/>
                  </a:ext>
                </a:extLst>
              </a:tr>
              <a:tr h="370840">
                <a:tc>
                  <a:txBody>
                    <a:bodyPr/>
                    <a:lstStyle/>
                    <a:p>
                      <a:r>
                        <a:rPr lang="en-US" err="1"/>
                        <a:t>fread($file,$bytesToRead)</a:t>
                      </a:r>
                    </a:p>
                  </a:txBody>
                  <a:tcPr/>
                </a:tc>
                <a:tc>
                  <a:txBody>
                    <a:bodyPr/>
                    <a:lstStyle/>
                    <a:p>
                      <a:r>
                        <a:rPr lang="en-US"/>
                        <a:t>Will read</a:t>
                      </a:r>
                      <a:r>
                        <a:rPr lang="en-US" baseline="0"/>
                        <a:t> $bytesToRead from $file handle</a:t>
                      </a:r>
                      <a:endParaRPr lang="en-US"/>
                    </a:p>
                  </a:txBody>
                  <a:tcPr/>
                </a:tc>
                <a:extLst>
                  <a:ext uri="{0D108BD9-81ED-4DB2-BD59-A6C34878D82A}">
                    <a16:rowId xmlns:a16="http://schemas.microsoft.com/office/drawing/2014/main" val="10003"/>
                  </a:ext>
                </a:extLst>
              </a:tr>
              <a:tr h="370840">
                <a:tc>
                  <a:txBody>
                    <a:bodyPr/>
                    <a:lstStyle/>
                    <a:p>
                      <a:r>
                        <a:rPr lang="en-US" err="1"/>
                        <a:t>fwrite($file,$str)</a:t>
                      </a:r>
                    </a:p>
                  </a:txBody>
                  <a:tcPr/>
                </a:tc>
                <a:tc>
                  <a:txBody>
                    <a:bodyPr/>
                    <a:lstStyle/>
                    <a:p>
                      <a:r>
                        <a:rPr lang="en-US"/>
                        <a:t>Will write $str in the $file</a:t>
                      </a:r>
                      <a:r>
                        <a:rPr lang="en-US" baseline="0"/>
                        <a:t> handle</a:t>
                      </a:r>
                      <a:endParaRPr lang="en-US"/>
                    </a:p>
                  </a:txBody>
                  <a:tcPr/>
                </a:tc>
                <a:extLst>
                  <a:ext uri="{0D108BD9-81ED-4DB2-BD59-A6C34878D82A}">
                    <a16:rowId xmlns:a16="http://schemas.microsoft.com/office/drawing/2014/main" val="10004"/>
                  </a:ext>
                </a:extLst>
              </a:tr>
              <a:tr h="370840">
                <a:tc>
                  <a:txBody>
                    <a:bodyPr/>
                    <a:lstStyle/>
                    <a:p>
                      <a:r>
                        <a:rPr lang="en-US" err="1"/>
                        <a:t>fclose($file)</a:t>
                      </a:r>
                    </a:p>
                  </a:txBody>
                  <a:tcPr/>
                </a:tc>
                <a:tc>
                  <a:txBody>
                    <a:bodyPr/>
                    <a:lstStyle/>
                    <a:p>
                      <a:r>
                        <a:rPr lang="en-US"/>
                        <a:t>Will close the $file handle</a:t>
                      </a:r>
                    </a:p>
                  </a:txBody>
                  <a:tcPr/>
                </a:tc>
                <a:extLst>
                  <a:ext uri="{0D108BD9-81ED-4DB2-BD59-A6C34878D82A}">
                    <a16:rowId xmlns:a16="http://schemas.microsoft.com/office/drawing/2014/main" val="10005"/>
                  </a:ext>
                </a:extLst>
              </a:tr>
              <a:tr h="370840">
                <a:tc>
                  <a:txBody>
                    <a:bodyPr/>
                    <a:lstStyle/>
                    <a:p>
                      <a:r>
                        <a:rPr lang="en-US"/>
                        <a:t>copy($source,$destination)</a:t>
                      </a:r>
                    </a:p>
                  </a:txBody>
                  <a:tcPr/>
                </a:tc>
                <a:tc>
                  <a:txBody>
                    <a:bodyPr/>
                    <a:lstStyle/>
                    <a:p>
                      <a:r>
                        <a:rPr lang="en-US"/>
                        <a:t>Will</a:t>
                      </a:r>
                      <a:r>
                        <a:rPr lang="en-US" baseline="0"/>
                        <a:t> copy from $source to $destination</a:t>
                      </a:r>
                      <a:endParaRPr lang="en-US"/>
                    </a:p>
                  </a:txBody>
                  <a:tcPr/>
                </a:tc>
                <a:extLst>
                  <a:ext uri="{0D108BD9-81ED-4DB2-BD59-A6C34878D82A}">
                    <a16:rowId xmlns:a16="http://schemas.microsoft.com/office/drawing/2014/main" val="10006"/>
                  </a:ext>
                </a:extLst>
              </a:tr>
              <a:tr h="370840">
                <a:tc>
                  <a:txBody>
                    <a:bodyPr/>
                    <a:lstStyle/>
                    <a:p>
                      <a:r>
                        <a:rPr lang="en-US"/>
                        <a:t>rename($oldname,$newname)</a:t>
                      </a:r>
                    </a:p>
                  </a:txBody>
                  <a:tcPr/>
                </a:tc>
                <a:tc>
                  <a:txBody>
                    <a:bodyPr/>
                    <a:lstStyle/>
                    <a:p>
                      <a:r>
                        <a:rPr lang="en-US"/>
                        <a:t>Will rename</a:t>
                      </a:r>
                      <a:r>
                        <a:rPr lang="en-US" baseline="0"/>
                        <a:t> the file to $newname</a:t>
                      </a:r>
                      <a:endParaRPr lang="en-US"/>
                    </a:p>
                  </a:txBody>
                  <a:tcPr/>
                </a:tc>
                <a:extLst>
                  <a:ext uri="{0D108BD9-81ED-4DB2-BD59-A6C34878D82A}">
                    <a16:rowId xmlns:a16="http://schemas.microsoft.com/office/drawing/2014/main" val="10007"/>
                  </a:ext>
                </a:extLst>
              </a:tr>
              <a:tr h="370840">
                <a:tc>
                  <a:txBody>
                    <a:bodyPr/>
                    <a:lstStyle/>
                    <a:p>
                      <a:r>
                        <a:rPr lang="en-US"/>
                        <a:t>unlink($file)</a:t>
                      </a:r>
                    </a:p>
                  </a:txBody>
                  <a:tcPr/>
                </a:tc>
                <a:tc>
                  <a:txBody>
                    <a:bodyPr/>
                    <a:lstStyle/>
                    <a:p>
                      <a:r>
                        <a:rPr lang="en-US"/>
                        <a:t>Will delete the file</a:t>
                      </a:r>
                    </a:p>
                  </a:txBody>
                  <a:tcPr/>
                </a:tc>
                <a:extLst>
                  <a:ext uri="{0D108BD9-81ED-4DB2-BD59-A6C34878D82A}">
                    <a16:rowId xmlns:a16="http://schemas.microsoft.com/office/drawing/2014/main" val="10008"/>
                  </a:ext>
                </a:extLst>
              </a:tr>
            </a:tbl>
          </a:graphicData>
        </a:graphic>
      </p:graphicFrame>
      <p:sp>
        <p:nvSpPr>
          <p:cNvPr id="6" name="Rectangle 5"/>
          <p:cNvSpPr/>
          <p:nvPr/>
        </p:nvSpPr>
        <p:spPr>
          <a:xfrm>
            <a:off x="1600200" y="1371600"/>
            <a:ext cx="89916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600200" y="1981200"/>
            <a:ext cx="8991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0" y="2362200"/>
            <a:ext cx="8991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600200" y="2743200"/>
            <a:ext cx="8991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600200" y="3124200"/>
            <a:ext cx="8991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524000" y="3505200"/>
            <a:ext cx="8991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600200" y="3886200"/>
            <a:ext cx="8991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524000" y="4267200"/>
            <a:ext cx="8991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p:stCondLst>
                              <p:cond delay="0"/>
                            </p:stCondLst>
                            <p:childTnLst>
                              <p:par>
                                <p:cTn id="30" presetID="3" presetClass="exit" presetSubtype="10" fill="hold" grpId="0" nodeType="clickEffect">
                                  <p:stCondLst>
                                    <p:cond delay="0"/>
                                  </p:stCondLst>
                                  <p:childTnLst>
                                    <p:animEffect transition="out" filter="blinds(horizontal)">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p:stCondLst>
                              <p:cond delay="0"/>
                            </p:stCondLst>
                            <p:childTnLst>
                              <p:par>
                                <p:cTn id="35" presetID="3" presetClass="exit" presetSubtype="10" fill="hold" grpId="0" nodeType="clickEffect">
                                  <p:stCondLst>
                                    <p:cond delay="0"/>
                                  </p:stCondLst>
                                  <p:childTnLst>
                                    <p:animEffect transition="out" filter="blinds(horizontal)">
                                      <p:cBhvr>
                                        <p:cTn id="36" dur="500"/>
                                        <p:tgtEl>
                                          <p:spTgt spid="12"/>
                                        </p:tgtEl>
                                      </p:cBhvr>
                                    </p:animEffect>
                                    <p:set>
                                      <p:cBhvr>
                                        <p:cTn id="37" dur="1" fill="hold">
                                          <p:stCondLst>
                                            <p:cond delay="499"/>
                                          </p:stCondLst>
                                        </p:cTn>
                                        <p:tgtEl>
                                          <p:spTgt spid="12"/>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p:stCondLst>
                              <p:cond delay="0"/>
                            </p:stCondLst>
                            <p:childTnLst>
                              <p:par>
                                <p:cTn id="40" presetID="3" presetClass="exit" presetSubtype="10" fill="hold" grpId="0" nodeType="clickEffect">
                                  <p:stCondLst>
                                    <p:cond delay="0"/>
                                  </p:stCondLst>
                                  <p:childTnLst>
                                    <p:animEffect transition="out" filter="blinds(horizontal)">
                                      <p:cBhvr>
                                        <p:cTn id="41" dur="500"/>
                                        <p:tgtEl>
                                          <p:spTgt spid="13"/>
                                        </p:tgtEl>
                                      </p:cBhvr>
                                    </p:animEffect>
                                    <p:set>
                                      <p:cBhvr>
                                        <p:cTn id="4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File Handling Example</a:t>
            </a:r>
          </a:p>
        </p:txBody>
      </p:sp>
      <p:sp>
        <p:nvSpPr>
          <p:cNvPr id="5" name="TextBox 4"/>
          <p:cNvSpPr txBox="1"/>
          <p:nvPr/>
        </p:nvSpPr>
        <p:spPr>
          <a:xfrm>
            <a:off x="1828800" y="2590800"/>
            <a:ext cx="4267200" cy="3416320"/>
          </a:xfrm>
          <a:prstGeom prst="rect">
            <a:avLst/>
          </a:prstGeom>
          <a:noFill/>
          <a:ln>
            <a:solidFill>
              <a:srgbClr val="92D050"/>
            </a:solidFill>
          </a:ln>
        </p:spPr>
        <p:txBody>
          <a:bodyPr wrap="square" rtlCol="0">
            <a:spAutoFit/>
          </a:bodyPr>
          <a:lstStyle/>
          <a:p>
            <a:pPr algn="ctr">
              <a:defRPr/>
            </a:pPr>
            <a:r>
              <a:rPr lang="en-US" b="1">
                <a:solidFill>
                  <a:srgbClr val="FF0000"/>
                </a:solidFill>
              </a:rPr>
              <a:t>Read File</a:t>
            </a:r>
          </a:p>
          <a:p>
            <a:pPr fontAlgn="auto">
              <a:spcBef>
                <a:spcPct val="0"/>
              </a:spcBef>
              <a:spcAft>
                <a:spcPct val="0"/>
              </a:spcAft>
              <a:defRPr/>
            </a:pPr>
            <a:r>
              <a:rPr lang="en-US">
                <a:solidFill>
                  <a:srgbClr val="FF0000"/>
                </a:solidFill>
              </a:rPr>
              <a:t>&lt;?php</a:t>
            </a:r>
          </a:p>
          <a:p>
            <a:pPr lvl="1">
              <a:defRPr/>
            </a:pPr>
            <a:r>
              <a:rPr lang="en-US"/>
              <a:t>$file = fopen("text.txt","a+");</a:t>
            </a:r>
          </a:p>
          <a:p>
            <a:pPr lvl="1">
              <a:defRPr/>
            </a:pPr>
            <a:r>
              <a:rPr lang="en-US"/>
              <a:t>$text = fread($file,filesize("text.txt"));</a:t>
            </a:r>
          </a:p>
          <a:p>
            <a:pPr lvl="1">
              <a:defRPr/>
            </a:pPr>
            <a:r>
              <a:rPr lang="en-US"/>
              <a:t>echo($text);</a:t>
            </a:r>
          </a:p>
          <a:p>
            <a:pPr>
              <a:defRPr/>
            </a:pPr>
            <a:r>
              <a:rPr lang="en-US">
                <a:solidFill>
                  <a:srgbClr val="FF0000"/>
                </a:solidFill>
              </a:rPr>
              <a:t>?&gt;</a:t>
            </a:r>
          </a:p>
          <a:p>
            <a:pPr algn="ctr">
              <a:defRPr/>
            </a:pPr>
            <a:r>
              <a:rPr lang="en-US" b="1">
                <a:solidFill>
                  <a:srgbClr val="FF0000"/>
                </a:solidFill>
              </a:rPr>
              <a:t>Write File</a:t>
            </a:r>
          </a:p>
          <a:p>
            <a:pPr>
              <a:defRPr/>
            </a:pPr>
            <a:r>
              <a:rPr lang="en-US">
                <a:solidFill>
                  <a:srgbClr val="FF0000"/>
                </a:solidFill>
              </a:rPr>
              <a:t>&lt;?php</a:t>
            </a:r>
          </a:p>
          <a:p>
            <a:pPr lvl="1">
              <a:defRPr/>
            </a:pPr>
            <a:r>
              <a:rPr lang="en-US" err="1"/>
              <a:t>fwrite($file," New Content");</a:t>
            </a:r>
          </a:p>
          <a:p>
            <a:pPr lvl="1">
              <a:defRPr/>
            </a:pPr>
            <a:r>
              <a:rPr lang="en-US"/>
              <a:t>$text = fread($file,filesize("text.txt"));</a:t>
            </a:r>
          </a:p>
          <a:p>
            <a:pPr lvl="1">
              <a:defRPr/>
            </a:pPr>
            <a:r>
              <a:rPr lang="en-US"/>
              <a:t>echo($text);</a:t>
            </a:r>
            <a:endParaRPr lang="en-US">
              <a:solidFill>
                <a:srgbClr val="FF0000"/>
              </a:solidFill>
            </a:endParaRPr>
          </a:p>
          <a:p>
            <a:pPr>
              <a:defRPr/>
            </a:pPr>
            <a:r>
              <a:rPr lang="en-US">
                <a:solidFill>
                  <a:srgbClr val="FF0000"/>
                </a:solidFill>
              </a:rPr>
              <a:t>?&gt;</a:t>
            </a:r>
          </a:p>
        </p:txBody>
      </p:sp>
      <p:sp>
        <p:nvSpPr>
          <p:cNvPr id="6" name="TextBox 5"/>
          <p:cNvSpPr txBox="1"/>
          <p:nvPr/>
        </p:nvSpPr>
        <p:spPr>
          <a:xfrm>
            <a:off x="1828800" y="1258670"/>
            <a:ext cx="4267200" cy="646331"/>
          </a:xfrm>
          <a:prstGeom prst="rect">
            <a:avLst/>
          </a:prstGeom>
          <a:noFill/>
          <a:ln>
            <a:solidFill>
              <a:srgbClr val="92D050"/>
            </a:solidFill>
          </a:ln>
        </p:spPr>
        <p:txBody>
          <a:bodyPr wrap="square" rtlCol="0">
            <a:spAutoFit/>
          </a:bodyPr>
          <a:lstStyle/>
          <a:p>
            <a:pPr algn="ctr" fontAlgn="auto">
              <a:spcBef>
                <a:spcPct val="0"/>
              </a:spcBef>
              <a:spcAft>
                <a:spcPct val="0"/>
              </a:spcAft>
              <a:defRPr/>
            </a:pPr>
            <a:r>
              <a:rPr lang="en-US" b="1">
                <a:solidFill>
                  <a:srgbClr val="FF0000"/>
                </a:solidFill>
              </a:rPr>
              <a:t>text.txt</a:t>
            </a:r>
          </a:p>
          <a:p>
            <a:pPr fontAlgn="auto">
              <a:spcBef>
                <a:spcPct val="0"/>
              </a:spcBef>
              <a:spcAft>
                <a:spcPct val="0"/>
              </a:spcAft>
              <a:defRPr/>
            </a:pPr>
            <a:r>
              <a:rPr lang="en-US">
                <a:solidFill>
                  <a:schemeClr val="tx1">
                    <a:lumMod val="75000"/>
                    <a:lumOff val="25000"/>
                  </a:schemeClr>
                </a:solidFill>
              </a:rPr>
              <a:t>Hello World From Darshan College</a:t>
            </a:r>
          </a:p>
        </p:txBody>
      </p:sp>
      <p:pic>
        <p:nvPicPr>
          <p:cNvPr id="34818" name="Picture 2"/>
          <p:cNvPicPr>
            <a:picLocks noChangeAspect="1" noChangeArrowheads="1"/>
          </p:cNvPicPr>
          <p:nvPr/>
        </p:nvPicPr>
        <p:blipFill>
          <a:blip r:embed="rId2"/>
          <a:stretch>
            <a:fillRect/>
          </a:stretch>
        </p:blipFill>
        <p:spPr bwMode="auto">
          <a:xfrm>
            <a:off x="6400800" y="1447800"/>
            <a:ext cx="3619500" cy="3409950"/>
          </a:xfrm>
          <a:prstGeom prst="rect">
            <a:avLst/>
          </a:prstGeom>
          <a:noFill/>
          <a:ln w="9525">
            <a:noFill/>
            <a:miter lim="800000"/>
          </a:ln>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818"/>
                                        </p:tgtEl>
                                        <p:attrNameLst>
                                          <p:attrName>style.visibility</p:attrName>
                                        </p:attrNameLst>
                                      </p:cBhvr>
                                      <p:to>
                                        <p:strVal val="visible"/>
                                      </p:to>
                                    </p:set>
                                    <p:animEffect transition="in" filter="blinds(horizontal)">
                                      <p:cBhvr>
                                        <p:cTn id="17" dur="500"/>
                                        <p:tgtEl>
                                          <p:spTgt spid="34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Cookies in PHP</a:t>
            </a:r>
          </a:p>
        </p:txBody>
      </p:sp>
      <p:sp>
        <p:nvSpPr>
          <p:cNvPr id="3" name="Content Placeholder 2"/>
          <p:cNvSpPr>
            <a:spLocks noGrp="1"/>
          </p:cNvSpPr>
          <p:nvPr>
            <p:ph idx="1"/>
          </p:nvPr>
        </p:nvSpPr>
        <p:spPr/>
        <p:txBody>
          <a:bodyPr>
            <a:normAutofit fontScale="92500" lnSpcReduction="10000"/>
          </a:bodyPr>
          <a:lstStyle/>
          <a:p>
            <a:r>
              <a:rPr lang="en-US"/>
              <a:t>HTTP cookies are data which a server-side script sends to a web client to keep for a period of time.</a:t>
            </a:r>
          </a:p>
          <a:p>
            <a:r>
              <a:rPr lang="en-US"/>
              <a:t>On every subsequent HTTP request, the web client automatically sends the cookies back to server (unless the cookie support is turned off).</a:t>
            </a:r>
          </a:p>
          <a:p>
            <a:r>
              <a:rPr lang="en-US"/>
              <a:t>The cookies are embedded in the HTTP header (and therefore not visible to the users).</a:t>
            </a:r>
          </a:p>
          <a:p>
            <a:r>
              <a:rPr lang="en-US" altLang="zh-TW" b="1">
                <a:ea typeface="新細明體" pitchFamily="18" charset="-120"/>
              </a:rPr>
              <a:t>Shortcomings/disadvantages of using cookies to keep data</a:t>
            </a:r>
            <a:endParaRPr lang="en-US" b="1">
              <a:ea typeface="新細明體" pitchFamily="18" charset="-120"/>
            </a:endParaRPr>
          </a:p>
          <a:p>
            <a:pPr lvl="1"/>
            <a:r>
              <a:rPr lang="en-US"/>
              <a:t>User may turn off cookies support.</a:t>
            </a:r>
          </a:p>
          <a:p>
            <a:pPr lvl="1"/>
            <a:r>
              <a:rPr lang="en-US"/>
              <a:t>Users using the same browser share the cookies.</a:t>
            </a:r>
          </a:p>
          <a:p>
            <a:pPr lvl="1"/>
            <a:r>
              <a:rPr lang="en-US"/>
              <a:t>Limited number of cookies (20) per server/domain and limited size (4k bytes) per cookie</a:t>
            </a:r>
          </a:p>
          <a:p>
            <a:pPr lvl="1"/>
            <a:r>
              <a:rPr lang="en-US"/>
              <a:t>Client can temper with cookies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Cookies in PHP (Cont.) </a:t>
            </a:r>
          </a:p>
        </p:txBody>
      </p:sp>
      <p:sp>
        <p:nvSpPr>
          <p:cNvPr id="3" name="Content Placeholder 2"/>
          <p:cNvSpPr>
            <a:spLocks noGrp="1"/>
          </p:cNvSpPr>
          <p:nvPr>
            <p:ph idx="1"/>
          </p:nvPr>
        </p:nvSpPr>
        <p:spPr/>
        <p:txBody>
          <a:bodyPr/>
          <a:lstStyle/>
          <a:p>
            <a:r>
              <a:rPr lang="en-US" altLang="zh-TW"/>
              <a:t>To set a cookie, call setcookie()</a:t>
            </a:r>
          </a:p>
          <a:p>
            <a:pPr lvl="1"/>
            <a:r>
              <a:rPr lang="en-US" altLang="zh-TW">
                <a:latin typeface="+mn-lt"/>
                <a:ea typeface="新細明體" pitchFamily="18" charset="-120"/>
              </a:rPr>
              <a:t>e.g.,	</a:t>
            </a:r>
            <a:r>
              <a:rPr lang="en-US" altLang="zh-TW" b="1" err="1">
                <a:latin typeface="+mn-lt"/>
                <a:ea typeface="新細明體" pitchFamily="18" charset="-120"/>
              </a:rPr>
              <a:t>setcookie('username', ‘AVB');</a:t>
            </a:r>
          </a:p>
          <a:p>
            <a:r>
              <a:rPr lang="en-US" altLang="zh-TW"/>
              <a:t>To delete a cookie (use setcookie() without a value)</a:t>
            </a:r>
          </a:p>
          <a:p>
            <a:pPr lvl="1"/>
            <a:r>
              <a:rPr lang="en-US" altLang="zh-TW">
                <a:ea typeface="新細明體" pitchFamily="18" charset="-120"/>
              </a:rPr>
              <a:t>e.g.,</a:t>
            </a:r>
            <a:r>
              <a:rPr lang="en-US" altLang="zh-TW" b="1">
                <a:ea typeface="新細明體" pitchFamily="18" charset="-120"/>
              </a:rPr>
              <a:t> 	setcookie('username');</a:t>
            </a:r>
            <a:endParaRPr lang="en-US" altLang="zh-TW">
              <a:ea typeface="新細明體" pitchFamily="18" charset="-120"/>
            </a:endParaRPr>
          </a:p>
          <a:p>
            <a:r>
              <a:rPr lang="en-US" altLang="zh-TW"/>
              <a:t>To retrieve a cookie, refer to $COOKIE</a:t>
            </a:r>
          </a:p>
          <a:p>
            <a:pPr lvl="1"/>
            <a:r>
              <a:rPr lang="en-US" altLang="zh-TW">
                <a:ea typeface="新細明體" pitchFamily="18" charset="-120"/>
              </a:rPr>
              <a:t>e.g.</a:t>
            </a:r>
            <a:r>
              <a:rPr lang="en-US" altLang="zh-TW" b="1">
                <a:ea typeface="新細明體" pitchFamily="18" charset="-120"/>
              </a:rPr>
              <a:t>	$username = $_COOKIE['username‘];</a:t>
            </a:r>
          </a:p>
          <a:p>
            <a:r>
              <a:rPr lang="en-US" altLang="zh-TW"/>
              <a:t>Note</a:t>
            </a:r>
            <a:r>
              <a:rPr lang="en-US" altLang="zh-TW">
                <a:ea typeface="新細明體" pitchFamily="18" charset="-120"/>
              </a:rPr>
              <a:t> :</a:t>
            </a:r>
          </a:p>
          <a:p>
            <a:pPr lvl="1"/>
            <a:r>
              <a:rPr lang="en-US" altLang="zh-TW">
                <a:ea typeface="新細明體" pitchFamily="18" charset="-120"/>
              </a:rPr>
              <a:t>Cookies can only be set before any output is sent.</a:t>
            </a:r>
          </a:p>
          <a:p>
            <a:pPr lvl="1"/>
            <a:r>
              <a:rPr lang="en-US" altLang="zh-TW">
                <a:ea typeface="新細明體" pitchFamily="18" charset="-120"/>
              </a:rPr>
              <a:t>You cannot set and access a cookie in the same page. Cookies set in a page are available only in the future requests.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par>
                    <p:cTn id="27" fill="hold" nodeType="clickPar">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h) Sitemap </a:t>
            </a:r>
          </a:p>
        </p:txBody>
      </p:sp>
      <p:sp>
        <p:nvSpPr>
          <p:cNvPr id="3" name="Content Placeholder 2"/>
          <p:cNvSpPr>
            <a:spLocks noGrp="1"/>
          </p:cNvSpPr>
          <p:nvPr>
            <p:ph idx="1"/>
          </p:nvPr>
        </p:nvSpPr>
        <p:spPr/>
        <p:txBody>
          <a:bodyPr>
            <a:normAutofit fontScale="92500"/>
          </a:bodyPr>
          <a:lstStyle/>
          <a:p>
            <a:r>
              <a:rPr lang="en-US"/>
              <a:t>A </a:t>
            </a:r>
            <a:r>
              <a:rPr lang="en-US" b="1"/>
              <a:t>Sitemap</a:t>
            </a:r>
            <a:r>
              <a:rPr lang="en-US"/>
              <a:t> is a model of a website's content designed to help both users and search engines navigate the site.</a:t>
            </a:r>
          </a:p>
          <a:p>
            <a:r>
              <a:rPr lang="en-US"/>
              <a:t>Many a times Web sites are too complex as there are a large number of sections and each section contains many pages.</a:t>
            </a:r>
          </a:p>
          <a:p>
            <a:r>
              <a:rPr lang="en-US"/>
              <a:t>It becomes difficult for visitors to quickly move from one part to other.</a:t>
            </a:r>
          </a:p>
          <a:p>
            <a:r>
              <a:rPr lang="en-US"/>
              <a:t>Once the user selects a particular section and pages in that section, user gets confused about where he/she is and where to go from there.</a:t>
            </a:r>
          </a:p>
          <a:p>
            <a:r>
              <a:rPr lang="en-US"/>
              <a:t>To make it simple, keep your hierarchy of information to few levels or provide the navigation bar on each page to jump directly to a particular section.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Cookies in PHP (Cont.)</a:t>
            </a:r>
          </a:p>
        </p:txBody>
      </p:sp>
      <p:sp>
        <p:nvSpPr>
          <p:cNvPr id="3" name="Content Placeholder 2"/>
          <p:cNvSpPr>
            <a:spLocks noGrp="1"/>
          </p:cNvSpPr>
          <p:nvPr>
            <p:ph idx="1"/>
          </p:nvPr>
        </p:nvSpPr>
        <p:spPr/>
        <p:txBody>
          <a:bodyPr>
            <a:normAutofit fontScale="92500" lnSpcReduction="10000"/>
          </a:bodyPr>
          <a:lstStyle/>
          <a:p>
            <a:pPr>
              <a:buNone/>
            </a:pPr>
            <a:r>
              <a:rPr lang="en-US" err="1"/>
              <a:t>setcookie(name, value, expiration, path, domain, secure, httponly)</a:t>
            </a:r>
          </a:p>
          <a:p>
            <a:pPr lvl="1"/>
            <a:r>
              <a:rPr lang="en-US">
                <a:solidFill>
                  <a:srgbClr val="FF0000"/>
                </a:solidFill>
              </a:rPr>
              <a:t>Expiration</a:t>
            </a:r>
          </a:p>
          <a:p>
            <a:pPr lvl="2"/>
            <a:r>
              <a:rPr lang="en-US"/>
              <a:t>Cookie expiration time in seconds</a:t>
            </a:r>
          </a:p>
          <a:p>
            <a:pPr lvl="2"/>
            <a:r>
              <a:rPr lang="en-US"/>
              <a:t>0 </a:t>
            </a:r>
            <a:r>
              <a:rPr lang="en-US">
                <a:sym typeface="Wingdings" panose="05000000000000000000" pitchFamily="2" charset="2"/>
              </a:rPr>
              <a:t></a:t>
            </a:r>
            <a:r>
              <a:rPr lang="en-US"/>
              <a:t> The cookie is not to be stored persistently and will be deleted when the web client closes.</a:t>
            </a:r>
          </a:p>
          <a:p>
            <a:pPr lvl="2"/>
            <a:r>
              <a:rPr lang="en-US"/>
              <a:t>Negative value </a:t>
            </a:r>
            <a:r>
              <a:rPr lang="en-US">
                <a:sym typeface="Wingdings" panose="05000000000000000000" pitchFamily="2" charset="2"/>
              </a:rPr>
              <a:t></a:t>
            </a:r>
            <a:r>
              <a:rPr lang="en-US"/>
              <a:t> Request the web client to delete the cookie</a:t>
            </a:r>
          </a:p>
          <a:p>
            <a:pPr lvl="2"/>
            <a:r>
              <a:rPr lang="en-US"/>
              <a:t>e.g.: setcookie('username', 'Joe', time() + 1800);    // Expire in 30 minutes</a:t>
            </a:r>
          </a:p>
          <a:p>
            <a:pPr lvl="1"/>
            <a:r>
              <a:rPr lang="en-US">
                <a:solidFill>
                  <a:srgbClr val="FF0000"/>
                </a:solidFill>
              </a:rPr>
              <a:t>Path</a:t>
            </a:r>
          </a:p>
          <a:p>
            <a:pPr lvl="2"/>
            <a:r>
              <a:rPr lang="en-US"/>
              <a:t>Sets the path to which the cookie applies. (Default is ‘/’)</a:t>
            </a:r>
          </a:p>
          <a:p>
            <a:pPr lvl="1"/>
            <a:r>
              <a:rPr lang="en-US">
                <a:solidFill>
                  <a:srgbClr val="FF0000"/>
                </a:solidFill>
              </a:rPr>
              <a:t>Domain</a:t>
            </a:r>
          </a:p>
          <a:p>
            <a:pPr lvl="2"/>
            <a:r>
              <a:rPr lang="en-US"/>
              <a:t>The domain that the cookie is available. </a:t>
            </a:r>
          </a:p>
          <a:p>
            <a:pPr lvl="1"/>
            <a:r>
              <a:rPr lang="en-US">
                <a:solidFill>
                  <a:srgbClr val="FF0000"/>
                </a:solidFill>
              </a:rPr>
              <a:t>Secure</a:t>
            </a:r>
          </a:p>
          <a:p>
            <a:pPr lvl="2"/>
            <a:r>
              <a:rPr lang="en-US"/>
              <a:t>This can be set to 1 to specify that the cookie should only be sent by secure transmission using HTTPS otherwise set to 0 which mean cookie can be sent by regular HTTP.</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nodeType="clickPar">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nodeType="clickPar">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nodeType="clickPar">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par>
                    <p:cTn id="58" fill="hold" nodeType="clickPar">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linds(horizontal)">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Session in PHP</a:t>
            </a:r>
          </a:p>
        </p:txBody>
      </p:sp>
      <p:sp>
        <p:nvSpPr>
          <p:cNvPr id="3" name="Content Placeholder 2"/>
          <p:cNvSpPr>
            <a:spLocks noGrp="1"/>
          </p:cNvSpPr>
          <p:nvPr>
            <p:ph idx="1"/>
          </p:nvPr>
        </p:nvSpPr>
        <p:spPr>
          <a:xfrm>
            <a:off x="1714500" y="914400"/>
            <a:ext cx="8763000" cy="5562600"/>
          </a:xfrm>
        </p:spPr>
        <p:txBody>
          <a:bodyPr>
            <a:normAutofit fontScale="92500" lnSpcReduction="10000"/>
          </a:bodyPr>
          <a:lstStyle/>
          <a:p>
            <a:r>
              <a:rPr lang="en-US"/>
              <a:t>Session is a way to make data accessible across the various pages of an entire website is to use a PHP Session.</a:t>
            </a:r>
          </a:p>
          <a:p>
            <a:r>
              <a:rPr lang="en-US"/>
              <a:t>A session creates a file in a temporary directory on the server where registered session variables and their values are stored. </a:t>
            </a:r>
          </a:p>
          <a:p>
            <a:r>
              <a:rPr lang="en-US"/>
              <a:t>The </a:t>
            </a:r>
            <a:r>
              <a:rPr lang="en-US" b="1"/>
              <a:t>location</a:t>
            </a:r>
            <a:r>
              <a:rPr lang="en-US"/>
              <a:t> of the temporary file is determined by a setting in the </a:t>
            </a:r>
            <a:r>
              <a:rPr lang="en-US" b="1"/>
              <a:t>php.ini</a:t>
            </a:r>
            <a:r>
              <a:rPr lang="en-US"/>
              <a:t> file called </a:t>
            </a:r>
            <a:r>
              <a:rPr lang="en-US" b="1" err="1"/>
              <a:t>session.save_path</a:t>
            </a:r>
            <a:r>
              <a:rPr lang="en-US"/>
              <a:t>.</a:t>
            </a:r>
          </a:p>
          <a:p>
            <a:r>
              <a:rPr lang="en-US"/>
              <a:t>When a session is started following things happen</a:t>
            </a:r>
          </a:p>
          <a:p>
            <a:pPr lvl="1"/>
            <a:r>
              <a:rPr lang="en-US"/>
              <a:t>PHP first creates a unique identifier for that particular session which is a random string of 32 hexadecimal numbers such as 3c7foj34c3jj973hjkop2fc937e3443.</a:t>
            </a:r>
          </a:p>
          <a:p>
            <a:pPr lvl="1"/>
            <a:r>
              <a:rPr lang="en-US"/>
              <a:t>A cookie called </a:t>
            </a:r>
            <a:r>
              <a:rPr lang="en-US" b="1"/>
              <a:t>PHPSESSID</a:t>
            </a:r>
            <a:r>
              <a:rPr lang="en-US"/>
              <a:t> is automatically sent to the user's computer to store unique session identification string.</a:t>
            </a:r>
          </a:p>
          <a:p>
            <a:pPr lvl="1"/>
            <a:r>
              <a:rPr lang="en-US"/>
              <a:t>A file is automatically created on the server in the designated temporary directory and bears the name of the unique identifier prefixed by sess_, sess_3c7foj34c3jj973hjkop2fc937e3443.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Starting a PHP Session</a:t>
            </a:r>
          </a:p>
        </p:txBody>
      </p:sp>
      <p:sp>
        <p:nvSpPr>
          <p:cNvPr id="3" name="Content Placeholder 2"/>
          <p:cNvSpPr>
            <a:spLocks noGrp="1"/>
          </p:cNvSpPr>
          <p:nvPr>
            <p:ph idx="1"/>
          </p:nvPr>
        </p:nvSpPr>
        <p:spPr/>
        <p:txBody>
          <a:bodyPr/>
          <a:lstStyle/>
          <a:p>
            <a:r>
              <a:rPr lang="en-US" dirty="0"/>
              <a:t>A PHP session is easily started by making a call to the </a:t>
            </a:r>
            <a:r>
              <a:rPr lang="en-US" dirty="0" err="1"/>
              <a:t>session_start</a:t>
            </a:r>
            <a:r>
              <a:rPr lang="en-US" dirty="0"/>
              <a:t>() </a:t>
            </a:r>
            <a:r>
              <a:rPr lang="en-US" dirty="0" err="1"/>
              <a:t>function.This</a:t>
            </a:r>
            <a:r>
              <a:rPr lang="en-US" dirty="0"/>
              <a:t> function first checks if a session is already started and if none is started then it starts one.</a:t>
            </a:r>
          </a:p>
          <a:p>
            <a:r>
              <a:rPr lang="en-US" dirty="0"/>
              <a:t>It is recommended to put the call to </a:t>
            </a:r>
            <a:r>
              <a:rPr lang="en-US" dirty="0" err="1"/>
              <a:t>session_start</a:t>
            </a:r>
            <a:r>
              <a:rPr lang="en-US" dirty="0"/>
              <a:t>() at the beginning of the page.</a:t>
            </a:r>
          </a:p>
          <a:p>
            <a:r>
              <a:rPr lang="en-US" dirty="0"/>
              <a:t>The following example starts a session then register a variable called counter that is incremented each time the page is visited during the session.</a:t>
            </a:r>
          </a:p>
        </p:txBody>
      </p:sp>
      <p:sp>
        <p:nvSpPr>
          <p:cNvPr id="5" name="TextBox 4"/>
          <p:cNvSpPr txBox="1"/>
          <p:nvPr/>
        </p:nvSpPr>
        <p:spPr>
          <a:xfrm>
            <a:off x="1828800" y="1905001"/>
            <a:ext cx="8458200" cy="4247317"/>
          </a:xfrm>
          <a:prstGeom prst="rect">
            <a:avLst/>
          </a:prstGeom>
          <a:solidFill>
            <a:schemeClr val="bg1">
              <a:lumMod val="85000"/>
            </a:schemeClr>
          </a:solidFill>
          <a:ln>
            <a:solidFill>
              <a:schemeClr val="bg1">
                <a:lumMod val="85000"/>
              </a:schemeClr>
            </a:solidFill>
          </a:ln>
        </p:spPr>
        <p:txBody>
          <a:bodyPr wrap="square" rtlCol="0">
            <a:spAutoFit/>
          </a:bodyPr>
          <a:lstStyle/>
          <a:p>
            <a:pPr fontAlgn="auto">
              <a:spcBef>
                <a:spcPct val="0"/>
              </a:spcBef>
              <a:spcAft>
                <a:spcPct val="0"/>
              </a:spcAft>
              <a:defRPr/>
            </a:pPr>
            <a:r>
              <a:rPr lang="en-US">
                <a:solidFill>
                  <a:srgbClr val="FF0000"/>
                </a:solidFill>
              </a:rPr>
              <a:t>&lt;?php</a:t>
            </a:r>
          </a:p>
          <a:p>
            <a:pPr fontAlgn="auto">
              <a:spcBef>
                <a:spcPct val="0"/>
              </a:spcBef>
              <a:spcAft>
                <a:spcPct val="0"/>
              </a:spcAft>
              <a:defRPr/>
            </a:pPr>
            <a:r>
              <a:rPr lang="en-US">
                <a:solidFill>
                  <a:srgbClr val="FF0000"/>
                </a:solidFill>
              </a:rPr>
              <a:t>	</a:t>
            </a:r>
            <a:r>
              <a:rPr lang="en-US" err="1"/>
              <a:t>session_start();</a:t>
            </a:r>
          </a:p>
          <a:p>
            <a:pPr lvl="1">
              <a:defRPr/>
            </a:pPr>
            <a:r>
              <a:rPr lang="en-US"/>
              <a:t>   	if( isset( $_SESSION['counter'] ) ) {</a:t>
            </a:r>
          </a:p>
          <a:p>
            <a:pPr lvl="1">
              <a:defRPr/>
            </a:pPr>
            <a:r>
              <a:rPr lang="en-US"/>
              <a:t>      		$_SESSION['counter'] += 1;</a:t>
            </a:r>
          </a:p>
          <a:p>
            <a:pPr lvl="1">
              <a:defRPr/>
            </a:pPr>
            <a:r>
              <a:rPr lang="en-US"/>
              <a:t>   	}else {</a:t>
            </a:r>
          </a:p>
          <a:p>
            <a:pPr lvl="1">
              <a:defRPr/>
            </a:pPr>
            <a:r>
              <a:rPr lang="en-US"/>
              <a:t>      		$_SESSION['counter'] = 1;</a:t>
            </a:r>
          </a:p>
          <a:p>
            <a:pPr lvl="1">
              <a:defRPr/>
            </a:pPr>
            <a:r>
              <a:rPr lang="en-US"/>
              <a:t>   	}</a:t>
            </a:r>
          </a:p>
          <a:p>
            <a:pPr lvl="1">
              <a:defRPr/>
            </a:pPr>
            <a:r>
              <a:rPr lang="en-US"/>
              <a:t>   	$msg = "You have visited this page ".  $_SESSION['counter'];</a:t>
            </a:r>
          </a:p>
          <a:p>
            <a:pPr lvl="1">
              <a:defRPr/>
            </a:pPr>
            <a:r>
              <a:rPr lang="en-US"/>
              <a:t>   	$msg .= "in this session.";</a:t>
            </a:r>
          </a:p>
          <a:p>
            <a:pPr>
              <a:defRPr/>
            </a:pPr>
            <a:r>
              <a:rPr lang="en-US">
                <a:solidFill>
                  <a:srgbClr val="FF0000"/>
                </a:solidFill>
              </a:rPr>
              <a:t>?&gt;</a:t>
            </a:r>
            <a:endParaRPr lang="en-US"/>
          </a:p>
          <a:p>
            <a:pPr lvl="1">
              <a:defRPr/>
            </a:pPr>
            <a:r>
              <a:rPr lang="en-US"/>
              <a:t>&lt;html&gt;&lt;head&gt;</a:t>
            </a:r>
          </a:p>
          <a:p>
            <a:pPr lvl="1">
              <a:defRPr/>
            </a:pPr>
            <a:r>
              <a:rPr lang="en-US"/>
              <a:t>      &lt;title&gt;Setting up a PHP session&lt;/title&gt;</a:t>
            </a:r>
          </a:p>
          <a:p>
            <a:pPr lvl="1">
              <a:defRPr/>
            </a:pPr>
            <a:r>
              <a:rPr lang="en-US"/>
              <a:t>   &lt;/head&gt;&lt;body&gt;</a:t>
            </a:r>
          </a:p>
          <a:p>
            <a:pPr lvl="1">
              <a:defRPr/>
            </a:pPr>
            <a:r>
              <a:rPr lang="en-US"/>
              <a:t>      &lt;?php  echo ( $</a:t>
            </a:r>
            <a:r>
              <a:rPr lang="en-US" err="1">
                <a:solidFill>
                  <a:srgbClr val="FF0000"/>
                </a:solidFill>
              </a:rPr>
              <a:t>msg</a:t>
            </a:r>
            <a:r>
              <a:rPr lang="en-US"/>
              <a:t> ); ?&gt;</a:t>
            </a:r>
          </a:p>
          <a:p>
            <a:pPr lvl="1">
              <a:defRPr/>
            </a:pPr>
            <a:r>
              <a:rPr lang="en-US"/>
              <a:t>   &lt;/body&gt;&lt;/html&gt;</a:t>
            </a:r>
            <a:endParaRPr 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bg/>
                                          </p:spTgt>
                                        </p:tgtEl>
                                        <p:attrNameLst>
                                          <p:attrName>style.visibility</p:attrName>
                                        </p:attrNameLst>
                                      </p:cBhvr>
                                      <p:to>
                                        <p:strVal val="visible"/>
                                      </p:to>
                                    </p:set>
                                    <p:animEffect transition="in" filter="blinds(horizontal)">
                                      <p:cBhvr>
                                        <p:cTn id="22" dur="500"/>
                                        <p:tgtEl>
                                          <p:spTgt spid="5">
                                            <p:bg/>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blinds(horizontal)">
                                      <p:cBhvr>
                                        <p:cTn id="27" dur="500"/>
                                        <p:tgtEl>
                                          <p:spTgt spid="5">
                                            <p:txEl>
                                              <p:pRg st="0" end="0"/>
                                            </p:txEl>
                                          </p:spTgt>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
                                            <p:txEl>
                                              <p:pRg st="9" end="9"/>
                                            </p:txEl>
                                          </p:spTgt>
                                        </p:tgtEl>
                                        <p:attrNameLst>
                                          <p:attrName>style.visibility</p:attrName>
                                        </p:attrNameLst>
                                      </p:cBhvr>
                                      <p:to>
                                        <p:strVal val="visible"/>
                                      </p:to>
                                    </p:set>
                                    <p:animEffect transition="in" filter="blinds(horizontal)">
                                      <p:cBhvr>
                                        <p:cTn id="32" dur="500"/>
                                        <p:tgtEl>
                                          <p:spTgt spid="5">
                                            <p:txEl>
                                              <p:pRg st="9" end="9"/>
                                            </p:txEl>
                                          </p:spTgt>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animEffect transition="in" filter="blinds(horizontal)">
                                      <p:cBhvr>
                                        <p:cTn id="37" dur="500"/>
                                        <p:tgtEl>
                                          <p:spTgt spid="5">
                                            <p:txEl>
                                              <p:pRg st="1" end="1"/>
                                            </p:txEl>
                                          </p:spTgt>
                                        </p:tgtEl>
                                      </p:cBhvr>
                                    </p:animEffect>
                                  </p:childTnLst>
                                </p:cTn>
                              </p:par>
                            </p:childTnLst>
                          </p:cTn>
                        </p:par>
                      </p:childTnLst>
                    </p:cTn>
                  </p:par>
                  <p:par>
                    <p:cTn id="38" fill="hold" nodeType="clickPar">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
                                            <p:txEl>
                                              <p:pRg st="2" end="2"/>
                                            </p:txEl>
                                          </p:spTgt>
                                        </p:tgtEl>
                                        <p:attrNameLst>
                                          <p:attrName>style.visibility</p:attrName>
                                        </p:attrNameLst>
                                      </p:cBhvr>
                                      <p:to>
                                        <p:strVal val="visible"/>
                                      </p:to>
                                    </p:set>
                                    <p:animEffect transition="in" filter="blinds(horizontal)">
                                      <p:cBhvr>
                                        <p:cTn id="42" dur="500"/>
                                        <p:tgtEl>
                                          <p:spTgt spid="5">
                                            <p:txEl>
                                              <p:pRg st="2" end="2"/>
                                            </p:txEl>
                                          </p:spTgt>
                                        </p:tgtEl>
                                      </p:cBhvr>
                                    </p:animEffect>
                                  </p:childTnLst>
                                </p:cTn>
                              </p:par>
                            </p:childTnLst>
                          </p:cTn>
                        </p:par>
                      </p:childTnLst>
                    </p:cTn>
                  </p:par>
                  <p:par>
                    <p:cTn id="43" fill="hold" nodeType="clickPar">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
                                            <p:txEl>
                                              <p:pRg st="3" end="3"/>
                                            </p:txEl>
                                          </p:spTgt>
                                        </p:tgtEl>
                                        <p:attrNameLst>
                                          <p:attrName>style.visibility</p:attrName>
                                        </p:attrNameLst>
                                      </p:cBhvr>
                                      <p:to>
                                        <p:strVal val="visible"/>
                                      </p:to>
                                    </p:set>
                                    <p:animEffect transition="in" filter="blinds(horizontal)">
                                      <p:cBhvr>
                                        <p:cTn id="47" dur="500"/>
                                        <p:tgtEl>
                                          <p:spTgt spid="5">
                                            <p:txEl>
                                              <p:pRg st="3" end="3"/>
                                            </p:txEl>
                                          </p:spTgt>
                                        </p:tgtEl>
                                      </p:cBhvr>
                                    </p:animEffect>
                                  </p:childTnLst>
                                </p:cTn>
                              </p:par>
                            </p:childTnLst>
                          </p:cTn>
                        </p:par>
                      </p:childTnLst>
                    </p:cTn>
                  </p:par>
                  <p:par>
                    <p:cTn id="48" fill="hold" nodeType="clickPar">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
                                            <p:txEl>
                                              <p:pRg st="4" end="4"/>
                                            </p:txEl>
                                          </p:spTgt>
                                        </p:tgtEl>
                                        <p:attrNameLst>
                                          <p:attrName>style.visibility</p:attrName>
                                        </p:attrNameLst>
                                      </p:cBhvr>
                                      <p:to>
                                        <p:strVal val="visible"/>
                                      </p:to>
                                    </p:set>
                                    <p:animEffect transition="in" filter="blinds(horizontal)">
                                      <p:cBhvr>
                                        <p:cTn id="52" dur="500"/>
                                        <p:tgtEl>
                                          <p:spTgt spid="5">
                                            <p:txEl>
                                              <p:pRg st="4" end="4"/>
                                            </p:txEl>
                                          </p:spTgt>
                                        </p:tgtEl>
                                      </p:cBhvr>
                                    </p:animEffect>
                                  </p:childTnLst>
                                </p:cTn>
                              </p:par>
                            </p:childTnLst>
                          </p:cTn>
                        </p:par>
                      </p:childTnLst>
                    </p:cTn>
                  </p:par>
                  <p:par>
                    <p:cTn id="53" fill="hold" nodeType="clickPar">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
                                            <p:txEl>
                                              <p:pRg st="5" end="5"/>
                                            </p:txEl>
                                          </p:spTgt>
                                        </p:tgtEl>
                                        <p:attrNameLst>
                                          <p:attrName>style.visibility</p:attrName>
                                        </p:attrNameLst>
                                      </p:cBhvr>
                                      <p:to>
                                        <p:strVal val="visible"/>
                                      </p:to>
                                    </p:set>
                                    <p:animEffect transition="in" filter="blinds(horizontal)">
                                      <p:cBhvr>
                                        <p:cTn id="57" dur="500"/>
                                        <p:tgtEl>
                                          <p:spTgt spid="5">
                                            <p:txEl>
                                              <p:pRg st="5" end="5"/>
                                            </p:txEl>
                                          </p:spTgt>
                                        </p:tgtEl>
                                      </p:cBhvr>
                                    </p:animEffect>
                                  </p:childTnLst>
                                </p:cTn>
                              </p:par>
                            </p:childTnLst>
                          </p:cTn>
                        </p:par>
                      </p:childTnLst>
                    </p:cTn>
                  </p:par>
                  <p:par>
                    <p:cTn id="58" fill="hold" nodeType="clickPar">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
                                            <p:txEl>
                                              <p:pRg st="6" end="6"/>
                                            </p:txEl>
                                          </p:spTgt>
                                        </p:tgtEl>
                                        <p:attrNameLst>
                                          <p:attrName>style.visibility</p:attrName>
                                        </p:attrNameLst>
                                      </p:cBhvr>
                                      <p:to>
                                        <p:strVal val="visible"/>
                                      </p:to>
                                    </p:set>
                                    <p:animEffect transition="in" filter="blinds(horizontal)">
                                      <p:cBhvr>
                                        <p:cTn id="62" dur="500"/>
                                        <p:tgtEl>
                                          <p:spTgt spid="5">
                                            <p:txEl>
                                              <p:pRg st="6" end="6"/>
                                            </p:txEl>
                                          </p:spTgt>
                                        </p:tgtEl>
                                      </p:cBhvr>
                                    </p:animEffect>
                                  </p:childTnLst>
                                </p:cTn>
                              </p:par>
                            </p:childTnLst>
                          </p:cTn>
                        </p:par>
                      </p:childTnLst>
                    </p:cTn>
                  </p:par>
                  <p:par>
                    <p:cTn id="63" fill="hold" nodeType="clickPar">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
                                            <p:txEl>
                                              <p:pRg st="7" end="7"/>
                                            </p:txEl>
                                          </p:spTgt>
                                        </p:tgtEl>
                                        <p:attrNameLst>
                                          <p:attrName>style.visibility</p:attrName>
                                        </p:attrNameLst>
                                      </p:cBhvr>
                                      <p:to>
                                        <p:strVal val="visible"/>
                                      </p:to>
                                    </p:set>
                                    <p:animEffect transition="in" filter="blinds(horizontal)">
                                      <p:cBhvr>
                                        <p:cTn id="67" dur="500"/>
                                        <p:tgtEl>
                                          <p:spTgt spid="5">
                                            <p:txEl>
                                              <p:pRg st="7" end="7"/>
                                            </p:txEl>
                                          </p:spTgt>
                                        </p:tgtEl>
                                      </p:cBhvr>
                                    </p:animEffect>
                                  </p:childTnLst>
                                </p:cTn>
                              </p:par>
                            </p:childTnLst>
                          </p:cTn>
                        </p:par>
                      </p:childTnLst>
                    </p:cTn>
                  </p:par>
                  <p:par>
                    <p:cTn id="68" fill="hold" nodeType="clickPar">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
                                            <p:txEl>
                                              <p:pRg st="8" end="8"/>
                                            </p:txEl>
                                          </p:spTgt>
                                        </p:tgtEl>
                                        <p:attrNameLst>
                                          <p:attrName>style.visibility</p:attrName>
                                        </p:attrNameLst>
                                      </p:cBhvr>
                                      <p:to>
                                        <p:strVal val="visible"/>
                                      </p:to>
                                    </p:set>
                                    <p:animEffect transition="in" filter="blinds(horizontal)">
                                      <p:cBhvr>
                                        <p:cTn id="72" dur="500"/>
                                        <p:tgtEl>
                                          <p:spTgt spid="5">
                                            <p:txEl>
                                              <p:pRg st="8" end="8"/>
                                            </p:txEl>
                                          </p:spTgt>
                                        </p:tgtEl>
                                      </p:cBhvr>
                                    </p:animEffect>
                                  </p:childTnLst>
                                </p:cTn>
                              </p:par>
                            </p:childTnLst>
                          </p:cTn>
                        </p:par>
                      </p:childTnLst>
                    </p:cTn>
                  </p:par>
                  <p:par>
                    <p:cTn id="73" fill="hold" nodeType="clickPar">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5">
                                            <p:txEl>
                                              <p:pRg st="10" end="10"/>
                                            </p:txEl>
                                          </p:spTgt>
                                        </p:tgtEl>
                                        <p:attrNameLst>
                                          <p:attrName>style.visibility</p:attrName>
                                        </p:attrNameLst>
                                      </p:cBhvr>
                                      <p:to>
                                        <p:strVal val="visible"/>
                                      </p:to>
                                    </p:set>
                                    <p:animEffect transition="in" filter="blinds(horizontal)">
                                      <p:cBhvr>
                                        <p:cTn id="77" dur="500"/>
                                        <p:tgtEl>
                                          <p:spTgt spid="5">
                                            <p:txEl>
                                              <p:pRg st="10" end="10"/>
                                            </p:txEl>
                                          </p:spTgt>
                                        </p:tgtEl>
                                      </p:cBhvr>
                                    </p:animEffect>
                                  </p:childTnLst>
                                </p:cTn>
                              </p:par>
                            </p:childTnLst>
                          </p:cTn>
                        </p:par>
                      </p:childTnLst>
                    </p:cTn>
                  </p:par>
                  <p:par>
                    <p:cTn id="78" fill="hold" nodeType="clickPar">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
                                            <p:txEl>
                                              <p:pRg st="11" end="11"/>
                                            </p:txEl>
                                          </p:spTgt>
                                        </p:tgtEl>
                                        <p:attrNameLst>
                                          <p:attrName>style.visibility</p:attrName>
                                        </p:attrNameLst>
                                      </p:cBhvr>
                                      <p:to>
                                        <p:strVal val="visible"/>
                                      </p:to>
                                    </p:set>
                                    <p:animEffect transition="in" filter="blinds(horizontal)">
                                      <p:cBhvr>
                                        <p:cTn id="82" dur="500"/>
                                        <p:tgtEl>
                                          <p:spTgt spid="5">
                                            <p:txEl>
                                              <p:pRg st="11" end="11"/>
                                            </p:txEl>
                                          </p:spTgt>
                                        </p:tgtEl>
                                      </p:cBhvr>
                                    </p:animEffect>
                                  </p:childTnLst>
                                </p:cTn>
                              </p:par>
                            </p:childTnLst>
                          </p:cTn>
                        </p:par>
                      </p:childTnLst>
                    </p:cTn>
                  </p:par>
                  <p:par>
                    <p:cTn id="83" fill="hold" nodeType="clickPar">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5">
                                            <p:txEl>
                                              <p:pRg st="12" end="12"/>
                                            </p:txEl>
                                          </p:spTgt>
                                        </p:tgtEl>
                                        <p:attrNameLst>
                                          <p:attrName>style.visibility</p:attrName>
                                        </p:attrNameLst>
                                      </p:cBhvr>
                                      <p:to>
                                        <p:strVal val="visible"/>
                                      </p:to>
                                    </p:set>
                                    <p:animEffect transition="in" filter="blinds(horizontal)">
                                      <p:cBhvr>
                                        <p:cTn id="87" dur="500"/>
                                        <p:tgtEl>
                                          <p:spTgt spid="5">
                                            <p:txEl>
                                              <p:pRg st="12" end="12"/>
                                            </p:txEl>
                                          </p:spTgt>
                                        </p:tgtEl>
                                      </p:cBhvr>
                                    </p:animEffect>
                                  </p:childTnLst>
                                </p:cTn>
                              </p:par>
                            </p:childTnLst>
                          </p:cTn>
                        </p:par>
                      </p:childTnLst>
                    </p:cTn>
                  </p:par>
                  <p:par>
                    <p:cTn id="88" fill="hold" nodeType="clickPar">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5">
                                            <p:txEl>
                                              <p:pRg st="13" end="13"/>
                                            </p:txEl>
                                          </p:spTgt>
                                        </p:tgtEl>
                                        <p:attrNameLst>
                                          <p:attrName>style.visibility</p:attrName>
                                        </p:attrNameLst>
                                      </p:cBhvr>
                                      <p:to>
                                        <p:strVal val="visible"/>
                                      </p:to>
                                    </p:set>
                                    <p:animEffect transition="in" filter="blinds(horizontal)">
                                      <p:cBhvr>
                                        <p:cTn id="92" dur="500"/>
                                        <p:tgtEl>
                                          <p:spTgt spid="5">
                                            <p:txEl>
                                              <p:pRg st="13" end="13"/>
                                            </p:txEl>
                                          </p:spTgt>
                                        </p:tgtEl>
                                      </p:cBhvr>
                                    </p:animEffect>
                                  </p:childTnLst>
                                </p:cTn>
                              </p:par>
                            </p:childTnLst>
                          </p:cTn>
                        </p:par>
                      </p:childTnLst>
                    </p:cTn>
                  </p:par>
                  <p:par>
                    <p:cTn id="93" fill="hold" nodeType="clickPar">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5">
                                            <p:txEl>
                                              <p:pRg st="14" end="14"/>
                                            </p:txEl>
                                          </p:spTgt>
                                        </p:tgtEl>
                                        <p:attrNameLst>
                                          <p:attrName>style.visibility</p:attrName>
                                        </p:attrNameLst>
                                      </p:cBhvr>
                                      <p:to>
                                        <p:strVal val="visible"/>
                                      </p:to>
                                    </p:set>
                                    <p:animEffect transition="in" filter="blinds(horizontal)">
                                      <p:cBhvr>
                                        <p:cTn id="97" dur="500"/>
                                        <p:tgtEl>
                                          <p:spTgt spid="5">
                                            <p:txEl>
                                              <p:pRg st="14" end="14"/>
                                            </p:txEl>
                                          </p:spTgt>
                                        </p:tgtEl>
                                      </p:cBhvr>
                                    </p:animEffect>
                                  </p:childTnLst>
                                </p:cTn>
                              </p:par>
                            </p:childTnLst>
                          </p:cTn>
                        </p:par>
                      </p:childTnLst>
                    </p:cTn>
                  </p:par>
                  <p:par>
                    <p:cTn id="98" fill="hold" nodeType="clickPar">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5">
                                            <p:txEl>
                                              <p:pRg st="0" end="0"/>
                                            </p:txEl>
                                          </p:spTgt>
                                        </p:tgtEl>
                                        <p:attrNameLst>
                                          <p:attrName>style.visibility</p:attrName>
                                        </p:attrNameLst>
                                      </p:cBhvr>
                                      <p:to>
                                        <p:strVal val="visible"/>
                                      </p:to>
                                    </p:set>
                                    <p:animEffect transition="in" filter="blinds(horizontal)">
                                      <p:cBhvr>
                                        <p:cTn id="10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allAtOnce" animBg="1"/>
    </p:bld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5705"/>
          </a:xfrm>
        </p:spPr>
        <p:txBody>
          <a:bodyPr/>
          <a:lstStyle/>
          <a:p>
            <a:r>
              <a:rPr lang="en-US" dirty="0"/>
              <a:t>Destroying a PHP Session</a:t>
            </a:r>
          </a:p>
        </p:txBody>
      </p:sp>
      <p:sp>
        <p:nvSpPr>
          <p:cNvPr id="3" name="Content Placeholder 2"/>
          <p:cNvSpPr>
            <a:spLocks noGrp="1"/>
          </p:cNvSpPr>
          <p:nvPr>
            <p:ph idx="1"/>
          </p:nvPr>
        </p:nvSpPr>
        <p:spPr>
          <a:xfrm>
            <a:off x="838200" y="1035170"/>
            <a:ext cx="10515600" cy="5141793"/>
          </a:xfrm>
        </p:spPr>
        <p:txBody>
          <a:bodyPr/>
          <a:lstStyle/>
          <a:p>
            <a:r>
              <a:rPr lang="en-US" dirty="0"/>
              <a:t>A PHP session can be destroyed by </a:t>
            </a:r>
            <a:r>
              <a:rPr lang="en-US" dirty="0" err="1"/>
              <a:t>session_destroy</a:t>
            </a:r>
            <a:r>
              <a:rPr lang="en-US" dirty="0"/>
              <a:t>() function. </a:t>
            </a:r>
          </a:p>
          <a:p>
            <a:r>
              <a:rPr lang="en-US" dirty="0"/>
              <a:t>This function does not need any argument and a single call can destroy all the session variables. </a:t>
            </a:r>
          </a:p>
          <a:p>
            <a:endParaRPr lang="en-US" dirty="0"/>
          </a:p>
          <a:p>
            <a:pPr>
              <a:buNone/>
            </a:pPr>
            <a:endParaRPr lang="en-US" dirty="0"/>
          </a:p>
          <a:p>
            <a:pPr>
              <a:buNone/>
            </a:pPr>
            <a:endParaRPr lang="en-US" dirty="0"/>
          </a:p>
          <a:p>
            <a:r>
              <a:rPr lang="en-US" dirty="0"/>
              <a:t>If you want to destroy a single session variable then you can use unset() function to unset a session variable.</a:t>
            </a:r>
          </a:p>
          <a:p>
            <a:endParaRPr lang="en-US" dirty="0"/>
          </a:p>
        </p:txBody>
      </p:sp>
      <p:sp>
        <p:nvSpPr>
          <p:cNvPr id="5" name="TextBox 4"/>
          <p:cNvSpPr txBox="1"/>
          <p:nvPr/>
        </p:nvSpPr>
        <p:spPr>
          <a:xfrm>
            <a:off x="3657600" y="2286001"/>
            <a:ext cx="4267200" cy="1200329"/>
          </a:xfrm>
          <a:prstGeom prst="rect">
            <a:avLst/>
          </a:prstGeom>
          <a:noFill/>
          <a:ln>
            <a:solidFill>
              <a:srgbClr val="92D050"/>
            </a:solidFill>
          </a:ln>
        </p:spPr>
        <p:txBody>
          <a:bodyPr wrap="square" rtlCol="0">
            <a:spAutoFit/>
          </a:bodyPr>
          <a:lstStyle/>
          <a:p>
            <a:pPr algn="ctr" fontAlgn="auto">
              <a:spcBef>
                <a:spcPct val="0"/>
              </a:spcBef>
              <a:spcAft>
                <a:spcPct val="0"/>
              </a:spcAft>
              <a:defRPr/>
            </a:pPr>
            <a:r>
              <a:rPr lang="en-US" b="1">
                <a:solidFill>
                  <a:srgbClr val="FF0000"/>
                </a:solidFill>
              </a:rPr>
              <a:t>Logout.php</a:t>
            </a:r>
          </a:p>
          <a:p>
            <a:pPr fontAlgn="auto">
              <a:spcBef>
                <a:spcPct val="0"/>
              </a:spcBef>
              <a:spcAft>
                <a:spcPct val="0"/>
              </a:spcAft>
              <a:defRPr/>
            </a:pPr>
            <a:r>
              <a:rPr lang="en-US">
                <a:solidFill>
                  <a:schemeClr val="tx1">
                    <a:lumMod val="75000"/>
                    <a:lumOff val="25000"/>
                  </a:schemeClr>
                </a:solidFill>
              </a:rPr>
              <a:t>&lt;?php</a:t>
            </a:r>
          </a:p>
          <a:p>
            <a:pPr fontAlgn="auto">
              <a:spcBef>
                <a:spcPct val="0"/>
              </a:spcBef>
              <a:spcAft>
                <a:spcPct val="0"/>
              </a:spcAft>
              <a:defRPr/>
            </a:pPr>
            <a:r>
              <a:rPr lang="en-US" b="1">
                <a:solidFill>
                  <a:schemeClr val="tx1">
                    <a:lumMod val="75000"/>
                    <a:lumOff val="25000"/>
                  </a:schemeClr>
                </a:solidFill>
              </a:rPr>
              <a:t>	session_destroy();</a:t>
            </a:r>
          </a:p>
          <a:p>
            <a:pPr fontAlgn="auto">
              <a:spcBef>
                <a:spcPct val="0"/>
              </a:spcBef>
              <a:spcAft>
                <a:spcPct val="0"/>
              </a:spcAft>
              <a:defRPr/>
            </a:pPr>
            <a:r>
              <a:rPr lang="en-US">
                <a:solidFill>
                  <a:schemeClr val="tx1">
                    <a:lumMod val="75000"/>
                    <a:lumOff val="25000"/>
                  </a:schemeClr>
                </a:solidFill>
              </a:rPr>
              <a:t>?&gt;</a:t>
            </a:r>
          </a:p>
        </p:txBody>
      </p:sp>
      <p:sp>
        <p:nvSpPr>
          <p:cNvPr id="6" name="TextBox 5"/>
          <p:cNvSpPr txBox="1"/>
          <p:nvPr/>
        </p:nvSpPr>
        <p:spPr>
          <a:xfrm>
            <a:off x="3657600" y="4953001"/>
            <a:ext cx="4267200" cy="1200329"/>
          </a:xfrm>
          <a:prstGeom prst="rect">
            <a:avLst/>
          </a:prstGeom>
          <a:noFill/>
          <a:ln>
            <a:solidFill>
              <a:srgbClr val="92D050"/>
            </a:solidFill>
          </a:ln>
        </p:spPr>
        <p:txBody>
          <a:bodyPr wrap="square" rtlCol="0">
            <a:spAutoFit/>
          </a:bodyPr>
          <a:lstStyle/>
          <a:p>
            <a:pPr algn="ctr" fontAlgn="auto">
              <a:spcBef>
                <a:spcPct val="0"/>
              </a:spcBef>
              <a:spcAft>
                <a:spcPct val="0"/>
              </a:spcAft>
              <a:defRPr/>
            </a:pPr>
            <a:r>
              <a:rPr lang="en-US" b="1">
                <a:solidFill>
                  <a:srgbClr val="FF0000"/>
                </a:solidFill>
              </a:rPr>
              <a:t>Logout.php</a:t>
            </a:r>
          </a:p>
          <a:p>
            <a:pPr fontAlgn="auto">
              <a:spcBef>
                <a:spcPct val="0"/>
              </a:spcBef>
              <a:spcAft>
                <a:spcPct val="0"/>
              </a:spcAft>
              <a:defRPr/>
            </a:pPr>
            <a:r>
              <a:rPr lang="en-US">
                <a:solidFill>
                  <a:schemeClr val="tx1">
                    <a:lumMod val="75000"/>
                    <a:lumOff val="25000"/>
                  </a:schemeClr>
                </a:solidFill>
              </a:rPr>
              <a:t>&lt;?php</a:t>
            </a:r>
          </a:p>
          <a:p>
            <a:pPr fontAlgn="auto">
              <a:spcBef>
                <a:spcPct val="0"/>
              </a:spcBef>
              <a:spcAft>
                <a:spcPct val="0"/>
              </a:spcAft>
              <a:defRPr/>
            </a:pPr>
            <a:r>
              <a:rPr lang="en-US" b="1">
                <a:solidFill>
                  <a:schemeClr val="tx1">
                    <a:lumMod val="75000"/>
                    <a:lumOff val="25000"/>
                  </a:schemeClr>
                </a:solidFill>
              </a:rPr>
              <a:t>	unset(S_SESSION[‘counter’]);</a:t>
            </a:r>
          </a:p>
          <a:p>
            <a:pPr fontAlgn="auto">
              <a:spcBef>
                <a:spcPct val="0"/>
              </a:spcBef>
              <a:spcAft>
                <a:spcPct val="0"/>
              </a:spcAft>
              <a:defRPr/>
            </a:pPr>
            <a:r>
              <a:rPr lang="en-US">
                <a:solidFill>
                  <a:schemeClr val="tx1">
                    <a:lumMod val="75000"/>
                    <a:lumOff val="25000"/>
                  </a:schemeClr>
                </a:solidFill>
              </a:rPr>
              <a:t>?&gt;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Object Oriented Concepts</a:t>
            </a:r>
          </a:p>
        </p:txBody>
      </p:sp>
      <p:sp>
        <p:nvSpPr>
          <p:cNvPr id="3" name="Content Placeholder 2"/>
          <p:cNvSpPr>
            <a:spLocks noGrp="1"/>
          </p:cNvSpPr>
          <p:nvPr>
            <p:ph idx="1"/>
          </p:nvPr>
        </p:nvSpPr>
        <p:spPr/>
        <p:txBody>
          <a:bodyPr>
            <a:normAutofit fontScale="92500" lnSpcReduction="10000"/>
          </a:bodyPr>
          <a:lstStyle/>
          <a:p>
            <a:r>
              <a:rPr lang="en-US" b="1"/>
              <a:t>Classes</a:t>
            </a:r>
            <a:r>
              <a:rPr lang="en-US"/>
              <a:t>, which are the "blueprints" for an object and are the actual code that defines the properties and methods.</a:t>
            </a:r>
          </a:p>
          <a:p>
            <a:r>
              <a:rPr lang="en-US" b="1"/>
              <a:t>Objects</a:t>
            </a:r>
            <a:r>
              <a:rPr lang="en-US"/>
              <a:t>, which are running instances of a class and contain all the internal data and state information needed for your application to function.</a:t>
            </a:r>
          </a:p>
          <a:p>
            <a:r>
              <a:rPr lang="en-US" b="1"/>
              <a:t>Encapsulation</a:t>
            </a:r>
            <a:r>
              <a:rPr lang="en-US"/>
              <a:t>, which is the capability of an object to protect access to its internal data</a:t>
            </a:r>
          </a:p>
          <a:p>
            <a:r>
              <a:rPr lang="en-US" b="1"/>
              <a:t>Inheritance</a:t>
            </a:r>
            <a:r>
              <a:rPr lang="en-US"/>
              <a:t>, which is the ability to define a class of one kind as being a sub-type of a different kind of class (much the same way a square is a kind of rectangle).</a:t>
            </a:r>
          </a:p>
          <a:p>
            <a:r>
              <a:rPr lang="en-US" b="1"/>
              <a:t>Polymorphism</a:t>
            </a:r>
            <a:r>
              <a:rPr lang="en-US"/>
              <a:t>, which means that, depending on the circumstances, an object will act diffrently.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Class</a:t>
            </a:r>
          </a:p>
        </p:txBody>
      </p:sp>
      <p:sp>
        <p:nvSpPr>
          <p:cNvPr id="3" name="Content Placeholder 2"/>
          <p:cNvSpPr>
            <a:spLocks noGrp="1"/>
          </p:cNvSpPr>
          <p:nvPr>
            <p:ph idx="1"/>
          </p:nvPr>
        </p:nvSpPr>
        <p:spPr/>
        <p:txBody>
          <a:bodyPr/>
          <a:lstStyle/>
          <a:p>
            <a:r>
              <a:rPr lang="en-US"/>
              <a:t>Let's start with a simple example. Save the following in a file called MyClass.php:</a:t>
            </a:r>
          </a:p>
        </p:txBody>
      </p:sp>
      <p:sp>
        <p:nvSpPr>
          <p:cNvPr id="5" name="TextBox 4"/>
          <p:cNvSpPr txBox="1"/>
          <p:nvPr/>
        </p:nvSpPr>
        <p:spPr>
          <a:xfrm>
            <a:off x="3657600" y="2286001"/>
            <a:ext cx="4267200" cy="2031325"/>
          </a:xfrm>
          <a:prstGeom prst="rect">
            <a:avLst/>
          </a:prstGeom>
          <a:noFill/>
          <a:ln>
            <a:solidFill>
              <a:srgbClr val="92D050"/>
            </a:solidFill>
          </a:ln>
        </p:spPr>
        <p:txBody>
          <a:bodyPr wrap="square" rtlCol="0">
            <a:spAutoFit/>
          </a:bodyPr>
          <a:lstStyle/>
          <a:p>
            <a:pPr algn="ctr" fontAlgn="auto">
              <a:spcBef>
                <a:spcPct val="0"/>
              </a:spcBef>
              <a:spcAft>
                <a:spcPct val="0"/>
              </a:spcAft>
              <a:defRPr/>
            </a:pPr>
            <a:r>
              <a:rPr lang="en-US" b="1">
                <a:solidFill>
                  <a:srgbClr val="FF0000"/>
                </a:solidFill>
              </a:rPr>
              <a:t>MyClass.php</a:t>
            </a:r>
          </a:p>
          <a:p>
            <a:pPr fontAlgn="auto">
              <a:spcBef>
                <a:spcPct val="0"/>
              </a:spcBef>
              <a:spcAft>
                <a:spcPct val="0"/>
              </a:spcAft>
              <a:defRPr/>
            </a:pPr>
            <a:r>
              <a:rPr lang="en-US">
                <a:solidFill>
                  <a:srgbClr val="FF0000"/>
                </a:solidFill>
              </a:rPr>
              <a:t>&lt;?php</a:t>
            </a:r>
          </a:p>
          <a:p>
            <a:pPr fontAlgn="auto">
              <a:spcBef>
                <a:spcPct val="0"/>
              </a:spcBef>
              <a:spcAft>
                <a:spcPct val="0"/>
              </a:spcAft>
              <a:defRPr/>
            </a:pPr>
            <a:r>
              <a:rPr lang="en-US" b="1">
                <a:solidFill>
                  <a:schemeClr val="tx1">
                    <a:lumMod val="75000"/>
                    <a:lumOff val="25000"/>
                  </a:schemeClr>
                </a:solidFill>
              </a:rPr>
              <a:t>	class Demo</a:t>
            </a:r>
          </a:p>
          <a:p>
            <a:pPr fontAlgn="auto">
              <a:spcBef>
                <a:spcPct val="0"/>
              </a:spcBef>
              <a:spcAft>
                <a:spcPct val="0"/>
              </a:spcAft>
              <a:defRPr/>
            </a:pPr>
            <a:r>
              <a:rPr lang="en-US" b="1">
                <a:solidFill>
                  <a:schemeClr val="tx1">
                    <a:lumMod val="75000"/>
                    <a:lumOff val="25000"/>
                  </a:schemeClr>
                </a:solidFill>
              </a:rPr>
              <a:t>	{</a:t>
            </a:r>
          </a:p>
          <a:p>
            <a:pPr fontAlgn="auto">
              <a:spcBef>
                <a:spcPct val="0"/>
              </a:spcBef>
              <a:spcAft>
                <a:spcPct val="0"/>
              </a:spcAft>
              <a:defRPr/>
            </a:pPr>
            <a:r>
              <a:rPr lang="en-US" b="1">
                <a:solidFill>
                  <a:schemeClr val="tx1">
                    <a:lumMod val="75000"/>
                    <a:lumOff val="25000"/>
                  </a:schemeClr>
                </a:solidFill>
              </a:rPr>
              <a:t>		// Code Here</a:t>
            </a:r>
          </a:p>
          <a:p>
            <a:pPr fontAlgn="auto">
              <a:spcBef>
                <a:spcPct val="0"/>
              </a:spcBef>
              <a:spcAft>
                <a:spcPct val="0"/>
              </a:spcAft>
              <a:defRPr/>
            </a:pPr>
            <a:r>
              <a:rPr lang="en-US" b="1">
                <a:solidFill>
                  <a:schemeClr val="tx1">
                    <a:lumMod val="75000"/>
                    <a:lumOff val="25000"/>
                  </a:schemeClr>
                </a:solidFill>
              </a:rPr>
              <a:t>	}</a:t>
            </a:r>
          </a:p>
          <a:p>
            <a:pPr fontAlgn="auto">
              <a:spcBef>
                <a:spcPct val="0"/>
              </a:spcBef>
              <a:spcAft>
                <a:spcPct val="0"/>
              </a:spcAft>
              <a:defRPr/>
            </a:pPr>
            <a:r>
              <a:rPr lang="en-US">
                <a:solidFill>
                  <a:srgbClr val="FF0000"/>
                </a:solidFill>
              </a:rPr>
              <a:t>?&gt;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Adding Method</a:t>
            </a:r>
          </a:p>
        </p:txBody>
      </p:sp>
      <p:sp>
        <p:nvSpPr>
          <p:cNvPr id="3" name="Content Placeholder 2"/>
          <p:cNvSpPr>
            <a:spLocks noGrp="1"/>
          </p:cNvSpPr>
          <p:nvPr>
            <p:ph idx="1"/>
          </p:nvPr>
        </p:nvSpPr>
        <p:spPr>
          <a:xfrm>
            <a:off x="838200" y="1466491"/>
            <a:ext cx="10515600" cy="4710472"/>
          </a:xfrm>
        </p:spPr>
        <p:txBody>
          <a:bodyPr/>
          <a:lstStyle/>
          <a:p>
            <a:r>
              <a:rPr lang="en-US" dirty="0"/>
              <a:t>The Demo class isn't particularly useful if it isn't able to do anything, so let's look at how you can create a method.</a:t>
            </a:r>
          </a:p>
          <a:p>
            <a:endParaRPr lang="en-US" dirty="0"/>
          </a:p>
        </p:txBody>
      </p:sp>
      <p:sp>
        <p:nvSpPr>
          <p:cNvPr id="5" name="TextBox 4"/>
          <p:cNvSpPr txBox="1"/>
          <p:nvPr/>
        </p:nvSpPr>
        <p:spPr>
          <a:xfrm>
            <a:off x="3581400" y="2286000"/>
            <a:ext cx="5105400" cy="2862322"/>
          </a:xfrm>
          <a:prstGeom prst="rect">
            <a:avLst/>
          </a:prstGeom>
          <a:noFill/>
          <a:ln>
            <a:solidFill>
              <a:srgbClr val="92D050"/>
            </a:solidFill>
          </a:ln>
        </p:spPr>
        <p:txBody>
          <a:bodyPr wrap="square" rtlCol="0">
            <a:spAutoFit/>
          </a:bodyPr>
          <a:lstStyle/>
          <a:p>
            <a:pPr algn="ctr" fontAlgn="auto">
              <a:spcBef>
                <a:spcPct val="0"/>
              </a:spcBef>
              <a:spcAft>
                <a:spcPct val="0"/>
              </a:spcAft>
              <a:defRPr/>
            </a:pPr>
            <a:r>
              <a:rPr lang="en-US" b="1">
                <a:solidFill>
                  <a:srgbClr val="FF0000"/>
                </a:solidFill>
              </a:rPr>
              <a:t>MyClass.php</a:t>
            </a:r>
          </a:p>
          <a:p>
            <a:pPr fontAlgn="auto">
              <a:spcBef>
                <a:spcPct val="0"/>
              </a:spcBef>
              <a:spcAft>
                <a:spcPct val="0"/>
              </a:spcAft>
              <a:defRPr/>
            </a:pPr>
            <a:r>
              <a:rPr lang="en-US">
                <a:solidFill>
                  <a:srgbClr val="FF0000"/>
                </a:solidFill>
              </a:rPr>
              <a:t>&lt;?php</a:t>
            </a:r>
          </a:p>
          <a:p>
            <a:pPr fontAlgn="auto">
              <a:spcBef>
                <a:spcPct val="0"/>
              </a:spcBef>
              <a:spcAft>
                <a:spcPct val="0"/>
              </a:spcAft>
              <a:defRPr/>
            </a:pPr>
            <a:r>
              <a:rPr lang="en-US" b="1">
                <a:solidFill>
                  <a:schemeClr val="tx1">
                    <a:lumMod val="75000"/>
                    <a:lumOff val="25000"/>
                  </a:schemeClr>
                </a:solidFill>
              </a:rPr>
              <a:t>	class Demo</a:t>
            </a:r>
          </a:p>
          <a:p>
            <a:pPr fontAlgn="auto">
              <a:spcBef>
                <a:spcPct val="0"/>
              </a:spcBef>
              <a:spcAft>
                <a:spcPct val="0"/>
              </a:spcAft>
              <a:defRPr/>
            </a:pPr>
            <a:r>
              <a:rPr lang="en-US" b="1">
                <a:solidFill>
                  <a:schemeClr val="tx1">
                    <a:lumMod val="75000"/>
                    <a:lumOff val="25000"/>
                  </a:schemeClr>
                </a:solidFill>
              </a:rPr>
              <a:t>	{</a:t>
            </a:r>
          </a:p>
          <a:p>
            <a:pPr fontAlgn="auto">
              <a:spcBef>
                <a:spcPct val="0"/>
              </a:spcBef>
              <a:spcAft>
                <a:spcPct val="0"/>
              </a:spcAft>
              <a:defRPr/>
            </a:pPr>
            <a:r>
              <a:rPr lang="en-US" b="1">
                <a:solidFill>
                  <a:schemeClr val="tx1">
                    <a:lumMod val="75000"/>
                    <a:lumOff val="25000"/>
                  </a:schemeClr>
                </a:solidFill>
              </a:rPr>
              <a:t>		</a:t>
            </a:r>
            <a:r>
              <a:rPr lang="en-US">
                <a:solidFill>
                  <a:schemeClr val="tx1">
                    <a:lumMod val="75000"/>
                    <a:lumOff val="25000"/>
                  </a:schemeClr>
                </a:solidFill>
              </a:rPr>
              <a:t> function  </a:t>
            </a:r>
            <a:r>
              <a:rPr lang="en-US" b="1" err="1">
                <a:solidFill>
                  <a:schemeClr val="tx1">
                    <a:lumMod val="75000"/>
                    <a:lumOff val="25000"/>
                  </a:schemeClr>
                </a:solidFill>
              </a:rPr>
              <a:t>SayHello</a:t>
            </a:r>
            <a:r>
              <a:rPr lang="en-US">
                <a:solidFill>
                  <a:schemeClr val="tx1">
                    <a:lumMod val="75000"/>
                    <a:lumOff val="25000"/>
                  </a:schemeClr>
                </a:solidFill>
              </a:rPr>
              <a:t>($name)</a:t>
            </a:r>
          </a:p>
          <a:p>
            <a:pPr lvl="4">
              <a:defRPr/>
            </a:pPr>
            <a:r>
              <a:rPr lang="en-US">
                <a:solidFill>
                  <a:schemeClr val="tx1">
                    <a:lumMod val="75000"/>
                    <a:lumOff val="25000"/>
                  </a:schemeClr>
                </a:solidFill>
              </a:rPr>
              <a:t>{</a:t>
            </a:r>
          </a:p>
          <a:p>
            <a:pPr lvl="4">
              <a:defRPr/>
            </a:pPr>
            <a:r>
              <a:rPr lang="en-US">
                <a:solidFill>
                  <a:schemeClr val="tx1">
                    <a:lumMod val="75000"/>
                    <a:lumOff val="25000"/>
                  </a:schemeClr>
                </a:solidFill>
              </a:rPr>
              <a:t>    echo “Hello $name !”;</a:t>
            </a:r>
          </a:p>
          <a:p>
            <a:pPr lvl="4">
              <a:defRPr/>
            </a:pPr>
            <a:r>
              <a:rPr lang="en-US">
                <a:solidFill>
                  <a:schemeClr val="tx1">
                    <a:lumMod val="75000"/>
                    <a:lumOff val="25000"/>
                  </a:schemeClr>
                </a:solidFill>
              </a:rPr>
              <a:t>}</a:t>
            </a:r>
          </a:p>
          <a:p>
            <a:pPr fontAlgn="auto">
              <a:spcBef>
                <a:spcPct val="0"/>
              </a:spcBef>
              <a:spcAft>
                <a:spcPct val="0"/>
              </a:spcAft>
              <a:defRPr/>
            </a:pPr>
            <a:r>
              <a:rPr lang="en-US" b="1">
                <a:solidFill>
                  <a:schemeClr val="tx1">
                    <a:lumMod val="75000"/>
                    <a:lumOff val="25000"/>
                  </a:schemeClr>
                </a:solidFill>
              </a:rPr>
              <a:t>	}</a:t>
            </a:r>
          </a:p>
          <a:p>
            <a:pPr fontAlgn="auto">
              <a:spcBef>
                <a:spcPct val="0"/>
              </a:spcBef>
              <a:spcAft>
                <a:spcPct val="0"/>
              </a:spcAft>
              <a:defRPr/>
            </a:pPr>
            <a:r>
              <a:rPr lang="en-US">
                <a:solidFill>
                  <a:srgbClr val="FF0000"/>
                </a:solidFill>
              </a:rPr>
              <a:t>?&gt;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8452"/>
          </a:xfrm>
        </p:spPr>
        <p:txBody>
          <a:bodyPr/>
          <a:lstStyle/>
          <a:p>
            <a:r>
              <a:rPr lang="en-US" dirty="0"/>
              <a:t>Adding Properties</a:t>
            </a:r>
          </a:p>
        </p:txBody>
      </p:sp>
      <p:sp>
        <p:nvSpPr>
          <p:cNvPr id="3" name="Content Placeholder 2"/>
          <p:cNvSpPr>
            <a:spLocks noGrp="1"/>
          </p:cNvSpPr>
          <p:nvPr>
            <p:ph idx="1"/>
          </p:nvPr>
        </p:nvSpPr>
        <p:spPr>
          <a:xfrm>
            <a:off x="1714500" y="990600"/>
            <a:ext cx="8763000" cy="5562600"/>
          </a:xfrm>
        </p:spPr>
        <p:txBody>
          <a:bodyPr>
            <a:normAutofit fontScale="92500" lnSpcReduction="10000"/>
          </a:bodyPr>
          <a:lstStyle/>
          <a:p>
            <a:r>
              <a:rPr lang="en-US" dirty="0"/>
              <a:t>Adding a property to your class is as easy as adding a method.</a:t>
            </a:r>
          </a:p>
          <a:p>
            <a:endParaRPr lang="en-US" dirty="0"/>
          </a:p>
          <a:p>
            <a:endParaRPr lang="en-US" dirty="0"/>
          </a:p>
          <a:p>
            <a:endParaRPr lang="en-US" dirty="0"/>
          </a:p>
          <a:p>
            <a:endParaRPr lang="en-US" dirty="0"/>
          </a:p>
          <a:p>
            <a:endParaRPr lang="en-US" dirty="0"/>
          </a:p>
          <a:p>
            <a:pPr>
              <a:buNone/>
            </a:pPr>
            <a:endParaRPr lang="en-US" dirty="0"/>
          </a:p>
          <a:p>
            <a:r>
              <a:rPr lang="en-US" dirty="0"/>
              <a:t>There are three different levels of visibility that a member variable or method can have :</a:t>
            </a:r>
          </a:p>
          <a:p>
            <a:pPr lvl="1"/>
            <a:r>
              <a:rPr lang="en-US" b="1" dirty="0"/>
              <a:t>Public</a:t>
            </a:r>
            <a:r>
              <a:rPr lang="en-US" dirty="0"/>
              <a:t> : members are accessible to any and all code  (</a:t>
            </a:r>
            <a:r>
              <a:rPr lang="en-US" b="1" dirty="0"/>
              <a:t>Default</a:t>
            </a:r>
            <a:r>
              <a:rPr lang="en-US" dirty="0"/>
              <a:t>)</a:t>
            </a:r>
          </a:p>
          <a:p>
            <a:pPr lvl="1"/>
            <a:r>
              <a:rPr lang="en-US" b="1" dirty="0"/>
              <a:t>Private</a:t>
            </a:r>
            <a:r>
              <a:rPr lang="en-US" dirty="0"/>
              <a:t> : members are only accessible to the class itself</a:t>
            </a:r>
          </a:p>
          <a:p>
            <a:pPr lvl="1"/>
            <a:r>
              <a:rPr lang="en-US" b="1" dirty="0"/>
              <a:t>Protected</a:t>
            </a:r>
            <a:r>
              <a:rPr lang="en-US" dirty="0"/>
              <a:t> : members are available to the class itself, and to classes that inherit from it</a:t>
            </a:r>
          </a:p>
        </p:txBody>
      </p:sp>
      <p:sp>
        <p:nvSpPr>
          <p:cNvPr id="5" name="TextBox 4"/>
          <p:cNvSpPr txBox="1"/>
          <p:nvPr/>
        </p:nvSpPr>
        <p:spPr>
          <a:xfrm>
            <a:off x="3581400" y="1529478"/>
            <a:ext cx="5105400" cy="2585323"/>
          </a:xfrm>
          <a:prstGeom prst="rect">
            <a:avLst/>
          </a:prstGeom>
          <a:noFill/>
          <a:ln>
            <a:solidFill>
              <a:srgbClr val="92D050"/>
            </a:solidFill>
          </a:ln>
        </p:spPr>
        <p:txBody>
          <a:bodyPr wrap="square" rtlCol="0">
            <a:spAutoFit/>
          </a:bodyPr>
          <a:lstStyle/>
          <a:p>
            <a:pPr algn="ctr" fontAlgn="auto">
              <a:spcBef>
                <a:spcPct val="0"/>
              </a:spcBef>
              <a:spcAft>
                <a:spcPct val="0"/>
              </a:spcAft>
              <a:defRPr/>
            </a:pPr>
            <a:r>
              <a:rPr lang="en-US" b="1">
                <a:solidFill>
                  <a:srgbClr val="FF0000"/>
                </a:solidFill>
              </a:rPr>
              <a:t>MyClass.php</a:t>
            </a:r>
          </a:p>
          <a:p>
            <a:pPr fontAlgn="auto">
              <a:spcBef>
                <a:spcPct val="0"/>
              </a:spcBef>
              <a:spcAft>
                <a:spcPct val="0"/>
              </a:spcAft>
              <a:defRPr/>
            </a:pPr>
            <a:r>
              <a:rPr lang="en-US">
                <a:solidFill>
                  <a:srgbClr val="FF0000"/>
                </a:solidFill>
              </a:rPr>
              <a:t>&lt;?php</a:t>
            </a:r>
          </a:p>
          <a:p>
            <a:pPr fontAlgn="auto">
              <a:spcBef>
                <a:spcPct val="0"/>
              </a:spcBef>
              <a:spcAft>
                <a:spcPct val="0"/>
              </a:spcAft>
              <a:defRPr/>
            </a:pPr>
            <a:r>
              <a:rPr lang="en-US" b="1">
                <a:solidFill>
                  <a:schemeClr val="tx1">
                    <a:lumMod val="75000"/>
                    <a:lumOff val="25000"/>
                  </a:schemeClr>
                </a:solidFill>
              </a:rPr>
              <a:t>	class Demo{</a:t>
            </a:r>
          </a:p>
          <a:p>
            <a:pPr fontAlgn="auto">
              <a:spcBef>
                <a:spcPct val="0"/>
              </a:spcBef>
              <a:spcAft>
                <a:spcPct val="0"/>
              </a:spcAft>
              <a:defRPr/>
            </a:pPr>
            <a:r>
              <a:rPr lang="en-US" b="1">
                <a:solidFill>
                  <a:schemeClr val="tx1">
                    <a:lumMod val="75000"/>
                    <a:lumOff val="25000"/>
                  </a:schemeClr>
                </a:solidFill>
              </a:rPr>
              <a:t>		 </a:t>
            </a:r>
            <a:r>
              <a:rPr lang="en-US">
                <a:solidFill>
                  <a:schemeClr val="tx1">
                    <a:lumMod val="75000"/>
                    <a:lumOff val="25000"/>
                  </a:schemeClr>
                </a:solidFill>
              </a:rPr>
              <a:t>public </a:t>
            </a:r>
            <a:r>
              <a:rPr lang="en-US" b="1">
                <a:solidFill>
                  <a:schemeClr val="tx1">
                    <a:lumMod val="75000"/>
                    <a:lumOff val="25000"/>
                  </a:schemeClr>
                </a:solidFill>
              </a:rPr>
              <a:t>$name</a:t>
            </a:r>
            <a:r>
              <a:rPr lang="en-US">
                <a:solidFill>
                  <a:schemeClr val="tx1">
                    <a:lumMod val="75000"/>
                    <a:lumOff val="25000"/>
                  </a:schemeClr>
                </a:solidFill>
              </a:rPr>
              <a:t>;</a:t>
            </a:r>
          </a:p>
          <a:p>
            <a:pPr fontAlgn="auto">
              <a:spcBef>
                <a:spcPct val="0"/>
              </a:spcBef>
              <a:spcAft>
                <a:spcPct val="0"/>
              </a:spcAft>
              <a:defRPr/>
            </a:pPr>
            <a:r>
              <a:rPr lang="en-US" b="1">
                <a:solidFill>
                  <a:schemeClr val="tx1">
                    <a:lumMod val="75000"/>
                    <a:lumOff val="25000"/>
                  </a:schemeClr>
                </a:solidFill>
              </a:rPr>
              <a:t>		</a:t>
            </a:r>
            <a:r>
              <a:rPr lang="en-US">
                <a:solidFill>
                  <a:schemeClr val="tx1">
                    <a:lumMod val="75000"/>
                    <a:lumOff val="25000"/>
                  </a:schemeClr>
                </a:solidFill>
              </a:rPr>
              <a:t> function  SayHello($name){</a:t>
            </a:r>
          </a:p>
          <a:p>
            <a:pPr lvl="4">
              <a:defRPr/>
            </a:pPr>
            <a:r>
              <a:rPr lang="en-US">
                <a:solidFill>
                  <a:schemeClr val="tx1">
                    <a:lumMod val="75000"/>
                    <a:lumOff val="25000"/>
                  </a:schemeClr>
                </a:solidFill>
              </a:rPr>
              <a:t>    echo “Hello $name !”;</a:t>
            </a:r>
          </a:p>
          <a:p>
            <a:pPr lvl="4">
              <a:defRPr/>
            </a:pPr>
            <a:r>
              <a:rPr lang="en-US">
                <a:solidFill>
                  <a:schemeClr val="tx1">
                    <a:lumMod val="75000"/>
                    <a:lumOff val="25000"/>
                  </a:schemeClr>
                </a:solidFill>
              </a:rPr>
              <a:t>}</a:t>
            </a:r>
          </a:p>
          <a:p>
            <a:pPr fontAlgn="auto">
              <a:spcBef>
                <a:spcPct val="0"/>
              </a:spcBef>
              <a:spcAft>
                <a:spcPct val="0"/>
              </a:spcAft>
              <a:defRPr/>
            </a:pPr>
            <a:r>
              <a:rPr lang="en-US" b="1">
                <a:solidFill>
                  <a:schemeClr val="tx1">
                    <a:lumMod val="75000"/>
                    <a:lumOff val="25000"/>
                  </a:schemeClr>
                </a:solidFill>
              </a:rPr>
              <a:t>	}</a:t>
            </a:r>
          </a:p>
          <a:p>
            <a:pPr fontAlgn="auto">
              <a:spcBef>
                <a:spcPct val="0"/>
              </a:spcBef>
              <a:spcAft>
                <a:spcPct val="0"/>
              </a:spcAft>
              <a:defRPr/>
            </a:pPr>
            <a:r>
              <a:rPr lang="en-US">
                <a:solidFill>
                  <a:srgbClr val="FF0000"/>
                </a:solidFill>
              </a:rPr>
              <a:t>?&gt;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Constructor / Destructor</a:t>
            </a:r>
          </a:p>
        </p:txBody>
      </p:sp>
      <p:sp>
        <p:nvSpPr>
          <p:cNvPr id="3" name="Content Placeholder 2"/>
          <p:cNvSpPr>
            <a:spLocks noGrp="1"/>
          </p:cNvSpPr>
          <p:nvPr>
            <p:ph idx="1"/>
          </p:nvPr>
        </p:nvSpPr>
        <p:spPr/>
        <p:txBody>
          <a:bodyPr/>
          <a:lstStyle/>
          <a:p>
            <a:r>
              <a:rPr lang="en-US"/>
              <a:t>Constructor is the method that will be implemented when object has been initiated, Commonly, constructor is used to initialize the object</a:t>
            </a:r>
          </a:p>
          <a:p>
            <a:r>
              <a:rPr lang="en-US"/>
              <a:t>Use function </a:t>
            </a:r>
            <a:r>
              <a:rPr lang="en-US" b="1"/>
              <a:t>__construct </a:t>
            </a:r>
            <a:r>
              <a:rPr lang="en-US"/>
              <a:t>(also referred as Magic Function)</a:t>
            </a:r>
            <a:r>
              <a:rPr lang="en-US" b="1"/>
              <a:t> </a:t>
            </a:r>
            <a:r>
              <a:rPr lang="en-US"/>
              <a:t>to create constructor in PHP</a:t>
            </a:r>
          </a:p>
          <a:p>
            <a:endParaRPr lang="en-US"/>
          </a:p>
        </p:txBody>
      </p:sp>
      <p:sp>
        <p:nvSpPr>
          <p:cNvPr id="5" name="TextBox 4"/>
          <p:cNvSpPr txBox="1"/>
          <p:nvPr/>
        </p:nvSpPr>
        <p:spPr>
          <a:xfrm>
            <a:off x="4143555" y="3366435"/>
            <a:ext cx="5105400" cy="3139321"/>
          </a:xfrm>
          <a:prstGeom prst="rect">
            <a:avLst/>
          </a:prstGeom>
          <a:noFill/>
          <a:ln>
            <a:solidFill>
              <a:srgbClr val="92D050"/>
            </a:solidFill>
          </a:ln>
        </p:spPr>
        <p:txBody>
          <a:bodyPr wrap="square" rtlCol="0">
            <a:spAutoFit/>
          </a:bodyPr>
          <a:lstStyle/>
          <a:p>
            <a:pPr algn="ctr" fontAlgn="auto">
              <a:spcBef>
                <a:spcPct val="0"/>
              </a:spcBef>
              <a:spcAft>
                <a:spcPct val="0"/>
              </a:spcAft>
              <a:defRPr/>
            </a:pPr>
            <a:r>
              <a:rPr lang="en-US" b="1">
                <a:solidFill>
                  <a:srgbClr val="FF0000"/>
                </a:solidFill>
              </a:rPr>
              <a:t>MyClass.php</a:t>
            </a:r>
          </a:p>
          <a:p>
            <a:pPr fontAlgn="auto">
              <a:spcBef>
                <a:spcPct val="0"/>
              </a:spcBef>
              <a:spcAft>
                <a:spcPct val="0"/>
              </a:spcAft>
              <a:defRPr/>
            </a:pPr>
            <a:r>
              <a:rPr lang="en-US">
                <a:solidFill>
                  <a:srgbClr val="FF0000"/>
                </a:solidFill>
              </a:rPr>
              <a:t>&lt;?php</a:t>
            </a:r>
          </a:p>
          <a:p>
            <a:pPr fontAlgn="auto">
              <a:spcBef>
                <a:spcPct val="0"/>
              </a:spcBef>
              <a:spcAft>
                <a:spcPct val="0"/>
              </a:spcAft>
              <a:defRPr/>
            </a:pPr>
            <a:r>
              <a:rPr lang="en-US" b="1">
                <a:solidFill>
                  <a:schemeClr val="tx1">
                    <a:lumMod val="75000"/>
                    <a:lumOff val="25000"/>
                  </a:schemeClr>
                </a:solidFill>
              </a:rPr>
              <a:t>	class Demo{</a:t>
            </a:r>
          </a:p>
          <a:p>
            <a:pPr fontAlgn="auto">
              <a:spcBef>
                <a:spcPct val="0"/>
              </a:spcBef>
              <a:spcAft>
                <a:spcPct val="0"/>
              </a:spcAft>
              <a:defRPr/>
            </a:pPr>
            <a:r>
              <a:rPr lang="en-US" b="1">
                <a:solidFill>
                  <a:schemeClr val="tx1">
                    <a:lumMod val="75000"/>
                    <a:lumOff val="25000"/>
                  </a:schemeClr>
                </a:solidFill>
              </a:rPr>
              <a:t>		</a:t>
            </a:r>
            <a:r>
              <a:rPr lang="en-US">
                <a:solidFill>
                  <a:schemeClr val="tx1">
                    <a:lumMod val="75000"/>
                    <a:lumOff val="25000"/>
                  </a:schemeClr>
                </a:solidFill>
              </a:rPr>
              <a:t>function </a:t>
            </a:r>
            <a:r>
              <a:rPr lang="en-US" b="1">
                <a:solidFill>
                  <a:schemeClr val="tx1">
                    <a:lumMod val="75000"/>
                    <a:lumOff val="25000"/>
                  </a:schemeClr>
                </a:solidFill>
              </a:rPr>
              <a:t>__construct</a:t>
            </a:r>
          </a:p>
          <a:p>
            <a:pPr lvl="4">
              <a:defRPr/>
            </a:pPr>
            <a:r>
              <a:rPr lang="en-US">
                <a:solidFill>
                  <a:schemeClr val="tx1">
                    <a:lumMod val="75000"/>
                    <a:lumOff val="25000"/>
                  </a:schemeClr>
                </a:solidFill>
              </a:rPr>
              <a:t>{</a:t>
            </a:r>
          </a:p>
          <a:p>
            <a:pPr lvl="4">
              <a:defRPr/>
            </a:pPr>
            <a:r>
              <a:rPr lang="en-US">
                <a:solidFill>
                  <a:schemeClr val="tx1">
                    <a:lumMod val="75000"/>
                    <a:lumOff val="25000"/>
                  </a:schemeClr>
                </a:solidFill>
              </a:rPr>
              <a:t>} </a:t>
            </a:r>
          </a:p>
          <a:p>
            <a:pPr lvl="4">
              <a:defRPr/>
            </a:pPr>
            <a:r>
              <a:rPr lang="en-US">
                <a:solidFill>
                  <a:schemeClr val="tx1">
                    <a:lumMod val="75000"/>
                    <a:lumOff val="25000"/>
                  </a:schemeClr>
                </a:solidFill>
              </a:rPr>
              <a:t>function </a:t>
            </a:r>
            <a:r>
              <a:rPr lang="en-US" b="1">
                <a:solidFill>
                  <a:schemeClr val="tx1">
                    <a:lumMod val="75000"/>
                    <a:lumOff val="25000"/>
                  </a:schemeClr>
                </a:solidFill>
              </a:rPr>
              <a:t>__destruct</a:t>
            </a:r>
          </a:p>
          <a:p>
            <a:pPr lvl="4">
              <a:defRPr/>
            </a:pPr>
            <a:r>
              <a:rPr lang="en-US">
                <a:solidFill>
                  <a:schemeClr val="tx1">
                    <a:lumMod val="75000"/>
                    <a:lumOff val="25000"/>
                  </a:schemeClr>
                </a:solidFill>
              </a:rPr>
              <a:t>{</a:t>
            </a:r>
          </a:p>
          <a:p>
            <a:pPr lvl="4">
              <a:defRPr/>
            </a:pPr>
            <a:r>
              <a:rPr lang="en-US">
                <a:solidFill>
                  <a:schemeClr val="tx1">
                    <a:lumMod val="75000"/>
                    <a:lumOff val="25000"/>
                  </a:schemeClr>
                </a:solidFill>
              </a:rPr>
              <a:t>}</a:t>
            </a:r>
          </a:p>
          <a:p>
            <a:pPr lvl="2">
              <a:defRPr/>
            </a:pPr>
            <a:r>
              <a:rPr lang="en-US" b="1">
                <a:solidFill>
                  <a:schemeClr val="tx1">
                    <a:lumMod val="75000"/>
                    <a:lumOff val="25000"/>
                  </a:schemeClr>
                </a:solidFill>
              </a:rPr>
              <a:t>}</a:t>
            </a:r>
          </a:p>
          <a:p>
            <a:pPr fontAlgn="auto">
              <a:spcBef>
                <a:spcPct val="0"/>
              </a:spcBef>
              <a:spcAft>
                <a:spcPct val="0"/>
              </a:spcAft>
              <a:defRPr/>
            </a:pPr>
            <a:r>
              <a:rPr lang="en-US">
                <a:solidFill>
                  <a:srgbClr val="FF0000"/>
                </a:solidFill>
              </a:rPr>
              <a:t>?&gt;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3946"/>
          </a:xfrm>
        </p:spPr>
        <p:txBody>
          <a:bodyPr/>
          <a:lstStyle/>
          <a:p>
            <a:r>
              <a:rPr lang="en-US" dirty="0"/>
              <a:t>Inheritance</a:t>
            </a:r>
          </a:p>
        </p:txBody>
      </p:sp>
      <p:sp>
        <p:nvSpPr>
          <p:cNvPr id="5" name="TextBox 4"/>
          <p:cNvSpPr txBox="1"/>
          <p:nvPr/>
        </p:nvSpPr>
        <p:spPr>
          <a:xfrm>
            <a:off x="1828800" y="1072278"/>
            <a:ext cx="4114800" cy="2585323"/>
          </a:xfrm>
          <a:prstGeom prst="rect">
            <a:avLst/>
          </a:prstGeom>
          <a:noFill/>
          <a:ln>
            <a:solidFill>
              <a:srgbClr val="92D050"/>
            </a:solidFill>
          </a:ln>
        </p:spPr>
        <p:txBody>
          <a:bodyPr wrap="square" rtlCol="0">
            <a:spAutoFit/>
          </a:bodyPr>
          <a:lstStyle/>
          <a:p>
            <a:pPr algn="ctr" fontAlgn="auto">
              <a:spcBef>
                <a:spcPct val="0"/>
              </a:spcBef>
              <a:spcAft>
                <a:spcPct val="0"/>
              </a:spcAft>
              <a:defRPr/>
            </a:pPr>
            <a:r>
              <a:rPr lang="en-US" b="1">
                <a:solidFill>
                  <a:srgbClr val="FF0000"/>
                </a:solidFill>
              </a:rPr>
              <a:t>Human.php</a:t>
            </a:r>
          </a:p>
          <a:p>
            <a:pPr fontAlgn="auto">
              <a:spcBef>
                <a:spcPct val="0"/>
              </a:spcBef>
              <a:spcAft>
                <a:spcPct val="0"/>
              </a:spcAft>
              <a:defRPr/>
            </a:pPr>
            <a:r>
              <a:rPr lang="en-US">
                <a:solidFill>
                  <a:srgbClr val="FF0000"/>
                </a:solidFill>
              </a:rPr>
              <a:t>&lt;?php</a:t>
            </a:r>
          </a:p>
          <a:p>
            <a:pPr fontAlgn="auto">
              <a:spcBef>
                <a:spcPct val="0"/>
              </a:spcBef>
              <a:spcAft>
                <a:spcPct val="0"/>
              </a:spcAft>
              <a:defRPr/>
            </a:pPr>
            <a:r>
              <a:rPr lang="en-US">
                <a:solidFill>
                  <a:srgbClr val="FF0000"/>
                </a:solidFill>
              </a:rPr>
              <a:t>	</a:t>
            </a:r>
            <a:r>
              <a:rPr lang="en-US"/>
              <a:t>class Human{</a:t>
            </a:r>
          </a:p>
          <a:p>
            <a:pPr fontAlgn="auto">
              <a:spcBef>
                <a:spcPct val="0"/>
              </a:spcBef>
              <a:spcAft>
                <a:spcPct val="0"/>
              </a:spcAft>
              <a:defRPr/>
            </a:pPr>
            <a:r>
              <a:rPr lang="en-US"/>
              <a:t>	     private $name = “a”;</a:t>
            </a:r>
          </a:p>
          <a:p>
            <a:pPr fontAlgn="auto">
              <a:spcBef>
                <a:spcPct val="0"/>
              </a:spcBef>
              <a:spcAft>
                <a:spcPct val="0"/>
              </a:spcAft>
              <a:defRPr/>
            </a:pPr>
            <a:r>
              <a:rPr lang="en-US"/>
              <a:t>	     public function getName() {</a:t>
            </a:r>
          </a:p>
          <a:p>
            <a:pPr fontAlgn="auto">
              <a:spcBef>
                <a:spcPct val="0"/>
              </a:spcBef>
              <a:spcAft>
                <a:spcPct val="0"/>
              </a:spcAft>
              <a:defRPr/>
            </a:pPr>
            <a:r>
              <a:rPr lang="en-US"/>
              <a:t>	          return $this-&gt;name;</a:t>
            </a:r>
          </a:p>
          <a:p>
            <a:pPr fontAlgn="auto">
              <a:spcBef>
                <a:spcPct val="0"/>
              </a:spcBef>
              <a:spcAft>
                <a:spcPct val="0"/>
              </a:spcAft>
              <a:defRPr/>
            </a:pPr>
            <a:r>
              <a:rPr lang="en-US"/>
              <a:t>	     }</a:t>
            </a:r>
          </a:p>
          <a:p>
            <a:pPr fontAlgn="auto">
              <a:spcBef>
                <a:spcPct val="0"/>
              </a:spcBef>
              <a:spcAft>
                <a:spcPct val="0"/>
              </a:spcAft>
              <a:defRPr/>
            </a:pPr>
            <a:r>
              <a:rPr lang="en-US"/>
              <a:t>	}</a:t>
            </a:r>
          </a:p>
          <a:p>
            <a:pPr fontAlgn="auto">
              <a:spcBef>
                <a:spcPct val="0"/>
              </a:spcBef>
              <a:spcAft>
                <a:spcPct val="0"/>
              </a:spcAft>
              <a:defRPr/>
            </a:pPr>
            <a:r>
              <a:rPr lang="en-US">
                <a:solidFill>
                  <a:srgbClr val="FF0000"/>
                </a:solidFill>
              </a:rPr>
              <a:t>?&gt;</a:t>
            </a:r>
          </a:p>
        </p:txBody>
      </p:sp>
      <p:sp>
        <p:nvSpPr>
          <p:cNvPr id="7" name="TextBox 6"/>
          <p:cNvSpPr txBox="1"/>
          <p:nvPr/>
        </p:nvSpPr>
        <p:spPr>
          <a:xfrm>
            <a:off x="6324600" y="1066801"/>
            <a:ext cx="4114800" cy="2585323"/>
          </a:xfrm>
          <a:prstGeom prst="rect">
            <a:avLst/>
          </a:prstGeom>
          <a:noFill/>
          <a:ln>
            <a:solidFill>
              <a:srgbClr val="92D050"/>
            </a:solidFill>
          </a:ln>
        </p:spPr>
        <p:txBody>
          <a:bodyPr wrap="square" rtlCol="0">
            <a:spAutoFit/>
          </a:bodyPr>
          <a:lstStyle/>
          <a:p>
            <a:pPr algn="ctr" fontAlgn="auto">
              <a:spcBef>
                <a:spcPct val="0"/>
              </a:spcBef>
              <a:spcAft>
                <a:spcPct val="0"/>
              </a:spcAft>
              <a:defRPr/>
            </a:pPr>
            <a:r>
              <a:rPr lang="en-US" b="1">
                <a:solidFill>
                  <a:srgbClr val="FF0000"/>
                </a:solidFill>
              </a:rPr>
              <a:t>Student.php</a:t>
            </a:r>
          </a:p>
          <a:p>
            <a:pPr fontAlgn="auto">
              <a:spcBef>
                <a:spcPct val="0"/>
              </a:spcBef>
              <a:spcAft>
                <a:spcPct val="0"/>
              </a:spcAft>
              <a:defRPr/>
            </a:pPr>
            <a:r>
              <a:rPr lang="en-US">
                <a:solidFill>
                  <a:srgbClr val="FF0000"/>
                </a:solidFill>
              </a:rPr>
              <a:t>&lt;?php</a:t>
            </a:r>
          </a:p>
          <a:p>
            <a:pPr fontAlgn="auto">
              <a:spcBef>
                <a:spcPct val="0"/>
              </a:spcBef>
              <a:spcAft>
                <a:spcPct val="0"/>
              </a:spcAft>
              <a:defRPr/>
            </a:pPr>
            <a:r>
              <a:rPr lang="en-US">
                <a:solidFill>
                  <a:srgbClr val="FF0000"/>
                </a:solidFill>
              </a:rPr>
              <a:t>	</a:t>
            </a:r>
            <a:r>
              <a:rPr lang="en-US"/>
              <a:t>class Student extends Human{</a:t>
            </a:r>
          </a:p>
          <a:p>
            <a:pPr fontAlgn="auto">
              <a:spcBef>
                <a:spcPct val="0"/>
              </a:spcBef>
              <a:spcAft>
                <a:spcPct val="0"/>
              </a:spcAft>
              <a:defRPr/>
            </a:pPr>
            <a:r>
              <a:rPr lang="en-US"/>
              <a:t>	     private $rollno = “001”;</a:t>
            </a:r>
          </a:p>
          <a:p>
            <a:pPr fontAlgn="auto">
              <a:spcBef>
                <a:spcPct val="0"/>
              </a:spcBef>
              <a:spcAft>
                <a:spcPct val="0"/>
              </a:spcAft>
              <a:defRPr/>
            </a:pPr>
            <a:r>
              <a:rPr lang="en-US"/>
              <a:t>	     public function getRoll() {</a:t>
            </a:r>
          </a:p>
          <a:p>
            <a:pPr fontAlgn="auto">
              <a:spcBef>
                <a:spcPct val="0"/>
              </a:spcBef>
              <a:spcAft>
                <a:spcPct val="0"/>
              </a:spcAft>
              <a:defRPr/>
            </a:pPr>
            <a:r>
              <a:rPr lang="en-US"/>
              <a:t>	          return $this-&gt;rollno;</a:t>
            </a:r>
          </a:p>
          <a:p>
            <a:pPr fontAlgn="auto">
              <a:spcBef>
                <a:spcPct val="0"/>
              </a:spcBef>
              <a:spcAft>
                <a:spcPct val="0"/>
              </a:spcAft>
              <a:defRPr/>
            </a:pPr>
            <a:r>
              <a:rPr lang="en-US"/>
              <a:t>	     }</a:t>
            </a:r>
          </a:p>
          <a:p>
            <a:pPr fontAlgn="auto">
              <a:spcBef>
                <a:spcPct val="0"/>
              </a:spcBef>
              <a:spcAft>
                <a:spcPct val="0"/>
              </a:spcAft>
              <a:defRPr/>
            </a:pPr>
            <a:r>
              <a:rPr lang="en-US"/>
              <a:t>	}</a:t>
            </a:r>
            <a:endParaRPr lang="en-US">
              <a:solidFill>
                <a:srgbClr val="FF0000"/>
              </a:solidFill>
            </a:endParaRPr>
          </a:p>
          <a:p>
            <a:pPr fontAlgn="auto">
              <a:spcBef>
                <a:spcPct val="0"/>
              </a:spcBef>
              <a:spcAft>
                <a:spcPct val="0"/>
              </a:spcAft>
              <a:defRPr/>
            </a:pPr>
            <a:r>
              <a:rPr lang="en-US">
                <a:solidFill>
                  <a:srgbClr val="FF0000"/>
                </a:solidFill>
              </a:rPr>
              <a:t>?&gt;</a:t>
            </a:r>
          </a:p>
        </p:txBody>
      </p:sp>
      <p:sp>
        <p:nvSpPr>
          <p:cNvPr id="8" name="TextBox 7"/>
          <p:cNvSpPr txBox="1"/>
          <p:nvPr/>
        </p:nvSpPr>
        <p:spPr>
          <a:xfrm>
            <a:off x="1828800" y="3810001"/>
            <a:ext cx="4114800" cy="2585323"/>
          </a:xfrm>
          <a:prstGeom prst="rect">
            <a:avLst/>
          </a:prstGeom>
          <a:noFill/>
          <a:ln>
            <a:solidFill>
              <a:srgbClr val="92D050"/>
            </a:solidFill>
          </a:ln>
        </p:spPr>
        <p:txBody>
          <a:bodyPr wrap="square" rtlCol="0">
            <a:spAutoFit/>
          </a:bodyPr>
          <a:lstStyle/>
          <a:p>
            <a:pPr algn="ctr" fontAlgn="auto">
              <a:spcBef>
                <a:spcPct val="0"/>
              </a:spcBef>
              <a:spcAft>
                <a:spcPct val="0"/>
              </a:spcAft>
              <a:defRPr/>
            </a:pPr>
            <a:r>
              <a:rPr lang="en-US" b="1">
                <a:solidFill>
                  <a:srgbClr val="FF0000"/>
                </a:solidFill>
              </a:rPr>
              <a:t>Faculty.php</a:t>
            </a:r>
          </a:p>
          <a:p>
            <a:pPr fontAlgn="auto">
              <a:spcBef>
                <a:spcPct val="0"/>
              </a:spcBef>
              <a:spcAft>
                <a:spcPct val="0"/>
              </a:spcAft>
              <a:defRPr/>
            </a:pPr>
            <a:r>
              <a:rPr lang="en-US">
                <a:solidFill>
                  <a:srgbClr val="FF0000"/>
                </a:solidFill>
              </a:rPr>
              <a:t>&lt;?php</a:t>
            </a:r>
          </a:p>
          <a:p>
            <a:pPr fontAlgn="auto">
              <a:spcBef>
                <a:spcPct val="0"/>
              </a:spcBef>
              <a:spcAft>
                <a:spcPct val="0"/>
              </a:spcAft>
              <a:defRPr/>
            </a:pPr>
            <a:r>
              <a:rPr lang="en-US">
                <a:solidFill>
                  <a:srgbClr val="FF0000"/>
                </a:solidFill>
              </a:rPr>
              <a:t>	</a:t>
            </a:r>
            <a:r>
              <a:rPr lang="en-US"/>
              <a:t>class Faculty extends Human{</a:t>
            </a:r>
          </a:p>
          <a:p>
            <a:pPr fontAlgn="auto">
              <a:spcBef>
                <a:spcPct val="0"/>
              </a:spcBef>
              <a:spcAft>
                <a:spcPct val="0"/>
              </a:spcAft>
              <a:defRPr/>
            </a:pPr>
            <a:r>
              <a:rPr lang="en-US"/>
              <a:t>	     private $staffInitial = “abc”;</a:t>
            </a:r>
          </a:p>
          <a:p>
            <a:pPr fontAlgn="auto">
              <a:spcBef>
                <a:spcPct val="0"/>
              </a:spcBef>
              <a:spcAft>
                <a:spcPct val="0"/>
              </a:spcAft>
              <a:defRPr/>
            </a:pPr>
            <a:r>
              <a:rPr lang="en-US"/>
              <a:t>	     public function getInitial() {</a:t>
            </a:r>
          </a:p>
          <a:p>
            <a:pPr fontAlgn="auto">
              <a:spcBef>
                <a:spcPct val="0"/>
              </a:spcBef>
              <a:spcAft>
                <a:spcPct val="0"/>
              </a:spcAft>
              <a:defRPr/>
            </a:pPr>
            <a:r>
              <a:rPr lang="en-US"/>
              <a:t>	          return $this-&gt;staffInitial;</a:t>
            </a:r>
          </a:p>
          <a:p>
            <a:pPr fontAlgn="auto">
              <a:spcBef>
                <a:spcPct val="0"/>
              </a:spcBef>
              <a:spcAft>
                <a:spcPct val="0"/>
              </a:spcAft>
              <a:defRPr/>
            </a:pPr>
            <a:r>
              <a:rPr lang="en-US"/>
              <a:t>	     }</a:t>
            </a:r>
          </a:p>
          <a:p>
            <a:pPr fontAlgn="auto">
              <a:spcBef>
                <a:spcPct val="0"/>
              </a:spcBef>
              <a:spcAft>
                <a:spcPct val="0"/>
              </a:spcAft>
              <a:defRPr/>
            </a:pPr>
            <a:r>
              <a:rPr lang="en-US"/>
              <a:t>	}</a:t>
            </a:r>
          </a:p>
          <a:p>
            <a:pPr fontAlgn="auto">
              <a:spcBef>
                <a:spcPct val="0"/>
              </a:spcBef>
              <a:spcAft>
                <a:spcPct val="0"/>
              </a:spcAft>
              <a:defRPr/>
            </a:pPr>
            <a:r>
              <a:rPr lang="en-US">
                <a:solidFill>
                  <a:srgbClr val="FF0000"/>
                </a:solidFill>
              </a:rPr>
              <a:t>?&gt;</a:t>
            </a:r>
          </a:p>
        </p:txBody>
      </p:sp>
      <p:sp>
        <p:nvSpPr>
          <p:cNvPr id="9" name="TextBox 8"/>
          <p:cNvSpPr txBox="1"/>
          <p:nvPr/>
        </p:nvSpPr>
        <p:spPr>
          <a:xfrm>
            <a:off x="6324600" y="3810001"/>
            <a:ext cx="4114800" cy="2585323"/>
          </a:xfrm>
          <a:prstGeom prst="rect">
            <a:avLst/>
          </a:prstGeom>
          <a:noFill/>
          <a:ln>
            <a:solidFill>
              <a:srgbClr val="92D050"/>
            </a:solidFill>
          </a:ln>
        </p:spPr>
        <p:txBody>
          <a:bodyPr wrap="square" rtlCol="0">
            <a:spAutoFit/>
          </a:bodyPr>
          <a:lstStyle/>
          <a:p>
            <a:pPr algn="ctr" fontAlgn="auto">
              <a:spcBef>
                <a:spcPct val="0"/>
              </a:spcBef>
              <a:spcAft>
                <a:spcPct val="0"/>
              </a:spcAft>
              <a:defRPr/>
            </a:pPr>
            <a:r>
              <a:rPr lang="en-US" b="1">
                <a:solidFill>
                  <a:srgbClr val="FF0000"/>
                </a:solidFill>
              </a:rPr>
              <a:t>My.php</a:t>
            </a:r>
          </a:p>
          <a:p>
            <a:pPr fontAlgn="auto">
              <a:spcBef>
                <a:spcPct val="0"/>
              </a:spcBef>
              <a:spcAft>
                <a:spcPct val="0"/>
              </a:spcAft>
              <a:defRPr/>
            </a:pPr>
            <a:r>
              <a:rPr lang="en-US">
                <a:solidFill>
                  <a:srgbClr val="FF0000"/>
                </a:solidFill>
              </a:rPr>
              <a:t>&lt;?php</a:t>
            </a:r>
          </a:p>
          <a:p>
            <a:pPr fontAlgn="auto">
              <a:spcBef>
                <a:spcPct val="0"/>
              </a:spcBef>
              <a:spcAft>
                <a:spcPct val="0"/>
              </a:spcAft>
              <a:defRPr/>
            </a:pPr>
            <a:r>
              <a:rPr lang="en-US">
                <a:solidFill>
                  <a:srgbClr val="FF0000"/>
                </a:solidFill>
              </a:rPr>
              <a:t>	</a:t>
            </a:r>
            <a:r>
              <a:rPr lang="en-US"/>
              <a:t>$mystu = new Student();</a:t>
            </a:r>
          </a:p>
          <a:p>
            <a:pPr fontAlgn="auto">
              <a:spcBef>
                <a:spcPct val="0"/>
              </a:spcBef>
              <a:spcAft>
                <a:spcPct val="0"/>
              </a:spcAft>
              <a:defRPr/>
            </a:pPr>
            <a:r>
              <a:rPr lang="en-US"/>
              <a:t>	$mystu-&gt;getRoll();</a:t>
            </a:r>
          </a:p>
          <a:p>
            <a:pPr fontAlgn="auto">
              <a:spcBef>
                <a:spcPct val="0"/>
              </a:spcBef>
              <a:spcAft>
                <a:spcPct val="0"/>
              </a:spcAft>
              <a:defRPr/>
            </a:pPr>
            <a:r>
              <a:rPr lang="en-US"/>
              <a:t>	$mystu-&gt;getName();</a:t>
            </a:r>
          </a:p>
          <a:p>
            <a:pPr fontAlgn="auto">
              <a:spcBef>
                <a:spcPct val="0"/>
              </a:spcBef>
              <a:spcAft>
                <a:spcPct val="0"/>
              </a:spcAft>
              <a:defRPr/>
            </a:pPr>
            <a:r>
              <a:rPr lang="en-US"/>
              <a:t>	$myfac = new Faculty();</a:t>
            </a:r>
          </a:p>
          <a:p>
            <a:pPr fontAlgn="auto">
              <a:spcBef>
                <a:spcPct val="0"/>
              </a:spcBef>
              <a:spcAft>
                <a:spcPct val="0"/>
              </a:spcAft>
              <a:defRPr/>
            </a:pPr>
            <a:r>
              <a:rPr lang="en-US"/>
              <a:t>	$myfac-&gt;getName();</a:t>
            </a:r>
          </a:p>
          <a:p>
            <a:pPr fontAlgn="auto">
              <a:spcBef>
                <a:spcPct val="0"/>
              </a:spcBef>
              <a:spcAft>
                <a:spcPct val="0"/>
              </a:spcAft>
              <a:defRPr/>
            </a:pPr>
            <a:r>
              <a:rPr lang="en-US"/>
              <a:t>	$myfac-&gt;getInitial();</a:t>
            </a:r>
          </a:p>
          <a:p>
            <a:pPr fontAlgn="auto">
              <a:spcBef>
                <a:spcPct val="0"/>
              </a:spcBef>
              <a:spcAft>
                <a:spcPct val="0"/>
              </a:spcAft>
              <a:defRPr/>
            </a:pPr>
            <a:r>
              <a:rPr lang="en-US">
                <a:solidFill>
                  <a:srgbClr val="FF0000"/>
                </a:solidFill>
              </a:rPr>
              <a:t>?&gt;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Planning a Website</a:t>
            </a:r>
          </a:p>
        </p:txBody>
      </p:sp>
      <p:sp>
        <p:nvSpPr>
          <p:cNvPr id="3" name="Content Placeholder 2"/>
          <p:cNvSpPr>
            <a:spLocks noGrp="1"/>
          </p:cNvSpPr>
          <p:nvPr>
            <p:ph idx="1"/>
          </p:nvPr>
        </p:nvSpPr>
        <p:spPr/>
        <p:txBody>
          <a:bodyPr/>
          <a:lstStyle/>
          <a:p>
            <a:r>
              <a:rPr lang="en-US"/>
              <a:t>The most important activity in a website development is </a:t>
            </a:r>
            <a:r>
              <a:rPr lang="en-US" b="1"/>
              <a:t>planning</a:t>
            </a:r>
            <a:r>
              <a:rPr lang="en-US"/>
              <a:t>.</a:t>
            </a:r>
          </a:p>
          <a:p>
            <a:r>
              <a:rPr lang="en-US"/>
              <a:t>To achieve </a:t>
            </a:r>
            <a:r>
              <a:rPr lang="en-US" b="1"/>
              <a:t>higher success </a:t>
            </a:r>
            <a:r>
              <a:rPr lang="en-US"/>
              <a:t>of the website in terms of user satisfaction, better planning is needed.</a:t>
            </a:r>
          </a:p>
          <a:p>
            <a:r>
              <a:rPr lang="en-US"/>
              <a:t>Before we start developing a website, we should ask question such as</a:t>
            </a:r>
          </a:p>
          <a:p>
            <a:pPr lvl="1"/>
            <a:r>
              <a:rPr lang="en-US" b="1"/>
              <a:t>Why</a:t>
            </a:r>
            <a:r>
              <a:rPr lang="en-US"/>
              <a:t> are we developing this website?</a:t>
            </a:r>
          </a:p>
          <a:p>
            <a:pPr lvl="1"/>
            <a:r>
              <a:rPr lang="en-US" b="1"/>
              <a:t>What</a:t>
            </a:r>
            <a:r>
              <a:rPr lang="en-US"/>
              <a:t> do we achieve by developing this website?</a:t>
            </a:r>
          </a:p>
          <a:p>
            <a:pPr lvl="1"/>
            <a:r>
              <a:rPr lang="en-US" b="1"/>
              <a:t>Who</a:t>
            </a:r>
            <a:r>
              <a:rPr lang="en-US"/>
              <a:t> are the people who will use this website?</a:t>
            </a:r>
          </a:p>
          <a:p>
            <a:pPr lvl="1"/>
            <a:r>
              <a:rPr lang="en-US"/>
              <a:t>What are the information </a:t>
            </a:r>
            <a:r>
              <a:rPr lang="en-US" b="1"/>
              <a:t>contents</a:t>
            </a:r>
            <a:r>
              <a:rPr lang="en-US"/>
              <a:t>?</a:t>
            </a:r>
          </a:p>
          <a:p>
            <a:pPr lvl="1"/>
            <a:r>
              <a:rPr lang="en-US"/>
              <a:t>How are these contents </a:t>
            </a:r>
            <a:r>
              <a:rPr lang="en-US" b="1"/>
              <a:t>organized</a:t>
            </a:r>
            <a:r>
              <a:rPr lang="en-US"/>
              <a:t>? What are the </a:t>
            </a:r>
            <a:r>
              <a:rPr lang="en-US" b="1"/>
              <a:t>possible ways</a:t>
            </a:r>
            <a:r>
              <a:rPr 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58421A-B729-4C0A-8619-285CEB3CDFB9}"/>
              </a:ext>
            </a:extLst>
          </p:cNvPr>
          <p:cNvSpPr txBox="1"/>
          <p:nvPr/>
        </p:nvSpPr>
        <p:spPr>
          <a:xfrm>
            <a:off x="3636975" y="2677532"/>
            <a:ext cx="4188156" cy="1446550"/>
          </a:xfrm>
          <a:prstGeom prst="rect">
            <a:avLst/>
          </a:prstGeom>
          <a:noFill/>
        </p:spPr>
        <p:txBody>
          <a:bodyPr wrap="square" rtlCol="0">
            <a:spAutoFit/>
          </a:bodyPr>
          <a:lstStyle/>
          <a:p>
            <a:pPr algn="ctr"/>
            <a:r>
              <a:rPr lang="en-US" sz="4400" b="1" dirty="0">
                <a:ea typeface="Open Sans Bold" panose="020B0806030504020204" pitchFamily="34" charset="0"/>
                <a:cs typeface="Open Sans Bold" panose="020B0806030504020204" pitchFamily="34" charset="0"/>
              </a:rPr>
              <a:t>Unit-7</a:t>
            </a:r>
          </a:p>
          <a:p>
            <a:pPr algn="ctr"/>
            <a:r>
              <a:rPr lang="en-US" sz="4400" b="1" dirty="0">
                <a:ea typeface="Open Sans Bold" panose="020B0806030504020204" pitchFamily="34" charset="0"/>
                <a:cs typeface="Open Sans Bold" panose="020B0806030504020204" pitchFamily="34" charset="0"/>
              </a:rPr>
              <a:t>PHP &amp; MySQL</a:t>
            </a:r>
          </a:p>
        </p:txBody>
      </p:sp>
    </p:spTree>
    <p:extLst>
      <p:ext uri="{BB962C8B-B14F-4D97-AF65-F5344CB8AC3E}">
        <p14:creationId xmlns:p14="http://schemas.microsoft.com/office/powerpoint/2010/main" val="398165422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9607"/>
          </a:xfrm>
        </p:spPr>
        <p:txBody>
          <a:bodyPr/>
          <a:lstStyle/>
          <a:p>
            <a:r>
              <a:rPr lang="en-IN" dirty="0">
                <a:latin typeface="+mj-lt"/>
              </a:rPr>
              <a:t>Outline</a:t>
            </a:r>
          </a:p>
        </p:txBody>
      </p:sp>
      <p:sp>
        <p:nvSpPr>
          <p:cNvPr id="5" name="Content Placeholder 2"/>
          <p:cNvSpPr txBox="1"/>
          <p:nvPr/>
        </p:nvSpPr>
        <p:spPr>
          <a:xfrm>
            <a:off x="1905000" y="1143000"/>
            <a:ext cx="8229600" cy="5181600"/>
          </a:xfrm>
          <a:prstGeom prst="rect">
            <a:avLst/>
          </a:prstGeom>
        </p:spPr>
        <p:txBody>
          <a:bodyPr vert="horz" lIns="91440" tIns="45720" rIns="91440" bIns="45720" rtlCol="0">
            <a:noAutofit/>
          </a:bodyPr>
          <a:lstStyle/>
          <a:p>
            <a:pPr marL="446088" indent="-446088">
              <a:spcBef>
                <a:spcPct val="20000"/>
              </a:spcBef>
              <a:buFontTx/>
              <a:buAutoNum type="arabicPeriod"/>
              <a:defRPr/>
            </a:pPr>
            <a:r>
              <a:rPr lang="en-US" sz="2400">
                <a:latin typeface="+mj-lt"/>
                <a:ea typeface="Times New Roman" panose="02020603050405020304" pitchFamily="18" charset="0"/>
                <a:cs typeface="Times New Roman" panose="02020603050405020304" pitchFamily="18" charset="0"/>
              </a:rPr>
              <a:t>Connection to the Server</a:t>
            </a:r>
          </a:p>
          <a:p>
            <a:pPr marL="446088" indent="-446088">
              <a:spcBef>
                <a:spcPct val="20000"/>
              </a:spcBef>
              <a:buFontTx/>
              <a:buAutoNum type="arabicPeriod"/>
              <a:defRPr/>
            </a:pPr>
            <a:r>
              <a:rPr lang="en-US" sz="2400">
                <a:latin typeface="+mj-lt"/>
                <a:ea typeface="Times New Roman" panose="02020603050405020304" pitchFamily="18" charset="0"/>
                <a:cs typeface="Times New Roman" panose="02020603050405020304" pitchFamily="18" charset="0"/>
              </a:rPr>
              <a:t>Creating a Database</a:t>
            </a:r>
          </a:p>
          <a:p>
            <a:pPr marL="446088" indent="-446088">
              <a:spcBef>
                <a:spcPct val="20000"/>
              </a:spcBef>
              <a:buFontTx/>
              <a:buAutoNum type="arabicPeriod"/>
              <a:defRPr/>
            </a:pPr>
            <a:r>
              <a:rPr lang="en-US" sz="2400">
                <a:latin typeface="+mj-lt"/>
                <a:ea typeface="Times New Roman" panose="02020603050405020304" pitchFamily="18" charset="0"/>
                <a:cs typeface="Times New Roman" panose="02020603050405020304" pitchFamily="18" charset="0"/>
              </a:rPr>
              <a:t>Selecting a Database</a:t>
            </a:r>
          </a:p>
          <a:p>
            <a:pPr marL="446088" indent="-446088">
              <a:spcBef>
                <a:spcPct val="20000"/>
              </a:spcBef>
              <a:buFontTx/>
              <a:buAutoNum type="arabicPeriod"/>
              <a:defRPr/>
            </a:pPr>
            <a:r>
              <a:rPr lang="en-US" sz="2400">
                <a:latin typeface="+mj-lt"/>
                <a:ea typeface="Times New Roman" panose="02020603050405020304" pitchFamily="18" charset="0"/>
                <a:cs typeface="Times New Roman" panose="02020603050405020304" pitchFamily="18" charset="0"/>
              </a:rPr>
              <a:t>Listing Database</a:t>
            </a:r>
          </a:p>
          <a:p>
            <a:pPr marL="446088" indent="-446088">
              <a:spcBef>
                <a:spcPct val="20000"/>
              </a:spcBef>
              <a:buFontTx/>
              <a:buAutoNum type="arabicPeriod"/>
              <a:defRPr/>
            </a:pPr>
            <a:r>
              <a:rPr lang="en-US" sz="2400">
                <a:latin typeface="+mj-lt"/>
                <a:ea typeface="Times New Roman" panose="02020603050405020304" pitchFamily="18" charset="0"/>
                <a:cs typeface="Times New Roman" panose="02020603050405020304" pitchFamily="18" charset="0"/>
              </a:rPr>
              <a:t>Listing Table Names</a:t>
            </a:r>
          </a:p>
          <a:p>
            <a:pPr marL="446088" indent="-446088">
              <a:spcBef>
                <a:spcPct val="20000"/>
              </a:spcBef>
              <a:buFontTx/>
              <a:buAutoNum type="arabicPeriod"/>
              <a:defRPr/>
            </a:pPr>
            <a:r>
              <a:rPr lang="en-US" sz="2400">
                <a:latin typeface="+mj-lt"/>
                <a:ea typeface="Times New Roman" panose="02020603050405020304" pitchFamily="18" charset="0"/>
                <a:cs typeface="Times New Roman" panose="02020603050405020304" pitchFamily="18" charset="0"/>
              </a:rPr>
              <a:t>Creating a Database Table</a:t>
            </a:r>
          </a:p>
          <a:p>
            <a:pPr marL="446088" indent="-446088">
              <a:spcBef>
                <a:spcPct val="20000"/>
              </a:spcBef>
              <a:buFontTx/>
              <a:buAutoNum type="arabicPeriod"/>
              <a:defRPr/>
            </a:pPr>
            <a:r>
              <a:rPr lang="en-US" sz="2400">
                <a:latin typeface="+mj-lt"/>
                <a:ea typeface="Times New Roman" panose="02020603050405020304" pitchFamily="18" charset="0"/>
                <a:cs typeface="Times New Roman" panose="02020603050405020304" pitchFamily="18" charset="0"/>
              </a:rPr>
              <a:t>Inserting Data</a:t>
            </a:r>
          </a:p>
          <a:p>
            <a:pPr marL="446088" indent="-446088">
              <a:spcBef>
                <a:spcPct val="20000"/>
              </a:spcBef>
              <a:buFontTx/>
              <a:buAutoNum type="arabicPeriod"/>
              <a:defRPr/>
            </a:pPr>
            <a:r>
              <a:rPr lang="en-US" sz="2400">
                <a:latin typeface="+mj-lt"/>
                <a:ea typeface="Times New Roman" panose="02020603050405020304" pitchFamily="18" charset="0"/>
                <a:cs typeface="Times New Roman" panose="02020603050405020304" pitchFamily="18" charset="0"/>
              </a:rPr>
              <a:t>Altering Tables</a:t>
            </a:r>
          </a:p>
          <a:p>
            <a:pPr marL="446088" indent="-446088">
              <a:spcBef>
                <a:spcPct val="20000"/>
              </a:spcBef>
              <a:buFontTx/>
              <a:buAutoNum type="arabicPeriod"/>
              <a:defRPr/>
            </a:pPr>
            <a:r>
              <a:rPr lang="en-US" sz="2400">
                <a:latin typeface="+mj-lt"/>
                <a:ea typeface="Times New Roman" panose="02020603050405020304" pitchFamily="18" charset="0"/>
                <a:cs typeface="Times New Roman" panose="02020603050405020304" pitchFamily="18" charset="0"/>
              </a:rPr>
              <a:t>Deleting Databases</a:t>
            </a:r>
          </a:p>
          <a:p>
            <a:pPr marL="446088" indent="-446088">
              <a:spcBef>
                <a:spcPct val="20000"/>
              </a:spcBef>
              <a:buFontTx/>
              <a:buAutoNum type="arabicPeriod"/>
              <a:defRPr/>
            </a:pPr>
            <a:r>
              <a:rPr lang="en-US" sz="2400">
                <a:latin typeface="+mj-lt"/>
                <a:ea typeface="Times New Roman" panose="02020603050405020304" pitchFamily="18" charset="0"/>
                <a:cs typeface="Times New Roman" panose="02020603050405020304" pitchFamily="18" charset="0"/>
              </a:rPr>
              <a:t>Select Queries</a:t>
            </a:r>
          </a:p>
          <a:p>
            <a:pPr marL="446088" indent="-446088">
              <a:spcBef>
                <a:spcPct val="20000"/>
              </a:spcBef>
              <a:buFontTx/>
              <a:buAutoNum type="arabicPeriod"/>
              <a:defRPr/>
            </a:pPr>
            <a:r>
              <a:rPr lang="en-US" sz="2400">
                <a:latin typeface="+mj-lt"/>
                <a:ea typeface="Times New Roman" panose="02020603050405020304" pitchFamily="18" charset="0"/>
                <a:cs typeface="Times New Roman" panose="02020603050405020304" pitchFamily="18" charset="0"/>
              </a:rPr>
              <a:t>Accessing the Result</a:t>
            </a:r>
          </a:p>
          <a:p>
            <a:pPr marL="457200" indent="-457200">
              <a:spcBef>
                <a:spcPct val="20000"/>
              </a:spcBef>
              <a:buFont typeface="+mj-lt"/>
              <a:buAutoNum type="arabicPeriod"/>
              <a:defRPr/>
            </a:pPr>
            <a:endParaRPr lang="en-US" sz="2400">
              <a:latin typeface="+mj-lt"/>
              <a:ea typeface="Times New Roman" panose="02020603050405020304" pitchFamily="18" charset="0"/>
              <a:cs typeface="Times New Roman" panose="02020603050405020304" pitchFamily="18" charset="0"/>
            </a:endParaRPr>
          </a:p>
          <a:p>
            <a:pPr marL="903288" lvl="1" indent="-446088">
              <a:spcBef>
                <a:spcPct val="20000"/>
              </a:spcBef>
              <a:buFontTx/>
              <a:buAutoNum type="arabicPeriod"/>
              <a:defRPr/>
            </a:pPr>
            <a:endParaRPr lang="en-US" sz="2400">
              <a:latin typeface="+mj-lt"/>
              <a:ea typeface="Times New Roman" panose="02020603050405020304" pitchFamily="18" charset="0"/>
              <a:cs typeface="Times New Roman" panose="02020603050405020304" pitchFamily="18" charset="0"/>
            </a:endParaRPr>
          </a:p>
          <a:p>
            <a:pPr marL="446088" indent="-446088">
              <a:spcBef>
                <a:spcPct val="20000"/>
              </a:spcBef>
              <a:spcAft>
                <a:spcPct val="0"/>
              </a:spcAft>
              <a:buFontTx/>
              <a:buAutoNum type="arabicPeriod"/>
              <a:defRPr/>
            </a:pPr>
            <a:endParaRPr lang="en-US" sz="2400">
              <a:solidFill>
                <a:srgbClr val="0202BE"/>
              </a:solidFill>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3956971"/>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803"/>
          </a:xfrm>
        </p:spPr>
        <p:txBody>
          <a:bodyPr>
            <a:normAutofit/>
          </a:bodyPr>
          <a:lstStyle/>
          <a:p>
            <a:r>
              <a:rPr lang="en-IN" dirty="0">
                <a:latin typeface="+mj-lt"/>
              </a:rPr>
              <a:t>Connection to the Server</a:t>
            </a:r>
          </a:p>
        </p:txBody>
      </p:sp>
      <p:sp>
        <p:nvSpPr>
          <p:cNvPr id="20" name="Content Placeholder 2"/>
          <p:cNvSpPr>
            <a:spLocks noGrp="1"/>
          </p:cNvSpPr>
          <p:nvPr>
            <p:ph idx="1"/>
          </p:nvPr>
        </p:nvSpPr>
        <p:spPr>
          <a:xfrm>
            <a:off x="1714500" y="990600"/>
            <a:ext cx="8763000" cy="5334000"/>
          </a:xfrm>
        </p:spPr>
        <p:txBody>
          <a:bodyPr/>
          <a:lstStyle/>
          <a:p>
            <a:r>
              <a:rPr lang="en-US" dirty="0"/>
              <a:t>To connect with PHP the </a:t>
            </a:r>
            <a:r>
              <a:rPr lang="en-US" dirty="0" err="1"/>
              <a:t>mysql_connect</a:t>
            </a:r>
            <a:r>
              <a:rPr lang="en-US" dirty="0"/>
              <a:t> command can be used</a:t>
            </a:r>
          </a:p>
          <a:p>
            <a:endParaRPr lang="en-US" dirty="0"/>
          </a:p>
          <a:p>
            <a:endParaRPr lang="en-US" dirty="0"/>
          </a:p>
          <a:p>
            <a:endParaRPr lang="en-US" dirty="0"/>
          </a:p>
          <a:p>
            <a:r>
              <a:rPr lang="en-US" dirty="0"/>
              <a:t>You may use the code fragment :</a:t>
            </a:r>
          </a:p>
          <a:p>
            <a:endParaRPr lang="en-US" dirty="0"/>
          </a:p>
          <a:p>
            <a:endParaRPr lang="en-US" dirty="0"/>
          </a:p>
        </p:txBody>
      </p:sp>
      <p:sp>
        <p:nvSpPr>
          <p:cNvPr id="5" name="TextBox 4"/>
          <p:cNvSpPr txBox="1"/>
          <p:nvPr/>
        </p:nvSpPr>
        <p:spPr>
          <a:xfrm>
            <a:off x="3810000" y="1600200"/>
            <a:ext cx="4876800" cy="923330"/>
          </a:xfrm>
          <a:prstGeom prst="rect">
            <a:avLst/>
          </a:prstGeom>
          <a:noFill/>
          <a:ln>
            <a:solidFill>
              <a:srgbClr val="92D050"/>
            </a:solidFill>
          </a:ln>
        </p:spPr>
        <p:txBody>
          <a:bodyPr wrap="square" rtlCol="0">
            <a:spAutoFit/>
          </a:bodyPr>
          <a:lstStyle/>
          <a:p>
            <a:pPr fontAlgn="auto">
              <a:spcBef>
                <a:spcPct val="0"/>
              </a:spcBef>
              <a:spcAft>
                <a:spcPct val="0"/>
              </a:spcAft>
              <a:defRPr/>
            </a:pPr>
            <a:r>
              <a:rPr lang="en-US">
                <a:solidFill>
                  <a:srgbClr val="FF0000"/>
                </a:solidFill>
              </a:rPr>
              <a:t>&lt;?php</a:t>
            </a:r>
          </a:p>
          <a:p>
            <a:pPr lvl="1">
              <a:defRPr/>
            </a:pPr>
            <a:r>
              <a:rPr lang="en-US" err="1"/>
              <a:t>mysql_connect(server,username,password);</a:t>
            </a:r>
            <a:endParaRPr lang="en-US">
              <a:solidFill>
                <a:schemeClr val="accent2"/>
              </a:solidFill>
            </a:endParaRPr>
          </a:p>
          <a:p>
            <a:pPr>
              <a:defRPr/>
            </a:pPr>
            <a:r>
              <a:rPr lang="en-US">
                <a:solidFill>
                  <a:srgbClr val="FF0000"/>
                </a:solidFill>
              </a:rPr>
              <a:t>?&gt;</a:t>
            </a:r>
          </a:p>
        </p:txBody>
      </p:sp>
      <p:sp>
        <p:nvSpPr>
          <p:cNvPr id="6" name="TextBox 5"/>
          <p:cNvSpPr txBox="1"/>
          <p:nvPr/>
        </p:nvSpPr>
        <p:spPr>
          <a:xfrm>
            <a:off x="3758242" y="4064176"/>
            <a:ext cx="5257800" cy="923330"/>
          </a:xfrm>
          <a:prstGeom prst="rect">
            <a:avLst/>
          </a:prstGeom>
          <a:noFill/>
          <a:ln>
            <a:solidFill>
              <a:srgbClr val="92D050"/>
            </a:solidFill>
          </a:ln>
        </p:spPr>
        <p:txBody>
          <a:bodyPr wrap="square" rtlCol="0">
            <a:spAutoFit/>
          </a:bodyPr>
          <a:lstStyle/>
          <a:p>
            <a:pPr fontAlgn="auto">
              <a:spcBef>
                <a:spcPct val="0"/>
              </a:spcBef>
              <a:spcAft>
                <a:spcPct val="0"/>
              </a:spcAft>
              <a:defRPr/>
            </a:pPr>
            <a:r>
              <a:rPr lang="en-US" dirty="0">
                <a:solidFill>
                  <a:srgbClr val="FF0000"/>
                </a:solidFill>
              </a:rPr>
              <a:t>&lt;?php</a:t>
            </a:r>
          </a:p>
          <a:p>
            <a:pPr lvl="1">
              <a:defRPr/>
            </a:pPr>
            <a:r>
              <a:rPr lang="en-US" dirty="0"/>
              <a:t>$connect = </a:t>
            </a:r>
            <a:r>
              <a:rPr lang="en-US" b="1" dirty="0" err="1"/>
              <a:t>mysql_connect</a:t>
            </a:r>
            <a:r>
              <a:rPr lang="en-US" dirty="0"/>
              <a:t>(“</a:t>
            </a:r>
            <a:r>
              <a:rPr lang="en-US" dirty="0" err="1"/>
              <a:t>localhost”,”root</a:t>
            </a:r>
            <a:r>
              <a:rPr lang="en-US" dirty="0"/>
              <a:t>”,””);</a:t>
            </a:r>
            <a:endParaRPr lang="en-US" dirty="0">
              <a:solidFill>
                <a:schemeClr val="accent2"/>
              </a:solidFill>
            </a:endParaRPr>
          </a:p>
          <a:p>
            <a:pPr>
              <a:defRPr/>
            </a:pPr>
            <a:r>
              <a:rPr lang="en-US" dirty="0">
                <a:solidFill>
                  <a:srgbClr val="FF0000"/>
                </a:solidFill>
              </a:rPr>
              <a:t>?&gt;</a:t>
            </a:r>
          </a:p>
        </p:txBody>
      </p:sp>
    </p:spTree>
    <p:extLst>
      <p:ext uri="{BB962C8B-B14F-4D97-AF65-F5344CB8AC3E}">
        <p14:creationId xmlns:p14="http://schemas.microsoft.com/office/powerpoint/2010/main" val="38068113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linds(horizontal)">
                                      <p:cBhvr>
                                        <p:cTn id="7" dur="500"/>
                                        <p:tgtEl>
                                          <p:spTgt spid="20">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
                                            <p:txEl>
                                              <p:pRg st="4" end="4"/>
                                            </p:txEl>
                                          </p:spTgt>
                                        </p:tgtEl>
                                        <p:attrNameLst>
                                          <p:attrName>style.visibility</p:attrName>
                                        </p:attrNameLst>
                                      </p:cBhvr>
                                      <p:to>
                                        <p:strVal val="visible"/>
                                      </p:to>
                                    </p:set>
                                    <p:animEffect transition="in" filter="blinds(horizontal)">
                                      <p:cBhvr>
                                        <p:cTn id="17" dur="500"/>
                                        <p:tgtEl>
                                          <p:spTgt spid="20">
                                            <p:txEl>
                                              <p:pRg st="4" end="4"/>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uiExpand="1" build="p"/>
      <p:bldP spid="5" grpId="0" animBg="1"/>
      <p:bldP spid="6" grpId="0" animBg="1"/>
    </p:bld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4550"/>
          </a:xfrm>
        </p:spPr>
        <p:txBody>
          <a:bodyPr>
            <a:normAutofit/>
          </a:bodyPr>
          <a:lstStyle/>
          <a:p>
            <a:r>
              <a:rPr lang="en-IN" dirty="0">
                <a:latin typeface="+mj-lt"/>
              </a:rPr>
              <a:t>Creating a Database</a:t>
            </a:r>
          </a:p>
        </p:txBody>
      </p:sp>
      <p:sp>
        <p:nvSpPr>
          <p:cNvPr id="20" name="Content Placeholder 2"/>
          <p:cNvSpPr>
            <a:spLocks noGrp="1"/>
          </p:cNvSpPr>
          <p:nvPr>
            <p:ph idx="1"/>
          </p:nvPr>
        </p:nvSpPr>
        <p:spPr>
          <a:xfrm>
            <a:off x="1714500" y="990600"/>
            <a:ext cx="8763000" cy="5334000"/>
          </a:xfrm>
        </p:spPr>
        <p:txBody>
          <a:bodyPr/>
          <a:lstStyle/>
          <a:p>
            <a:r>
              <a:rPr lang="en-US"/>
              <a:t>To create a database, use the SQL command :</a:t>
            </a:r>
          </a:p>
          <a:p>
            <a:endParaRPr lang="en-US"/>
          </a:p>
          <a:p>
            <a:endParaRPr lang="en-US"/>
          </a:p>
          <a:p>
            <a:endParaRPr lang="en-US"/>
          </a:p>
          <a:p>
            <a:r>
              <a:rPr lang="en-US"/>
              <a:t>You may use the code fragment :</a:t>
            </a:r>
          </a:p>
          <a:p>
            <a:endParaRPr lang="en-US"/>
          </a:p>
          <a:p>
            <a:endParaRPr lang="en-US"/>
          </a:p>
        </p:txBody>
      </p:sp>
      <p:sp>
        <p:nvSpPr>
          <p:cNvPr id="5" name="TextBox 4"/>
          <p:cNvSpPr txBox="1"/>
          <p:nvPr/>
        </p:nvSpPr>
        <p:spPr>
          <a:xfrm>
            <a:off x="3810000" y="1600201"/>
            <a:ext cx="4876800" cy="646331"/>
          </a:xfrm>
          <a:prstGeom prst="rect">
            <a:avLst/>
          </a:prstGeom>
          <a:noFill/>
          <a:ln>
            <a:solidFill>
              <a:srgbClr val="92D050"/>
            </a:solidFill>
          </a:ln>
        </p:spPr>
        <p:txBody>
          <a:bodyPr wrap="square" rtlCol="0">
            <a:spAutoFit/>
          </a:bodyPr>
          <a:lstStyle/>
          <a:p>
            <a:pPr marL="103188" lvl="1" algn="ctr">
              <a:defRPr/>
            </a:pPr>
            <a:r>
              <a:rPr lang="en-US">
                <a:solidFill>
                  <a:srgbClr val="FF0000"/>
                </a:solidFill>
              </a:rPr>
              <a:t>SQL Query</a:t>
            </a:r>
          </a:p>
          <a:p>
            <a:pPr marL="103188" lvl="1">
              <a:defRPr/>
            </a:pPr>
            <a:r>
              <a:rPr lang="en-US"/>
              <a:t>CREATE DATABASE databasename</a:t>
            </a:r>
            <a:endParaRPr lang="en-US">
              <a:solidFill>
                <a:schemeClr val="accent2"/>
              </a:solidFill>
            </a:endParaRPr>
          </a:p>
        </p:txBody>
      </p:sp>
      <p:sp>
        <p:nvSpPr>
          <p:cNvPr id="6" name="TextBox 5"/>
          <p:cNvSpPr txBox="1"/>
          <p:nvPr/>
        </p:nvSpPr>
        <p:spPr>
          <a:xfrm>
            <a:off x="3810000" y="3572470"/>
            <a:ext cx="5257800" cy="1477328"/>
          </a:xfrm>
          <a:prstGeom prst="rect">
            <a:avLst/>
          </a:prstGeom>
          <a:noFill/>
          <a:ln>
            <a:solidFill>
              <a:srgbClr val="92D050"/>
            </a:solidFill>
          </a:ln>
        </p:spPr>
        <p:txBody>
          <a:bodyPr wrap="square" rtlCol="0">
            <a:spAutoFit/>
          </a:bodyPr>
          <a:lstStyle/>
          <a:p>
            <a:pPr fontAlgn="auto">
              <a:spcBef>
                <a:spcPct val="0"/>
              </a:spcBef>
              <a:spcAft>
                <a:spcPct val="0"/>
              </a:spcAft>
              <a:defRPr/>
            </a:pPr>
            <a:r>
              <a:rPr lang="en-US">
                <a:solidFill>
                  <a:srgbClr val="FF0000"/>
                </a:solidFill>
              </a:rPr>
              <a:t>&lt;?php</a:t>
            </a:r>
          </a:p>
          <a:p>
            <a:pPr lvl="1">
              <a:defRPr/>
            </a:pPr>
            <a:r>
              <a:rPr lang="en-US" err="1"/>
              <a:t>mysql_connect(“localhost”,”root”,””);</a:t>
            </a:r>
          </a:p>
          <a:p>
            <a:pPr lvl="1">
              <a:defRPr/>
            </a:pPr>
            <a:r>
              <a:rPr lang="en-US"/>
              <a:t>$sql = “CREATE DATABASE DemoDatabase”;</a:t>
            </a:r>
          </a:p>
          <a:p>
            <a:pPr lvl="1">
              <a:defRPr/>
            </a:pPr>
            <a:r>
              <a:rPr lang="en-US" b="1" err="1"/>
              <a:t>mysql_query</a:t>
            </a:r>
            <a:r>
              <a:rPr lang="en-US"/>
              <a:t>($sql);</a:t>
            </a:r>
          </a:p>
          <a:p>
            <a:pPr>
              <a:defRPr/>
            </a:pPr>
            <a:r>
              <a:rPr lang="en-US">
                <a:solidFill>
                  <a:srgbClr val="FF0000"/>
                </a:solidFill>
              </a:rPr>
              <a:t>?&gt;</a:t>
            </a:r>
          </a:p>
        </p:txBody>
      </p:sp>
    </p:spTree>
    <p:extLst>
      <p:ext uri="{BB962C8B-B14F-4D97-AF65-F5344CB8AC3E}">
        <p14:creationId xmlns:p14="http://schemas.microsoft.com/office/powerpoint/2010/main" val="2912101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linds(horizontal)">
                                      <p:cBhvr>
                                        <p:cTn id="7" dur="500"/>
                                        <p:tgtEl>
                                          <p:spTgt spid="20">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
                                            <p:txEl>
                                              <p:pRg st="4" end="4"/>
                                            </p:txEl>
                                          </p:spTgt>
                                        </p:tgtEl>
                                        <p:attrNameLst>
                                          <p:attrName>style.visibility</p:attrName>
                                        </p:attrNameLst>
                                      </p:cBhvr>
                                      <p:to>
                                        <p:strVal val="visible"/>
                                      </p:to>
                                    </p:set>
                                    <p:animEffect transition="in" filter="blinds(horizontal)">
                                      <p:cBhvr>
                                        <p:cTn id="17" dur="500"/>
                                        <p:tgtEl>
                                          <p:spTgt spid="20">
                                            <p:txEl>
                                              <p:pRg st="4" end="4"/>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uiExpand="1" build="p"/>
      <p:bldP spid="5" grpId="0" animBg="1"/>
      <p:bldP spid="6" grpId="0" animBg="1"/>
    </p:bld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2573"/>
          </a:xfrm>
        </p:spPr>
        <p:txBody>
          <a:bodyPr>
            <a:normAutofit/>
          </a:bodyPr>
          <a:lstStyle/>
          <a:p>
            <a:r>
              <a:rPr lang="en-IN" dirty="0">
                <a:latin typeface="+mj-lt"/>
              </a:rPr>
              <a:t>Selecting a Database</a:t>
            </a:r>
          </a:p>
        </p:txBody>
      </p:sp>
      <p:sp>
        <p:nvSpPr>
          <p:cNvPr id="20" name="Content Placeholder 2"/>
          <p:cNvSpPr>
            <a:spLocks noGrp="1"/>
          </p:cNvSpPr>
          <p:nvPr>
            <p:ph idx="1"/>
          </p:nvPr>
        </p:nvSpPr>
        <p:spPr>
          <a:xfrm>
            <a:off x="1714500" y="990600"/>
            <a:ext cx="8763000" cy="5334000"/>
          </a:xfrm>
        </p:spPr>
        <p:txBody>
          <a:bodyPr/>
          <a:lstStyle/>
          <a:p>
            <a:r>
              <a:rPr lang="en-US"/>
              <a:t>Before actually use a database we need to select it as below</a:t>
            </a:r>
          </a:p>
          <a:p>
            <a:endParaRPr lang="en-US"/>
          </a:p>
          <a:p>
            <a:endParaRPr lang="en-US"/>
          </a:p>
          <a:p>
            <a:endParaRPr lang="en-US"/>
          </a:p>
          <a:p>
            <a:r>
              <a:rPr lang="en-US"/>
              <a:t>The </a:t>
            </a:r>
            <a:r>
              <a:rPr lang="en-US" b="1"/>
              <a:t>die</a:t>
            </a:r>
            <a:r>
              <a:rPr lang="en-US"/>
              <a:t> command stops further script processing with an error message if the database cannot be selected.</a:t>
            </a:r>
          </a:p>
          <a:p>
            <a:pPr>
              <a:buNone/>
            </a:pPr>
            <a:endParaRPr lang="en-US"/>
          </a:p>
          <a:p>
            <a:endParaRPr lang="en-US"/>
          </a:p>
        </p:txBody>
      </p:sp>
      <p:sp>
        <p:nvSpPr>
          <p:cNvPr id="6" name="TextBox 5"/>
          <p:cNvSpPr txBox="1"/>
          <p:nvPr/>
        </p:nvSpPr>
        <p:spPr>
          <a:xfrm>
            <a:off x="2743200" y="1524000"/>
            <a:ext cx="6858000" cy="923330"/>
          </a:xfrm>
          <a:prstGeom prst="rect">
            <a:avLst/>
          </a:prstGeom>
          <a:noFill/>
          <a:ln>
            <a:solidFill>
              <a:srgbClr val="92D050"/>
            </a:solidFill>
          </a:ln>
        </p:spPr>
        <p:txBody>
          <a:bodyPr wrap="square" rtlCol="0">
            <a:spAutoFit/>
          </a:bodyPr>
          <a:lstStyle/>
          <a:p>
            <a:pPr fontAlgn="auto">
              <a:spcBef>
                <a:spcPct val="0"/>
              </a:spcBef>
              <a:spcAft>
                <a:spcPct val="0"/>
              </a:spcAft>
              <a:defRPr/>
            </a:pPr>
            <a:r>
              <a:rPr lang="en-US">
                <a:solidFill>
                  <a:srgbClr val="FF0000"/>
                </a:solidFill>
              </a:rPr>
              <a:t>&lt;?php</a:t>
            </a:r>
          </a:p>
          <a:p>
            <a:pPr lvl="1">
              <a:defRPr/>
            </a:pPr>
            <a:r>
              <a:rPr lang="en-US" b="1" err="1"/>
              <a:t>mysql_select_db</a:t>
            </a:r>
            <a:r>
              <a:rPr lang="en-US"/>
              <a:t>(“DemoDB”) or </a:t>
            </a:r>
            <a:r>
              <a:rPr lang="en-US" b="1"/>
              <a:t>die</a:t>
            </a:r>
            <a:r>
              <a:rPr lang="en-US"/>
              <a:t> (“Can not Select Database”);</a:t>
            </a:r>
          </a:p>
          <a:p>
            <a:pPr>
              <a:defRPr/>
            </a:pPr>
            <a:r>
              <a:rPr lang="en-US">
                <a:solidFill>
                  <a:srgbClr val="FF0000"/>
                </a:solidFill>
              </a:rPr>
              <a:t>?&gt;</a:t>
            </a:r>
          </a:p>
        </p:txBody>
      </p:sp>
    </p:spTree>
    <p:extLst>
      <p:ext uri="{BB962C8B-B14F-4D97-AF65-F5344CB8AC3E}">
        <p14:creationId xmlns:p14="http://schemas.microsoft.com/office/powerpoint/2010/main" val="1709617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linds(horizontal)">
                                      <p:cBhvr>
                                        <p:cTn id="7" dur="500"/>
                                        <p:tgtEl>
                                          <p:spTgt spid="20">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
                                            <p:txEl>
                                              <p:pRg st="4" end="4"/>
                                            </p:txEl>
                                          </p:spTgt>
                                        </p:tgtEl>
                                        <p:attrNameLst>
                                          <p:attrName>style.visibility</p:attrName>
                                        </p:attrNameLst>
                                      </p:cBhvr>
                                      <p:to>
                                        <p:strVal val="visible"/>
                                      </p:to>
                                    </p:set>
                                    <p:animEffect transition="in" filter="blinds(horizontal)">
                                      <p:cBhvr>
                                        <p:cTn id="17" dur="500"/>
                                        <p:tgtEl>
                                          <p:spTgt spid="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uiExpand="1" build="p"/>
      <p:bldP spid="6" grpId="0" animBg="1"/>
    </p:bld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2188"/>
          </a:xfrm>
        </p:spPr>
        <p:txBody>
          <a:bodyPr>
            <a:normAutofit/>
          </a:bodyPr>
          <a:lstStyle/>
          <a:p>
            <a:r>
              <a:rPr lang="en-IN" dirty="0">
                <a:latin typeface="+mj-lt"/>
              </a:rPr>
              <a:t>Listing Database</a:t>
            </a:r>
          </a:p>
        </p:txBody>
      </p:sp>
      <p:sp>
        <p:nvSpPr>
          <p:cNvPr id="20" name="Content Placeholder 2"/>
          <p:cNvSpPr>
            <a:spLocks noGrp="1"/>
          </p:cNvSpPr>
          <p:nvPr>
            <p:ph idx="1"/>
          </p:nvPr>
        </p:nvSpPr>
        <p:spPr>
          <a:xfrm>
            <a:off x="1714500" y="990600"/>
            <a:ext cx="8763000" cy="5582728"/>
          </a:xfrm>
        </p:spPr>
        <p:txBody>
          <a:bodyPr>
            <a:normAutofit fontScale="92500" lnSpcReduction="10000"/>
          </a:bodyPr>
          <a:lstStyle/>
          <a:p>
            <a:r>
              <a:rPr lang="en-US" dirty="0"/>
              <a:t>In SQL show databases will display all the current databases.</a:t>
            </a:r>
          </a:p>
          <a:p>
            <a:pPr>
              <a:buNone/>
            </a:pPr>
            <a:endParaRPr lang="en-US" dirty="0"/>
          </a:p>
          <a:p>
            <a:endParaRPr lang="en-US" dirty="0"/>
          </a:p>
          <a:p>
            <a:r>
              <a:rPr lang="en-US" dirty="0"/>
              <a:t>One way to do the same in PHP is :</a:t>
            </a:r>
          </a:p>
          <a:p>
            <a:pPr>
              <a:buNone/>
            </a:pPr>
            <a:endParaRPr lang="en-US" dirty="0"/>
          </a:p>
          <a:p>
            <a:endParaRPr lang="en-US" dirty="0"/>
          </a:p>
          <a:p>
            <a:endParaRPr lang="en-US" dirty="0"/>
          </a:p>
          <a:p>
            <a:endParaRPr lang="en-US" dirty="0"/>
          </a:p>
          <a:p>
            <a:endParaRPr lang="en-US" dirty="0"/>
          </a:p>
          <a:p>
            <a:pPr lvl="1"/>
            <a:r>
              <a:rPr lang="en-US" dirty="0"/>
              <a:t>Note: </a:t>
            </a:r>
            <a:r>
              <a:rPr lang="en-US" dirty="0" err="1"/>
              <a:t>mysql_tablename</a:t>
            </a:r>
            <a:r>
              <a:rPr lang="en-US" dirty="0"/>
              <a:t> is generalized function for table/</a:t>
            </a:r>
            <a:r>
              <a:rPr lang="en-US" dirty="0" err="1"/>
              <a:t>dastabase</a:t>
            </a:r>
            <a:r>
              <a:rPr lang="en-US" dirty="0"/>
              <a:t> name</a:t>
            </a:r>
          </a:p>
          <a:p>
            <a:pPr lvl="1"/>
            <a:r>
              <a:rPr lang="en-US" dirty="0"/>
              <a:t>Note: </a:t>
            </a:r>
            <a:r>
              <a:rPr lang="en-US" dirty="0" err="1"/>
              <a:t>mysql_tablename</a:t>
            </a:r>
            <a:r>
              <a:rPr lang="en-US" dirty="0"/>
              <a:t> is </a:t>
            </a:r>
            <a:r>
              <a:rPr lang="en-US" dirty="0" err="1"/>
              <a:t>depricated</a:t>
            </a:r>
            <a:r>
              <a:rPr lang="en-US" dirty="0"/>
              <a:t> function and should not be used</a:t>
            </a:r>
          </a:p>
          <a:p>
            <a:pPr lvl="1"/>
            <a:endParaRPr lang="en-US" dirty="0"/>
          </a:p>
        </p:txBody>
      </p:sp>
      <p:sp>
        <p:nvSpPr>
          <p:cNvPr id="6" name="TextBox 5"/>
          <p:cNvSpPr txBox="1"/>
          <p:nvPr/>
        </p:nvSpPr>
        <p:spPr>
          <a:xfrm>
            <a:off x="2734573" y="2684253"/>
            <a:ext cx="6858000" cy="2308324"/>
          </a:xfrm>
          <a:prstGeom prst="rect">
            <a:avLst/>
          </a:prstGeom>
          <a:noFill/>
          <a:ln>
            <a:solidFill>
              <a:srgbClr val="92D050"/>
            </a:solidFill>
          </a:ln>
        </p:spPr>
        <p:txBody>
          <a:bodyPr wrap="square" rtlCol="0">
            <a:spAutoFit/>
          </a:bodyPr>
          <a:lstStyle/>
          <a:p>
            <a:pPr fontAlgn="auto">
              <a:spcBef>
                <a:spcPct val="0"/>
              </a:spcBef>
              <a:spcAft>
                <a:spcPct val="0"/>
              </a:spcAft>
              <a:defRPr/>
            </a:pPr>
            <a:r>
              <a:rPr lang="en-US" dirty="0">
                <a:solidFill>
                  <a:srgbClr val="FF0000"/>
                </a:solidFill>
              </a:rPr>
              <a:t>&lt;?php</a:t>
            </a:r>
          </a:p>
          <a:p>
            <a:pPr lvl="1">
              <a:defRPr/>
            </a:pPr>
            <a:r>
              <a:rPr lang="en-US" dirty="0"/>
              <a:t>$result = </a:t>
            </a:r>
            <a:r>
              <a:rPr lang="en-US" b="1" dirty="0" err="1"/>
              <a:t>mysql_list_dbs</a:t>
            </a:r>
            <a:r>
              <a:rPr lang="en-US" dirty="0"/>
              <a:t>($connect);</a:t>
            </a:r>
          </a:p>
          <a:p>
            <a:pPr lvl="1">
              <a:defRPr/>
            </a:pPr>
            <a:r>
              <a:rPr lang="en-US" dirty="0"/>
              <a:t>for($row=0;$row&lt;</a:t>
            </a:r>
            <a:r>
              <a:rPr lang="en-US" dirty="0" err="1"/>
              <a:t>mysql_num_rows</a:t>
            </a:r>
            <a:r>
              <a:rPr lang="en-US" dirty="0"/>
              <a:t>($result);$row++)</a:t>
            </a:r>
          </a:p>
          <a:p>
            <a:pPr lvl="1">
              <a:defRPr/>
            </a:pPr>
            <a:r>
              <a:rPr lang="en-US" dirty="0"/>
              <a:t>{</a:t>
            </a:r>
          </a:p>
          <a:p>
            <a:pPr lvl="1">
              <a:defRPr/>
            </a:pPr>
            <a:r>
              <a:rPr lang="en-US" dirty="0"/>
              <a:t>	$dbases .= </a:t>
            </a:r>
            <a:r>
              <a:rPr lang="en-US" dirty="0" err="1"/>
              <a:t>mysql_tablename</a:t>
            </a:r>
            <a:r>
              <a:rPr lang="en-US" dirty="0"/>
              <a:t>($</a:t>
            </a:r>
            <a:r>
              <a:rPr lang="en-US" dirty="0" err="1"/>
              <a:t>result,$row</a:t>
            </a:r>
            <a:r>
              <a:rPr lang="en-US" dirty="0"/>
              <a:t>) . “&lt;</a:t>
            </a:r>
            <a:r>
              <a:rPr lang="en-US" dirty="0" err="1"/>
              <a:t>br</a:t>
            </a:r>
            <a:r>
              <a:rPr lang="en-US" dirty="0"/>
              <a:t>/&gt;”;</a:t>
            </a:r>
          </a:p>
          <a:p>
            <a:pPr lvl="1">
              <a:defRPr/>
            </a:pPr>
            <a:r>
              <a:rPr lang="en-US" dirty="0"/>
              <a:t>}</a:t>
            </a:r>
          </a:p>
          <a:p>
            <a:pPr lvl="1">
              <a:defRPr/>
            </a:pPr>
            <a:r>
              <a:rPr lang="en-US" dirty="0"/>
              <a:t>echo($dbases);</a:t>
            </a:r>
          </a:p>
          <a:p>
            <a:pPr>
              <a:defRPr/>
            </a:pPr>
            <a:r>
              <a:rPr lang="en-US" dirty="0">
                <a:solidFill>
                  <a:srgbClr val="FF0000"/>
                </a:solidFill>
              </a:rPr>
              <a:t>?&gt;</a:t>
            </a:r>
          </a:p>
        </p:txBody>
      </p:sp>
      <p:sp>
        <p:nvSpPr>
          <p:cNvPr id="7" name="TextBox 6"/>
          <p:cNvSpPr txBox="1"/>
          <p:nvPr/>
        </p:nvSpPr>
        <p:spPr>
          <a:xfrm>
            <a:off x="4038600" y="1524002"/>
            <a:ext cx="4343400" cy="646331"/>
          </a:xfrm>
          <a:prstGeom prst="rect">
            <a:avLst/>
          </a:prstGeom>
          <a:noFill/>
          <a:ln>
            <a:solidFill>
              <a:srgbClr val="92D050"/>
            </a:solidFill>
          </a:ln>
        </p:spPr>
        <p:txBody>
          <a:bodyPr wrap="square" rtlCol="0">
            <a:spAutoFit/>
          </a:bodyPr>
          <a:lstStyle/>
          <a:p>
            <a:pPr marL="225425" lvl="1" algn="ctr">
              <a:defRPr/>
            </a:pPr>
            <a:r>
              <a:rPr lang="en-US">
                <a:solidFill>
                  <a:srgbClr val="FF0000"/>
                </a:solidFill>
              </a:rPr>
              <a:t>SQL Query</a:t>
            </a:r>
          </a:p>
          <a:p>
            <a:pPr marL="225425" lvl="1">
              <a:defRPr/>
            </a:pPr>
            <a:r>
              <a:rPr lang="en-US" b="1"/>
              <a:t>SHOW</a:t>
            </a:r>
            <a:r>
              <a:rPr lang="en-US"/>
              <a:t> DATABASES</a:t>
            </a:r>
          </a:p>
        </p:txBody>
      </p:sp>
    </p:spTree>
    <p:extLst>
      <p:ext uri="{BB962C8B-B14F-4D97-AF65-F5344CB8AC3E}">
        <p14:creationId xmlns:p14="http://schemas.microsoft.com/office/powerpoint/2010/main" val="5720215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linds(horizontal)">
                                      <p:cBhvr>
                                        <p:cTn id="7" dur="500"/>
                                        <p:tgtEl>
                                          <p:spTgt spid="20">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
                                            <p:txEl>
                                              <p:pRg st="3" end="3"/>
                                            </p:txEl>
                                          </p:spTgt>
                                        </p:tgtEl>
                                        <p:attrNameLst>
                                          <p:attrName>style.visibility</p:attrName>
                                        </p:attrNameLst>
                                      </p:cBhvr>
                                      <p:to>
                                        <p:strVal val="visible"/>
                                      </p:to>
                                    </p:set>
                                    <p:animEffect transition="in" filter="blinds(horizontal)">
                                      <p:cBhvr>
                                        <p:cTn id="17" dur="500"/>
                                        <p:tgtEl>
                                          <p:spTgt spid="20">
                                            <p:txEl>
                                              <p:pRg st="3" end="3"/>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
                                            <p:txEl>
                                              <p:pRg st="9" end="9"/>
                                            </p:txEl>
                                          </p:spTgt>
                                        </p:tgtEl>
                                        <p:attrNameLst>
                                          <p:attrName>style.visibility</p:attrName>
                                        </p:attrNameLst>
                                      </p:cBhvr>
                                      <p:to>
                                        <p:strVal val="visible"/>
                                      </p:to>
                                    </p:set>
                                    <p:animEffect transition="in" filter="blinds(horizontal)">
                                      <p:cBhvr>
                                        <p:cTn id="27" dur="500"/>
                                        <p:tgtEl>
                                          <p:spTgt spid="20">
                                            <p:txEl>
                                              <p:pRg st="9" end="9"/>
                                            </p:txEl>
                                          </p:spTgt>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
                                            <p:txEl>
                                              <p:pRg st="10" end="10"/>
                                            </p:txEl>
                                          </p:spTgt>
                                        </p:tgtEl>
                                        <p:attrNameLst>
                                          <p:attrName>style.visibility</p:attrName>
                                        </p:attrNameLst>
                                      </p:cBhvr>
                                      <p:to>
                                        <p:strVal val="visible"/>
                                      </p:to>
                                    </p:set>
                                    <p:animEffect transition="in" filter="blinds(horizontal)">
                                      <p:cBhvr>
                                        <p:cTn id="32" dur="500"/>
                                        <p:tgtEl>
                                          <p:spTgt spid="2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uiExpand="1" build="p"/>
      <p:bldP spid="6" grpId="0" animBg="1"/>
      <p:bldP spid="7" grpId="0" animBg="1"/>
    </p:bld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9441"/>
          </a:xfrm>
        </p:spPr>
        <p:txBody>
          <a:bodyPr>
            <a:normAutofit/>
          </a:bodyPr>
          <a:lstStyle/>
          <a:p>
            <a:r>
              <a:rPr lang="en-IN" dirty="0">
                <a:latin typeface="+mj-lt"/>
              </a:rPr>
              <a:t>Listing Table Names</a:t>
            </a:r>
          </a:p>
        </p:txBody>
      </p:sp>
      <p:sp>
        <p:nvSpPr>
          <p:cNvPr id="20" name="Content Placeholder 2"/>
          <p:cNvSpPr>
            <a:spLocks noGrp="1"/>
          </p:cNvSpPr>
          <p:nvPr>
            <p:ph idx="1"/>
          </p:nvPr>
        </p:nvSpPr>
        <p:spPr>
          <a:xfrm>
            <a:off x="1714500" y="990600"/>
            <a:ext cx="8763000" cy="5334000"/>
          </a:xfrm>
        </p:spPr>
        <p:txBody>
          <a:bodyPr>
            <a:normAutofit fontScale="92500" lnSpcReduction="10000"/>
          </a:bodyPr>
          <a:lstStyle/>
          <a:p>
            <a:r>
              <a:rPr lang="en-US"/>
              <a:t>In SQL show tables will display all the current tables.</a:t>
            </a:r>
          </a:p>
          <a:p>
            <a:pPr>
              <a:buNone/>
            </a:pPr>
            <a:endParaRPr lang="en-US"/>
          </a:p>
          <a:p>
            <a:endParaRPr lang="en-US"/>
          </a:p>
          <a:p>
            <a:r>
              <a:rPr lang="en-US"/>
              <a:t>One way to do the same in PHP is :</a:t>
            </a:r>
          </a:p>
          <a:p>
            <a:pPr>
              <a:buNone/>
            </a:pPr>
            <a:endParaRPr lang="en-US"/>
          </a:p>
          <a:p>
            <a:endParaRPr lang="en-US"/>
          </a:p>
          <a:p>
            <a:endParaRPr lang="en-US"/>
          </a:p>
          <a:p>
            <a:endParaRPr lang="en-US"/>
          </a:p>
          <a:p>
            <a:endParaRPr lang="en-US"/>
          </a:p>
          <a:p>
            <a:pPr lvl="1"/>
            <a:r>
              <a:rPr lang="en-US"/>
              <a:t>Note: mysql_tablename is generalized function for table/dastabase name</a:t>
            </a:r>
          </a:p>
          <a:p>
            <a:pPr lvl="1"/>
            <a:r>
              <a:rPr lang="en-US"/>
              <a:t>Note: mysql_tablename is depricated function and should not be used</a:t>
            </a:r>
          </a:p>
          <a:p>
            <a:pPr lvl="1"/>
            <a:endParaRPr lang="en-US"/>
          </a:p>
        </p:txBody>
      </p:sp>
      <p:sp>
        <p:nvSpPr>
          <p:cNvPr id="6" name="TextBox 5"/>
          <p:cNvSpPr txBox="1"/>
          <p:nvPr/>
        </p:nvSpPr>
        <p:spPr>
          <a:xfrm>
            <a:off x="2717321" y="2667000"/>
            <a:ext cx="6858000" cy="2308324"/>
          </a:xfrm>
          <a:prstGeom prst="rect">
            <a:avLst/>
          </a:prstGeom>
          <a:noFill/>
          <a:ln>
            <a:solidFill>
              <a:srgbClr val="92D050"/>
            </a:solidFill>
          </a:ln>
        </p:spPr>
        <p:txBody>
          <a:bodyPr wrap="square" rtlCol="0">
            <a:spAutoFit/>
          </a:bodyPr>
          <a:lstStyle/>
          <a:p>
            <a:pPr fontAlgn="auto">
              <a:spcBef>
                <a:spcPct val="0"/>
              </a:spcBef>
              <a:spcAft>
                <a:spcPct val="0"/>
              </a:spcAft>
              <a:defRPr/>
            </a:pPr>
            <a:r>
              <a:rPr lang="en-US" dirty="0">
                <a:solidFill>
                  <a:srgbClr val="FF0000"/>
                </a:solidFill>
              </a:rPr>
              <a:t>&lt;?php</a:t>
            </a:r>
          </a:p>
          <a:p>
            <a:pPr lvl="1">
              <a:defRPr/>
            </a:pPr>
            <a:r>
              <a:rPr lang="en-US" dirty="0"/>
              <a:t>$result = </a:t>
            </a:r>
            <a:r>
              <a:rPr lang="en-US" b="1" dirty="0" err="1"/>
              <a:t>mysql_list_tables</a:t>
            </a:r>
            <a:r>
              <a:rPr lang="en-US" dirty="0"/>
              <a:t>($</a:t>
            </a:r>
            <a:r>
              <a:rPr lang="en-US" dirty="0" err="1"/>
              <a:t>db</a:t>
            </a:r>
            <a:r>
              <a:rPr lang="en-US" dirty="0"/>
              <a:t>);</a:t>
            </a:r>
          </a:p>
          <a:p>
            <a:pPr lvl="1">
              <a:defRPr/>
            </a:pPr>
            <a:r>
              <a:rPr lang="en-US" dirty="0"/>
              <a:t>for($row=0;$row&lt;</a:t>
            </a:r>
            <a:r>
              <a:rPr lang="en-US" dirty="0" err="1"/>
              <a:t>mysql_num_rows</a:t>
            </a:r>
            <a:r>
              <a:rPr lang="en-US" dirty="0"/>
              <a:t>($result);$row++)</a:t>
            </a:r>
          </a:p>
          <a:p>
            <a:pPr lvl="1">
              <a:defRPr/>
            </a:pPr>
            <a:r>
              <a:rPr lang="en-US" dirty="0"/>
              <a:t>{</a:t>
            </a:r>
          </a:p>
          <a:p>
            <a:pPr lvl="1">
              <a:defRPr/>
            </a:pPr>
            <a:r>
              <a:rPr lang="en-US" dirty="0"/>
              <a:t>	$tables .= </a:t>
            </a:r>
            <a:r>
              <a:rPr lang="en-US" dirty="0" err="1"/>
              <a:t>mysql_tablename</a:t>
            </a:r>
            <a:r>
              <a:rPr lang="en-US" dirty="0"/>
              <a:t>($</a:t>
            </a:r>
            <a:r>
              <a:rPr lang="en-US" dirty="0" err="1"/>
              <a:t>result,$row</a:t>
            </a:r>
            <a:r>
              <a:rPr lang="en-US" dirty="0"/>
              <a:t>) . “&lt;</a:t>
            </a:r>
            <a:r>
              <a:rPr lang="en-US" dirty="0" err="1"/>
              <a:t>br</a:t>
            </a:r>
            <a:r>
              <a:rPr lang="en-US" dirty="0"/>
              <a:t>/&gt;”;</a:t>
            </a:r>
          </a:p>
          <a:p>
            <a:pPr lvl="1">
              <a:defRPr/>
            </a:pPr>
            <a:r>
              <a:rPr lang="en-US" dirty="0"/>
              <a:t>}</a:t>
            </a:r>
          </a:p>
          <a:p>
            <a:pPr lvl="1">
              <a:defRPr/>
            </a:pPr>
            <a:r>
              <a:rPr lang="en-US" dirty="0"/>
              <a:t>echo($tables);</a:t>
            </a:r>
          </a:p>
          <a:p>
            <a:pPr>
              <a:defRPr/>
            </a:pPr>
            <a:r>
              <a:rPr lang="en-US" dirty="0">
                <a:solidFill>
                  <a:srgbClr val="FF0000"/>
                </a:solidFill>
              </a:rPr>
              <a:t>?&gt;</a:t>
            </a:r>
          </a:p>
        </p:txBody>
      </p:sp>
      <p:sp>
        <p:nvSpPr>
          <p:cNvPr id="7" name="TextBox 6"/>
          <p:cNvSpPr txBox="1"/>
          <p:nvPr/>
        </p:nvSpPr>
        <p:spPr>
          <a:xfrm>
            <a:off x="4038600" y="1524002"/>
            <a:ext cx="4343400" cy="646331"/>
          </a:xfrm>
          <a:prstGeom prst="rect">
            <a:avLst/>
          </a:prstGeom>
          <a:noFill/>
          <a:ln>
            <a:solidFill>
              <a:srgbClr val="92D050"/>
            </a:solidFill>
          </a:ln>
        </p:spPr>
        <p:txBody>
          <a:bodyPr wrap="square" rtlCol="0">
            <a:spAutoFit/>
          </a:bodyPr>
          <a:lstStyle/>
          <a:p>
            <a:pPr marL="225425" lvl="1" algn="ctr">
              <a:defRPr/>
            </a:pPr>
            <a:r>
              <a:rPr lang="en-US">
                <a:solidFill>
                  <a:srgbClr val="FF0000"/>
                </a:solidFill>
              </a:rPr>
              <a:t>SQL Query</a:t>
            </a:r>
          </a:p>
          <a:p>
            <a:pPr marL="225425" lvl="1">
              <a:defRPr/>
            </a:pPr>
            <a:r>
              <a:rPr lang="en-US" b="1"/>
              <a:t>SHOW</a:t>
            </a:r>
            <a:r>
              <a:rPr lang="en-US"/>
              <a:t> TABLES</a:t>
            </a:r>
          </a:p>
        </p:txBody>
      </p:sp>
    </p:spTree>
    <p:extLst>
      <p:ext uri="{BB962C8B-B14F-4D97-AF65-F5344CB8AC3E}">
        <p14:creationId xmlns:p14="http://schemas.microsoft.com/office/powerpoint/2010/main" val="7069176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linds(horizontal)">
                                      <p:cBhvr>
                                        <p:cTn id="7" dur="500"/>
                                        <p:tgtEl>
                                          <p:spTgt spid="20">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
                                            <p:txEl>
                                              <p:pRg st="3" end="3"/>
                                            </p:txEl>
                                          </p:spTgt>
                                        </p:tgtEl>
                                        <p:attrNameLst>
                                          <p:attrName>style.visibility</p:attrName>
                                        </p:attrNameLst>
                                      </p:cBhvr>
                                      <p:to>
                                        <p:strVal val="visible"/>
                                      </p:to>
                                    </p:set>
                                    <p:animEffect transition="in" filter="blinds(horizontal)">
                                      <p:cBhvr>
                                        <p:cTn id="17" dur="500"/>
                                        <p:tgtEl>
                                          <p:spTgt spid="20">
                                            <p:txEl>
                                              <p:pRg st="3" end="3"/>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
                                            <p:txEl>
                                              <p:pRg st="9" end="9"/>
                                            </p:txEl>
                                          </p:spTgt>
                                        </p:tgtEl>
                                        <p:attrNameLst>
                                          <p:attrName>style.visibility</p:attrName>
                                        </p:attrNameLst>
                                      </p:cBhvr>
                                      <p:to>
                                        <p:strVal val="visible"/>
                                      </p:to>
                                    </p:set>
                                    <p:animEffect transition="in" filter="blinds(horizontal)">
                                      <p:cBhvr>
                                        <p:cTn id="27" dur="500"/>
                                        <p:tgtEl>
                                          <p:spTgt spid="20">
                                            <p:txEl>
                                              <p:pRg st="9" end="9"/>
                                            </p:txEl>
                                          </p:spTgt>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
                                            <p:txEl>
                                              <p:pRg st="10" end="10"/>
                                            </p:txEl>
                                          </p:spTgt>
                                        </p:tgtEl>
                                        <p:attrNameLst>
                                          <p:attrName>style.visibility</p:attrName>
                                        </p:attrNameLst>
                                      </p:cBhvr>
                                      <p:to>
                                        <p:strVal val="visible"/>
                                      </p:to>
                                    </p:set>
                                    <p:animEffect transition="in" filter="blinds(horizontal)">
                                      <p:cBhvr>
                                        <p:cTn id="32" dur="500"/>
                                        <p:tgtEl>
                                          <p:spTgt spid="2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uiExpand="1" build="p"/>
      <p:bldP spid="6" grpId="0" animBg="1"/>
      <p:bldP spid="7" grpId="0" animBg="1"/>
    </p:bld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5924"/>
          </a:xfrm>
        </p:spPr>
        <p:txBody>
          <a:bodyPr>
            <a:normAutofit/>
          </a:bodyPr>
          <a:lstStyle/>
          <a:p>
            <a:r>
              <a:rPr lang="en-IN" dirty="0">
                <a:latin typeface="+mj-lt"/>
              </a:rPr>
              <a:t>Creating a Database Table</a:t>
            </a:r>
          </a:p>
        </p:txBody>
      </p:sp>
      <p:sp>
        <p:nvSpPr>
          <p:cNvPr id="20" name="Content Placeholder 2"/>
          <p:cNvSpPr>
            <a:spLocks noGrp="1"/>
          </p:cNvSpPr>
          <p:nvPr>
            <p:ph idx="1"/>
          </p:nvPr>
        </p:nvSpPr>
        <p:spPr>
          <a:xfrm>
            <a:off x="1714500" y="990600"/>
            <a:ext cx="8763000" cy="5334000"/>
          </a:xfrm>
        </p:spPr>
        <p:txBody>
          <a:bodyPr>
            <a:normAutofit/>
          </a:bodyPr>
          <a:lstStyle/>
          <a:p>
            <a:r>
              <a:rPr lang="en-US" dirty="0"/>
              <a:t>A database table is made in both the PHP and directly with the same monitor using basically the same command, which is</a:t>
            </a:r>
          </a:p>
          <a:p>
            <a:pPr>
              <a:buNone/>
            </a:pPr>
            <a:endParaRPr lang="en-US" dirty="0"/>
          </a:p>
          <a:p>
            <a:endParaRPr lang="en-US" dirty="0"/>
          </a:p>
          <a:p>
            <a:r>
              <a:rPr lang="en-US" dirty="0"/>
              <a:t>In case of PHP the command is actually made up as a string and then submitted using the </a:t>
            </a:r>
            <a:r>
              <a:rPr lang="en-US" dirty="0" err="1"/>
              <a:t>mysql_query</a:t>
            </a:r>
            <a:r>
              <a:rPr lang="en-US" dirty="0"/>
              <a:t> command :</a:t>
            </a:r>
          </a:p>
          <a:p>
            <a:pPr>
              <a:buNone/>
            </a:pPr>
            <a:endParaRPr lang="en-US" dirty="0"/>
          </a:p>
          <a:p>
            <a:endParaRPr lang="en-US" dirty="0"/>
          </a:p>
          <a:p>
            <a:endParaRPr lang="en-US" dirty="0"/>
          </a:p>
          <a:p>
            <a:endParaRPr lang="en-US" dirty="0"/>
          </a:p>
          <a:p>
            <a:endParaRPr lang="en-US" dirty="0"/>
          </a:p>
          <a:p>
            <a:pPr lvl="1"/>
            <a:endParaRPr lang="en-US" dirty="0"/>
          </a:p>
        </p:txBody>
      </p:sp>
      <p:sp>
        <p:nvSpPr>
          <p:cNvPr id="6" name="TextBox 5"/>
          <p:cNvSpPr txBox="1"/>
          <p:nvPr/>
        </p:nvSpPr>
        <p:spPr>
          <a:xfrm>
            <a:off x="3709358" y="4137805"/>
            <a:ext cx="6858000" cy="2031325"/>
          </a:xfrm>
          <a:prstGeom prst="rect">
            <a:avLst/>
          </a:prstGeom>
          <a:noFill/>
          <a:ln>
            <a:solidFill>
              <a:srgbClr val="92D050"/>
            </a:solidFill>
          </a:ln>
        </p:spPr>
        <p:txBody>
          <a:bodyPr wrap="square" rtlCol="0">
            <a:spAutoFit/>
          </a:bodyPr>
          <a:lstStyle/>
          <a:p>
            <a:pPr fontAlgn="auto">
              <a:spcBef>
                <a:spcPct val="0"/>
              </a:spcBef>
              <a:spcAft>
                <a:spcPct val="0"/>
              </a:spcAft>
              <a:defRPr/>
            </a:pPr>
            <a:r>
              <a:rPr lang="en-US">
                <a:solidFill>
                  <a:srgbClr val="FF0000"/>
                </a:solidFill>
              </a:rPr>
              <a:t>&lt;?php</a:t>
            </a:r>
          </a:p>
          <a:p>
            <a:pPr lvl="1">
              <a:defRPr/>
            </a:pPr>
            <a:r>
              <a:rPr lang="en-US"/>
              <a:t>$sql =  	“CREATE TABLE demo (” .</a:t>
            </a:r>
          </a:p>
          <a:p>
            <a:pPr lvl="1">
              <a:defRPr/>
            </a:pPr>
            <a:r>
              <a:rPr lang="en-US"/>
              <a:t>	    	“id INT NOT NULL AUTO_INCREMENT, “ .</a:t>
            </a:r>
          </a:p>
          <a:p>
            <a:pPr lvl="1">
              <a:defRPr/>
            </a:pPr>
            <a:r>
              <a:rPr lang="en-US"/>
              <a:t>		“name VARCHAR(50) NOT NULL, “ .</a:t>
            </a:r>
          </a:p>
          <a:p>
            <a:pPr lvl="1">
              <a:defRPr/>
            </a:pPr>
            <a:r>
              <a:rPr lang="en-US"/>
              <a:t>		“PRIMARY KEY(id))”;</a:t>
            </a:r>
          </a:p>
          <a:p>
            <a:pPr lvl="1">
              <a:defRPr/>
            </a:pPr>
            <a:r>
              <a:rPr lang="en-US" err="1"/>
              <a:t>mysql_query($sql);	</a:t>
            </a:r>
          </a:p>
          <a:p>
            <a:pPr>
              <a:defRPr/>
            </a:pPr>
            <a:r>
              <a:rPr lang="en-US">
                <a:solidFill>
                  <a:srgbClr val="FF0000"/>
                </a:solidFill>
              </a:rPr>
              <a:t>?&gt;</a:t>
            </a:r>
          </a:p>
        </p:txBody>
      </p:sp>
      <p:sp>
        <p:nvSpPr>
          <p:cNvPr id="8" name="TextBox 7"/>
          <p:cNvSpPr txBox="1"/>
          <p:nvPr/>
        </p:nvSpPr>
        <p:spPr>
          <a:xfrm>
            <a:off x="4189562" y="2334097"/>
            <a:ext cx="4343400" cy="646331"/>
          </a:xfrm>
          <a:prstGeom prst="rect">
            <a:avLst/>
          </a:prstGeom>
          <a:noFill/>
          <a:ln>
            <a:solidFill>
              <a:srgbClr val="92D050"/>
            </a:solidFill>
          </a:ln>
        </p:spPr>
        <p:txBody>
          <a:bodyPr wrap="square" rtlCol="0">
            <a:spAutoFit/>
          </a:bodyPr>
          <a:lstStyle/>
          <a:p>
            <a:pPr marL="225425" lvl="1" algn="ctr">
              <a:defRPr/>
            </a:pPr>
            <a:r>
              <a:rPr lang="en-US">
                <a:solidFill>
                  <a:srgbClr val="FF0000"/>
                </a:solidFill>
              </a:rPr>
              <a:t>SQL Query</a:t>
            </a:r>
          </a:p>
          <a:p>
            <a:pPr marL="225425" lvl="1">
              <a:defRPr/>
            </a:pPr>
            <a:r>
              <a:rPr lang="en-US" b="1"/>
              <a:t>CREATE </a:t>
            </a:r>
            <a:r>
              <a:rPr lang="en-US"/>
              <a:t>TABLE tablename (fileds);</a:t>
            </a:r>
          </a:p>
        </p:txBody>
      </p:sp>
    </p:spTree>
    <p:extLst>
      <p:ext uri="{BB962C8B-B14F-4D97-AF65-F5344CB8AC3E}">
        <p14:creationId xmlns:p14="http://schemas.microsoft.com/office/powerpoint/2010/main" val="1919316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linds(horizontal)">
                                      <p:cBhvr>
                                        <p:cTn id="7" dur="500"/>
                                        <p:tgtEl>
                                          <p:spTgt spid="20">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
                                            <p:txEl>
                                              <p:pRg st="3" end="3"/>
                                            </p:txEl>
                                          </p:spTgt>
                                        </p:tgtEl>
                                        <p:attrNameLst>
                                          <p:attrName>style.visibility</p:attrName>
                                        </p:attrNameLst>
                                      </p:cBhvr>
                                      <p:to>
                                        <p:strVal val="visible"/>
                                      </p:to>
                                    </p:set>
                                    <p:animEffect transition="in" filter="blinds(horizontal)">
                                      <p:cBhvr>
                                        <p:cTn id="17" dur="500"/>
                                        <p:tgtEl>
                                          <p:spTgt spid="20">
                                            <p:txEl>
                                              <p:pRg st="3" end="3"/>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uiExpand="1" build="p"/>
      <p:bldP spid="6" grpId="0" animBg="1"/>
      <p:bldP spid="8" grpId="0" animBg="1"/>
    </p:bld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3562"/>
          </a:xfrm>
        </p:spPr>
        <p:txBody>
          <a:bodyPr>
            <a:normAutofit/>
          </a:bodyPr>
          <a:lstStyle/>
          <a:p>
            <a:r>
              <a:rPr lang="en-IN" dirty="0">
                <a:latin typeface="+mj-lt"/>
              </a:rPr>
              <a:t>Inserting Data</a:t>
            </a:r>
          </a:p>
        </p:txBody>
      </p:sp>
      <p:sp>
        <p:nvSpPr>
          <p:cNvPr id="20" name="Content Placeholder 2"/>
          <p:cNvSpPr>
            <a:spLocks noGrp="1"/>
          </p:cNvSpPr>
          <p:nvPr>
            <p:ph idx="1"/>
          </p:nvPr>
        </p:nvSpPr>
        <p:spPr>
          <a:xfrm>
            <a:off x="1714500" y="990600"/>
            <a:ext cx="8763000" cy="5334000"/>
          </a:xfrm>
        </p:spPr>
        <p:txBody>
          <a:bodyPr>
            <a:normAutofit/>
          </a:bodyPr>
          <a:lstStyle/>
          <a:p>
            <a:r>
              <a:rPr lang="en-US"/>
              <a:t>Data is inserted into a database table in the MySQL monitor using insert query:</a:t>
            </a:r>
          </a:p>
          <a:p>
            <a:pPr>
              <a:buNone/>
            </a:pPr>
            <a:endParaRPr lang="en-US"/>
          </a:p>
          <a:p>
            <a:endParaRPr lang="en-US"/>
          </a:p>
          <a:p>
            <a:r>
              <a:rPr lang="en-US"/>
              <a:t>In case of PHP the command is actually made up as a string and then submitted using the mysql_query command :</a:t>
            </a:r>
          </a:p>
          <a:p>
            <a:pPr>
              <a:buNone/>
            </a:pPr>
            <a:endParaRPr lang="en-US"/>
          </a:p>
          <a:p>
            <a:endParaRPr lang="en-US"/>
          </a:p>
          <a:p>
            <a:endParaRPr lang="en-US"/>
          </a:p>
          <a:p>
            <a:endParaRPr lang="en-US"/>
          </a:p>
          <a:p>
            <a:endParaRPr lang="en-US"/>
          </a:p>
          <a:p>
            <a:pPr lvl="1"/>
            <a:endParaRPr lang="en-US"/>
          </a:p>
        </p:txBody>
      </p:sp>
      <p:sp>
        <p:nvSpPr>
          <p:cNvPr id="6" name="TextBox 5"/>
          <p:cNvSpPr txBox="1"/>
          <p:nvPr/>
        </p:nvSpPr>
        <p:spPr>
          <a:xfrm>
            <a:off x="3752490" y="3844506"/>
            <a:ext cx="6858000" cy="1200329"/>
          </a:xfrm>
          <a:prstGeom prst="rect">
            <a:avLst/>
          </a:prstGeom>
          <a:noFill/>
          <a:ln>
            <a:solidFill>
              <a:srgbClr val="92D050"/>
            </a:solidFill>
          </a:ln>
        </p:spPr>
        <p:txBody>
          <a:bodyPr wrap="square" rtlCol="0">
            <a:spAutoFit/>
          </a:bodyPr>
          <a:lstStyle/>
          <a:p>
            <a:pPr fontAlgn="auto">
              <a:spcBef>
                <a:spcPct val="0"/>
              </a:spcBef>
              <a:spcAft>
                <a:spcPct val="0"/>
              </a:spcAft>
              <a:defRPr/>
            </a:pPr>
            <a:r>
              <a:rPr lang="en-US">
                <a:solidFill>
                  <a:srgbClr val="FF0000"/>
                </a:solidFill>
              </a:rPr>
              <a:t>&lt;?php</a:t>
            </a:r>
          </a:p>
          <a:p>
            <a:pPr marL="225425" lvl="1">
              <a:defRPr/>
            </a:pPr>
            <a:r>
              <a:rPr lang="en-US"/>
              <a:t>     $sql =  “</a:t>
            </a:r>
            <a:r>
              <a:rPr lang="en-US" b="1"/>
              <a:t>INSERT INTO </a:t>
            </a:r>
            <a:r>
              <a:rPr lang="en-US"/>
              <a:t>demo (id,name) values (NULL,’$name’)”;</a:t>
            </a:r>
          </a:p>
          <a:p>
            <a:pPr lvl="1">
              <a:defRPr/>
            </a:pPr>
            <a:r>
              <a:rPr lang="en-US" err="1"/>
              <a:t>mysql_query($sql);	</a:t>
            </a:r>
          </a:p>
          <a:p>
            <a:pPr>
              <a:defRPr/>
            </a:pPr>
            <a:r>
              <a:rPr lang="en-US">
                <a:solidFill>
                  <a:srgbClr val="FF0000"/>
                </a:solidFill>
              </a:rPr>
              <a:t>?&gt;</a:t>
            </a:r>
          </a:p>
        </p:txBody>
      </p:sp>
      <p:sp>
        <p:nvSpPr>
          <p:cNvPr id="8" name="TextBox 7"/>
          <p:cNvSpPr txBox="1"/>
          <p:nvPr/>
        </p:nvSpPr>
        <p:spPr>
          <a:xfrm>
            <a:off x="4684143" y="1989040"/>
            <a:ext cx="5181600" cy="646331"/>
          </a:xfrm>
          <a:prstGeom prst="rect">
            <a:avLst/>
          </a:prstGeom>
          <a:noFill/>
          <a:ln>
            <a:solidFill>
              <a:srgbClr val="92D050"/>
            </a:solidFill>
          </a:ln>
        </p:spPr>
        <p:txBody>
          <a:bodyPr wrap="square" rtlCol="0">
            <a:spAutoFit/>
          </a:bodyPr>
          <a:lstStyle/>
          <a:p>
            <a:pPr marL="225425" lvl="1" algn="ctr">
              <a:defRPr/>
            </a:pPr>
            <a:r>
              <a:rPr lang="en-US">
                <a:solidFill>
                  <a:srgbClr val="FF0000"/>
                </a:solidFill>
              </a:rPr>
              <a:t>SQL Query</a:t>
            </a:r>
          </a:p>
          <a:p>
            <a:pPr marL="225425" lvl="1">
              <a:defRPr/>
            </a:pPr>
            <a:r>
              <a:rPr lang="en-US" b="1"/>
              <a:t>INSERT INTO </a:t>
            </a:r>
            <a:r>
              <a:rPr lang="en-US"/>
              <a:t>demo (id,name) values (NULL,’avb’)</a:t>
            </a:r>
          </a:p>
        </p:txBody>
      </p:sp>
    </p:spTree>
    <p:extLst>
      <p:ext uri="{BB962C8B-B14F-4D97-AF65-F5344CB8AC3E}">
        <p14:creationId xmlns:p14="http://schemas.microsoft.com/office/powerpoint/2010/main" val="28807801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linds(horizontal)">
                                      <p:cBhvr>
                                        <p:cTn id="7" dur="500"/>
                                        <p:tgtEl>
                                          <p:spTgt spid="20">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
                                            <p:txEl>
                                              <p:pRg st="3" end="3"/>
                                            </p:txEl>
                                          </p:spTgt>
                                        </p:tgtEl>
                                        <p:attrNameLst>
                                          <p:attrName>style.visibility</p:attrName>
                                        </p:attrNameLst>
                                      </p:cBhvr>
                                      <p:to>
                                        <p:strVal val="visible"/>
                                      </p:to>
                                    </p:set>
                                    <p:animEffect transition="in" filter="blinds(horizontal)">
                                      <p:cBhvr>
                                        <p:cTn id="17" dur="500"/>
                                        <p:tgtEl>
                                          <p:spTgt spid="20">
                                            <p:txEl>
                                              <p:pRg st="3" end="3"/>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uiExpand="1" build="p"/>
      <p:bldP spid="6" grpId="0" animBg="1"/>
      <p:bldP spid="8" grpId="0" animBg="1"/>
    </p:bld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5705"/>
          </a:xfrm>
        </p:spPr>
        <p:txBody>
          <a:bodyPr>
            <a:normAutofit/>
          </a:bodyPr>
          <a:lstStyle/>
          <a:p>
            <a:r>
              <a:rPr lang="en-IN" dirty="0">
                <a:latin typeface="+mj-lt"/>
              </a:rPr>
              <a:t>Altering Tables</a:t>
            </a:r>
          </a:p>
        </p:txBody>
      </p:sp>
      <p:sp>
        <p:nvSpPr>
          <p:cNvPr id="20" name="Content Placeholder 2"/>
          <p:cNvSpPr>
            <a:spLocks noGrp="1"/>
          </p:cNvSpPr>
          <p:nvPr>
            <p:ph idx="1"/>
          </p:nvPr>
        </p:nvSpPr>
        <p:spPr>
          <a:xfrm>
            <a:off x="1714500" y="1130060"/>
            <a:ext cx="8763000" cy="5194540"/>
          </a:xfrm>
        </p:spPr>
        <p:txBody>
          <a:bodyPr>
            <a:normAutofit/>
          </a:bodyPr>
          <a:lstStyle/>
          <a:p>
            <a:r>
              <a:rPr lang="en-US" dirty="0"/>
              <a:t>To alter table using database monitor we can use following SQL query :</a:t>
            </a:r>
          </a:p>
          <a:p>
            <a:pPr>
              <a:buNone/>
            </a:pPr>
            <a:endParaRPr lang="en-US" dirty="0"/>
          </a:p>
          <a:p>
            <a:endParaRPr lang="en-US" dirty="0"/>
          </a:p>
          <a:p>
            <a:r>
              <a:rPr lang="en-US" dirty="0"/>
              <a:t>In case of PHP the command is actually made up as a string and then submitted using the </a:t>
            </a:r>
            <a:r>
              <a:rPr lang="en-US" dirty="0" err="1"/>
              <a:t>mysql_query</a:t>
            </a:r>
            <a:r>
              <a:rPr lang="en-US" dirty="0"/>
              <a:t> command :</a:t>
            </a:r>
          </a:p>
          <a:p>
            <a:pPr>
              <a:buNone/>
            </a:pPr>
            <a:endParaRPr lang="en-US" dirty="0"/>
          </a:p>
          <a:p>
            <a:endParaRPr lang="en-US" dirty="0"/>
          </a:p>
          <a:p>
            <a:endParaRPr lang="en-US" dirty="0"/>
          </a:p>
          <a:p>
            <a:endParaRPr lang="en-US" dirty="0"/>
          </a:p>
          <a:p>
            <a:endParaRPr lang="en-US" dirty="0"/>
          </a:p>
          <a:p>
            <a:pPr lvl="1"/>
            <a:endParaRPr lang="en-US" dirty="0"/>
          </a:p>
        </p:txBody>
      </p:sp>
      <p:sp>
        <p:nvSpPr>
          <p:cNvPr id="6" name="TextBox 5"/>
          <p:cNvSpPr txBox="1"/>
          <p:nvPr/>
        </p:nvSpPr>
        <p:spPr>
          <a:xfrm>
            <a:off x="3010619" y="4482862"/>
            <a:ext cx="6858000" cy="1200329"/>
          </a:xfrm>
          <a:prstGeom prst="rect">
            <a:avLst/>
          </a:prstGeom>
          <a:noFill/>
          <a:ln>
            <a:solidFill>
              <a:srgbClr val="92D050"/>
            </a:solidFill>
          </a:ln>
        </p:spPr>
        <p:txBody>
          <a:bodyPr wrap="square" rtlCol="0">
            <a:spAutoFit/>
          </a:bodyPr>
          <a:lstStyle/>
          <a:p>
            <a:pPr fontAlgn="auto">
              <a:spcBef>
                <a:spcPct val="0"/>
              </a:spcBef>
              <a:spcAft>
                <a:spcPct val="0"/>
              </a:spcAft>
              <a:defRPr/>
            </a:pPr>
            <a:r>
              <a:rPr lang="en-US">
                <a:solidFill>
                  <a:srgbClr val="FF0000"/>
                </a:solidFill>
              </a:rPr>
              <a:t>&lt;?php</a:t>
            </a:r>
          </a:p>
          <a:p>
            <a:pPr marL="225425" lvl="1">
              <a:defRPr/>
            </a:pPr>
            <a:r>
              <a:rPr lang="en-US"/>
              <a:t>     $sql =  “</a:t>
            </a:r>
            <a:r>
              <a:rPr lang="en-US" b="1"/>
              <a:t>ALTER TABLE </a:t>
            </a:r>
            <a:r>
              <a:rPr lang="en-US"/>
              <a:t>demo </a:t>
            </a:r>
            <a:r>
              <a:rPr lang="en-US" b="1"/>
              <a:t>modify</a:t>
            </a:r>
            <a:r>
              <a:rPr lang="en-US"/>
              <a:t> name varchar(30)”;</a:t>
            </a:r>
          </a:p>
          <a:p>
            <a:pPr lvl="1">
              <a:defRPr/>
            </a:pPr>
            <a:r>
              <a:rPr lang="en-US" err="1"/>
              <a:t>mysql_query($sql);	</a:t>
            </a:r>
          </a:p>
          <a:p>
            <a:pPr>
              <a:defRPr/>
            </a:pPr>
            <a:r>
              <a:rPr lang="en-US">
                <a:solidFill>
                  <a:srgbClr val="FF0000"/>
                </a:solidFill>
              </a:rPr>
              <a:t>?&gt;</a:t>
            </a:r>
          </a:p>
        </p:txBody>
      </p:sp>
      <p:sp>
        <p:nvSpPr>
          <p:cNvPr id="8" name="TextBox 7"/>
          <p:cNvSpPr txBox="1"/>
          <p:nvPr/>
        </p:nvSpPr>
        <p:spPr>
          <a:xfrm>
            <a:off x="3269411" y="2187447"/>
            <a:ext cx="5181600" cy="646331"/>
          </a:xfrm>
          <a:prstGeom prst="rect">
            <a:avLst/>
          </a:prstGeom>
          <a:noFill/>
          <a:ln>
            <a:solidFill>
              <a:srgbClr val="92D050"/>
            </a:solidFill>
          </a:ln>
        </p:spPr>
        <p:txBody>
          <a:bodyPr wrap="square" rtlCol="0">
            <a:spAutoFit/>
          </a:bodyPr>
          <a:lstStyle/>
          <a:p>
            <a:pPr marL="225425" lvl="1" algn="ctr">
              <a:defRPr/>
            </a:pPr>
            <a:r>
              <a:rPr lang="en-US">
                <a:solidFill>
                  <a:srgbClr val="FF0000"/>
                </a:solidFill>
              </a:rPr>
              <a:t>SQL Query</a:t>
            </a:r>
          </a:p>
          <a:p>
            <a:pPr marL="225425" lvl="1">
              <a:defRPr/>
            </a:pPr>
            <a:r>
              <a:rPr lang="en-US" b="1"/>
              <a:t>ALTER TABLE </a:t>
            </a:r>
            <a:r>
              <a:rPr lang="en-US"/>
              <a:t>demo </a:t>
            </a:r>
            <a:r>
              <a:rPr lang="en-US" b="1"/>
              <a:t>modify</a:t>
            </a:r>
            <a:r>
              <a:rPr lang="en-US"/>
              <a:t> name varchar(30);</a:t>
            </a:r>
          </a:p>
        </p:txBody>
      </p:sp>
    </p:spTree>
    <p:extLst>
      <p:ext uri="{BB962C8B-B14F-4D97-AF65-F5344CB8AC3E}">
        <p14:creationId xmlns:p14="http://schemas.microsoft.com/office/powerpoint/2010/main" val="36806149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linds(horizontal)">
                                      <p:cBhvr>
                                        <p:cTn id="7" dur="500"/>
                                        <p:tgtEl>
                                          <p:spTgt spid="20">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
                                            <p:txEl>
                                              <p:pRg st="3" end="3"/>
                                            </p:txEl>
                                          </p:spTgt>
                                        </p:tgtEl>
                                        <p:attrNameLst>
                                          <p:attrName>style.visibility</p:attrName>
                                        </p:attrNameLst>
                                      </p:cBhvr>
                                      <p:to>
                                        <p:strVal val="visible"/>
                                      </p:to>
                                    </p:set>
                                    <p:animEffect transition="in" filter="blinds(horizontal)">
                                      <p:cBhvr>
                                        <p:cTn id="17" dur="500"/>
                                        <p:tgtEl>
                                          <p:spTgt spid="20">
                                            <p:txEl>
                                              <p:pRg st="3" end="3"/>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uiExpand="1" build="p"/>
      <p:bldP spid="6"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Effective Navigation</a:t>
            </a:r>
          </a:p>
        </p:txBody>
      </p:sp>
      <p:sp>
        <p:nvSpPr>
          <p:cNvPr id="3" name="Content Placeholder 2"/>
          <p:cNvSpPr>
            <a:spLocks noGrp="1"/>
          </p:cNvSpPr>
          <p:nvPr>
            <p:ph idx="1"/>
          </p:nvPr>
        </p:nvSpPr>
        <p:spPr/>
        <p:txBody>
          <a:bodyPr/>
          <a:lstStyle/>
          <a:p>
            <a:r>
              <a:rPr lang="en-US"/>
              <a:t>The most important design element in the web design after page layout is navigation design.</a:t>
            </a:r>
          </a:p>
          <a:p>
            <a:r>
              <a:rPr lang="en-US"/>
              <a:t>Navigation means the </a:t>
            </a:r>
            <a:r>
              <a:rPr lang="en-US" b="1"/>
              <a:t>ways to move from one page to another page</a:t>
            </a:r>
            <a:r>
              <a:rPr lang="en-US"/>
              <a:t> in a Web site using hyperlinks provided on the page.</a:t>
            </a:r>
          </a:p>
          <a:p>
            <a:r>
              <a:rPr lang="en-US"/>
              <a:t>If navigation design is not proper then user feels the problem in moving around the pages in your site in a desired manner or gets confused and leaves the site.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t>Deleting Databases</a:t>
            </a:r>
            <a:endParaRPr lang="en-IN">
              <a:latin typeface="+mj-lt"/>
            </a:endParaRPr>
          </a:p>
        </p:txBody>
      </p:sp>
      <p:sp>
        <p:nvSpPr>
          <p:cNvPr id="20" name="Content Placeholder 2"/>
          <p:cNvSpPr>
            <a:spLocks noGrp="1"/>
          </p:cNvSpPr>
          <p:nvPr>
            <p:ph idx="1"/>
          </p:nvPr>
        </p:nvSpPr>
        <p:spPr>
          <a:xfrm>
            <a:off x="1714500" y="1147312"/>
            <a:ext cx="8763000" cy="5177287"/>
          </a:xfrm>
        </p:spPr>
        <p:txBody>
          <a:bodyPr>
            <a:normAutofit/>
          </a:bodyPr>
          <a:lstStyle/>
          <a:p>
            <a:r>
              <a:rPr lang="en-US" dirty="0"/>
              <a:t>To delete the database we can use following SQL Query</a:t>
            </a:r>
          </a:p>
          <a:p>
            <a:pPr>
              <a:buNone/>
            </a:pPr>
            <a:endParaRPr lang="en-US" dirty="0"/>
          </a:p>
          <a:p>
            <a:endParaRPr lang="en-US" dirty="0"/>
          </a:p>
          <a:p>
            <a:r>
              <a:rPr lang="en-US" dirty="0"/>
              <a:t>In case of PHP the command is actually made up as a string and then submitted using the </a:t>
            </a:r>
            <a:r>
              <a:rPr lang="en-US" dirty="0" err="1"/>
              <a:t>mysql_query</a:t>
            </a:r>
            <a:r>
              <a:rPr lang="en-US" dirty="0"/>
              <a:t> command :</a:t>
            </a:r>
          </a:p>
          <a:p>
            <a:pPr>
              <a:buNone/>
            </a:pPr>
            <a:endParaRPr lang="en-US" dirty="0"/>
          </a:p>
          <a:p>
            <a:endParaRPr lang="en-US" dirty="0"/>
          </a:p>
          <a:p>
            <a:endParaRPr lang="en-US" dirty="0"/>
          </a:p>
          <a:p>
            <a:endParaRPr lang="en-US" dirty="0"/>
          </a:p>
          <a:p>
            <a:endParaRPr lang="en-US" dirty="0"/>
          </a:p>
          <a:p>
            <a:pPr lvl="1"/>
            <a:endParaRPr lang="en-US" dirty="0"/>
          </a:p>
        </p:txBody>
      </p:sp>
      <p:sp>
        <p:nvSpPr>
          <p:cNvPr id="6" name="TextBox 5"/>
          <p:cNvSpPr txBox="1"/>
          <p:nvPr/>
        </p:nvSpPr>
        <p:spPr>
          <a:xfrm>
            <a:off x="3347049" y="3910642"/>
            <a:ext cx="6858000" cy="1200329"/>
          </a:xfrm>
          <a:prstGeom prst="rect">
            <a:avLst/>
          </a:prstGeom>
          <a:noFill/>
          <a:ln>
            <a:solidFill>
              <a:srgbClr val="92D050"/>
            </a:solidFill>
          </a:ln>
        </p:spPr>
        <p:txBody>
          <a:bodyPr wrap="square" rtlCol="0">
            <a:spAutoFit/>
          </a:bodyPr>
          <a:lstStyle/>
          <a:p>
            <a:pPr fontAlgn="auto">
              <a:spcBef>
                <a:spcPct val="0"/>
              </a:spcBef>
              <a:spcAft>
                <a:spcPct val="0"/>
              </a:spcAft>
              <a:defRPr/>
            </a:pPr>
            <a:r>
              <a:rPr lang="en-US">
                <a:solidFill>
                  <a:srgbClr val="FF0000"/>
                </a:solidFill>
              </a:rPr>
              <a:t>&lt;?php</a:t>
            </a:r>
          </a:p>
          <a:p>
            <a:pPr marL="225425" lvl="1">
              <a:defRPr/>
            </a:pPr>
            <a:r>
              <a:rPr lang="en-US"/>
              <a:t>     $sql =  “</a:t>
            </a:r>
            <a:r>
              <a:rPr lang="en-US" b="1"/>
              <a:t>DROP DATABASE </a:t>
            </a:r>
            <a:r>
              <a:rPr lang="en-US" err="1"/>
              <a:t>dbname”;</a:t>
            </a:r>
          </a:p>
          <a:p>
            <a:pPr lvl="1">
              <a:defRPr/>
            </a:pPr>
            <a:r>
              <a:rPr lang="en-US" err="1"/>
              <a:t>mysql_query($sql);	</a:t>
            </a:r>
          </a:p>
          <a:p>
            <a:pPr>
              <a:defRPr/>
            </a:pPr>
            <a:r>
              <a:rPr lang="en-US">
                <a:solidFill>
                  <a:srgbClr val="FF0000"/>
                </a:solidFill>
              </a:rPr>
              <a:t>?&gt;</a:t>
            </a:r>
          </a:p>
        </p:txBody>
      </p:sp>
      <p:sp>
        <p:nvSpPr>
          <p:cNvPr id="8" name="TextBox 7"/>
          <p:cNvSpPr txBox="1"/>
          <p:nvPr/>
        </p:nvSpPr>
        <p:spPr>
          <a:xfrm>
            <a:off x="3200400" y="1600201"/>
            <a:ext cx="5181600" cy="646331"/>
          </a:xfrm>
          <a:prstGeom prst="rect">
            <a:avLst/>
          </a:prstGeom>
          <a:noFill/>
          <a:ln>
            <a:solidFill>
              <a:srgbClr val="92D050"/>
            </a:solidFill>
          </a:ln>
        </p:spPr>
        <p:txBody>
          <a:bodyPr wrap="square" rtlCol="0">
            <a:spAutoFit/>
          </a:bodyPr>
          <a:lstStyle/>
          <a:p>
            <a:pPr marL="225425" lvl="1" algn="ctr">
              <a:defRPr/>
            </a:pPr>
            <a:r>
              <a:rPr lang="en-US">
                <a:solidFill>
                  <a:srgbClr val="FF0000"/>
                </a:solidFill>
              </a:rPr>
              <a:t>SQL Query</a:t>
            </a:r>
          </a:p>
          <a:p>
            <a:pPr marL="225425" lvl="1">
              <a:defRPr/>
            </a:pPr>
            <a:r>
              <a:rPr lang="en-US" b="1"/>
              <a:t>DROP DATABASE </a:t>
            </a:r>
            <a:r>
              <a:rPr lang="en-US" err="1"/>
              <a:t>dbname</a:t>
            </a:r>
            <a:endParaRPr lang="en-US"/>
          </a:p>
        </p:txBody>
      </p:sp>
    </p:spTree>
    <p:extLst>
      <p:ext uri="{BB962C8B-B14F-4D97-AF65-F5344CB8AC3E}">
        <p14:creationId xmlns:p14="http://schemas.microsoft.com/office/powerpoint/2010/main" val="2785638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linds(horizontal)">
                                      <p:cBhvr>
                                        <p:cTn id="7" dur="500"/>
                                        <p:tgtEl>
                                          <p:spTgt spid="20">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
                                            <p:txEl>
                                              <p:pRg st="3" end="3"/>
                                            </p:txEl>
                                          </p:spTgt>
                                        </p:tgtEl>
                                        <p:attrNameLst>
                                          <p:attrName>style.visibility</p:attrName>
                                        </p:attrNameLst>
                                      </p:cBhvr>
                                      <p:to>
                                        <p:strVal val="visible"/>
                                      </p:to>
                                    </p:set>
                                    <p:animEffect transition="in" filter="blinds(horizontal)">
                                      <p:cBhvr>
                                        <p:cTn id="17" dur="500"/>
                                        <p:tgtEl>
                                          <p:spTgt spid="20">
                                            <p:txEl>
                                              <p:pRg st="3" end="3"/>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uiExpand="1" build="p"/>
      <p:bldP spid="6" grpId="0" animBg="1"/>
      <p:bldP spid="8" grpId="0" animBg="1"/>
    </p:bld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t>Select Queries</a:t>
            </a:r>
            <a:endParaRPr lang="en-IN">
              <a:latin typeface="+mj-lt"/>
            </a:endParaRPr>
          </a:p>
        </p:txBody>
      </p:sp>
      <p:sp>
        <p:nvSpPr>
          <p:cNvPr id="20" name="Content Placeholder 2"/>
          <p:cNvSpPr>
            <a:spLocks noGrp="1"/>
          </p:cNvSpPr>
          <p:nvPr>
            <p:ph idx="1"/>
          </p:nvPr>
        </p:nvSpPr>
        <p:spPr>
          <a:xfrm>
            <a:off x="1714500" y="1173192"/>
            <a:ext cx="8763000" cy="5151408"/>
          </a:xfrm>
        </p:spPr>
        <p:txBody>
          <a:bodyPr>
            <a:normAutofit/>
          </a:bodyPr>
          <a:lstStyle/>
          <a:p>
            <a:r>
              <a:rPr lang="en-US" dirty="0"/>
              <a:t>Once we have set up a database with information, queries can be </a:t>
            </a:r>
            <a:r>
              <a:rPr lang="en-US" dirty="0" err="1"/>
              <a:t>applided</a:t>
            </a:r>
            <a:r>
              <a:rPr lang="en-US" dirty="0"/>
              <a:t> to actually find information</a:t>
            </a:r>
          </a:p>
          <a:p>
            <a:pPr>
              <a:buNone/>
            </a:pPr>
            <a:endParaRPr lang="en-US" dirty="0"/>
          </a:p>
          <a:p>
            <a:endParaRPr lang="en-US" dirty="0"/>
          </a:p>
          <a:p>
            <a:r>
              <a:rPr lang="en-US" dirty="0"/>
              <a:t>In case of PHP the command is actually made up as a string and then submitted using the </a:t>
            </a:r>
            <a:r>
              <a:rPr lang="en-US" dirty="0" err="1"/>
              <a:t>mysql_query</a:t>
            </a:r>
            <a:r>
              <a:rPr lang="en-US" dirty="0"/>
              <a:t> command, it will return an result which can then be manipulated to get desired output:</a:t>
            </a:r>
          </a:p>
          <a:p>
            <a:pPr>
              <a:buNone/>
            </a:pPr>
            <a:endParaRPr lang="en-US" dirty="0"/>
          </a:p>
          <a:p>
            <a:endParaRPr lang="en-US" dirty="0"/>
          </a:p>
          <a:p>
            <a:endParaRPr lang="en-US" dirty="0"/>
          </a:p>
          <a:p>
            <a:endParaRPr lang="en-US" dirty="0"/>
          </a:p>
          <a:p>
            <a:endParaRPr lang="en-US" dirty="0"/>
          </a:p>
          <a:p>
            <a:pPr lvl="1"/>
            <a:endParaRPr lang="en-US" dirty="0"/>
          </a:p>
        </p:txBody>
      </p:sp>
      <p:sp>
        <p:nvSpPr>
          <p:cNvPr id="6" name="TextBox 5"/>
          <p:cNvSpPr txBox="1"/>
          <p:nvPr/>
        </p:nvSpPr>
        <p:spPr>
          <a:xfrm>
            <a:off x="2786332" y="4860986"/>
            <a:ext cx="6858000" cy="1200329"/>
          </a:xfrm>
          <a:prstGeom prst="rect">
            <a:avLst/>
          </a:prstGeom>
          <a:noFill/>
          <a:ln>
            <a:solidFill>
              <a:srgbClr val="92D050"/>
            </a:solidFill>
          </a:ln>
        </p:spPr>
        <p:txBody>
          <a:bodyPr wrap="square" rtlCol="0">
            <a:spAutoFit/>
          </a:bodyPr>
          <a:lstStyle/>
          <a:p>
            <a:pPr fontAlgn="auto">
              <a:spcBef>
                <a:spcPct val="0"/>
              </a:spcBef>
              <a:spcAft>
                <a:spcPct val="0"/>
              </a:spcAft>
              <a:defRPr/>
            </a:pPr>
            <a:r>
              <a:rPr lang="en-US" dirty="0">
                <a:solidFill>
                  <a:srgbClr val="FF0000"/>
                </a:solidFill>
              </a:rPr>
              <a:t>&lt;?php</a:t>
            </a:r>
          </a:p>
          <a:p>
            <a:pPr marL="225425" lvl="1">
              <a:defRPr/>
            </a:pPr>
            <a:r>
              <a:rPr lang="en-US" dirty="0"/>
              <a:t>     $</a:t>
            </a:r>
            <a:r>
              <a:rPr lang="en-US" dirty="0" err="1"/>
              <a:t>sql</a:t>
            </a:r>
            <a:r>
              <a:rPr lang="en-US" dirty="0"/>
              <a:t> =  “</a:t>
            </a:r>
            <a:r>
              <a:rPr lang="en-US" b="1" dirty="0"/>
              <a:t>select * from </a:t>
            </a:r>
            <a:r>
              <a:rPr lang="en-US" dirty="0"/>
              <a:t>demo”;</a:t>
            </a:r>
          </a:p>
          <a:p>
            <a:pPr lvl="1">
              <a:defRPr/>
            </a:pPr>
            <a:r>
              <a:rPr lang="en-US" dirty="0"/>
              <a:t>$result = </a:t>
            </a:r>
            <a:r>
              <a:rPr lang="en-US" dirty="0" err="1"/>
              <a:t>mysql_query</a:t>
            </a:r>
            <a:r>
              <a:rPr lang="en-US" dirty="0"/>
              <a:t>($</a:t>
            </a:r>
            <a:r>
              <a:rPr lang="en-US" dirty="0" err="1"/>
              <a:t>sql</a:t>
            </a:r>
            <a:r>
              <a:rPr lang="en-US" dirty="0"/>
              <a:t>);	</a:t>
            </a:r>
          </a:p>
          <a:p>
            <a:pPr>
              <a:defRPr/>
            </a:pPr>
            <a:r>
              <a:rPr lang="en-US" dirty="0">
                <a:solidFill>
                  <a:srgbClr val="FF0000"/>
                </a:solidFill>
              </a:rPr>
              <a:t>?&gt;</a:t>
            </a:r>
          </a:p>
        </p:txBody>
      </p:sp>
      <p:sp>
        <p:nvSpPr>
          <p:cNvPr id="8" name="TextBox 7"/>
          <p:cNvSpPr txBox="1"/>
          <p:nvPr/>
        </p:nvSpPr>
        <p:spPr>
          <a:xfrm>
            <a:off x="3191773" y="2220515"/>
            <a:ext cx="5181600" cy="646331"/>
          </a:xfrm>
          <a:prstGeom prst="rect">
            <a:avLst/>
          </a:prstGeom>
          <a:noFill/>
          <a:ln>
            <a:solidFill>
              <a:srgbClr val="92D050"/>
            </a:solidFill>
          </a:ln>
        </p:spPr>
        <p:txBody>
          <a:bodyPr wrap="square" rtlCol="0">
            <a:spAutoFit/>
          </a:bodyPr>
          <a:lstStyle/>
          <a:p>
            <a:pPr marL="225425" lvl="1" algn="ctr">
              <a:defRPr/>
            </a:pPr>
            <a:r>
              <a:rPr lang="en-US" dirty="0">
                <a:solidFill>
                  <a:srgbClr val="FF0000"/>
                </a:solidFill>
              </a:rPr>
              <a:t>SQL Query</a:t>
            </a:r>
          </a:p>
          <a:p>
            <a:pPr marL="225425" lvl="1">
              <a:defRPr/>
            </a:pPr>
            <a:r>
              <a:rPr lang="en-US" b="1" dirty="0"/>
              <a:t>SELECT * FROM </a:t>
            </a:r>
            <a:r>
              <a:rPr lang="en-US" dirty="0"/>
              <a:t>demo where ………………….</a:t>
            </a:r>
          </a:p>
        </p:txBody>
      </p:sp>
    </p:spTree>
    <p:extLst>
      <p:ext uri="{BB962C8B-B14F-4D97-AF65-F5344CB8AC3E}">
        <p14:creationId xmlns:p14="http://schemas.microsoft.com/office/powerpoint/2010/main" val="7333478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linds(horizontal)">
                                      <p:cBhvr>
                                        <p:cTn id="7" dur="500"/>
                                        <p:tgtEl>
                                          <p:spTgt spid="20">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
                                            <p:txEl>
                                              <p:pRg st="3" end="3"/>
                                            </p:txEl>
                                          </p:spTgt>
                                        </p:tgtEl>
                                        <p:attrNameLst>
                                          <p:attrName>style.visibility</p:attrName>
                                        </p:attrNameLst>
                                      </p:cBhvr>
                                      <p:to>
                                        <p:strVal val="visible"/>
                                      </p:to>
                                    </p:set>
                                    <p:animEffect transition="in" filter="blinds(horizontal)">
                                      <p:cBhvr>
                                        <p:cTn id="17" dur="500"/>
                                        <p:tgtEl>
                                          <p:spTgt spid="20">
                                            <p:txEl>
                                              <p:pRg st="3" end="3"/>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uiExpand="1" build="p"/>
      <p:bldP spid="6" grpId="0" animBg="1"/>
      <p:bldP spid="8" grpId="0" animBg="1"/>
    </p:bld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Accessing the Result</a:t>
            </a:r>
          </a:p>
        </p:txBody>
      </p:sp>
      <p:sp>
        <p:nvSpPr>
          <p:cNvPr id="3" name="Content Placeholder 2"/>
          <p:cNvSpPr>
            <a:spLocks noGrp="1"/>
          </p:cNvSpPr>
          <p:nvPr>
            <p:ph idx="1"/>
          </p:nvPr>
        </p:nvSpPr>
        <p:spPr/>
        <p:txBody>
          <a:bodyPr>
            <a:normAutofit lnSpcReduction="10000"/>
          </a:bodyPr>
          <a:lstStyle/>
          <a:p>
            <a:r>
              <a:rPr lang="en-US"/>
              <a:t>We have 3 methods to access the result generated from the select query :</a:t>
            </a:r>
          </a:p>
          <a:p>
            <a:pPr lvl="1"/>
            <a:r>
              <a:rPr lang="en-US"/>
              <a:t>$row = mysql_fetch_row($result)</a:t>
            </a:r>
          </a:p>
          <a:p>
            <a:pPr lvl="2">
              <a:buNone/>
            </a:pPr>
            <a:r>
              <a:rPr lang="en-US"/>
              <a:t>Result can be accessed using </a:t>
            </a:r>
            <a:r>
              <a:rPr lang="en-US" b="1"/>
              <a:t>numeric</a:t>
            </a:r>
            <a:r>
              <a:rPr lang="en-US"/>
              <a:t> index starting from </a:t>
            </a:r>
            <a:r>
              <a:rPr lang="en-US" b="1"/>
              <a:t>0.</a:t>
            </a:r>
          </a:p>
          <a:p>
            <a:pPr lvl="2">
              <a:buNone/>
            </a:pPr>
            <a:r>
              <a:rPr lang="en-US" b="1"/>
              <a:t>Ex : </a:t>
            </a:r>
            <a:r>
              <a:rPr lang="en-US"/>
              <a:t> echo($row[</a:t>
            </a:r>
            <a:r>
              <a:rPr lang="en-US" b="1"/>
              <a:t>1</a:t>
            </a:r>
            <a:r>
              <a:rPr lang="en-US"/>
              <a:t>]);  // in our demo table it will return name as it is in 1 index.</a:t>
            </a:r>
            <a:endParaRPr lang="en-US" b="1"/>
          </a:p>
          <a:p>
            <a:pPr lvl="1"/>
            <a:r>
              <a:rPr lang="en-US"/>
              <a:t>$row = mysql_fetch_assoc($result)</a:t>
            </a:r>
          </a:p>
          <a:p>
            <a:pPr lvl="2">
              <a:buNone/>
            </a:pPr>
            <a:r>
              <a:rPr lang="en-US"/>
              <a:t>Result can be accessed using </a:t>
            </a:r>
            <a:r>
              <a:rPr lang="en-US" b="1"/>
              <a:t>string</a:t>
            </a:r>
            <a:r>
              <a:rPr lang="en-US"/>
              <a:t> index where index is the column name.</a:t>
            </a:r>
            <a:endParaRPr lang="en-US" b="1"/>
          </a:p>
          <a:p>
            <a:pPr lvl="2">
              <a:buNone/>
            </a:pPr>
            <a:r>
              <a:rPr lang="en-US" b="1"/>
              <a:t>Ex : </a:t>
            </a:r>
            <a:r>
              <a:rPr lang="en-US"/>
              <a:t> echo($row[‘</a:t>
            </a:r>
            <a:r>
              <a:rPr lang="en-US" b="1"/>
              <a:t>name</a:t>
            </a:r>
            <a:r>
              <a:rPr lang="en-US"/>
              <a:t>’]);</a:t>
            </a:r>
          </a:p>
          <a:p>
            <a:pPr lvl="1"/>
            <a:r>
              <a:rPr lang="en-US"/>
              <a:t>$row = mysql_fetch_array($result)</a:t>
            </a:r>
          </a:p>
          <a:p>
            <a:pPr lvl="2">
              <a:buNone/>
            </a:pPr>
            <a:r>
              <a:rPr lang="en-US"/>
              <a:t>Result can be accessed using </a:t>
            </a:r>
            <a:r>
              <a:rPr lang="en-US" b="1"/>
              <a:t>numeric</a:t>
            </a:r>
            <a:r>
              <a:rPr lang="en-US"/>
              <a:t> as well as </a:t>
            </a:r>
            <a:r>
              <a:rPr lang="en-US" b="1"/>
              <a:t>string</a:t>
            </a:r>
            <a:r>
              <a:rPr lang="en-US"/>
              <a:t> index</a:t>
            </a:r>
            <a:endParaRPr lang="en-US" b="1"/>
          </a:p>
          <a:p>
            <a:pPr lvl="2">
              <a:buNone/>
            </a:pPr>
            <a:r>
              <a:rPr lang="en-US" b="1"/>
              <a:t>Ex : </a:t>
            </a:r>
            <a:r>
              <a:rPr lang="en-US"/>
              <a:t> echo($row[1]);  // in our demo table it will return name as it is in 1 index</a:t>
            </a:r>
          </a:p>
          <a:p>
            <a:pPr lvl="2">
              <a:buNone/>
            </a:pPr>
            <a:r>
              <a:rPr lang="en-US" b="1"/>
              <a:t>Or</a:t>
            </a:r>
          </a:p>
          <a:p>
            <a:pPr lvl="2">
              <a:buNone/>
            </a:pPr>
            <a:r>
              <a:rPr lang="en-US" b="1"/>
              <a:t>Ex: </a:t>
            </a:r>
            <a:r>
              <a:rPr lang="en-US"/>
              <a:t>echo($row[‘</a:t>
            </a:r>
            <a:r>
              <a:rPr lang="en-US" b="1"/>
              <a:t>name</a:t>
            </a:r>
            <a:r>
              <a:rPr lang="en-US"/>
              <a:t>’]); // both will be valid and will return same</a:t>
            </a:r>
            <a:endParaRPr lang="en-US"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nodeType="clickPar">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nodeType="clickPar">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nodeType="clickPar">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par>
                    <p:cTn id="58" fill="hold" nodeType="clickPar">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linds(horizontal)">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Accessing the Result (Cont.)</a:t>
            </a:r>
          </a:p>
        </p:txBody>
      </p:sp>
      <p:sp>
        <p:nvSpPr>
          <p:cNvPr id="6" name="TextBox 5"/>
          <p:cNvSpPr txBox="1"/>
          <p:nvPr/>
        </p:nvSpPr>
        <p:spPr>
          <a:xfrm>
            <a:off x="2472906" y="1437036"/>
            <a:ext cx="6858000" cy="5355312"/>
          </a:xfrm>
          <a:prstGeom prst="rect">
            <a:avLst/>
          </a:prstGeom>
          <a:noFill/>
          <a:ln>
            <a:solidFill>
              <a:srgbClr val="92D050"/>
            </a:solidFill>
          </a:ln>
        </p:spPr>
        <p:txBody>
          <a:bodyPr wrap="square" rtlCol="0">
            <a:spAutoFit/>
          </a:bodyPr>
          <a:lstStyle/>
          <a:p>
            <a:pPr fontAlgn="auto">
              <a:spcBef>
                <a:spcPct val="0"/>
              </a:spcBef>
              <a:spcAft>
                <a:spcPct val="0"/>
              </a:spcAft>
              <a:defRPr/>
            </a:pPr>
            <a:r>
              <a:rPr lang="en-US" dirty="0">
                <a:solidFill>
                  <a:srgbClr val="FF0000"/>
                </a:solidFill>
              </a:rPr>
              <a:t>&lt;?php</a:t>
            </a:r>
          </a:p>
          <a:p>
            <a:pPr marL="225425" lvl="1">
              <a:defRPr/>
            </a:pPr>
            <a:r>
              <a:rPr lang="en-US" dirty="0"/>
              <a:t>     $</a:t>
            </a:r>
            <a:r>
              <a:rPr lang="en-US" dirty="0" err="1"/>
              <a:t>sql</a:t>
            </a:r>
            <a:r>
              <a:rPr lang="en-US" dirty="0"/>
              <a:t> =  “</a:t>
            </a:r>
            <a:r>
              <a:rPr lang="en-US" b="1" dirty="0"/>
              <a:t>select * from </a:t>
            </a:r>
            <a:r>
              <a:rPr lang="en-US" dirty="0"/>
              <a:t>demo”;</a:t>
            </a:r>
          </a:p>
          <a:p>
            <a:pPr lvl="1">
              <a:defRPr/>
            </a:pPr>
            <a:r>
              <a:rPr lang="en-US" dirty="0"/>
              <a:t>$result = </a:t>
            </a:r>
            <a:r>
              <a:rPr lang="en-US" dirty="0" err="1"/>
              <a:t>mysql_query</a:t>
            </a:r>
            <a:r>
              <a:rPr lang="en-US" dirty="0"/>
              <a:t>($</a:t>
            </a:r>
            <a:r>
              <a:rPr lang="en-US" dirty="0" err="1"/>
              <a:t>sql</a:t>
            </a:r>
            <a:r>
              <a:rPr lang="en-US" dirty="0"/>
              <a:t>);</a:t>
            </a:r>
          </a:p>
          <a:p>
            <a:pPr lvl="1">
              <a:defRPr/>
            </a:pPr>
            <a:endParaRPr lang="en-US" dirty="0"/>
          </a:p>
          <a:p>
            <a:pPr lvl="1">
              <a:defRPr/>
            </a:pPr>
            <a:r>
              <a:rPr lang="en-US" dirty="0"/>
              <a:t>while($row = </a:t>
            </a:r>
            <a:r>
              <a:rPr lang="en-US" dirty="0" err="1"/>
              <a:t>mysql_fetch_row</a:t>
            </a:r>
            <a:r>
              <a:rPr lang="en-US" dirty="0"/>
              <a:t>($result))</a:t>
            </a:r>
          </a:p>
          <a:p>
            <a:pPr lvl="1">
              <a:defRPr/>
            </a:pPr>
            <a:r>
              <a:rPr lang="en-US" dirty="0"/>
              <a:t>{</a:t>
            </a:r>
          </a:p>
          <a:p>
            <a:pPr lvl="1">
              <a:defRPr/>
            </a:pPr>
            <a:r>
              <a:rPr lang="en-US" dirty="0"/>
              <a:t>	echo($row[1] . “&lt;</a:t>
            </a:r>
            <a:r>
              <a:rPr lang="en-US" dirty="0" err="1"/>
              <a:t>br</a:t>
            </a:r>
            <a:r>
              <a:rPr lang="en-US" dirty="0"/>
              <a:t>/&gt;”);</a:t>
            </a:r>
          </a:p>
          <a:p>
            <a:pPr lvl="1">
              <a:defRPr/>
            </a:pPr>
            <a:r>
              <a:rPr lang="en-US" dirty="0"/>
              <a:t>}</a:t>
            </a:r>
          </a:p>
          <a:p>
            <a:pPr lvl="1" algn="ctr">
              <a:defRPr/>
            </a:pPr>
            <a:r>
              <a:rPr lang="en-US" b="1" dirty="0">
                <a:solidFill>
                  <a:srgbClr val="FF0000"/>
                </a:solidFill>
              </a:rPr>
              <a:t>OR</a:t>
            </a:r>
          </a:p>
          <a:p>
            <a:pPr lvl="1">
              <a:defRPr/>
            </a:pPr>
            <a:r>
              <a:rPr lang="en-US" dirty="0"/>
              <a:t>while($row = </a:t>
            </a:r>
            <a:r>
              <a:rPr lang="en-US" dirty="0" err="1"/>
              <a:t>mysql_fetch_assoc</a:t>
            </a:r>
            <a:r>
              <a:rPr lang="en-US" dirty="0"/>
              <a:t>($result))</a:t>
            </a:r>
          </a:p>
          <a:p>
            <a:pPr lvl="1">
              <a:defRPr/>
            </a:pPr>
            <a:r>
              <a:rPr lang="en-US" dirty="0"/>
              <a:t>{</a:t>
            </a:r>
          </a:p>
          <a:p>
            <a:pPr lvl="1">
              <a:defRPr/>
            </a:pPr>
            <a:r>
              <a:rPr lang="en-US" dirty="0"/>
              <a:t>	echo($row[‘name’] . “&lt;</a:t>
            </a:r>
            <a:r>
              <a:rPr lang="en-US" dirty="0" err="1"/>
              <a:t>br</a:t>
            </a:r>
            <a:r>
              <a:rPr lang="en-US" dirty="0"/>
              <a:t>/&gt;”);</a:t>
            </a:r>
          </a:p>
          <a:p>
            <a:pPr lvl="1">
              <a:defRPr/>
            </a:pPr>
            <a:r>
              <a:rPr lang="en-US" dirty="0"/>
              <a:t>}</a:t>
            </a:r>
          </a:p>
          <a:p>
            <a:pPr lvl="1" algn="ctr">
              <a:defRPr/>
            </a:pPr>
            <a:r>
              <a:rPr lang="en-US" b="1" dirty="0">
                <a:solidFill>
                  <a:srgbClr val="FF0000"/>
                </a:solidFill>
              </a:rPr>
              <a:t>OR</a:t>
            </a:r>
          </a:p>
          <a:p>
            <a:pPr lvl="1">
              <a:defRPr/>
            </a:pPr>
            <a:r>
              <a:rPr lang="en-US" dirty="0"/>
              <a:t>while($row = </a:t>
            </a:r>
            <a:r>
              <a:rPr lang="en-US" dirty="0" err="1"/>
              <a:t>mysql_fetch_array</a:t>
            </a:r>
            <a:r>
              <a:rPr lang="en-US" dirty="0"/>
              <a:t>($result))</a:t>
            </a:r>
          </a:p>
          <a:p>
            <a:pPr lvl="1">
              <a:defRPr/>
            </a:pPr>
            <a:r>
              <a:rPr lang="en-US" dirty="0"/>
              <a:t>{</a:t>
            </a:r>
          </a:p>
          <a:p>
            <a:pPr lvl="1">
              <a:defRPr/>
            </a:pPr>
            <a:r>
              <a:rPr lang="en-US" dirty="0"/>
              <a:t>	echo($row[0] . “       ”. $row[‘name’] . “&lt;</a:t>
            </a:r>
            <a:r>
              <a:rPr lang="en-US" dirty="0" err="1"/>
              <a:t>br</a:t>
            </a:r>
            <a:r>
              <a:rPr lang="en-US" dirty="0"/>
              <a:t>/&gt;”);</a:t>
            </a:r>
          </a:p>
          <a:p>
            <a:pPr lvl="1">
              <a:defRPr/>
            </a:pPr>
            <a:r>
              <a:rPr lang="en-US" dirty="0"/>
              <a:t>}	</a:t>
            </a:r>
          </a:p>
          <a:p>
            <a:pPr>
              <a:defRPr/>
            </a:pPr>
            <a:r>
              <a:rPr lang="en-US" dirty="0">
                <a:solidFill>
                  <a:srgbClr val="FF0000"/>
                </a:solidFill>
              </a:rPr>
              <a:t>?&gt;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nodeType="clickPar">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blinds(horizontal)">
                                      <p:cBhvr>
                                        <p:cTn id="22" dur="500"/>
                                        <p:tgtEl>
                                          <p:spTgt spid="6">
                                            <p:txEl>
                                              <p:pRg st="4" end="4"/>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blinds(horizontal)">
                                      <p:cBhvr>
                                        <p:cTn id="27" dur="500"/>
                                        <p:tgtEl>
                                          <p:spTgt spid="6">
                                            <p:txEl>
                                              <p:pRg st="5" end="5"/>
                                            </p:txEl>
                                          </p:spTgt>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blinds(horizontal)">
                                      <p:cBhvr>
                                        <p:cTn id="32" dur="500"/>
                                        <p:tgtEl>
                                          <p:spTgt spid="6">
                                            <p:txEl>
                                              <p:pRg st="6" end="6"/>
                                            </p:txEl>
                                          </p:spTgt>
                                        </p:tgtEl>
                                      </p:cBhvr>
                                    </p:animEffect>
                                  </p:childTnLst>
                                </p:cTn>
                              </p:par>
                            </p:childTnLst>
                          </p:cTn>
                        </p:par>
                      </p:childTnLst>
                    </p:cTn>
                  </p:par>
                  <p:par>
                    <p:cTn id="33" fill="hold" nodeType="clickPar">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blinds(horizontal)">
                                      <p:cBhvr>
                                        <p:cTn id="37" dur="500"/>
                                        <p:tgtEl>
                                          <p:spTgt spid="6">
                                            <p:txEl>
                                              <p:pRg st="7" end="7"/>
                                            </p:txEl>
                                          </p:spTgt>
                                        </p:tgtEl>
                                      </p:cBhvr>
                                    </p:animEffect>
                                  </p:childTnLst>
                                </p:cTn>
                              </p:par>
                            </p:childTnLst>
                          </p:cTn>
                        </p:par>
                      </p:childTnLst>
                    </p:cTn>
                  </p:par>
                  <p:par>
                    <p:cTn id="38" fill="hold" nodeType="clickPar">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Effect transition="in" filter="blinds(horizontal)">
                                      <p:cBhvr>
                                        <p:cTn id="42" dur="500"/>
                                        <p:tgtEl>
                                          <p:spTgt spid="6">
                                            <p:txEl>
                                              <p:pRg st="8" end="8"/>
                                            </p:txEl>
                                          </p:spTgt>
                                        </p:tgtEl>
                                      </p:cBhvr>
                                    </p:animEffect>
                                  </p:childTnLst>
                                </p:cTn>
                              </p:par>
                            </p:childTnLst>
                          </p:cTn>
                        </p:par>
                      </p:childTnLst>
                    </p:cTn>
                  </p:par>
                  <p:par>
                    <p:cTn id="43" fill="hold" nodeType="clickPar">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animEffect transition="in" filter="blinds(horizontal)">
                                      <p:cBhvr>
                                        <p:cTn id="47" dur="500"/>
                                        <p:tgtEl>
                                          <p:spTgt spid="6">
                                            <p:txEl>
                                              <p:pRg st="9" end="9"/>
                                            </p:txEl>
                                          </p:spTgt>
                                        </p:tgtEl>
                                      </p:cBhvr>
                                    </p:animEffect>
                                  </p:childTnLst>
                                </p:cTn>
                              </p:par>
                            </p:childTnLst>
                          </p:cTn>
                        </p:par>
                      </p:childTnLst>
                    </p:cTn>
                  </p:par>
                  <p:par>
                    <p:cTn id="48" fill="hold" nodeType="clickPar">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
                                            <p:txEl>
                                              <p:pRg st="10" end="10"/>
                                            </p:txEl>
                                          </p:spTgt>
                                        </p:tgtEl>
                                        <p:attrNameLst>
                                          <p:attrName>style.visibility</p:attrName>
                                        </p:attrNameLst>
                                      </p:cBhvr>
                                      <p:to>
                                        <p:strVal val="visible"/>
                                      </p:to>
                                    </p:set>
                                    <p:animEffect transition="in" filter="blinds(horizontal)">
                                      <p:cBhvr>
                                        <p:cTn id="52" dur="500"/>
                                        <p:tgtEl>
                                          <p:spTgt spid="6">
                                            <p:txEl>
                                              <p:pRg st="10" end="10"/>
                                            </p:txEl>
                                          </p:spTgt>
                                        </p:tgtEl>
                                      </p:cBhvr>
                                    </p:animEffect>
                                  </p:childTnLst>
                                </p:cTn>
                              </p:par>
                            </p:childTnLst>
                          </p:cTn>
                        </p:par>
                      </p:childTnLst>
                    </p:cTn>
                  </p:par>
                  <p:par>
                    <p:cTn id="53" fill="hold" nodeType="clickPar">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
                                            <p:txEl>
                                              <p:pRg st="11" end="11"/>
                                            </p:txEl>
                                          </p:spTgt>
                                        </p:tgtEl>
                                        <p:attrNameLst>
                                          <p:attrName>style.visibility</p:attrName>
                                        </p:attrNameLst>
                                      </p:cBhvr>
                                      <p:to>
                                        <p:strVal val="visible"/>
                                      </p:to>
                                    </p:set>
                                    <p:animEffect transition="in" filter="blinds(horizontal)">
                                      <p:cBhvr>
                                        <p:cTn id="57" dur="500"/>
                                        <p:tgtEl>
                                          <p:spTgt spid="6">
                                            <p:txEl>
                                              <p:pRg st="11" end="11"/>
                                            </p:txEl>
                                          </p:spTgt>
                                        </p:tgtEl>
                                      </p:cBhvr>
                                    </p:animEffect>
                                  </p:childTnLst>
                                </p:cTn>
                              </p:par>
                            </p:childTnLst>
                          </p:cTn>
                        </p:par>
                      </p:childTnLst>
                    </p:cTn>
                  </p:par>
                  <p:par>
                    <p:cTn id="58" fill="hold" nodeType="clickPar">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
                                            <p:txEl>
                                              <p:pRg st="12" end="12"/>
                                            </p:txEl>
                                          </p:spTgt>
                                        </p:tgtEl>
                                        <p:attrNameLst>
                                          <p:attrName>style.visibility</p:attrName>
                                        </p:attrNameLst>
                                      </p:cBhvr>
                                      <p:to>
                                        <p:strVal val="visible"/>
                                      </p:to>
                                    </p:set>
                                    <p:animEffect transition="in" filter="blinds(horizontal)">
                                      <p:cBhvr>
                                        <p:cTn id="62" dur="500"/>
                                        <p:tgtEl>
                                          <p:spTgt spid="6">
                                            <p:txEl>
                                              <p:pRg st="12" end="12"/>
                                            </p:txEl>
                                          </p:spTgt>
                                        </p:tgtEl>
                                      </p:cBhvr>
                                    </p:animEffect>
                                  </p:childTnLst>
                                </p:cTn>
                              </p:par>
                            </p:childTnLst>
                          </p:cTn>
                        </p:par>
                      </p:childTnLst>
                    </p:cTn>
                  </p:par>
                  <p:par>
                    <p:cTn id="63" fill="hold" nodeType="clickPar">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
                                            <p:txEl>
                                              <p:pRg st="13" end="13"/>
                                            </p:txEl>
                                          </p:spTgt>
                                        </p:tgtEl>
                                        <p:attrNameLst>
                                          <p:attrName>style.visibility</p:attrName>
                                        </p:attrNameLst>
                                      </p:cBhvr>
                                      <p:to>
                                        <p:strVal val="visible"/>
                                      </p:to>
                                    </p:set>
                                    <p:animEffect transition="in" filter="blinds(horizontal)">
                                      <p:cBhvr>
                                        <p:cTn id="67" dur="500"/>
                                        <p:tgtEl>
                                          <p:spTgt spid="6">
                                            <p:txEl>
                                              <p:pRg st="13" end="13"/>
                                            </p:txEl>
                                          </p:spTgt>
                                        </p:tgtEl>
                                      </p:cBhvr>
                                    </p:animEffect>
                                  </p:childTnLst>
                                </p:cTn>
                              </p:par>
                            </p:childTnLst>
                          </p:cTn>
                        </p:par>
                      </p:childTnLst>
                    </p:cTn>
                  </p:par>
                  <p:par>
                    <p:cTn id="68" fill="hold" nodeType="clickPar">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6">
                                            <p:txEl>
                                              <p:pRg st="14" end="14"/>
                                            </p:txEl>
                                          </p:spTgt>
                                        </p:tgtEl>
                                        <p:attrNameLst>
                                          <p:attrName>style.visibility</p:attrName>
                                        </p:attrNameLst>
                                      </p:cBhvr>
                                      <p:to>
                                        <p:strVal val="visible"/>
                                      </p:to>
                                    </p:set>
                                    <p:animEffect transition="in" filter="blinds(horizontal)">
                                      <p:cBhvr>
                                        <p:cTn id="72" dur="500"/>
                                        <p:tgtEl>
                                          <p:spTgt spid="6">
                                            <p:txEl>
                                              <p:pRg st="14" end="14"/>
                                            </p:txEl>
                                          </p:spTgt>
                                        </p:tgtEl>
                                      </p:cBhvr>
                                    </p:animEffect>
                                  </p:childTnLst>
                                </p:cTn>
                              </p:par>
                            </p:childTnLst>
                          </p:cTn>
                        </p:par>
                      </p:childTnLst>
                    </p:cTn>
                  </p:par>
                  <p:par>
                    <p:cTn id="73" fill="hold" nodeType="clickPar">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6">
                                            <p:txEl>
                                              <p:pRg st="15" end="15"/>
                                            </p:txEl>
                                          </p:spTgt>
                                        </p:tgtEl>
                                        <p:attrNameLst>
                                          <p:attrName>style.visibility</p:attrName>
                                        </p:attrNameLst>
                                      </p:cBhvr>
                                      <p:to>
                                        <p:strVal val="visible"/>
                                      </p:to>
                                    </p:set>
                                    <p:animEffect transition="in" filter="blinds(horizontal)">
                                      <p:cBhvr>
                                        <p:cTn id="77" dur="500"/>
                                        <p:tgtEl>
                                          <p:spTgt spid="6">
                                            <p:txEl>
                                              <p:pRg st="15" end="15"/>
                                            </p:txEl>
                                          </p:spTgt>
                                        </p:tgtEl>
                                      </p:cBhvr>
                                    </p:animEffect>
                                  </p:childTnLst>
                                </p:cTn>
                              </p:par>
                            </p:childTnLst>
                          </p:cTn>
                        </p:par>
                      </p:childTnLst>
                    </p:cTn>
                  </p:par>
                  <p:par>
                    <p:cTn id="78" fill="hold" nodeType="clickPar">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6">
                                            <p:txEl>
                                              <p:pRg st="16" end="16"/>
                                            </p:txEl>
                                          </p:spTgt>
                                        </p:tgtEl>
                                        <p:attrNameLst>
                                          <p:attrName>style.visibility</p:attrName>
                                        </p:attrNameLst>
                                      </p:cBhvr>
                                      <p:to>
                                        <p:strVal val="visible"/>
                                      </p:to>
                                    </p:set>
                                    <p:animEffect transition="in" filter="blinds(horizontal)">
                                      <p:cBhvr>
                                        <p:cTn id="82" dur="500"/>
                                        <p:tgtEl>
                                          <p:spTgt spid="6">
                                            <p:txEl>
                                              <p:pRg st="16" end="16"/>
                                            </p:txEl>
                                          </p:spTgt>
                                        </p:tgtEl>
                                      </p:cBhvr>
                                    </p:animEffect>
                                  </p:childTnLst>
                                </p:cTn>
                              </p:par>
                            </p:childTnLst>
                          </p:cTn>
                        </p:par>
                      </p:childTnLst>
                    </p:cTn>
                  </p:par>
                  <p:par>
                    <p:cTn id="83" fill="hold" nodeType="clickPar">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6">
                                            <p:txEl>
                                              <p:pRg st="17" end="17"/>
                                            </p:txEl>
                                          </p:spTgt>
                                        </p:tgtEl>
                                        <p:attrNameLst>
                                          <p:attrName>style.visibility</p:attrName>
                                        </p:attrNameLst>
                                      </p:cBhvr>
                                      <p:to>
                                        <p:strVal val="visible"/>
                                      </p:to>
                                    </p:set>
                                    <p:animEffect transition="in" filter="blinds(horizontal)">
                                      <p:cBhvr>
                                        <p:cTn id="87" dur="500"/>
                                        <p:tgtEl>
                                          <p:spTgt spid="6">
                                            <p:txEl>
                                              <p:pRg st="17" end="17"/>
                                            </p:txEl>
                                          </p:spTgt>
                                        </p:tgtEl>
                                      </p:cBhvr>
                                    </p:animEffect>
                                  </p:childTnLst>
                                </p:cTn>
                              </p:par>
                            </p:childTnLst>
                          </p:cTn>
                        </p:par>
                      </p:childTnLst>
                    </p:cTn>
                  </p:par>
                  <p:par>
                    <p:cTn id="88" fill="hold" nodeType="clickPar">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6">
                                            <p:txEl>
                                              <p:pRg st="18" end="18"/>
                                            </p:txEl>
                                          </p:spTgt>
                                        </p:tgtEl>
                                        <p:attrNameLst>
                                          <p:attrName>style.visibility</p:attrName>
                                        </p:attrNameLst>
                                      </p:cBhvr>
                                      <p:to>
                                        <p:strVal val="visible"/>
                                      </p:to>
                                    </p:set>
                                    <p:animEffect transition="in" filter="blinds(horizontal)">
                                      <p:cBhvr>
                                        <p:cTn id="92" dur="500"/>
                                        <p:tgtEl>
                                          <p:spTgt spid="6">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Tips for Effective Navigation</a:t>
            </a:r>
          </a:p>
        </p:txBody>
      </p:sp>
      <p:sp>
        <p:nvSpPr>
          <p:cNvPr id="3" name="Content Placeholder 2"/>
          <p:cNvSpPr>
            <a:spLocks noGrp="1"/>
          </p:cNvSpPr>
          <p:nvPr>
            <p:ph idx="1"/>
          </p:nvPr>
        </p:nvSpPr>
        <p:spPr/>
        <p:txBody>
          <a:bodyPr>
            <a:normAutofit fontScale="85000" lnSpcReduction="20000"/>
          </a:bodyPr>
          <a:lstStyle/>
          <a:p>
            <a:r>
              <a:rPr lang="en-US"/>
              <a:t>Navigation links are either </a:t>
            </a:r>
            <a:r>
              <a:rPr lang="en-US" b="1"/>
              <a:t>text based</a:t>
            </a:r>
            <a:r>
              <a:rPr lang="en-US"/>
              <a:t>, i.e. a word or a phrase is used as a link, or </a:t>
            </a:r>
            <a:r>
              <a:rPr lang="en-US" b="1"/>
              <a:t>graphical</a:t>
            </a:r>
            <a:r>
              <a:rPr lang="en-US"/>
              <a:t>, i.e. a image, a icon or a logo is used as a link.</a:t>
            </a:r>
          </a:p>
          <a:p>
            <a:r>
              <a:rPr lang="en-US"/>
              <a:t>Navigation links should be </a:t>
            </a:r>
            <a:r>
              <a:rPr lang="en-US" b="1"/>
              <a:t>clear</a:t>
            </a:r>
            <a:r>
              <a:rPr lang="en-US"/>
              <a:t> and </a:t>
            </a:r>
            <a:r>
              <a:rPr lang="en-US" b="1"/>
              <a:t>meaningful</a:t>
            </a:r>
            <a:r>
              <a:rPr lang="en-US"/>
              <a:t>.</a:t>
            </a:r>
          </a:p>
          <a:p>
            <a:r>
              <a:rPr lang="en-US"/>
              <a:t>It should be </a:t>
            </a:r>
            <a:r>
              <a:rPr lang="en-US" b="1"/>
              <a:t>consistent</a:t>
            </a:r>
            <a:r>
              <a:rPr lang="en-US"/>
              <a:t>.</a:t>
            </a:r>
          </a:p>
          <a:p>
            <a:r>
              <a:rPr lang="en-US"/>
              <a:t>Link should be </a:t>
            </a:r>
            <a:r>
              <a:rPr lang="en-US" b="1"/>
              <a:t>understandable</a:t>
            </a:r>
            <a:r>
              <a:rPr lang="en-US"/>
              <a:t>.</a:t>
            </a:r>
          </a:p>
          <a:p>
            <a:r>
              <a:rPr lang="en-US"/>
              <a:t>Organize the links such that contents are </a:t>
            </a:r>
            <a:r>
              <a:rPr lang="en-US" b="1"/>
              <a:t>grouped</a:t>
            </a:r>
            <a:r>
              <a:rPr lang="en-US"/>
              <a:t> logically.</a:t>
            </a:r>
          </a:p>
          <a:p>
            <a:r>
              <a:rPr lang="en-US"/>
              <a:t>Provide </a:t>
            </a:r>
            <a:r>
              <a:rPr lang="en-US" b="1"/>
              <a:t>search</a:t>
            </a:r>
            <a:r>
              <a:rPr lang="en-US"/>
              <a:t> link, if necessary, usually on top of the page. </a:t>
            </a:r>
          </a:p>
          <a:p>
            <a:r>
              <a:rPr lang="en-US"/>
              <a:t>Use </a:t>
            </a:r>
            <a:r>
              <a:rPr lang="en-US" b="1"/>
              <a:t>common</a:t>
            </a:r>
            <a:r>
              <a:rPr lang="en-US"/>
              <a:t> links such as ‘about us’ or ‘Contact us’.</a:t>
            </a:r>
          </a:p>
          <a:p>
            <a:r>
              <a:rPr lang="en-US"/>
              <a:t>Provide the way to </a:t>
            </a:r>
            <a:r>
              <a:rPr lang="en-US" b="1"/>
              <a:t>return</a:t>
            </a:r>
            <a:r>
              <a:rPr lang="en-US"/>
              <a:t> to </a:t>
            </a:r>
            <a:r>
              <a:rPr lang="en-US" b="1"/>
              <a:t>first page</a:t>
            </a:r>
            <a:r>
              <a:rPr lang="en-US"/>
              <a:t>.</a:t>
            </a:r>
          </a:p>
          <a:p>
            <a:r>
              <a:rPr lang="en-US"/>
              <a:t>Provide the user with </a:t>
            </a:r>
            <a:r>
              <a:rPr lang="en-US" b="1"/>
              <a:t>information</a:t>
            </a:r>
            <a:r>
              <a:rPr lang="en-US"/>
              <a:t> regarding </a:t>
            </a:r>
            <a:r>
              <a:rPr lang="en-US" b="1"/>
              <a:t>location</a:t>
            </a:r>
          </a:p>
          <a:p>
            <a:r>
              <a:rPr lang="en-US"/>
              <a:t>Horizontal navigation bar can be provided on each page to </a:t>
            </a:r>
            <a:r>
              <a:rPr lang="en-US" b="1"/>
              <a:t>directly</a:t>
            </a:r>
            <a:r>
              <a:rPr lang="en-US"/>
              <a:t> </a:t>
            </a:r>
            <a:r>
              <a:rPr lang="en-US" b="1"/>
              <a:t>jump</a:t>
            </a:r>
            <a:r>
              <a:rPr lang="en-US"/>
              <a:t> to any section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E9F283-71AB-46F0-B846-D942C1B84A27}"/>
              </a:ext>
            </a:extLst>
          </p:cNvPr>
          <p:cNvSpPr txBox="1"/>
          <p:nvPr/>
        </p:nvSpPr>
        <p:spPr>
          <a:xfrm>
            <a:off x="2791586" y="2297969"/>
            <a:ext cx="5765818" cy="1446550"/>
          </a:xfrm>
          <a:prstGeom prst="rect">
            <a:avLst/>
          </a:prstGeom>
          <a:noFill/>
        </p:spPr>
        <p:txBody>
          <a:bodyPr wrap="square" rtlCol="0">
            <a:spAutoFit/>
          </a:bodyPr>
          <a:lstStyle/>
          <a:p>
            <a:pPr algn="ctr"/>
            <a:r>
              <a:rPr lang="en-US" sz="4400" b="1" dirty="0">
                <a:ea typeface="Open Sans Bold" panose="020B0806030504020204" pitchFamily="34" charset="0"/>
                <a:cs typeface="Open Sans Bold" panose="020B0806030504020204" pitchFamily="34" charset="0"/>
              </a:rPr>
              <a:t>Unit-2</a:t>
            </a:r>
          </a:p>
          <a:p>
            <a:pPr algn="ctr"/>
            <a:r>
              <a:rPr lang="en-US" sz="4400" b="1" dirty="0">
                <a:ea typeface="Open Sans Bold" panose="020B0806030504020204" pitchFamily="34" charset="0"/>
                <a:cs typeface="Open Sans Bold" panose="020B0806030504020204" pitchFamily="34" charset="0"/>
              </a:rPr>
              <a:t>Introduction to HTML</a:t>
            </a:r>
          </a:p>
        </p:txBody>
      </p:sp>
    </p:spTree>
    <p:extLst>
      <p:ext uri="{BB962C8B-B14F-4D97-AF65-F5344CB8AC3E}">
        <p14:creationId xmlns:p14="http://schemas.microsoft.com/office/powerpoint/2010/main" val="857612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atin typeface="+mj-lt"/>
              </a:rPr>
              <a:t>Outline</a:t>
            </a:r>
          </a:p>
        </p:txBody>
      </p:sp>
      <p:sp>
        <p:nvSpPr>
          <p:cNvPr id="5" name="Content Placeholder 2"/>
          <p:cNvSpPr txBox="1"/>
          <p:nvPr/>
        </p:nvSpPr>
        <p:spPr>
          <a:xfrm>
            <a:off x="1905000" y="1219200"/>
            <a:ext cx="4114800" cy="5181600"/>
          </a:xfrm>
          <a:prstGeom prst="rect">
            <a:avLst/>
          </a:prstGeom>
        </p:spPr>
        <p:txBody>
          <a:bodyPr vert="horz" lIns="91440" tIns="45720" rIns="91440" bIns="45720" rtlCol="0">
            <a:noAutofit/>
          </a:bodyPr>
          <a:lstStyle/>
          <a:p>
            <a:pPr marL="446088" indent="-446088">
              <a:spcBef>
                <a:spcPct val="20000"/>
              </a:spcBef>
              <a:spcAft>
                <a:spcPct val="0"/>
              </a:spcAft>
              <a:buFontTx/>
              <a:buAutoNum type="arabicPeriod"/>
              <a:defRPr/>
            </a:pPr>
            <a:r>
              <a:rPr lang="en-US" sz="2800" dirty="0">
                <a:latin typeface="+mj-lt"/>
                <a:ea typeface="Times New Roman" panose="02020603050405020304" pitchFamily="18" charset="0"/>
                <a:cs typeface="Times New Roman" panose="02020603050405020304" pitchFamily="18" charset="0"/>
              </a:rPr>
              <a:t>Introduction to HTML</a:t>
            </a:r>
          </a:p>
          <a:p>
            <a:pPr marL="519113" lvl="1" indent="-236538">
              <a:spcBef>
                <a:spcPct val="20000"/>
              </a:spcBef>
              <a:spcAft>
                <a:spcPct val="0"/>
              </a:spcAft>
              <a:buFont typeface="Arial" pitchFamily="34" charset="0"/>
              <a:buChar char="•"/>
              <a:defRPr/>
            </a:pPr>
            <a:r>
              <a:rPr lang="en-US" sz="2400" dirty="0">
                <a:latin typeface="+mj-lt"/>
                <a:ea typeface="Times New Roman" panose="02020603050405020304" pitchFamily="18" charset="0"/>
                <a:cs typeface="Times New Roman" panose="02020603050405020304" pitchFamily="18" charset="0"/>
              </a:rPr>
              <a:t>What is a Web Page?</a:t>
            </a:r>
          </a:p>
          <a:p>
            <a:pPr marL="519113" lvl="1" indent="-236538">
              <a:spcBef>
                <a:spcPct val="20000"/>
              </a:spcBef>
              <a:spcAft>
                <a:spcPct val="0"/>
              </a:spcAft>
              <a:buFont typeface="Arial" pitchFamily="34" charset="0"/>
              <a:buChar char="•"/>
              <a:defRPr/>
            </a:pPr>
            <a:r>
              <a:rPr lang="en-US" sz="2400" dirty="0">
                <a:latin typeface="+mj-lt"/>
                <a:ea typeface="Times New Roman" panose="02020603050405020304" pitchFamily="18" charset="0"/>
                <a:cs typeface="Times New Roman" panose="02020603050405020304" pitchFamily="18" charset="0"/>
              </a:rPr>
              <a:t>My First HTML Page</a:t>
            </a:r>
          </a:p>
          <a:p>
            <a:pPr marL="519113" lvl="1" indent="-236538">
              <a:spcBef>
                <a:spcPct val="20000"/>
              </a:spcBef>
              <a:spcAft>
                <a:spcPct val="0"/>
              </a:spcAft>
              <a:buFont typeface="Arial" pitchFamily="34" charset="0"/>
              <a:buChar char="•"/>
              <a:defRPr/>
            </a:pPr>
            <a:r>
              <a:rPr lang="en-US" sz="2400" dirty="0">
                <a:latin typeface="+mj-lt"/>
                <a:ea typeface="Times New Roman" panose="02020603050405020304" pitchFamily="18" charset="0"/>
                <a:cs typeface="Times New Roman" panose="02020603050405020304" pitchFamily="18" charset="0"/>
              </a:rPr>
              <a:t>HTML Code Formatting</a:t>
            </a:r>
          </a:p>
          <a:p>
            <a:pPr marL="446088" indent="-446088">
              <a:spcBef>
                <a:spcPct val="20000"/>
              </a:spcBef>
              <a:spcAft>
                <a:spcPct val="0"/>
              </a:spcAft>
              <a:buFontTx/>
              <a:buAutoNum type="arabicPeriod"/>
              <a:defRPr/>
            </a:pPr>
            <a:r>
              <a:rPr lang="en-US" sz="2800" dirty="0">
                <a:latin typeface="+mj-lt"/>
                <a:ea typeface="Times New Roman" panose="02020603050405020304" pitchFamily="18" charset="0"/>
                <a:cs typeface="Times New Roman" panose="02020603050405020304" pitchFamily="18" charset="0"/>
              </a:rPr>
              <a:t>Basic HTML Tags</a:t>
            </a:r>
          </a:p>
          <a:p>
            <a:pPr marL="519113" lvl="1" indent="-236538">
              <a:spcBef>
                <a:spcPct val="20000"/>
              </a:spcBef>
              <a:spcAft>
                <a:spcPct val="0"/>
              </a:spcAft>
              <a:buFont typeface="Arial" pitchFamily="34" charset="0"/>
              <a:buChar char="•"/>
              <a:defRPr/>
            </a:pPr>
            <a:r>
              <a:rPr lang="en-US" sz="2400" dirty="0">
                <a:latin typeface="+mj-lt"/>
                <a:ea typeface="Times New Roman" panose="02020603050405020304" pitchFamily="18" charset="0"/>
                <a:cs typeface="Times New Roman" panose="02020603050405020304" pitchFamily="18" charset="0"/>
              </a:rPr>
              <a:t>Heading</a:t>
            </a:r>
          </a:p>
          <a:p>
            <a:pPr marL="519113" lvl="1" indent="-236538">
              <a:spcBef>
                <a:spcPct val="20000"/>
              </a:spcBef>
              <a:spcAft>
                <a:spcPct val="0"/>
              </a:spcAft>
              <a:buFont typeface="Arial" pitchFamily="34" charset="0"/>
              <a:buChar char="•"/>
              <a:defRPr/>
            </a:pPr>
            <a:r>
              <a:rPr lang="en-US" sz="2400" dirty="0">
                <a:latin typeface="+mj-lt"/>
                <a:ea typeface="Times New Roman" panose="02020603050405020304" pitchFamily="18" charset="0"/>
                <a:cs typeface="Times New Roman" panose="02020603050405020304" pitchFamily="18" charset="0"/>
              </a:rPr>
              <a:t>Paragraph</a:t>
            </a:r>
          </a:p>
          <a:p>
            <a:pPr marL="519113" lvl="1" indent="-236538">
              <a:spcBef>
                <a:spcPct val="20000"/>
              </a:spcBef>
              <a:spcAft>
                <a:spcPct val="0"/>
              </a:spcAft>
              <a:buFont typeface="Arial" pitchFamily="34" charset="0"/>
              <a:buChar char="•"/>
              <a:defRPr/>
            </a:pPr>
            <a:r>
              <a:rPr lang="en-US" sz="2400" dirty="0">
                <a:latin typeface="+mj-lt"/>
                <a:ea typeface="Times New Roman" panose="02020603050405020304" pitchFamily="18" charset="0"/>
                <a:cs typeface="Times New Roman" panose="02020603050405020304" pitchFamily="18" charset="0"/>
              </a:rPr>
              <a:t>Color</a:t>
            </a:r>
          </a:p>
          <a:p>
            <a:pPr marL="519113" lvl="1" indent="-236538">
              <a:spcBef>
                <a:spcPct val="20000"/>
              </a:spcBef>
              <a:spcAft>
                <a:spcPct val="0"/>
              </a:spcAft>
              <a:buFont typeface="Arial" pitchFamily="34" charset="0"/>
              <a:buChar char="•"/>
              <a:defRPr/>
            </a:pPr>
            <a:r>
              <a:rPr lang="en-US" sz="2400" dirty="0">
                <a:latin typeface="+mj-lt"/>
                <a:ea typeface="Times New Roman" panose="02020603050405020304" pitchFamily="18" charset="0"/>
                <a:cs typeface="Times New Roman" panose="02020603050405020304" pitchFamily="18" charset="0"/>
              </a:rPr>
              <a:t>Font</a:t>
            </a:r>
            <a:endParaRPr lang="en-US" sz="2400" dirty="0">
              <a:solidFill>
                <a:srgbClr val="0202BE"/>
              </a:solidFill>
              <a:latin typeface="+mj-lt"/>
              <a:ea typeface="Times New Roman" panose="02020603050405020304" pitchFamily="18" charset="0"/>
              <a:cs typeface="Times New Roman" panose="02020603050405020304" pitchFamily="18" charset="0"/>
            </a:endParaRPr>
          </a:p>
        </p:txBody>
      </p:sp>
      <p:sp>
        <p:nvSpPr>
          <p:cNvPr id="4" name="Content Placeholder 2"/>
          <p:cNvSpPr>
            <a:spLocks noGrp="1"/>
          </p:cNvSpPr>
          <p:nvPr>
            <p:ph idx="1"/>
          </p:nvPr>
        </p:nvSpPr>
        <p:spPr>
          <a:xfrm>
            <a:off x="5867400" y="1219200"/>
            <a:ext cx="4267200" cy="5029200"/>
          </a:xfrm>
        </p:spPr>
        <p:txBody>
          <a:bodyPr>
            <a:normAutofit/>
          </a:bodyPr>
          <a:lstStyle/>
          <a:p>
            <a:pPr marL="808038" lvl="1" indent="-361950">
              <a:lnSpc>
                <a:spcPct val="100000"/>
              </a:lnSpc>
              <a:defRPr/>
            </a:pPr>
            <a:r>
              <a:rPr lang="en-US"/>
              <a:t>List</a:t>
            </a:r>
          </a:p>
          <a:p>
            <a:pPr marL="808038" lvl="1" indent="-361950">
              <a:lnSpc>
                <a:spcPct val="100000"/>
              </a:lnSpc>
              <a:defRPr/>
            </a:pPr>
            <a:r>
              <a:rPr lang="en-US"/>
              <a:t>Anchor</a:t>
            </a:r>
          </a:p>
          <a:p>
            <a:pPr marL="808038" lvl="1" indent="-361950">
              <a:lnSpc>
                <a:spcPct val="100000"/>
              </a:lnSpc>
              <a:defRPr/>
            </a:pPr>
            <a:r>
              <a:rPr lang="en-US"/>
              <a:t>Image</a:t>
            </a:r>
            <a:endParaRPr lang="en-US" sz="2800"/>
          </a:p>
          <a:p>
            <a:pPr marL="514350" indent="-514350">
              <a:lnSpc>
                <a:spcPct val="100000"/>
              </a:lnSpc>
              <a:buFont typeface="+mj-lt"/>
              <a:buAutoNum type="arabicPeriod" startAt="3"/>
              <a:defRPr/>
            </a:pPr>
            <a:r>
              <a:rPr lang="en-US"/>
              <a:t>HTML Tables</a:t>
            </a:r>
          </a:p>
          <a:p>
            <a:pPr marL="514350" indent="-514350">
              <a:lnSpc>
                <a:spcPct val="100000"/>
              </a:lnSpc>
              <a:buFont typeface="+mj-lt"/>
              <a:buAutoNum type="arabicPeriod" startAt="3"/>
              <a:defRPr/>
            </a:pPr>
            <a:r>
              <a:rPr lang="en-US"/>
              <a:t>HTML Forms</a:t>
            </a:r>
          </a:p>
          <a:p>
            <a:pPr marL="514350" indent="-514350">
              <a:lnSpc>
                <a:spcPct val="100000"/>
              </a:lnSpc>
              <a:buFont typeface="+mj-lt"/>
              <a:buAutoNum type="arabicPeriod" startAt="3"/>
              <a:defRPr/>
            </a:pPr>
            <a:r>
              <a:rPr lang="en-US"/>
              <a:t>XHTML</a:t>
            </a:r>
          </a:p>
          <a:p>
            <a:pPr marL="514350" indent="-514350">
              <a:lnSpc>
                <a:spcPct val="100000"/>
              </a:lnSpc>
              <a:buFont typeface="+mj-lt"/>
              <a:buAutoNum type="arabicPeriod" startAt="3"/>
              <a:defRPr/>
            </a:pPr>
            <a:r>
              <a:rPr lang="en-US"/>
              <a:t>Introduction to HTML 5</a:t>
            </a:r>
          </a:p>
        </p:txBody>
      </p:sp>
    </p:spTree>
    <p:extLst>
      <p:ext uri="{BB962C8B-B14F-4D97-AF65-F5344CB8AC3E}">
        <p14:creationId xmlns:p14="http://schemas.microsoft.com/office/powerpoint/2010/main" val="8479925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defPPr/>
          </a:lstStyle>
          <a:p>
            <a:r>
              <a:rPr lang="en-IN" dirty="0">
                <a:latin typeface="+mj-lt"/>
              </a:rPr>
              <a:t>What is WWW?</a:t>
            </a:r>
          </a:p>
        </p:txBody>
      </p:sp>
      <p:sp>
        <p:nvSpPr>
          <p:cNvPr id="20" name="Content Placeholder 2"/>
          <p:cNvSpPr>
            <a:spLocks noGrp="1"/>
          </p:cNvSpPr>
          <p:nvPr>
            <p:ph idx="1"/>
          </p:nvPr>
        </p:nvSpPr>
        <p:spPr>
          <a:xfrm>
            <a:off x="1714500" y="1639018"/>
            <a:ext cx="8763000" cy="4685581"/>
          </a:xfrm>
        </p:spPr>
        <p:txBody>
          <a:bodyPr/>
          <a:lstStyle>
            <a:defPPr/>
          </a:lstStyle>
          <a:p>
            <a:r>
              <a:rPr lang="en-US" dirty="0"/>
              <a:t>WWW stands for </a:t>
            </a:r>
            <a:r>
              <a:rPr lang="en-US" b="1" dirty="0"/>
              <a:t>W</a:t>
            </a:r>
            <a:r>
              <a:rPr lang="en-US" dirty="0"/>
              <a:t>orld </a:t>
            </a:r>
            <a:r>
              <a:rPr lang="en-US" b="1" dirty="0"/>
              <a:t>W</a:t>
            </a:r>
            <a:r>
              <a:rPr lang="en-US" dirty="0"/>
              <a:t>ide </a:t>
            </a:r>
            <a:r>
              <a:rPr lang="en-US" b="1" dirty="0"/>
              <a:t>W</a:t>
            </a:r>
            <a:r>
              <a:rPr lang="en-US" dirty="0"/>
              <a:t>eb.</a:t>
            </a:r>
          </a:p>
          <a:p>
            <a:r>
              <a:rPr lang="en-US" dirty="0"/>
              <a:t>A technical definition of the WWW is − All the resources and users on the Internet that are using HTTP.</a:t>
            </a:r>
          </a:p>
          <a:p>
            <a:r>
              <a:rPr lang="en-US" dirty="0"/>
              <a:t>HTTP stands for </a:t>
            </a:r>
            <a:r>
              <a:rPr lang="en-US" b="1" dirty="0"/>
              <a:t>H</a:t>
            </a:r>
            <a:r>
              <a:rPr lang="en-US" dirty="0"/>
              <a:t>yper</a:t>
            </a:r>
            <a:r>
              <a:rPr lang="en-US" b="1" dirty="0"/>
              <a:t>t</a:t>
            </a:r>
            <a:r>
              <a:rPr lang="en-US" dirty="0"/>
              <a:t>ext </a:t>
            </a:r>
            <a:r>
              <a:rPr lang="en-US" b="1" dirty="0"/>
              <a:t>T</a:t>
            </a:r>
            <a:r>
              <a:rPr lang="en-US" dirty="0"/>
              <a:t>ransfer </a:t>
            </a:r>
            <a:r>
              <a:rPr lang="en-US" b="1" dirty="0"/>
              <a:t>P</a:t>
            </a:r>
            <a:r>
              <a:rPr lang="en-US" dirty="0"/>
              <a:t>rotocol.</a:t>
            </a:r>
          </a:p>
          <a:p>
            <a:r>
              <a:rPr lang="en-US" dirty="0"/>
              <a:t>This is the protocol being used to transfer hypertext documents that makes the World Wide Web possible.</a:t>
            </a:r>
          </a:p>
        </p:txBody>
      </p:sp>
    </p:spTree>
    <p:extLst>
      <p:ext uri="{BB962C8B-B14F-4D97-AF65-F5344CB8AC3E}">
        <p14:creationId xmlns:p14="http://schemas.microsoft.com/office/powerpoint/2010/main" val="8195871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mj-lt"/>
              </a:rPr>
              <a:t>What is a Web Page?</a:t>
            </a:r>
            <a:endParaRPr lang="en-IN">
              <a:latin typeface="+mj-lt"/>
            </a:endParaRPr>
          </a:p>
        </p:txBody>
      </p:sp>
      <p:sp>
        <p:nvSpPr>
          <p:cNvPr id="5" name="Content Placeholder 2"/>
          <p:cNvSpPr>
            <a:spLocks noGrp="1"/>
          </p:cNvSpPr>
          <p:nvPr>
            <p:ph idx="1"/>
          </p:nvPr>
        </p:nvSpPr>
        <p:spPr>
          <a:xfrm>
            <a:off x="1905000" y="1526874"/>
            <a:ext cx="8229600" cy="4492925"/>
          </a:xfrm>
        </p:spPr>
        <p:txBody>
          <a:bodyPr>
            <a:noAutofit/>
          </a:bodyPr>
          <a:lstStyle/>
          <a:p>
            <a:pPr>
              <a:defRPr/>
            </a:pPr>
            <a:r>
              <a:rPr lang="en-US" dirty="0">
                <a:solidFill>
                  <a:srgbClr val="0202BE"/>
                </a:solidFill>
              </a:rPr>
              <a:t>Web page </a:t>
            </a:r>
            <a:r>
              <a:rPr lang="en-US" dirty="0"/>
              <a:t>is text file containing HTML</a:t>
            </a:r>
          </a:p>
          <a:p>
            <a:pPr>
              <a:defRPr/>
            </a:pPr>
            <a:r>
              <a:rPr lang="en-US" dirty="0">
                <a:solidFill>
                  <a:srgbClr val="0202BE"/>
                </a:solidFill>
                <a:latin typeface="Consolas" pitchFamily="49" charset="0"/>
                <a:cs typeface="Consolas" pitchFamily="49" charset="0"/>
              </a:rPr>
              <a:t>HTML</a:t>
            </a:r>
            <a:r>
              <a:rPr lang="en-US" dirty="0">
                <a:solidFill>
                  <a:schemeClr val="accent5">
                    <a:lumMod val="20000"/>
                    <a:lumOff val="80000"/>
                  </a:schemeClr>
                </a:solidFill>
              </a:rPr>
              <a:t> </a:t>
            </a:r>
            <a:r>
              <a:rPr lang="en-US" dirty="0"/>
              <a:t>– </a:t>
            </a:r>
            <a:r>
              <a:rPr lang="en-US" u="sng" dirty="0">
                <a:solidFill>
                  <a:srgbClr val="0202BE"/>
                </a:solidFill>
                <a:latin typeface="Consolas" pitchFamily="49" charset="0"/>
                <a:cs typeface="Consolas" pitchFamily="49" charset="0"/>
              </a:rPr>
              <a:t>H</a:t>
            </a:r>
            <a:r>
              <a:rPr lang="en-US" dirty="0"/>
              <a:t>yper </a:t>
            </a:r>
            <a:r>
              <a:rPr lang="en-US" u="sng" dirty="0">
                <a:solidFill>
                  <a:srgbClr val="0202BE"/>
                </a:solidFill>
                <a:latin typeface="Consolas" pitchFamily="49" charset="0"/>
                <a:cs typeface="Consolas" pitchFamily="49" charset="0"/>
              </a:rPr>
              <a:t>T</a:t>
            </a:r>
            <a:r>
              <a:rPr lang="en-US" dirty="0"/>
              <a:t>ext </a:t>
            </a:r>
            <a:r>
              <a:rPr lang="en-US" u="sng" dirty="0">
                <a:solidFill>
                  <a:srgbClr val="0202BE"/>
                </a:solidFill>
                <a:latin typeface="Consolas" pitchFamily="49" charset="0"/>
                <a:cs typeface="Consolas" pitchFamily="49" charset="0"/>
              </a:rPr>
              <a:t>M</a:t>
            </a:r>
            <a:r>
              <a:rPr lang="en-US" dirty="0"/>
              <a:t>arkup </a:t>
            </a:r>
            <a:r>
              <a:rPr lang="en-US" u="sng" dirty="0">
                <a:solidFill>
                  <a:srgbClr val="0202BE"/>
                </a:solidFill>
                <a:latin typeface="Consolas" pitchFamily="49" charset="0"/>
                <a:cs typeface="Consolas" pitchFamily="49" charset="0"/>
              </a:rPr>
              <a:t>L</a:t>
            </a:r>
            <a:r>
              <a:rPr lang="en-US" dirty="0"/>
              <a:t>anguage</a:t>
            </a:r>
          </a:p>
          <a:p>
            <a:pPr lvl="1">
              <a:defRPr/>
            </a:pPr>
            <a:r>
              <a:rPr lang="en-US" dirty="0"/>
              <a:t>A notation for describing</a:t>
            </a:r>
          </a:p>
          <a:p>
            <a:pPr lvl="2">
              <a:defRPr/>
            </a:pPr>
            <a:r>
              <a:rPr lang="en-US" sz="2400" dirty="0">
                <a:solidFill>
                  <a:srgbClr val="0202BE"/>
                </a:solidFill>
              </a:rPr>
              <a:t>document structure</a:t>
            </a:r>
            <a:r>
              <a:rPr lang="en-US" sz="2400" dirty="0">
                <a:solidFill>
                  <a:schemeClr val="tx2">
                    <a:lumMod val="60000"/>
                    <a:lumOff val="40000"/>
                  </a:schemeClr>
                </a:solidFill>
              </a:rPr>
              <a:t> </a:t>
            </a:r>
            <a:r>
              <a:rPr lang="en-US" sz="2400" dirty="0"/>
              <a:t>(semantic markup)</a:t>
            </a:r>
          </a:p>
          <a:p>
            <a:pPr lvl="2">
              <a:defRPr/>
            </a:pPr>
            <a:r>
              <a:rPr lang="en-US" sz="2400" dirty="0">
                <a:solidFill>
                  <a:srgbClr val="0202BE"/>
                </a:solidFill>
              </a:rPr>
              <a:t>formatting</a:t>
            </a:r>
            <a:r>
              <a:rPr lang="en-US" sz="2400" dirty="0">
                <a:solidFill>
                  <a:schemeClr val="tx2">
                    <a:lumMod val="60000"/>
                    <a:lumOff val="40000"/>
                  </a:schemeClr>
                </a:solidFill>
              </a:rPr>
              <a:t> </a:t>
            </a:r>
            <a:r>
              <a:rPr lang="en-US" sz="2400" dirty="0"/>
              <a:t>(presentation markup)</a:t>
            </a:r>
          </a:p>
          <a:p>
            <a:pPr>
              <a:defRPr/>
            </a:pPr>
            <a:r>
              <a:rPr lang="en-US" dirty="0"/>
              <a:t>The markup tags provide information about the page content structure</a:t>
            </a:r>
          </a:p>
          <a:p>
            <a:endParaRPr lang="en-US" sz="3600" dirty="0"/>
          </a:p>
        </p:txBody>
      </p:sp>
    </p:spTree>
    <p:extLst>
      <p:ext uri="{BB962C8B-B14F-4D97-AF65-F5344CB8AC3E}">
        <p14:creationId xmlns:p14="http://schemas.microsoft.com/office/powerpoint/2010/main" val="3993225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200"/>
              <a:t>Creating HTML Pages</a:t>
            </a:r>
          </a:p>
        </p:txBody>
      </p:sp>
      <p:sp>
        <p:nvSpPr>
          <p:cNvPr id="5" name="Content Placeholder 2"/>
          <p:cNvSpPr>
            <a:spLocks noGrp="1"/>
          </p:cNvSpPr>
          <p:nvPr>
            <p:ph idx="1"/>
          </p:nvPr>
        </p:nvSpPr>
        <p:spPr>
          <a:xfrm>
            <a:off x="1981200" y="1414732"/>
            <a:ext cx="8229600" cy="4909868"/>
          </a:xfrm>
        </p:spPr>
        <p:txBody>
          <a:bodyPr>
            <a:noAutofit/>
          </a:bodyPr>
          <a:lstStyle/>
          <a:p>
            <a:pPr>
              <a:lnSpc>
                <a:spcPct val="95000"/>
              </a:lnSpc>
              <a:defRPr/>
            </a:pPr>
            <a:r>
              <a:rPr lang="en-US" dirty="0"/>
              <a:t>An HTML file must have an </a:t>
            </a:r>
            <a:r>
              <a:rPr lang="en-US" dirty="0">
                <a:solidFill>
                  <a:srgbClr val="0202BE"/>
                </a:solidFill>
                <a:latin typeface="Consolas" pitchFamily="49" charset="0"/>
              </a:rPr>
              <a:t>.</a:t>
            </a:r>
            <a:r>
              <a:rPr lang="en-US" noProof="1">
                <a:solidFill>
                  <a:srgbClr val="0202BE"/>
                </a:solidFill>
                <a:latin typeface="Consolas" pitchFamily="49" charset="0"/>
              </a:rPr>
              <a:t>htm</a:t>
            </a:r>
            <a:r>
              <a:rPr lang="en-US" dirty="0">
                <a:solidFill>
                  <a:srgbClr val="0202BE"/>
                </a:solidFill>
              </a:rPr>
              <a:t> </a:t>
            </a:r>
            <a:r>
              <a:rPr lang="en-US" dirty="0"/>
              <a:t>or </a:t>
            </a:r>
            <a:r>
              <a:rPr lang="en-US" dirty="0">
                <a:solidFill>
                  <a:srgbClr val="0202BE"/>
                </a:solidFill>
                <a:latin typeface="Consolas" pitchFamily="49" charset="0"/>
              </a:rPr>
              <a:t>.html</a:t>
            </a:r>
            <a:r>
              <a:rPr lang="en-US" dirty="0">
                <a:solidFill>
                  <a:srgbClr val="0202BE"/>
                </a:solidFill>
              </a:rPr>
              <a:t> </a:t>
            </a:r>
            <a:r>
              <a:rPr lang="en-US" dirty="0"/>
              <a:t>file extension</a:t>
            </a:r>
          </a:p>
          <a:p>
            <a:pPr>
              <a:lnSpc>
                <a:spcPct val="95000"/>
              </a:lnSpc>
              <a:defRPr/>
            </a:pPr>
            <a:r>
              <a:rPr lang="en-US" dirty="0"/>
              <a:t>HTML files can be created with text editors:</a:t>
            </a:r>
          </a:p>
          <a:p>
            <a:pPr lvl="1">
              <a:lnSpc>
                <a:spcPct val="95000"/>
              </a:lnSpc>
              <a:defRPr/>
            </a:pPr>
            <a:r>
              <a:rPr lang="en-US" noProof="1"/>
              <a:t>NotePad, NotePad ++, PSPad</a:t>
            </a:r>
          </a:p>
          <a:p>
            <a:pPr>
              <a:lnSpc>
                <a:spcPct val="95000"/>
              </a:lnSpc>
              <a:defRPr/>
            </a:pPr>
            <a:r>
              <a:rPr lang="en-US" dirty="0"/>
              <a:t>Or HTML editors (WYSIWYG Editors):</a:t>
            </a:r>
          </a:p>
          <a:p>
            <a:pPr lvl="1">
              <a:lnSpc>
                <a:spcPct val="95000"/>
              </a:lnSpc>
              <a:defRPr/>
            </a:pPr>
            <a:r>
              <a:rPr lang="en-US" dirty="0"/>
              <a:t>Microsoft FrontPage</a:t>
            </a:r>
          </a:p>
          <a:p>
            <a:pPr lvl="1">
              <a:lnSpc>
                <a:spcPct val="95000"/>
              </a:lnSpc>
              <a:defRPr/>
            </a:pPr>
            <a:r>
              <a:rPr lang="en-US" dirty="0"/>
              <a:t>Macromedia Dreamweaver</a:t>
            </a:r>
          </a:p>
          <a:p>
            <a:pPr lvl="1">
              <a:lnSpc>
                <a:spcPct val="95000"/>
              </a:lnSpc>
              <a:defRPr/>
            </a:pPr>
            <a:r>
              <a:rPr lang="en-US" dirty="0"/>
              <a:t>Netscape Composer</a:t>
            </a:r>
          </a:p>
          <a:p>
            <a:pPr lvl="1">
              <a:lnSpc>
                <a:spcPct val="95000"/>
              </a:lnSpc>
              <a:defRPr/>
            </a:pPr>
            <a:r>
              <a:rPr lang="en-US" dirty="0"/>
              <a:t>Visual Studio</a:t>
            </a:r>
          </a:p>
          <a:p>
            <a:endParaRPr lang="en-US" sz="3200" dirty="0"/>
          </a:p>
        </p:txBody>
      </p:sp>
    </p:spTree>
    <p:extLst>
      <p:ext uri="{BB962C8B-B14F-4D97-AF65-F5344CB8AC3E}">
        <p14:creationId xmlns:p14="http://schemas.microsoft.com/office/powerpoint/2010/main" val="32059899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0" y="106364"/>
            <a:ext cx="8763000" cy="809512"/>
          </a:xfrm>
        </p:spPr>
        <p:txBody>
          <a:bodyPr>
            <a:normAutofit/>
          </a:bodyPr>
          <a:lstStyle/>
          <a:p>
            <a:r>
              <a:rPr lang="en-US">
                <a:latin typeface="+mj-lt"/>
              </a:rPr>
              <a:t>First HTML Page</a:t>
            </a:r>
            <a:endParaRPr lang="en-IN">
              <a:latin typeface="+mj-lt"/>
            </a:endParaRPr>
          </a:p>
        </p:txBody>
      </p:sp>
      <p:sp>
        <p:nvSpPr>
          <p:cNvPr id="18" name="Rectangle 4"/>
          <p:cNvSpPr>
            <a:spLocks noChangeArrowheads="1"/>
          </p:cNvSpPr>
          <p:nvPr/>
        </p:nvSpPr>
        <p:spPr bwMode="auto">
          <a:xfrm>
            <a:off x="1961822" y="1337155"/>
            <a:ext cx="7991475" cy="289925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ct val="0"/>
              </a:spcBef>
              <a:buClr>
                <a:schemeClr val="accent5">
                  <a:lumMod val="40000"/>
                  <a:lumOff val="60000"/>
                </a:schemeClr>
              </a:buClr>
              <a:buSzPct val="70000"/>
              <a:defRPr/>
            </a:pPr>
            <a:r>
              <a:rPr lang="en-ZA" sz="2400" b="1" noProof="1">
                <a:effectLst>
                  <a:outerShdw blurRad="38100" dist="38100" dir="2700000" algn="tl">
                    <a:srgbClr val="000000">
                      <a:alpha val="43137"/>
                    </a:srgbClr>
                  </a:outerShdw>
                </a:effectLst>
                <a:latin typeface="Consolas" pitchFamily="49" charset="0"/>
                <a:cs typeface="Consolas" pitchFamily="49" charset="0"/>
              </a:rPr>
              <a:t>&lt;html&gt;</a:t>
            </a:r>
          </a:p>
          <a:p>
            <a:pPr eaLnBrk="0" hangingPunct="0">
              <a:lnSpc>
                <a:spcPct val="95000"/>
              </a:lnSpc>
              <a:spcBef>
                <a:spcPct val="0"/>
              </a:spcBef>
              <a:buClr>
                <a:schemeClr val="accent5">
                  <a:lumMod val="40000"/>
                  <a:lumOff val="60000"/>
                </a:schemeClr>
              </a:buClr>
              <a:buSzPct val="70000"/>
              <a:defRPr/>
            </a:pPr>
            <a:r>
              <a:rPr lang="en-ZA" sz="2400" b="1" noProof="1">
                <a:effectLst>
                  <a:outerShdw blurRad="38100" dist="38100" dir="2700000" algn="tl">
                    <a:srgbClr val="000000">
                      <a:alpha val="43137"/>
                    </a:srgbClr>
                  </a:outerShdw>
                </a:effectLst>
                <a:latin typeface="Consolas" pitchFamily="49" charset="0"/>
                <a:cs typeface="Consolas" pitchFamily="49" charset="0"/>
              </a:rPr>
              <a:t>  &lt;head&gt;</a:t>
            </a:r>
          </a:p>
          <a:p>
            <a:pPr eaLnBrk="0" hangingPunct="0">
              <a:lnSpc>
                <a:spcPct val="95000"/>
              </a:lnSpc>
              <a:spcBef>
                <a:spcPct val="0"/>
              </a:spcBef>
              <a:buClr>
                <a:schemeClr val="accent5">
                  <a:lumMod val="40000"/>
                  <a:lumOff val="60000"/>
                </a:schemeClr>
              </a:buClr>
              <a:buSzPct val="70000"/>
              <a:defRPr/>
            </a:pPr>
            <a:r>
              <a:rPr lang="en-ZA" sz="2400" b="1" noProof="1">
                <a:effectLst>
                  <a:outerShdw blurRad="38100" dist="38100" dir="2700000" algn="tl">
                    <a:srgbClr val="000000">
                      <a:alpha val="43137"/>
                    </a:srgbClr>
                  </a:outerShdw>
                </a:effectLst>
                <a:latin typeface="Consolas" pitchFamily="49" charset="0"/>
                <a:cs typeface="Consolas" pitchFamily="49" charset="0"/>
              </a:rPr>
              <a:t>    &lt;title&gt;My First HTML Page&lt;/title&gt;</a:t>
            </a:r>
          </a:p>
          <a:p>
            <a:pPr eaLnBrk="0" hangingPunct="0">
              <a:lnSpc>
                <a:spcPct val="95000"/>
              </a:lnSpc>
              <a:spcBef>
                <a:spcPct val="0"/>
              </a:spcBef>
              <a:buClr>
                <a:schemeClr val="accent5">
                  <a:lumMod val="40000"/>
                  <a:lumOff val="60000"/>
                </a:schemeClr>
              </a:buClr>
              <a:buSzPct val="70000"/>
              <a:defRPr/>
            </a:pPr>
            <a:r>
              <a:rPr lang="en-ZA" sz="2400" b="1" noProof="1">
                <a:effectLst>
                  <a:outerShdw blurRad="38100" dist="38100" dir="2700000" algn="tl">
                    <a:srgbClr val="000000">
                      <a:alpha val="43137"/>
                    </a:srgbClr>
                  </a:outerShdw>
                </a:effectLst>
                <a:latin typeface="Consolas" pitchFamily="49" charset="0"/>
                <a:cs typeface="Consolas" pitchFamily="49" charset="0"/>
              </a:rPr>
              <a:t>  &lt;/head&gt;</a:t>
            </a:r>
          </a:p>
          <a:p>
            <a:pPr eaLnBrk="0" hangingPunct="0">
              <a:lnSpc>
                <a:spcPct val="95000"/>
              </a:lnSpc>
              <a:spcBef>
                <a:spcPct val="0"/>
              </a:spcBef>
              <a:buClr>
                <a:schemeClr val="accent5">
                  <a:lumMod val="40000"/>
                  <a:lumOff val="60000"/>
                </a:schemeClr>
              </a:buClr>
              <a:buSzPct val="70000"/>
              <a:defRPr/>
            </a:pPr>
            <a:r>
              <a:rPr lang="en-ZA" sz="2400" b="1" noProof="1">
                <a:effectLst>
                  <a:outerShdw blurRad="38100" dist="38100" dir="2700000" algn="tl">
                    <a:srgbClr val="000000">
                      <a:alpha val="43137"/>
                    </a:srgbClr>
                  </a:outerShdw>
                </a:effectLst>
                <a:latin typeface="Consolas" pitchFamily="49" charset="0"/>
                <a:cs typeface="Consolas" pitchFamily="49" charset="0"/>
              </a:rPr>
              <a:t>  &lt;body&gt;</a:t>
            </a:r>
          </a:p>
          <a:p>
            <a:pPr eaLnBrk="0" hangingPunct="0">
              <a:lnSpc>
                <a:spcPct val="95000"/>
              </a:lnSpc>
              <a:spcBef>
                <a:spcPct val="0"/>
              </a:spcBef>
              <a:buClr>
                <a:schemeClr val="accent5">
                  <a:lumMod val="40000"/>
                  <a:lumOff val="60000"/>
                </a:schemeClr>
              </a:buClr>
              <a:buSzPct val="70000"/>
              <a:defRPr/>
            </a:pPr>
            <a:r>
              <a:rPr lang="en-ZA" sz="2400" b="1" noProof="1">
                <a:effectLst>
                  <a:outerShdw blurRad="38100" dist="38100" dir="2700000" algn="tl">
                    <a:srgbClr val="000000">
                      <a:alpha val="43137"/>
                    </a:srgbClr>
                  </a:outerShdw>
                </a:effectLst>
                <a:latin typeface="Consolas" pitchFamily="49" charset="0"/>
                <a:cs typeface="Consolas" pitchFamily="49" charset="0"/>
              </a:rPr>
              <a:t>     &lt;p&gt;This is some text...&lt;/p&gt;</a:t>
            </a:r>
          </a:p>
          <a:p>
            <a:pPr eaLnBrk="0" hangingPunct="0">
              <a:lnSpc>
                <a:spcPct val="95000"/>
              </a:lnSpc>
              <a:spcBef>
                <a:spcPct val="0"/>
              </a:spcBef>
              <a:buClr>
                <a:schemeClr val="accent5">
                  <a:lumMod val="40000"/>
                  <a:lumOff val="60000"/>
                </a:schemeClr>
              </a:buClr>
              <a:buSzPct val="70000"/>
              <a:defRPr/>
            </a:pPr>
            <a:r>
              <a:rPr lang="en-ZA" sz="2400" b="1" noProof="1">
                <a:effectLst>
                  <a:outerShdw blurRad="38100" dist="38100" dir="2700000" algn="tl">
                    <a:srgbClr val="000000">
                      <a:alpha val="43137"/>
                    </a:srgbClr>
                  </a:outerShdw>
                </a:effectLst>
                <a:latin typeface="Consolas" pitchFamily="49" charset="0"/>
                <a:cs typeface="Consolas" pitchFamily="49" charset="0"/>
              </a:rPr>
              <a:t>  &lt;/body&gt;</a:t>
            </a:r>
          </a:p>
          <a:p>
            <a:pPr eaLnBrk="0" hangingPunct="0">
              <a:lnSpc>
                <a:spcPct val="95000"/>
              </a:lnSpc>
              <a:spcBef>
                <a:spcPct val="0"/>
              </a:spcBef>
              <a:buClr>
                <a:schemeClr val="accent5">
                  <a:lumMod val="40000"/>
                  <a:lumOff val="60000"/>
                </a:schemeClr>
              </a:buClr>
              <a:buSzPct val="70000"/>
              <a:defRPr/>
            </a:pPr>
            <a:r>
              <a:rPr lang="en-ZA" sz="2400" b="1" noProof="1">
                <a:effectLst>
                  <a:outerShdw blurRad="38100" dist="38100" dir="2700000" algn="tl">
                    <a:srgbClr val="000000">
                      <a:alpha val="43137"/>
                    </a:srgbClr>
                  </a:outerShdw>
                </a:effectLst>
                <a:latin typeface="Consolas" pitchFamily="49" charset="0"/>
                <a:cs typeface="Consolas" pitchFamily="49" charset="0"/>
              </a:rPr>
              <a:t>&lt;/html&gt;</a:t>
            </a:r>
          </a:p>
        </p:txBody>
      </p:sp>
      <p:pic>
        <p:nvPicPr>
          <p:cNvPr id="20" name="Picture 8" descr="My-First-HTML-Page-IE"/>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49750" y="4343610"/>
            <a:ext cx="5556250" cy="1908175"/>
          </a:xfrm>
          <a:prstGeom prst="rect">
            <a:avLst/>
          </a:prstGeom>
          <a:noFill/>
          <a:ln w="9525">
            <a:noFill/>
            <a:miter lim="800000"/>
          </a:ln>
        </p:spPr>
      </p:pic>
      <p:sp>
        <p:nvSpPr>
          <p:cNvPr id="21" name="Rectangle 20"/>
          <p:cNvSpPr/>
          <p:nvPr/>
        </p:nvSpPr>
        <p:spPr>
          <a:xfrm>
            <a:off x="1912189" y="772065"/>
            <a:ext cx="3352800" cy="552587"/>
          </a:xfrm>
          <a:prstGeom prst="rect">
            <a:avLst/>
          </a:prstGeom>
        </p:spPr>
        <p:txBody>
          <a:bodyPr wrap="square">
            <a:spAutoFit/>
          </a:bodyPr>
          <a:lstStyle/>
          <a:p>
            <a:pPr marL="282575" indent="-282575" eaLnBrk="0" hangingPunct="0">
              <a:lnSpc>
                <a:spcPts val="3800"/>
              </a:lnSpc>
              <a:spcBef>
                <a:spcPts val="600"/>
              </a:spcBef>
              <a:spcAft>
                <a:spcPts val="600"/>
              </a:spcAft>
              <a:buClr>
                <a:srgbClr val="46A6BD">
                  <a:lumMod val="40000"/>
                  <a:lumOff val="60000"/>
                </a:srgbClr>
              </a:buClr>
              <a:buSzPct val="70000"/>
              <a:tabLst>
                <a:tab pos="282575" algn="l"/>
              </a:tabLst>
            </a:pPr>
            <a:r>
              <a:rPr lang="en-US" sz="2800" b="1" dirty="0">
                <a:effectLst>
                  <a:outerShdw blurRad="38100" dist="38100" dir="2700000" algn="tl">
                    <a:srgbClr val="000000">
                      <a:alpha val="43137"/>
                    </a:srgbClr>
                  </a:outerShdw>
                </a:effectLst>
                <a:latin typeface="Corbel"/>
              </a:rPr>
              <a:t>test.html</a:t>
            </a:r>
          </a:p>
        </p:txBody>
      </p:sp>
    </p:spTree>
    <p:extLst>
      <p:ext uri="{BB962C8B-B14F-4D97-AF65-F5344CB8AC3E}">
        <p14:creationId xmlns:p14="http://schemas.microsoft.com/office/powerpoint/2010/main" val="982830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0" y="106364"/>
            <a:ext cx="8763000" cy="809512"/>
          </a:xfrm>
        </p:spPr>
        <p:txBody>
          <a:bodyPr>
            <a:normAutofit/>
          </a:bodyPr>
          <a:lstStyle/>
          <a:p>
            <a:r>
              <a:rPr lang="en-US">
                <a:latin typeface="+mj-lt"/>
              </a:rPr>
              <a:t>HTML Structure</a:t>
            </a:r>
            <a:endParaRPr lang="en-IN">
              <a:latin typeface="+mj-lt"/>
            </a:endParaRPr>
          </a:p>
        </p:txBody>
      </p:sp>
      <p:sp>
        <p:nvSpPr>
          <p:cNvPr id="14" name="Content Placeholder 2"/>
          <p:cNvSpPr>
            <a:spLocks noGrp="1"/>
          </p:cNvSpPr>
          <p:nvPr>
            <p:ph idx="1"/>
          </p:nvPr>
        </p:nvSpPr>
        <p:spPr>
          <a:xfrm>
            <a:off x="1981200" y="1295400"/>
            <a:ext cx="8229600" cy="5105400"/>
          </a:xfrm>
        </p:spPr>
        <p:txBody>
          <a:bodyPr>
            <a:normAutofit/>
          </a:bodyPr>
          <a:lstStyle/>
          <a:p>
            <a:pPr>
              <a:lnSpc>
                <a:spcPct val="100000"/>
              </a:lnSpc>
              <a:defRPr/>
            </a:pPr>
            <a:r>
              <a:rPr lang="en-US"/>
              <a:t>HTML is comprised of “elements” and “tags”</a:t>
            </a:r>
            <a:endParaRPr lang="en-US">
              <a:latin typeface="Courier New" pitchFamily="49" charset="0"/>
            </a:endParaRPr>
          </a:p>
          <a:p>
            <a:pPr lvl="1">
              <a:lnSpc>
                <a:spcPct val="100000"/>
              </a:lnSpc>
              <a:defRPr/>
            </a:pPr>
            <a:r>
              <a:rPr lang="en-US"/>
              <a:t>Begins with </a:t>
            </a:r>
            <a:r>
              <a:rPr lang="en-US">
                <a:solidFill>
                  <a:srgbClr val="0202BE"/>
                </a:solidFill>
                <a:latin typeface="Consolas" pitchFamily="49" charset="0"/>
                <a:cs typeface="Consolas" pitchFamily="49" charset="0"/>
              </a:rPr>
              <a:t>&lt;html&gt;</a:t>
            </a:r>
            <a:r>
              <a:rPr lang="en-US">
                <a:solidFill>
                  <a:schemeClr val="tx2">
                    <a:lumMod val="60000"/>
                    <a:lumOff val="40000"/>
                  </a:schemeClr>
                </a:solidFill>
              </a:rPr>
              <a:t> </a:t>
            </a:r>
            <a:r>
              <a:rPr lang="en-US"/>
              <a:t>and ends with </a:t>
            </a:r>
            <a:r>
              <a:rPr lang="en-US">
                <a:solidFill>
                  <a:srgbClr val="0202BE"/>
                </a:solidFill>
                <a:latin typeface="Consolas" pitchFamily="49" charset="0"/>
                <a:cs typeface="Consolas" pitchFamily="49" charset="0"/>
              </a:rPr>
              <a:t>&lt;/html&gt;</a:t>
            </a:r>
          </a:p>
          <a:p>
            <a:pPr>
              <a:lnSpc>
                <a:spcPct val="100000"/>
              </a:lnSpc>
              <a:defRPr/>
            </a:pPr>
            <a:r>
              <a:rPr lang="en-US"/>
              <a:t>Elements (tags) are nested one inside another:</a:t>
            </a:r>
          </a:p>
          <a:p>
            <a:pPr>
              <a:lnSpc>
                <a:spcPct val="100000"/>
              </a:lnSpc>
              <a:defRPr/>
            </a:pPr>
            <a:endParaRPr lang="en-US"/>
          </a:p>
          <a:p>
            <a:pPr>
              <a:lnSpc>
                <a:spcPct val="100000"/>
              </a:lnSpc>
              <a:defRPr/>
            </a:pPr>
            <a:r>
              <a:rPr lang="en-US"/>
              <a:t>Tags have attributes:</a:t>
            </a:r>
          </a:p>
          <a:p>
            <a:pPr>
              <a:lnSpc>
                <a:spcPct val="100000"/>
              </a:lnSpc>
              <a:defRPr/>
            </a:pPr>
            <a:endParaRPr lang="en-US"/>
          </a:p>
          <a:p>
            <a:pPr>
              <a:lnSpc>
                <a:spcPct val="100000"/>
              </a:lnSpc>
              <a:defRPr/>
            </a:pPr>
            <a:r>
              <a:rPr lang="en-US"/>
              <a:t>HTML describes structure using two main sections: </a:t>
            </a:r>
            <a:r>
              <a:rPr lang="en-US">
                <a:solidFill>
                  <a:srgbClr val="0202BE"/>
                </a:solidFill>
                <a:latin typeface="Consolas" pitchFamily="49" charset="0"/>
                <a:cs typeface="Consolas" pitchFamily="49" charset="0"/>
              </a:rPr>
              <a:t>&lt;head&gt;</a:t>
            </a:r>
            <a:r>
              <a:rPr lang="en-US">
                <a:solidFill>
                  <a:srgbClr val="0202BE"/>
                </a:solidFill>
              </a:rPr>
              <a:t> </a:t>
            </a:r>
            <a:r>
              <a:rPr lang="en-US"/>
              <a:t>and </a:t>
            </a:r>
            <a:r>
              <a:rPr lang="en-US">
                <a:solidFill>
                  <a:srgbClr val="0202BE"/>
                </a:solidFill>
                <a:latin typeface="Consolas" pitchFamily="49" charset="0"/>
                <a:cs typeface="Consolas" pitchFamily="49" charset="0"/>
              </a:rPr>
              <a:t>&lt;body&gt;</a:t>
            </a:r>
          </a:p>
          <a:p>
            <a:endParaRPr lang="en-US"/>
          </a:p>
        </p:txBody>
      </p:sp>
      <p:sp>
        <p:nvSpPr>
          <p:cNvPr id="16" name="Rectangle 5"/>
          <p:cNvSpPr>
            <a:spLocks noChangeArrowheads="1"/>
          </p:cNvSpPr>
          <p:nvPr/>
        </p:nvSpPr>
        <p:spPr bwMode="auto">
          <a:xfrm>
            <a:off x="2649747" y="2935857"/>
            <a:ext cx="7689848" cy="4247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0000"/>
              </a:lnSpc>
              <a:spcBef>
                <a:spcPct val="0"/>
              </a:spcBef>
              <a:buClr>
                <a:schemeClr val="accent5">
                  <a:lumMod val="40000"/>
                  <a:lumOff val="60000"/>
                </a:schemeClr>
              </a:buClr>
              <a:buSzPct val="70000"/>
              <a:defRPr/>
            </a:pPr>
            <a:r>
              <a:rPr lang="en-US" sz="2400" b="1" noProof="1">
                <a:solidFill>
                  <a:srgbClr val="0202BE"/>
                </a:solidFill>
                <a:effectLst>
                  <a:outerShdw blurRad="38100" dist="38100" dir="2700000" algn="tl">
                    <a:srgbClr val="000000">
                      <a:alpha val="43137"/>
                    </a:srgbClr>
                  </a:outerShdw>
                </a:effectLst>
                <a:latin typeface="Consolas" pitchFamily="49" charset="0"/>
                <a:cs typeface="Consolas" pitchFamily="49" charset="0"/>
              </a:rPr>
              <a:t>&lt;html&gt; </a:t>
            </a:r>
            <a:r>
              <a:rPr lang="en-US" sz="2400" b="1" noProof="1">
                <a:solidFill>
                  <a:srgbClr val="FF0000"/>
                </a:solidFill>
                <a:effectLst>
                  <a:outerShdw blurRad="38100" dist="38100" dir="2700000" algn="tl">
                    <a:srgbClr val="000000">
                      <a:alpha val="43137"/>
                    </a:srgbClr>
                  </a:outerShdw>
                </a:effectLst>
                <a:latin typeface="Consolas" pitchFamily="49" charset="0"/>
                <a:cs typeface="Consolas" pitchFamily="49" charset="0"/>
              </a:rPr>
              <a:t>&lt;head&gt;&lt;/head&gt; </a:t>
            </a:r>
            <a:r>
              <a:rPr lang="en-US" sz="2400" b="1" noProof="1">
                <a:solidFill>
                  <a:schemeClr val="accent2">
                    <a:lumMod val="50000"/>
                  </a:schemeClr>
                </a:solidFill>
                <a:effectLst>
                  <a:outerShdw blurRad="38100" dist="38100" dir="2700000" algn="tl">
                    <a:srgbClr val="000000">
                      <a:alpha val="43137"/>
                    </a:srgbClr>
                  </a:outerShdw>
                </a:effectLst>
                <a:latin typeface="Consolas" pitchFamily="49" charset="0"/>
                <a:cs typeface="Consolas" pitchFamily="49" charset="0"/>
              </a:rPr>
              <a:t>&lt;body&gt;&lt;/body&gt; </a:t>
            </a:r>
            <a:r>
              <a:rPr lang="en-US" sz="2400" b="1" noProof="1">
                <a:solidFill>
                  <a:srgbClr val="0202BE"/>
                </a:solidFill>
                <a:effectLst>
                  <a:outerShdw blurRad="38100" dist="38100" dir="2700000" algn="tl">
                    <a:srgbClr val="000000">
                      <a:alpha val="43137"/>
                    </a:srgbClr>
                  </a:outerShdw>
                </a:effectLst>
                <a:latin typeface="Consolas" pitchFamily="49" charset="0"/>
                <a:cs typeface="Consolas" pitchFamily="49" charset="0"/>
              </a:rPr>
              <a:t>&lt;/html&gt;</a:t>
            </a:r>
          </a:p>
        </p:txBody>
      </p:sp>
      <p:sp>
        <p:nvSpPr>
          <p:cNvPr id="18" name="Rectangle 6"/>
          <p:cNvSpPr>
            <a:spLocks noChangeArrowheads="1"/>
          </p:cNvSpPr>
          <p:nvPr/>
        </p:nvSpPr>
        <p:spPr bwMode="auto">
          <a:xfrm>
            <a:off x="2667000" y="3953773"/>
            <a:ext cx="7689848" cy="4247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0000"/>
              </a:lnSpc>
              <a:spcBef>
                <a:spcPct val="0"/>
              </a:spcBef>
              <a:buClr>
                <a:schemeClr val="accent5">
                  <a:lumMod val="40000"/>
                  <a:lumOff val="60000"/>
                </a:schemeClr>
              </a:buClr>
              <a:buSzPct val="70000"/>
              <a:defRPr/>
            </a:pPr>
            <a:r>
              <a:rPr lang="en-US" sz="2400" b="1" noProof="1">
                <a:solidFill>
                  <a:srgbClr val="0202BE"/>
                </a:solidFill>
                <a:effectLst>
                  <a:outerShdw blurRad="38100" dist="38100" dir="2700000" algn="tl">
                    <a:srgbClr val="000000">
                      <a:alpha val="43137"/>
                    </a:srgbClr>
                  </a:outerShdw>
                </a:effectLst>
                <a:latin typeface="Consolas" pitchFamily="49" charset="0"/>
                <a:cs typeface="Consolas" pitchFamily="49" charset="0"/>
              </a:rPr>
              <a:t>&lt;img src="logo.jpg" alt="logo" /&gt;</a:t>
            </a:r>
          </a:p>
        </p:txBody>
      </p:sp>
    </p:spTree>
    <p:extLst>
      <p:ext uri="{BB962C8B-B14F-4D97-AF65-F5344CB8AC3E}">
        <p14:creationId xmlns:p14="http://schemas.microsoft.com/office/powerpoint/2010/main" val="11888934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16" grpId="0" animBg="1"/>
      <p:bldP spid="1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0" y="106364"/>
            <a:ext cx="8763000" cy="809512"/>
          </a:xfrm>
        </p:spPr>
        <p:txBody>
          <a:bodyPr>
            <a:normAutofit/>
          </a:bodyPr>
          <a:lstStyle/>
          <a:p>
            <a:r>
              <a:rPr lang="en-US">
                <a:latin typeface="+mj-lt"/>
              </a:rPr>
              <a:t>HTML Code Formatting</a:t>
            </a:r>
            <a:endParaRPr lang="en-IN">
              <a:latin typeface="+mj-lt"/>
            </a:endParaRPr>
          </a:p>
        </p:txBody>
      </p:sp>
      <p:sp>
        <p:nvSpPr>
          <p:cNvPr id="18" name="Content Placeholder 2"/>
          <p:cNvSpPr>
            <a:spLocks noGrp="1"/>
          </p:cNvSpPr>
          <p:nvPr>
            <p:ph idx="1"/>
          </p:nvPr>
        </p:nvSpPr>
        <p:spPr>
          <a:xfrm>
            <a:off x="1981200" y="1219201"/>
            <a:ext cx="8229600" cy="4525963"/>
          </a:xfrm>
        </p:spPr>
        <p:txBody>
          <a:bodyPr>
            <a:noAutofit/>
          </a:bodyPr>
          <a:lstStyle/>
          <a:p>
            <a:pPr>
              <a:lnSpc>
                <a:spcPct val="100000"/>
              </a:lnSpc>
              <a:defRPr/>
            </a:pPr>
            <a:r>
              <a:rPr lang="en-US"/>
              <a:t>The HTML source code should be formatted to increase readability and facilitate debugging.</a:t>
            </a:r>
            <a:endParaRPr lang="en-US">
              <a:latin typeface="Courier New" pitchFamily="49" charset="0"/>
            </a:endParaRPr>
          </a:p>
          <a:p>
            <a:pPr lvl="1">
              <a:lnSpc>
                <a:spcPct val="100000"/>
              </a:lnSpc>
              <a:defRPr/>
            </a:pPr>
            <a:r>
              <a:rPr lang="en-US"/>
              <a:t>Every block element should start on a new line.</a:t>
            </a:r>
          </a:p>
          <a:p>
            <a:pPr lvl="1">
              <a:lnSpc>
                <a:spcPct val="100000"/>
              </a:lnSpc>
              <a:defRPr/>
            </a:pPr>
            <a:r>
              <a:rPr lang="en-US"/>
              <a:t>Every nested (block) element should be indented.</a:t>
            </a:r>
          </a:p>
          <a:p>
            <a:pPr lvl="1">
              <a:lnSpc>
                <a:spcPct val="100000"/>
              </a:lnSpc>
              <a:defRPr/>
            </a:pPr>
            <a:r>
              <a:rPr lang="en-US"/>
              <a:t>Browsers ignore multiple whitespaces in the page source, so formatting is harmless.</a:t>
            </a:r>
          </a:p>
          <a:p>
            <a:pPr>
              <a:lnSpc>
                <a:spcPct val="100000"/>
              </a:lnSpc>
              <a:defRPr/>
            </a:pPr>
            <a:r>
              <a:rPr lang="en-US"/>
              <a:t>For performance reasons, formatting can be sacrificed</a:t>
            </a:r>
          </a:p>
          <a:p>
            <a:endParaRPr lang="en-US"/>
          </a:p>
        </p:txBody>
      </p:sp>
    </p:spTree>
    <p:extLst>
      <p:ext uri="{BB962C8B-B14F-4D97-AF65-F5344CB8AC3E}">
        <p14:creationId xmlns:p14="http://schemas.microsoft.com/office/powerpoint/2010/main" val="28998612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bldLvl="2"/>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0" y="106364"/>
            <a:ext cx="8763000" cy="809512"/>
          </a:xfrm>
        </p:spPr>
        <p:txBody>
          <a:bodyPr>
            <a:normAutofit/>
          </a:bodyPr>
          <a:lstStyle/>
          <a:p>
            <a:r>
              <a:rPr lang="en-US">
                <a:latin typeface="+mj-lt"/>
              </a:rPr>
              <a:t>First HTML Page: Tags</a:t>
            </a:r>
            <a:endParaRPr lang="en-IN">
              <a:latin typeface="+mj-lt"/>
            </a:endParaRPr>
          </a:p>
        </p:txBody>
      </p:sp>
      <p:sp>
        <p:nvSpPr>
          <p:cNvPr id="18" name="Rectangle 2"/>
          <p:cNvSpPr>
            <a:spLocks noChangeArrowheads="1"/>
          </p:cNvSpPr>
          <p:nvPr/>
        </p:nvSpPr>
        <p:spPr bwMode="auto">
          <a:xfrm>
            <a:off x="2063751" y="1676401"/>
            <a:ext cx="8207375" cy="374871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ct val="0"/>
              </a:spcBef>
              <a:buClr>
                <a:schemeClr val="accent5">
                  <a:lumMod val="40000"/>
                  <a:lumOff val="60000"/>
                </a:schemeClr>
              </a:buClr>
              <a:buSzPct val="70000"/>
              <a:defRPr/>
            </a:pPr>
            <a:r>
              <a:rPr lang="en-ZA" sz="2400" b="1" noProof="1">
                <a:effectLst>
                  <a:outerShdw blurRad="38100" dist="38100" dir="2700000" algn="tl">
                    <a:srgbClr val="000000">
                      <a:alpha val="43137"/>
                    </a:srgbClr>
                  </a:outerShdw>
                </a:effectLst>
                <a:latin typeface="Consolas" pitchFamily="49" charset="0"/>
                <a:cs typeface="Consolas" pitchFamily="49" charset="0"/>
              </a:rPr>
              <a:t>&lt;!DOCTYPE HTML&gt;</a:t>
            </a:r>
          </a:p>
          <a:p>
            <a:pPr eaLnBrk="0" hangingPunct="0">
              <a:lnSpc>
                <a:spcPct val="110000"/>
              </a:lnSpc>
              <a:spcBef>
                <a:spcPct val="0"/>
              </a:spcBef>
              <a:buClr>
                <a:schemeClr val="accent5">
                  <a:lumMod val="40000"/>
                  <a:lumOff val="60000"/>
                </a:schemeClr>
              </a:buClr>
              <a:buSzPct val="70000"/>
              <a:defRPr/>
            </a:pPr>
            <a:r>
              <a:rPr lang="en-ZA" sz="2400" b="1" noProof="1">
                <a:effectLst>
                  <a:outerShdw blurRad="38100" dist="38100" dir="2700000" algn="tl">
                    <a:srgbClr val="000000">
                      <a:alpha val="43137"/>
                    </a:srgbClr>
                  </a:outerShdw>
                </a:effectLst>
                <a:latin typeface="Consolas" pitchFamily="49" charset="0"/>
                <a:cs typeface="Consolas" pitchFamily="49" charset="0"/>
              </a:rPr>
              <a:t>&lt;html&gt;</a:t>
            </a:r>
          </a:p>
          <a:p>
            <a:pPr eaLnBrk="0" hangingPunct="0">
              <a:lnSpc>
                <a:spcPct val="110000"/>
              </a:lnSpc>
              <a:spcBef>
                <a:spcPct val="0"/>
              </a:spcBef>
              <a:buClr>
                <a:schemeClr val="accent5">
                  <a:lumMod val="40000"/>
                  <a:lumOff val="60000"/>
                </a:schemeClr>
              </a:buClr>
              <a:buSzPct val="70000"/>
              <a:defRPr/>
            </a:pPr>
            <a:r>
              <a:rPr lang="en-ZA" sz="2400" b="1" noProof="1">
                <a:effectLst>
                  <a:outerShdw blurRad="38100" dist="38100" dir="2700000" algn="tl">
                    <a:srgbClr val="000000">
                      <a:alpha val="43137"/>
                    </a:srgbClr>
                  </a:outerShdw>
                </a:effectLst>
                <a:latin typeface="Consolas" pitchFamily="49" charset="0"/>
                <a:cs typeface="Consolas" pitchFamily="49" charset="0"/>
              </a:rPr>
              <a:t>  &lt;head&gt;</a:t>
            </a:r>
          </a:p>
          <a:p>
            <a:pPr eaLnBrk="0" hangingPunct="0">
              <a:lnSpc>
                <a:spcPct val="110000"/>
              </a:lnSpc>
              <a:spcBef>
                <a:spcPct val="0"/>
              </a:spcBef>
              <a:buClr>
                <a:schemeClr val="accent5">
                  <a:lumMod val="40000"/>
                  <a:lumOff val="60000"/>
                </a:schemeClr>
              </a:buClr>
              <a:buSzPct val="70000"/>
              <a:defRPr/>
            </a:pPr>
            <a:r>
              <a:rPr lang="en-ZA" sz="2400" b="1" noProof="1">
                <a:effectLst>
                  <a:outerShdw blurRad="38100" dist="38100" dir="2700000" algn="tl">
                    <a:srgbClr val="000000">
                      <a:alpha val="43137"/>
                    </a:srgbClr>
                  </a:outerShdw>
                </a:effectLst>
                <a:latin typeface="Consolas" pitchFamily="49" charset="0"/>
                <a:cs typeface="Consolas" pitchFamily="49" charset="0"/>
              </a:rPr>
              <a:t>    &lt;title&gt;My First HTML Page&lt;/title&gt;</a:t>
            </a:r>
          </a:p>
          <a:p>
            <a:pPr eaLnBrk="0" hangingPunct="0">
              <a:lnSpc>
                <a:spcPct val="110000"/>
              </a:lnSpc>
              <a:spcBef>
                <a:spcPct val="0"/>
              </a:spcBef>
              <a:buClr>
                <a:schemeClr val="accent5">
                  <a:lumMod val="40000"/>
                  <a:lumOff val="60000"/>
                </a:schemeClr>
              </a:buClr>
              <a:buSzPct val="70000"/>
              <a:defRPr/>
            </a:pPr>
            <a:r>
              <a:rPr lang="en-ZA" sz="2400" b="1" noProof="1">
                <a:effectLst>
                  <a:outerShdw blurRad="38100" dist="38100" dir="2700000" algn="tl">
                    <a:srgbClr val="000000">
                      <a:alpha val="43137"/>
                    </a:srgbClr>
                  </a:outerShdw>
                </a:effectLst>
                <a:latin typeface="Consolas" pitchFamily="49" charset="0"/>
                <a:cs typeface="Consolas" pitchFamily="49" charset="0"/>
              </a:rPr>
              <a:t>  &lt;/head&gt;</a:t>
            </a:r>
          </a:p>
          <a:p>
            <a:pPr eaLnBrk="0" hangingPunct="0">
              <a:lnSpc>
                <a:spcPct val="110000"/>
              </a:lnSpc>
              <a:spcBef>
                <a:spcPct val="0"/>
              </a:spcBef>
              <a:buClr>
                <a:schemeClr val="accent5">
                  <a:lumMod val="40000"/>
                  <a:lumOff val="60000"/>
                </a:schemeClr>
              </a:buClr>
              <a:buSzPct val="70000"/>
              <a:defRPr/>
            </a:pPr>
            <a:r>
              <a:rPr lang="en-ZA" sz="2400" b="1" noProof="1">
                <a:effectLst>
                  <a:outerShdw blurRad="38100" dist="38100" dir="2700000" algn="tl">
                    <a:srgbClr val="000000">
                      <a:alpha val="43137"/>
                    </a:srgbClr>
                  </a:outerShdw>
                </a:effectLst>
                <a:latin typeface="Consolas" pitchFamily="49" charset="0"/>
                <a:cs typeface="Consolas" pitchFamily="49" charset="0"/>
              </a:rPr>
              <a:t>  &lt;body&gt;</a:t>
            </a:r>
          </a:p>
          <a:p>
            <a:pPr eaLnBrk="0" hangingPunct="0">
              <a:lnSpc>
                <a:spcPct val="110000"/>
              </a:lnSpc>
              <a:spcBef>
                <a:spcPct val="0"/>
              </a:spcBef>
              <a:buClr>
                <a:schemeClr val="accent5">
                  <a:lumMod val="40000"/>
                  <a:lumOff val="60000"/>
                </a:schemeClr>
              </a:buClr>
              <a:buSzPct val="70000"/>
              <a:defRPr/>
            </a:pPr>
            <a:r>
              <a:rPr lang="en-ZA" sz="2400" b="1" noProof="1">
                <a:effectLst>
                  <a:outerShdw blurRad="38100" dist="38100" dir="2700000" algn="tl">
                    <a:srgbClr val="000000">
                      <a:alpha val="43137"/>
                    </a:srgbClr>
                  </a:outerShdw>
                </a:effectLst>
                <a:latin typeface="Consolas" pitchFamily="49" charset="0"/>
                <a:cs typeface="Consolas" pitchFamily="49" charset="0"/>
              </a:rPr>
              <a:t>     &lt;p&gt;This is some text...&lt;/p&gt;</a:t>
            </a:r>
          </a:p>
          <a:p>
            <a:pPr eaLnBrk="0" hangingPunct="0">
              <a:lnSpc>
                <a:spcPct val="110000"/>
              </a:lnSpc>
              <a:spcBef>
                <a:spcPct val="0"/>
              </a:spcBef>
              <a:buClr>
                <a:schemeClr val="accent5">
                  <a:lumMod val="40000"/>
                  <a:lumOff val="60000"/>
                </a:schemeClr>
              </a:buClr>
              <a:buSzPct val="70000"/>
              <a:defRPr/>
            </a:pPr>
            <a:r>
              <a:rPr lang="en-ZA" sz="2400" b="1" noProof="1">
                <a:effectLst>
                  <a:outerShdw blurRad="38100" dist="38100" dir="2700000" algn="tl">
                    <a:srgbClr val="000000">
                      <a:alpha val="43137"/>
                    </a:srgbClr>
                  </a:outerShdw>
                </a:effectLst>
                <a:latin typeface="Consolas" pitchFamily="49" charset="0"/>
                <a:cs typeface="Consolas" pitchFamily="49" charset="0"/>
              </a:rPr>
              <a:t>  &lt;/body&gt;</a:t>
            </a:r>
          </a:p>
          <a:p>
            <a:pPr eaLnBrk="0" hangingPunct="0">
              <a:lnSpc>
                <a:spcPct val="110000"/>
              </a:lnSpc>
              <a:spcBef>
                <a:spcPct val="0"/>
              </a:spcBef>
              <a:buClr>
                <a:schemeClr val="accent5">
                  <a:lumMod val="40000"/>
                  <a:lumOff val="60000"/>
                </a:schemeClr>
              </a:buClr>
              <a:buSzPct val="70000"/>
              <a:defRPr/>
            </a:pPr>
            <a:r>
              <a:rPr lang="en-ZA" sz="2400" b="1" noProof="1">
                <a:effectLst>
                  <a:outerShdw blurRad="38100" dist="38100" dir="2700000" algn="tl">
                    <a:srgbClr val="000000">
                      <a:alpha val="43137"/>
                    </a:srgbClr>
                  </a:outerShdw>
                </a:effectLst>
                <a:latin typeface="Consolas" pitchFamily="49" charset="0"/>
                <a:cs typeface="Consolas" pitchFamily="49" charset="0"/>
              </a:rPr>
              <a:t>&lt;/html&gt;</a:t>
            </a:r>
          </a:p>
        </p:txBody>
      </p:sp>
      <p:sp>
        <p:nvSpPr>
          <p:cNvPr id="20" name="AutoShape 7"/>
          <p:cNvSpPr>
            <a:spLocks noChangeArrowheads="1"/>
          </p:cNvSpPr>
          <p:nvPr/>
        </p:nvSpPr>
        <p:spPr bwMode="auto">
          <a:xfrm>
            <a:off x="3812877" y="2068902"/>
            <a:ext cx="2209799" cy="527804"/>
          </a:xfrm>
          <a:prstGeom prst="wedgeRoundRectCallout">
            <a:avLst>
              <a:gd name="adj1" fmla="val -51525"/>
              <a:gd name="adj2" fmla="val 139824"/>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ct val="0"/>
              </a:spcBef>
              <a:buClr>
                <a:schemeClr val="accent5">
                  <a:lumMod val="40000"/>
                  <a:lumOff val="60000"/>
                </a:schemeClr>
              </a:buClr>
              <a:buSzPct val="70000"/>
            </a:pPr>
            <a:r>
              <a:rPr lang="en-US" sz="2800" b="1" noProof="1">
                <a:solidFill>
                  <a:srgbClr val="F7FFE7"/>
                </a:solidFill>
                <a:effectLst>
                  <a:outerShdw blurRad="38100" dist="38100" dir="2700000" algn="tl">
                    <a:srgbClr val="000000">
                      <a:alpha val="43137"/>
                    </a:srgbClr>
                  </a:outerShdw>
                </a:effectLst>
                <a:cs typeface="Consolas" pitchFamily="49" charset="0"/>
              </a:rPr>
              <a:t>Opening tag</a:t>
            </a:r>
          </a:p>
        </p:txBody>
      </p:sp>
      <p:sp>
        <p:nvSpPr>
          <p:cNvPr id="21" name="AutoShape 7"/>
          <p:cNvSpPr>
            <a:spLocks noChangeArrowheads="1"/>
          </p:cNvSpPr>
          <p:nvPr/>
        </p:nvSpPr>
        <p:spPr bwMode="auto">
          <a:xfrm>
            <a:off x="7696200" y="3663196"/>
            <a:ext cx="2057400" cy="527804"/>
          </a:xfrm>
          <a:prstGeom prst="wedgeRoundRectCallout">
            <a:avLst>
              <a:gd name="adj1" fmla="val -45850"/>
              <a:gd name="adj2" fmla="val -11147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ct val="0"/>
              </a:spcBef>
              <a:buClr>
                <a:schemeClr val="accent5">
                  <a:lumMod val="40000"/>
                  <a:lumOff val="60000"/>
                </a:schemeClr>
              </a:buClr>
              <a:buSzPct val="70000"/>
            </a:pPr>
            <a:r>
              <a:rPr lang="en-US" sz="2800" b="1" noProof="1">
                <a:solidFill>
                  <a:srgbClr val="F7FFE7"/>
                </a:solidFill>
                <a:effectLst>
                  <a:outerShdw blurRad="38100" dist="38100" dir="2700000" algn="tl">
                    <a:srgbClr val="000000">
                      <a:alpha val="43137"/>
                    </a:srgbClr>
                  </a:outerShdw>
                </a:effectLst>
                <a:cs typeface="Consolas" pitchFamily="49" charset="0"/>
              </a:rPr>
              <a:t>Closing tag</a:t>
            </a:r>
          </a:p>
        </p:txBody>
      </p:sp>
      <p:sp>
        <p:nvSpPr>
          <p:cNvPr id="22" name="TextBox 21"/>
          <p:cNvSpPr txBox="1"/>
          <p:nvPr/>
        </p:nvSpPr>
        <p:spPr>
          <a:xfrm>
            <a:off x="2057400" y="5562600"/>
            <a:ext cx="8229600" cy="369332"/>
          </a:xfrm>
          <a:prstGeom prst="rect">
            <a:avLst/>
          </a:prstGeom>
          <a:noFill/>
        </p:spPr>
        <p:txBody>
          <a:bodyPr wrap="square" rtlCol="0">
            <a:spAutoFit/>
          </a:bodyPr>
          <a:lstStyle/>
          <a:p>
            <a:r>
              <a:rPr lang="en-US"/>
              <a:t>An HTML element consists of an opening tag, a closing tag and the content inside.</a:t>
            </a:r>
          </a:p>
        </p:txBody>
      </p:sp>
    </p:spTree>
    <p:extLst>
      <p:ext uri="{BB962C8B-B14F-4D97-AF65-F5344CB8AC3E}">
        <p14:creationId xmlns:p14="http://schemas.microsoft.com/office/powerpoint/2010/main" val="3598089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0" y="106364"/>
            <a:ext cx="8763000" cy="809512"/>
          </a:xfrm>
        </p:spPr>
        <p:txBody>
          <a:bodyPr>
            <a:normAutofit/>
          </a:bodyPr>
          <a:lstStyle/>
          <a:p>
            <a:r>
              <a:rPr lang="en-US">
                <a:latin typeface="+mj-lt"/>
              </a:rPr>
              <a:t>First HTML Page: Header</a:t>
            </a:r>
            <a:endParaRPr lang="en-IN">
              <a:latin typeface="+mj-lt"/>
            </a:endParaRPr>
          </a:p>
        </p:txBody>
      </p:sp>
      <p:sp>
        <p:nvSpPr>
          <p:cNvPr id="18" name="Rectangle 2"/>
          <p:cNvSpPr>
            <a:spLocks noChangeArrowheads="1"/>
          </p:cNvSpPr>
          <p:nvPr/>
        </p:nvSpPr>
        <p:spPr bwMode="auto">
          <a:xfrm>
            <a:off x="2063752" y="1703083"/>
            <a:ext cx="7994649" cy="374871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ct val="0"/>
              </a:spcBef>
              <a:buClr>
                <a:schemeClr val="accent5">
                  <a:lumMod val="40000"/>
                  <a:lumOff val="60000"/>
                </a:schemeClr>
              </a:buClr>
              <a:buSzPct val="70000"/>
              <a:defRPr/>
            </a:pPr>
            <a:r>
              <a:rPr lang="en-ZA" sz="2400" b="1" noProof="1">
                <a:effectLst>
                  <a:outerShdw blurRad="38100" dist="38100" dir="2700000" algn="tl">
                    <a:srgbClr val="000000">
                      <a:alpha val="43137"/>
                    </a:srgbClr>
                  </a:outerShdw>
                </a:effectLst>
                <a:latin typeface="Consolas" pitchFamily="49" charset="0"/>
                <a:cs typeface="Consolas" pitchFamily="49" charset="0"/>
              </a:rPr>
              <a:t>&lt;!DOCTYPE HTML&gt;</a:t>
            </a:r>
          </a:p>
          <a:p>
            <a:pPr eaLnBrk="0" hangingPunct="0">
              <a:lnSpc>
                <a:spcPct val="110000"/>
              </a:lnSpc>
              <a:spcBef>
                <a:spcPct val="0"/>
              </a:spcBef>
              <a:buClr>
                <a:schemeClr val="accent5">
                  <a:lumMod val="40000"/>
                  <a:lumOff val="60000"/>
                </a:schemeClr>
              </a:buClr>
              <a:buSzPct val="70000"/>
              <a:defRPr/>
            </a:pPr>
            <a:r>
              <a:rPr lang="en-ZA" sz="2400" b="1" noProof="1">
                <a:effectLst>
                  <a:outerShdw blurRad="38100" dist="38100" dir="2700000" algn="tl">
                    <a:srgbClr val="000000">
                      <a:alpha val="43137"/>
                    </a:srgbClr>
                  </a:outerShdw>
                </a:effectLst>
                <a:latin typeface="Consolas" pitchFamily="49" charset="0"/>
                <a:cs typeface="Consolas" pitchFamily="49" charset="0"/>
              </a:rPr>
              <a:t>&lt;html&gt;</a:t>
            </a:r>
          </a:p>
          <a:p>
            <a:pPr eaLnBrk="0" hangingPunct="0">
              <a:lnSpc>
                <a:spcPct val="110000"/>
              </a:lnSpc>
              <a:spcBef>
                <a:spcPct val="0"/>
              </a:spcBef>
              <a:buClr>
                <a:schemeClr val="accent5">
                  <a:lumMod val="40000"/>
                  <a:lumOff val="60000"/>
                </a:schemeClr>
              </a:buClr>
              <a:buSzPct val="70000"/>
              <a:defRPr/>
            </a:pPr>
            <a:r>
              <a:rPr lang="en-ZA" sz="2400" b="1" noProof="1">
                <a:effectLst>
                  <a:outerShdw blurRad="38100" dist="38100" dir="2700000" algn="tl">
                    <a:srgbClr val="000000">
                      <a:alpha val="43137"/>
                    </a:srgbClr>
                  </a:outerShdw>
                </a:effectLst>
                <a:latin typeface="Consolas" pitchFamily="49" charset="0"/>
                <a:cs typeface="Consolas" pitchFamily="49" charset="0"/>
              </a:rPr>
              <a:t>  &lt;head&gt;</a:t>
            </a:r>
          </a:p>
          <a:p>
            <a:pPr eaLnBrk="0" hangingPunct="0">
              <a:lnSpc>
                <a:spcPct val="110000"/>
              </a:lnSpc>
              <a:spcBef>
                <a:spcPct val="0"/>
              </a:spcBef>
              <a:buClr>
                <a:schemeClr val="accent5">
                  <a:lumMod val="40000"/>
                  <a:lumOff val="60000"/>
                </a:schemeClr>
              </a:buClr>
              <a:buSzPct val="70000"/>
              <a:defRPr/>
            </a:pPr>
            <a:r>
              <a:rPr lang="en-ZA" sz="2400" b="1" noProof="1">
                <a:effectLst>
                  <a:outerShdw blurRad="38100" dist="38100" dir="2700000" algn="tl">
                    <a:srgbClr val="000000">
                      <a:alpha val="43137"/>
                    </a:srgbClr>
                  </a:outerShdw>
                </a:effectLst>
                <a:latin typeface="Consolas" pitchFamily="49" charset="0"/>
                <a:cs typeface="Consolas" pitchFamily="49" charset="0"/>
              </a:rPr>
              <a:t>    &lt;title&gt;My First HTML Page&lt;/title&gt;</a:t>
            </a:r>
          </a:p>
          <a:p>
            <a:pPr eaLnBrk="0" hangingPunct="0">
              <a:lnSpc>
                <a:spcPct val="110000"/>
              </a:lnSpc>
              <a:spcBef>
                <a:spcPct val="0"/>
              </a:spcBef>
              <a:buClr>
                <a:schemeClr val="accent5">
                  <a:lumMod val="40000"/>
                  <a:lumOff val="60000"/>
                </a:schemeClr>
              </a:buClr>
              <a:buSzPct val="70000"/>
              <a:defRPr/>
            </a:pPr>
            <a:r>
              <a:rPr lang="en-ZA" sz="2400" b="1" noProof="1">
                <a:effectLst>
                  <a:outerShdw blurRad="38100" dist="38100" dir="2700000" algn="tl">
                    <a:srgbClr val="000000">
                      <a:alpha val="43137"/>
                    </a:srgbClr>
                  </a:outerShdw>
                </a:effectLst>
                <a:latin typeface="Consolas" pitchFamily="49" charset="0"/>
                <a:cs typeface="Consolas" pitchFamily="49" charset="0"/>
              </a:rPr>
              <a:t>  &lt;/head&gt;</a:t>
            </a:r>
          </a:p>
          <a:p>
            <a:pPr eaLnBrk="0" hangingPunct="0">
              <a:lnSpc>
                <a:spcPct val="110000"/>
              </a:lnSpc>
              <a:spcBef>
                <a:spcPct val="0"/>
              </a:spcBef>
              <a:buClr>
                <a:schemeClr val="accent5">
                  <a:lumMod val="40000"/>
                  <a:lumOff val="60000"/>
                </a:schemeClr>
              </a:buClr>
              <a:buSzPct val="70000"/>
              <a:defRPr/>
            </a:pPr>
            <a:r>
              <a:rPr lang="en-ZA" sz="2400" b="1" noProof="1">
                <a:effectLst>
                  <a:outerShdw blurRad="38100" dist="38100" dir="2700000" algn="tl">
                    <a:srgbClr val="000000">
                      <a:alpha val="43137"/>
                    </a:srgbClr>
                  </a:outerShdw>
                </a:effectLst>
                <a:latin typeface="Consolas" pitchFamily="49" charset="0"/>
                <a:cs typeface="Consolas" pitchFamily="49" charset="0"/>
              </a:rPr>
              <a:t>  &lt;body&gt;</a:t>
            </a:r>
          </a:p>
          <a:p>
            <a:pPr eaLnBrk="0" hangingPunct="0">
              <a:lnSpc>
                <a:spcPct val="110000"/>
              </a:lnSpc>
              <a:spcBef>
                <a:spcPct val="0"/>
              </a:spcBef>
              <a:buClr>
                <a:schemeClr val="accent5">
                  <a:lumMod val="40000"/>
                  <a:lumOff val="60000"/>
                </a:schemeClr>
              </a:buClr>
              <a:buSzPct val="70000"/>
              <a:defRPr/>
            </a:pPr>
            <a:r>
              <a:rPr lang="en-ZA" sz="2400" b="1" noProof="1">
                <a:effectLst>
                  <a:outerShdw blurRad="38100" dist="38100" dir="2700000" algn="tl">
                    <a:srgbClr val="000000">
                      <a:alpha val="43137"/>
                    </a:srgbClr>
                  </a:outerShdw>
                </a:effectLst>
                <a:latin typeface="Consolas" pitchFamily="49" charset="0"/>
                <a:cs typeface="Consolas" pitchFamily="49" charset="0"/>
              </a:rPr>
              <a:t>     &lt;p&gt;This is some text...&lt;/p&gt;</a:t>
            </a:r>
          </a:p>
          <a:p>
            <a:pPr eaLnBrk="0" hangingPunct="0">
              <a:lnSpc>
                <a:spcPct val="110000"/>
              </a:lnSpc>
              <a:spcBef>
                <a:spcPct val="0"/>
              </a:spcBef>
              <a:buClr>
                <a:schemeClr val="accent5">
                  <a:lumMod val="40000"/>
                  <a:lumOff val="60000"/>
                </a:schemeClr>
              </a:buClr>
              <a:buSzPct val="70000"/>
              <a:defRPr/>
            </a:pPr>
            <a:r>
              <a:rPr lang="en-ZA" sz="2400" b="1" noProof="1">
                <a:effectLst>
                  <a:outerShdw blurRad="38100" dist="38100" dir="2700000" algn="tl">
                    <a:srgbClr val="000000">
                      <a:alpha val="43137"/>
                    </a:srgbClr>
                  </a:outerShdw>
                </a:effectLst>
                <a:latin typeface="Consolas" pitchFamily="49" charset="0"/>
                <a:cs typeface="Consolas" pitchFamily="49" charset="0"/>
              </a:rPr>
              <a:t>  &lt;/body&gt;</a:t>
            </a:r>
          </a:p>
          <a:p>
            <a:pPr eaLnBrk="0" hangingPunct="0">
              <a:lnSpc>
                <a:spcPct val="110000"/>
              </a:lnSpc>
              <a:spcBef>
                <a:spcPct val="0"/>
              </a:spcBef>
              <a:buClr>
                <a:schemeClr val="accent5">
                  <a:lumMod val="40000"/>
                  <a:lumOff val="60000"/>
                </a:schemeClr>
              </a:buClr>
              <a:buSzPct val="70000"/>
              <a:defRPr/>
            </a:pPr>
            <a:r>
              <a:rPr lang="en-ZA" sz="2400" b="1" noProof="1">
                <a:effectLst>
                  <a:outerShdw blurRad="38100" dist="38100" dir="2700000" algn="tl">
                    <a:srgbClr val="000000">
                      <a:alpha val="43137"/>
                    </a:srgbClr>
                  </a:outerShdw>
                </a:effectLst>
                <a:latin typeface="Consolas" pitchFamily="49" charset="0"/>
                <a:cs typeface="Consolas" pitchFamily="49" charset="0"/>
              </a:rPr>
              <a:t>&lt;/html&gt;</a:t>
            </a:r>
          </a:p>
        </p:txBody>
      </p:sp>
      <p:sp>
        <p:nvSpPr>
          <p:cNvPr id="20" name="Rectangle 11"/>
          <p:cNvSpPr>
            <a:spLocks noChangeArrowheads="1"/>
          </p:cNvSpPr>
          <p:nvPr/>
        </p:nvSpPr>
        <p:spPr bwMode="auto">
          <a:xfrm>
            <a:off x="2399256" y="2514600"/>
            <a:ext cx="7354345" cy="12593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noAutofit/>
          </a:bodyPr>
          <a:lstStyle/>
          <a:p>
            <a:pPr eaLnBrk="0" hangingPunct="0">
              <a:lnSpc>
                <a:spcPct val="110000"/>
              </a:lnSpc>
              <a:spcBef>
                <a:spcPct val="0"/>
              </a:spcBef>
              <a:buClr>
                <a:schemeClr val="accent5">
                  <a:lumMod val="40000"/>
                  <a:lumOff val="60000"/>
                </a:schemeClr>
              </a:buClr>
              <a:buSzPct val="70000"/>
              <a:defRPr/>
            </a:pP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1" name="AutoShape 7"/>
          <p:cNvSpPr>
            <a:spLocks noChangeArrowheads="1"/>
          </p:cNvSpPr>
          <p:nvPr/>
        </p:nvSpPr>
        <p:spPr bwMode="auto">
          <a:xfrm>
            <a:off x="4981754" y="1437736"/>
            <a:ext cx="2362200" cy="527804"/>
          </a:xfrm>
          <a:prstGeom prst="wedgeRoundRectCallout">
            <a:avLst>
              <a:gd name="adj1" fmla="val -51100"/>
              <a:gd name="adj2" fmla="val 148323"/>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ct val="0"/>
              </a:spcBef>
              <a:buClr>
                <a:schemeClr val="accent5">
                  <a:lumMod val="40000"/>
                  <a:lumOff val="60000"/>
                </a:schemeClr>
              </a:buClr>
              <a:buSzPct val="70000"/>
            </a:pPr>
            <a:r>
              <a:rPr lang="en-US" sz="2800" b="1" noProof="1">
                <a:solidFill>
                  <a:srgbClr val="F7FFE7"/>
                </a:solidFill>
                <a:effectLst>
                  <a:outerShdw blurRad="38100" dist="38100" dir="2700000" algn="tl">
                    <a:srgbClr val="000000">
                      <a:alpha val="43137"/>
                    </a:srgbClr>
                  </a:outerShdw>
                </a:effectLst>
                <a:cs typeface="Consolas" pitchFamily="49" charset="0"/>
              </a:rPr>
              <a:t>HTML header</a:t>
            </a:r>
          </a:p>
        </p:txBody>
      </p:sp>
    </p:spTree>
    <p:extLst>
      <p:ext uri="{BB962C8B-B14F-4D97-AF65-F5344CB8AC3E}">
        <p14:creationId xmlns:p14="http://schemas.microsoft.com/office/powerpoint/2010/main" val="8887277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0" y="106364"/>
            <a:ext cx="8763000" cy="809512"/>
          </a:xfrm>
        </p:spPr>
        <p:txBody>
          <a:bodyPr>
            <a:normAutofit/>
          </a:bodyPr>
          <a:lstStyle/>
          <a:p>
            <a:r>
              <a:rPr lang="en-US">
                <a:latin typeface="+mj-lt"/>
              </a:rPr>
              <a:t>First HTML Page: Body</a:t>
            </a:r>
            <a:endParaRPr lang="en-IN">
              <a:latin typeface="+mj-lt"/>
            </a:endParaRPr>
          </a:p>
        </p:txBody>
      </p:sp>
      <p:sp>
        <p:nvSpPr>
          <p:cNvPr id="18" name="Rectangle 2"/>
          <p:cNvSpPr>
            <a:spLocks noChangeArrowheads="1"/>
          </p:cNvSpPr>
          <p:nvPr/>
        </p:nvSpPr>
        <p:spPr bwMode="auto">
          <a:xfrm>
            <a:off x="2063752" y="1628776"/>
            <a:ext cx="7994649" cy="374871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ct val="0"/>
              </a:spcBef>
              <a:buClr>
                <a:schemeClr val="accent5">
                  <a:lumMod val="40000"/>
                  <a:lumOff val="60000"/>
                </a:schemeClr>
              </a:buClr>
              <a:buSzPct val="70000"/>
              <a:defRPr/>
            </a:pPr>
            <a:r>
              <a:rPr lang="en-ZA" sz="2400" b="1" noProof="1">
                <a:effectLst>
                  <a:outerShdw blurRad="38100" dist="38100" dir="2700000" algn="tl">
                    <a:srgbClr val="000000">
                      <a:alpha val="43137"/>
                    </a:srgbClr>
                  </a:outerShdw>
                </a:effectLst>
                <a:latin typeface="Consolas" pitchFamily="49" charset="0"/>
                <a:cs typeface="Consolas" pitchFamily="49" charset="0"/>
              </a:rPr>
              <a:t>&lt;!DOCTYPE HTML&gt;</a:t>
            </a:r>
          </a:p>
          <a:p>
            <a:pPr eaLnBrk="0" hangingPunct="0">
              <a:lnSpc>
                <a:spcPct val="110000"/>
              </a:lnSpc>
              <a:spcBef>
                <a:spcPct val="0"/>
              </a:spcBef>
              <a:buClr>
                <a:schemeClr val="accent5">
                  <a:lumMod val="40000"/>
                  <a:lumOff val="60000"/>
                </a:schemeClr>
              </a:buClr>
              <a:buSzPct val="70000"/>
              <a:defRPr/>
            </a:pPr>
            <a:r>
              <a:rPr lang="en-ZA" sz="2400" b="1" noProof="1">
                <a:effectLst>
                  <a:outerShdw blurRad="38100" dist="38100" dir="2700000" algn="tl">
                    <a:srgbClr val="000000">
                      <a:alpha val="43137"/>
                    </a:srgbClr>
                  </a:outerShdw>
                </a:effectLst>
                <a:latin typeface="Consolas" pitchFamily="49" charset="0"/>
                <a:cs typeface="Consolas" pitchFamily="49" charset="0"/>
              </a:rPr>
              <a:t>&lt;html&gt;</a:t>
            </a:r>
          </a:p>
          <a:p>
            <a:pPr eaLnBrk="0" hangingPunct="0">
              <a:lnSpc>
                <a:spcPct val="110000"/>
              </a:lnSpc>
              <a:spcBef>
                <a:spcPct val="0"/>
              </a:spcBef>
              <a:buClr>
                <a:schemeClr val="accent5">
                  <a:lumMod val="40000"/>
                  <a:lumOff val="60000"/>
                </a:schemeClr>
              </a:buClr>
              <a:buSzPct val="70000"/>
              <a:defRPr/>
            </a:pPr>
            <a:r>
              <a:rPr lang="en-ZA" sz="2400" b="1" noProof="1">
                <a:effectLst>
                  <a:outerShdw blurRad="38100" dist="38100" dir="2700000" algn="tl">
                    <a:srgbClr val="000000">
                      <a:alpha val="43137"/>
                    </a:srgbClr>
                  </a:outerShdw>
                </a:effectLst>
                <a:latin typeface="Consolas" pitchFamily="49" charset="0"/>
                <a:cs typeface="Consolas" pitchFamily="49" charset="0"/>
              </a:rPr>
              <a:t>  &lt;head&gt;</a:t>
            </a:r>
          </a:p>
          <a:p>
            <a:pPr eaLnBrk="0" hangingPunct="0">
              <a:lnSpc>
                <a:spcPct val="110000"/>
              </a:lnSpc>
              <a:spcBef>
                <a:spcPct val="0"/>
              </a:spcBef>
              <a:buClr>
                <a:schemeClr val="accent5">
                  <a:lumMod val="40000"/>
                  <a:lumOff val="60000"/>
                </a:schemeClr>
              </a:buClr>
              <a:buSzPct val="70000"/>
              <a:defRPr/>
            </a:pPr>
            <a:r>
              <a:rPr lang="en-ZA" sz="2400" b="1" noProof="1">
                <a:effectLst>
                  <a:outerShdw blurRad="38100" dist="38100" dir="2700000" algn="tl">
                    <a:srgbClr val="000000">
                      <a:alpha val="43137"/>
                    </a:srgbClr>
                  </a:outerShdw>
                </a:effectLst>
                <a:latin typeface="Consolas" pitchFamily="49" charset="0"/>
                <a:cs typeface="Consolas" pitchFamily="49" charset="0"/>
              </a:rPr>
              <a:t>    &lt;title&gt;My First HTML Page&lt;/title&gt;</a:t>
            </a:r>
          </a:p>
          <a:p>
            <a:pPr eaLnBrk="0" hangingPunct="0">
              <a:lnSpc>
                <a:spcPct val="110000"/>
              </a:lnSpc>
              <a:spcBef>
                <a:spcPct val="0"/>
              </a:spcBef>
              <a:buClr>
                <a:schemeClr val="accent5">
                  <a:lumMod val="40000"/>
                  <a:lumOff val="60000"/>
                </a:schemeClr>
              </a:buClr>
              <a:buSzPct val="70000"/>
              <a:defRPr/>
            </a:pPr>
            <a:r>
              <a:rPr lang="en-ZA" sz="2400" b="1" noProof="1">
                <a:effectLst>
                  <a:outerShdw blurRad="38100" dist="38100" dir="2700000" algn="tl">
                    <a:srgbClr val="000000">
                      <a:alpha val="43137"/>
                    </a:srgbClr>
                  </a:outerShdw>
                </a:effectLst>
                <a:latin typeface="Consolas" pitchFamily="49" charset="0"/>
                <a:cs typeface="Consolas" pitchFamily="49" charset="0"/>
              </a:rPr>
              <a:t>  &lt;/head&gt;</a:t>
            </a:r>
          </a:p>
          <a:p>
            <a:pPr eaLnBrk="0" hangingPunct="0">
              <a:lnSpc>
                <a:spcPct val="110000"/>
              </a:lnSpc>
              <a:spcBef>
                <a:spcPct val="0"/>
              </a:spcBef>
              <a:buClr>
                <a:schemeClr val="accent5">
                  <a:lumMod val="40000"/>
                  <a:lumOff val="60000"/>
                </a:schemeClr>
              </a:buClr>
              <a:buSzPct val="70000"/>
              <a:defRPr/>
            </a:pPr>
            <a:r>
              <a:rPr lang="en-ZA" sz="2400" b="1" noProof="1">
                <a:effectLst>
                  <a:outerShdw blurRad="38100" dist="38100" dir="2700000" algn="tl">
                    <a:srgbClr val="000000">
                      <a:alpha val="43137"/>
                    </a:srgbClr>
                  </a:outerShdw>
                </a:effectLst>
                <a:latin typeface="Consolas" pitchFamily="49" charset="0"/>
                <a:cs typeface="Consolas" pitchFamily="49" charset="0"/>
              </a:rPr>
              <a:t>  &lt;body&gt;</a:t>
            </a:r>
          </a:p>
          <a:p>
            <a:pPr eaLnBrk="0" hangingPunct="0">
              <a:lnSpc>
                <a:spcPct val="110000"/>
              </a:lnSpc>
              <a:spcBef>
                <a:spcPct val="0"/>
              </a:spcBef>
              <a:buClr>
                <a:schemeClr val="accent5">
                  <a:lumMod val="40000"/>
                  <a:lumOff val="60000"/>
                </a:schemeClr>
              </a:buClr>
              <a:buSzPct val="70000"/>
              <a:defRPr/>
            </a:pPr>
            <a:r>
              <a:rPr lang="en-ZA" sz="2400" b="1" noProof="1">
                <a:effectLst>
                  <a:outerShdw blurRad="38100" dist="38100" dir="2700000" algn="tl">
                    <a:srgbClr val="000000">
                      <a:alpha val="43137"/>
                    </a:srgbClr>
                  </a:outerShdw>
                </a:effectLst>
                <a:latin typeface="Consolas" pitchFamily="49" charset="0"/>
                <a:cs typeface="Consolas" pitchFamily="49" charset="0"/>
              </a:rPr>
              <a:t>     &lt;p&gt;This is some text...&lt;/p&gt;</a:t>
            </a:r>
          </a:p>
          <a:p>
            <a:pPr eaLnBrk="0" hangingPunct="0">
              <a:lnSpc>
                <a:spcPct val="110000"/>
              </a:lnSpc>
              <a:spcBef>
                <a:spcPct val="0"/>
              </a:spcBef>
              <a:buClr>
                <a:schemeClr val="accent5">
                  <a:lumMod val="40000"/>
                  <a:lumOff val="60000"/>
                </a:schemeClr>
              </a:buClr>
              <a:buSzPct val="70000"/>
              <a:defRPr/>
            </a:pPr>
            <a:r>
              <a:rPr lang="en-ZA" sz="2400" b="1" noProof="1">
                <a:effectLst>
                  <a:outerShdw blurRad="38100" dist="38100" dir="2700000" algn="tl">
                    <a:srgbClr val="000000">
                      <a:alpha val="43137"/>
                    </a:srgbClr>
                  </a:outerShdw>
                </a:effectLst>
                <a:latin typeface="Consolas" pitchFamily="49" charset="0"/>
                <a:cs typeface="Consolas" pitchFamily="49" charset="0"/>
              </a:rPr>
              <a:t>  &lt;/body&gt;</a:t>
            </a:r>
          </a:p>
          <a:p>
            <a:pPr eaLnBrk="0" hangingPunct="0">
              <a:lnSpc>
                <a:spcPct val="110000"/>
              </a:lnSpc>
              <a:spcBef>
                <a:spcPct val="0"/>
              </a:spcBef>
              <a:buClr>
                <a:schemeClr val="accent5">
                  <a:lumMod val="40000"/>
                  <a:lumOff val="60000"/>
                </a:schemeClr>
              </a:buClr>
              <a:buSzPct val="70000"/>
              <a:defRPr/>
            </a:pPr>
            <a:r>
              <a:rPr lang="en-ZA" sz="2400" b="1" noProof="1">
                <a:effectLst>
                  <a:outerShdw blurRad="38100" dist="38100" dir="2700000" algn="tl">
                    <a:srgbClr val="000000">
                      <a:alpha val="43137"/>
                    </a:srgbClr>
                  </a:outerShdw>
                </a:effectLst>
                <a:latin typeface="Consolas" pitchFamily="49" charset="0"/>
                <a:cs typeface="Consolas" pitchFamily="49" charset="0"/>
              </a:rPr>
              <a:t>&lt;/html&gt;</a:t>
            </a:r>
          </a:p>
        </p:txBody>
      </p:sp>
      <p:sp>
        <p:nvSpPr>
          <p:cNvPr id="20" name="Rectangle 11"/>
          <p:cNvSpPr>
            <a:spLocks noChangeArrowheads="1"/>
          </p:cNvSpPr>
          <p:nvPr/>
        </p:nvSpPr>
        <p:spPr bwMode="auto">
          <a:xfrm>
            <a:off x="2399255" y="3657600"/>
            <a:ext cx="7354346" cy="126525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noAutofit/>
          </a:bodyPr>
          <a:lstStyle/>
          <a:p>
            <a:pPr eaLnBrk="0" hangingPunct="0">
              <a:lnSpc>
                <a:spcPct val="110000"/>
              </a:lnSpc>
              <a:spcBef>
                <a:spcPct val="0"/>
              </a:spcBef>
              <a:buClr>
                <a:schemeClr val="accent5">
                  <a:lumMod val="40000"/>
                  <a:lumOff val="60000"/>
                </a:schemeClr>
              </a:buClr>
              <a:buSzPct val="70000"/>
              <a:defRPr/>
            </a:pP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21" name="AutoShape 7"/>
          <p:cNvSpPr>
            <a:spLocks noChangeArrowheads="1"/>
          </p:cNvSpPr>
          <p:nvPr/>
        </p:nvSpPr>
        <p:spPr bwMode="auto">
          <a:xfrm>
            <a:off x="5638800" y="5257800"/>
            <a:ext cx="2209800" cy="527804"/>
          </a:xfrm>
          <a:prstGeom prst="wedgeRoundRectCallout">
            <a:avLst>
              <a:gd name="adj1" fmla="val -41697"/>
              <a:gd name="adj2" fmla="val -146766"/>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ct val="0"/>
              </a:spcBef>
              <a:buClr>
                <a:schemeClr val="accent5">
                  <a:lumMod val="40000"/>
                  <a:lumOff val="60000"/>
                </a:schemeClr>
              </a:buClr>
              <a:buSzPct val="70000"/>
            </a:pPr>
            <a:r>
              <a:rPr lang="en-US" sz="2800" b="1" noProof="1">
                <a:solidFill>
                  <a:srgbClr val="F7FFE7"/>
                </a:solidFill>
                <a:effectLst>
                  <a:outerShdw blurRad="38100" dist="38100" dir="2700000" algn="tl">
                    <a:srgbClr val="000000">
                      <a:alpha val="43137"/>
                    </a:srgbClr>
                  </a:outerShdw>
                </a:effectLst>
                <a:cs typeface="Consolas" pitchFamily="49" charset="0"/>
              </a:rPr>
              <a:t>HTML body</a:t>
            </a:r>
          </a:p>
        </p:txBody>
      </p:sp>
    </p:spTree>
    <p:extLst>
      <p:ext uri="{BB962C8B-B14F-4D97-AF65-F5344CB8AC3E}">
        <p14:creationId xmlns:p14="http://schemas.microsoft.com/office/powerpoint/2010/main" val="42677459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0" y="106364"/>
            <a:ext cx="8763000" cy="809512"/>
          </a:xfrm>
        </p:spPr>
        <p:txBody>
          <a:bodyPr>
            <a:normAutofit/>
          </a:bodyPr>
          <a:lstStyle/>
          <a:p>
            <a:r>
              <a:rPr lang="en-US">
                <a:latin typeface="+mj-lt"/>
              </a:rPr>
              <a:t>First HTML Page</a:t>
            </a:r>
            <a:endParaRPr lang="en-IN">
              <a:latin typeface="+mj-lt"/>
            </a:endParaRPr>
          </a:p>
        </p:txBody>
      </p:sp>
      <p:sp>
        <p:nvSpPr>
          <p:cNvPr id="18" name="Rectangle 4"/>
          <p:cNvSpPr>
            <a:spLocks noChangeArrowheads="1"/>
          </p:cNvSpPr>
          <p:nvPr/>
        </p:nvSpPr>
        <p:spPr bwMode="auto">
          <a:xfrm>
            <a:off x="2065339" y="1675022"/>
            <a:ext cx="7991475" cy="32501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ct val="0"/>
              </a:spcBef>
              <a:buClr>
                <a:schemeClr val="accent5">
                  <a:lumMod val="40000"/>
                  <a:lumOff val="60000"/>
                </a:schemeClr>
              </a:buClr>
              <a:buSzPct val="70000"/>
              <a:defRPr/>
            </a:pPr>
            <a:r>
              <a:rPr lang="en-ZA" sz="2400" b="1" noProof="1">
                <a:effectLst>
                  <a:outerShdw blurRad="38100" dist="38100" dir="2700000" algn="tl">
                    <a:srgbClr val="000000">
                      <a:alpha val="43137"/>
                    </a:srgbClr>
                  </a:outerShdw>
                </a:effectLst>
                <a:latin typeface="Consolas" pitchFamily="49" charset="0"/>
                <a:cs typeface="Consolas" pitchFamily="49" charset="0"/>
              </a:rPr>
              <a:t>&lt;!DOCTYPE HTML&gt;</a:t>
            </a:r>
          </a:p>
          <a:p>
            <a:pPr eaLnBrk="0" hangingPunct="0">
              <a:lnSpc>
                <a:spcPct val="95000"/>
              </a:lnSpc>
              <a:spcBef>
                <a:spcPct val="0"/>
              </a:spcBef>
              <a:buClr>
                <a:schemeClr val="accent5">
                  <a:lumMod val="40000"/>
                  <a:lumOff val="60000"/>
                </a:schemeClr>
              </a:buClr>
              <a:buSzPct val="70000"/>
              <a:defRPr/>
            </a:pPr>
            <a:r>
              <a:rPr lang="en-ZA" sz="2400" b="1" noProof="1">
                <a:effectLst>
                  <a:outerShdw blurRad="38100" dist="38100" dir="2700000" algn="tl">
                    <a:srgbClr val="000000">
                      <a:alpha val="43137"/>
                    </a:srgbClr>
                  </a:outerShdw>
                </a:effectLst>
                <a:latin typeface="Consolas" pitchFamily="49" charset="0"/>
                <a:cs typeface="Consolas" pitchFamily="49" charset="0"/>
              </a:rPr>
              <a:t>&lt;html&gt;</a:t>
            </a:r>
          </a:p>
          <a:p>
            <a:pPr eaLnBrk="0" hangingPunct="0">
              <a:lnSpc>
                <a:spcPct val="95000"/>
              </a:lnSpc>
              <a:spcBef>
                <a:spcPct val="0"/>
              </a:spcBef>
              <a:buClr>
                <a:schemeClr val="accent5">
                  <a:lumMod val="40000"/>
                  <a:lumOff val="60000"/>
                </a:schemeClr>
              </a:buClr>
              <a:buSzPct val="70000"/>
              <a:defRPr/>
            </a:pPr>
            <a:r>
              <a:rPr lang="en-ZA" sz="2400" b="1" noProof="1">
                <a:effectLst>
                  <a:outerShdw blurRad="38100" dist="38100" dir="2700000" algn="tl">
                    <a:srgbClr val="000000">
                      <a:alpha val="43137"/>
                    </a:srgbClr>
                  </a:outerShdw>
                </a:effectLst>
                <a:latin typeface="Consolas" pitchFamily="49" charset="0"/>
                <a:cs typeface="Consolas" pitchFamily="49" charset="0"/>
              </a:rPr>
              <a:t>  &lt;head&gt;</a:t>
            </a:r>
          </a:p>
          <a:p>
            <a:pPr eaLnBrk="0" hangingPunct="0">
              <a:lnSpc>
                <a:spcPct val="95000"/>
              </a:lnSpc>
              <a:spcBef>
                <a:spcPct val="0"/>
              </a:spcBef>
              <a:buClr>
                <a:schemeClr val="accent5">
                  <a:lumMod val="40000"/>
                  <a:lumOff val="60000"/>
                </a:schemeClr>
              </a:buClr>
              <a:buSzPct val="70000"/>
              <a:defRPr/>
            </a:pPr>
            <a:r>
              <a:rPr lang="en-ZA" sz="2400" b="1" noProof="1">
                <a:effectLst>
                  <a:outerShdw blurRad="38100" dist="38100" dir="2700000" algn="tl">
                    <a:srgbClr val="000000">
                      <a:alpha val="43137"/>
                    </a:srgbClr>
                  </a:outerShdw>
                </a:effectLst>
                <a:latin typeface="Consolas" pitchFamily="49" charset="0"/>
                <a:cs typeface="Consolas" pitchFamily="49" charset="0"/>
              </a:rPr>
              <a:t>    &lt;title&gt;My First HTML Page&lt;/title&gt;</a:t>
            </a:r>
          </a:p>
          <a:p>
            <a:pPr eaLnBrk="0" hangingPunct="0">
              <a:lnSpc>
                <a:spcPct val="95000"/>
              </a:lnSpc>
              <a:spcBef>
                <a:spcPct val="0"/>
              </a:spcBef>
              <a:buClr>
                <a:schemeClr val="accent5">
                  <a:lumMod val="40000"/>
                  <a:lumOff val="60000"/>
                </a:schemeClr>
              </a:buClr>
              <a:buSzPct val="70000"/>
              <a:defRPr/>
            </a:pPr>
            <a:r>
              <a:rPr lang="en-ZA" sz="2400" b="1" noProof="1">
                <a:effectLst>
                  <a:outerShdw blurRad="38100" dist="38100" dir="2700000" algn="tl">
                    <a:srgbClr val="000000">
                      <a:alpha val="43137"/>
                    </a:srgbClr>
                  </a:outerShdw>
                </a:effectLst>
                <a:latin typeface="Consolas" pitchFamily="49" charset="0"/>
                <a:cs typeface="Consolas" pitchFamily="49" charset="0"/>
              </a:rPr>
              <a:t>  &lt;/head&gt;</a:t>
            </a:r>
          </a:p>
          <a:p>
            <a:pPr eaLnBrk="0" hangingPunct="0">
              <a:lnSpc>
                <a:spcPct val="95000"/>
              </a:lnSpc>
              <a:spcBef>
                <a:spcPct val="0"/>
              </a:spcBef>
              <a:buClr>
                <a:schemeClr val="accent5">
                  <a:lumMod val="40000"/>
                  <a:lumOff val="60000"/>
                </a:schemeClr>
              </a:buClr>
              <a:buSzPct val="70000"/>
              <a:defRPr/>
            </a:pPr>
            <a:r>
              <a:rPr lang="en-ZA" sz="2400" b="1" noProof="1">
                <a:effectLst>
                  <a:outerShdw blurRad="38100" dist="38100" dir="2700000" algn="tl">
                    <a:srgbClr val="000000">
                      <a:alpha val="43137"/>
                    </a:srgbClr>
                  </a:outerShdw>
                </a:effectLst>
                <a:latin typeface="Consolas" pitchFamily="49" charset="0"/>
                <a:cs typeface="Consolas" pitchFamily="49" charset="0"/>
              </a:rPr>
              <a:t>  &lt;body&gt;</a:t>
            </a:r>
          </a:p>
          <a:p>
            <a:pPr eaLnBrk="0" hangingPunct="0">
              <a:lnSpc>
                <a:spcPct val="95000"/>
              </a:lnSpc>
              <a:spcBef>
                <a:spcPct val="0"/>
              </a:spcBef>
              <a:buClr>
                <a:schemeClr val="accent5">
                  <a:lumMod val="40000"/>
                  <a:lumOff val="60000"/>
                </a:schemeClr>
              </a:buClr>
              <a:buSzPct val="70000"/>
              <a:defRPr/>
            </a:pPr>
            <a:r>
              <a:rPr lang="en-ZA" sz="2400" b="1" noProof="1">
                <a:effectLst>
                  <a:outerShdw blurRad="38100" dist="38100" dir="2700000" algn="tl">
                    <a:srgbClr val="000000">
                      <a:alpha val="43137"/>
                    </a:srgbClr>
                  </a:outerShdw>
                </a:effectLst>
                <a:latin typeface="Consolas" pitchFamily="49" charset="0"/>
                <a:cs typeface="Consolas" pitchFamily="49" charset="0"/>
              </a:rPr>
              <a:t>     &lt;p&gt;This is some text...&lt;/p&gt;</a:t>
            </a:r>
          </a:p>
          <a:p>
            <a:pPr eaLnBrk="0" hangingPunct="0">
              <a:lnSpc>
                <a:spcPct val="95000"/>
              </a:lnSpc>
              <a:spcBef>
                <a:spcPct val="0"/>
              </a:spcBef>
              <a:buClr>
                <a:schemeClr val="accent5">
                  <a:lumMod val="40000"/>
                  <a:lumOff val="60000"/>
                </a:schemeClr>
              </a:buClr>
              <a:buSzPct val="70000"/>
              <a:defRPr/>
            </a:pPr>
            <a:r>
              <a:rPr lang="en-ZA" sz="2400" b="1" noProof="1">
                <a:effectLst>
                  <a:outerShdw blurRad="38100" dist="38100" dir="2700000" algn="tl">
                    <a:srgbClr val="000000">
                      <a:alpha val="43137"/>
                    </a:srgbClr>
                  </a:outerShdw>
                </a:effectLst>
                <a:latin typeface="Consolas" pitchFamily="49" charset="0"/>
                <a:cs typeface="Consolas" pitchFamily="49" charset="0"/>
              </a:rPr>
              <a:t>  &lt;/body&gt;</a:t>
            </a:r>
          </a:p>
          <a:p>
            <a:pPr eaLnBrk="0" hangingPunct="0">
              <a:lnSpc>
                <a:spcPct val="95000"/>
              </a:lnSpc>
              <a:spcBef>
                <a:spcPct val="0"/>
              </a:spcBef>
              <a:buClr>
                <a:schemeClr val="accent5">
                  <a:lumMod val="40000"/>
                  <a:lumOff val="60000"/>
                </a:schemeClr>
              </a:buClr>
              <a:buSzPct val="70000"/>
              <a:defRPr/>
            </a:pPr>
            <a:r>
              <a:rPr lang="en-ZA" sz="2400" b="1" noProof="1">
                <a:effectLst>
                  <a:outerShdw blurRad="38100" dist="38100" dir="2700000" algn="tl">
                    <a:srgbClr val="000000">
                      <a:alpha val="43137"/>
                    </a:srgbClr>
                  </a:outerShdw>
                </a:effectLst>
                <a:latin typeface="Consolas" pitchFamily="49" charset="0"/>
                <a:cs typeface="Consolas" pitchFamily="49" charset="0"/>
              </a:rPr>
              <a:t>&lt;/html&gt;</a:t>
            </a:r>
          </a:p>
        </p:txBody>
      </p:sp>
      <p:pic>
        <p:nvPicPr>
          <p:cNvPr id="20" name="Picture 8" descr="My-First-HTML-Page-IE"/>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31312" y="4949825"/>
            <a:ext cx="5556250" cy="1908175"/>
          </a:xfrm>
          <a:prstGeom prst="rect">
            <a:avLst/>
          </a:prstGeom>
          <a:noFill/>
          <a:ln w="9525">
            <a:noFill/>
            <a:miter lim="800000"/>
          </a:ln>
        </p:spPr>
      </p:pic>
      <p:sp>
        <p:nvSpPr>
          <p:cNvPr id="21" name="Rectangle 20"/>
          <p:cNvSpPr/>
          <p:nvPr/>
        </p:nvSpPr>
        <p:spPr>
          <a:xfrm>
            <a:off x="1981200" y="1066801"/>
            <a:ext cx="3352800" cy="552587"/>
          </a:xfrm>
          <a:prstGeom prst="rect">
            <a:avLst/>
          </a:prstGeom>
        </p:spPr>
        <p:txBody>
          <a:bodyPr wrap="square">
            <a:spAutoFit/>
          </a:bodyPr>
          <a:lstStyle/>
          <a:p>
            <a:pPr marL="282575" indent="-282575" eaLnBrk="0" hangingPunct="0">
              <a:lnSpc>
                <a:spcPts val="3800"/>
              </a:lnSpc>
              <a:spcBef>
                <a:spcPts val="600"/>
              </a:spcBef>
              <a:spcAft>
                <a:spcPts val="600"/>
              </a:spcAft>
              <a:buClr>
                <a:srgbClr val="46A6BD">
                  <a:lumMod val="40000"/>
                  <a:lumOff val="60000"/>
                </a:srgbClr>
              </a:buClr>
              <a:buSzPct val="70000"/>
              <a:tabLst>
                <a:tab pos="282575" algn="l"/>
              </a:tabLst>
            </a:pPr>
            <a:r>
              <a:rPr lang="en-US" sz="2800" b="1">
                <a:effectLst>
                  <a:outerShdw blurRad="38100" dist="38100" dir="2700000" algn="tl">
                    <a:srgbClr val="000000">
                      <a:alpha val="43137"/>
                    </a:srgbClr>
                  </a:outerShdw>
                </a:effectLst>
                <a:latin typeface="Corbel"/>
              </a:rPr>
              <a:t>test.html</a:t>
            </a:r>
          </a:p>
        </p:txBody>
      </p:sp>
    </p:spTree>
    <p:extLst>
      <p:ext uri="{BB962C8B-B14F-4D97-AF65-F5344CB8AC3E}">
        <p14:creationId xmlns:p14="http://schemas.microsoft.com/office/powerpoint/2010/main" val="12792495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0" y="106364"/>
            <a:ext cx="8763000" cy="809512"/>
          </a:xfrm>
        </p:spPr>
        <p:txBody>
          <a:bodyPr>
            <a:normAutofit/>
          </a:bodyPr>
          <a:lstStyle/>
          <a:p>
            <a:r>
              <a:rPr lang="en-US">
                <a:latin typeface="+mj-lt"/>
              </a:rPr>
              <a:t>Basic HTML Tags</a:t>
            </a:r>
            <a:endParaRPr lang="en-IN">
              <a:latin typeface="+mj-lt"/>
            </a:endParaRPr>
          </a:p>
        </p:txBody>
      </p:sp>
      <p:sp>
        <p:nvSpPr>
          <p:cNvPr id="7" name="Content Placeholder 2"/>
          <p:cNvSpPr txBox="1"/>
          <p:nvPr/>
        </p:nvSpPr>
        <p:spPr>
          <a:xfrm>
            <a:off x="1905000" y="1219200"/>
            <a:ext cx="8229600" cy="5181600"/>
          </a:xfrm>
          <a:prstGeom prst="rect">
            <a:avLst/>
          </a:prstGeom>
        </p:spPr>
        <p:txBody>
          <a:bodyPr vert="horz" lIns="91440" tIns="45720" rIns="91440" bIns="45720" rtlCol="0">
            <a:noAutofit/>
          </a:bodyPr>
          <a:lstStyle/>
          <a:p>
            <a:pPr marL="446088" indent="-446088">
              <a:spcBef>
                <a:spcPct val="20000"/>
              </a:spcBef>
              <a:spcAft>
                <a:spcPct val="0"/>
              </a:spcAft>
              <a:buFontTx/>
              <a:buAutoNum type="arabicPeriod"/>
              <a:defRPr/>
            </a:pPr>
            <a:r>
              <a:rPr lang="en-US" sz="2800">
                <a:latin typeface="+mj-lt"/>
                <a:ea typeface="Times New Roman" panose="02020603050405020304" pitchFamily="18" charset="0"/>
                <a:cs typeface="Times New Roman" panose="02020603050405020304" pitchFamily="18" charset="0"/>
              </a:rPr>
              <a:t>Headings	</a:t>
            </a:r>
          </a:p>
          <a:p>
            <a:pPr marL="446088" indent="-446088">
              <a:spcBef>
                <a:spcPct val="20000"/>
              </a:spcBef>
              <a:spcAft>
                <a:spcPct val="0"/>
              </a:spcAft>
              <a:buFontTx/>
              <a:buAutoNum type="arabicPeriod"/>
              <a:defRPr/>
            </a:pPr>
            <a:r>
              <a:rPr lang="en-US" sz="2800">
                <a:latin typeface="+mj-lt"/>
                <a:ea typeface="Times New Roman" panose="02020603050405020304" pitchFamily="18" charset="0"/>
                <a:cs typeface="Times New Roman" panose="02020603050405020304" pitchFamily="18" charset="0"/>
              </a:rPr>
              <a:t>Paragraph</a:t>
            </a:r>
          </a:p>
          <a:p>
            <a:pPr marL="446088" indent="-446088">
              <a:spcBef>
                <a:spcPct val="20000"/>
              </a:spcBef>
              <a:spcAft>
                <a:spcPct val="0"/>
              </a:spcAft>
              <a:buFontTx/>
              <a:buAutoNum type="arabicPeriod"/>
              <a:defRPr/>
            </a:pPr>
            <a:r>
              <a:rPr lang="en-US" sz="2800">
                <a:latin typeface="+mj-lt"/>
                <a:ea typeface="Times New Roman" panose="02020603050405020304" pitchFamily="18" charset="0"/>
                <a:cs typeface="Times New Roman" panose="02020603050405020304" pitchFamily="18" charset="0"/>
              </a:rPr>
              <a:t>Colors</a:t>
            </a:r>
          </a:p>
          <a:p>
            <a:pPr marL="446088" indent="-446088">
              <a:spcBef>
                <a:spcPct val="20000"/>
              </a:spcBef>
              <a:spcAft>
                <a:spcPct val="0"/>
              </a:spcAft>
              <a:buFontTx/>
              <a:buAutoNum type="arabicPeriod"/>
              <a:defRPr/>
            </a:pPr>
            <a:r>
              <a:rPr lang="en-US" sz="2800">
                <a:latin typeface="+mj-lt"/>
                <a:ea typeface="Times New Roman" panose="02020603050405020304" pitchFamily="18" charset="0"/>
                <a:cs typeface="Times New Roman" panose="02020603050405020304" pitchFamily="18" charset="0"/>
              </a:rPr>
              <a:t>Fonts</a:t>
            </a:r>
          </a:p>
          <a:p>
            <a:pPr marL="446088" indent="-446088">
              <a:spcBef>
                <a:spcPct val="20000"/>
              </a:spcBef>
              <a:spcAft>
                <a:spcPct val="0"/>
              </a:spcAft>
              <a:buFontTx/>
              <a:buAutoNum type="arabicPeriod"/>
              <a:defRPr/>
            </a:pPr>
            <a:r>
              <a:rPr lang="en-US" sz="2800">
                <a:latin typeface="+mj-lt"/>
                <a:ea typeface="Times New Roman" panose="02020603050405020304" pitchFamily="18" charset="0"/>
                <a:cs typeface="Times New Roman" panose="02020603050405020304" pitchFamily="18" charset="0"/>
              </a:rPr>
              <a:t>List</a:t>
            </a:r>
          </a:p>
          <a:p>
            <a:pPr marL="446088" indent="-446088">
              <a:spcBef>
                <a:spcPct val="20000"/>
              </a:spcBef>
              <a:spcAft>
                <a:spcPct val="0"/>
              </a:spcAft>
              <a:buFontTx/>
              <a:buAutoNum type="arabicPeriod"/>
              <a:defRPr/>
            </a:pPr>
            <a:r>
              <a:rPr lang="en-US" sz="2800">
                <a:latin typeface="+mj-lt"/>
                <a:ea typeface="Times New Roman" panose="02020603050405020304" pitchFamily="18" charset="0"/>
                <a:cs typeface="Times New Roman" panose="02020603050405020304" pitchFamily="18" charset="0"/>
              </a:rPr>
              <a:t>Anchor Tag</a:t>
            </a:r>
          </a:p>
          <a:p>
            <a:pPr marL="446088" indent="-446088">
              <a:spcBef>
                <a:spcPct val="20000"/>
              </a:spcBef>
              <a:spcAft>
                <a:spcPct val="0"/>
              </a:spcAft>
              <a:buFontTx/>
              <a:buAutoNum type="arabicPeriod"/>
              <a:defRPr/>
            </a:pPr>
            <a:r>
              <a:rPr lang="en-US" sz="2800">
                <a:latin typeface="+mj-lt"/>
                <a:ea typeface="Times New Roman" panose="02020603050405020304" pitchFamily="18" charset="0"/>
                <a:cs typeface="Times New Roman" panose="02020603050405020304" pitchFamily="18" charset="0"/>
              </a:rPr>
              <a:t>Image</a:t>
            </a:r>
          </a:p>
          <a:p>
            <a:pPr marL="446088" indent="-446088">
              <a:spcBef>
                <a:spcPct val="20000"/>
              </a:spcBef>
              <a:spcAft>
                <a:spcPct val="0"/>
              </a:spcAft>
              <a:buFontTx/>
              <a:buAutoNum type="arabicPeriod"/>
              <a:defRPr/>
            </a:pPr>
            <a:r>
              <a:rPr lang="en-US" sz="2800">
                <a:latin typeface="+mj-lt"/>
                <a:ea typeface="Times New Roman" panose="02020603050405020304" pitchFamily="18" charset="0"/>
                <a:cs typeface="Times New Roman" panose="02020603050405020304" pitchFamily="18" charset="0"/>
              </a:rPr>
              <a:t>Table</a:t>
            </a:r>
          </a:p>
          <a:p>
            <a:pPr marL="446088" indent="-446088">
              <a:spcBef>
                <a:spcPct val="20000"/>
              </a:spcBef>
              <a:spcAft>
                <a:spcPct val="0"/>
              </a:spcAft>
              <a:buFontTx/>
              <a:buAutoNum type="arabicPeriod"/>
              <a:defRPr/>
            </a:pPr>
            <a:r>
              <a:rPr lang="en-US" sz="2800">
                <a:latin typeface="+mj-lt"/>
                <a:ea typeface="Times New Roman" panose="02020603050405020304" pitchFamily="18" charset="0"/>
                <a:cs typeface="Times New Roman" panose="02020603050405020304" pitchFamily="18" charset="0"/>
              </a:rPr>
              <a:t>Form</a:t>
            </a:r>
          </a:p>
          <a:p>
            <a:pPr marL="446088" indent="-446088">
              <a:spcBef>
                <a:spcPct val="20000"/>
              </a:spcBef>
              <a:spcAft>
                <a:spcPct val="0"/>
              </a:spcAft>
              <a:buFontTx/>
              <a:buAutoNum type="arabicPeriod"/>
              <a:defRPr/>
            </a:pPr>
            <a:endParaRPr lang="en-US" sz="2800">
              <a:solidFill>
                <a:srgbClr val="0202BE"/>
              </a:solidFill>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9789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defPPr/>
          </a:lstStyle>
          <a:p>
            <a:r>
              <a:rPr lang="en-IN">
                <a:latin typeface="+mj-lt"/>
              </a:rPr>
              <a:t>How the Web Works?</a:t>
            </a:r>
          </a:p>
        </p:txBody>
      </p:sp>
      <p:sp>
        <p:nvSpPr>
          <p:cNvPr id="22" name="Content Placeholder 2"/>
          <p:cNvSpPr txBox="1"/>
          <p:nvPr/>
        </p:nvSpPr>
        <p:spPr>
          <a:xfrm>
            <a:off x="1981200" y="1380226"/>
            <a:ext cx="8229600" cy="4517338"/>
          </a:xfrm>
          <a:prstGeom prst="rect">
            <a:avLst/>
          </a:prstGeom>
          <a:ln>
            <a:noFill/>
          </a:ln>
        </p:spPr>
        <p:txBody>
          <a:bodyPr vert="horz" lIns="91440" tIns="45720" rIns="91440" bIns="45720" rtlCol="0">
            <a:normAutofit/>
          </a:bodyPr>
          <a:lstStyle>
            <a:defPPr/>
          </a:lstStyle>
          <a:p>
            <a:pPr marL="342900" indent="-342900">
              <a:spcBef>
                <a:spcPct val="20000"/>
              </a:spcBef>
              <a:spcAft>
                <a:spcPct val="0"/>
              </a:spcAft>
              <a:buFont typeface="Wingdings" panose="05000000000000000000" pitchFamily="2" charset="2"/>
              <a:buChar char="§"/>
              <a:defRPr/>
            </a:pPr>
            <a:r>
              <a:rPr lang="en-US" sz="2400" dirty="0">
                <a:latin typeface="+mj-lt"/>
                <a:ea typeface="Times New Roman" panose="02020603050405020304" pitchFamily="18" charset="0"/>
                <a:cs typeface="Times New Roman" panose="02020603050405020304" pitchFamily="18" charset="0"/>
              </a:rPr>
              <a:t>World Wide Web (WWW) use classical client / server architecture</a:t>
            </a:r>
          </a:p>
          <a:p>
            <a:pPr marL="742950" lvl="1" indent="-285750">
              <a:spcBef>
                <a:spcPct val="20000"/>
              </a:spcBef>
              <a:spcAft>
                <a:spcPct val="0"/>
              </a:spcAft>
              <a:buFont typeface="Arial" pitchFamily="34" charset="0"/>
              <a:buChar char="•"/>
              <a:defRPr/>
            </a:pPr>
            <a:r>
              <a:rPr lang="en-US" sz="2400" b="1" dirty="0">
                <a:latin typeface="+mj-lt"/>
                <a:ea typeface="Times New Roman" panose="02020603050405020304" pitchFamily="18" charset="0"/>
                <a:cs typeface="Times New Roman" panose="02020603050405020304" pitchFamily="18" charset="0"/>
              </a:rPr>
              <a:t>H</a:t>
            </a:r>
            <a:r>
              <a:rPr lang="en-US" sz="2400" dirty="0">
                <a:latin typeface="+mj-lt"/>
                <a:ea typeface="Times New Roman" panose="02020603050405020304" pitchFamily="18" charset="0"/>
                <a:cs typeface="Times New Roman" panose="02020603050405020304" pitchFamily="18" charset="0"/>
              </a:rPr>
              <a:t>yper </a:t>
            </a:r>
            <a:r>
              <a:rPr lang="en-US" sz="2400" b="1" dirty="0">
                <a:latin typeface="+mj-lt"/>
                <a:ea typeface="Times New Roman" panose="02020603050405020304" pitchFamily="18" charset="0"/>
                <a:cs typeface="Times New Roman" panose="02020603050405020304" pitchFamily="18" charset="0"/>
              </a:rPr>
              <a:t>T</a:t>
            </a:r>
            <a:r>
              <a:rPr lang="en-US" sz="2400" dirty="0">
                <a:latin typeface="+mj-lt"/>
                <a:ea typeface="Times New Roman" panose="02020603050405020304" pitchFamily="18" charset="0"/>
                <a:cs typeface="Times New Roman" panose="02020603050405020304" pitchFamily="18" charset="0"/>
              </a:rPr>
              <a:t>ext </a:t>
            </a:r>
            <a:r>
              <a:rPr lang="en-US" sz="2400" b="1" dirty="0">
                <a:latin typeface="+mj-lt"/>
                <a:ea typeface="Times New Roman" panose="02020603050405020304" pitchFamily="18" charset="0"/>
                <a:cs typeface="Times New Roman" panose="02020603050405020304" pitchFamily="18" charset="0"/>
              </a:rPr>
              <a:t>T</a:t>
            </a:r>
            <a:r>
              <a:rPr lang="en-US" sz="2400" dirty="0">
                <a:latin typeface="+mj-lt"/>
                <a:ea typeface="Times New Roman" panose="02020603050405020304" pitchFamily="18" charset="0"/>
                <a:cs typeface="Times New Roman" panose="02020603050405020304" pitchFamily="18" charset="0"/>
              </a:rPr>
              <a:t>ransfer </a:t>
            </a:r>
            <a:r>
              <a:rPr lang="en-US" sz="2400" b="1" dirty="0">
                <a:latin typeface="+mj-lt"/>
                <a:ea typeface="Times New Roman" panose="02020603050405020304" pitchFamily="18" charset="0"/>
                <a:cs typeface="Times New Roman" panose="02020603050405020304" pitchFamily="18" charset="0"/>
              </a:rPr>
              <a:t>P</a:t>
            </a:r>
            <a:r>
              <a:rPr lang="en-US" sz="2400" dirty="0">
                <a:latin typeface="+mj-lt"/>
                <a:ea typeface="Times New Roman" panose="02020603050405020304" pitchFamily="18" charset="0"/>
                <a:cs typeface="Times New Roman" panose="02020603050405020304" pitchFamily="18" charset="0"/>
              </a:rPr>
              <a:t>rotocol is text-based request-response protocol</a:t>
            </a:r>
          </a:p>
        </p:txBody>
      </p:sp>
      <p:grpSp>
        <p:nvGrpSpPr>
          <p:cNvPr id="3" name="Group 28"/>
          <p:cNvGrpSpPr/>
          <p:nvPr/>
        </p:nvGrpSpPr>
        <p:grpSpPr>
          <a:xfrm>
            <a:off x="4495800" y="4117798"/>
            <a:ext cx="3352800" cy="676629"/>
            <a:chOff x="1776" y="1680"/>
            <a:chExt cx="1728" cy="352"/>
          </a:xfrm>
          <a:solidFill>
            <a:schemeClr val="accent5">
              <a:lumMod val="60000"/>
              <a:lumOff val="40000"/>
              <a:alpha val="30000"/>
            </a:schemeClr>
          </a:solidFill>
        </p:grpSpPr>
        <p:sp>
          <p:nvSpPr>
            <p:cNvPr id="24" name="AutoShape 29"/>
            <p:cNvSpPr>
              <a:spLocks noChangeArrowheads="1"/>
            </p:cNvSpPr>
            <p:nvPr/>
          </p:nvSpPr>
          <p:spPr bwMode="auto">
            <a:xfrm>
              <a:off x="1776" y="1680"/>
              <a:ext cx="1728" cy="35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pFill/>
            <a:ln w="12700" cap="sq">
              <a:solidFill>
                <a:schemeClr val="accent5">
                  <a:lumMod val="20000"/>
                  <a:lumOff val="80000"/>
                </a:schemeClr>
              </a:solidFill>
              <a:miter lim="800000"/>
              <a:headEnd type="none" w="sm" len="sm"/>
              <a:tailEnd type="none" w="sm" len="sm"/>
            </a:ln>
            <a:effectLst/>
          </p:spPr>
          <p:txBody>
            <a:bodyPr wrap="none" anchor="ctr"/>
            <a:lstStyle>
              <a:defPPr/>
            </a:lstStyle>
            <a:p>
              <a:pPr>
                <a:defRPr/>
              </a:pPr>
              <a:endParaRPr lang="en-US">
                <a:effectLst>
                  <a:outerShdw blurRad="38100" dist="38100" dir="2700000" algn="tl">
                    <a:srgbClr val="000000">
                      <a:alpha val="43137"/>
                    </a:srgbClr>
                  </a:outerShdw>
                </a:effectLst>
              </a:endParaRPr>
            </a:p>
          </p:txBody>
        </p:sp>
        <p:sp>
          <p:nvSpPr>
            <p:cNvPr id="25" name="Text Box 30"/>
            <p:cNvSpPr txBox="1">
              <a:spLocks noChangeArrowheads="1"/>
            </p:cNvSpPr>
            <p:nvPr/>
          </p:nvSpPr>
          <p:spPr bwMode="auto">
            <a:xfrm>
              <a:off x="2044" y="1751"/>
              <a:ext cx="1008" cy="208"/>
            </a:xfrm>
            <a:prstGeom prst="rect">
              <a:avLst/>
            </a:prstGeom>
            <a:noFill/>
            <a:ln w="12700" cap="sq">
              <a:noFill/>
              <a:miter lim="800000"/>
              <a:headEnd type="none" w="sm" len="sm"/>
              <a:tailEnd type="none" w="sm" len="sm"/>
            </a:ln>
            <a:effectLst/>
          </p:spPr>
          <p:txBody>
            <a:bodyPr>
              <a:spAutoFit/>
            </a:bodyPr>
            <a:lstStyle>
              <a:defPPr/>
            </a:lstStyle>
            <a:p>
              <a:pPr algn="ctr">
                <a:lnSpc>
                  <a:spcPct val="100000"/>
                </a:lnSpc>
                <a:spcBef>
                  <a:spcPct val="50000"/>
                </a:spcBef>
                <a:defRPr/>
              </a:pPr>
              <a:r>
                <a:rPr lang="en-US" sz="2000" b="1">
                  <a:effectLst>
                    <a:outerShdw blurRad="38100" dist="38100" dir="2700000" algn="tl">
                      <a:srgbClr val="000000">
                        <a:alpha val="43137"/>
                      </a:srgbClr>
                    </a:outerShdw>
                  </a:effectLst>
                </a:rPr>
                <a:t>Page request</a:t>
              </a:r>
            </a:p>
          </p:txBody>
        </p:sp>
      </p:grpSp>
      <p:sp>
        <p:nvSpPr>
          <p:cNvPr id="26" name="Text Box 31"/>
          <p:cNvSpPr txBox="1">
            <a:spLocks noChangeArrowheads="1"/>
          </p:cNvSpPr>
          <p:nvPr/>
        </p:nvSpPr>
        <p:spPr bwMode="auto">
          <a:xfrm>
            <a:off x="1828800" y="2762310"/>
            <a:ext cx="2851150" cy="892552"/>
          </a:xfrm>
          <a:prstGeom prst="rect">
            <a:avLst/>
          </a:prstGeom>
          <a:noFill/>
          <a:ln w="12700" cap="sq">
            <a:noFill/>
            <a:miter lim="800000"/>
            <a:headEnd type="none" w="sm" len="sm"/>
            <a:tailEnd type="none" w="sm" len="sm"/>
          </a:ln>
          <a:effectLst/>
        </p:spPr>
        <p:txBody>
          <a:bodyPr wrap="square">
            <a:spAutoFit/>
          </a:bodyPr>
          <a:lstStyle>
            <a:defPPr/>
          </a:lstStyle>
          <a:p>
            <a:pPr algn="ctr">
              <a:lnSpc>
                <a:spcPct val="100000"/>
              </a:lnSpc>
              <a:spcBef>
                <a:spcPct val="50000"/>
              </a:spcBef>
              <a:defRPr/>
            </a:pPr>
            <a:r>
              <a:rPr lang="en-US" sz="2600" b="1">
                <a:solidFill>
                  <a:srgbClr val="0202BE"/>
                </a:solidFill>
                <a:effectLst>
                  <a:outerShdw blurRad="38100" dist="38100" dir="2700000" algn="tl">
                    <a:srgbClr val="000000">
                      <a:alpha val="43137"/>
                    </a:srgbClr>
                  </a:outerShdw>
                </a:effectLst>
              </a:rPr>
              <a:t>Client running a Web Browser</a:t>
            </a:r>
          </a:p>
        </p:txBody>
      </p:sp>
      <p:sp>
        <p:nvSpPr>
          <p:cNvPr id="27" name="Text Box 32"/>
          <p:cNvSpPr txBox="1">
            <a:spLocks noChangeArrowheads="1"/>
          </p:cNvSpPr>
          <p:nvPr/>
        </p:nvSpPr>
        <p:spPr bwMode="auto">
          <a:xfrm>
            <a:off x="7362824" y="2590800"/>
            <a:ext cx="3000376" cy="1292662"/>
          </a:xfrm>
          <a:prstGeom prst="rect">
            <a:avLst/>
          </a:prstGeom>
          <a:noFill/>
          <a:ln w="12700" cap="sq">
            <a:noFill/>
            <a:miter lim="800000"/>
            <a:headEnd type="none" w="sm" len="sm"/>
            <a:tailEnd type="none" w="sm" len="sm"/>
          </a:ln>
          <a:effectLst/>
        </p:spPr>
        <p:txBody>
          <a:bodyPr wrap="square">
            <a:spAutoFit/>
          </a:bodyPr>
          <a:lstStyle>
            <a:defPPr/>
          </a:lstStyle>
          <a:p>
            <a:pPr algn="ctr">
              <a:lnSpc>
                <a:spcPct val="100000"/>
              </a:lnSpc>
              <a:spcBef>
                <a:spcPct val="50000"/>
              </a:spcBef>
              <a:defRPr/>
            </a:pPr>
            <a:r>
              <a:rPr lang="en-US" sz="2600" b="1">
                <a:solidFill>
                  <a:srgbClr val="0202BE"/>
                </a:solidFill>
                <a:effectLst>
                  <a:outerShdw blurRad="38100" dist="38100" dir="2700000" algn="tl">
                    <a:srgbClr val="000000">
                      <a:alpha val="43137"/>
                    </a:srgbClr>
                  </a:outerShdw>
                </a:effectLst>
              </a:rPr>
              <a:t>Server running Web Server Software   (IIS, Apache, etc.)</a:t>
            </a:r>
          </a:p>
        </p:txBody>
      </p:sp>
      <p:grpSp>
        <p:nvGrpSpPr>
          <p:cNvPr id="4" name="Group 27"/>
          <p:cNvGrpSpPr/>
          <p:nvPr/>
        </p:nvGrpSpPr>
        <p:grpSpPr>
          <a:xfrm>
            <a:off x="4495800" y="5154435"/>
            <a:ext cx="3352800" cy="698748"/>
            <a:chOff x="3200400" y="3962400"/>
            <a:chExt cx="2895600" cy="485775"/>
          </a:xfrm>
        </p:grpSpPr>
        <p:sp>
          <p:nvSpPr>
            <p:cNvPr id="29" name="AutoShape 34"/>
            <p:cNvSpPr>
              <a:spLocks noChangeArrowheads="1"/>
            </p:cNvSpPr>
            <p:nvPr/>
          </p:nvSpPr>
          <p:spPr bwMode="auto">
            <a:xfrm flipH="1">
              <a:off x="3200400" y="3962400"/>
              <a:ext cx="2895600" cy="4857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5">
                <a:lumMod val="60000"/>
                <a:lumOff val="40000"/>
                <a:alpha val="30000"/>
              </a:schemeClr>
            </a:solidFill>
            <a:ln w="12700" cap="sq">
              <a:solidFill>
                <a:schemeClr val="accent5">
                  <a:lumMod val="20000"/>
                  <a:lumOff val="80000"/>
                </a:schemeClr>
              </a:solidFill>
              <a:miter lim="800000"/>
              <a:headEnd type="none" w="sm" len="sm"/>
              <a:tailEnd type="none" w="sm" len="sm"/>
            </a:ln>
            <a:effectLst/>
          </p:spPr>
          <p:txBody>
            <a:bodyPr wrap="none" anchor="ctr"/>
            <a:lstStyle>
              <a:defPPr/>
            </a:lstStyle>
            <a:p>
              <a:pPr>
                <a:defRPr/>
              </a:pPr>
              <a:endParaRPr lang="en-US">
                <a:effectLst>
                  <a:outerShdw blurRad="38100" dist="38100" dir="2700000" algn="tl">
                    <a:srgbClr val="000000">
                      <a:alpha val="43137"/>
                    </a:srgbClr>
                  </a:outerShdw>
                </a:effectLst>
              </a:endParaRPr>
            </a:p>
          </p:txBody>
        </p:sp>
        <p:sp>
          <p:nvSpPr>
            <p:cNvPr id="30" name="Text Box 35"/>
            <p:cNvSpPr txBox="1">
              <a:spLocks noChangeArrowheads="1"/>
            </p:cNvSpPr>
            <p:nvPr/>
          </p:nvSpPr>
          <p:spPr bwMode="auto">
            <a:xfrm>
              <a:off x="3810001" y="4071918"/>
              <a:ext cx="1950068" cy="278160"/>
            </a:xfrm>
            <a:prstGeom prst="rect">
              <a:avLst/>
            </a:prstGeom>
            <a:noFill/>
            <a:ln w="12700" cap="sq">
              <a:noFill/>
              <a:miter lim="800000"/>
              <a:headEnd type="none" w="sm" len="sm"/>
              <a:tailEnd type="none" w="sm" len="sm"/>
            </a:ln>
            <a:effectLst/>
          </p:spPr>
          <p:txBody>
            <a:bodyPr wrap="square">
              <a:spAutoFit/>
            </a:bodyPr>
            <a:lstStyle>
              <a:defPPr/>
            </a:lstStyle>
            <a:p>
              <a:pPr algn="ctr">
                <a:lnSpc>
                  <a:spcPct val="100000"/>
                </a:lnSpc>
                <a:spcBef>
                  <a:spcPct val="50000"/>
                </a:spcBef>
                <a:defRPr/>
              </a:pPr>
              <a:r>
                <a:rPr lang="en-US" sz="2000" b="1">
                  <a:effectLst>
                    <a:outerShdw blurRad="38100" dist="38100" dir="2700000" algn="tl">
                      <a:srgbClr val="000000">
                        <a:alpha val="43137"/>
                      </a:srgbClr>
                    </a:outerShdw>
                  </a:effectLst>
                </a:rPr>
                <a:t>Server response</a:t>
              </a:r>
            </a:p>
          </p:txBody>
        </p:sp>
      </p:grpSp>
      <p:sp>
        <p:nvSpPr>
          <p:cNvPr id="31" name="Text Box 37"/>
          <p:cNvSpPr txBox="1">
            <a:spLocks noChangeArrowheads="1"/>
          </p:cNvSpPr>
          <p:nvPr/>
        </p:nvSpPr>
        <p:spPr bwMode="auto">
          <a:xfrm>
            <a:off x="5399088" y="3762636"/>
            <a:ext cx="1293812" cy="461665"/>
          </a:xfrm>
          <a:prstGeom prst="rect">
            <a:avLst/>
          </a:prstGeom>
          <a:noFill/>
          <a:ln w="12700" cap="sq">
            <a:noFill/>
            <a:miter lim="800000"/>
            <a:headEnd type="none" w="sm" len="sm"/>
            <a:tailEnd type="none" w="sm" len="sm"/>
          </a:ln>
          <a:effectLst/>
        </p:spPr>
        <p:txBody>
          <a:bodyPr wrap="square">
            <a:spAutoFit/>
          </a:bodyPr>
          <a:lstStyle>
            <a:defPPr/>
          </a:lstStyle>
          <a:p>
            <a:pPr algn="ctr">
              <a:lnSpc>
                <a:spcPct val="100000"/>
              </a:lnSpc>
              <a:spcBef>
                <a:spcPct val="50000"/>
              </a:spcBef>
              <a:defRPr/>
            </a:pPr>
            <a:r>
              <a:rPr lang="en-US" sz="2400" b="1">
                <a:solidFill>
                  <a:srgbClr val="0202BE"/>
                </a:solidFill>
                <a:effectLst>
                  <a:outerShdw blurRad="38100" dist="38100" dir="2700000" algn="tl">
                    <a:srgbClr val="000000">
                      <a:alpha val="43137"/>
                    </a:srgbClr>
                  </a:outerShdw>
                </a:effectLst>
              </a:rPr>
              <a:t>HTTP</a:t>
            </a:r>
          </a:p>
        </p:txBody>
      </p:sp>
      <p:grpSp>
        <p:nvGrpSpPr>
          <p:cNvPr id="5" name="Group 32"/>
          <p:cNvGrpSpPr/>
          <p:nvPr/>
        </p:nvGrpSpPr>
        <p:grpSpPr>
          <a:xfrm>
            <a:off x="2104803" y="3581400"/>
            <a:ext cx="2438400" cy="2438400"/>
            <a:chOff x="228600" y="224864"/>
            <a:chExt cx="2438400" cy="2438400"/>
          </a:xfrm>
        </p:grpSpPr>
        <p:pic>
          <p:nvPicPr>
            <p:cNvPr id="34" name="Picture 2" descr="http://askyourpc.com/media/blogs/a/images_2/Computer-256x256.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flipH="1">
              <a:off x="228600" y="224864"/>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6" descr="website-window"/>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rot="20975724">
              <a:off x="602640" y="904992"/>
              <a:ext cx="1280241" cy="1065798"/>
            </a:xfrm>
            <a:prstGeom prst="rect">
              <a:avLst/>
            </a:prstGeom>
            <a:noFill/>
            <a:ln w="9525">
              <a:noFill/>
              <a:miter lim="800000"/>
            </a:ln>
            <a:scene3d>
              <a:camera prst="perspectiveContrastingRightFacing" fov="300000">
                <a:rot lat="21510460" lon="300467" rev="21477836"/>
              </a:camera>
              <a:lightRig rig="threePt" dir="t"/>
            </a:scene3d>
          </p:spPr>
        </p:pic>
      </p:grpSp>
      <p:pic>
        <p:nvPicPr>
          <p:cNvPr id="36" name="Picture 4" descr="http://www.iconarchive.com/icons/visualpharm/hardware/256/server-icon.png"/>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924800" y="3963369"/>
            <a:ext cx="2011804" cy="2011804"/>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37"/>
          <p:cNvSpPr txBox="1">
            <a:spLocks noChangeArrowheads="1"/>
          </p:cNvSpPr>
          <p:nvPr/>
        </p:nvSpPr>
        <p:spPr bwMode="auto">
          <a:xfrm>
            <a:off x="5638800" y="4876801"/>
            <a:ext cx="1293812" cy="461665"/>
          </a:xfrm>
          <a:prstGeom prst="rect">
            <a:avLst/>
          </a:prstGeom>
          <a:noFill/>
          <a:ln w="12700" cap="sq">
            <a:noFill/>
            <a:miter lim="800000"/>
            <a:headEnd type="none" w="sm" len="sm"/>
            <a:tailEnd type="none" w="sm" len="sm"/>
          </a:ln>
          <a:effectLst/>
        </p:spPr>
        <p:txBody>
          <a:bodyPr wrap="square">
            <a:spAutoFit/>
          </a:bodyPr>
          <a:lstStyle>
            <a:defPPr/>
          </a:lstStyle>
          <a:p>
            <a:pPr algn="ctr">
              <a:lnSpc>
                <a:spcPct val="100000"/>
              </a:lnSpc>
              <a:spcBef>
                <a:spcPct val="50000"/>
              </a:spcBef>
              <a:defRPr/>
            </a:pPr>
            <a:r>
              <a:rPr lang="en-US" sz="2400" b="1">
                <a:solidFill>
                  <a:srgbClr val="0202BE"/>
                </a:solidFill>
                <a:effectLst>
                  <a:outerShdw blurRad="38100" dist="38100" dir="2700000" algn="tl">
                    <a:srgbClr val="000000">
                      <a:alpha val="43137"/>
                    </a:srgbClr>
                  </a:outerShdw>
                </a:effectLst>
              </a:rPr>
              <a:t>HTTP</a:t>
            </a:r>
          </a:p>
        </p:txBody>
      </p:sp>
    </p:spTree>
    <p:extLst>
      <p:ext uri="{BB962C8B-B14F-4D97-AF65-F5344CB8AC3E}">
        <p14:creationId xmlns:p14="http://schemas.microsoft.com/office/powerpoint/2010/main" val="27206341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linds(horizontal)">
                                      <p:cBhvr>
                                        <p:cTn id="18" dur="500"/>
                                        <p:tgtEl>
                                          <p:spTgt spid="26"/>
                                        </p:tgtEl>
                                      </p:cBhvr>
                                    </p:animEffect>
                                  </p:childTnLst>
                                </p:cTn>
                              </p:par>
                            </p:childTnLst>
                          </p:cTn>
                        </p:par>
                      </p:childTnLst>
                    </p:cTn>
                  </p:par>
                  <p:par>
                    <p:cTn id="19" fill="hold" nodeType="clickPar">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blinds(horizontal)">
                                      <p:cBhvr>
                                        <p:cTn id="23" dur="500"/>
                                        <p:tgtEl>
                                          <p:spTgt spid="36"/>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blinds(horizontal)">
                                      <p:cBhvr>
                                        <p:cTn id="26" dur="500"/>
                                        <p:tgtEl>
                                          <p:spTgt spid="27"/>
                                        </p:tgtEl>
                                      </p:cBhvr>
                                    </p:animEffect>
                                  </p:childTnLst>
                                </p:cTn>
                              </p:par>
                            </p:childTnLst>
                          </p:cTn>
                        </p:par>
                      </p:childTnLst>
                    </p:cTn>
                  </p:par>
                  <p:par>
                    <p:cTn id="27" fill="hold" nodeType="clickPar">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blinds(horizontal)">
                                      <p:cBhvr>
                                        <p:cTn id="31" dur="500"/>
                                        <p:tgtEl>
                                          <p:spTgt spid="31"/>
                                        </p:tgtEl>
                                      </p:cBhvr>
                                    </p:animEffect>
                                  </p:childTnLst>
                                </p:cTn>
                              </p:par>
                              <p:par>
                                <p:cTn id="32" presetID="22" presetClass="entr" presetSubtype="8" fill="hold"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500"/>
                                        <p:tgtEl>
                                          <p:spTgt spid="3"/>
                                        </p:tgtEl>
                                      </p:cBhvr>
                                    </p:animEffect>
                                  </p:childTnLst>
                                </p:cTn>
                              </p:par>
                            </p:childTnLst>
                          </p:cTn>
                        </p:par>
                      </p:childTnLst>
                    </p:cTn>
                  </p:par>
                  <p:par>
                    <p:cTn id="35" fill="hold" nodeType="clickPar">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blinds(horizontal)">
                                      <p:cBhvr>
                                        <p:cTn id="39" dur="500"/>
                                        <p:tgtEl>
                                          <p:spTgt spid="19"/>
                                        </p:tgtEl>
                                      </p:cBhvr>
                                    </p:animEffect>
                                  </p:childTnLst>
                                </p:cTn>
                              </p:par>
                              <p:par>
                                <p:cTn id="40" presetID="22" presetClass="entr" presetSubtype="2" fill="hold" nodeType="with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right)">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uiExpand="1" build="p" bldLvl="5"/>
      <p:bldP spid="26" grpId="0"/>
      <p:bldP spid="27" grpId="0"/>
      <p:bldP spid="31" grpId="0"/>
      <p:bldP spid="1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mj-lt"/>
              </a:rPr>
              <a:t>1) Headings</a:t>
            </a:r>
          </a:p>
        </p:txBody>
      </p:sp>
      <p:sp>
        <p:nvSpPr>
          <p:cNvPr id="4" name="Text Box 4"/>
          <p:cNvSpPr txBox="1">
            <a:spLocks noChangeArrowheads="1"/>
          </p:cNvSpPr>
          <p:nvPr/>
        </p:nvSpPr>
        <p:spPr bwMode="auto">
          <a:xfrm>
            <a:off x="2654938" y="2743201"/>
            <a:ext cx="7327262" cy="3631763"/>
          </a:xfrm>
          <a:prstGeom prst="rect">
            <a:avLst/>
          </a:prstGeom>
          <a:noFill/>
          <a:ln w="9525">
            <a:noFill/>
            <a:miter lim="800000"/>
          </a:ln>
          <a:effectLst/>
        </p:spPr>
        <p:txBody>
          <a:bodyPr wrap="square">
            <a:spAutoFit/>
          </a:bodyPr>
          <a:lstStyle/>
          <a:p>
            <a:pPr lvl="1"/>
            <a:r>
              <a:rPr lang="en-US" altLang="zh-CN" sz="3400">
                <a:ea typeface="宋体" pitchFamily="2" charset="-122"/>
              </a:rPr>
              <a:t>&lt;h1&gt; text &lt;/h1&gt; -- largest of the six</a:t>
            </a:r>
          </a:p>
          <a:p>
            <a:pPr lvl="1"/>
            <a:r>
              <a:rPr lang="en-US" altLang="zh-CN" sz="3200">
                <a:ea typeface="宋体" pitchFamily="2" charset="-122"/>
              </a:rPr>
              <a:t>&lt;h2&gt; text &lt;/h2&gt;</a:t>
            </a:r>
          </a:p>
          <a:p>
            <a:pPr lvl="1"/>
            <a:r>
              <a:rPr lang="en-US" altLang="zh-CN" sz="3000">
                <a:ea typeface="宋体" pitchFamily="2" charset="-122"/>
              </a:rPr>
              <a:t>&lt;h3&gt; text &lt;/h3&gt;</a:t>
            </a:r>
          </a:p>
          <a:p>
            <a:pPr lvl="1"/>
            <a:r>
              <a:rPr lang="en-US" altLang="zh-CN" sz="2800">
                <a:ea typeface="宋体" pitchFamily="2" charset="-122"/>
              </a:rPr>
              <a:t>&lt;h4&gt; text &lt;/h4&gt;</a:t>
            </a:r>
          </a:p>
          <a:p>
            <a:pPr lvl="1"/>
            <a:r>
              <a:rPr lang="en-US" altLang="zh-CN" sz="2600">
                <a:ea typeface="宋体" pitchFamily="2" charset="-122"/>
              </a:rPr>
              <a:t>&lt;h5&gt; text &lt;/h5&gt;</a:t>
            </a:r>
          </a:p>
          <a:p>
            <a:pPr lvl="1"/>
            <a:r>
              <a:rPr lang="en-US" altLang="zh-CN" sz="2400">
                <a:ea typeface="宋体" pitchFamily="2" charset="-122"/>
              </a:rPr>
              <a:t>&lt;h6&gt; text &lt;/h6&gt; -- smallest of the six</a:t>
            </a:r>
          </a:p>
          <a:p>
            <a:endParaRPr lang="en-US" altLang="zh-CN" sz="2800">
              <a:ea typeface="宋体" pitchFamily="2" charset="-122"/>
            </a:endParaRPr>
          </a:p>
          <a:p>
            <a:r>
              <a:rPr lang="en-US" altLang="zh-CN" sz="2800">
                <a:ea typeface="宋体" pitchFamily="2" charset="-122"/>
              </a:rPr>
              <a:t>align=</a:t>
            </a:r>
            <a:r>
              <a:rPr lang="en-US" altLang="zh-CN" sz="2800" i="1">
                <a:ea typeface="宋体" pitchFamily="2" charset="-122"/>
              </a:rPr>
              <a:t>"position"</a:t>
            </a:r>
            <a:r>
              <a:rPr lang="en-US" altLang="zh-CN" sz="2800">
                <a:ea typeface="宋体" pitchFamily="2" charset="-122"/>
              </a:rPr>
              <a:t> --left (default), center or right</a:t>
            </a:r>
          </a:p>
        </p:txBody>
      </p:sp>
      <p:sp>
        <p:nvSpPr>
          <p:cNvPr id="5" name="Rectangle 4"/>
          <p:cNvSpPr txBox="1">
            <a:spLocks noChangeArrowheads="1"/>
          </p:cNvSpPr>
          <p:nvPr/>
        </p:nvSpPr>
        <p:spPr>
          <a:xfrm>
            <a:off x="1828800" y="1293962"/>
            <a:ext cx="8229600" cy="4268639"/>
          </a:xfrm>
          <a:prstGeom prst="rect">
            <a:avLst/>
          </a:prstGeom>
        </p:spPr>
        <p:txBody>
          <a:bodyPr vert="horz" lIns="91440" tIns="45720" rIns="91440" bIns="45720" rtlCol="0">
            <a:normAutofit/>
          </a:bodyPr>
          <a:lstStyle/>
          <a:p>
            <a:pPr marL="342900" indent="-342900">
              <a:lnSpc>
                <a:spcPct val="114000"/>
              </a:lnSpc>
              <a:spcBef>
                <a:spcPct val="20000"/>
              </a:spcBef>
              <a:buFont typeface="Wingdings" panose="05000000000000000000" pitchFamily="2" charset="2"/>
              <a:buChar char="§"/>
              <a:defRPr/>
            </a:pPr>
            <a:r>
              <a:rPr lang="en-US" altLang="zh-CN" sz="2800" dirty="0">
                <a:latin typeface="+mj-lt"/>
                <a:ea typeface="宋体" pitchFamily="2" charset="-122"/>
                <a:cs typeface="Times New Roman" panose="02020603050405020304" pitchFamily="18" charset="0"/>
              </a:rPr>
              <a:t>Headings are important because search engines use the headings to index the structure and content of your web pages.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2"/>
      <p:bldP spid="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mj-lt"/>
              </a:rPr>
              <a:t>2) &lt;p&gt; paragraph</a:t>
            </a:r>
          </a:p>
        </p:txBody>
      </p:sp>
      <p:sp>
        <p:nvSpPr>
          <p:cNvPr id="4" name="Rectangle 4"/>
          <p:cNvSpPr txBox="1">
            <a:spLocks noChangeArrowheads="1"/>
          </p:cNvSpPr>
          <p:nvPr/>
        </p:nvSpPr>
        <p:spPr>
          <a:xfrm>
            <a:off x="1905000" y="1295401"/>
            <a:ext cx="8229600" cy="4525963"/>
          </a:xfrm>
          <a:prstGeom prst="rect">
            <a:avLst/>
          </a:prstGeom>
        </p:spPr>
        <p:txBody>
          <a:bodyPr vert="horz" lIns="91440" tIns="45720" rIns="91440" bIns="45720" rtlCol="0">
            <a:normAutofit/>
          </a:bodyPr>
          <a:lstStyle/>
          <a:p>
            <a:pPr marL="342900" indent="-342900">
              <a:lnSpc>
                <a:spcPct val="114000"/>
              </a:lnSpc>
              <a:spcBef>
                <a:spcPct val="20000"/>
              </a:spcBef>
              <a:spcAft>
                <a:spcPct val="0"/>
              </a:spcAft>
              <a:buFont typeface="Wingdings" panose="05000000000000000000" pitchFamily="2" charset="2"/>
              <a:buChar char="§"/>
              <a:defRPr/>
            </a:pPr>
            <a:r>
              <a:rPr lang="en-US" altLang="zh-CN" sz="2800">
                <a:latin typeface="+mj-lt"/>
                <a:ea typeface="宋体" pitchFamily="2" charset="-122"/>
                <a:cs typeface="Times New Roman" panose="02020603050405020304" pitchFamily="18" charset="0"/>
              </a:rPr>
              <a:t>&lt;p&gt; defines a paragraph</a:t>
            </a:r>
          </a:p>
          <a:p>
            <a:pPr marL="342900" indent="-342900">
              <a:lnSpc>
                <a:spcPct val="114000"/>
              </a:lnSpc>
              <a:spcBef>
                <a:spcPct val="20000"/>
              </a:spcBef>
              <a:spcAft>
                <a:spcPct val="0"/>
              </a:spcAft>
              <a:buFont typeface="Wingdings" panose="05000000000000000000" pitchFamily="2" charset="2"/>
              <a:buChar char="§"/>
              <a:defRPr/>
            </a:pPr>
            <a:r>
              <a:rPr lang="en-US" altLang="zh-CN" sz="2800">
                <a:latin typeface="+mj-lt"/>
                <a:ea typeface="宋体" pitchFamily="2" charset="-122"/>
                <a:cs typeface="Times New Roman" panose="02020603050405020304" pitchFamily="18" charset="0"/>
              </a:rPr>
              <a:t>Add </a:t>
            </a:r>
            <a:r>
              <a:rPr lang="en-US" altLang="zh-CN" sz="2800" b="1">
                <a:latin typeface="+mj-lt"/>
                <a:ea typeface="宋体" pitchFamily="2" charset="-122"/>
                <a:cs typeface="Times New Roman" panose="02020603050405020304" pitchFamily="18" charset="0"/>
              </a:rPr>
              <a:t>align</a:t>
            </a:r>
            <a:r>
              <a:rPr lang="en-US" altLang="zh-CN" sz="2800">
                <a:latin typeface="+mj-lt"/>
                <a:ea typeface="宋体" pitchFamily="2" charset="-122"/>
                <a:cs typeface="Times New Roman" panose="02020603050405020304" pitchFamily="18" charset="0"/>
              </a:rPr>
              <a:t>=</a:t>
            </a:r>
            <a:r>
              <a:rPr lang="en-US" altLang="zh-CN" sz="2800" i="1">
                <a:latin typeface="+mj-lt"/>
                <a:ea typeface="宋体" pitchFamily="2" charset="-122"/>
                <a:cs typeface="Times New Roman" panose="02020603050405020304" pitchFamily="18" charset="0"/>
              </a:rPr>
              <a:t>"position"</a:t>
            </a:r>
            <a:r>
              <a:rPr lang="en-US" altLang="zh-CN" sz="2800">
                <a:latin typeface="+mj-lt"/>
                <a:ea typeface="宋体" pitchFamily="2" charset="-122"/>
                <a:cs typeface="Times New Roman" panose="02020603050405020304" pitchFamily="18" charset="0"/>
              </a:rPr>
              <a:t> (left, center, right)</a:t>
            </a:r>
          </a:p>
          <a:p>
            <a:pPr marL="342900" indent="-342900">
              <a:lnSpc>
                <a:spcPct val="114000"/>
              </a:lnSpc>
              <a:spcBef>
                <a:spcPct val="20000"/>
              </a:spcBef>
              <a:spcAft>
                <a:spcPct val="0"/>
              </a:spcAft>
              <a:buFont typeface="Wingdings" panose="05000000000000000000" pitchFamily="2" charset="2"/>
              <a:buChar char="§"/>
              <a:defRPr/>
            </a:pPr>
            <a:r>
              <a:rPr lang="en-US" altLang="zh-CN" sz="2800">
                <a:latin typeface="+mj-lt"/>
                <a:ea typeface="宋体" pitchFamily="2" charset="-122"/>
                <a:cs typeface="Times New Roman" panose="02020603050405020304" pitchFamily="18" charset="0"/>
              </a:rPr>
              <a:t>Multiple &lt;p&gt;'s do not create blank lines</a:t>
            </a:r>
          </a:p>
          <a:p>
            <a:pPr marL="342900" indent="-342900">
              <a:lnSpc>
                <a:spcPct val="114000"/>
              </a:lnSpc>
              <a:spcBef>
                <a:spcPct val="20000"/>
              </a:spcBef>
              <a:spcAft>
                <a:spcPct val="0"/>
              </a:spcAft>
              <a:buFont typeface="Wingdings" panose="05000000000000000000" pitchFamily="2" charset="2"/>
              <a:buChar char="§"/>
              <a:defRPr/>
            </a:pPr>
            <a:r>
              <a:rPr lang="en-US" altLang="zh-CN" sz="2800">
                <a:latin typeface="+mj-lt"/>
                <a:ea typeface="宋体" pitchFamily="2" charset="-122"/>
                <a:cs typeface="Times New Roman" panose="02020603050405020304" pitchFamily="18" charset="0"/>
              </a:rPr>
              <a:t>Use &lt;br&gt; for blank line</a:t>
            </a:r>
          </a:p>
          <a:p>
            <a:pPr marL="342900" indent="-342900">
              <a:lnSpc>
                <a:spcPct val="114000"/>
              </a:lnSpc>
              <a:spcBef>
                <a:spcPct val="20000"/>
              </a:spcBef>
              <a:spcAft>
                <a:spcPct val="0"/>
              </a:spcAft>
              <a:buFont typeface="Wingdings" panose="05000000000000000000" pitchFamily="2" charset="2"/>
              <a:buChar char="§"/>
              <a:defRPr/>
            </a:pPr>
            <a:r>
              <a:rPr lang="en-US" altLang="zh-CN" sz="2800">
                <a:latin typeface="+mj-lt"/>
                <a:ea typeface="宋体" pitchFamily="2" charset="-122"/>
                <a:cs typeface="Times New Roman" panose="02020603050405020304" pitchFamily="18" charset="0"/>
              </a:rPr>
              <a:t>Fully-specified text uses &lt;p&gt; and &lt;/p&gt;, b</a:t>
            </a:r>
            <a:r>
              <a:rPr lang="en-US" altLang="zh-CN" sz="2800" err="1">
                <a:latin typeface="+mj-lt"/>
                <a:ea typeface="宋体" pitchFamily="2" charset="-122"/>
                <a:cs typeface="Times New Roman" panose="02020603050405020304" pitchFamily="18" charset="0"/>
              </a:rPr>
              <a:t>ut &lt;/p&gt; is optional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mj-lt"/>
              </a:rPr>
              <a:t>3) Colors</a:t>
            </a:r>
          </a:p>
        </p:txBody>
      </p:sp>
      <p:sp>
        <p:nvSpPr>
          <p:cNvPr id="4" name="Rectangle 3"/>
          <p:cNvSpPr txBox="1">
            <a:spLocks noChangeArrowheads="1"/>
          </p:cNvSpPr>
          <p:nvPr/>
        </p:nvSpPr>
        <p:spPr>
          <a:xfrm>
            <a:off x="1905000" y="1219201"/>
            <a:ext cx="8229600" cy="4525963"/>
          </a:xfrm>
          <a:prstGeom prst="rect">
            <a:avLst/>
          </a:prstGeom>
        </p:spPr>
        <p:txBody>
          <a:bodyPr vert="horz" lIns="91440" tIns="45720" rIns="91440" bIns="45720" rtlCol="0">
            <a:normAutofit/>
          </a:bodyPr>
          <a:lstStyle/>
          <a:p>
            <a:pPr marL="342900" indent="-342900">
              <a:lnSpc>
                <a:spcPct val="114000"/>
              </a:lnSpc>
              <a:spcBef>
                <a:spcPct val="20000"/>
              </a:spcBef>
              <a:spcAft>
                <a:spcPct val="0"/>
              </a:spcAft>
              <a:buFont typeface="Wingdings" panose="05000000000000000000" pitchFamily="2" charset="2"/>
              <a:buChar char="§"/>
              <a:defRPr/>
            </a:pPr>
            <a:r>
              <a:rPr lang="en-US" altLang="zh-CN" sz="2800">
                <a:latin typeface="+mj-lt"/>
                <a:ea typeface="宋体" pitchFamily="2" charset="-122"/>
                <a:cs typeface="Times New Roman" panose="02020603050405020304" pitchFamily="18" charset="0"/>
              </a:rPr>
              <a:t>Values for </a:t>
            </a:r>
            <a:r>
              <a:rPr lang="en-US" altLang="zh-CN" sz="2800" b="1" err="1">
                <a:latin typeface="+mj-lt"/>
                <a:ea typeface="宋体" pitchFamily="2" charset="-122"/>
                <a:cs typeface="Times New Roman" panose="02020603050405020304" pitchFamily="18" charset="0"/>
              </a:rPr>
              <a:t>bgcolor</a:t>
            </a:r>
            <a:r>
              <a:rPr lang="en-US" altLang="zh-CN" sz="2800">
                <a:latin typeface="+mj-lt"/>
                <a:ea typeface="宋体" pitchFamily="2" charset="-122"/>
                <a:cs typeface="Times New Roman" panose="02020603050405020304" pitchFamily="18" charset="0"/>
              </a:rPr>
              <a:t> and </a:t>
            </a:r>
            <a:r>
              <a:rPr lang="en-US" altLang="zh-CN" sz="2800" b="1">
                <a:latin typeface="+mj-lt"/>
                <a:ea typeface="宋体" pitchFamily="2" charset="-122"/>
                <a:cs typeface="Times New Roman" panose="02020603050405020304" pitchFamily="18" charset="0"/>
              </a:rPr>
              <a:t>color</a:t>
            </a:r>
          </a:p>
          <a:p>
            <a:pPr marL="742950" lvl="1" indent="-285750">
              <a:lnSpc>
                <a:spcPct val="114000"/>
              </a:lnSpc>
              <a:spcBef>
                <a:spcPct val="20000"/>
              </a:spcBef>
              <a:spcAft>
                <a:spcPct val="0"/>
              </a:spcAft>
              <a:buFont typeface="Arial" pitchFamily="34" charset="0"/>
              <a:buChar char="•"/>
              <a:defRPr/>
            </a:pPr>
            <a:r>
              <a:rPr lang="en-US" altLang="zh-CN" sz="2400">
                <a:latin typeface="+mj-lt"/>
                <a:ea typeface="宋体" pitchFamily="2" charset="-122"/>
                <a:cs typeface="Times New Roman" panose="02020603050405020304" pitchFamily="18" charset="0"/>
              </a:rPr>
              <a:t>many are predefined (red, blue, green, ...)</a:t>
            </a:r>
          </a:p>
          <a:p>
            <a:pPr marL="742950" lvl="1" indent="-285750">
              <a:lnSpc>
                <a:spcPct val="114000"/>
              </a:lnSpc>
              <a:spcBef>
                <a:spcPct val="20000"/>
              </a:spcBef>
              <a:spcAft>
                <a:spcPct val="0"/>
              </a:spcAft>
              <a:buFont typeface="Arial" pitchFamily="34" charset="0"/>
              <a:buChar char="•"/>
              <a:defRPr/>
            </a:pPr>
            <a:r>
              <a:rPr lang="en-US" altLang="zh-CN" sz="2400">
                <a:latin typeface="+mj-lt"/>
                <a:ea typeface="宋体" pitchFamily="2" charset="-122"/>
                <a:cs typeface="Times New Roman" panose="02020603050405020304" pitchFamily="18" charset="0"/>
              </a:rPr>
              <a:t>all colors can be specified as a six character hexadecimal value: #RRGGBB</a:t>
            </a:r>
          </a:p>
          <a:p>
            <a:pPr marL="742950" lvl="1" indent="-285750">
              <a:lnSpc>
                <a:spcPct val="114000"/>
              </a:lnSpc>
              <a:spcBef>
                <a:spcPct val="20000"/>
              </a:spcBef>
              <a:spcAft>
                <a:spcPct val="0"/>
              </a:spcAft>
              <a:buFont typeface="Arial" pitchFamily="34" charset="0"/>
              <a:buChar char="•"/>
              <a:defRPr/>
            </a:pPr>
            <a:r>
              <a:rPr lang="en-US" altLang="zh-CN" sz="2400">
                <a:solidFill>
                  <a:srgbClr val="FF0000"/>
                </a:solidFill>
                <a:latin typeface="+mj-lt"/>
                <a:ea typeface="宋体" pitchFamily="2" charset="-122"/>
                <a:cs typeface="Times New Roman" panose="02020603050405020304" pitchFamily="18" charset="0"/>
              </a:rPr>
              <a:t>#FF0000 – red</a:t>
            </a:r>
          </a:p>
          <a:p>
            <a:pPr marL="742950" lvl="1" indent="-285750">
              <a:lnSpc>
                <a:spcPct val="114000"/>
              </a:lnSpc>
              <a:spcBef>
                <a:spcPct val="20000"/>
              </a:spcBef>
              <a:spcAft>
                <a:spcPct val="0"/>
              </a:spcAft>
              <a:buFont typeface="Arial" pitchFamily="34" charset="0"/>
              <a:buChar char="•"/>
              <a:defRPr/>
            </a:pPr>
            <a:r>
              <a:rPr lang="en-US" altLang="zh-CN" sz="2400">
                <a:solidFill>
                  <a:srgbClr val="A6A6A6"/>
                </a:solidFill>
                <a:latin typeface="+mj-lt"/>
                <a:ea typeface="宋体" pitchFamily="2" charset="-122"/>
                <a:cs typeface="Times New Roman" panose="02020603050405020304" pitchFamily="18" charset="0"/>
              </a:rPr>
              <a:t>#888888 – gray</a:t>
            </a:r>
          </a:p>
          <a:p>
            <a:pPr marL="742950" lvl="1" indent="-285750">
              <a:lnSpc>
                <a:spcPct val="114000"/>
              </a:lnSpc>
              <a:spcBef>
                <a:spcPct val="20000"/>
              </a:spcBef>
              <a:spcAft>
                <a:spcPct val="0"/>
              </a:spcAft>
              <a:buFont typeface="Arial" pitchFamily="34" charset="0"/>
              <a:buChar char="•"/>
              <a:defRPr/>
            </a:pPr>
            <a:r>
              <a:rPr lang="en-US" altLang="zh-CN" sz="2400">
                <a:solidFill>
                  <a:srgbClr val="4AA743"/>
                </a:solidFill>
                <a:latin typeface="+mj-lt"/>
                <a:ea typeface="宋体" pitchFamily="2" charset="-122"/>
                <a:cs typeface="Times New Roman" panose="02020603050405020304" pitchFamily="18" charset="0"/>
              </a:rPr>
              <a:t>#00FF00 –green</a:t>
            </a:r>
          </a:p>
          <a:p>
            <a:pPr marL="742950" lvl="1" indent="-285750">
              <a:lnSpc>
                <a:spcPct val="114000"/>
              </a:lnSpc>
              <a:spcBef>
                <a:spcPct val="20000"/>
              </a:spcBef>
              <a:spcAft>
                <a:spcPct val="0"/>
              </a:spcAft>
              <a:buFont typeface="Arial" pitchFamily="34" charset="0"/>
              <a:buChar char="•"/>
              <a:defRPr/>
            </a:pPr>
            <a:r>
              <a:rPr lang="en-US" altLang="zh-CN" sz="2400">
                <a:latin typeface="+mj-lt"/>
                <a:ea typeface="宋体" pitchFamily="2" charset="-122"/>
                <a:cs typeface="Times New Roman" panose="02020603050405020304" pitchFamily="18" charset="0"/>
              </a:rPr>
              <a:t>#000000 – black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2"/>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mj-lt"/>
              </a:rPr>
              <a:t>4) Fonts</a:t>
            </a:r>
          </a:p>
        </p:txBody>
      </p:sp>
      <p:sp>
        <p:nvSpPr>
          <p:cNvPr id="4" name="Text Box 4"/>
          <p:cNvSpPr txBox="1">
            <a:spLocks noChangeArrowheads="1"/>
          </p:cNvSpPr>
          <p:nvPr/>
        </p:nvSpPr>
        <p:spPr bwMode="auto">
          <a:xfrm>
            <a:off x="2135188" y="2883456"/>
            <a:ext cx="7161213" cy="2831544"/>
          </a:xfrm>
          <a:prstGeom prst="rect">
            <a:avLst/>
          </a:prstGeom>
          <a:noFill/>
          <a:ln w="9525">
            <a:noFill/>
            <a:miter lim="800000"/>
          </a:ln>
          <a:effectLst/>
        </p:spPr>
        <p:txBody>
          <a:bodyPr wrap="square">
            <a:spAutoFit/>
          </a:bodyPr>
          <a:lstStyle/>
          <a:p>
            <a:r>
              <a:rPr lang="en-US" altLang="zh-CN" sz="2200">
                <a:ea typeface="宋体" pitchFamily="2" charset="-122"/>
              </a:rPr>
              <a:t>&lt;font color="red" size="2" face="Times Roman"&gt;</a:t>
            </a:r>
          </a:p>
          <a:p>
            <a:r>
              <a:rPr lang="en-US" altLang="zh-CN" sz="2200">
                <a:ea typeface="宋体" pitchFamily="2" charset="-122"/>
              </a:rPr>
              <a:t>This is the text of line one &lt;/font&gt;</a:t>
            </a:r>
          </a:p>
          <a:p>
            <a:endParaRPr lang="en-US" altLang="zh-CN" sz="2200">
              <a:ea typeface="宋体" pitchFamily="2" charset="-122"/>
            </a:endParaRPr>
          </a:p>
          <a:p>
            <a:r>
              <a:rPr lang="en-US" altLang="zh-CN" sz="2200">
                <a:ea typeface="宋体" pitchFamily="2" charset="-122"/>
              </a:rPr>
              <a:t>&lt;font color="green" size="4" face="Arial"&gt;</a:t>
            </a:r>
          </a:p>
          <a:p>
            <a:r>
              <a:rPr lang="en-US" altLang="zh-CN" sz="2200">
                <a:ea typeface="宋体" pitchFamily="2" charset="-122"/>
              </a:rPr>
              <a:t>Line two contains this text &lt;/font&gt;</a:t>
            </a:r>
          </a:p>
          <a:p>
            <a:endParaRPr lang="en-US" altLang="zh-CN" sz="2200">
              <a:ea typeface="宋体" pitchFamily="2" charset="-122"/>
            </a:endParaRPr>
          </a:p>
          <a:p>
            <a:r>
              <a:rPr lang="en-US" altLang="zh-CN" sz="2200">
                <a:ea typeface="宋体" pitchFamily="2" charset="-122"/>
              </a:rPr>
              <a:t>&lt;font color="</a:t>
            </a:r>
            <a:r>
              <a:rPr lang="en-US" altLang="zh-CN" sz="2000">
                <a:ea typeface="宋体" pitchFamily="2" charset="-122"/>
                <a:cs typeface="Times New Roman" panose="02020603050405020304" pitchFamily="18" charset="0"/>
              </a:rPr>
              <a:t>#FF9933</a:t>
            </a:r>
            <a:r>
              <a:rPr lang="en-US" altLang="zh-CN" sz="2200">
                <a:ea typeface="宋体" pitchFamily="2" charset="-122"/>
              </a:rPr>
              <a:t>" size="6" face="Courier“&gt;</a:t>
            </a:r>
          </a:p>
          <a:p>
            <a:r>
              <a:rPr lang="en-US" altLang="zh-CN" sz="2200">
                <a:ea typeface="宋体" pitchFamily="2" charset="-122"/>
              </a:rPr>
              <a:t>The third line has this additional text &lt;/font&gt;</a:t>
            </a:r>
          </a:p>
        </p:txBody>
      </p:sp>
      <p:pic>
        <p:nvPicPr>
          <p:cNvPr id="1027" name="Picture 3"/>
          <p:cNvPicPr>
            <a:picLocks noChangeAspect="1" noChangeArrowheads="1"/>
          </p:cNvPicPr>
          <p:nvPr/>
        </p:nvPicPr>
        <p:blipFill>
          <a:blip r:embed="rId2"/>
          <a:stretch>
            <a:fillRect/>
          </a:stretch>
        </p:blipFill>
        <p:spPr bwMode="auto">
          <a:xfrm>
            <a:off x="7252659" y="3406356"/>
            <a:ext cx="4381500" cy="1504950"/>
          </a:xfrm>
          <a:prstGeom prst="rect">
            <a:avLst/>
          </a:prstGeom>
          <a:noFill/>
          <a:ln w="9525">
            <a:noFill/>
            <a:miter lim="800000"/>
          </a:ln>
          <a:effectLst/>
        </p:spPr>
      </p:pic>
      <p:sp>
        <p:nvSpPr>
          <p:cNvPr id="5" name="Rectangle 4"/>
          <p:cNvSpPr txBox="1">
            <a:spLocks noChangeArrowheads="1"/>
          </p:cNvSpPr>
          <p:nvPr/>
        </p:nvSpPr>
        <p:spPr>
          <a:xfrm>
            <a:off x="1905000" y="990600"/>
            <a:ext cx="8229600" cy="2057400"/>
          </a:xfrm>
          <a:prstGeom prst="rect">
            <a:avLst/>
          </a:prstGeom>
        </p:spPr>
        <p:txBody>
          <a:bodyPr vert="horz" lIns="91440" tIns="45720" rIns="91440" bIns="45720" rtlCol="0">
            <a:normAutofit/>
          </a:bodyPr>
          <a:lstStyle/>
          <a:p>
            <a:pPr marL="342900" indent="-342900">
              <a:lnSpc>
                <a:spcPct val="114000"/>
              </a:lnSpc>
              <a:spcBef>
                <a:spcPct val="20000"/>
              </a:spcBef>
              <a:buFont typeface="Wingdings" panose="05000000000000000000" pitchFamily="2" charset="2"/>
              <a:buChar char="§"/>
              <a:defRPr/>
            </a:pPr>
            <a:r>
              <a:rPr lang="en-US" altLang="zh-CN" sz="2800">
                <a:latin typeface="+mj-lt"/>
                <a:ea typeface="宋体" pitchFamily="2" charset="-122"/>
                <a:cs typeface="Times New Roman" panose="02020603050405020304" pitchFamily="18" charset="0"/>
              </a:rPr>
              <a:t>The &lt;font&gt; tag specifies the font face, font size, and color of text.</a:t>
            </a:r>
          </a:p>
          <a:p>
            <a:pPr marL="342900" indent="-342900">
              <a:lnSpc>
                <a:spcPct val="114000"/>
              </a:lnSpc>
              <a:spcBef>
                <a:spcPct val="20000"/>
              </a:spcBef>
              <a:buFont typeface="Wingdings" panose="05000000000000000000" pitchFamily="2" charset="2"/>
              <a:buChar char="§"/>
              <a:defRPr/>
            </a:pPr>
            <a:r>
              <a:rPr lang="en-US" altLang="zh-CN" sz="2800">
                <a:latin typeface="+mj-lt"/>
                <a:ea typeface="宋体" pitchFamily="2" charset="-122"/>
                <a:cs typeface="Times New Roman" panose="02020603050405020304" pitchFamily="18" charset="0"/>
              </a:rPr>
              <a:t>The &lt;font&gt; tag is </a:t>
            </a:r>
            <a:r>
              <a:rPr lang="en-US" altLang="zh-CN" sz="2800">
                <a:solidFill>
                  <a:srgbClr val="FF0000"/>
                </a:solidFill>
                <a:latin typeface="+mj-lt"/>
                <a:ea typeface="宋体" pitchFamily="2" charset="-122"/>
                <a:cs typeface="Times New Roman" panose="02020603050405020304" pitchFamily="18" charset="0"/>
              </a:rPr>
              <a:t>not supported in HTML5</a:t>
            </a:r>
            <a:r>
              <a:rPr lang="en-US" altLang="zh-CN" sz="2800">
                <a:latin typeface="+mj-lt"/>
                <a:ea typeface="宋体" pitchFamily="2" charset="-122"/>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mj-lt"/>
              </a:rPr>
              <a:t>5) List</a:t>
            </a:r>
          </a:p>
        </p:txBody>
      </p:sp>
      <p:sp>
        <p:nvSpPr>
          <p:cNvPr id="3" name="Content Placeholder 2"/>
          <p:cNvSpPr>
            <a:spLocks noGrp="1"/>
          </p:cNvSpPr>
          <p:nvPr>
            <p:ph idx="1"/>
          </p:nvPr>
        </p:nvSpPr>
        <p:spPr>
          <a:xfrm>
            <a:off x="1714500" y="1362974"/>
            <a:ext cx="2019300" cy="4961626"/>
          </a:xfrm>
        </p:spPr>
        <p:txBody>
          <a:bodyPr/>
          <a:lstStyle/>
          <a:p>
            <a:pPr>
              <a:buNone/>
            </a:pPr>
            <a:r>
              <a:rPr lang="en-US" dirty="0"/>
              <a:t>Ordered List</a:t>
            </a:r>
          </a:p>
          <a:p>
            <a:pPr marL="857250" lvl="1" indent="-457200">
              <a:buFont typeface="+mj-lt"/>
              <a:buAutoNum type="arabicPeriod"/>
            </a:pPr>
            <a:r>
              <a:rPr lang="en-US" dirty="0"/>
              <a:t>Block-A</a:t>
            </a:r>
          </a:p>
          <a:p>
            <a:pPr marL="857250" lvl="1" indent="-457200">
              <a:buFont typeface="+mj-lt"/>
              <a:buAutoNum type="arabicPeriod"/>
            </a:pPr>
            <a:r>
              <a:rPr lang="en-US" dirty="0"/>
              <a:t>Block-B</a:t>
            </a:r>
          </a:p>
          <a:p>
            <a:pPr marL="857250" lvl="1" indent="-457200">
              <a:buFont typeface="+mj-lt"/>
              <a:buAutoNum type="arabicPeriod"/>
            </a:pPr>
            <a:r>
              <a:rPr lang="en-US" dirty="0"/>
              <a:t>Block-C</a:t>
            </a:r>
          </a:p>
          <a:p>
            <a:pPr marL="857250" lvl="1" indent="-457200">
              <a:buFont typeface="+mj-lt"/>
              <a:buAutoNum type="arabicPeriod"/>
            </a:pPr>
            <a:r>
              <a:rPr lang="en-US" dirty="0"/>
              <a:t>Block-D</a:t>
            </a:r>
          </a:p>
          <a:p>
            <a:pPr marL="857250" lvl="1" indent="-457200">
              <a:buNone/>
            </a:pPr>
            <a:endParaRPr lang="en-US" dirty="0"/>
          </a:p>
          <a:p>
            <a:pPr>
              <a:buNone/>
            </a:pPr>
            <a:r>
              <a:rPr lang="en-US" dirty="0"/>
              <a:t>Unordered List</a:t>
            </a:r>
          </a:p>
          <a:p>
            <a:pPr lvl="1"/>
            <a:r>
              <a:rPr lang="en-US" dirty="0"/>
              <a:t>Block-A</a:t>
            </a:r>
          </a:p>
          <a:p>
            <a:pPr lvl="1"/>
            <a:r>
              <a:rPr lang="en-US" dirty="0"/>
              <a:t>Block-B</a:t>
            </a:r>
          </a:p>
          <a:p>
            <a:pPr lvl="1"/>
            <a:r>
              <a:rPr lang="en-US" dirty="0"/>
              <a:t>Block-C</a:t>
            </a:r>
          </a:p>
          <a:p>
            <a:pPr lvl="1"/>
            <a:r>
              <a:rPr lang="en-US" dirty="0"/>
              <a:t>Block-D</a:t>
            </a:r>
          </a:p>
        </p:txBody>
      </p:sp>
      <p:sp>
        <p:nvSpPr>
          <p:cNvPr id="4" name="Content Placeholder 2"/>
          <p:cNvSpPr txBox="1"/>
          <p:nvPr/>
        </p:nvSpPr>
        <p:spPr>
          <a:xfrm>
            <a:off x="3390900" y="1259456"/>
            <a:ext cx="2400300" cy="5065143"/>
          </a:xfrm>
          <a:prstGeom prst="rect">
            <a:avLst/>
          </a:prstGeom>
        </p:spPr>
        <p:txBody>
          <a:bodyPr vert="horz" lIns="91440" tIns="45720" rIns="91440" bIns="45720" rtlCol="0">
            <a:normAutofit/>
          </a:bodyPr>
          <a:lstStyle/>
          <a:p>
            <a:pPr marL="342900" indent="-342900">
              <a:lnSpc>
                <a:spcPct val="114000"/>
              </a:lnSpc>
              <a:spcBef>
                <a:spcPct val="20000"/>
              </a:spcBef>
              <a:spcAft>
                <a:spcPct val="0"/>
              </a:spcAft>
              <a:defRPr/>
            </a:pPr>
            <a:endParaRPr lang="en-US" sz="2400" dirty="0">
              <a:latin typeface="+mj-lt"/>
              <a:ea typeface="Times New Roman" panose="02020603050405020304" pitchFamily="18" charset="0"/>
              <a:cs typeface="Times New Roman" panose="02020603050405020304" pitchFamily="18" charset="0"/>
            </a:endParaRPr>
          </a:p>
          <a:p>
            <a:pPr marL="857250" lvl="1" indent="-457200">
              <a:lnSpc>
                <a:spcPct val="114000"/>
              </a:lnSpc>
              <a:spcBef>
                <a:spcPct val="20000"/>
              </a:spcBef>
              <a:spcAft>
                <a:spcPct val="0"/>
              </a:spcAft>
              <a:buFont typeface="+mj-lt"/>
              <a:buAutoNum type="alphaLcParenR"/>
              <a:defRPr/>
            </a:pPr>
            <a:r>
              <a:rPr lang="en-US" sz="2000" dirty="0">
                <a:latin typeface="+mj-lt"/>
                <a:ea typeface="Times New Roman" panose="02020603050405020304" pitchFamily="18" charset="0"/>
                <a:cs typeface="Times New Roman" panose="02020603050405020304" pitchFamily="18" charset="0"/>
              </a:rPr>
              <a:t>Block-A</a:t>
            </a:r>
          </a:p>
          <a:p>
            <a:pPr marL="857250" lvl="1" indent="-457200">
              <a:lnSpc>
                <a:spcPct val="114000"/>
              </a:lnSpc>
              <a:spcBef>
                <a:spcPct val="20000"/>
              </a:spcBef>
              <a:spcAft>
                <a:spcPct val="0"/>
              </a:spcAft>
              <a:buFont typeface="+mj-lt"/>
              <a:buAutoNum type="alphaLcParenR"/>
              <a:defRPr/>
            </a:pPr>
            <a:r>
              <a:rPr lang="en-US" sz="2000" dirty="0">
                <a:latin typeface="+mj-lt"/>
                <a:ea typeface="Times New Roman" panose="02020603050405020304" pitchFamily="18" charset="0"/>
                <a:cs typeface="Times New Roman" panose="02020603050405020304" pitchFamily="18" charset="0"/>
              </a:rPr>
              <a:t>Block-B</a:t>
            </a:r>
          </a:p>
          <a:p>
            <a:pPr marL="857250" lvl="1" indent="-457200">
              <a:lnSpc>
                <a:spcPct val="114000"/>
              </a:lnSpc>
              <a:spcBef>
                <a:spcPct val="20000"/>
              </a:spcBef>
              <a:spcAft>
                <a:spcPct val="0"/>
              </a:spcAft>
              <a:buFont typeface="+mj-lt"/>
              <a:buAutoNum type="alphaLcParenR"/>
              <a:defRPr/>
            </a:pPr>
            <a:r>
              <a:rPr lang="en-US" sz="2000" dirty="0">
                <a:latin typeface="+mj-lt"/>
                <a:ea typeface="Times New Roman" panose="02020603050405020304" pitchFamily="18" charset="0"/>
                <a:cs typeface="Times New Roman" panose="02020603050405020304" pitchFamily="18" charset="0"/>
              </a:rPr>
              <a:t>Block-C</a:t>
            </a:r>
          </a:p>
          <a:p>
            <a:pPr marL="857250" lvl="1" indent="-457200">
              <a:lnSpc>
                <a:spcPct val="114000"/>
              </a:lnSpc>
              <a:spcBef>
                <a:spcPct val="20000"/>
              </a:spcBef>
              <a:spcAft>
                <a:spcPct val="0"/>
              </a:spcAft>
              <a:buFont typeface="+mj-lt"/>
              <a:buAutoNum type="alphaLcParenR"/>
              <a:defRPr/>
            </a:pPr>
            <a:r>
              <a:rPr lang="en-US" sz="2000" dirty="0">
                <a:latin typeface="+mj-lt"/>
                <a:ea typeface="Times New Roman" panose="02020603050405020304" pitchFamily="18" charset="0"/>
                <a:cs typeface="Times New Roman" panose="02020603050405020304" pitchFamily="18" charset="0"/>
              </a:rPr>
              <a:t>Block-D</a:t>
            </a:r>
          </a:p>
          <a:p>
            <a:pPr marL="857250" lvl="1" indent="-457200">
              <a:lnSpc>
                <a:spcPct val="114000"/>
              </a:lnSpc>
              <a:spcBef>
                <a:spcPct val="20000"/>
              </a:spcBef>
              <a:spcAft>
                <a:spcPct val="0"/>
              </a:spcAft>
              <a:defRPr/>
            </a:pPr>
            <a:endParaRPr lang="en-US" sz="2000" dirty="0">
              <a:latin typeface="+mj-lt"/>
              <a:ea typeface="Times New Roman" panose="02020603050405020304" pitchFamily="18" charset="0"/>
              <a:cs typeface="Times New Roman" panose="02020603050405020304" pitchFamily="18" charset="0"/>
            </a:endParaRPr>
          </a:p>
          <a:p>
            <a:pPr marL="342900" indent="-342900">
              <a:lnSpc>
                <a:spcPct val="114000"/>
              </a:lnSpc>
              <a:spcBef>
                <a:spcPct val="20000"/>
              </a:spcBef>
              <a:spcAft>
                <a:spcPct val="0"/>
              </a:spcAft>
              <a:defRPr/>
            </a:pPr>
            <a:endParaRPr lang="en-US" sz="2400" dirty="0">
              <a:latin typeface="+mj-lt"/>
              <a:ea typeface="Times New Roman" panose="02020603050405020304" pitchFamily="18" charset="0"/>
              <a:cs typeface="Times New Roman" panose="02020603050405020304" pitchFamily="18" charset="0"/>
            </a:endParaRPr>
          </a:p>
          <a:p>
            <a:pPr marL="742950" lvl="1" indent="-285750">
              <a:lnSpc>
                <a:spcPct val="114000"/>
              </a:lnSpc>
              <a:spcBef>
                <a:spcPct val="20000"/>
              </a:spcBef>
              <a:spcAft>
                <a:spcPct val="0"/>
              </a:spcAft>
              <a:buFont typeface="Courier New" pitchFamily="49" charset="0"/>
              <a:buChar char="o"/>
              <a:defRPr/>
            </a:pPr>
            <a:r>
              <a:rPr lang="en-US" sz="2000" dirty="0">
                <a:latin typeface="+mj-lt"/>
                <a:ea typeface="Times New Roman" panose="02020603050405020304" pitchFamily="18" charset="0"/>
                <a:cs typeface="Times New Roman" panose="02020603050405020304" pitchFamily="18" charset="0"/>
              </a:rPr>
              <a:t>Block-A</a:t>
            </a:r>
          </a:p>
          <a:p>
            <a:pPr marL="742950" lvl="1" indent="-285750">
              <a:lnSpc>
                <a:spcPct val="114000"/>
              </a:lnSpc>
              <a:spcBef>
                <a:spcPct val="20000"/>
              </a:spcBef>
              <a:spcAft>
                <a:spcPct val="0"/>
              </a:spcAft>
              <a:buFont typeface="Courier New" pitchFamily="49" charset="0"/>
              <a:buChar char="o"/>
              <a:defRPr/>
            </a:pPr>
            <a:r>
              <a:rPr lang="en-US" sz="2000" dirty="0">
                <a:latin typeface="+mj-lt"/>
                <a:ea typeface="Times New Roman" panose="02020603050405020304" pitchFamily="18" charset="0"/>
                <a:cs typeface="Times New Roman" panose="02020603050405020304" pitchFamily="18" charset="0"/>
              </a:rPr>
              <a:t>Block-B</a:t>
            </a:r>
          </a:p>
          <a:p>
            <a:pPr marL="742950" lvl="1" indent="-285750">
              <a:lnSpc>
                <a:spcPct val="114000"/>
              </a:lnSpc>
              <a:spcBef>
                <a:spcPct val="20000"/>
              </a:spcBef>
              <a:spcAft>
                <a:spcPct val="0"/>
              </a:spcAft>
              <a:buFont typeface="Courier New" pitchFamily="49" charset="0"/>
              <a:buChar char="o"/>
              <a:defRPr/>
            </a:pPr>
            <a:r>
              <a:rPr lang="en-US" sz="2000" dirty="0">
                <a:latin typeface="+mj-lt"/>
                <a:ea typeface="Times New Roman" panose="02020603050405020304" pitchFamily="18" charset="0"/>
                <a:cs typeface="Times New Roman" panose="02020603050405020304" pitchFamily="18" charset="0"/>
              </a:rPr>
              <a:t>Block-C</a:t>
            </a:r>
          </a:p>
          <a:p>
            <a:pPr marL="742950" lvl="1" indent="-285750">
              <a:lnSpc>
                <a:spcPct val="114000"/>
              </a:lnSpc>
              <a:spcBef>
                <a:spcPct val="20000"/>
              </a:spcBef>
              <a:spcAft>
                <a:spcPct val="0"/>
              </a:spcAft>
              <a:buFont typeface="Courier New" pitchFamily="49" charset="0"/>
              <a:buChar char="o"/>
              <a:defRPr/>
            </a:pPr>
            <a:r>
              <a:rPr lang="en-US" sz="2000" dirty="0">
                <a:latin typeface="+mj-lt"/>
                <a:ea typeface="Times New Roman" panose="02020603050405020304" pitchFamily="18" charset="0"/>
                <a:cs typeface="Times New Roman" panose="02020603050405020304" pitchFamily="18" charset="0"/>
              </a:rPr>
              <a:t>Block-D</a:t>
            </a:r>
          </a:p>
        </p:txBody>
      </p:sp>
      <p:sp>
        <p:nvSpPr>
          <p:cNvPr id="5" name="Content Placeholder 2"/>
          <p:cNvSpPr txBox="1"/>
          <p:nvPr/>
        </p:nvSpPr>
        <p:spPr>
          <a:xfrm>
            <a:off x="5067300" y="1311214"/>
            <a:ext cx="2400300" cy="5013385"/>
          </a:xfrm>
          <a:prstGeom prst="rect">
            <a:avLst/>
          </a:prstGeom>
        </p:spPr>
        <p:txBody>
          <a:bodyPr vert="horz" lIns="91440" tIns="45720" rIns="91440" bIns="45720" rtlCol="0">
            <a:normAutofit/>
          </a:bodyPr>
          <a:lstStyle/>
          <a:p>
            <a:pPr marL="342900" indent="-342900">
              <a:lnSpc>
                <a:spcPct val="114000"/>
              </a:lnSpc>
              <a:spcBef>
                <a:spcPct val="20000"/>
              </a:spcBef>
              <a:spcAft>
                <a:spcPct val="0"/>
              </a:spcAft>
              <a:defRPr/>
            </a:pPr>
            <a:endParaRPr lang="en-US" sz="2400" dirty="0">
              <a:latin typeface="+mj-lt"/>
              <a:ea typeface="Times New Roman" panose="02020603050405020304" pitchFamily="18" charset="0"/>
              <a:cs typeface="Times New Roman" panose="02020603050405020304" pitchFamily="18" charset="0"/>
            </a:endParaRPr>
          </a:p>
          <a:p>
            <a:pPr marL="857250" lvl="1" indent="-457200">
              <a:lnSpc>
                <a:spcPct val="114000"/>
              </a:lnSpc>
              <a:spcBef>
                <a:spcPct val="20000"/>
              </a:spcBef>
              <a:spcAft>
                <a:spcPct val="0"/>
              </a:spcAft>
              <a:buFont typeface="+mj-lt"/>
              <a:buAutoNum type="alphaUcPeriod"/>
              <a:defRPr/>
            </a:pPr>
            <a:r>
              <a:rPr lang="en-US" sz="2000" dirty="0">
                <a:latin typeface="+mj-lt"/>
                <a:ea typeface="Times New Roman" panose="02020603050405020304" pitchFamily="18" charset="0"/>
                <a:cs typeface="Times New Roman" panose="02020603050405020304" pitchFamily="18" charset="0"/>
              </a:rPr>
              <a:t>Block-A</a:t>
            </a:r>
          </a:p>
          <a:p>
            <a:pPr marL="857250" lvl="1" indent="-457200">
              <a:lnSpc>
                <a:spcPct val="114000"/>
              </a:lnSpc>
              <a:spcBef>
                <a:spcPct val="20000"/>
              </a:spcBef>
              <a:spcAft>
                <a:spcPct val="0"/>
              </a:spcAft>
              <a:buFont typeface="+mj-lt"/>
              <a:buAutoNum type="alphaUcPeriod"/>
              <a:defRPr/>
            </a:pPr>
            <a:r>
              <a:rPr lang="en-US" sz="2000" dirty="0">
                <a:latin typeface="+mj-lt"/>
                <a:ea typeface="Times New Roman" panose="02020603050405020304" pitchFamily="18" charset="0"/>
                <a:cs typeface="Times New Roman" panose="02020603050405020304" pitchFamily="18" charset="0"/>
              </a:rPr>
              <a:t>Block-B</a:t>
            </a:r>
          </a:p>
          <a:p>
            <a:pPr marL="857250" lvl="1" indent="-457200">
              <a:lnSpc>
                <a:spcPct val="114000"/>
              </a:lnSpc>
              <a:spcBef>
                <a:spcPct val="20000"/>
              </a:spcBef>
              <a:spcAft>
                <a:spcPct val="0"/>
              </a:spcAft>
              <a:buFont typeface="+mj-lt"/>
              <a:buAutoNum type="alphaUcPeriod"/>
              <a:defRPr/>
            </a:pPr>
            <a:r>
              <a:rPr lang="en-US" sz="2000" dirty="0">
                <a:latin typeface="+mj-lt"/>
                <a:ea typeface="Times New Roman" panose="02020603050405020304" pitchFamily="18" charset="0"/>
                <a:cs typeface="Times New Roman" panose="02020603050405020304" pitchFamily="18" charset="0"/>
              </a:rPr>
              <a:t>Block-C</a:t>
            </a:r>
          </a:p>
          <a:p>
            <a:pPr marL="857250" lvl="1" indent="-457200">
              <a:lnSpc>
                <a:spcPct val="114000"/>
              </a:lnSpc>
              <a:spcBef>
                <a:spcPct val="20000"/>
              </a:spcBef>
              <a:spcAft>
                <a:spcPct val="0"/>
              </a:spcAft>
              <a:buFont typeface="+mj-lt"/>
              <a:buAutoNum type="alphaUcPeriod"/>
              <a:defRPr/>
            </a:pPr>
            <a:r>
              <a:rPr lang="en-US" sz="2000" dirty="0">
                <a:latin typeface="+mj-lt"/>
                <a:ea typeface="Times New Roman" panose="02020603050405020304" pitchFamily="18" charset="0"/>
                <a:cs typeface="Times New Roman" panose="02020603050405020304" pitchFamily="18" charset="0"/>
              </a:rPr>
              <a:t>Block-D</a:t>
            </a:r>
          </a:p>
          <a:p>
            <a:pPr marL="857250" lvl="1" indent="-457200">
              <a:lnSpc>
                <a:spcPct val="114000"/>
              </a:lnSpc>
              <a:spcBef>
                <a:spcPct val="20000"/>
              </a:spcBef>
              <a:spcAft>
                <a:spcPct val="0"/>
              </a:spcAft>
              <a:defRPr/>
            </a:pPr>
            <a:endParaRPr lang="en-US" sz="2000" dirty="0">
              <a:latin typeface="+mj-lt"/>
              <a:ea typeface="Times New Roman" panose="02020603050405020304" pitchFamily="18" charset="0"/>
              <a:cs typeface="Times New Roman" panose="02020603050405020304" pitchFamily="18" charset="0"/>
            </a:endParaRPr>
          </a:p>
          <a:p>
            <a:pPr marL="342900" indent="-342900">
              <a:lnSpc>
                <a:spcPct val="114000"/>
              </a:lnSpc>
              <a:spcBef>
                <a:spcPct val="20000"/>
              </a:spcBef>
              <a:spcAft>
                <a:spcPct val="0"/>
              </a:spcAft>
              <a:defRPr/>
            </a:pPr>
            <a:endParaRPr lang="en-US" sz="2400" dirty="0">
              <a:latin typeface="+mj-lt"/>
              <a:ea typeface="Times New Roman" panose="02020603050405020304" pitchFamily="18" charset="0"/>
              <a:cs typeface="Times New Roman" panose="02020603050405020304" pitchFamily="18" charset="0"/>
            </a:endParaRPr>
          </a:p>
          <a:p>
            <a:pPr marL="742950" lvl="1" indent="-285750">
              <a:lnSpc>
                <a:spcPct val="114000"/>
              </a:lnSpc>
              <a:spcBef>
                <a:spcPct val="20000"/>
              </a:spcBef>
              <a:spcAft>
                <a:spcPct val="0"/>
              </a:spcAft>
              <a:buFont typeface="Wingdings" panose="05000000000000000000" pitchFamily="2" charset="2"/>
              <a:buChar char="§"/>
              <a:defRPr/>
            </a:pPr>
            <a:r>
              <a:rPr lang="en-US" sz="2000" dirty="0">
                <a:latin typeface="+mj-lt"/>
                <a:ea typeface="Times New Roman" panose="02020603050405020304" pitchFamily="18" charset="0"/>
                <a:cs typeface="Times New Roman" panose="02020603050405020304" pitchFamily="18" charset="0"/>
              </a:rPr>
              <a:t>Block-A</a:t>
            </a:r>
          </a:p>
          <a:p>
            <a:pPr marL="742950" lvl="1" indent="-285750">
              <a:lnSpc>
                <a:spcPct val="114000"/>
              </a:lnSpc>
              <a:spcBef>
                <a:spcPct val="20000"/>
              </a:spcBef>
              <a:spcAft>
                <a:spcPct val="0"/>
              </a:spcAft>
              <a:buFont typeface="Wingdings" panose="05000000000000000000" pitchFamily="2" charset="2"/>
              <a:buChar char="§"/>
              <a:defRPr/>
            </a:pPr>
            <a:r>
              <a:rPr lang="en-US" sz="2000" dirty="0">
                <a:latin typeface="+mj-lt"/>
                <a:ea typeface="Times New Roman" panose="02020603050405020304" pitchFamily="18" charset="0"/>
                <a:cs typeface="Times New Roman" panose="02020603050405020304" pitchFamily="18" charset="0"/>
              </a:rPr>
              <a:t>Block-B</a:t>
            </a:r>
          </a:p>
          <a:p>
            <a:pPr marL="742950" lvl="1" indent="-285750">
              <a:lnSpc>
                <a:spcPct val="114000"/>
              </a:lnSpc>
              <a:spcBef>
                <a:spcPct val="20000"/>
              </a:spcBef>
              <a:spcAft>
                <a:spcPct val="0"/>
              </a:spcAft>
              <a:buFont typeface="Wingdings" panose="05000000000000000000" pitchFamily="2" charset="2"/>
              <a:buChar char="§"/>
              <a:defRPr/>
            </a:pPr>
            <a:r>
              <a:rPr lang="en-US" sz="2000" dirty="0">
                <a:latin typeface="+mj-lt"/>
                <a:ea typeface="Times New Roman" panose="02020603050405020304" pitchFamily="18" charset="0"/>
                <a:cs typeface="Times New Roman" panose="02020603050405020304" pitchFamily="18" charset="0"/>
              </a:rPr>
              <a:t>Block-C</a:t>
            </a:r>
          </a:p>
          <a:p>
            <a:pPr marL="742950" lvl="1" indent="-285750">
              <a:lnSpc>
                <a:spcPct val="114000"/>
              </a:lnSpc>
              <a:spcBef>
                <a:spcPct val="20000"/>
              </a:spcBef>
              <a:spcAft>
                <a:spcPct val="0"/>
              </a:spcAft>
              <a:buFont typeface="Wingdings" panose="05000000000000000000" pitchFamily="2" charset="2"/>
              <a:buChar char="§"/>
              <a:defRPr/>
            </a:pPr>
            <a:r>
              <a:rPr lang="en-US" sz="2000" dirty="0">
                <a:latin typeface="+mj-lt"/>
                <a:ea typeface="Times New Roman" panose="02020603050405020304" pitchFamily="18" charset="0"/>
                <a:cs typeface="Times New Roman" panose="02020603050405020304" pitchFamily="18" charset="0"/>
              </a:rPr>
              <a:t>Block-D</a:t>
            </a:r>
          </a:p>
        </p:txBody>
      </p:sp>
      <p:sp>
        <p:nvSpPr>
          <p:cNvPr id="6" name="Content Placeholder 2"/>
          <p:cNvSpPr txBox="1"/>
          <p:nvPr/>
        </p:nvSpPr>
        <p:spPr>
          <a:xfrm>
            <a:off x="6667500" y="1345720"/>
            <a:ext cx="2400300" cy="4978879"/>
          </a:xfrm>
          <a:prstGeom prst="rect">
            <a:avLst/>
          </a:prstGeom>
        </p:spPr>
        <p:txBody>
          <a:bodyPr vert="horz" lIns="91440" tIns="45720" rIns="91440" bIns="45720" rtlCol="0">
            <a:normAutofit/>
          </a:bodyPr>
          <a:lstStyle/>
          <a:p>
            <a:pPr marL="342900" indent="-342900">
              <a:lnSpc>
                <a:spcPct val="114000"/>
              </a:lnSpc>
              <a:spcBef>
                <a:spcPct val="20000"/>
              </a:spcBef>
              <a:spcAft>
                <a:spcPct val="0"/>
              </a:spcAft>
              <a:defRPr/>
            </a:pPr>
            <a:endParaRPr lang="en-US" sz="2400" dirty="0">
              <a:latin typeface="+mj-lt"/>
              <a:ea typeface="Times New Roman" panose="02020603050405020304" pitchFamily="18" charset="0"/>
              <a:cs typeface="Times New Roman" panose="02020603050405020304" pitchFamily="18" charset="0"/>
            </a:endParaRPr>
          </a:p>
          <a:p>
            <a:pPr marL="914400" lvl="1" indent="-514350">
              <a:lnSpc>
                <a:spcPct val="114000"/>
              </a:lnSpc>
              <a:spcBef>
                <a:spcPct val="20000"/>
              </a:spcBef>
              <a:spcAft>
                <a:spcPct val="0"/>
              </a:spcAft>
              <a:buFont typeface="+mj-lt"/>
              <a:buAutoNum type="romanLcPeriod"/>
              <a:defRPr/>
            </a:pPr>
            <a:r>
              <a:rPr lang="en-US" sz="2000" dirty="0">
                <a:latin typeface="+mj-lt"/>
                <a:ea typeface="Times New Roman" panose="02020603050405020304" pitchFamily="18" charset="0"/>
                <a:cs typeface="Times New Roman" panose="02020603050405020304" pitchFamily="18" charset="0"/>
              </a:rPr>
              <a:t>Block-A</a:t>
            </a:r>
          </a:p>
          <a:p>
            <a:pPr marL="914400" lvl="1" indent="-514350">
              <a:lnSpc>
                <a:spcPct val="114000"/>
              </a:lnSpc>
              <a:spcBef>
                <a:spcPct val="20000"/>
              </a:spcBef>
              <a:spcAft>
                <a:spcPct val="0"/>
              </a:spcAft>
              <a:buFont typeface="+mj-lt"/>
              <a:buAutoNum type="romanLcPeriod"/>
              <a:defRPr/>
            </a:pPr>
            <a:r>
              <a:rPr lang="en-US" sz="2000" dirty="0">
                <a:latin typeface="+mj-lt"/>
                <a:ea typeface="Times New Roman" panose="02020603050405020304" pitchFamily="18" charset="0"/>
                <a:cs typeface="Times New Roman" panose="02020603050405020304" pitchFamily="18" charset="0"/>
              </a:rPr>
              <a:t>Block-B</a:t>
            </a:r>
          </a:p>
          <a:p>
            <a:pPr marL="914400" lvl="1" indent="-514350">
              <a:lnSpc>
                <a:spcPct val="114000"/>
              </a:lnSpc>
              <a:spcBef>
                <a:spcPct val="20000"/>
              </a:spcBef>
              <a:spcAft>
                <a:spcPct val="0"/>
              </a:spcAft>
              <a:buFont typeface="+mj-lt"/>
              <a:buAutoNum type="romanLcPeriod"/>
              <a:defRPr/>
            </a:pPr>
            <a:r>
              <a:rPr lang="en-US" sz="2000" dirty="0">
                <a:latin typeface="+mj-lt"/>
                <a:ea typeface="Times New Roman" panose="02020603050405020304" pitchFamily="18" charset="0"/>
                <a:cs typeface="Times New Roman" panose="02020603050405020304" pitchFamily="18" charset="0"/>
              </a:rPr>
              <a:t>Block-C</a:t>
            </a:r>
          </a:p>
          <a:p>
            <a:pPr marL="914400" lvl="1" indent="-514350">
              <a:lnSpc>
                <a:spcPct val="114000"/>
              </a:lnSpc>
              <a:spcBef>
                <a:spcPct val="20000"/>
              </a:spcBef>
              <a:spcAft>
                <a:spcPct val="0"/>
              </a:spcAft>
              <a:buFont typeface="+mj-lt"/>
              <a:buAutoNum type="romanLcPeriod"/>
              <a:defRPr/>
            </a:pPr>
            <a:r>
              <a:rPr lang="en-US" sz="2000" dirty="0">
                <a:latin typeface="+mj-lt"/>
                <a:ea typeface="Times New Roman" panose="02020603050405020304" pitchFamily="18" charset="0"/>
                <a:cs typeface="Times New Roman" panose="02020603050405020304" pitchFamily="18" charset="0"/>
              </a:rPr>
              <a:t>Block-D</a:t>
            </a:r>
          </a:p>
          <a:p>
            <a:pPr marL="857250" lvl="1" indent="-457200">
              <a:lnSpc>
                <a:spcPct val="114000"/>
              </a:lnSpc>
              <a:spcBef>
                <a:spcPct val="20000"/>
              </a:spcBef>
              <a:spcAft>
                <a:spcPct val="0"/>
              </a:spcAft>
              <a:defRPr/>
            </a:pPr>
            <a:endParaRPr lang="en-US" sz="2000" dirty="0">
              <a:latin typeface="+mj-lt"/>
              <a:ea typeface="Times New Roman" panose="02020603050405020304" pitchFamily="18" charset="0"/>
              <a:cs typeface="Times New Roman" panose="02020603050405020304" pitchFamily="18" charset="0"/>
            </a:endParaRPr>
          </a:p>
          <a:p>
            <a:pPr marL="342900" indent="-342900">
              <a:lnSpc>
                <a:spcPct val="114000"/>
              </a:lnSpc>
              <a:spcBef>
                <a:spcPct val="20000"/>
              </a:spcBef>
              <a:spcAft>
                <a:spcPct val="0"/>
              </a:spcAft>
              <a:defRPr/>
            </a:pPr>
            <a:endParaRPr lang="en-US" sz="2400" dirty="0">
              <a:latin typeface="+mj-lt"/>
              <a:ea typeface="Times New Roman" panose="02020603050405020304" pitchFamily="18" charset="0"/>
              <a:cs typeface="Times New Roman" panose="02020603050405020304" pitchFamily="18" charset="0"/>
            </a:endParaRPr>
          </a:p>
        </p:txBody>
      </p:sp>
      <p:sp>
        <p:nvSpPr>
          <p:cNvPr id="7" name="Content Placeholder 2"/>
          <p:cNvSpPr txBox="1"/>
          <p:nvPr/>
        </p:nvSpPr>
        <p:spPr>
          <a:xfrm>
            <a:off x="8267700" y="1397478"/>
            <a:ext cx="2400300" cy="4927121"/>
          </a:xfrm>
          <a:prstGeom prst="rect">
            <a:avLst/>
          </a:prstGeom>
        </p:spPr>
        <p:txBody>
          <a:bodyPr vert="horz" lIns="91440" tIns="45720" rIns="91440" bIns="45720" rtlCol="0">
            <a:normAutofit/>
          </a:bodyPr>
          <a:lstStyle/>
          <a:p>
            <a:pPr marL="342900" indent="-342900">
              <a:lnSpc>
                <a:spcPct val="114000"/>
              </a:lnSpc>
              <a:spcBef>
                <a:spcPct val="20000"/>
              </a:spcBef>
              <a:spcAft>
                <a:spcPct val="0"/>
              </a:spcAft>
              <a:defRPr/>
            </a:pPr>
            <a:endParaRPr lang="en-US" sz="2400" dirty="0">
              <a:latin typeface="+mj-lt"/>
              <a:ea typeface="Times New Roman" panose="02020603050405020304" pitchFamily="18" charset="0"/>
              <a:cs typeface="Times New Roman" panose="02020603050405020304" pitchFamily="18" charset="0"/>
            </a:endParaRPr>
          </a:p>
          <a:p>
            <a:pPr marL="914400" lvl="1" indent="-514350">
              <a:lnSpc>
                <a:spcPct val="114000"/>
              </a:lnSpc>
              <a:spcBef>
                <a:spcPct val="20000"/>
              </a:spcBef>
              <a:spcAft>
                <a:spcPct val="0"/>
              </a:spcAft>
              <a:buFont typeface="+mj-lt"/>
              <a:buAutoNum type="romanUcPeriod"/>
              <a:defRPr/>
            </a:pPr>
            <a:r>
              <a:rPr lang="en-US" sz="2000" dirty="0">
                <a:latin typeface="+mj-lt"/>
                <a:ea typeface="Times New Roman" panose="02020603050405020304" pitchFamily="18" charset="0"/>
                <a:cs typeface="Times New Roman" panose="02020603050405020304" pitchFamily="18" charset="0"/>
              </a:rPr>
              <a:t>Block-A</a:t>
            </a:r>
          </a:p>
          <a:p>
            <a:pPr marL="914400" lvl="1" indent="-514350">
              <a:lnSpc>
                <a:spcPct val="114000"/>
              </a:lnSpc>
              <a:spcBef>
                <a:spcPct val="20000"/>
              </a:spcBef>
              <a:spcAft>
                <a:spcPct val="0"/>
              </a:spcAft>
              <a:buFont typeface="+mj-lt"/>
              <a:buAutoNum type="romanUcPeriod"/>
              <a:defRPr/>
            </a:pPr>
            <a:r>
              <a:rPr lang="en-US" sz="2000" dirty="0">
                <a:latin typeface="+mj-lt"/>
                <a:ea typeface="Times New Roman" panose="02020603050405020304" pitchFamily="18" charset="0"/>
                <a:cs typeface="Times New Roman" panose="02020603050405020304" pitchFamily="18" charset="0"/>
              </a:rPr>
              <a:t>Block-B</a:t>
            </a:r>
          </a:p>
          <a:p>
            <a:pPr marL="914400" lvl="1" indent="-514350">
              <a:lnSpc>
                <a:spcPct val="114000"/>
              </a:lnSpc>
              <a:spcBef>
                <a:spcPct val="20000"/>
              </a:spcBef>
              <a:spcAft>
                <a:spcPct val="0"/>
              </a:spcAft>
              <a:buFont typeface="+mj-lt"/>
              <a:buAutoNum type="romanUcPeriod"/>
              <a:defRPr/>
            </a:pPr>
            <a:r>
              <a:rPr lang="en-US" sz="2000" dirty="0">
                <a:latin typeface="+mj-lt"/>
                <a:ea typeface="Times New Roman" panose="02020603050405020304" pitchFamily="18" charset="0"/>
                <a:cs typeface="Times New Roman" panose="02020603050405020304" pitchFamily="18" charset="0"/>
              </a:rPr>
              <a:t>Block-C</a:t>
            </a:r>
          </a:p>
          <a:p>
            <a:pPr marL="914400" lvl="1" indent="-514350">
              <a:lnSpc>
                <a:spcPct val="114000"/>
              </a:lnSpc>
              <a:spcBef>
                <a:spcPct val="20000"/>
              </a:spcBef>
              <a:spcAft>
                <a:spcPct val="0"/>
              </a:spcAft>
              <a:buFont typeface="+mj-lt"/>
              <a:buAutoNum type="romanUcPeriod"/>
              <a:defRPr/>
            </a:pPr>
            <a:r>
              <a:rPr lang="en-US" sz="2000" dirty="0">
                <a:latin typeface="+mj-lt"/>
                <a:ea typeface="Times New Roman" panose="02020603050405020304" pitchFamily="18" charset="0"/>
                <a:cs typeface="Times New Roman" panose="02020603050405020304" pitchFamily="18" charset="0"/>
              </a:rPr>
              <a:t>Block-D</a:t>
            </a:r>
          </a:p>
          <a:p>
            <a:pPr marL="857250" lvl="1" indent="-457200">
              <a:lnSpc>
                <a:spcPct val="114000"/>
              </a:lnSpc>
              <a:spcBef>
                <a:spcPct val="20000"/>
              </a:spcBef>
              <a:spcAft>
                <a:spcPct val="0"/>
              </a:spcAft>
              <a:defRPr/>
            </a:pPr>
            <a:endParaRPr lang="en-US" sz="2000" dirty="0">
              <a:latin typeface="+mj-lt"/>
              <a:ea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xEl>
                                              <p:pRg st="3" end="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
                                            <p:txEl>
                                              <p:pRg st="1" end="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
                                            <p:txEl>
                                              <p:pRg st="2" end="2"/>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
                                            <p:txEl>
                                              <p:pRg st="3" end="3"/>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7" end="7"/>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
                                            <p:txEl>
                                              <p:pRg st="8" end="8"/>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
                                            <p:txEl>
                                              <p:pRg st="9" end="9"/>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
                                            <p:txEl>
                                              <p:pRg st="7" end="7"/>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
                                            <p:txEl>
                                              <p:pRg st="8" end="8"/>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
                                            <p:txEl>
                                              <p:pRg st="9" end="9"/>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
                                            <p:txEl>
                                              <p:pRg st="7" end="7"/>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
                                            <p:txEl>
                                              <p:pRg st="8" end="8"/>
                                            </p:txEl>
                                          </p:spTgt>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
                                            <p:txEl>
                                              <p:pRg st="9" end="9"/>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mj-lt"/>
              </a:rPr>
              <a:t>5.1) Ordered List</a:t>
            </a:r>
          </a:p>
        </p:txBody>
      </p:sp>
      <p:sp>
        <p:nvSpPr>
          <p:cNvPr id="4" name="Text Box 4"/>
          <p:cNvSpPr txBox="1">
            <a:spLocks noChangeArrowheads="1"/>
          </p:cNvSpPr>
          <p:nvPr/>
        </p:nvSpPr>
        <p:spPr bwMode="auto">
          <a:xfrm>
            <a:off x="2057401" y="1295401"/>
            <a:ext cx="4800600" cy="4524315"/>
          </a:xfrm>
          <a:prstGeom prst="rect">
            <a:avLst/>
          </a:prstGeom>
          <a:noFill/>
          <a:ln w="9525">
            <a:noFill/>
            <a:miter lim="800000"/>
          </a:ln>
          <a:effectLst/>
        </p:spPr>
        <p:txBody>
          <a:bodyPr wrap="square">
            <a:spAutoFit/>
          </a:bodyPr>
          <a:lstStyle/>
          <a:p>
            <a:r>
              <a:rPr lang="en-US" altLang="zh-CN" sz="2400">
                <a:ea typeface="宋体" pitchFamily="2" charset="-122"/>
              </a:rPr>
              <a:t>&lt;ol&gt;</a:t>
            </a:r>
          </a:p>
          <a:p>
            <a:r>
              <a:rPr lang="en-US" altLang="zh-CN" sz="2400">
                <a:ea typeface="宋体" pitchFamily="2" charset="-122"/>
              </a:rPr>
              <a:t>   &lt;li&gt; Item one &lt;/li&gt;</a:t>
            </a:r>
          </a:p>
          <a:p>
            <a:r>
              <a:rPr lang="en-US" altLang="zh-CN" sz="2400">
                <a:ea typeface="宋体" pitchFamily="2" charset="-122"/>
              </a:rPr>
              <a:t>   &lt;li&gt; Item two &lt;/li&gt;</a:t>
            </a:r>
          </a:p>
          <a:p>
            <a:r>
              <a:rPr lang="en-US" altLang="zh-CN" sz="2400">
                <a:ea typeface="宋体" pitchFamily="2" charset="-122"/>
              </a:rPr>
              <a:t>   &lt;ol type="I" &gt;</a:t>
            </a:r>
          </a:p>
          <a:p>
            <a:r>
              <a:rPr lang="en-US" altLang="zh-CN" sz="2400">
                <a:ea typeface="宋体" pitchFamily="2" charset="-122"/>
              </a:rPr>
              <a:t>      &lt;li&gt; Sublist item one &lt;/li&gt;</a:t>
            </a:r>
          </a:p>
          <a:p>
            <a:r>
              <a:rPr lang="en-US" altLang="zh-CN" sz="2400">
                <a:ea typeface="宋体" pitchFamily="2" charset="-122"/>
              </a:rPr>
              <a:t>      &lt;li&gt; Sublist item two &lt;/li&gt;</a:t>
            </a:r>
          </a:p>
          <a:p>
            <a:r>
              <a:rPr lang="en-US" altLang="zh-CN" sz="2400">
                <a:ea typeface="宋体" pitchFamily="2" charset="-122"/>
              </a:rPr>
              <a:t>      &lt;ol type="i"&gt;</a:t>
            </a:r>
          </a:p>
          <a:p>
            <a:r>
              <a:rPr lang="en-US" altLang="zh-CN" sz="2400">
                <a:ea typeface="宋体" pitchFamily="2" charset="-122"/>
              </a:rPr>
              <a:t>         &lt;li&gt; Sub-sub list item one &lt;/li&gt;</a:t>
            </a:r>
          </a:p>
          <a:p>
            <a:r>
              <a:rPr lang="en-US" altLang="zh-CN" sz="2400">
                <a:ea typeface="宋体" pitchFamily="2" charset="-122"/>
              </a:rPr>
              <a:t>         &lt;li&gt; Sub-sub list item two &lt;/li&gt;</a:t>
            </a:r>
          </a:p>
          <a:p>
            <a:r>
              <a:rPr lang="en-US" altLang="zh-CN" sz="2400">
                <a:ea typeface="宋体" pitchFamily="2" charset="-122"/>
              </a:rPr>
              <a:t>      &lt;/ol&gt;</a:t>
            </a:r>
          </a:p>
          <a:p>
            <a:r>
              <a:rPr lang="en-US" altLang="zh-CN" sz="2400">
                <a:ea typeface="宋体" pitchFamily="2" charset="-122"/>
              </a:rPr>
              <a:t>   &lt;/ol&gt;</a:t>
            </a:r>
          </a:p>
          <a:p>
            <a:r>
              <a:rPr lang="en-US" altLang="zh-CN" sz="2400">
                <a:ea typeface="宋体" pitchFamily="2" charset="-122"/>
              </a:rPr>
              <a:t>&lt;/ol&gt;</a:t>
            </a:r>
          </a:p>
        </p:txBody>
      </p:sp>
      <p:sp>
        <p:nvSpPr>
          <p:cNvPr id="5" name="Text Box 4"/>
          <p:cNvSpPr txBox="1">
            <a:spLocks noChangeArrowheads="1"/>
          </p:cNvSpPr>
          <p:nvPr/>
        </p:nvSpPr>
        <p:spPr bwMode="auto">
          <a:xfrm>
            <a:off x="7696200" y="1447801"/>
            <a:ext cx="2438400" cy="2800767"/>
          </a:xfrm>
          <a:prstGeom prst="rect">
            <a:avLst/>
          </a:prstGeom>
          <a:noFill/>
          <a:ln w="9525">
            <a:noFill/>
            <a:miter lim="800000"/>
          </a:ln>
          <a:effectLst/>
        </p:spPr>
        <p:txBody>
          <a:bodyPr wrap="square">
            <a:spAutoFit/>
          </a:bodyPr>
          <a:lstStyle/>
          <a:p>
            <a:r>
              <a:rPr lang="en-US" altLang="zh-CN" sz="2800" b="1">
                <a:ea typeface="宋体" pitchFamily="2" charset="-122"/>
              </a:rPr>
              <a:t>Types:</a:t>
            </a:r>
          </a:p>
          <a:p>
            <a:endParaRPr lang="en-US" altLang="zh-CN" sz="2800" b="1">
              <a:ea typeface="宋体" pitchFamily="2" charset="-122"/>
            </a:endParaRPr>
          </a:p>
          <a:p>
            <a:r>
              <a:rPr lang="en-US" altLang="zh-CN" sz="2400">
                <a:ea typeface="宋体" pitchFamily="2" charset="-122"/>
              </a:rPr>
              <a:t>Type = 1 (default)</a:t>
            </a:r>
          </a:p>
          <a:p>
            <a:r>
              <a:rPr lang="en-US" altLang="zh-CN" sz="2400">
                <a:ea typeface="宋体" pitchFamily="2" charset="-122"/>
              </a:rPr>
              <a:t>Type = a</a:t>
            </a:r>
          </a:p>
          <a:p>
            <a:r>
              <a:rPr lang="en-US" altLang="zh-CN" sz="2400">
                <a:ea typeface="宋体" pitchFamily="2" charset="-122"/>
              </a:rPr>
              <a:t>Type = A</a:t>
            </a:r>
          </a:p>
          <a:p>
            <a:r>
              <a:rPr lang="en-US" altLang="zh-CN" sz="2400">
                <a:ea typeface="宋体" pitchFamily="2" charset="-122"/>
              </a:rPr>
              <a:t>Type = I</a:t>
            </a:r>
          </a:p>
          <a:p>
            <a:r>
              <a:rPr lang="en-US" altLang="zh-CN" sz="2400">
                <a:ea typeface="宋体" pitchFamily="2" charset="-122"/>
              </a:rPr>
              <a:t>Type = i</a:t>
            </a:r>
          </a:p>
        </p:txBody>
      </p:sp>
      <p:pic>
        <p:nvPicPr>
          <p:cNvPr id="1026" name="Picture 2"/>
          <p:cNvPicPr>
            <a:picLocks noChangeAspect="1" noChangeArrowheads="1"/>
          </p:cNvPicPr>
          <p:nvPr/>
        </p:nvPicPr>
        <p:blipFill>
          <a:blip r:embed="rId2"/>
          <a:stretch>
            <a:fillRect/>
          </a:stretch>
        </p:blipFill>
        <p:spPr bwMode="auto">
          <a:xfrm>
            <a:off x="7239000" y="4953000"/>
            <a:ext cx="3048000" cy="1428750"/>
          </a:xfrm>
          <a:prstGeom prst="rect">
            <a:avLst/>
          </a:prstGeom>
          <a:noFill/>
          <a:ln w="9525">
            <a:noFill/>
            <a:miter lim="800000"/>
          </a:ln>
        </p:spPr>
      </p:pic>
      <p:sp>
        <p:nvSpPr>
          <p:cNvPr id="6" name="TextBox 5"/>
          <p:cNvSpPr txBox="1"/>
          <p:nvPr/>
        </p:nvSpPr>
        <p:spPr>
          <a:xfrm>
            <a:off x="7355014" y="4572001"/>
            <a:ext cx="1103187" cy="461665"/>
          </a:xfrm>
          <a:prstGeom prst="rect">
            <a:avLst/>
          </a:prstGeom>
          <a:noFill/>
        </p:spPr>
        <p:txBody>
          <a:bodyPr wrap="none" rtlCol="0">
            <a:spAutoFit/>
          </a:bodyPr>
          <a:lstStyle/>
          <a:p>
            <a:r>
              <a:rPr lang="en-IN" sz="2400" b="1"/>
              <a:t>Output</a:t>
            </a:r>
            <a:endParaRPr lang="en-US" b="1"/>
          </a:p>
        </p:txBody>
      </p:sp>
      <p:cxnSp>
        <p:nvCxnSpPr>
          <p:cNvPr id="8" name="Straight Arrow Connector 7"/>
          <p:cNvCxnSpPr/>
          <p:nvPr/>
        </p:nvCxnSpPr>
        <p:spPr>
          <a:xfrm flipH="1" flipV="1">
            <a:off x="4876800" y="2667000"/>
            <a:ext cx="2819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4419600" y="3733800"/>
            <a:ext cx="3276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p:stCondLst>
                              <p:cond delay="0"/>
                            </p:stCondLst>
                            <p:childTnLst>
                              <p:par>
                                <p:cTn id="51" presetID="51" presetClass="entr"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770" decel="100000"/>
                                        <p:tgtEl>
                                          <p:spTgt spid="6"/>
                                        </p:tgtEl>
                                      </p:cBhvr>
                                    </p:animEffect>
                                    <p:animScale>
                                      <p:cBhvr>
                                        <p:cTn id="54" dur="770" decel="100000"/>
                                        <p:tgtEl>
                                          <p:spTgt spid="6"/>
                                        </p:tgtEl>
                                      </p:cBhvr>
                                      <p:from x="10000" y="10000"/>
                                      <p:to x="200000" y="450000"/>
                                    </p:animScale>
                                    <p:animScale>
                                      <p:cBhvr>
                                        <p:cTn id="55" dur="1230" accel="100000" fill="hold">
                                          <p:stCondLst>
                                            <p:cond delay="770"/>
                                          </p:stCondLst>
                                        </p:cTn>
                                        <p:tgtEl>
                                          <p:spTgt spid="6"/>
                                        </p:tgtEl>
                                      </p:cBhvr>
                                      <p:from x="200000" y="450000"/>
                                      <p:to x="100000" y="100000"/>
                                    </p:animScale>
                                    <p:set>
                                      <p:cBhvr>
                                        <p:cTn id="56" dur="770" fill="hold"/>
                                        <p:tgtEl>
                                          <p:spTgt spid="6"/>
                                        </p:tgtEl>
                                        <p:attrNameLst>
                                          <p:attrName>ppt_x</p:attrName>
                                        </p:attrNameLst>
                                      </p:cBhvr>
                                      <p:to>
                                        <p:strVal val="(0.5)"/>
                                      </p:to>
                                    </p:set>
                                    <p:anim from="(0.5)" to="(#ppt_x)" calcmode="lin" valueType="num">
                                      <p:cBhvr>
                                        <p:cTn id="57" dur="1230" accel="100000" fill="hold">
                                          <p:stCondLst>
                                            <p:cond delay="770"/>
                                          </p:stCondLst>
                                        </p:cTn>
                                        <p:tgtEl>
                                          <p:spTgt spid="6"/>
                                        </p:tgtEl>
                                        <p:attrNameLst>
                                          <p:attrName>ppt_x</p:attrName>
                                        </p:attrNameLst>
                                      </p:cBhvr>
                                    </p:anim>
                                    <p:set>
                                      <p:cBhvr>
                                        <p:cTn id="58" dur="770" fill="hold"/>
                                        <p:tgtEl>
                                          <p:spTgt spid="6"/>
                                        </p:tgtEl>
                                        <p:attrNameLst>
                                          <p:attrName>ppt_y</p:attrName>
                                        </p:attrNameLst>
                                      </p:cBhvr>
                                      <p:to>
                                        <p:strVal val="(#ppt_y+0.4)"/>
                                      </p:to>
                                    </p:set>
                                    <p:anim from="(#ppt_y+0.4)" to="(#ppt_y)" calcmode="lin" valueType="num">
                                      <p:cBhvr>
                                        <p:cTn id="59" dur="1230" accel="100000" fill="hold">
                                          <p:stCondLst>
                                            <p:cond delay="770"/>
                                          </p:stCondLst>
                                        </p:cTn>
                                        <p:tgtEl>
                                          <p:spTgt spid="6"/>
                                        </p:tgtEl>
                                        <p:attrNameLst>
                                          <p:attrName>ppt_y</p:attrName>
                                        </p:attrNameLst>
                                      </p:cBhvr>
                                    </p:anim>
                                  </p:childTnLst>
                                </p:cTn>
                              </p:par>
                              <p:par>
                                <p:cTn id="60" presetID="51" presetClass="entr" presetSubtype="0" fill="hold" nodeType="withEffect">
                                  <p:stCondLst>
                                    <p:cond delay="0"/>
                                  </p:stCondLst>
                                  <p:childTnLst>
                                    <p:set>
                                      <p:cBhvr>
                                        <p:cTn id="61" dur="1" fill="hold">
                                          <p:stCondLst>
                                            <p:cond delay="0"/>
                                          </p:stCondLst>
                                        </p:cTn>
                                        <p:tgtEl>
                                          <p:spTgt spid="1026"/>
                                        </p:tgtEl>
                                        <p:attrNameLst>
                                          <p:attrName>style.visibility</p:attrName>
                                        </p:attrNameLst>
                                      </p:cBhvr>
                                      <p:to>
                                        <p:strVal val="visible"/>
                                      </p:to>
                                    </p:set>
                                    <p:animEffect transition="in" filter="fade">
                                      <p:cBhvr>
                                        <p:cTn id="62" dur="770" decel="100000"/>
                                        <p:tgtEl>
                                          <p:spTgt spid="1026"/>
                                        </p:tgtEl>
                                      </p:cBhvr>
                                    </p:animEffect>
                                    <p:animScale>
                                      <p:cBhvr>
                                        <p:cTn id="63" dur="770" decel="100000"/>
                                        <p:tgtEl>
                                          <p:spTgt spid="1026"/>
                                        </p:tgtEl>
                                      </p:cBhvr>
                                      <p:from x="10000" y="10000"/>
                                      <p:to x="200000" y="450000"/>
                                    </p:animScale>
                                    <p:animScale>
                                      <p:cBhvr>
                                        <p:cTn id="64" dur="1230" accel="100000" fill="hold">
                                          <p:stCondLst>
                                            <p:cond delay="770"/>
                                          </p:stCondLst>
                                        </p:cTn>
                                        <p:tgtEl>
                                          <p:spTgt spid="1026"/>
                                        </p:tgtEl>
                                      </p:cBhvr>
                                      <p:from x="200000" y="450000"/>
                                      <p:to x="100000" y="100000"/>
                                    </p:animScale>
                                    <p:set>
                                      <p:cBhvr>
                                        <p:cTn id="65" dur="770" fill="hold"/>
                                        <p:tgtEl>
                                          <p:spTgt spid="1026"/>
                                        </p:tgtEl>
                                        <p:attrNameLst>
                                          <p:attrName>ppt_x</p:attrName>
                                        </p:attrNameLst>
                                      </p:cBhvr>
                                      <p:to>
                                        <p:strVal val="(0.5)"/>
                                      </p:to>
                                    </p:set>
                                    <p:anim from="(0.5)" to="(#ppt_x)" calcmode="lin" valueType="num">
                                      <p:cBhvr>
                                        <p:cTn id="66" dur="1230" accel="100000" fill="hold">
                                          <p:stCondLst>
                                            <p:cond delay="770"/>
                                          </p:stCondLst>
                                        </p:cTn>
                                        <p:tgtEl>
                                          <p:spTgt spid="1026"/>
                                        </p:tgtEl>
                                        <p:attrNameLst>
                                          <p:attrName>ppt_x</p:attrName>
                                        </p:attrNameLst>
                                      </p:cBhvr>
                                    </p:anim>
                                    <p:set>
                                      <p:cBhvr>
                                        <p:cTn id="67" dur="770" fill="hold"/>
                                        <p:tgtEl>
                                          <p:spTgt spid="1026"/>
                                        </p:tgtEl>
                                        <p:attrNameLst>
                                          <p:attrName>ppt_y</p:attrName>
                                        </p:attrNameLst>
                                      </p:cBhvr>
                                      <p:to>
                                        <p:strVal val="(#ppt_y+0.4)"/>
                                      </p:to>
                                    </p:set>
                                    <p:anim from="(#ppt_y+0.4)" to="(#ppt_y)" calcmode="lin" valueType="num">
                                      <p:cBhvr>
                                        <p:cTn id="68" dur="1230" accel="100000" fill="hold">
                                          <p:stCondLst>
                                            <p:cond delay="770"/>
                                          </p:stCondLst>
                                        </p:cTn>
                                        <p:tgtEl>
                                          <p:spTgt spid="1026"/>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mj-lt"/>
              </a:rPr>
              <a:t>5.2) Unordered List</a:t>
            </a:r>
          </a:p>
        </p:txBody>
      </p:sp>
      <p:sp>
        <p:nvSpPr>
          <p:cNvPr id="4" name="Text Box 4"/>
          <p:cNvSpPr txBox="1">
            <a:spLocks noChangeArrowheads="1"/>
          </p:cNvSpPr>
          <p:nvPr/>
        </p:nvSpPr>
        <p:spPr bwMode="auto">
          <a:xfrm>
            <a:off x="2057400" y="1295401"/>
            <a:ext cx="3014736" cy="4524315"/>
          </a:xfrm>
          <a:prstGeom prst="rect">
            <a:avLst/>
          </a:prstGeom>
          <a:noFill/>
          <a:ln w="9525">
            <a:noFill/>
            <a:miter lim="800000"/>
          </a:ln>
          <a:effectLst/>
        </p:spPr>
        <p:txBody>
          <a:bodyPr wrap="none">
            <a:spAutoFit/>
          </a:bodyPr>
          <a:lstStyle/>
          <a:p>
            <a:r>
              <a:rPr lang="en-US" altLang="zh-CN" sz="2400">
                <a:ea typeface="宋体" pitchFamily="2" charset="-122"/>
              </a:rPr>
              <a:t>&lt;ul&gt;</a:t>
            </a:r>
          </a:p>
          <a:p>
            <a:r>
              <a:rPr lang="en-US" altLang="zh-CN" sz="2400">
                <a:ea typeface="宋体" pitchFamily="2" charset="-122"/>
              </a:rPr>
              <a:t>   &lt;li&gt; One &lt;/li&gt;</a:t>
            </a:r>
          </a:p>
          <a:p>
            <a:r>
              <a:rPr lang="en-US" altLang="zh-CN" sz="2400">
                <a:ea typeface="宋体" pitchFamily="2" charset="-122"/>
              </a:rPr>
              <a:t>   &lt;li&gt; Two &lt;/li&gt;</a:t>
            </a:r>
          </a:p>
          <a:p>
            <a:r>
              <a:rPr lang="en-US" altLang="zh-CN" sz="2400">
                <a:ea typeface="宋体" pitchFamily="2" charset="-122"/>
              </a:rPr>
              <a:t>   &lt;ul type="circle"&gt;</a:t>
            </a:r>
          </a:p>
          <a:p>
            <a:r>
              <a:rPr lang="en-US" altLang="zh-CN" sz="2400">
                <a:ea typeface="宋体" pitchFamily="2" charset="-122"/>
              </a:rPr>
              <a:t>      &lt;li&gt; Three &lt;/li&gt;</a:t>
            </a:r>
          </a:p>
          <a:p>
            <a:r>
              <a:rPr lang="en-US" altLang="zh-CN" sz="2400">
                <a:ea typeface="宋体" pitchFamily="2" charset="-122"/>
              </a:rPr>
              <a:t>      &lt;li&gt; Four &lt;/li&gt;</a:t>
            </a:r>
          </a:p>
          <a:p>
            <a:r>
              <a:rPr lang="en-US" altLang="zh-CN" sz="2400">
                <a:ea typeface="宋体" pitchFamily="2" charset="-122"/>
              </a:rPr>
              <a:t>      &lt;ul type="square"&gt;</a:t>
            </a:r>
          </a:p>
          <a:p>
            <a:r>
              <a:rPr lang="en-US" altLang="zh-CN" sz="2400">
                <a:ea typeface="宋体" pitchFamily="2" charset="-122"/>
              </a:rPr>
              <a:t>         &lt;li&gt; Five &lt;/li&gt;</a:t>
            </a:r>
          </a:p>
          <a:p>
            <a:r>
              <a:rPr lang="en-US" altLang="zh-CN" sz="2400">
                <a:ea typeface="宋体" pitchFamily="2" charset="-122"/>
              </a:rPr>
              <a:t>         &lt;li&gt; Six &lt;/li&gt;</a:t>
            </a:r>
          </a:p>
          <a:p>
            <a:r>
              <a:rPr lang="en-US" altLang="zh-CN" sz="2400">
                <a:ea typeface="宋体" pitchFamily="2" charset="-122"/>
              </a:rPr>
              <a:t>      &lt;/ul&gt;</a:t>
            </a:r>
          </a:p>
          <a:p>
            <a:r>
              <a:rPr lang="en-US" altLang="zh-CN" sz="2400">
                <a:ea typeface="宋体" pitchFamily="2" charset="-122"/>
              </a:rPr>
              <a:t>   &lt;/ul&gt;</a:t>
            </a:r>
          </a:p>
          <a:p>
            <a:r>
              <a:rPr lang="en-US" altLang="zh-CN" sz="2400">
                <a:ea typeface="宋体" pitchFamily="2" charset="-122"/>
              </a:rPr>
              <a:t>&lt;/ul&gt;</a:t>
            </a:r>
          </a:p>
        </p:txBody>
      </p:sp>
      <p:sp>
        <p:nvSpPr>
          <p:cNvPr id="6" name="Text Box 4"/>
          <p:cNvSpPr txBox="1">
            <a:spLocks noChangeArrowheads="1"/>
          </p:cNvSpPr>
          <p:nvPr/>
        </p:nvSpPr>
        <p:spPr bwMode="auto">
          <a:xfrm>
            <a:off x="7467600" y="1447801"/>
            <a:ext cx="2743200" cy="2062103"/>
          </a:xfrm>
          <a:prstGeom prst="rect">
            <a:avLst/>
          </a:prstGeom>
          <a:noFill/>
          <a:ln w="9525">
            <a:noFill/>
            <a:miter lim="800000"/>
          </a:ln>
          <a:effectLst/>
        </p:spPr>
        <p:txBody>
          <a:bodyPr wrap="square">
            <a:spAutoFit/>
          </a:bodyPr>
          <a:lstStyle/>
          <a:p>
            <a:r>
              <a:rPr lang="en-US" altLang="zh-CN" sz="2800" b="1">
                <a:ea typeface="宋体" pitchFamily="2" charset="-122"/>
              </a:rPr>
              <a:t>Types:</a:t>
            </a:r>
          </a:p>
          <a:p>
            <a:endParaRPr lang="en-US" altLang="zh-CN" sz="2800" b="1">
              <a:ea typeface="宋体" pitchFamily="2" charset="-122"/>
            </a:endParaRPr>
          </a:p>
          <a:p>
            <a:r>
              <a:rPr lang="en-US" altLang="zh-CN" sz="2400">
                <a:ea typeface="宋体" pitchFamily="2" charset="-122"/>
              </a:rPr>
              <a:t>Type = disc (default)</a:t>
            </a:r>
          </a:p>
          <a:p>
            <a:r>
              <a:rPr lang="en-US" altLang="zh-CN" sz="2400">
                <a:ea typeface="宋体" pitchFamily="2" charset="-122"/>
              </a:rPr>
              <a:t>Type = circle</a:t>
            </a:r>
          </a:p>
          <a:p>
            <a:r>
              <a:rPr lang="en-US" altLang="zh-CN" sz="2400">
                <a:ea typeface="宋体" pitchFamily="2" charset="-122"/>
              </a:rPr>
              <a:t>Type = square</a:t>
            </a:r>
          </a:p>
        </p:txBody>
      </p:sp>
      <p:sp>
        <p:nvSpPr>
          <p:cNvPr id="7" name="TextBox 6"/>
          <p:cNvSpPr txBox="1"/>
          <p:nvPr/>
        </p:nvSpPr>
        <p:spPr>
          <a:xfrm>
            <a:off x="7355014" y="4567536"/>
            <a:ext cx="1103187" cy="461665"/>
          </a:xfrm>
          <a:prstGeom prst="rect">
            <a:avLst/>
          </a:prstGeom>
          <a:noFill/>
        </p:spPr>
        <p:txBody>
          <a:bodyPr wrap="none" rtlCol="0">
            <a:spAutoFit/>
          </a:bodyPr>
          <a:lstStyle/>
          <a:p>
            <a:r>
              <a:rPr lang="en-IN" sz="2400" b="1"/>
              <a:t>Output</a:t>
            </a:r>
            <a:endParaRPr lang="en-US" b="1"/>
          </a:p>
        </p:txBody>
      </p:sp>
      <p:pic>
        <p:nvPicPr>
          <p:cNvPr id="2050" name="Picture 2"/>
          <p:cNvPicPr>
            <a:picLocks noChangeAspect="1" noChangeArrowheads="1"/>
          </p:cNvPicPr>
          <p:nvPr/>
        </p:nvPicPr>
        <p:blipFill>
          <a:blip r:embed="rId2"/>
          <a:stretch>
            <a:fillRect/>
          </a:stretch>
        </p:blipFill>
        <p:spPr bwMode="auto">
          <a:xfrm>
            <a:off x="7315201" y="4953001"/>
            <a:ext cx="2295525" cy="1514475"/>
          </a:xfrm>
          <a:prstGeom prst="rect">
            <a:avLst/>
          </a:prstGeom>
          <a:noFill/>
          <a:ln w="9525">
            <a:noFill/>
            <a:miter lim="800000"/>
          </a:ln>
        </p:spPr>
      </p:pic>
      <p:cxnSp>
        <p:nvCxnSpPr>
          <p:cNvPr id="11" name="Straight Arrow Connector 10"/>
          <p:cNvCxnSpPr/>
          <p:nvPr/>
        </p:nvCxnSpPr>
        <p:spPr>
          <a:xfrm flipH="1" flipV="1">
            <a:off x="4648200" y="2667000"/>
            <a:ext cx="28956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5029200" y="3276600"/>
            <a:ext cx="2438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p:stCondLst>
                              <p:cond delay="0"/>
                            </p:stCondLst>
                            <p:childTnLst>
                              <p:par>
                                <p:cTn id="51" presetID="51" presetClass="entr" presetSubtype="0"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fade">
                                      <p:cBhvr>
                                        <p:cTn id="53" dur="770" decel="100000"/>
                                        <p:tgtEl>
                                          <p:spTgt spid="7"/>
                                        </p:tgtEl>
                                      </p:cBhvr>
                                    </p:animEffect>
                                    <p:animScale>
                                      <p:cBhvr>
                                        <p:cTn id="54" dur="770" decel="100000"/>
                                        <p:tgtEl>
                                          <p:spTgt spid="7"/>
                                        </p:tgtEl>
                                      </p:cBhvr>
                                      <p:from x="10000" y="10000"/>
                                      <p:to x="200000" y="450000"/>
                                    </p:animScale>
                                    <p:animScale>
                                      <p:cBhvr>
                                        <p:cTn id="55" dur="1230" accel="100000" fill="hold">
                                          <p:stCondLst>
                                            <p:cond delay="770"/>
                                          </p:stCondLst>
                                        </p:cTn>
                                        <p:tgtEl>
                                          <p:spTgt spid="7"/>
                                        </p:tgtEl>
                                      </p:cBhvr>
                                      <p:from x="200000" y="450000"/>
                                      <p:to x="100000" y="100000"/>
                                    </p:animScale>
                                    <p:set>
                                      <p:cBhvr>
                                        <p:cTn id="56" dur="770" fill="hold"/>
                                        <p:tgtEl>
                                          <p:spTgt spid="7"/>
                                        </p:tgtEl>
                                        <p:attrNameLst>
                                          <p:attrName>ppt_x</p:attrName>
                                        </p:attrNameLst>
                                      </p:cBhvr>
                                      <p:to>
                                        <p:strVal val="(0.5)"/>
                                      </p:to>
                                    </p:set>
                                    <p:anim from="(0.5)" to="(#ppt_x)" calcmode="lin" valueType="num">
                                      <p:cBhvr>
                                        <p:cTn id="57" dur="1230" accel="100000" fill="hold">
                                          <p:stCondLst>
                                            <p:cond delay="770"/>
                                          </p:stCondLst>
                                        </p:cTn>
                                        <p:tgtEl>
                                          <p:spTgt spid="7"/>
                                        </p:tgtEl>
                                        <p:attrNameLst>
                                          <p:attrName>ppt_x</p:attrName>
                                        </p:attrNameLst>
                                      </p:cBhvr>
                                    </p:anim>
                                    <p:set>
                                      <p:cBhvr>
                                        <p:cTn id="58" dur="770" fill="hold"/>
                                        <p:tgtEl>
                                          <p:spTgt spid="7"/>
                                        </p:tgtEl>
                                        <p:attrNameLst>
                                          <p:attrName>ppt_y</p:attrName>
                                        </p:attrNameLst>
                                      </p:cBhvr>
                                      <p:to>
                                        <p:strVal val="(#ppt_y+0.4)"/>
                                      </p:to>
                                    </p:set>
                                    <p:anim from="(#ppt_y+0.4)" to="(#ppt_y)" calcmode="lin" valueType="num">
                                      <p:cBhvr>
                                        <p:cTn id="59" dur="1230" accel="100000" fill="hold">
                                          <p:stCondLst>
                                            <p:cond delay="770"/>
                                          </p:stCondLst>
                                        </p:cTn>
                                        <p:tgtEl>
                                          <p:spTgt spid="7"/>
                                        </p:tgtEl>
                                        <p:attrNameLst>
                                          <p:attrName>ppt_y</p:attrName>
                                        </p:attrNameLst>
                                      </p:cBhvr>
                                    </p:anim>
                                  </p:childTnLst>
                                </p:cTn>
                              </p:par>
                              <p:par>
                                <p:cTn id="60" presetID="51" presetClass="entr" presetSubtype="0" fill="hold" nodeType="withEffect">
                                  <p:stCondLst>
                                    <p:cond delay="0"/>
                                  </p:stCondLst>
                                  <p:childTnLst>
                                    <p:set>
                                      <p:cBhvr>
                                        <p:cTn id="61" dur="1" fill="hold">
                                          <p:stCondLst>
                                            <p:cond delay="0"/>
                                          </p:stCondLst>
                                        </p:cTn>
                                        <p:tgtEl>
                                          <p:spTgt spid="2050"/>
                                        </p:tgtEl>
                                        <p:attrNameLst>
                                          <p:attrName>style.visibility</p:attrName>
                                        </p:attrNameLst>
                                      </p:cBhvr>
                                      <p:to>
                                        <p:strVal val="visible"/>
                                      </p:to>
                                    </p:set>
                                    <p:animEffect transition="in" filter="fade">
                                      <p:cBhvr>
                                        <p:cTn id="62" dur="770" decel="100000"/>
                                        <p:tgtEl>
                                          <p:spTgt spid="2050"/>
                                        </p:tgtEl>
                                      </p:cBhvr>
                                    </p:animEffect>
                                    <p:animScale>
                                      <p:cBhvr>
                                        <p:cTn id="63" dur="770" decel="100000"/>
                                        <p:tgtEl>
                                          <p:spTgt spid="2050"/>
                                        </p:tgtEl>
                                      </p:cBhvr>
                                      <p:from x="10000" y="10000"/>
                                      <p:to x="200000" y="450000"/>
                                    </p:animScale>
                                    <p:animScale>
                                      <p:cBhvr>
                                        <p:cTn id="64" dur="1230" accel="100000" fill="hold">
                                          <p:stCondLst>
                                            <p:cond delay="770"/>
                                          </p:stCondLst>
                                        </p:cTn>
                                        <p:tgtEl>
                                          <p:spTgt spid="2050"/>
                                        </p:tgtEl>
                                      </p:cBhvr>
                                      <p:from x="200000" y="450000"/>
                                      <p:to x="100000" y="100000"/>
                                    </p:animScale>
                                    <p:set>
                                      <p:cBhvr>
                                        <p:cTn id="65" dur="770" fill="hold"/>
                                        <p:tgtEl>
                                          <p:spTgt spid="2050"/>
                                        </p:tgtEl>
                                        <p:attrNameLst>
                                          <p:attrName>ppt_x</p:attrName>
                                        </p:attrNameLst>
                                      </p:cBhvr>
                                      <p:to>
                                        <p:strVal val="(0.5)"/>
                                      </p:to>
                                    </p:set>
                                    <p:anim from="(0.5)" to="(#ppt_x)" calcmode="lin" valueType="num">
                                      <p:cBhvr>
                                        <p:cTn id="66" dur="1230" accel="100000" fill="hold">
                                          <p:stCondLst>
                                            <p:cond delay="770"/>
                                          </p:stCondLst>
                                        </p:cTn>
                                        <p:tgtEl>
                                          <p:spTgt spid="2050"/>
                                        </p:tgtEl>
                                        <p:attrNameLst>
                                          <p:attrName>ppt_x</p:attrName>
                                        </p:attrNameLst>
                                      </p:cBhvr>
                                    </p:anim>
                                    <p:set>
                                      <p:cBhvr>
                                        <p:cTn id="67" dur="770" fill="hold"/>
                                        <p:tgtEl>
                                          <p:spTgt spid="2050"/>
                                        </p:tgtEl>
                                        <p:attrNameLst>
                                          <p:attrName>ppt_y</p:attrName>
                                        </p:attrNameLst>
                                      </p:cBhvr>
                                      <p:to>
                                        <p:strVal val="(#ppt_y+0.4)"/>
                                      </p:to>
                                    </p:set>
                                    <p:anim from="(#ppt_y+0.4)" to="(#ppt_y)" calcmode="lin" valueType="num">
                                      <p:cBhvr>
                                        <p:cTn id="68" dur="1230" accel="100000" fill="hold">
                                          <p:stCondLst>
                                            <p:cond delay="770"/>
                                          </p:stCondLst>
                                        </p:cTn>
                                        <p:tgtEl>
                                          <p:spTgt spid="2050"/>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mj-lt"/>
              </a:rPr>
              <a:t>6) &lt;a&gt; Anchor Tag (Hyperlinks)</a:t>
            </a:r>
          </a:p>
        </p:txBody>
      </p:sp>
      <p:sp>
        <p:nvSpPr>
          <p:cNvPr id="4" name="Text Box 4"/>
          <p:cNvSpPr txBox="1">
            <a:spLocks noChangeArrowheads="1"/>
          </p:cNvSpPr>
          <p:nvPr/>
        </p:nvSpPr>
        <p:spPr bwMode="auto">
          <a:xfrm>
            <a:off x="1905000" y="1219200"/>
            <a:ext cx="8229600" cy="5120120"/>
          </a:xfrm>
          <a:prstGeom prst="rect">
            <a:avLst/>
          </a:prstGeom>
          <a:noFill/>
          <a:ln w="9525">
            <a:noFill/>
            <a:miter lim="800000"/>
          </a:ln>
          <a:effectLst/>
        </p:spPr>
        <p:txBody>
          <a:bodyPr>
            <a:spAutoFit/>
          </a:bodyPr>
          <a:lstStyle/>
          <a:p>
            <a:pPr marL="342900" indent="-342900">
              <a:lnSpc>
                <a:spcPct val="114000"/>
              </a:lnSpc>
              <a:spcBef>
                <a:spcPct val="20000"/>
              </a:spcBef>
              <a:buFont typeface="Wingdings" panose="05000000000000000000" pitchFamily="2" charset="2"/>
              <a:buChar char="§"/>
              <a:defRPr/>
            </a:pPr>
            <a:r>
              <a:rPr lang="en-US" altLang="zh-CN" sz="2400">
                <a:latin typeface="+mj-lt"/>
                <a:ea typeface="宋体" pitchFamily="2" charset="-122"/>
                <a:cs typeface="Times New Roman" panose="02020603050405020304" pitchFamily="18" charset="0"/>
              </a:rPr>
              <a:t>The &lt;a&gt; tag defines a hyperlink, which is used to link from one page to another.</a:t>
            </a:r>
          </a:p>
          <a:p>
            <a:endParaRPr lang="en-US" altLang="zh-CN" sz="2400" b="1">
              <a:ea typeface="宋体" pitchFamily="2" charset="-122"/>
            </a:endParaRPr>
          </a:p>
          <a:p>
            <a:pPr lvl="1"/>
            <a:r>
              <a:rPr lang="en-US" altLang="zh-CN" sz="2400" b="1">
                <a:ea typeface="宋体" pitchFamily="2" charset="-122"/>
              </a:rPr>
              <a:t>Link to an absolute URL:</a:t>
            </a:r>
            <a:endParaRPr lang="en-US" altLang="zh-CN" sz="2200" b="1">
              <a:ea typeface="宋体" pitchFamily="2" charset="-122"/>
            </a:endParaRPr>
          </a:p>
          <a:p>
            <a:pPr lvl="1"/>
            <a:r>
              <a:rPr lang="en-US" altLang="zh-CN" sz="2200">
                <a:ea typeface="宋体" pitchFamily="2" charset="-122"/>
              </a:rPr>
              <a:t>If you get spam, contact &lt;a href="</a:t>
            </a:r>
            <a:r>
              <a:rPr lang="en-US" altLang="zh-CN" sz="2200">
                <a:solidFill>
                  <a:schemeClr val="accent2">
                    <a:lumMod val="75000"/>
                  </a:schemeClr>
                </a:solidFill>
                <a:ea typeface="宋体" pitchFamily="2" charset="-122"/>
              </a:rPr>
              <a:t>http://www.microsoft.com</a:t>
            </a:r>
            <a:r>
              <a:rPr lang="en-US" altLang="zh-CN" sz="2200">
                <a:ea typeface="宋体" pitchFamily="2" charset="-122"/>
              </a:rPr>
              <a:t>"&gt;</a:t>
            </a:r>
          </a:p>
          <a:p>
            <a:pPr lvl="1"/>
            <a:r>
              <a:rPr lang="en-US" altLang="zh-CN" sz="2200">
                <a:ea typeface="宋体" pitchFamily="2" charset="-122"/>
              </a:rPr>
              <a:t>Microsoft &lt;/a&gt; to report the problem.</a:t>
            </a:r>
          </a:p>
          <a:p>
            <a:pPr lvl="1"/>
            <a:endParaRPr lang="en-US" altLang="zh-CN" sz="2200">
              <a:ea typeface="宋体" pitchFamily="2" charset="-122"/>
            </a:endParaRPr>
          </a:p>
          <a:p>
            <a:pPr lvl="1"/>
            <a:r>
              <a:rPr lang="en-US" altLang="zh-CN" sz="2400" b="1">
                <a:ea typeface="宋体" pitchFamily="2" charset="-122"/>
              </a:rPr>
              <a:t>Link to a relative URL:</a:t>
            </a:r>
            <a:endParaRPr lang="en-US" altLang="zh-CN" sz="2200" b="1">
              <a:ea typeface="宋体" pitchFamily="2" charset="-122"/>
            </a:endParaRPr>
          </a:p>
          <a:p>
            <a:pPr lvl="1"/>
            <a:r>
              <a:rPr lang="en-US" altLang="zh-CN" sz="2200">
                <a:ea typeface="宋体" pitchFamily="2" charset="-122"/>
              </a:rPr>
              <a:t>See these &lt;a href=“</a:t>
            </a:r>
            <a:r>
              <a:rPr lang="en-US" altLang="zh-CN" sz="2200">
                <a:solidFill>
                  <a:schemeClr val="accent2">
                    <a:lumMod val="75000"/>
                  </a:schemeClr>
                </a:solidFill>
                <a:ea typeface="宋体" pitchFamily="2" charset="-122"/>
              </a:rPr>
              <a:t>./index.php</a:t>
            </a:r>
            <a:r>
              <a:rPr lang="en-US" altLang="zh-CN" sz="2200">
                <a:ea typeface="宋体" pitchFamily="2" charset="-122"/>
              </a:rPr>
              <a:t>"&gt; references &lt;/a&gt;</a:t>
            </a:r>
          </a:p>
          <a:p>
            <a:pPr lvl="1"/>
            <a:r>
              <a:rPr lang="en-US" altLang="zh-CN" sz="2200">
                <a:ea typeface="宋体" pitchFamily="2" charset="-122"/>
              </a:rPr>
              <a:t>concerning our fine products.</a:t>
            </a:r>
          </a:p>
          <a:p>
            <a:pPr lvl="1"/>
            <a:endParaRPr lang="en-US" altLang="zh-CN" sz="2200">
              <a:ea typeface="宋体" pitchFamily="2" charset="-122"/>
            </a:endParaRPr>
          </a:p>
          <a:p>
            <a:pPr lvl="1"/>
            <a:r>
              <a:rPr lang="en-US" altLang="zh-CN" sz="2400" b="1">
                <a:ea typeface="宋体" pitchFamily="2" charset="-122"/>
              </a:rPr>
              <a:t>Link to a section within a URL: </a:t>
            </a:r>
            <a:endParaRPr lang="en-US" altLang="zh-CN" sz="2200" b="1">
              <a:ea typeface="宋体" pitchFamily="2" charset="-122"/>
            </a:endParaRPr>
          </a:p>
          <a:p>
            <a:pPr lvl="1"/>
            <a:r>
              <a:rPr lang="en-US" altLang="zh-CN" sz="2200">
                <a:ea typeface="宋体" pitchFamily="2" charset="-122"/>
              </a:rPr>
              <a:t>&lt;a href=“</a:t>
            </a:r>
            <a:r>
              <a:rPr lang="en-US" altLang="zh-CN" sz="2200">
                <a:solidFill>
                  <a:schemeClr val="accent2">
                    <a:lumMod val="75000"/>
                  </a:schemeClr>
                </a:solidFill>
                <a:ea typeface="宋体" pitchFamily="2" charset="-122"/>
              </a:rPr>
              <a:t>#reference</a:t>
            </a:r>
            <a:r>
              <a:rPr lang="en-US" altLang="zh-CN" sz="2200">
                <a:ea typeface="宋体" pitchFamily="2" charset="-122"/>
              </a:rPr>
              <a:t>"&gt;</a:t>
            </a:r>
          </a:p>
          <a:p>
            <a:pPr lvl="1"/>
            <a:r>
              <a:rPr lang="en-US" altLang="zh-CN" sz="2200">
                <a:ea typeface="宋体" pitchFamily="2" charset="-122"/>
              </a:rPr>
              <a:t>Reference Section. &lt;/a&gt;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mj-lt"/>
              </a:rPr>
              <a:t>7) Images</a:t>
            </a:r>
          </a:p>
        </p:txBody>
      </p:sp>
      <p:sp>
        <p:nvSpPr>
          <p:cNvPr id="4" name="Rectangle 3"/>
          <p:cNvSpPr txBox="1">
            <a:spLocks noChangeArrowheads="1"/>
          </p:cNvSpPr>
          <p:nvPr/>
        </p:nvSpPr>
        <p:spPr>
          <a:xfrm>
            <a:off x="1981200" y="1219201"/>
            <a:ext cx="8229600" cy="4525963"/>
          </a:xfrm>
          <a:prstGeom prst="rect">
            <a:avLst/>
          </a:prstGeom>
        </p:spPr>
        <p:txBody>
          <a:bodyPr vert="horz" lIns="91440" tIns="45720" rIns="91440" bIns="45720" rtlCol="0">
            <a:normAutofit/>
          </a:bodyPr>
          <a:lstStyle/>
          <a:p>
            <a:pPr marL="342900" indent="-342900">
              <a:lnSpc>
                <a:spcPct val="114000"/>
              </a:lnSpc>
              <a:spcBef>
                <a:spcPct val="20000"/>
              </a:spcBef>
              <a:spcAft>
                <a:spcPct val="0"/>
              </a:spcAft>
              <a:buFont typeface="Wingdings" panose="05000000000000000000" pitchFamily="2" charset="2"/>
              <a:buChar char="§"/>
              <a:defRPr/>
            </a:pPr>
            <a:r>
              <a:rPr lang="en-US" altLang="zh-CN" sz="2400">
                <a:latin typeface="+mj-lt"/>
                <a:ea typeface="宋体" pitchFamily="2" charset="-122"/>
                <a:cs typeface="Times New Roman" panose="02020603050405020304" pitchFamily="18" charset="0"/>
              </a:rPr>
              <a:t>Syntax :</a:t>
            </a:r>
          </a:p>
          <a:p>
            <a:pPr marL="800100" lvl="1" indent="-342900">
              <a:lnSpc>
                <a:spcPct val="114000"/>
              </a:lnSpc>
              <a:spcBef>
                <a:spcPct val="20000"/>
              </a:spcBef>
              <a:defRPr/>
            </a:pPr>
            <a:r>
              <a:rPr lang="en-US" altLang="zh-CN" sz="2400">
                <a:latin typeface="+mj-lt"/>
                <a:ea typeface="宋体" pitchFamily="2" charset="-122"/>
                <a:cs typeface="Times New Roman" panose="02020603050405020304" pitchFamily="18" charset="0"/>
              </a:rPr>
              <a:t>&lt;img src=“</a:t>
            </a:r>
            <a:r>
              <a:rPr lang="en-US" altLang="zh-CN" sz="2400" err="1">
                <a:solidFill>
                  <a:schemeClr val="accent2">
                    <a:lumMod val="75000"/>
                  </a:schemeClr>
                </a:solidFill>
                <a:latin typeface="+mj-lt"/>
                <a:ea typeface="宋体" pitchFamily="2" charset="-122"/>
                <a:cs typeface="Times New Roman" panose="02020603050405020304" pitchFamily="18" charset="0"/>
              </a:rPr>
              <a:t>PathToImage</a:t>
            </a:r>
            <a:r>
              <a:rPr lang="en-US" altLang="zh-CN" sz="2400">
                <a:latin typeface="+mj-lt"/>
                <a:ea typeface="宋体" pitchFamily="2" charset="-122"/>
                <a:cs typeface="Times New Roman" panose="02020603050405020304" pitchFamily="18" charset="0"/>
              </a:rPr>
              <a:t>”/&gt;</a:t>
            </a:r>
          </a:p>
          <a:p>
            <a:pPr marL="342900" indent="-342900">
              <a:lnSpc>
                <a:spcPct val="114000"/>
              </a:lnSpc>
              <a:spcBef>
                <a:spcPct val="20000"/>
              </a:spcBef>
              <a:spcAft>
                <a:spcPct val="0"/>
              </a:spcAft>
              <a:buFont typeface="Wingdings" panose="05000000000000000000" pitchFamily="2" charset="2"/>
              <a:buChar char="§"/>
              <a:defRPr/>
            </a:pPr>
            <a:r>
              <a:rPr lang="en-US" altLang="zh-CN" sz="2400" b="1" err="1">
                <a:latin typeface="+mj-lt"/>
                <a:ea typeface="宋体" pitchFamily="2" charset="-122"/>
                <a:cs typeface="Times New Roman" panose="02020603050405020304" pitchFamily="18" charset="0"/>
              </a:rPr>
              <a:t>src</a:t>
            </a:r>
            <a:r>
              <a:rPr lang="en-US" altLang="zh-CN" sz="2400">
                <a:latin typeface="+mj-lt"/>
                <a:ea typeface="宋体" pitchFamily="2" charset="-122"/>
                <a:cs typeface="Times New Roman" panose="02020603050405020304" pitchFamily="18" charset="0"/>
              </a:rPr>
              <a:t> is required</a:t>
            </a:r>
          </a:p>
          <a:p>
            <a:pPr marL="342900" indent="-342900">
              <a:lnSpc>
                <a:spcPct val="114000"/>
              </a:lnSpc>
              <a:spcBef>
                <a:spcPct val="20000"/>
              </a:spcBef>
              <a:spcAft>
                <a:spcPct val="0"/>
              </a:spcAft>
              <a:buFont typeface="Wingdings" panose="05000000000000000000" pitchFamily="2" charset="2"/>
              <a:buChar char="§"/>
              <a:defRPr/>
            </a:pPr>
            <a:r>
              <a:rPr lang="en-US" altLang="zh-CN" sz="2400" b="1">
                <a:latin typeface="+mj-lt"/>
                <a:ea typeface="宋体" pitchFamily="2" charset="-122"/>
                <a:cs typeface="Times New Roman" panose="02020603050405020304" pitchFamily="18" charset="0"/>
              </a:rPr>
              <a:t>alt</a:t>
            </a:r>
            <a:r>
              <a:rPr lang="en-US" altLang="zh-CN" sz="2400">
                <a:latin typeface="+mj-lt"/>
                <a:ea typeface="宋体" pitchFamily="2" charset="-122"/>
                <a:cs typeface="Times New Roman" panose="02020603050405020304" pitchFamily="18" charset="0"/>
              </a:rPr>
              <a:t> will specify the text to display if the Image not found</a:t>
            </a:r>
          </a:p>
          <a:p>
            <a:pPr marL="342900" indent="-342900">
              <a:lnSpc>
                <a:spcPct val="114000"/>
              </a:lnSpc>
              <a:spcBef>
                <a:spcPct val="20000"/>
              </a:spcBef>
              <a:spcAft>
                <a:spcPct val="0"/>
              </a:spcAft>
              <a:buFont typeface="Wingdings" panose="05000000000000000000" pitchFamily="2" charset="2"/>
              <a:buChar char="§"/>
              <a:defRPr/>
            </a:pPr>
            <a:r>
              <a:rPr lang="en-US" altLang="zh-CN" sz="2400" b="1">
                <a:latin typeface="+mj-lt"/>
                <a:ea typeface="宋体" pitchFamily="2" charset="-122"/>
                <a:cs typeface="Times New Roman" panose="02020603050405020304" pitchFamily="18" charset="0"/>
              </a:rPr>
              <a:t>width</a:t>
            </a:r>
            <a:r>
              <a:rPr lang="en-US" altLang="zh-CN" sz="2400">
                <a:latin typeface="+mj-lt"/>
                <a:ea typeface="宋体" pitchFamily="2" charset="-122"/>
                <a:cs typeface="Times New Roman" panose="02020603050405020304" pitchFamily="18" charset="0"/>
              </a:rPr>
              <a:t>, </a:t>
            </a:r>
            <a:r>
              <a:rPr lang="en-US" altLang="zh-CN" sz="2400" b="1">
                <a:latin typeface="+mj-lt"/>
                <a:ea typeface="宋体" pitchFamily="2" charset="-122"/>
                <a:cs typeface="Times New Roman" panose="02020603050405020304" pitchFamily="18" charset="0"/>
              </a:rPr>
              <a:t>height</a:t>
            </a:r>
            <a:r>
              <a:rPr lang="en-US" altLang="zh-CN" sz="2400">
                <a:latin typeface="+mj-lt"/>
                <a:ea typeface="宋体" pitchFamily="2" charset="-122"/>
                <a:cs typeface="Times New Roman" panose="02020603050405020304" pitchFamily="18" charset="0"/>
              </a:rPr>
              <a:t> may be in units of pixels or percentage of page or frame</a:t>
            </a:r>
          </a:p>
          <a:p>
            <a:pPr marL="742950" lvl="1" indent="-285750">
              <a:lnSpc>
                <a:spcPct val="114000"/>
              </a:lnSpc>
              <a:spcBef>
                <a:spcPct val="20000"/>
              </a:spcBef>
              <a:spcAft>
                <a:spcPct val="0"/>
              </a:spcAft>
              <a:buFont typeface="Arial" pitchFamily="34" charset="0"/>
              <a:buChar char="•"/>
              <a:defRPr/>
            </a:pPr>
            <a:r>
              <a:rPr lang="en-US" altLang="zh-CN" sz="2000">
                <a:latin typeface="+mj-lt"/>
                <a:ea typeface="宋体" pitchFamily="2" charset="-122"/>
                <a:cs typeface="Times New Roman" panose="02020603050405020304" pitchFamily="18" charset="0"/>
              </a:rPr>
              <a:t>width="357"</a:t>
            </a:r>
          </a:p>
          <a:p>
            <a:pPr marL="742950" lvl="1" indent="-285750">
              <a:lnSpc>
                <a:spcPct val="114000"/>
              </a:lnSpc>
              <a:spcBef>
                <a:spcPct val="20000"/>
              </a:spcBef>
              <a:spcAft>
                <a:spcPct val="0"/>
              </a:spcAft>
              <a:buFont typeface="Arial" pitchFamily="34" charset="0"/>
              <a:buChar char="•"/>
              <a:defRPr/>
            </a:pPr>
            <a:r>
              <a:rPr lang="en-US" altLang="zh-CN" sz="2000">
                <a:latin typeface="+mj-lt"/>
                <a:ea typeface="宋体" pitchFamily="2" charset="-122"/>
                <a:cs typeface="Times New Roman" panose="02020603050405020304" pitchFamily="18" charset="0"/>
              </a:rPr>
              <a:t>height="50%“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2"/>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mj-lt"/>
              </a:rPr>
              <a:t>Images (cont.)</a:t>
            </a:r>
          </a:p>
        </p:txBody>
      </p:sp>
      <p:graphicFrame>
        <p:nvGraphicFramePr>
          <p:cNvPr id="4" name="Group 4"/>
          <p:cNvGraphicFramePr>
            <a:graphicFrameLocks noGrp="1"/>
          </p:cNvGraphicFramePr>
          <p:nvPr/>
        </p:nvGraphicFramePr>
        <p:xfrm>
          <a:off x="1828800" y="2590800"/>
          <a:ext cx="8382000" cy="3657600"/>
        </p:xfrm>
        <a:graphic>
          <a:graphicData uri="http://schemas.openxmlformats.org/drawingml/2006/table">
            <a:tbl>
              <a:tblPr/>
              <a:tblGrid>
                <a:gridCol w="1963738">
                  <a:extLst>
                    <a:ext uri="{9D8B030D-6E8A-4147-A177-3AD203B41FA5}">
                      <a16:colId xmlns:a16="http://schemas.microsoft.com/office/drawing/2014/main" val="20000"/>
                    </a:ext>
                  </a:extLst>
                </a:gridCol>
                <a:gridCol w="6418262">
                  <a:extLst>
                    <a:ext uri="{9D8B030D-6E8A-4147-A177-3AD203B41FA5}">
                      <a16:colId xmlns:a16="http://schemas.microsoft.com/office/drawing/2014/main" val="20001"/>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mj-lt"/>
                          <a:ea typeface="宋体" pitchFamily="2" charset="-122"/>
                        </a:rPr>
                        <a:t>align=</a:t>
                      </a:r>
                      <a:r>
                        <a:rPr kumimoji="0" lang="en-US" altLang="zh-CN" sz="2000" b="0" i="1" u="none" strike="noStrike" cap="none" normalizeH="0" baseline="0">
                          <a:ln>
                            <a:noFill/>
                          </a:ln>
                          <a:solidFill>
                            <a:schemeClr val="tx1"/>
                          </a:solidFill>
                          <a:effectLst/>
                          <a:latin typeface="+mj-lt"/>
                          <a:ea typeface="宋体" pitchFamily="2" charset="-122"/>
                        </a:rPr>
                        <a:t>position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mj-lt"/>
                          <a:ea typeface="宋体" pitchFamily="2" charset="-122"/>
                        </a:rPr>
                        <a:t>Image/Text Placement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mj-lt"/>
                          <a:ea typeface="宋体" pitchFamily="2" charset="-122"/>
                        </a:rPr>
                        <a:t>Left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mj-lt"/>
                          <a:ea typeface="宋体" pitchFamily="2" charset="-122"/>
                        </a:rPr>
                        <a:t>Image on left edge; text flows to right of image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mj-lt"/>
                          <a:ea typeface="宋体" pitchFamily="2" charset="-122"/>
                        </a:rPr>
                        <a:t>Right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mj-lt"/>
                          <a:ea typeface="宋体" pitchFamily="2" charset="-122"/>
                        </a:rPr>
                        <a:t>Image on right edge; text flows to left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mj-lt"/>
                          <a:ea typeface="宋体" pitchFamily="2" charset="-122"/>
                        </a:rPr>
                        <a:t>Top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mj-lt"/>
                          <a:ea typeface="宋体" pitchFamily="2" charset="-122"/>
                        </a:rPr>
                        <a:t>Image is left; words align with top of image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mj-lt"/>
                          <a:ea typeface="宋体" pitchFamily="2" charset="-122"/>
                        </a:rPr>
                        <a:t>Bottom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mj-lt"/>
                          <a:ea typeface="宋体" pitchFamily="2" charset="-122"/>
                        </a:rPr>
                        <a:t>Image is left; words align with bottom of image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mj-lt"/>
                          <a:ea typeface="宋体" pitchFamily="2" charset="-122"/>
                        </a:rPr>
                        <a:t>Middle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0" i="0" u="none" strike="noStrike" cap="none" normalizeH="0" baseline="0">
                          <a:ln>
                            <a:noFill/>
                          </a:ln>
                          <a:solidFill>
                            <a:schemeClr val="tx1"/>
                          </a:solidFill>
                          <a:effectLst/>
                          <a:latin typeface="+mj-lt"/>
                          <a:ea typeface="宋体" pitchFamily="2" charset="-122"/>
                        </a:rPr>
                        <a:t>Words align with middle of image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 name="Rectangle 5"/>
          <p:cNvSpPr/>
          <p:nvPr/>
        </p:nvSpPr>
        <p:spPr>
          <a:xfrm>
            <a:off x="1752600" y="1447801"/>
            <a:ext cx="8458200" cy="830997"/>
          </a:xfrm>
          <a:prstGeom prst="rect">
            <a:avLst/>
          </a:prstGeom>
        </p:spPr>
        <p:txBody>
          <a:bodyPr wrap="square">
            <a:spAutoFit/>
          </a:bodyPr>
          <a:lstStyle/>
          <a:p>
            <a:r>
              <a:rPr lang="en-US" altLang="zh-CN" sz="2400">
                <a:ea typeface="宋体" pitchFamily="2" charset="-122"/>
              </a:rPr>
              <a:t> &lt;img src="dolphin.jpg" </a:t>
            </a:r>
            <a:r>
              <a:rPr lang="en-US" altLang="zh-CN" sz="2400">
                <a:solidFill>
                  <a:srgbClr val="0202BE"/>
                </a:solidFill>
                <a:ea typeface="宋体" pitchFamily="2" charset="-122"/>
              </a:rPr>
              <a:t>align="left"</a:t>
            </a:r>
            <a:r>
              <a:rPr lang="en-US" altLang="zh-CN" sz="2400">
                <a:ea typeface="宋体" pitchFamily="2" charset="-122"/>
              </a:rPr>
              <a:t> width="150" height="150" alt="dolphin jump!"&gt;</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defPPr/>
          </a:lstStyle>
          <a:p>
            <a:r>
              <a:rPr lang="en-US" dirty="0"/>
              <a:t>What is the Internet?</a:t>
            </a:r>
          </a:p>
        </p:txBody>
      </p:sp>
      <p:sp>
        <p:nvSpPr>
          <p:cNvPr id="7" name="Content Placeholder 2"/>
          <p:cNvSpPr>
            <a:spLocks noGrp="1"/>
          </p:cNvSpPr>
          <p:nvPr>
            <p:ph idx="1"/>
          </p:nvPr>
        </p:nvSpPr>
        <p:spPr>
          <a:xfrm>
            <a:off x="1714500" y="1656272"/>
            <a:ext cx="8763000" cy="4668328"/>
          </a:xfrm>
        </p:spPr>
        <p:txBody>
          <a:bodyPr/>
          <a:lstStyle>
            <a:defPPr/>
          </a:lstStyle>
          <a:p>
            <a:pPr algn="just"/>
            <a:r>
              <a:rPr lang="en-US" dirty="0"/>
              <a:t>The Internet is a massive </a:t>
            </a:r>
            <a:r>
              <a:rPr lang="en-US" b="1" dirty="0"/>
              <a:t>network of networks</a:t>
            </a:r>
            <a:r>
              <a:rPr lang="en-US" dirty="0"/>
              <a:t>, a networking infrastructure.</a:t>
            </a:r>
          </a:p>
          <a:p>
            <a:pPr algn="just"/>
            <a:r>
              <a:rPr lang="en-US" dirty="0"/>
              <a:t>It connects millions of computers together globally, forming a network in which any computer can communicate with any other computer as long as they are both connected to the Internet.</a:t>
            </a:r>
          </a:p>
          <a:p>
            <a:pPr algn="just"/>
            <a:r>
              <a:rPr lang="en-US" dirty="0"/>
              <a:t>Information that travels over the Internet uses many different set of rules which are known as </a:t>
            </a:r>
            <a:r>
              <a:rPr lang="en-US" b="1" dirty="0"/>
              <a:t>protocols</a:t>
            </a:r>
            <a:r>
              <a:rPr lang="en-US" dirty="0"/>
              <a:t>.</a:t>
            </a:r>
          </a:p>
        </p:txBody>
      </p:sp>
    </p:spTree>
    <p:extLst>
      <p:ext uri="{BB962C8B-B14F-4D97-AF65-F5344CB8AC3E}">
        <p14:creationId xmlns:p14="http://schemas.microsoft.com/office/powerpoint/2010/main" val="24897094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j-lt"/>
              </a:rPr>
              <a:t>Image (cont.)</a:t>
            </a:r>
            <a:r>
              <a:rPr lang="en-US"/>
              <a:t> =&gt; align=“bottom”</a:t>
            </a:r>
          </a:p>
        </p:txBody>
      </p:sp>
      <p:pic>
        <p:nvPicPr>
          <p:cNvPr id="4" name="Picture 10"/>
          <p:cNvPicPr>
            <a:picLocks noChangeAspect="1" noChangeArrowheads="1"/>
          </p:cNvPicPr>
          <p:nvPr/>
        </p:nvPicPr>
        <p:blipFill>
          <a:blip r:embed="rId2"/>
          <a:stretch>
            <a:fillRect/>
          </a:stretch>
        </p:blipFill>
        <p:spPr bwMode="auto">
          <a:xfrm>
            <a:off x="1953883" y="1465053"/>
            <a:ext cx="8153400" cy="5257800"/>
          </a:xfrm>
          <a:prstGeom prst="rect">
            <a:avLst/>
          </a:prstGeom>
          <a:noFill/>
          <a:ln w="9525">
            <a:noFill/>
            <a:miter lim="800000"/>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j-lt"/>
              </a:rPr>
              <a:t>Image (cont.) </a:t>
            </a:r>
            <a:r>
              <a:rPr lang="en-US"/>
              <a:t>=&gt; align=“right”</a:t>
            </a:r>
          </a:p>
        </p:txBody>
      </p:sp>
      <p:pic>
        <p:nvPicPr>
          <p:cNvPr id="4" name="Picture 6"/>
          <p:cNvPicPr>
            <a:picLocks noChangeAspect="1" noChangeArrowheads="1"/>
          </p:cNvPicPr>
          <p:nvPr/>
        </p:nvPicPr>
        <p:blipFill>
          <a:blip r:embed="rId2"/>
          <a:stretch>
            <a:fillRect/>
          </a:stretch>
        </p:blipFill>
        <p:spPr bwMode="auto">
          <a:xfrm>
            <a:off x="2198298" y="1524000"/>
            <a:ext cx="7543800" cy="5334000"/>
          </a:xfrm>
          <a:prstGeom prst="rect">
            <a:avLst/>
          </a:prstGeom>
          <a:noFill/>
          <a:ln w="9525">
            <a:noFill/>
            <a:miter lim="800000"/>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mj-lt"/>
              </a:rPr>
              <a:t>8) Table</a:t>
            </a:r>
          </a:p>
        </p:txBody>
      </p:sp>
      <p:sp>
        <p:nvSpPr>
          <p:cNvPr id="4" name="Text Box 4"/>
          <p:cNvSpPr txBox="1">
            <a:spLocks noChangeArrowheads="1"/>
          </p:cNvSpPr>
          <p:nvPr/>
        </p:nvSpPr>
        <p:spPr bwMode="auto">
          <a:xfrm>
            <a:off x="6477000" y="1217474"/>
            <a:ext cx="3975832" cy="1754326"/>
          </a:xfrm>
          <a:prstGeom prst="rect">
            <a:avLst/>
          </a:prstGeom>
          <a:noFill/>
          <a:ln w="9525">
            <a:noFill/>
            <a:miter lim="800000"/>
          </a:ln>
          <a:effectLst/>
        </p:spPr>
        <p:txBody>
          <a:bodyPr wrap="none">
            <a:spAutoFit/>
          </a:bodyPr>
          <a:lstStyle/>
          <a:p>
            <a:r>
              <a:rPr lang="en-US" altLang="zh-CN">
                <a:ea typeface="宋体" pitchFamily="2" charset="-122"/>
              </a:rPr>
              <a:t>&lt;table&gt;		table tag</a:t>
            </a:r>
          </a:p>
          <a:p>
            <a:r>
              <a:rPr lang="en-US" altLang="zh-CN">
                <a:ea typeface="宋体" pitchFamily="2" charset="-122"/>
              </a:rPr>
              <a:t>&lt;caption&gt; 	optional table title</a:t>
            </a:r>
          </a:p>
          <a:p>
            <a:r>
              <a:rPr lang="en-US" altLang="zh-CN">
                <a:ea typeface="宋体" pitchFamily="2" charset="-122"/>
              </a:rPr>
              <a:t>&lt;tr&gt; 		table row</a:t>
            </a:r>
          </a:p>
          <a:p>
            <a:r>
              <a:rPr lang="en-US" altLang="zh-CN">
                <a:ea typeface="宋体" pitchFamily="2" charset="-122"/>
              </a:rPr>
              <a:t>&lt;th&gt; 		table column header</a:t>
            </a:r>
          </a:p>
          <a:p>
            <a:r>
              <a:rPr lang="en-US" altLang="zh-CN">
                <a:ea typeface="宋体" pitchFamily="2" charset="-122"/>
              </a:rPr>
              <a:t>&lt;td&gt;		table data element</a:t>
            </a:r>
          </a:p>
          <a:p>
            <a:endParaRPr lang="zh-CN" altLang="en-US">
              <a:ea typeface="宋体" pitchFamily="2" charset="-122"/>
            </a:endParaRPr>
          </a:p>
        </p:txBody>
      </p:sp>
      <p:sp>
        <p:nvSpPr>
          <p:cNvPr id="5" name="Text Box 4"/>
          <p:cNvSpPr txBox="1">
            <a:spLocks noChangeArrowheads="1"/>
          </p:cNvSpPr>
          <p:nvPr/>
        </p:nvSpPr>
        <p:spPr bwMode="auto">
          <a:xfrm>
            <a:off x="1676401" y="1676401"/>
            <a:ext cx="7980363" cy="4524315"/>
          </a:xfrm>
          <a:prstGeom prst="rect">
            <a:avLst/>
          </a:prstGeom>
          <a:noFill/>
          <a:ln w="9525">
            <a:noFill/>
            <a:miter lim="800000"/>
          </a:ln>
          <a:effectLst/>
        </p:spPr>
        <p:txBody>
          <a:bodyPr wrap="square">
            <a:spAutoFit/>
          </a:bodyPr>
          <a:lstStyle/>
          <a:p>
            <a:pPr lvl="1"/>
            <a:r>
              <a:rPr lang="en-US" altLang="zh-CN">
                <a:ea typeface="宋体" pitchFamily="2" charset="-122"/>
              </a:rPr>
              <a:t>&lt;table border=1&gt;</a:t>
            </a:r>
          </a:p>
          <a:p>
            <a:pPr lvl="1"/>
            <a:r>
              <a:rPr lang="en-US" altLang="zh-CN">
                <a:ea typeface="宋体" pitchFamily="2" charset="-122"/>
              </a:rPr>
              <a:t>  &lt;caption&gt;Table Caption&lt;/caption&gt;</a:t>
            </a:r>
          </a:p>
          <a:p>
            <a:pPr lvl="1"/>
            <a:r>
              <a:rPr lang="en-US" altLang="zh-CN">
                <a:ea typeface="宋体" pitchFamily="2" charset="-122"/>
              </a:rPr>
              <a:t>  &lt;tr&gt;</a:t>
            </a:r>
          </a:p>
          <a:p>
            <a:pPr lvl="1"/>
            <a:r>
              <a:rPr lang="en-US" altLang="zh-CN">
                <a:ea typeface="宋体" pitchFamily="2" charset="-122"/>
              </a:rPr>
              <a:t>	&lt;th&gt;Heading1&lt;/th&gt;</a:t>
            </a:r>
          </a:p>
          <a:p>
            <a:pPr lvl="1"/>
            <a:r>
              <a:rPr lang="en-US" altLang="zh-CN">
                <a:ea typeface="宋体" pitchFamily="2" charset="-122"/>
              </a:rPr>
              <a:t>         &lt;th&gt;Heading2&lt;/th&gt;</a:t>
            </a:r>
          </a:p>
          <a:p>
            <a:pPr lvl="1"/>
            <a:r>
              <a:rPr lang="en-US" altLang="zh-CN">
                <a:ea typeface="宋体" pitchFamily="2" charset="-122"/>
              </a:rPr>
              <a:t>  &lt;/tr&gt;</a:t>
            </a:r>
          </a:p>
          <a:p>
            <a:pPr lvl="1"/>
            <a:r>
              <a:rPr lang="en-US" altLang="zh-CN">
                <a:ea typeface="宋体" pitchFamily="2" charset="-122"/>
              </a:rPr>
              <a:t>  &lt;tr&gt;</a:t>
            </a:r>
          </a:p>
          <a:p>
            <a:pPr lvl="1"/>
            <a:r>
              <a:rPr lang="en-US" altLang="zh-CN">
                <a:ea typeface="宋体" pitchFamily="2" charset="-122"/>
              </a:rPr>
              <a:t>	&lt;td&gt;Row1 Col1 Data&lt;/td&gt;</a:t>
            </a:r>
          </a:p>
          <a:p>
            <a:pPr lvl="1"/>
            <a:r>
              <a:rPr lang="en-US" altLang="zh-CN">
                <a:ea typeface="宋体" pitchFamily="2" charset="-122"/>
              </a:rPr>
              <a:t>	&lt;td&gt;Row1 Col2 Data&lt;/td&gt;</a:t>
            </a:r>
          </a:p>
          <a:p>
            <a:pPr lvl="1"/>
            <a:r>
              <a:rPr lang="en-US" altLang="zh-CN">
                <a:ea typeface="宋体" pitchFamily="2" charset="-122"/>
              </a:rPr>
              <a:t>  &lt;/tr&gt;</a:t>
            </a:r>
          </a:p>
          <a:p>
            <a:pPr lvl="1"/>
            <a:r>
              <a:rPr lang="en-US" altLang="zh-CN">
                <a:ea typeface="宋体" pitchFamily="2" charset="-122"/>
              </a:rPr>
              <a:t>  &lt;tr&gt;</a:t>
            </a:r>
          </a:p>
          <a:p>
            <a:pPr lvl="1"/>
            <a:r>
              <a:rPr lang="en-US" altLang="zh-CN">
                <a:ea typeface="宋体" pitchFamily="2" charset="-122"/>
              </a:rPr>
              <a:t>	&lt;td&gt;Row2 Col1 Data&lt;/td&gt;</a:t>
            </a:r>
          </a:p>
          <a:p>
            <a:pPr lvl="1"/>
            <a:r>
              <a:rPr lang="en-US" altLang="zh-CN">
                <a:ea typeface="宋体" pitchFamily="2" charset="-122"/>
              </a:rPr>
              <a:t>	&lt;td&gt;Row2 Col2 Data&lt;/td&gt;</a:t>
            </a:r>
          </a:p>
          <a:p>
            <a:pPr lvl="1"/>
            <a:r>
              <a:rPr lang="en-US" altLang="zh-CN">
                <a:ea typeface="宋体" pitchFamily="2" charset="-122"/>
              </a:rPr>
              <a:t>  &lt;/tr&gt;</a:t>
            </a:r>
          </a:p>
          <a:p>
            <a:pPr lvl="1"/>
            <a:r>
              <a:rPr lang="en-US" altLang="zh-CN">
                <a:ea typeface="宋体" pitchFamily="2" charset="-122"/>
              </a:rPr>
              <a:t>&lt;/table&gt; </a:t>
            </a:r>
          </a:p>
          <a:p>
            <a:endParaRPr lang="en-US" altLang="zh-CN">
              <a:ea typeface="宋体" pitchFamily="2" charset="-122"/>
            </a:endParaRPr>
          </a:p>
        </p:txBody>
      </p:sp>
      <p:pic>
        <p:nvPicPr>
          <p:cNvPr id="3074" name="Picture 2"/>
          <p:cNvPicPr>
            <a:picLocks noChangeAspect="1" noChangeArrowheads="1"/>
          </p:cNvPicPr>
          <p:nvPr/>
        </p:nvPicPr>
        <p:blipFill>
          <a:blip r:embed="rId2"/>
          <a:stretch>
            <a:fillRect/>
          </a:stretch>
        </p:blipFill>
        <p:spPr bwMode="auto">
          <a:xfrm>
            <a:off x="5609238" y="3581312"/>
            <a:ext cx="5838825" cy="2714625"/>
          </a:xfrm>
          <a:prstGeom prst="rect">
            <a:avLst/>
          </a:prstGeom>
          <a:noFill/>
          <a:ln w="9525">
            <a:noFill/>
            <a:miter lim="800000"/>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9" end="9"/>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0" end="1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1" end="11"/>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2" end="1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mj-lt"/>
              </a:rPr>
              <a:t>Table Element Attributes</a:t>
            </a:r>
          </a:p>
        </p:txBody>
      </p:sp>
      <p:sp>
        <p:nvSpPr>
          <p:cNvPr id="4" name="Rectangle 3"/>
          <p:cNvSpPr txBox="1">
            <a:spLocks noChangeArrowheads="1"/>
          </p:cNvSpPr>
          <p:nvPr/>
        </p:nvSpPr>
        <p:spPr>
          <a:xfrm>
            <a:off x="1712912" y="1219200"/>
            <a:ext cx="8802688" cy="4114800"/>
          </a:xfrm>
          <a:prstGeom prst="rect">
            <a:avLst/>
          </a:prstGeom>
        </p:spPr>
        <p:txBody>
          <a:bodyPr vert="horz" lIns="91440" tIns="45720" rIns="91440" bIns="45720" rtlCol="0">
            <a:normAutofit/>
          </a:bodyPr>
          <a:lstStyle/>
          <a:p>
            <a:pPr marL="342900" indent="-342900">
              <a:lnSpc>
                <a:spcPct val="114000"/>
              </a:lnSpc>
              <a:spcBef>
                <a:spcPct val="20000"/>
              </a:spcBef>
              <a:spcAft>
                <a:spcPct val="0"/>
              </a:spcAft>
              <a:buFont typeface="Wingdings" panose="05000000000000000000" pitchFamily="2" charset="2"/>
              <a:buChar char="§"/>
              <a:defRPr/>
            </a:pPr>
            <a:r>
              <a:rPr lang="en-US" altLang="zh-CN" sz="2400" b="1">
                <a:latin typeface="+mj-lt"/>
                <a:ea typeface="宋体" pitchFamily="2" charset="-122"/>
                <a:cs typeface="Times New Roman" panose="02020603050405020304" pitchFamily="18" charset="0"/>
              </a:rPr>
              <a:t>align=</a:t>
            </a:r>
            <a:r>
              <a:rPr lang="en-US" altLang="zh-CN" sz="2400" b="1" i="1">
                <a:latin typeface="+mj-lt"/>
                <a:ea typeface="宋体" pitchFamily="2" charset="-122"/>
                <a:cs typeface="Times New Roman" panose="02020603050405020304" pitchFamily="18" charset="0"/>
              </a:rPr>
              <a:t>position</a:t>
            </a:r>
            <a:r>
              <a:rPr lang="en-US" altLang="zh-CN" sz="2400">
                <a:latin typeface="+mj-lt"/>
                <a:ea typeface="宋体" pitchFamily="2" charset="-122"/>
                <a:cs typeface="Times New Roman" panose="02020603050405020304" pitchFamily="18" charset="0"/>
              </a:rPr>
              <a:t> -- left, center, right for table</a:t>
            </a:r>
          </a:p>
          <a:p>
            <a:pPr marL="342900" indent="-342900">
              <a:lnSpc>
                <a:spcPct val="114000"/>
              </a:lnSpc>
              <a:spcBef>
                <a:spcPct val="20000"/>
              </a:spcBef>
              <a:spcAft>
                <a:spcPct val="0"/>
              </a:spcAft>
              <a:buFont typeface="Wingdings" panose="05000000000000000000" pitchFamily="2" charset="2"/>
              <a:buChar char="§"/>
              <a:defRPr/>
            </a:pPr>
            <a:r>
              <a:rPr lang="en-US" altLang="zh-CN" sz="2400" b="1">
                <a:latin typeface="+mj-lt"/>
                <a:ea typeface="宋体" pitchFamily="2" charset="-122"/>
                <a:cs typeface="Times New Roman" panose="02020603050405020304" pitchFamily="18" charset="0"/>
              </a:rPr>
              <a:t>border=</a:t>
            </a:r>
            <a:r>
              <a:rPr lang="en-US" altLang="zh-CN" sz="2400" b="1" i="1">
                <a:latin typeface="+mj-lt"/>
                <a:ea typeface="宋体" pitchFamily="2" charset="-122"/>
                <a:cs typeface="Times New Roman" panose="02020603050405020304" pitchFamily="18" charset="0"/>
              </a:rPr>
              <a:t>number</a:t>
            </a:r>
            <a:r>
              <a:rPr lang="en-US" altLang="zh-CN" sz="2400">
                <a:latin typeface="+mj-lt"/>
                <a:ea typeface="宋体" pitchFamily="2" charset="-122"/>
                <a:cs typeface="Times New Roman" panose="02020603050405020304" pitchFamily="18" charset="0"/>
              </a:rPr>
              <a:t> -- width in pixels of border (default 0)</a:t>
            </a:r>
          </a:p>
          <a:p>
            <a:pPr marL="342900" indent="-342900">
              <a:lnSpc>
                <a:spcPct val="114000"/>
              </a:lnSpc>
              <a:spcBef>
                <a:spcPct val="20000"/>
              </a:spcBef>
              <a:spcAft>
                <a:spcPct val="0"/>
              </a:spcAft>
              <a:buFont typeface="Wingdings" panose="05000000000000000000" pitchFamily="2" charset="2"/>
              <a:buChar char="§"/>
              <a:defRPr/>
            </a:pPr>
            <a:r>
              <a:rPr lang="en-US" altLang="zh-CN" sz="2400" b="1" err="1">
                <a:latin typeface="+mj-lt"/>
                <a:ea typeface="宋体" pitchFamily="2" charset="-122"/>
                <a:cs typeface="Times New Roman" panose="02020603050405020304" pitchFamily="18" charset="0"/>
              </a:rPr>
              <a:t>cellspacing=</a:t>
            </a:r>
            <a:r>
              <a:rPr lang="en-US" altLang="zh-CN" sz="2400" b="1" i="1">
                <a:latin typeface="+mj-lt"/>
                <a:ea typeface="宋体" pitchFamily="2" charset="-122"/>
                <a:cs typeface="Times New Roman" panose="02020603050405020304" pitchFamily="18" charset="0"/>
              </a:rPr>
              <a:t>number</a:t>
            </a:r>
            <a:r>
              <a:rPr lang="en-US" altLang="zh-CN" sz="2400">
                <a:latin typeface="+mj-lt"/>
                <a:ea typeface="宋体" pitchFamily="2" charset="-122"/>
                <a:cs typeface="Times New Roman" panose="02020603050405020304" pitchFamily="18" charset="0"/>
              </a:rPr>
              <a:t> -- spacing in pixels between cells, default about 3</a:t>
            </a:r>
          </a:p>
          <a:p>
            <a:pPr marL="342900" indent="-342900">
              <a:lnSpc>
                <a:spcPct val="114000"/>
              </a:lnSpc>
              <a:spcBef>
                <a:spcPct val="20000"/>
              </a:spcBef>
              <a:spcAft>
                <a:spcPct val="0"/>
              </a:spcAft>
              <a:buFont typeface="Wingdings" panose="05000000000000000000" pitchFamily="2" charset="2"/>
              <a:buChar char="§"/>
              <a:defRPr/>
            </a:pPr>
            <a:r>
              <a:rPr lang="en-US" altLang="zh-CN" sz="2400" b="1" err="1">
                <a:latin typeface="+mj-lt"/>
                <a:ea typeface="宋体" pitchFamily="2" charset="-122"/>
                <a:cs typeface="Times New Roman" panose="02020603050405020304" pitchFamily="18" charset="0"/>
              </a:rPr>
              <a:t>cellpadding=</a:t>
            </a:r>
            <a:r>
              <a:rPr lang="en-US" altLang="zh-CN" sz="2400" b="1" i="1">
                <a:latin typeface="+mj-lt"/>
                <a:ea typeface="宋体" pitchFamily="2" charset="-122"/>
                <a:cs typeface="Times New Roman" panose="02020603050405020304" pitchFamily="18" charset="0"/>
              </a:rPr>
              <a:t>number</a:t>
            </a:r>
            <a:r>
              <a:rPr lang="en-US" altLang="zh-CN" sz="2400">
                <a:latin typeface="+mj-lt"/>
                <a:ea typeface="宋体" pitchFamily="2" charset="-122"/>
                <a:cs typeface="Times New Roman" panose="02020603050405020304" pitchFamily="18" charset="0"/>
              </a:rPr>
              <a:t> -- space in pixels between cell border and table element, default about 1</a:t>
            </a:r>
          </a:p>
          <a:p>
            <a:pPr marL="342900" indent="-342900">
              <a:lnSpc>
                <a:spcPct val="114000"/>
              </a:lnSpc>
              <a:spcBef>
                <a:spcPct val="20000"/>
              </a:spcBef>
              <a:spcAft>
                <a:spcPct val="0"/>
              </a:spcAft>
              <a:buFont typeface="Wingdings" panose="05000000000000000000" pitchFamily="2" charset="2"/>
              <a:buChar char="§"/>
              <a:defRPr/>
            </a:pPr>
            <a:r>
              <a:rPr lang="en-US" altLang="zh-CN" sz="2400" b="1">
                <a:latin typeface="+mj-lt"/>
                <a:ea typeface="宋体" pitchFamily="2" charset="-122"/>
                <a:cs typeface="Times New Roman" panose="02020603050405020304" pitchFamily="18" charset="0"/>
              </a:rPr>
              <a:t>width=</a:t>
            </a:r>
            <a:r>
              <a:rPr lang="en-US" altLang="zh-CN" sz="2400" b="1" i="1">
                <a:latin typeface="+mj-lt"/>
                <a:ea typeface="宋体" pitchFamily="2" charset="-122"/>
                <a:cs typeface="Times New Roman" panose="02020603050405020304" pitchFamily="18" charset="0"/>
              </a:rPr>
              <a:t>number</a:t>
            </a:r>
            <a:r>
              <a:rPr lang="en-US" altLang="zh-CN" sz="2400" i="1">
                <a:latin typeface="+mj-lt"/>
                <a:ea typeface="宋体" pitchFamily="2" charset="-122"/>
                <a:cs typeface="Times New Roman" panose="02020603050405020304" pitchFamily="18" charset="0"/>
              </a:rPr>
              <a:t>[%]</a:t>
            </a:r>
            <a:r>
              <a:rPr lang="en-US" altLang="zh-CN" sz="2400">
                <a:latin typeface="+mj-lt"/>
                <a:ea typeface="宋体" pitchFamily="2" charset="-122"/>
                <a:cs typeface="Times New Roman" panose="02020603050405020304" pitchFamily="18" charset="0"/>
              </a:rPr>
              <a:t>-- width in pixels or percentage of page/frame width</a:t>
            </a:r>
          </a:p>
        </p:txBody>
      </p:sp>
      <p:pic>
        <p:nvPicPr>
          <p:cNvPr id="5" name="Picture 4"/>
          <p:cNvPicPr>
            <a:picLocks noChangeAspect="1" noChangeArrowheads="1"/>
          </p:cNvPicPr>
          <p:nvPr/>
        </p:nvPicPr>
        <p:blipFill>
          <a:blip r:embed="rId2"/>
          <a:stretch>
            <a:fillRect/>
          </a:stretch>
        </p:blipFill>
        <p:spPr bwMode="auto">
          <a:xfrm>
            <a:off x="4114800" y="5105401"/>
            <a:ext cx="1562100" cy="1095375"/>
          </a:xfrm>
          <a:prstGeom prst="rect">
            <a:avLst/>
          </a:prstGeom>
          <a:noFill/>
        </p:spPr>
      </p:pic>
      <p:pic>
        <p:nvPicPr>
          <p:cNvPr id="6" name="Picture 5"/>
          <p:cNvPicPr>
            <a:picLocks noChangeAspect="1" noChangeArrowheads="1"/>
          </p:cNvPicPr>
          <p:nvPr/>
        </p:nvPicPr>
        <p:blipFill>
          <a:blip r:embed="rId3"/>
          <a:stretch>
            <a:fillRect/>
          </a:stretch>
        </p:blipFill>
        <p:spPr bwMode="auto">
          <a:xfrm>
            <a:off x="6324601" y="4953001"/>
            <a:ext cx="1800225" cy="1514475"/>
          </a:xfrm>
          <a:prstGeom prst="rect">
            <a:avLst/>
          </a:prstGeom>
          <a:noFill/>
        </p:spPr>
      </p:pic>
      <p:sp>
        <p:nvSpPr>
          <p:cNvPr id="26626" name="AutoShape 2" descr="Image result for cell spacing"/>
          <p:cNvSpPr>
            <a:spLocks noChangeAspect="1" noChangeArrowheads="1"/>
          </p:cNvSpPr>
          <p:nvPr/>
        </p:nvSpPr>
        <p:spPr bwMode="auto">
          <a:xfrm>
            <a:off x="1587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mj-lt"/>
              </a:rPr>
              <a:t>Table Row &lt;tr&gt; Attributes</a:t>
            </a:r>
          </a:p>
        </p:txBody>
      </p:sp>
      <p:sp>
        <p:nvSpPr>
          <p:cNvPr id="4" name="Text Box 4"/>
          <p:cNvSpPr txBox="1">
            <a:spLocks noChangeArrowheads="1"/>
          </p:cNvSpPr>
          <p:nvPr/>
        </p:nvSpPr>
        <p:spPr bwMode="auto">
          <a:xfrm>
            <a:off x="1828800" y="1295401"/>
            <a:ext cx="5183022" cy="5109091"/>
          </a:xfrm>
          <a:prstGeom prst="rect">
            <a:avLst/>
          </a:prstGeom>
          <a:noFill/>
          <a:ln w="9525">
            <a:noFill/>
            <a:miter lim="800000"/>
          </a:ln>
          <a:effectLst/>
        </p:spPr>
        <p:txBody>
          <a:bodyPr wrap="none">
            <a:spAutoFit/>
          </a:bodyPr>
          <a:lstStyle/>
          <a:p>
            <a:r>
              <a:rPr lang="en-US" altLang="zh-CN" sz="2200">
                <a:ea typeface="宋体" pitchFamily="2" charset="-122"/>
              </a:rPr>
              <a:t>Valid for the table row:</a:t>
            </a:r>
          </a:p>
          <a:p>
            <a:r>
              <a:rPr lang="en-US" altLang="zh-CN" sz="2200" b="1">
                <a:ea typeface="宋体" pitchFamily="2" charset="-122"/>
              </a:rPr>
              <a:t>align</a:t>
            </a:r>
            <a:r>
              <a:rPr lang="en-US" altLang="zh-CN" sz="2200">
                <a:ea typeface="宋体" pitchFamily="2" charset="-122"/>
              </a:rPr>
              <a:t> -- left, center, right</a:t>
            </a:r>
          </a:p>
          <a:p>
            <a:r>
              <a:rPr lang="en-US" altLang="zh-CN" sz="2200" b="1" err="1">
                <a:ea typeface="宋体" pitchFamily="2" charset="-122"/>
              </a:rPr>
              <a:t>valign</a:t>
            </a:r>
            <a:r>
              <a:rPr lang="en-US" altLang="zh-CN" sz="2200">
                <a:ea typeface="宋体" pitchFamily="2" charset="-122"/>
              </a:rPr>
              <a:t> -- top, middle, bottom</a:t>
            </a:r>
          </a:p>
          <a:p>
            <a:r>
              <a:rPr lang="en-US" altLang="zh-CN" sz="2200" b="1" err="1">
                <a:ea typeface="宋体" pitchFamily="2" charset="-122"/>
              </a:rPr>
              <a:t>bgcolor</a:t>
            </a:r>
            <a:r>
              <a:rPr lang="en-US" altLang="zh-CN" sz="2200">
                <a:ea typeface="宋体" pitchFamily="2" charset="-122"/>
              </a:rPr>
              <a:t> -- background color </a:t>
            </a:r>
          </a:p>
          <a:p>
            <a:endParaRPr lang="en-US" altLang="zh-CN" sz="1400">
              <a:ea typeface="宋体" pitchFamily="2" charset="-122"/>
            </a:endParaRPr>
          </a:p>
          <a:p>
            <a:endParaRPr lang="en-US" altLang="zh-CN" sz="1400">
              <a:ea typeface="宋体" pitchFamily="2" charset="-122"/>
            </a:endParaRPr>
          </a:p>
          <a:p>
            <a:r>
              <a:rPr lang="en-US" altLang="zh-CN" sz="1500">
                <a:ea typeface="宋体" pitchFamily="2" charset="-122"/>
              </a:rPr>
              <a:t>&lt;table align="center" width="300" height="200"&gt;</a:t>
            </a:r>
          </a:p>
          <a:p>
            <a:pPr lvl="1"/>
            <a:r>
              <a:rPr lang="en-US" altLang="zh-CN" sz="1500">
                <a:ea typeface="宋体" pitchFamily="2" charset="-122"/>
              </a:rPr>
              <a:t>&lt;tr align="left" valign="top" bgcolor="red"&gt;</a:t>
            </a:r>
          </a:p>
          <a:p>
            <a:pPr lvl="2"/>
            <a:r>
              <a:rPr lang="en-US" altLang="zh-CN" sz="1500">
                <a:ea typeface="宋体" pitchFamily="2" charset="-122"/>
              </a:rPr>
              <a:t>&lt;td&gt;One&lt;/td&gt;</a:t>
            </a:r>
          </a:p>
          <a:p>
            <a:pPr lvl="2"/>
            <a:r>
              <a:rPr lang="en-US" altLang="zh-CN" sz="1500">
                <a:ea typeface="宋体" pitchFamily="2" charset="-122"/>
              </a:rPr>
              <a:t>&lt;td&gt;Two&lt;/td&gt;</a:t>
            </a:r>
          </a:p>
          <a:p>
            <a:pPr lvl="1"/>
            <a:r>
              <a:rPr lang="en-US" altLang="zh-CN" sz="1500">
                <a:ea typeface="宋体" pitchFamily="2" charset="-122"/>
              </a:rPr>
              <a:t>&lt;/tr&gt;</a:t>
            </a:r>
          </a:p>
          <a:p>
            <a:pPr lvl="1"/>
            <a:r>
              <a:rPr lang="en-US" altLang="zh-CN" sz="1500">
                <a:ea typeface="宋体" pitchFamily="2" charset="-122"/>
              </a:rPr>
              <a:t>&lt;tr align="center" valign="middle" bgcolor="lightblue"&gt;</a:t>
            </a:r>
          </a:p>
          <a:p>
            <a:pPr lvl="1"/>
            <a:r>
              <a:rPr lang="en-US" altLang="zh-CN" sz="1500">
                <a:ea typeface="宋体" pitchFamily="2" charset="-122"/>
              </a:rPr>
              <a:t>	&lt;td&gt;Three&lt;/td&gt;</a:t>
            </a:r>
          </a:p>
          <a:p>
            <a:pPr lvl="1"/>
            <a:r>
              <a:rPr lang="en-US" altLang="zh-CN" sz="1500">
                <a:ea typeface="宋体" pitchFamily="2" charset="-122"/>
              </a:rPr>
              <a:t>	&lt;td&gt;Four&lt;/td&gt;</a:t>
            </a:r>
          </a:p>
          <a:p>
            <a:pPr lvl="1"/>
            <a:r>
              <a:rPr lang="en-US" altLang="zh-CN" sz="1500">
                <a:ea typeface="宋体" pitchFamily="2" charset="-122"/>
              </a:rPr>
              <a:t>&lt;/tr&gt;</a:t>
            </a:r>
          </a:p>
          <a:p>
            <a:pPr lvl="1"/>
            <a:r>
              <a:rPr lang="en-US" altLang="zh-CN" sz="1500">
                <a:ea typeface="宋体" pitchFamily="2" charset="-122"/>
              </a:rPr>
              <a:t>&lt;tr align="right" valign="bottom" bgcolor="yellow"&gt;</a:t>
            </a:r>
          </a:p>
          <a:p>
            <a:pPr lvl="1"/>
            <a:r>
              <a:rPr lang="en-US" altLang="zh-CN" sz="1500">
                <a:ea typeface="宋体" pitchFamily="2" charset="-122"/>
              </a:rPr>
              <a:t>	&lt;td&gt;Five&lt;/td&gt;</a:t>
            </a:r>
          </a:p>
          <a:p>
            <a:pPr lvl="1"/>
            <a:r>
              <a:rPr lang="en-US" altLang="zh-CN" sz="1500">
                <a:ea typeface="宋体" pitchFamily="2" charset="-122"/>
              </a:rPr>
              <a:t>	&lt;td&gt;Six&lt;/td&gt;</a:t>
            </a:r>
          </a:p>
          <a:p>
            <a:pPr lvl="1"/>
            <a:r>
              <a:rPr lang="en-US" altLang="zh-CN" sz="1500">
                <a:ea typeface="宋体" pitchFamily="2" charset="-122"/>
              </a:rPr>
              <a:t>&lt;/tr&gt;</a:t>
            </a:r>
          </a:p>
          <a:p>
            <a:r>
              <a:rPr lang="en-US" altLang="zh-CN" sz="1500">
                <a:ea typeface="宋体" pitchFamily="2" charset="-122"/>
              </a:rPr>
              <a:t>&lt;/table&gt;</a:t>
            </a:r>
          </a:p>
        </p:txBody>
      </p:sp>
      <p:pic>
        <p:nvPicPr>
          <p:cNvPr id="3074" name="Picture 2"/>
          <p:cNvPicPr>
            <a:picLocks noChangeAspect="1" noChangeArrowheads="1"/>
          </p:cNvPicPr>
          <p:nvPr/>
        </p:nvPicPr>
        <p:blipFill>
          <a:blip r:embed="rId2"/>
          <a:stretch>
            <a:fillRect/>
          </a:stretch>
        </p:blipFill>
        <p:spPr bwMode="auto">
          <a:xfrm>
            <a:off x="6935569" y="1646210"/>
            <a:ext cx="4715842" cy="2971799"/>
          </a:xfrm>
          <a:prstGeom prst="rect">
            <a:avLst/>
          </a:prstGeom>
          <a:noFill/>
          <a:ln w="9525">
            <a:noFill/>
            <a:miter lim="800000"/>
          </a:ln>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atin typeface="+mj-lt"/>
              </a:rPr>
              <a:t>Irregular Table</a:t>
            </a:r>
          </a:p>
        </p:txBody>
      </p:sp>
      <p:sp>
        <p:nvSpPr>
          <p:cNvPr id="4" name="Text Box 3"/>
          <p:cNvSpPr txBox="1">
            <a:spLocks noChangeArrowheads="1"/>
          </p:cNvSpPr>
          <p:nvPr/>
        </p:nvSpPr>
        <p:spPr bwMode="auto">
          <a:xfrm>
            <a:off x="1828801" y="1114485"/>
            <a:ext cx="5949193" cy="5201424"/>
          </a:xfrm>
          <a:prstGeom prst="rect">
            <a:avLst/>
          </a:prstGeom>
          <a:noFill/>
          <a:ln w="9525">
            <a:noFill/>
            <a:miter lim="800000"/>
          </a:ln>
          <a:effectLst/>
        </p:spPr>
        <p:txBody>
          <a:bodyPr wrap="none">
            <a:spAutoFit/>
          </a:bodyPr>
          <a:lstStyle/>
          <a:p>
            <a:r>
              <a:rPr lang="en-US" altLang="zh-CN" sz="2200">
                <a:ea typeface="宋体" pitchFamily="2" charset="-122"/>
              </a:rPr>
              <a:t>Valid for the table cell:</a:t>
            </a:r>
          </a:p>
          <a:p>
            <a:r>
              <a:rPr lang="en-US" altLang="zh-CN" sz="2200" b="1" err="1">
                <a:ea typeface="宋体" pitchFamily="2" charset="-122"/>
              </a:rPr>
              <a:t>colspan</a:t>
            </a:r>
            <a:r>
              <a:rPr lang="en-US" altLang="zh-CN" sz="2200">
                <a:ea typeface="宋体" pitchFamily="2" charset="-122"/>
              </a:rPr>
              <a:t> </a:t>
            </a:r>
          </a:p>
          <a:p>
            <a:r>
              <a:rPr lang="en-US" altLang="zh-CN" sz="2200">
                <a:ea typeface="宋体" pitchFamily="2" charset="-122"/>
              </a:rPr>
              <a:t>- how many columns this cell occupies</a:t>
            </a:r>
          </a:p>
          <a:p>
            <a:r>
              <a:rPr lang="en-US" altLang="zh-CN" sz="2200" b="1" err="1">
                <a:ea typeface="宋体" pitchFamily="2" charset="-122"/>
              </a:rPr>
              <a:t>rowspan</a:t>
            </a:r>
            <a:endParaRPr lang="en-US" altLang="zh-CN" sz="2200">
              <a:ea typeface="宋体" pitchFamily="2" charset="-122"/>
            </a:endParaRPr>
          </a:p>
          <a:p>
            <a:r>
              <a:rPr lang="en-US" altLang="zh-CN" sz="2200">
                <a:ea typeface="宋体" pitchFamily="2" charset="-122"/>
              </a:rPr>
              <a:t>- how many rows this cell occupies</a:t>
            </a:r>
            <a:endParaRPr lang="en-US" altLang="zh-CN" sz="1400">
              <a:ea typeface="宋体" pitchFamily="2" charset="-122"/>
            </a:endParaRPr>
          </a:p>
          <a:p>
            <a:endParaRPr lang="en-US" altLang="zh-CN" sz="1400">
              <a:ea typeface="宋体" pitchFamily="2" charset="-122"/>
            </a:endParaRPr>
          </a:p>
          <a:p>
            <a:endParaRPr lang="en-US" altLang="zh-CN" sz="1400">
              <a:ea typeface="宋体" pitchFamily="2" charset="-122"/>
            </a:endParaRPr>
          </a:p>
          <a:p>
            <a:endParaRPr lang="en-US" altLang="zh-CN" sz="1400">
              <a:ea typeface="宋体" pitchFamily="2" charset="-122"/>
            </a:endParaRPr>
          </a:p>
          <a:p>
            <a:r>
              <a:rPr lang="en-US" altLang="zh-CN">
                <a:ea typeface="宋体" pitchFamily="2" charset="-122"/>
              </a:rPr>
              <a:t>&lt;table align="center" width="300" height="200" border="1"&gt;</a:t>
            </a:r>
          </a:p>
          <a:p>
            <a:r>
              <a:rPr lang="en-US" altLang="zh-CN">
                <a:ea typeface="宋体" pitchFamily="2" charset="-122"/>
              </a:rPr>
              <a:t>&lt;tr&gt;</a:t>
            </a:r>
          </a:p>
          <a:p>
            <a:r>
              <a:rPr lang="en-US" altLang="zh-CN">
                <a:ea typeface="宋体" pitchFamily="2" charset="-122"/>
              </a:rPr>
              <a:t>	&lt;td colspan="1" rowspan="2"&gt;a&lt;/td&gt;</a:t>
            </a:r>
          </a:p>
          <a:p>
            <a:r>
              <a:rPr lang="en-US" altLang="zh-CN">
                <a:ea typeface="宋体" pitchFamily="2" charset="-122"/>
              </a:rPr>
              <a:t>	&lt;td colspan="1" rowspan="1"&gt;b&lt;/td&gt;</a:t>
            </a:r>
          </a:p>
          <a:p>
            <a:r>
              <a:rPr lang="en-US" altLang="zh-CN">
                <a:ea typeface="宋体" pitchFamily="2" charset="-122"/>
              </a:rPr>
              <a:t>	&lt;td colspan="1"  rowspan="1" &gt;c&lt;/td&gt;</a:t>
            </a:r>
          </a:p>
          <a:p>
            <a:r>
              <a:rPr lang="en-US" altLang="zh-CN">
                <a:ea typeface="宋体" pitchFamily="2" charset="-122"/>
              </a:rPr>
              <a:t>&lt;/tr&gt;</a:t>
            </a:r>
          </a:p>
          <a:p>
            <a:r>
              <a:rPr lang="en-US" altLang="zh-CN">
                <a:ea typeface="宋体" pitchFamily="2" charset="-122"/>
              </a:rPr>
              <a:t>&lt;tr&gt;</a:t>
            </a:r>
          </a:p>
          <a:p>
            <a:r>
              <a:rPr lang="en-US" altLang="zh-CN">
                <a:ea typeface="宋体" pitchFamily="2" charset="-122"/>
              </a:rPr>
              <a:t>	&lt;td colspan=“2"  rowspan="1"&gt;d&lt;/td&gt;</a:t>
            </a:r>
          </a:p>
          <a:p>
            <a:r>
              <a:rPr lang="en-US" altLang="zh-CN">
                <a:ea typeface="宋体" pitchFamily="2" charset="-122"/>
              </a:rPr>
              <a:t>&lt;/tr&gt;</a:t>
            </a:r>
          </a:p>
          <a:p>
            <a:r>
              <a:rPr lang="en-US" altLang="zh-CN">
                <a:ea typeface="宋体" pitchFamily="2" charset="-122"/>
              </a:rPr>
              <a:t>&lt;/table&gt;</a:t>
            </a:r>
          </a:p>
        </p:txBody>
      </p:sp>
      <p:pic>
        <p:nvPicPr>
          <p:cNvPr id="4098" name="Picture 2"/>
          <p:cNvPicPr>
            <a:picLocks noChangeAspect="1" noChangeArrowheads="1"/>
          </p:cNvPicPr>
          <p:nvPr/>
        </p:nvPicPr>
        <p:blipFill>
          <a:blip r:embed="rId2"/>
          <a:stretch>
            <a:fillRect/>
          </a:stretch>
        </p:blipFill>
        <p:spPr bwMode="auto">
          <a:xfrm>
            <a:off x="6599208" y="3774058"/>
            <a:ext cx="4476750" cy="3019425"/>
          </a:xfrm>
          <a:prstGeom prst="rect">
            <a:avLst/>
          </a:prstGeom>
          <a:noFill/>
          <a:ln w="9525">
            <a:noFill/>
            <a:miter lim="800000"/>
          </a:ln>
          <a:effectLst/>
        </p:spPr>
      </p:pic>
      <p:sp>
        <p:nvSpPr>
          <p:cNvPr id="14" name="Rectangle 13"/>
          <p:cNvSpPr/>
          <p:nvPr/>
        </p:nvSpPr>
        <p:spPr>
          <a:xfrm>
            <a:off x="6934200" y="1066800"/>
            <a:ext cx="3505200" cy="220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Rectangle 19"/>
          <p:cNvSpPr/>
          <p:nvPr/>
        </p:nvSpPr>
        <p:spPr>
          <a:xfrm>
            <a:off x="6934200" y="1066800"/>
            <a:ext cx="35052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Rectangle 20"/>
          <p:cNvSpPr/>
          <p:nvPr/>
        </p:nvSpPr>
        <p:spPr>
          <a:xfrm>
            <a:off x="8001000" y="2133600"/>
            <a:ext cx="2438400" cy="1143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solidFill>
                  <a:schemeClr val="tx1"/>
                </a:solidFill>
              </a:rPr>
              <a:t>d</a:t>
            </a:r>
            <a:endParaRPr lang="en-US">
              <a:solidFill>
                <a:schemeClr val="tx1"/>
              </a:solidFill>
            </a:endParaRPr>
          </a:p>
        </p:txBody>
      </p:sp>
      <p:sp>
        <p:nvSpPr>
          <p:cNvPr id="22" name="Rectangle 21"/>
          <p:cNvSpPr/>
          <p:nvPr/>
        </p:nvSpPr>
        <p:spPr>
          <a:xfrm>
            <a:off x="6934200" y="1066800"/>
            <a:ext cx="1066800" cy="220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solidFill>
                  <a:schemeClr val="tx1"/>
                </a:solidFill>
              </a:rPr>
              <a:t>a</a:t>
            </a:r>
            <a:endParaRPr lang="en-US">
              <a:solidFill>
                <a:schemeClr val="tx1"/>
              </a:solidFill>
            </a:endParaRPr>
          </a:p>
        </p:txBody>
      </p:sp>
      <p:sp>
        <p:nvSpPr>
          <p:cNvPr id="23" name="Rectangle 22"/>
          <p:cNvSpPr/>
          <p:nvPr/>
        </p:nvSpPr>
        <p:spPr>
          <a:xfrm>
            <a:off x="8009627" y="1075426"/>
            <a:ext cx="11430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solidFill>
                  <a:schemeClr val="tx1"/>
                </a:solidFill>
              </a:rPr>
              <a:t>b</a:t>
            </a:r>
            <a:endParaRPr lang="en-US">
              <a:solidFill>
                <a:schemeClr val="tx1"/>
              </a:solidFill>
            </a:endParaRPr>
          </a:p>
        </p:txBody>
      </p:sp>
      <p:sp>
        <p:nvSpPr>
          <p:cNvPr id="24" name="Rectangle 23"/>
          <p:cNvSpPr/>
          <p:nvPr/>
        </p:nvSpPr>
        <p:spPr>
          <a:xfrm>
            <a:off x="9144000" y="1066800"/>
            <a:ext cx="1295400" cy="106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solidFill>
                  <a:schemeClr val="tx1"/>
                </a:solidFill>
              </a:rPr>
              <a:t>c</a:t>
            </a: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4098"/>
                                        </p:tgtEl>
                                      </p:cBhvr>
                                    </p:animEffect>
                                    <p:set>
                                      <p:cBhvr>
                                        <p:cTn id="7" dur="1" fill="hold">
                                          <p:stCondLst>
                                            <p:cond delay="499"/>
                                          </p:stCondLst>
                                        </p:cTn>
                                        <p:tgtEl>
                                          <p:spTgt spid="4098"/>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xEl>
                                              <p:pRg st="13" end="13"/>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
                                            <p:txEl>
                                              <p:pRg st="14" end="14"/>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2"/>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4">
                                            <p:txEl>
                                              <p:pRg st="11" end="11"/>
                                            </p:txEl>
                                          </p:spTgt>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3"/>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animBg="1"/>
      <p:bldP spid="21" grpId="0" animBg="1"/>
      <p:bldP spid="22" grpId="0" animBg="1"/>
      <p:bldP spid="23" grpId="0" animBg="1"/>
      <p:bldP spid="2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4717"/>
          </a:xfrm>
        </p:spPr>
        <p:txBody>
          <a:bodyPr>
            <a:normAutofit/>
          </a:bodyPr>
          <a:lstStyle/>
          <a:p>
            <a:r>
              <a:rPr lang="en-US" dirty="0">
                <a:latin typeface="+mj-lt"/>
              </a:rPr>
              <a:t>9) HTML Form</a:t>
            </a:r>
          </a:p>
        </p:txBody>
      </p:sp>
      <p:sp>
        <p:nvSpPr>
          <p:cNvPr id="4" name="Rectangle 3"/>
          <p:cNvSpPr txBox="1">
            <a:spLocks noChangeArrowheads="1"/>
          </p:cNvSpPr>
          <p:nvPr/>
        </p:nvSpPr>
        <p:spPr>
          <a:xfrm>
            <a:off x="1981200" y="1143000"/>
            <a:ext cx="8229600" cy="5105400"/>
          </a:xfrm>
          <a:prstGeom prst="rect">
            <a:avLst/>
          </a:prstGeom>
        </p:spPr>
        <p:txBody>
          <a:bodyPr vert="horz" lIns="91440" tIns="45720" rIns="91440" bIns="45720" rtlCol="0">
            <a:normAutofit/>
          </a:bodyPr>
          <a:lstStyle/>
          <a:p>
            <a:pPr marL="342900" indent="-342900">
              <a:lnSpc>
                <a:spcPct val="90000"/>
              </a:lnSpc>
              <a:spcBef>
                <a:spcPct val="20000"/>
              </a:spcBef>
              <a:spcAft>
                <a:spcPct val="0"/>
              </a:spcAft>
              <a:buFont typeface="Wingdings" panose="05000000000000000000" pitchFamily="2" charset="2"/>
              <a:buChar char="§"/>
              <a:defRPr/>
            </a:pPr>
            <a:r>
              <a:rPr lang="en-US" sz="2400" dirty="0">
                <a:solidFill>
                  <a:schemeClr val="accent2"/>
                </a:solidFill>
                <a:latin typeface="Trebuchet MS" pitchFamily="34" charset="0"/>
                <a:ea typeface="Times New Roman" panose="02020603050405020304" pitchFamily="18" charset="0"/>
                <a:cs typeface="Times New Roman" panose="02020603050405020304" pitchFamily="18" charset="0"/>
              </a:rPr>
              <a:t>&lt;form&gt; </a:t>
            </a:r>
            <a:r>
              <a:rPr lang="en-US" sz="2400" dirty="0">
                <a:latin typeface="+mj-lt"/>
                <a:ea typeface="Times New Roman" panose="02020603050405020304" pitchFamily="18" charset="0"/>
                <a:cs typeface="Times New Roman" panose="02020603050405020304" pitchFamily="18" charset="0"/>
              </a:rPr>
              <a:t>is just another kind of HTML tag</a:t>
            </a:r>
          </a:p>
          <a:p>
            <a:pPr marL="342900" indent="-342900">
              <a:lnSpc>
                <a:spcPct val="90000"/>
              </a:lnSpc>
              <a:spcBef>
                <a:spcPct val="20000"/>
              </a:spcBef>
              <a:spcAft>
                <a:spcPct val="0"/>
              </a:spcAft>
              <a:buFont typeface="Wingdings" panose="05000000000000000000" pitchFamily="2" charset="2"/>
              <a:buChar char="§"/>
              <a:defRPr/>
            </a:pPr>
            <a:r>
              <a:rPr lang="en-US" sz="2400" dirty="0">
                <a:latin typeface="+mj-lt"/>
                <a:ea typeface="Times New Roman" panose="02020603050405020304" pitchFamily="18" charset="0"/>
                <a:cs typeface="Times New Roman" panose="02020603050405020304" pitchFamily="18" charset="0"/>
              </a:rPr>
              <a:t>HTML forms are used to create GUIs on Web pages</a:t>
            </a:r>
          </a:p>
          <a:p>
            <a:pPr marL="742950" lvl="1" indent="-285750">
              <a:lnSpc>
                <a:spcPct val="90000"/>
              </a:lnSpc>
              <a:spcBef>
                <a:spcPct val="20000"/>
              </a:spcBef>
              <a:spcAft>
                <a:spcPct val="0"/>
              </a:spcAft>
              <a:buFont typeface="Arial" pitchFamily="34" charset="0"/>
              <a:buChar char="•"/>
              <a:defRPr/>
            </a:pPr>
            <a:r>
              <a:rPr lang="en-US" sz="2000" dirty="0">
                <a:latin typeface="+mj-lt"/>
                <a:ea typeface="Times New Roman" panose="02020603050405020304" pitchFamily="18" charset="0"/>
                <a:cs typeface="Times New Roman" panose="02020603050405020304" pitchFamily="18" charset="0"/>
              </a:rPr>
              <a:t>Usually the purpose is to ask the user for information</a:t>
            </a:r>
          </a:p>
          <a:p>
            <a:pPr marL="742950" lvl="1" indent="-285750">
              <a:lnSpc>
                <a:spcPct val="90000"/>
              </a:lnSpc>
              <a:spcBef>
                <a:spcPct val="20000"/>
              </a:spcBef>
              <a:spcAft>
                <a:spcPct val="0"/>
              </a:spcAft>
              <a:buFont typeface="Arial" pitchFamily="34" charset="0"/>
              <a:buChar char="•"/>
              <a:defRPr/>
            </a:pPr>
            <a:r>
              <a:rPr lang="en-US" sz="2000" dirty="0">
                <a:latin typeface="+mj-lt"/>
                <a:ea typeface="Times New Roman" panose="02020603050405020304" pitchFamily="18" charset="0"/>
                <a:cs typeface="Times New Roman" panose="02020603050405020304" pitchFamily="18" charset="0"/>
              </a:rPr>
              <a:t>The information is then sent back to the server</a:t>
            </a:r>
          </a:p>
          <a:p>
            <a:pPr marL="342900" indent="-342900">
              <a:lnSpc>
                <a:spcPct val="90000"/>
              </a:lnSpc>
              <a:spcBef>
                <a:spcPct val="20000"/>
              </a:spcBef>
              <a:spcAft>
                <a:spcPct val="0"/>
              </a:spcAft>
              <a:buFont typeface="Wingdings" panose="05000000000000000000" pitchFamily="2" charset="2"/>
              <a:buChar char="§"/>
              <a:defRPr/>
            </a:pPr>
            <a:r>
              <a:rPr lang="en-US" sz="2400" dirty="0">
                <a:latin typeface="+mj-lt"/>
                <a:ea typeface="Times New Roman" panose="02020603050405020304" pitchFamily="18" charset="0"/>
                <a:cs typeface="Times New Roman" panose="02020603050405020304" pitchFamily="18" charset="0"/>
              </a:rPr>
              <a:t>A </a:t>
            </a:r>
            <a:r>
              <a:rPr lang="en-US" sz="2400" dirty="0">
                <a:solidFill>
                  <a:schemeClr val="accent2"/>
                </a:solidFill>
                <a:latin typeface="+mj-lt"/>
                <a:ea typeface="Times New Roman" panose="02020603050405020304" pitchFamily="18" charset="0"/>
                <a:cs typeface="Times New Roman" panose="02020603050405020304" pitchFamily="18" charset="0"/>
              </a:rPr>
              <a:t>form</a:t>
            </a:r>
            <a:r>
              <a:rPr lang="en-US" sz="2400" dirty="0">
                <a:latin typeface="+mj-lt"/>
                <a:ea typeface="Times New Roman" panose="02020603050405020304" pitchFamily="18" charset="0"/>
                <a:cs typeface="Times New Roman" panose="02020603050405020304" pitchFamily="18" charset="0"/>
              </a:rPr>
              <a:t> is an area that can contain </a:t>
            </a:r>
            <a:r>
              <a:rPr lang="en-US" sz="2400" dirty="0">
                <a:solidFill>
                  <a:schemeClr val="accent2"/>
                </a:solidFill>
                <a:latin typeface="+mj-lt"/>
                <a:ea typeface="Times New Roman" panose="02020603050405020304" pitchFamily="18" charset="0"/>
                <a:cs typeface="Times New Roman" panose="02020603050405020304" pitchFamily="18" charset="0"/>
              </a:rPr>
              <a:t>form elements</a:t>
            </a:r>
          </a:p>
          <a:p>
            <a:pPr marL="742950" lvl="1" indent="-285750">
              <a:lnSpc>
                <a:spcPct val="90000"/>
              </a:lnSpc>
              <a:spcBef>
                <a:spcPct val="20000"/>
              </a:spcBef>
              <a:spcAft>
                <a:spcPct val="0"/>
              </a:spcAft>
              <a:buFont typeface="Arial" pitchFamily="34" charset="0"/>
              <a:buChar char="•"/>
              <a:defRPr/>
            </a:pPr>
            <a:r>
              <a:rPr lang="en-US" sz="2000" dirty="0">
                <a:latin typeface="+mj-lt"/>
                <a:ea typeface="Times New Roman" panose="02020603050405020304" pitchFamily="18" charset="0"/>
                <a:cs typeface="Times New Roman" panose="02020603050405020304" pitchFamily="18" charset="0"/>
              </a:rPr>
              <a:t>The syntax is: </a:t>
            </a:r>
            <a:r>
              <a:rPr lang="en-US" sz="2000" dirty="0">
                <a:solidFill>
                  <a:schemeClr val="accent2"/>
                </a:solidFill>
                <a:latin typeface="Trebuchet MS" pitchFamily="34" charset="0"/>
                <a:ea typeface="Times New Roman" panose="02020603050405020304" pitchFamily="18" charset="0"/>
                <a:cs typeface="Times New Roman" panose="02020603050405020304" pitchFamily="18" charset="0"/>
              </a:rPr>
              <a:t>&lt;form </a:t>
            </a:r>
            <a:r>
              <a:rPr lang="en-US" sz="2000" b="1" i="1" dirty="0">
                <a:solidFill>
                  <a:schemeClr val="hlink"/>
                </a:solidFill>
                <a:latin typeface="+mj-lt"/>
                <a:ea typeface="Times New Roman" panose="02020603050405020304" pitchFamily="18" charset="0"/>
                <a:cs typeface="Times New Roman" panose="02020603050405020304" pitchFamily="18" charset="0"/>
              </a:rPr>
              <a:t>parameters</a:t>
            </a:r>
            <a:r>
              <a:rPr lang="en-US" sz="2000" dirty="0">
                <a:solidFill>
                  <a:schemeClr val="accent2"/>
                </a:solidFill>
                <a:latin typeface="Trebuchet MS" pitchFamily="34" charset="0"/>
                <a:ea typeface="Times New Roman" panose="02020603050405020304" pitchFamily="18" charset="0"/>
                <a:cs typeface="Times New Roman" panose="02020603050405020304" pitchFamily="18" charset="0"/>
              </a:rPr>
              <a:t>&gt;</a:t>
            </a:r>
            <a:r>
              <a:rPr lang="en-US" sz="2000" b="1" dirty="0">
                <a:solidFill>
                  <a:schemeClr val="hlink"/>
                </a:solidFill>
                <a:latin typeface="+mj-lt"/>
                <a:ea typeface="Times New Roman" panose="02020603050405020304" pitchFamily="18" charset="0"/>
                <a:cs typeface="Times New Roman" panose="02020603050405020304" pitchFamily="18" charset="0"/>
              </a:rPr>
              <a:t> </a:t>
            </a:r>
            <a:r>
              <a:rPr lang="en-US" sz="2000" b="1" i="1" dirty="0">
                <a:solidFill>
                  <a:schemeClr val="hlink"/>
                </a:solidFill>
                <a:latin typeface="+mj-lt"/>
                <a:ea typeface="Times New Roman" panose="02020603050405020304" pitchFamily="18" charset="0"/>
                <a:cs typeface="Times New Roman" panose="02020603050405020304" pitchFamily="18" charset="0"/>
              </a:rPr>
              <a:t>...form elements...</a:t>
            </a:r>
            <a:r>
              <a:rPr lang="en-US" sz="2000" dirty="0">
                <a:solidFill>
                  <a:schemeClr val="accent2"/>
                </a:solidFill>
                <a:latin typeface="+mj-lt"/>
                <a:ea typeface="Times New Roman" panose="02020603050405020304" pitchFamily="18" charset="0"/>
                <a:cs typeface="Times New Roman" panose="02020603050405020304" pitchFamily="18" charset="0"/>
              </a:rPr>
              <a:t> </a:t>
            </a:r>
            <a:r>
              <a:rPr lang="en-US" sz="2000" dirty="0">
                <a:solidFill>
                  <a:schemeClr val="accent2"/>
                </a:solidFill>
                <a:latin typeface="Trebuchet MS" pitchFamily="34" charset="0"/>
                <a:ea typeface="Times New Roman" panose="02020603050405020304" pitchFamily="18" charset="0"/>
                <a:cs typeface="Times New Roman" panose="02020603050405020304" pitchFamily="18" charset="0"/>
              </a:rPr>
              <a:t>&lt;/form&gt;</a:t>
            </a:r>
          </a:p>
          <a:p>
            <a:pPr marL="742950" lvl="1" indent="-285750">
              <a:lnSpc>
                <a:spcPct val="90000"/>
              </a:lnSpc>
              <a:spcBef>
                <a:spcPct val="20000"/>
              </a:spcBef>
              <a:spcAft>
                <a:spcPct val="0"/>
              </a:spcAft>
              <a:buFont typeface="Arial" pitchFamily="34" charset="0"/>
              <a:buChar char="•"/>
              <a:defRPr/>
            </a:pPr>
            <a:r>
              <a:rPr lang="en-US" sz="2000" dirty="0">
                <a:latin typeface="+mj-lt"/>
                <a:ea typeface="Times New Roman" panose="02020603050405020304" pitchFamily="18" charset="0"/>
                <a:cs typeface="Times New Roman" panose="02020603050405020304" pitchFamily="18" charset="0"/>
              </a:rPr>
              <a:t>Form elements include: buttons, checkboxes, text fields, radio buttons, drop-down menus, </a:t>
            </a:r>
            <a:r>
              <a:rPr lang="en-US" sz="2000" dirty="0" err="1">
                <a:latin typeface="+mj-lt"/>
                <a:ea typeface="Times New Roman" panose="02020603050405020304" pitchFamily="18" charset="0"/>
                <a:cs typeface="Times New Roman" panose="02020603050405020304" pitchFamily="18" charset="0"/>
              </a:rPr>
              <a:t>etc</a:t>
            </a:r>
            <a:endParaRPr lang="en-US" sz="2000" dirty="0">
              <a:latin typeface="+mj-lt"/>
              <a:ea typeface="Times New Roman" panose="02020603050405020304" pitchFamily="18" charset="0"/>
              <a:cs typeface="Times New Roman" panose="02020603050405020304" pitchFamily="18" charset="0"/>
            </a:endParaRPr>
          </a:p>
          <a:p>
            <a:pPr marL="742950" lvl="1" indent="-285750">
              <a:lnSpc>
                <a:spcPct val="90000"/>
              </a:lnSpc>
              <a:spcBef>
                <a:spcPct val="20000"/>
              </a:spcBef>
              <a:spcAft>
                <a:spcPct val="0"/>
              </a:spcAft>
              <a:buFont typeface="Arial" pitchFamily="34" charset="0"/>
              <a:buChar char="•"/>
              <a:defRPr/>
            </a:pPr>
            <a:r>
              <a:rPr lang="en-US" dirty="0">
                <a:latin typeface="+mj-lt"/>
                <a:ea typeface="Times New Roman" panose="02020603050405020304" pitchFamily="18" charset="0"/>
                <a:cs typeface="Times New Roman" panose="02020603050405020304" pitchFamily="18" charset="0"/>
              </a:rPr>
              <a:t>Other kinds of HTML tags can be mixed in with the form elements</a:t>
            </a:r>
          </a:p>
          <a:p>
            <a:pPr marL="742950" lvl="1" indent="-285750">
              <a:lnSpc>
                <a:spcPct val="90000"/>
              </a:lnSpc>
              <a:spcBef>
                <a:spcPct val="20000"/>
              </a:spcBef>
              <a:spcAft>
                <a:spcPct val="0"/>
              </a:spcAft>
              <a:buFont typeface="Arial" pitchFamily="34" charset="0"/>
              <a:buChar char="•"/>
              <a:defRPr/>
            </a:pPr>
            <a:r>
              <a:rPr lang="en-US" sz="2000" dirty="0">
                <a:latin typeface="+mj-lt"/>
                <a:ea typeface="Times New Roman" panose="02020603050405020304" pitchFamily="18" charset="0"/>
                <a:cs typeface="Times New Roman" panose="02020603050405020304" pitchFamily="18" charset="0"/>
              </a:rPr>
              <a:t>A form usually contains a </a:t>
            </a:r>
            <a:r>
              <a:rPr lang="en-US" sz="2000" dirty="0">
                <a:solidFill>
                  <a:schemeClr val="accent2"/>
                </a:solidFill>
                <a:latin typeface="Trebuchet MS" pitchFamily="34" charset="0"/>
                <a:ea typeface="Times New Roman" panose="02020603050405020304" pitchFamily="18" charset="0"/>
                <a:cs typeface="Times New Roman" panose="02020603050405020304" pitchFamily="18" charset="0"/>
              </a:rPr>
              <a:t>Submit</a:t>
            </a:r>
            <a:r>
              <a:rPr lang="en-US" sz="2000" dirty="0">
                <a:latin typeface="+mj-lt"/>
                <a:ea typeface="Times New Roman" panose="02020603050405020304" pitchFamily="18" charset="0"/>
                <a:cs typeface="Times New Roman" panose="02020603050405020304" pitchFamily="18" charset="0"/>
              </a:rPr>
              <a:t> button to send the information in the form elements to the server</a:t>
            </a:r>
          </a:p>
          <a:p>
            <a:pPr marL="742950" lvl="1" indent="-285750">
              <a:lnSpc>
                <a:spcPct val="90000"/>
              </a:lnSpc>
              <a:spcBef>
                <a:spcPct val="20000"/>
              </a:spcBef>
              <a:spcAft>
                <a:spcPct val="0"/>
              </a:spcAft>
              <a:buFont typeface="Arial" pitchFamily="34" charset="0"/>
              <a:buChar char="•"/>
              <a:defRPr/>
            </a:pPr>
            <a:r>
              <a:rPr lang="en-US" sz="2000" dirty="0">
                <a:latin typeface="+mj-lt"/>
                <a:ea typeface="Times New Roman" panose="02020603050405020304" pitchFamily="18" charset="0"/>
                <a:cs typeface="Times New Roman" panose="02020603050405020304" pitchFamily="18" charset="0"/>
              </a:rPr>
              <a:t>The form’s </a:t>
            </a:r>
            <a:r>
              <a:rPr lang="en-US" sz="2000" b="1" i="1" dirty="0">
                <a:solidFill>
                  <a:schemeClr val="hlink"/>
                </a:solidFill>
                <a:latin typeface="+mj-lt"/>
                <a:ea typeface="Times New Roman" panose="02020603050405020304" pitchFamily="18" charset="0"/>
                <a:cs typeface="Times New Roman" panose="02020603050405020304" pitchFamily="18" charset="0"/>
              </a:rPr>
              <a:t>parameters</a:t>
            </a:r>
            <a:r>
              <a:rPr lang="en-US" sz="2000" dirty="0">
                <a:solidFill>
                  <a:schemeClr val="accent2"/>
                </a:solidFill>
                <a:latin typeface="+mj-lt"/>
                <a:ea typeface="Times New Roman" panose="02020603050405020304" pitchFamily="18" charset="0"/>
                <a:cs typeface="Times New Roman" panose="02020603050405020304" pitchFamily="18" charset="0"/>
              </a:rPr>
              <a:t> </a:t>
            </a:r>
            <a:r>
              <a:rPr lang="en-US" sz="2000" dirty="0">
                <a:latin typeface="+mj-lt"/>
                <a:ea typeface="Times New Roman" panose="02020603050405020304" pitchFamily="18" charset="0"/>
                <a:cs typeface="Times New Roman" panose="02020603050405020304" pitchFamily="18" charset="0"/>
              </a:rPr>
              <a:t>tell browser how to send the information to the server (there are two different ways it could be sent)</a:t>
            </a:r>
          </a:p>
        </p:txBody>
      </p:sp>
      <p:pic>
        <p:nvPicPr>
          <p:cNvPr id="3074" name="Picture 2"/>
          <p:cNvPicPr>
            <a:picLocks noChangeAspect="1" noChangeArrowheads="1"/>
          </p:cNvPicPr>
          <p:nvPr/>
        </p:nvPicPr>
        <p:blipFill>
          <a:blip r:embed="rId2"/>
          <a:stretch>
            <a:fillRect/>
          </a:stretch>
        </p:blipFill>
        <p:spPr bwMode="auto">
          <a:xfrm>
            <a:off x="3477885" y="1309777"/>
            <a:ext cx="5915025" cy="38671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3074"/>
                                        </p:tgtEl>
                                      </p:cBhvr>
                                    </p:animEffect>
                                    <p:set>
                                      <p:cBhvr>
                                        <p:cTn id="7" dur="1" fill="hold">
                                          <p:stCondLst>
                                            <p:cond delay="499"/>
                                          </p:stCondLst>
                                        </p:cTn>
                                        <p:tgtEl>
                                          <p:spTgt spid="3074"/>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2"/>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5871"/>
          </a:xfrm>
        </p:spPr>
        <p:txBody>
          <a:bodyPr>
            <a:normAutofit/>
          </a:bodyPr>
          <a:lstStyle/>
          <a:p>
            <a:r>
              <a:rPr lang="en-US" dirty="0">
                <a:latin typeface="+mj-lt"/>
              </a:rPr>
              <a:t>The &lt;form&gt; Tag</a:t>
            </a:r>
          </a:p>
        </p:txBody>
      </p:sp>
      <p:sp>
        <p:nvSpPr>
          <p:cNvPr id="4" name="Rectangle 3"/>
          <p:cNvSpPr txBox="1">
            <a:spLocks noChangeArrowheads="1"/>
          </p:cNvSpPr>
          <p:nvPr/>
        </p:nvSpPr>
        <p:spPr>
          <a:xfrm>
            <a:off x="2209800" y="1219200"/>
            <a:ext cx="7924800" cy="5105400"/>
          </a:xfrm>
          <a:prstGeom prst="rect">
            <a:avLst/>
          </a:prstGeom>
        </p:spPr>
        <p:txBody>
          <a:bodyPr vert="horz" lIns="91440" tIns="45720" rIns="91440" bIns="45720" rtlCol="0">
            <a:normAutofit/>
          </a:bodyPr>
          <a:lstStyle/>
          <a:p>
            <a:pPr marL="342900" indent="-342900">
              <a:lnSpc>
                <a:spcPct val="90000"/>
              </a:lnSpc>
              <a:spcBef>
                <a:spcPct val="20000"/>
              </a:spcBef>
              <a:spcAft>
                <a:spcPct val="0"/>
              </a:spcAft>
              <a:buFont typeface="Wingdings" panose="05000000000000000000" pitchFamily="2" charset="2"/>
              <a:buChar char="§"/>
              <a:defRPr/>
            </a:pPr>
            <a:r>
              <a:rPr lang="en-US" sz="2400">
                <a:latin typeface="+mj-lt"/>
                <a:ea typeface="Times New Roman" panose="02020603050405020304" pitchFamily="18" charset="0"/>
                <a:cs typeface="Times New Roman" panose="02020603050405020304" pitchFamily="18" charset="0"/>
              </a:rPr>
              <a:t>The</a:t>
            </a:r>
            <a:r>
              <a:rPr lang="en-US" sz="2400">
                <a:solidFill>
                  <a:schemeClr val="accent2"/>
                </a:solidFill>
                <a:latin typeface="+mj-lt"/>
                <a:ea typeface="Times New Roman" panose="02020603050405020304" pitchFamily="18" charset="0"/>
                <a:cs typeface="Times New Roman" panose="02020603050405020304" pitchFamily="18" charset="0"/>
              </a:rPr>
              <a:t> </a:t>
            </a:r>
            <a:r>
              <a:rPr lang="en-US" sz="2400">
                <a:solidFill>
                  <a:schemeClr val="accent2"/>
                </a:solidFill>
                <a:latin typeface="Trebuchet MS" pitchFamily="34" charset="0"/>
                <a:ea typeface="Times New Roman" panose="02020603050405020304" pitchFamily="18" charset="0"/>
                <a:cs typeface="Times New Roman" panose="02020603050405020304" pitchFamily="18" charset="0"/>
              </a:rPr>
              <a:t>&lt;form </a:t>
            </a:r>
            <a:r>
              <a:rPr lang="en-US" sz="2400" b="1" i="1">
                <a:solidFill>
                  <a:schemeClr val="hlink"/>
                </a:solidFill>
                <a:latin typeface="+mj-lt"/>
                <a:ea typeface="Times New Roman" panose="02020603050405020304" pitchFamily="18" charset="0"/>
                <a:cs typeface="Times New Roman" panose="02020603050405020304" pitchFamily="18" charset="0"/>
              </a:rPr>
              <a:t>arguments</a:t>
            </a:r>
            <a:r>
              <a:rPr lang="en-US" sz="2400">
                <a:solidFill>
                  <a:schemeClr val="accent2"/>
                </a:solidFill>
                <a:latin typeface="Trebuchet MS" pitchFamily="34" charset="0"/>
                <a:ea typeface="Times New Roman" panose="02020603050405020304" pitchFamily="18" charset="0"/>
                <a:cs typeface="Times New Roman" panose="02020603050405020304" pitchFamily="18" charset="0"/>
              </a:rPr>
              <a:t>&gt; ... &lt;/form&gt;</a:t>
            </a:r>
            <a:r>
              <a:rPr lang="en-US" sz="2400">
                <a:latin typeface="+mj-lt"/>
                <a:ea typeface="Times New Roman" panose="02020603050405020304" pitchFamily="18" charset="0"/>
                <a:cs typeface="Times New Roman" panose="02020603050405020304" pitchFamily="18" charset="0"/>
              </a:rPr>
              <a:t> tag encloses form elements (and probably other HTML as well)</a:t>
            </a:r>
          </a:p>
          <a:p>
            <a:pPr marL="342900" indent="-342900">
              <a:lnSpc>
                <a:spcPct val="90000"/>
              </a:lnSpc>
              <a:spcBef>
                <a:spcPct val="20000"/>
              </a:spcBef>
              <a:spcAft>
                <a:spcPct val="0"/>
              </a:spcAft>
              <a:buFont typeface="Wingdings" panose="05000000000000000000" pitchFamily="2" charset="2"/>
              <a:buChar char="§"/>
              <a:defRPr/>
            </a:pPr>
            <a:r>
              <a:rPr lang="en-US" sz="2400">
                <a:latin typeface="+mj-lt"/>
                <a:ea typeface="Times New Roman" panose="02020603050405020304" pitchFamily="18" charset="0"/>
                <a:cs typeface="Times New Roman" panose="02020603050405020304" pitchFamily="18" charset="0"/>
              </a:rPr>
              <a:t>The arguments to </a:t>
            </a:r>
            <a:r>
              <a:rPr lang="en-US" sz="2400">
                <a:solidFill>
                  <a:schemeClr val="accent2"/>
                </a:solidFill>
                <a:latin typeface="Trebuchet MS" pitchFamily="34" charset="0"/>
                <a:ea typeface="Times New Roman" panose="02020603050405020304" pitchFamily="18" charset="0"/>
                <a:cs typeface="Times New Roman" panose="02020603050405020304" pitchFamily="18" charset="0"/>
              </a:rPr>
              <a:t>form</a:t>
            </a:r>
            <a:r>
              <a:rPr lang="en-US" sz="2400">
                <a:latin typeface="+mj-lt"/>
                <a:ea typeface="Times New Roman" panose="02020603050405020304" pitchFamily="18" charset="0"/>
                <a:cs typeface="Times New Roman" panose="02020603050405020304" pitchFamily="18" charset="0"/>
              </a:rPr>
              <a:t> tell what to do with the user input</a:t>
            </a:r>
          </a:p>
          <a:p>
            <a:pPr marL="742950" lvl="1" indent="-285750">
              <a:lnSpc>
                <a:spcPct val="90000"/>
              </a:lnSpc>
              <a:spcBef>
                <a:spcPct val="20000"/>
              </a:spcBef>
              <a:spcAft>
                <a:spcPct val="0"/>
              </a:spcAft>
              <a:buFont typeface="Arial" pitchFamily="34" charset="0"/>
              <a:buChar char="•"/>
              <a:defRPr/>
            </a:pPr>
            <a:r>
              <a:rPr lang="en-US" sz="2000" b="1">
                <a:latin typeface="Trebuchet MS" pitchFamily="34" charset="0"/>
                <a:ea typeface="Times New Roman" panose="02020603050405020304" pitchFamily="18" charset="0"/>
                <a:cs typeface="Times New Roman" panose="02020603050405020304" pitchFamily="18" charset="0"/>
              </a:rPr>
              <a:t>action="</a:t>
            </a:r>
            <a:r>
              <a:rPr lang="en-US" sz="2000" b="1" i="1" err="1">
                <a:latin typeface="+mj-lt"/>
                <a:ea typeface="Times New Roman" panose="02020603050405020304" pitchFamily="18" charset="0"/>
                <a:cs typeface="Times New Roman" panose="02020603050405020304" pitchFamily="18" charset="0"/>
              </a:rPr>
              <a:t>url</a:t>
            </a:r>
            <a:r>
              <a:rPr lang="en-US" sz="2000" b="1">
                <a:latin typeface="+mj-lt"/>
                <a:ea typeface="Times New Roman" panose="02020603050405020304" pitchFamily="18" charset="0"/>
                <a:cs typeface="Times New Roman" panose="02020603050405020304" pitchFamily="18" charset="0"/>
              </a:rPr>
              <a:t>"</a:t>
            </a:r>
            <a:r>
              <a:rPr lang="en-US" sz="2000" b="1">
                <a:solidFill>
                  <a:schemeClr val="accent2"/>
                </a:solidFill>
                <a:latin typeface="+mj-lt"/>
                <a:ea typeface="Times New Roman" panose="02020603050405020304" pitchFamily="18" charset="0"/>
                <a:cs typeface="Times New Roman" panose="02020603050405020304" pitchFamily="18" charset="0"/>
              </a:rPr>
              <a:t>	</a:t>
            </a:r>
            <a:r>
              <a:rPr lang="en-US" sz="2000" b="1">
                <a:latin typeface="+mj-lt"/>
                <a:ea typeface="Times New Roman" panose="02020603050405020304" pitchFamily="18" charset="0"/>
                <a:cs typeface="Times New Roman" panose="02020603050405020304" pitchFamily="18" charset="0"/>
              </a:rPr>
              <a:t>(required)</a:t>
            </a:r>
          </a:p>
          <a:p>
            <a:pPr marL="1143000" lvl="2" indent="-228600">
              <a:lnSpc>
                <a:spcPct val="90000"/>
              </a:lnSpc>
              <a:spcBef>
                <a:spcPct val="20000"/>
              </a:spcBef>
              <a:spcAft>
                <a:spcPct val="0"/>
              </a:spcAft>
              <a:buFont typeface="Arial" pitchFamily="34" charset="0"/>
              <a:buChar char="•"/>
              <a:defRPr/>
            </a:pPr>
            <a:r>
              <a:rPr lang="en-US">
                <a:latin typeface="+mj-lt"/>
                <a:ea typeface="Times New Roman" panose="02020603050405020304" pitchFamily="18" charset="0"/>
                <a:cs typeface="Times New Roman" panose="02020603050405020304" pitchFamily="18" charset="0"/>
              </a:rPr>
              <a:t>Specifies where to send the data when the</a:t>
            </a:r>
            <a:r>
              <a:rPr lang="en-US">
                <a:solidFill>
                  <a:schemeClr val="accent2"/>
                </a:solidFill>
                <a:latin typeface="+mj-lt"/>
                <a:ea typeface="Times New Roman" panose="02020603050405020304" pitchFamily="18" charset="0"/>
                <a:cs typeface="Times New Roman" panose="02020603050405020304" pitchFamily="18" charset="0"/>
              </a:rPr>
              <a:t>  </a:t>
            </a:r>
            <a:r>
              <a:rPr lang="en-US">
                <a:solidFill>
                  <a:schemeClr val="accent2"/>
                </a:solidFill>
                <a:latin typeface="Trebuchet MS" pitchFamily="34" charset="0"/>
                <a:ea typeface="Times New Roman" panose="02020603050405020304" pitchFamily="18" charset="0"/>
                <a:cs typeface="Times New Roman" panose="02020603050405020304" pitchFamily="18" charset="0"/>
              </a:rPr>
              <a:t>Submit</a:t>
            </a:r>
            <a:r>
              <a:rPr lang="en-US">
                <a:solidFill>
                  <a:schemeClr val="accent2"/>
                </a:solidFill>
                <a:latin typeface="+mj-lt"/>
                <a:ea typeface="Times New Roman" panose="02020603050405020304" pitchFamily="18" charset="0"/>
                <a:cs typeface="Times New Roman" panose="02020603050405020304" pitchFamily="18" charset="0"/>
              </a:rPr>
              <a:t> </a:t>
            </a:r>
            <a:r>
              <a:rPr lang="en-US">
                <a:latin typeface="+mj-lt"/>
                <a:ea typeface="Times New Roman" panose="02020603050405020304" pitchFamily="18" charset="0"/>
                <a:cs typeface="Times New Roman" panose="02020603050405020304" pitchFamily="18" charset="0"/>
              </a:rPr>
              <a:t>button is clicked</a:t>
            </a:r>
          </a:p>
          <a:p>
            <a:pPr marL="742950" lvl="1" indent="-285750">
              <a:lnSpc>
                <a:spcPct val="90000"/>
              </a:lnSpc>
              <a:spcBef>
                <a:spcPct val="20000"/>
              </a:spcBef>
              <a:spcAft>
                <a:spcPct val="0"/>
              </a:spcAft>
              <a:buFont typeface="Arial" pitchFamily="34" charset="0"/>
              <a:buChar char="•"/>
              <a:defRPr/>
            </a:pPr>
            <a:r>
              <a:rPr lang="en-US" sz="2000" b="1">
                <a:latin typeface="Trebuchet MS" pitchFamily="34" charset="0"/>
                <a:ea typeface="Times New Roman" panose="02020603050405020304" pitchFamily="18" charset="0"/>
                <a:cs typeface="Times New Roman" panose="02020603050405020304" pitchFamily="18" charset="0"/>
              </a:rPr>
              <a:t>method="get"</a:t>
            </a:r>
            <a:r>
              <a:rPr lang="en-US" sz="2000" b="1">
                <a:latin typeface="+mj-lt"/>
                <a:ea typeface="Times New Roman" panose="02020603050405020304" pitchFamily="18" charset="0"/>
                <a:cs typeface="Times New Roman" panose="02020603050405020304" pitchFamily="18" charset="0"/>
              </a:rPr>
              <a:t>	(default)</a:t>
            </a:r>
          </a:p>
          <a:p>
            <a:pPr marL="1143000" lvl="2" indent="-228600">
              <a:lnSpc>
                <a:spcPct val="90000"/>
              </a:lnSpc>
              <a:spcBef>
                <a:spcPct val="20000"/>
              </a:spcBef>
              <a:spcAft>
                <a:spcPct val="0"/>
              </a:spcAft>
              <a:buFont typeface="Arial" pitchFamily="34" charset="0"/>
              <a:buChar char="•"/>
              <a:defRPr/>
            </a:pPr>
            <a:r>
              <a:rPr lang="en-US">
                <a:latin typeface="+mj-lt"/>
                <a:ea typeface="Times New Roman" panose="02020603050405020304" pitchFamily="18" charset="0"/>
                <a:cs typeface="Times New Roman" panose="02020603050405020304" pitchFamily="18" charset="0"/>
              </a:rPr>
              <a:t>Form data is sent as a URL with</a:t>
            </a:r>
            <a:r>
              <a:rPr lang="en-US">
                <a:solidFill>
                  <a:schemeClr val="accent2"/>
                </a:solidFill>
                <a:latin typeface="+mj-lt"/>
                <a:ea typeface="Times New Roman" panose="02020603050405020304" pitchFamily="18" charset="0"/>
                <a:cs typeface="Times New Roman" panose="02020603050405020304" pitchFamily="18" charset="0"/>
              </a:rPr>
              <a:t> </a:t>
            </a:r>
            <a:r>
              <a:rPr lang="en-US">
                <a:solidFill>
                  <a:schemeClr val="accent2"/>
                </a:solidFill>
                <a:latin typeface="Trebuchet MS" pitchFamily="34" charset="0"/>
                <a:ea typeface="Times New Roman" panose="02020603050405020304" pitchFamily="18" charset="0"/>
                <a:cs typeface="Times New Roman" panose="02020603050405020304" pitchFamily="18" charset="0"/>
              </a:rPr>
              <a:t>?form_data</a:t>
            </a:r>
            <a:r>
              <a:rPr lang="en-US">
                <a:solidFill>
                  <a:schemeClr val="accent2"/>
                </a:solidFill>
                <a:latin typeface="+mj-lt"/>
                <a:ea typeface="Times New Roman" panose="02020603050405020304" pitchFamily="18" charset="0"/>
                <a:cs typeface="Times New Roman" panose="02020603050405020304" pitchFamily="18" charset="0"/>
              </a:rPr>
              <a:t> </a:t>
            </a:r>
            <a:r>
              <a:rPr lang="en-US">
                <a:latin typeface="+mj-lt"/>
                <a:ea typeface="Times New Roman" panose="02020603050405020304" pitchFamily="18" charset="0"/>
                <a:cs typeface="Times New Roman" panose="02020603050405020304" pitchFamily="18" charset="0"/>
              </a:rPr>
              <a:t>info appended to the end</a:t>
            </a:r>
          </a:p>
          <a:p>
            <a:pPr marL="1143000" lvl="2" indent="-228600">
              <a:lnSpc>
                <a:spcPct val="90000"/>
              </a:lnSpc>
              <a:spcBef>
                <a:spcPct val="20000"/>
              </a:spcBef>
              <a:spcAft>
                <a:spcPct val="0"/>
              </a:spcAft>
              <a:buFont typeface="Arial" pitchFamily="34" charset="0"/>
              <a:buChar char="•"/>
              <a:defRPr/>
            </a:pPr>
            <a:r>
              <a:rPr lang="en-US">
                <a:latin typeface="+mj-lt"/>
                <a:ea typeface="Times New Roman" panose="02020603050405020304" pitchFamily="18" charset="0"/>
                <a:cs typeface="Times New Roman" panose="02020603050405020304" pitchFamily="18" charset="0"/>
              </a:rPr>
              <a:t>Can be used </a:t>
            </a:r>
            <a:r>
              <a:rPr lang="en-US" i="1">
                <a:latin typeface="+mj-lt"/>
                <a:ea typeface="Times New Roman" panose="02020603050405020304" pitchFamily="18" charset="0"/>
                <a:cs typeface="Times New Roman" panose="02020603050405020304" pitchFamily="18" charset="0"/>
              </a:rPr>
              <a:t>only</a:t>
            </a:r>
            <a:r>
              <a:rPr lang="en-US">
                <a:latin typeface="+mj-lt"/>
                <a:ea typeface="Times New Roman" panose="02020603050405020304" pitchFamily="18" charset="0"/>
                <a:cs typeface="Times New Roman" panose="02020603050405020304" pitchFamily="18" charset="0"/>
              </a:rPr>
              <a:t> if data is all ASCII and not more than 100 characters</a:t>
            </a:r>
          </a:p>
          <a:p>
            <a:pPr marL="742950" lvl="1" indent="-285750">
              <a:lnSpc>
                <a:spcPct val="90000"/>
              </a:lnSpc>
              <a:spcBef>
                <a:spcPct val="20000"/>
              </a:spcBef>
              <a:spcAft>
                <a:spcPct val="0"/>
              </a:spcAft>
              <a:buFont typeface="Arial" pitchFamily="34" charset="0"/>
              <a:buChar char="•"/>
              <a:defRPr/>
            </a:pPr>
            <a:r>
              <a:rPr lang="en-US" sz="2000" b="1">
                <a:latin typeface="Trebuchet MS" pitchFamily="34" charset="0"/>
                <a:ea typeface="Times New Roman" panose="02020603050405020304" pitchFamily="18" charset="0"/>
                <a:cs typeface="Times New Roman" panose="02020603050405020304" pitchFamily="18" charset="0"/>
              </a:rPr>
              <a:t>method="post"</a:t>
            </a:r>
          </a:p>
          <a:p>
            <a:pPr marL="1143000" lvl="2" indent="-228600">
              <a:lnSpc>
                <a:spcPct val="90000"/>
              </a:lnSpc>
              <a:spcBef>
                <a:spcPct val="20000"/>
              </a:spcBef>
              <a:spcAft>
                <a:spcPct val="0"/>
              </a:spcAft>
              <a:buFont typeface="Arial" pitchFamily="34" charset="0"/>
              <a:buChar char="•"/>
              <a:defRPr/>
            </a:pPr>
            <a:r>
              <a:rPr lang="en-US">
                <a:latin typeface="+mj-lt"/>
                <a:ea typeface="Times New Roman" panose="02020603050405020304" pitchFamily="18" charset="0"/>
                <a:cs typeface="Times New Roman" panose="02020603050405020304" pitchFamily="18" charset="0"/>
              </a:rPr>
              <a:t>Form data is sent in the body of the URL request</a:t>
            </a:r>
          </a:p>
          <a:p>
            <a:pPr marL="1143000" lvl="2" indent="-228600">
              <a:lnSpc>
                <a:spcPct val="90000"/>
              </a:lnSpc>
              <a:spcBef>
                <a:spcPct val="20000"/>
              </a:spcBef>
              <a:spcAft>
                <a:spcPct val="0"/>
              </a:spcAft>
              <a:buFont typeface="Arial" pitchFamily="34" charset="0"/>
              <a:buChar char="•"/>
              <a:defRPr/>
            </a:pPr>
            <a:r>
              <a:rPr lang="en-US">
                <a:latin typeface="+mj-lt"/>
                <a:ea typeface="Times New Roman" panose="02020603050405020304" pitchFamily="18" charset="0"/>
                <a:cs typeface="Times New Roman" panose="02020603050405020304" pitchFamily="18" charset="0"/>
              </a:rPr>
              <a:t>Cannot be bookmarked by most browsers</a:t>
            </a:r>
          </a:p>
          <a:p>
            <a:pPr marL="742950" lvl="1" indent="-285750">
              <a:lnSpc>
                <a:spcPct val="90000"/>
              </a:lnSpc>
              <a:spcBef>
                <a:spcPct val="20000"/>
              </a:spcBef>
              <a:spcAft>
                <a:spcPct val="0"/>
              </a:spcAft>
              <a:buFont typeface="Arial" pitchFamily="34" charset="0"/>
              <a:buChar char="•"/>
              <a:defRPr/>
            </a:pPr>
            <a:r>
              <a:rPr lang="en-US" sz="2000" b="1">
                <a:latin typeface="Trebuchet MS" pitchFamily="34" charset="0"/>
                <a:ea typeface="Times New Roman" panose="02020603050405020304" pitchFamily="18" charset="0"/>
                <a:cs typeface="Times New Roman" panose="02020603050405020304" pitchFamily="18" charset="0"/>
              </a:rPr>
              <a:t>target</a:t>
            </a:r>
            <a:r>
              <a:rPr lang="en-US" sz="2000">
                <a:latin typeface="Trebuchet MS" pitchFamily="34" charset="0"/>
                <a:ea typeface="Times New Roman" panose="02020603050405020304" pitchFamily="18" charset="0"/>
                <a:cs typeface="Times New Roman" panose="02020603050405020304" pitchFamily="18" charset="0"/>
              </a:rPr>
              <a:t>="</a:t>
            </a:r>
            <a:r>
              <a:rPr lang="en-US" sz="2000" b="1" i="1">
                <a:latin typeface="+mj-lt"/>
                <a:ea typeface="Times New Roman" panose="02020603050405020304" pitchFamily="18" charset="0"/>
                <a:cs typeface="Times New Roman" panose="02020603050405020304" pitchFamily="18" charset="0"/>
              </a:rPr>
              <a:t>target</a:t>
            </a:r>
            <a:r>
              <a:rPr lang="en-US" sz="2000">
                <a:latin typeface="Trebuchet MS" pitchFamily="34" charset="0"/>
                <a:ea typeface="Times New Roman" panose="02020603050405020304" pitchFamily="18" charset="0"/>
                <a:cs typeface="Times New Roman" panose="02020603050405020304" pitchFamily="18" charset="0"/>
              </a:rPr>
              <a:t>"</a:t>
            </a:r>
          </a:p>
          <a:p>
            <a:pPr marL="1143000" lvl="2" indent="-228600">
              <a:lnSpc>
                <a:spcPct val="90000"/>
              </a:lnSpc>
              <a:spcBef>
                <a:spcPct val="20000"/>
              </a:spcBef>
              <a:spcAft>
                <a:spcPct val="0"/>
              </a:spcAft>
              <a:buFont typeface="Arial" pitchFamily="34" charset="0"/>
              <a:buChar char="•"/>
              <a:defRPr/>
            </a:pPr>
            <a:r>
              <a:rPr lang="en-US">
                <a:latin typeface="+mj-lt"/>
                <a:ea typeface="Times New Roman" panose="02020603050405020304" pitchFamily="18" charset="0"/>
                <a:cs typeface="Times New Roman" panose="02020603050405020304" pitchFamily="18" charset="0"/>
              </a:rPr>
              <a:t>Tells where to open the page sent as a result of the request</a:t>
            </a:r>
          </a:p>
          <a:p>
            <a:pPr marL="1143000" lvl="2" indent="-228600">
              <a:lnSpc>
                <a:spcPct val="90000"/>
              </a:lnSpc>
              <a:spcBef>
                <a:spcPct val="20000"/>
              </a:spcBef>
              <a:spcAft>
                <a:spcPct val="0"/>
              </a:spcAft>
              <a:buFont typeface="Arial" pitchFamily="34" charset="0"/>
              <a:buChar char="•"/>
              <a:defRPr/>
            </a:pPr>
            <a:r>
              <a:rPr lang="en-US" b="1" i="1">
                <a:solidFill>
                  <a:schemeClr val="hlink"/>
                </a:solidFill>
                <a:latin typeface="+mj-lt"/>
                <a:ea typeface="Times New Roman" panose="02020603050405020304" pitchFamily="18" charset="0"/>
                <a:cs typeface="Times New Roman" panose="02020603050405020304" pitchFamily="18" charset="0"/>
              </a:rPr>
              <a:t>target</a:t>
            </a:r>
            <a:r>
              <a:rPr lang="en-US" b="1">
                <a:solidFill>
                  <a:schemeClr val="accent2"/>
                </a:solidFill>
                <a:latin typeface="+mj-lt"/>
                <a:ea typeface="Times New Roman" panose="02020603050405020304" pitchFamily="18" charset="0"/>
                <a:cs typeface="Times New Roman" panose="02020603050405020304" pitchFamily="18" charset="0"/>
              </a:rPr>
              <a:t>=</a:t>
            </a:r>
            <a:r>
              <a:rPr lang="en-US">
                <a:solidFill>
                  <a:schemeClr val="accent2"/>
                </a:solidFill>
                <a:latin typeface="+mj-lt"/>
                <a:ea typeface="Times New Roman" panose="02020603050405020304" pitchFamily="18" charset="0"/>
                <a:cs typeface="Times New Roman" panose="02020603050405020304" pitchFamily="18" charset="0"/>
              </a:rPr>
              <a:t> </a:t>
            </a:r>
            <a:r>
              <a:rPr lang="en-US">
                <a:solidFill>
                  <a:schemeClr val="accent2"/>
                </a:solidFill>
                <a:latin typeface="Trebuchet MS" pitchFamily="34" charset="0"/>
                <a:ea typeface="Times New Roman" panose="02020603050405020304" pitchFamily="18" charset="0"/>
                <a:cs typeface="Times New Roman" panose="02020603050405020304" pitchFamily="18" charset="0"/>
              </a:rPr>
              <a:t>_blank</a:t>
            </a:r>
            <a:r>
              <a:rPr lang="en-US">
                <a:solidFill>
                  <a:schemeClr val="accent2"/>
                </a:solidFill>
                <a:latin typeface="+mj-lt"/>
                <a:ea typeface="Times New Roman" panose="02020603050405020304" pitchFamily="18" charset="0"/>
                <a:cs typeface="Times New Roman" panose="02020603050405020304" pitchFamily="18" charset="0"/>
              </a:rPr>
              <a:t> </a:t>
            </a:r>
            <a:r>
              <a:rPr lang="en-US">
                <a:latin typeface="+mj-lt"/>
                <a:ea typeface="Times New Roman" panose="02020603050405020304" pitchFamily="18" charset="0"/>
                <a:cs typeface="Times New Roman" panose="02020603050405020304" pitchFamily="18" charset="0"/>
              </a:rPr>
              <a:t>means open in a new window</a:t>
            </a:r>
          </a:p>
          <a:p>
            <a:pPr marL="1143000" lvl="2" indent="-228600">
              <a:lnSpc>
                <a:spcPct val="90000"/>
              </a:lnSpc>
              <a:spcBef>
                <a:spcPct val="20000"/>
              </a:spcBef>
              <a:spcAft>
                <a:spcPct val="0"/>
              </a:spcAft>
              <a:buFont typeface="Arial" pitchFamily="34" charset="0"/>
              <a:buChar char="•"/>
              <a:defRPr/>
            </a:pPr>
            <a:r>
              <a:rPr lang="en-US" b="1" i="1">
                <a:solidFill>
                  <a:schemeClr val="hlink"/>
                </a:solidFill>
                <a:latin typeface="+mj-lt"/>
                <a:ea typeface="Times New Roman" panose="02020603050405020304" pitchFamily="18" charset="0"/>
                <a:cs typeface="Times New Roman" panose="02020603050405020304" pitchFamily="18" charset="0"/>
              </a:rPr>
              <a:t>target</a:t>
            </a:r>
            <a:r>
              <a:rPr lang="en-US" b="1">
                <a:solidFill>
                  <a:schemeClr val="accent2"/>
                </a:solidFill>
                <a:latin typeface="+mj-lt"/>
                <a:ea typeface="Times New Roman" panose="02020603050405020304" pitchFamily="18" charset="0"/>
                <a:cs typeface="Times New Roman" panose="02020603050405020304" pitchFamily="18" charset="0"/>
              </a:rPr>
              <a:t>=</a:t>
            </a:r>
            <a:r>
              <a:rPr lang="en-US">
                <a:solidFill>
                  <a:schemeClr val="accent2"/>
                </a:solidFill>
                <a:latin typeface="+mj-lt"/>
                <a:ea typeface="Times New Roman" panose="02020603050405020304" pitchFamily="18" charset="0"/>
                <a:cs typeface="Times New Roman" panose="02020603050405020304" pitchFamily="18" charset="0"/>
              </a:rPr>
              <a:t> </a:t>
            </a:r>
            <a:r>
              <a:rPr lang="en-US">
                <a:solidFill>
                  <a:schemeClr val="accent2"/>
                </a:solidFill>
                <a:latin typeface="Trebuchet MS" pitchFamily="34" charset="0"/>
                <a:ea typeface="Times New Roman" panose="02020603050405020304" pitchFamily="18" charset="0"/>
                <a:cs typeface="Times New Roman" panose="02020603050405020304" pitchFamily="18" charset="0"/>
              </a:rPr>
              <a:t>_top</a:t>
            </a:r>
            <a:r>
              <a:rPr lang="en-US">
                <a:latin typeface="+mj-lt"/>
                <a:ea typeface="Times New Roman" panose="02020603050405020304" pitchFamily="18" charset="0"/>
                <a:cs typeface="Times New Roman" panose="02020603050405020304" pitchFamily="18" charset="0"/>
              </a:rPr>
              <a:t> means use the same window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2"/>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Input tags</a:t>
            </a:r>
            <a:endParaRPr lang="en-US" dirty="0"/>
          </a:p>
        </p:txBody>
      </p:sp>
      <p:sp>
        <p:nvSpPr>
          <p:cNvPr id="3" name="Content Placeholder 2"/>
          <p:cNvSpPr>
            <a:spLocks noGrp="1"/>
          </p:cNvSpPr>
          <p:nvPr>
            <p:ph idx="1"/>
          </p:nvPr>
        </p:nvSpPr>
        <p:spPr>
          <a:xfrm>
            <a:off x="1714500" y="1293962"/>
            <a:ext cx="8763000" cy="5183038"/>
          </a:xfrm>
        </p:spPr>
        <p:txBody>
          <a:bodyPr>
            <a:normAutofit lnSpcReduction="10000"/>
          </a:bodyPr>
          <a:lstStyle/>
          <a:p>
            <a:r>
              <a:rPr lang="en-IN" dirty="0"/>
              <a:t>Text field</a:t>
            </a:r>
          </a:p>
          <a:p>
            <a:pPr lvl="1"/>
            <a:r>
              <a:rPr lang="en-IN" dirty="0"/>
              <a:t>Example: &lt;input type=“text” name=“</a:t>
            </a:r>
            <a:r>
              <a:rPr lang="en-IN" dirty="0" err="1"/>
              <a:t>inputname</a:t>
            </a:r>
            <a:r>
              <a:rPr lang="en-IN" dirty="0"/>
              <a:t>”/&gt;</a:t>
            </a:r>
          </a:p>
          <a:p>
            <a:r>
              <a:rPr lang="en-IN" dirty="0"/>
              <a:t>Password field</a:t>
            </a:r>
          </a:p>
          <a:p>
            <a:pPr lvl="1"/>
            <a:r>
              <a:rPr lang="en-IN" dirty="0"/>
              <a:t>Example: &lt;input type=“password” name=“</a:t>
            </a:r>
            <a:r>
              <a:rPr lang="en-IN" dirty="0" err="1"/>
              <a:t>inputname</a:t>
            </a:r>
            <a:r>
              <a:rPr lang="en-IN" dirty="0"/>
              <a:t>”/&gt;</a:t>
            </a:r>
          </a:p>
          <a:p>
            <a:r>
              <a:rPr lang="en-IN" dirty="0"/>
              <a:t>Radio buttons</a:t>
            </a:r>
          </a:p>
          <a:p>
            <a:pPr lvl="1"/>
            <a:r>
              <a:rPr lang="en-IN" dirty="0"/>
              <a:t>Example: </a:t>
            </a:r>
          </a:p>
          <a:p>
            <a:pPr lvl="1">
              <a:buNone/>
            </a:pPr>
            <a:r>
              <a:rPr lang="en-US" dirty="0"/>
              <a:t>		&lt;input type="radio" name="gender"&gt;  Male </a:t>
            </a:r>
          </a:p>
          <a:p>
            <a:pPr lvl="1">
              <a:buNone/>
            </a:pPr>
            <a:r>
              <a:rPr lang="en-US" dirty="0"/>
              <a:t>		&lt;input type="radio" name="gender"&gt; Female</a:t>
            </a:r>
            <a:endParaRPr lang="en-IN" dirty="0"/>
          </a:p>
          <a:p>
            <a:r>
              <a:rPr lang="en-IN" dirty="0"/>
              <a:t>Check boxes</a:t>
            </a:r>
          </a:p>
          <a:p>
            <a:pPr lvl="1"/>
            <a:r>
              <a:rPr lang="en-IN" dirty="0"/>
              <a:t>Example: </a:t>
            </a:r>
          </a:p>
          <a:p>
            <a:pPr lvl="1">
              <a:buNone/>
            </a:pPr>
            <a:r>
              <a:rPr lang="en-US" dirty="0"/>
              <a:t>		&lt;input type="checkbox" name="Roll1"&gt; Roll No 1  &lt;</a:t>
            </a:r>
            <a:r>
              <a:rPr lang="en-US" dirty="0" err="1"/>
              <a:t>br</a:t>
            </a:r>
            <a:r>
              <a:rPr lang="en-US" dirty="0"/>
              <a:t>/&gt;</a:t>
            </a:r>
          </a:p>
          <a:p>
            <a:pPr lvl="1">
              <a:buNone/>
            </a:pPr>
            <a:r>
              <a:rPr lang="en-US" dirty="0"/>
              <a:t>		&lt;input type="checkbox" name="Roll2"&gt; Roll No 2  &lt;</a:t>
            </a:r>
            <a:r>
              <a:rPr lang="en-US" dirty="0" err="1"/>
              <a:t>br</a:t>
            </a:r>
            <a:r>
              <a:rPr lang="en-US" dirty="0"/>
              <a:t>/&gt;</a:t>
            </a:r>
          </a:p>
          <a:p>
            <a:pPr lvl="1">
              <a:buNone/>
            </a:pPr>
            <a:r>
              <a:rPr lang="en-US" dirty="0"/>
              <a:t>		&lt;input type="checkbox" name="Roll3"&gt; Roll No 3  &lt;</a:t>
            </a:r>
            <a:r>
              <a:rPr lang="en-US" dirty="0" err="1"/>
              <a:t>br</a:t>
            </a:r>
            <a:r>
              <a:rPr lang="en-US" dirty="0"/>
              <a:t>/&gt;</a:t>
            </a:r>
          </a:p>
        </p:txBody>
      </p:sp>
      <p:pic>
        <p:nvPicPr>
          <p:cNvPr id="1027" name="Picture 3"/>
          <p:cNvPicPr>
            <a:picLocks noChangeAspect="1" noChangeArrowheads="1"/>
          </p:cNvPicPr>
          <p:nvPr/>
        </p:nvPicPr>
        <p:blipFill>
          <a:blip r:embed="rId2"/>
          <a:stretch>
            <a:fillRect/>
          </a:stretch>
        </p:blipFill>
        <p:spPr bwMode="auto">
          <a:xfrm>
            <a:off x="9573344" y="1716658"/>
            <a:ext cx="2124075" cy="409575"/>
          </a:xfrm>
          <a:prstGeom prst="rect">
            <a:avLst/>
          </a:prstGeom>
          <a:noFill/>
          <a:ln w="9525">
            <a:noFill/>
            <a:miter lim="800000"/>
          </a:ln>
        </p:spPr>
      </p:pic>
      <p:pic>
        <p:nvPicPr>
          <p:cNvPr id="1028" name="Picture 4"/>
          <p:cNvPicPr>
            <a:picLocks noChangeAspect="1" noChangeArrowheads="1"/>
          </p:cNvPicPr>
          <p:nvPr/>
        </p:nvPicPr>
        <p:blipFill>
          <a:blip r:embed="rId3"/>
          <a:stretch>
            <a:fillRect/>
          </a:stretch>
        </p:blipFill>
        <p:spPr bwMode="auto">
          <a:xfrm>
            <a:off x="9609648" y="2503998"/>
            <a:ext cx="2105025" cy="447675"/>
          </a:xfrm>
          <a:prstGeom prst="rect">
            <a:avLst/>
          </a:prstGeom>
          <a:noFill/>
          <a:ln w="9525">
            <a:noFill/>
            <a:miter lim="800000"/>
          </a:ln>
        </p:spPr>
      </p:pic>
      <p:pic>
        <p:nvPicPr>
          <p:cNvPr id="1029" name="Picture 5"/>
          <p:cNvPicPr>
            <a:picLocks noChangeAspect="1" noChangeArrowheads="1"/>
          </p:cNvPicPr>
          <p:nvPr/>
        </p:nvPicPr>
        <p:blipFill>
          <a:blip r:embed="rId4"/>
          <a:stretch>
            <a:fillRect/>
          </a:stretch>
        </p:blipFill>
        <p:spPr bwMode="auto">
          <a:xfrm>
            <a:off x="9579634" y="3352800"/>
            <a:ext cx="1847850" cy="381000"/>
          </a:xfrm>
          <a:prstGeom prst="rect">
            <a:avLst/>
          </a:prstGeom>
          <a:noFill/>
          <a:ln w="9525">
            <a:noFill/>
            <a:miter lim="800000"/>
          </a:ln>
        </p:spPr>
      </p:pic>
      <p:pic>
        <p:nvPicPr>
          <p:cNvPr id="1030" name="Picture 6"/>
          <p:cNvPicPr>
            <a:picLocks noChangeAspect="1" noChangeArrowheads="1"/>
          </p:cNvPicPr>
          <p:nvPr/>
        </p:nvPicPr>
        <p:blipFill>
          <a:blip r:embed="rId5"/>
          <a:stretch>
            <a:fillRect/>
          </a:stretch>
        </p:blipFill>
        <p:spPr bwMode="auto">
          <a:xfrm>
            <a:off x="9928644" y="5283680"/>
            <a:ext cx="1314450" cy="828675"/>
          </a:xfrm>
          <a:prstGeom prst="rect">
            <a:avLst/>
          </a:prstGeom>
          <a:noFill/>
          <a:ln w="9525">
            <a:noFill/>
            <a:miter lim="800000"/>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2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Input tags (cont.)</a:t>
            </a:r>
            <a:endParaRPr lang="en-US"/>
          </a:p>
        </p:txBody>
      </p:sp>
      <p:sp>
        <p:nvSpPr>
          <p:cNvPr id="3" name="Content Placeholder 2"/>
          <p:cNvSpPr>
            <a:spLocks noGrp="1"/>
          </p:cNvSpPr>
          <p:nvPr>
            <p:ph idx="1"/>
          </p:nvPr>
        </p:nvSpPr>
        <p:spPr>
          <a:xfrm>
            <a:off x="1714500" y="1388852"/>
            <a:ext cx="8763000" cy="5088147"/>
          </a:xfrm>
        </p:spPr>
        <p:txBody>
          <a:bodyPr>
            <a:normAutofit fontScale="92500" lnSpcReduction="10000"/>
          </a:bodyPr>
          <a:lstStyle/>
          <a:p>
            <a:r>
              <a:rPr lang="en-IN" dirty="0"/>
              <a:t>Dropdown list</a:t>
            </a:r>
          </a:p>
          <a:p>
            <a:pPr lvl="1"/>
            <a:r>
              <a:rPr lang="en-US" dirty="0"/>
              <a:t>&lt;select&gt; tag is used to create a drop-down list in HTML.</a:t>
            </a:r>
          </a:p>
          <a:p>
            <a:pPr lvl="1"/>
            <a:r>
              <a:rPr lang="en-US" dirty="0"/>
              <a:t>&lt;option&gt; tags inside the &lt;select&gt; tag define the available options in the list.</a:t>
            </a:r>
            <a:endParaRPr lang="en-IN" dirty="0"/>
          </a:p>
          <a:p>
            <a:pPr lvl="1"/>
            <a:r>
              <a:rPr lang="en-IN" dirty="0"/>
              <a:t>Example:</a:t>
            </a:r>
          </a:p>
          <a:p>
            <a:pPr lvl="2">
              <a:buNone/>
            </a:pPr>
            <a:r>
              <a:rPr lang="en-IN" dirty="0"/>
              <a:t>&lt;select&gt;</a:t>
            </a:r>
          </a:p>
          <a:p>
            <a:pPr lvl="2">
              <a:buNone/>
            </a:pPr>
            <a:r>
              <a:rPr lang="en-IN" dirty="0"/>
              <a:t>	&lt;option value=“1”&gt;Rajkot&lt;/option&gt;</a:t>
            </a:r>
          </a:p>
          <a:p>
            <a:pPr lvl="2">
              <a:buNone/>
            </a:pPr>
            <a:r>
              <a:rPr lang="en-IN" dirty="0"/>
              <a:t>	&lt;option value=“2”&gt;</a:t>
            </a:r>
            <a:r>
              <a:rPr lang="en-IN" dirty="0" err="1"/>
              <a:t>Ahemdabad</a:t>
            </a:r>
            <a:r>
              <a:rPr lang="en-IN" dirty="0"/>
              <a:t>&lt;/option&gt;</a:t>
            </a:r>
          </a:p>
          <a:p>
            <a:pPr lvl="2">
              <a:buNone/>
            </a:pPr>
            <a:r>
              <a:rPr lang="en-IN" dirty="0"/>
              <a:t>	&lt;option value=“3”&gt;Surat&lt;/option&gt;</a:t>
            </a:r>
          </a:p>
          <a:p>
            <a:pPr lvl="2">
              <a:buNone/>
            </a:pPr>
            <a:r>
              <a:rPr lang="en-IN" dirty="0"/>
              <a:t>&lt;/select&gt;</a:t>
            </a:r>
          </a:p>
          <a:p>
            <a:pPr lvl="1"/>
            <a:r>
              <a:rPr lang="en-IN" dirty="0"/>
              <a:t>Example (multiple select):</a:t>
            </a:r>
          </a:p>
          <a:p>
            <a:pPr lvl="2">
              <a:buNone/>
            </a:pPr>
            <a:r>
              <a:rPr lang="en-IN" dirty="0"/>
              <a:t>&lt;select multiple="multiple"&gt;</a:t>
            </a:r>
          </a:p>
          <a:p>
            <a:pPr lvl="2">
              <a:buNone/>
            </a:pPr>
            <a:r>
              <a:rPr lang="en-IN" dirty="0"/>
              <a:t>	&lt;option value=“1”&gt;Rajkot&lt;/option&gt;</a:t>
            </a:r>
          </a:p>
          <a:p>
            <a:pPr lvl="2">
              <a:buNone/>
            </a:pPr>
            <a:r>
              <a:rPr lang="en-IN" dirty="0"/>
              <a:t>	&lt;option value=“2”&gt;</a:t>
            </a:r>
            <a:r>
              <a:rPr lang="en-IN" dirty="0" err="1"/>
              <a:t>Ahemdabad</a:t>
            </a:r>
            <a:r>
              <a:rPr lang="en-IN" dirty="0"/>
              <a:t>&lt;/option&gt;</a:t>
            </a:r>
          </a:p>
          <a:p>
            <a:pPr lvl="2">
              <a:buNone/>
            </a:pPr>
            <a:r>
              <a:rPr lang="en-IN" dirty="0"/>
              <a:t>	&lt;option value=“3”&gt;Surat&lt;/option&gt;</a:t>
            </a:r>
          </a:p>
          <a:p>
            <a:pPr lvl="2">
              <a:buNone/>
            </a:pPr>
            <a:r>
              <a:rPr lang="en-IN" dirty="0"/>
              <a:t>&lt;/select&gt;</a:t>
            </a:r>
            <a:endParaRPr lang="en-US" dirty="0"/>
          </a:p>
        </p:txBody>
      </p:sp>
      <p:pic>
        <p:nvPicPr>
          <p:cNvPr id="1026" name="Picture 2"/>
          <p:cNvPicPr>
            <a:picLocks noChangeAspect="1" noChangeArrowheads="1"/>
          </p:cNvPicPr>
          <p:nvPr/>
        </p:nvPicPr>
        <p:blipFill>
          <a:blip r:embed="rId2"/>
          <a:stretch>
            <a:fillRect/>
          </a:stretch>
        </p:blipFill>
        <p:spPr bwMode="auto">
          <a:xfrm>
            <a:off x="8162745" y="3344173"/>
            <a:ext cx="1409700" cy="990600"/>
          </a:xfrm>
          <a:prstGeom prst="rect">
            <a:avLst/>
          </a:prstGeom>
          <a:noFill/>
          <a:ln w="9525">
            <a:noFill/>
            <a:miter lim="800000"/>
          </a:ln>
        </p:spPr>
      </p:pic>
      <p:pic>
        <p:nvPicPr>
          <p:cNvPr id="4" name="Picture 3"/>
          <p:cNvPicPr>
            <a:picLocks noChangeAspect="1" noChangeArrowheads="1"/>
          </p:cNvPicPr>
          <p:nvPr/>
        </p:nvPicPr>
        <p:blipFill>
          <a:blip r:embed="rId3"/>
          <a:stretch>
            <a:fillRect/>
          </a:stretch>
        </p:blipFill>
        <p:spPr bwMode="auto">
          <a:xfrm>
            <a:off x="8185031" y="5051126"/>
            <a:ext cx="1381125" cy="1047750"/>
          </a:xfrm>
          <a:prstGeom prst="rect">
            <a:avLst/>
          </a:prstGeom>
          <a:noFill/>
          <a:ln w="9525">
            <a:noFill/>
            <a:miter lim="800000"/>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2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81088"/>
            <a:ext cx="8763000" cy="809512"/>
          </a:xfrm>
        </p:spPr>
        <p:txBody>
          <a:bodyPr>
            <a:normAutofit/>
          </a:bodyPr>
          <a:lstStyle>
            <a:defPPr/>
          </a:lstStyle>
          <a:p>
            <a:r>
              <a:rPr lang="en-US" dirty="0"/>
              <a:t>HTTP Request</a:t>
            </a:r>
            <a:endParaRPr lang="en-IN" dirty="0">
              <a:latin typeface="+mj-lt"/>
            </a:endParaRPr>
          </a:p>
        </p:txBody>
      </p:sp>
      <p:sp>
        <p:nvSpPr>
          <p:cNvPr id="11" name="Content Placeholder 2"/>
          <p:cNvSpPr>
            <a:spLocks noGrp="1"/>
          </p:cNvSpPr>
          <p:nvPr>
            <p:ph idx="1"/>
          </p:nvPr>
        </p:nvSpPr>
        <p:spPr>
          <a:xfrm>
            <a:off x="1714500" y="990600"/>
            <a:ext cx="8763000" cy="5334000"/>
          </a:xfrm>
        </p:spPr>
        <p:txBody>
          <a:bodyPr/>
          <a:lstStyle>
            <a:defPPr/>
          </a:lstStyle>
          <a:p>
            <a:r>
              <a:rPr lang="en-US"/>
              <a:t>Request Method</a:t>
            </a:r>
          </a:p>
          <a:p>
            <a:pPr lvl="1"/>
            <a:r>
              <a:rPr lang="en-US"/>
              <a:t>GET</a:t>
            </a:r>
          </a:p>
          <a:p>
            <a:pPr lvl="1"/>
            <a:r>
              <a:rPr lang="en-US"/>
              <a:t>POST</a:t>
            </a:r>
          </a:p>
          <a:p>
            <a:pPr lvl="1"/>
            <a:r>
              <a:rPr lang="en-US"/>
              <a:t>PUT</a:t>
            </a:r>
          </a:p>
          <a:p>
            <a:pPr lvl="1"/>
            <a:r>
              <a:rPr lang="en-US"/>
              <a:t>DELETE</a:t>
            </a:r>
          </a:p>
          <a:p>
            <a:pPr lvl="1"/>
            <a:r>
              <a:rPr lang="en-US"/>
              <a:t>Etc….</a:t>
            </a:r>
          </a:p>
          <a:p>
            <a:r>
              <a:rPr lang="en-US"/>
              <a:t>Request Header Fields</a:t>
            </a:r>
          </a:p>
          <a:p>
            <a:pPr lvl="1"/>
            <a:r>
              <a:rPr lang="en-US"/>
              <a:t>Accept-Charset, Accept-Encoding, Accept-Language, User-Agent, Host</a:t>
            </a:r>
          </a:p>
        </p:txBody>
      </p:sp>
    </p:spTree>
    <p:extLst>
      <p:ext uri="{BB962C8B-B14F-4D97-AF65-F5344CB8AC3E}">
        <p14:creationId xmlns:p14="http://schemas.microsoft.com/office/powerpoint/2010/main" val="1281048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blinds(horizontal)">
                                      <p:cBhvr>
                                        <p:cTn id="10" dur="500"/>
                                        <p:tgtEl>
                                          <p:spTgt spid="11">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Effect transition="in" filter="blinds(horizontal)">
                                      <p:cBhvr>
                                        <p:cTn id="13" dur="500"/>
                                        <p:tgtEl>
                                          <p:spTgt spid="11">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
                                            <p:txEl>
                                              <p:pRg st="3" end="3"/>
                                            </p:txEl>
                                          </p:spTgt>
                                        </p:tgtEl>
                                        <p:attrNameLst>
                                          <p:attrName>style.visibility</p:attrName>
                                        </p:attrNameLst>
                                      </p:cBhvr>
                                      <p:to>
                                        <p:strVal val="visible"/>
                                      </p:to>
                                    </p:set>
                                    <p:animEffect transition="in" filter="blinds(horizontal)">
                                      <p:cBhvr>
                                        <p:cTn id="16" dur="500"/>
                                        <p:tgtEl>
                                          <p:spTgt spid="11">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animEffect transition="in" filter="blinds(horizontal)">
                                      <p:cBhvr>
                                        <p:cTn id="19" dur="500"/>
                                        <p:tgtEl>
                                          <p:spTgt spid="11">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
                                            <p:txEl>
                                              <p:pRg st="5" end="5"/>
                                            </p:txEl>
                                          </p:spTgt>
                                        </p:tgtEl>
                                        <p:attrNameLst>
                                          <p:attrName>style.visibility</p:attrName>
                                        </p:attrNameLst>
                                      </p:cBhvr>
                                      <p:to>
                                        <p:strVal val="visible"/>
                                      </p:to>
                                    </p:set>
                                    <p:animEffect transition="in" filter="blinds(horizontal)">
                                      <p:cBhvr>
                                        <p:cTn id="22" dur="500"/>
                                        <p:tgtEl>
                                          <p:spTgt spid="11">
                                            <p:txEl>
                                              <p:pRg st="5" end="5"/>
                                            </p:txEl>
                                          </p:spTgt>
                                        </p:tgtEl>
                                      </p:cBhvr>
                                    </p:animEffect>
                                  </p:childTnLst>
                                </p:cTn>
                              </p:par>
                            </p:childTnLst>
                          </p:cTn>
                        </p:par>
                      </p:childTnLst>
                    </p:cTn>
                  </p:par>
                  <p:par>
                    <p:cTn id="23" fill="hold" nodeType="clickPar">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xEl>
                                              <p:pRg st="6" end="6"/>
                                            </p:txEl>
                                          </p:spTgt>
                                        </p:tgtEl>
                                        <p:attrNameLst>
                                          <p:attrName>style.visibility</p:attrName>
                                        </p:attrNameLst>
                                      </p:cBhvr>
                                      <p:to>
                                        <p:strVal val="visible"/>
                                      </p:to>
                                    </p:set>
                                    <p:animEffect transition="in" filter="blinds(horizontal)">
                                      <p:cBhvr>
                                        <p:cTn id="27" dur="500"/>
                                        <p:tgtEl>
                                          <p:spTgt spid="11">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1">
                                            <p:txEl>
                                              <p:pRg st="7" end="7"/>
                                            </p:txEl>
                                          </p:spTgt>
                                        </p:tgtEl>
                                        <p:attrNameLst>
                                          <p:attrName>style.visibility</p:attrName>
                                        </p:attrNameLst>
                                      </p:cBhvr>
                                      <p:to>
                                        <p:strVal val="visible"/>
                                      </p:to>
                                    </p:set>
                                    <p:animEffect transition="in" filter="blinds(horizontal)">
                                      <p:cBhvr>
                                        <p:cTn id="30"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Input tags (cont.)</a:t>
            </a:r>
            <a:endParaRPr lang="en-US"/>
          </a:p>
        </p:txBody>
      </p:sp>
      <p:sp>
        <p:nvSpPr>
          <p:cNvPr id="3" name="Content Placeholder 2"/>
          <p:cNvSpPr>
            <a:spLocks noGrp="1"/>
          </p:cNvSpPr>
          <p:nvPr>
            <p:ph idx="1"/>
          </p:nvPr>
        </p:nvSpPr>
        <p:spPr>
          <a:xfrm>
            <a:off x="1714500" y="1328468"/>
            <a:ext cx="8763000" cy="5148532"/>
          </a:xfrm>
        </p:spPr>
        <p:txBody>
          <a:bodyPr>
            <a:normAutofit/>
          </a:bodyPr>
          <a:lstStyle/>
          <a:p>
            <a:r>
              <a:rPr lang="en-IN" dirty="0"/>
              <a:t>Text area</a:t>
            </a:r>
          </a:p>
          <a:p>
            <a:pPr lvl="1"/>
            <a:r>
              <a:rPr lang="en-US" sz="2200" dirty="0"/>
              <a:t>&lt;</a:t>
            </a:r>
            <a:r>
              <a:rPr lang="en-US" sz="2200" dirty="0" err="1"/>
              <a:t>textarea</a:t>
            </a:r>
            <a:r>
              <a:rPr lang="en-US" sz="2200" dirty="0"/>
              <a:t>&gt; tag defines a multi-line text</a:t>
            </a:r>
          </a:p>
          <a:p>
            <a:pPr lvl="1">
              <a:buNone/>
            </a:pPr>
            <a:r>
              <a:rPr lang="en-US" sz="2200" dirty="0"/>
              <a:t>	 input control.</a:t>
            </a:r>
          </a:p>
          <a:p>
            <a:pPr lvl="1"/>
            <a:r>
              <a:rPr lang="en-IN" sz="2200" dirty="0"/>
              <a:t>Example :</a:t>
            </a:r>
          </a:p>
          <a:p>
            <a:pPr lvl="2">
              <a:buNone/>
            </a:pPr>
            <a:r>
              <a:rPr lang="en-IN" dirty="0"/>
              <a:t>&lt;</a:t>
            </a:r>
            <a:r>
              <a:rPr lang="en-IN" dirty="0" err="1"/>
              <a:t>textarea</a:t>
            </a:r>
            <a:r>
              <a:rPr lang="en-IN" dirty="0"/>
              <a:t> rows=“8” cols=“30”&gt;</a:t>
            </a:r>
          </a:p>
          <a:p>
            <a:pPr lvl="2">
              <a:buNone/>
            </a:pPr>
            <a:r>
              <a:rPr lang="en-IN" dirty="0"/>
              <a:t>	</a:t>
            </a:r>
            <a:r>
              <a:rPr lang="en-US" dirty="0"/>
              <a:t> Darshan Institute of Engineering &amp; Technology is a leading institute ….</a:t>
            </a:r>
            <a:endParaRPr lang="en-IN" dirty="0"/>
          </a:p>
          <a:p>
            <a:pPr lvl="2">
              <a:buNone/>
            </a:pPr>
            <a:r>
              <a:rPr lang="en-IN" dirty="0"/>
              <a:t>&lt;/</a:t>
            </a:r>
            <a:r>
              <a:rPr lang="en-IN" dirty="0" err="1"/>
              <a:t>textarea</a:t>
            </a:r>
            <a:r>
              <a:rPr lang="en-IN" dirty="0"/>
              <a:t>&gt;</a:t>
            </a:r>
          </a:p>
          <a:p>
            <a:r>
              <a:rPr lang="en-IN" dirty="0"/>
              <a:t>Submit Button</a:t>
            </a:r>
          </a:p>
          <a:p>
            <a:pPr lvl="1"/>
            <a:r>
              <a:rPr lang="en-IN" sz="2200" dirty="0"/>
              <a:t>Submit button is used to submit the data </a:t>
            </a:r>
          </a:p>
          <a:p>
            <a:pPr lvl="1">
              <a:buNone/>
            </a:pPr>
            <a:r>
              <a:rPr lang="en-IN" sz="2200" dirty="0"/>
              <a:t>	to the form action </a:t>
            </a:r>
            <a:r>
              <a:rPr lang="en-IN" sz="2200" dirty="0" err="1"/>
              <a:t>url</a:t>
            </a:r>
            <a:r>
              <a:rPr lang="en-IN" sz="2200" dirty="0"/>
              <a:t>.</a:t>
            </a:r>
          </a:p>
          <a:p>
            <a:pPr lvl="2"/>
            <a:r>
              <a:rPr lang="en-IN" sz="2200" dirty="0"/>
              <a:t>Example :</a:t>
            </a:r>
          </a:p>
          <a:p>
            <a:pPr lvl="3">
              <a:buNone/>
            </a:pPr>
            <a:r>
              <a:rPr lang="en-IN" sz="2200" dirty="0"/>
              <a:t>&lt;input type=“submit” value=“Add City”&gt;</a:t>
            </a:r>
          </a:p>
        </p:txBody>
      </p:sp>
      <p:pic>
        <p:nvPicPr>
          <p:cNvPr id="2050" name="Picture 2"/>
          <p:cNvPicPr>
            <a:picLocks noChangeAspect="1" noChangeArrowheads="1"/>
          </p:cNvPicPr>
          <p:nvPr/>
        </p:nvPicPr>
        <p:blipFill>
          <a:blip r:embed="rId2"/>
          <a:stretch>
            <a:fillRect/>
          </a:stretch>
        </p:blipFill>
        <p:spPr bwMode="auto">
          <a:xfrm>
            <a:off x="7356895" y="1634168"/>
            <a:ext cx="2924175" cy="1666875"/>
          </a:xfrm>
          <a:prstGeom prst="rect">
            <a:avLst/>
          </a:prstGeom>
          <a:noFill/>
          <a:ln w="9525">
            <a:noFill/>
            <a:miter lim="800000"/>
          </a:ln>
        </p:spPr>
      </p:pic>
      <p:pic>
        <p:nvPicPr>
          <p:cNvPr id="2051" name="Picture 3"/>
          <p:cNvPicPr>
            <a:picLocks noChangeAspect="1" noChangeArrowheads="1"/>
          </p:cNvPicPr>
          <p:nvPr/>
        </p:nvPicPr>
        <p:blipFill>
          <a:blip r:embed="rId3"/>
          <a:stretch>
            <a:fillRect/>
          </a:stretch>
        </p:blipFill>
        <p:spPr bwMode="auto">
          <a:xfrm>
            <a:off x="8568906" y="5473462"/>
            <a:ext cx="952500" cy="466725"/>
          </a:xfrm>
          <a:prstGeom prst="rect">
            <a:avLst/>
          </a:prstGeom>
          <a:noFill/>
          <a:ln w="9525">
            <a:noFill/>
            <a:miter lim="800000"/>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4724400"/>
            <a:ext cx="4114800" cy="1676400"/>
          </a:xfrm>
        </p:spPr>
        <p:txBody>
          <a:bodyPr>
            <a:noAutofit/>
          </a:bodyPr>
          <a:lstStyle/>
          <a:p>
            <a:pPr algn="l">
              <a:spcBef>
                <a:spcPct val="0"/>
              </a:spcBef>
            </a:pPr>
            <a:r>
              <a:rPr lang="en-US" sz="4000">
                <a:solidFill>
                  <a:schemeClr val="bg1"/>
                </a:solidFill>
                <a:latin typeface="+mj-lt"/>
                <a:ea typeface="Open Sans Semibold" panose="020B0706030804020204" pitchFamily="34" charset="0"/>
                <a:cs typeface="Open Sans Semibold" panose="020B0706030804020204" pitchFamily="34" charset="0"/>
              </a:rPr>
              <a:t>Prof. Arjun Bala</a:t>
            </a:r>
          </a:p>
          <a:p>
            <a:pPr algn="l">
              <a:spcBef>
                <a:spcPct val="0"/>
              </a:spcBef>
            </a:pPr>
            <a:r>
              <a:rPr lang="en-US">
                <a:solidFill>
                  <a:schemeClr val="bg1"/>
                </a:solidFill>
                <a:latin typeface="+mj-lt"/>
                <a:ea typeface="Open Sans" panose="020B0606030504020204" pitchFamily="34" charset="0"/>
                <a:cs typeface="Open Sans" panose="020B0606030504020204" pitchFamily="34" charset="0"/>
              </a:rPr>
              <a:t>9624822202</a:t>
            </a:r>
            <a:endParaRPr lang="en-US" sz="2800">
              <a:solidFill>
                <a:schemeClr val="bg1"/>
              </a:solidFill>
              <a:latin typeface="+mj-lt"/>
              <a:ea typeface="Open Sans" panose="020B0606030504020204" pitchFamily="34" charset="0"/>
              <a:cs typeface="Open Sans" panose="020B0606030504020204" pitchFamily="34" charset="0"/>
            </a:endParaRPr>
          </a:p>
          <a:p>
            <a:pPr algn="l">
              <a:spcBef>
                <a:spcPct val="0"/>
              </a:spcBef>
            </a:pPr>
            <a:r>
              <a:rPr lang="en-US" sz="2800">
                <a:solidFill>
                  <a:schemeClr val="bg1"/>
                </a:solidFill>
                <a:latin typeface="+mj-lt"/>
                <a:ea typeface="Open Sans" panose="020B0606030504020204" pitchFamily="34" charset="0"/>
                <a:cs typeface="Open Sans" panose="020B0606030504020204" pitchFamily="34" charset="0"/>
              </a:rPr>
              <a:t>arjun.bala@darshan.ac.in</a:t>
            </a:r>
          </a:p>
        </p:txBody>
      </p:sp>
      <p:sp>
        <p:nvSpPr>
          <p:cNvPr id="2" name="Title 1"/>
          <p:cNvSpPr>
            <a:spLocks noGrp="1"/>
          </p:cNvSpPr>
          <p:nvPr>
            <p:ph type="ctrTitle"/>
          </p:nvPr>
        </p:nvSpPr>
        <p:spPr>
          <a:xfrm>
            <a:off x="1523999" y="1295400"/>
            <a:ext cx="8551653" cy="3200401"/>
          </a:xfrm>
        </p:spPr>
        <p:txBody>
          <a:bodyPr anchor="b">
            <a:noAutofit/>
          </a:bodyPr>
          <a:lstStyle/>
          <a:p>
            <a:r>
              <a:rPr lang="en-US" sz="7200" b="1" dirty="0">
                <a:ea typeface="Open Sans Semibold" panose="020B0706030804020204" pitchFamily="34" charset="0"/>
                <a:cs typeface="Open Sans Semibold" panose="020B0706030804020204" pitchFamily="34" charset="0"/>
              </a:rPr>
              <a:t>XHTML</a:t>
            </a:r>
          </a:p>
        </p:txBody>
      </p:sp>
      <p:sp>
        <p:nvSpPr>
          <p:cNvPr id="9" name="Subtitle 2"/>
          <p:cNvSpPr txBox="1"/>
          <p:nvPr/>
        </p:nvSpPr>
        <p:spPr>
          <a:xfrm>
            <a:off x="6248400" y="4724400"/>
            <a:ext cx="4114800" cy="1676400"/>
          </a:xfrm>
          <a:prstGeom prst="rect">
            <a:avLst/>
          </a:prstGeom>
        </p:spPr>
        <p:txBody>
          <a:bodyPr vert="horz" lIns="91440" tIns="45720" rIns="91440" bIns="45720" rtlCol="0">
            <a:noAutofit/>
          </a:bodyPr>
          <a:lstStyle/>
          <a:p>
            <a:pPr lvl="0"/>
            <a:r>
              <a:rPr lang="en-US" sz="4000" dirty="0">
                <a:solidFill>
                  <a:schemeClr val="bg1"/>
                </a:solidFill>
              </a:rPr>
              <a:t>Web Technology</a:t>
            </a:r>
            <a:endParaRPr lang="en-US" sz="4000" dirty="0">
              <a:solidFill>
                <a:schemeClr val="bg1"/>
              </a:solidFill>
              <a:latin typeface="+mj-lt"/>
              <a:ea typeface="Open Sans Semibold" panose="020B0706030804020204" pitchFamily="34" charset="0"/>
              <a:cs typeface="Open Sans Semibold" panose="020B0706030804020204" pitchFamily="34" charset="0"/>
            </a:endParaRPr>
          </a:p>
          <a:p>
            <a:pPr lvl="0"/>
            <a:r>
              <a:rPr lang="en-US" sz="3200" dirty="0">
                <a:solidFill>
                  <a:schemeClr val="bg1"/>
                </a:solidFill>
              </a:rPr>
              <a:t>2160708</a:t>
            </a:r>
          </a:p>
          <a:p>
            <a:pPr lvl="0"/>
            <a:r>
              <a:rPr lang="en-US" sz="3200" dirty="0">
                <a:solidFill>
                  <a:schemeClr val="bg1"/>
                </a:solidFill>
                <a:latin typeface="+mj-lt"/>
                <a:ea typeface="Open Sans" panose="020B0606030504020204" pitchFamily="34" charset="0"/>
                <a:cs typeface="Open Sans" panose="020B0606030504020204" pitchFamily="34" charset="0"/>
              </a:rPr>
              <a:t>Semester 6</a:t>
            </a:r>
            <a:endParaRPr lang="en-US" sz="2800" dirty="0">
              <a:solidFill>
                <a:schemeClr val="bg1"/>
              </a:solidFill>
              <a:latin typeface="+mj-lt"/>
              <a:ea typeface="Open Sans" panose="020B0606030504020204" pitchFamily="34" charset="0"/>
              <a:cs typeface="Open Sans" panose="020B060603050402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j-lt"/>
              </a:rPr>
              <a:t>Introduction to XHTML</a:t>
            </a:r>
            <a:endParaRPr lang="en-IN">
              <a:latin typeface="+mj-lt"/>
            </a:endParaRPr>
          </a:p>
        </p:txBody>
      </p:sp>
      <p:sp>
        <p:nvSpPr>
          <p:cNvPr id="5" name="Content Placeholder 2"/>
          <p:cNvSpPr txBox="1"/>
          <p:nvPr/>
        </p:nvSpPr>
        <p:spPr>
          <a:xfrm>
            <a:off x="1905000" y="1219200"/>
            <a:ext cx="8229600" cy="5181600"/>
          </a:xfrm>
          <a:prstGeom prst="rect">
            <a:avLst/>
          </a:prstGeom>
        </p:spPr>
        <p:txBody>
          <a:bodyPr vert="horz" lIns="91440" tIns="45720" rIns="91440" bIns="45720" rtlCol="0">
            <a:noAutofit/>
          </a:bodyPr>
          <a:lstStyle/>
          <a:p>
            <a:pPr marL="446088" indent="-446088">
              <a:spcBef>
                <a:spcPct val="20000"/>
              </a:spcBef>
              <a:spcAft>
                <a:spcPct val="0"/>
              </a:spcAft>
              <a:buFontTx/>
              <a:buAutoNum type="arabicPeriod"/>
              <a:defRPr/>
            </a:pPr>
            <a:endParaRPr lang="en-US" sz="2800">
              <a:solidFill>
                <a:srgbClr val="0202BE"/>
              </a:solidFill>
              <a:latin typeface="+mj-lt"/>
              <a:ea typeface="Times New Roman" panose="02020603050405020304" pitchFamily="18" charset="0"/>
              <a:cs typeface="Times New Roman" panose="02020603050405020304" pitchFamily="18" charset="0"/>
            </a:endParaRPr>
          </a:p>
        </p:txBody>
      </p:sp>
      <p:sp>
        <p:nvSpPr>
          <p:cNvPr id="7" name="Content Placeholder 2"/>
          <p:cNvSpPr>
            <a:spLocks noGrp="1"/>
          </p:cNvSpPr>
          <p:nvPr>
            <p:ph idx="1"/>
          </p:nvPr>
        </p:nvSpPr>
        <p:spPr>
          <a:xfrm>
            <a:off x="1714500" y="1319842"/>
            <a:ext cx="8763000" cy="4623758"/>
          </a:xfrm>
        </p:spPr>
        <p:txBody>
          <a:bodyPr>
            <a:normAutofit/>
          </a:bodyPr>
          <a:lstStyle/>
          <a:p>
            <a:r>
              <a:rPr lang="en-US" dirty="0"/>
              <a:t>Problems were initially caused in the development of HTML by a lack of standards.</a:t>
            </a:r>
          </a:p>
          <a:p>
            <a:r>
              <a:rPr lang="en-US" dirty="0"/>
              <a:t>Browser makers tended to add proprietary extensions that limited those who could see the sites in the way that was intended .</a:t>
            </a:r>
          </a:p>
          <a:p>
            <a:r>
              <a:rPr lang="en-US" dirty="0"/>
              <a:t>This was been termed the “</a:t>
            </a:r>
            <a:r>
              <a:rPr lang="en-US" b="1" dirty="0"/>
              <a:t>browser wars</a:t>
            </a:r>
            <a:r>
              <a:rPr lang="en-US" dirty="0"/>
              <a:t>” of </a:t>
            </a:r>
            <a:r>
              <a:rPr lang="en-US" b="1" dirty="0"/>
              <a:t>1990s</a:t>
            </a:r>
            <a:r>
              <a:rPr lang="en-US" dirty="0"/>
              <a:t>.</a:t>
            </a:r>
          </a:p>
          <a:p>
            <a:r>
              <a:rPr lang="en-US" dirty="0"/>
              <a:t>The </a:t>
            </a:r>
            <a:r>
              <a:rPr lang="en-US" b="1" dirty="0"/>
              <a:t>W</a:t>
            </a:r>
            <a:r>
              <a:rPr lang="en-US" dirty="0"/>
              <a:t>orld </a:t>
            </a:r>
            <a:r>
              <a:rPr lang="en-US" b="1" dirty="0"/>
              <a:t>W</a:t>
            </a:r>
            <a:r>
              <a:rPr lang="en-US" dirty="0"/>
              <a:t>ide </a:t>
            </a:r>
            <a:r>
              <a:rPr lang="en-US" b="1" dirty="0"/>
              <a:t>W</a:t>
            </a:r>
            <a:r>
              <a:rPr lang="en-US" dirty="0"/>
              <a:t>eb </a:t>
            </a:r>
            <a:r>
              <a:rPr lang="en-US" b="1" dirty="0"/>
              <a:t>C</a:t>
            </a:r>
            <a:r>
              <a:rPr lang="en-US" dirty="0"/>
              <a:t>onsortium (</a:t>
            </a:r>
            <a:r>
              <a:rPr lang="en-US" b="1" dirty="0"/>
              <a:t>W3C</a:t>
            </a:r>
            <a:r>
              <a:rPr lang="en-US" dirty="0"/>
              <a:t>) became the main source for standards that browsers were to follow.</a:t>
            </a:r>
          </a:p>
        </p:txBody>
      </p:sp>
    </p:spTree>
    <p:extLst>
      <p:ext uri="{BB962C8B-B14F-4D97-AF65-F5344CB8AC3E}">
        <p14:creationId xmlns:p14="http://schemas.microsoft.com/office/powerpoint/2010/main" val="33467623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j-lt"/>
              </a:rPr>
              <a:t>Introduction to XHTML (Cont.)</a:t>
            </a:r>
          </a:p>
        </p:txBody>
      </p:sp>
      <p:sp>
        <p:nvSpPr>
          <p:cNvPr id="6" name="Content Placeholder 2"/>
          <p:cNvSpPr>
            <a:spLocks noGrp="1"/>
          </p:cNvSpPr>
          <p:nvPr>
            <p:ph idx="1"/>
          </p:nvPr>
        </p:nvSpPr>
        <p:spPr>
          <a:xfrm>
            <a:off x="1714500" y="1457864"/>
            <a:ext cx="8763000" cy="4485736"/>
          </a:xfrm>
        </p:spPr>
        <p:txBody>
          <a:bodyPr>
            <a:noAutofit/>
          </a:bodyPr>
          <a:lstStyle/>
          <a:p>
            <a:r>
              <a:rPr lang="en-US" dirty="0"/>
              <a:t>The evolution of HTML led to the </a:t>
            </a:r>
            <a:r>
              <a:rPr lang="en-US" b="1" dirty="0"/>
              <a:t>separation</a:t>
            </a:r>
            <a:r>
              <a:rPr lang="en-US" dirty="0"/>
              <a:t> of formatting instructions from content, leading to the development of CSS.</a:t>
            </a:r>
          </a:p>
          <a:p>
            <a:r>
              <a:rPr lang="en-US" dirty="0"/>
              <a:t>HTML was </a:t>
            </a:r>
            <a:r>
              <a:rPr lang="en-US" b="1" dirty="0"/>
              <a:t>redeveloped</a:t>
            </a:r>
            <a:r>
              <a:rPr lang="en-US" dirty="0"/>
              <a:t> as XHTML, using </a:t>
            </a:r>
            <a:r>
              <a:rPr lang="en-US" b="1" dirty="0"/>
              <a:t>XML</a:t>
            </a:r>
            <a:r>
              <a:rPr lang="en-US" dirty="0"/>
              <a:t> to apply more strict approach to web coding.</a:t>
            </a:r>
          </a:p>
          <a:p>
            <a:r>
              <a:rPr lang="en-US" b="1" dirty="0"/>
              <a:t>XHTML</a:t>
            </a:r>
            <a:r>
              <a:rPr lang="en-US" dirty="0"/>
              <a:t> provides a </a:t>
            </a:r>
            <a:r>
              <a:rPr lang="en-US" b="1" dirty="0"/>
              <a:t>more stable platform for CSS</a:t>
            </a:r>
            <a:endParaRPr lang="en-US" sz="2400" b="1" dirty="0"/>
          </a:p>
        </p:txBody>
      </p:sp>
    </p:spTree>
    <p:extLst>
      <p:ext uri="{BB962C8B-B14F-4D97-AF65-F5344CB8AC3E}">
        <p14:creationId xmlns:p14="http://schemas.microsoft.com/office/powerpoint/2010/main" val="10146928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j-lt"/>
              </a:rPr>
              <a:t>XHTML</a:t>
            </a:r>
          </a:p>
        </p:txBody>
      </p:sp>
      <p:sp>
        <p:nvSpPr>
          <p:cNvPr id="6" name="Content Placeholder 2"/>
          <p:cNvSpPr>
            <a:spLocks noGrp="1"/>
          </p:cNvSpPr>
          <p:nvPr>
            <p:ph idx="1"/>
          </p:nvPr>
        </p:nvSpPr>
        <p:spPr>
          <a:xfrm>
            <a:off x="1714500" y="1354346"/>
            <a:ext cx="8763000" cy="4665453"/>
          </a:xfrm>
        </p:spPr>
        <p:txBody>
          <a:bodyPr>
            <a:normAutofit/>
          </a:bodyPr>
          <a:lstStyle/>
          <a:p>
            <a:r>
              <a:rPr lang="en-US" dirty="0"/>
              <a:t>XHTML stands for </a:t>
            </a:r>
            <a:r>
              <a:rPr lang="en-US" dirty="0" err="1"/>
              <a:t>E</a:t>
            </a:r>
            <a:r>
              <a:rPr lang="en-US" b="1" dirty="0" err="1">
                <a:solidFill>
                  <a:srgbClr val="FF0000"/>
                </a:solidFill>
              </a:rPr>
              <a:t>X</a:t>
            </a:r>
            <a:r>
              <a:rPr lang="en-US" dirty="0" err="1"/>
              <a:t>tensible</a:t>
            </a:r>
            <a:r>
              <a:rPr lang="en-US" dirty="0"/>
              <a:t> </a:t>
            </a:r>
            <a:r>
              <a:rPr lang="en-US" b="1" dirty="0" err="1">
                <a:solidFill>
                  <a:srgbClr val="FF0000"/>
                </a:solidFill>
              </a:rPr>
              <a:t>H</a:t>
            </a:r>
            <a:r>
              <a:rPr lang="en-US" dirty="0" err="1"/>
              <a:t>yper</a:t>
            </a:r>
            <a:r>
              <a:rPr lang="en-US" b="1" dirty="0" err="1">
                <a:solidFill>
                  <a:srgbClr val="FF0000"/>
                </a:solidFill>
              </a:rPr>
              <a:t>T</a:t>
            </a:r>
            <a:r>
              <a:rPr lang="en-US" dirty="0" err="1"/>
              <a:t>ext</a:t>
            </a:r>
            <a:r>
              <a:rPr lang="en-US" dirty="0"/>
              <a:t> </a:t>
            </a:r>
            <a:r>
              <a:rPr lang="en-US" b="1" dirty="0">
                <a:solidFill>
                  <a:srgbClr val="FF0000"/>
                </a:solidFill>
              </a:rPr>
              <a:t>M</a:t>
            </a:r>
            <a:r>
              <a:rPr lang="en-US" dirty="0"/>
              <a:t>arkup </a:t>
            </a:r>
            <a:r>
              <a:rPr lang="en-US" b="1" dirty="0">
                <a:solidFill>
                  <a:srgbClr val="FF0000"/>
                </a:solidFill>
              </a:rPr>
              <a:t>L</a:t>
            </a:r>
            <a:r>
              <a:rPr lang="en-US" dirty="0"/>
              <a:t>anguage</a:t>
            </a:r>
          </a:p>
          <a:p>
            <a:r>
              <a:rPr lang="en-US" dirty="0"/>
              <a:t>XHTML is almost </a:t>
            </a:r>
            <a:r>
              <a:rPr lang="en-US" b="1" dirty="0"/>
              <a:t>identical</a:t>
            </a:r>
            <a:r>
              <a:rPr lang="en-US" dirty="0"/>
              <a:t> to HTML 4.01</a:t>
            </a:r>
          </a:p>
          <a:p>
            <a:r>
              <a:rPr lang="en-US" dirty="0"/>
              <a:t>XHTML is a </a:t>
            </a:r>
            <a:r>
              <a:rPr lang="en-US" b="1" dirty="0"/>
              <a:t>stricter</a:t>
            </a:r>
            <a:r>
              <a:rPr lang="en-US" dirty="0"/>
              <a:t> and </a:t>
            </a:r>
            <a:r>
              <a:rPr lang="en-US" b="1" dirty="0"/>
              <a:t>cleaner</a:t>
            </a:r>
            <a:r>
              <a:rPr lang="en-US" dirty="0"/>
              <a:t> version of HTML 4.01</a:t>
            </a:r>
          </a:p>
          <a:p>
            <a:r>
              <a:rPr lang="en-US" dirty="0"/>
              <a:t>XHTML is HTML defined as an XML application</a:t>
            </a:r>
          </a:p>
          <a:p>
            <a:r>
              <a:rPr lang="en-US" dirty="0"/>
              <a:t>XHTML is supported by all major browsers.</a:t>
            </a:r>
          </a:p>
        </p:txBody>
      </p:sp>
    </p:spTree>
    <p:extLst>
      <p:ext uri="{BB962C8B-B14F-4D97-AF65-F5344CB8AC3E}">
        <p14:creationId xmlns:p14="http://schemas.microsoft.com/office/powerpoint/2010/main" val="3956989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j-lt"/>
              </a:rPr>
              <a:t>Characteristics of XHTML</a:t>
            </a:r>
          </a:p>
        </p:txBody>
      </p:sp>
      <p:sp>
        <p:nvSpPr>
          <p:cNvPr id="6" name="Content Placeholder 2"/>
          <p:cNvSpPr>
            <a:spLocks noGrp="1"/>
          </p:cNvSpPr>
          <p:nvPr>
            <p:ph idx="1"/>
          </p:nvPr>
        </p:nvSpPr>
        <p:spPr/>
        <p:txBody>
          <a:bodyPr>
            <a:noAutofit/>
          </a:bodyPr>
          <a:lstStyle/>
          <a:p>
            <a:r>
              <a:rPr lang="en-US" b="1"/>
              <a:t>DOCTYPE</a:t>
            </a:r>
            <a:r>
              <a:rPr lang="en-US"/>
              <a:t> is mandatory</a:t>
            </a:r>
          </a:p>
          <a:p>
            <a:r>
              <a:rPr lang="en-US"/>
              <a:t>XML </a:t>
            </a:r>
            <a:r>
              <a:rPr lang="en-US" b="1"/>
              <a:t>namespace</a:t>
            </a:r>
            <a:r>
              <a:rPr lang="en-US"/>
              <a:t> attribute in &lt;html&gt; is mandatory</a:t>
            </a:r>
          </a:p>
          <a:p>
            <a:r>
              <a:rPr lang="en-US" b="1"/>
              <a:t>&lt;html&gt;, &lt;head&gt;, &lt;title&gt;, </a:t>
            </a:r>
            <a:r>
              <a:rPr lang="en-US"/>
              <a:t>and </a:t>
            </a:r>
            <a:r>
              <a:rPr lang="en-US" b="1"/>
              <a:t>&lt;body&gt; </a:t>
            </a:r>
            <a:r>
              <a:rPr lang="en-US"/>
              <a:t>is mandatory</a:t>
            </a:r>
          </a:p>
          <a:p>
            <a:r>
              <a:rPr lang="en-US"/>
              <a:t>elements must be properly </a:t>
            </a:r>
            <a:r>
              <a:rPr lang="en-US" b="1"/>
              <a:t>nested</a:t>
            </a:r>
          </a:p>
          <a:p>
            <a:r>
              <a:rPr lang="en-US"/>
              <a:t>elements must always be </a:t>
            </a:r>
            <a:r>
              <a:rPr lang="en-US" b="1"/>
              <a:t>closed</a:t>
            </a:r>
          </a:p>
          <a:p>
            <a:r>
              <a:rPr lang="en-US"/>
              <a:t>elements must be in </a:t>
            </a:r>
            <a:r>
              <a:rPr lang="en-US" b="1"/>
              <a:t>lower case</a:t>
            </a:r>
          </a:p>
          <a:p>
            <a:r>
              <a:rPr lang="en-US"/>
              <a:t>documents must have one </a:t>
            </a:r>
            <a:r>
              <a:rPr lang="en-US" b="1"/>
              <a:t>root</a:t>
            </a:r>
            <a:r>
              <a:rPr lang="en-US"/>
              <a:t> element</a:t>
            </a:r>
          </a:p>
          <a:p>
            <a:r>
              <a:rPr lang="en-US"/>
              <a:t>Attribute names must be in </a:t>
            </a:r>
            <a:r>
              <a:rPr lang="en-US" b="1"/>
              <a:t>lower case</a:t>
            </a:r>
          </a:p>
          <a:p>
            <a:r>
              <a:rPr lang="en-US"/>
              <a:t>Attribute values must be </a:t>
            </a:r>
            <a:r>
              <a:rPr lang="en-US" b="1"/>
              <a:t>quoted</a:t>
            </a:r>
          </a:p>
          <a:p>
            <a:r>
              <a:rPr lang="en-US"/>
              <a:t>Attribute </a:t>
            </a:r>
            <a:r>
              <a:rPr lang="en-US" b="1"/>
              <a:t>abbreviation</a:t>
            </a:r>
            <a:r>
              <a:rPr lang="en-US"/>
              <a:t> is </a:t>
            </a:r>
            <a:r>
              <a:rPr lang="en-US" b="1"/>
              <a:t>forbidden</a:t>
            </a:r>
          </a:p>
        </p:txBody>
      </p:sp>
    </p:spTree>
    <p:extLst>
      <p:ext uri="{BB962C8B-B14F-4D97-AF65-F5344CB8AC3E}">
        <p14:creationId xmlns:p14="http://schemas.microsoft.com/office/powerpoint/2010/main" val="511511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XHTML DOCTYPE</a:t>
            </a:r>
          </a:p>
        </p:txBody>
      </p:sp>
      <p:sp>
        <p:nvSpPr>
          <p:cNvPr id="5" name="Content Placeholder 2"/>
          <p:cNvSpPr>
            <a:spLocks noGrp="1"/>
          </p:cNvSpPr>
          <p:nvPr>
            <p:ph idx="1"/>
          </p:nvPr>
        </p:nvSpPr>
        <p:spPr>
          <a:xfrm>
            <a:off x="1714500" y="1293962"/>
            <a:ext cx="8763000" cy="4649638"/>
          </a:xfrm>
        </p:spPr>
        <p:txBody>
          <a:bodyPr>
            <a:normAutofit/>
          </a:bodyPr>
          <a:lstStyle/>
          <a:p>
            <a:r>
              <a:rPr lang="en-US" dirty="0"/>
              <a:t>An XHTML document must have an XHTML DOCTYPE declaration.</a:t>
            </a:r>
          </a:p>
          <a:p>
            <a:r>
              <a:rPr lang="en-US" dirty="0"/>
              <a:t>XHTML 1.0 document type definitions are corresponds to </a:t>
            </a:r>
            <a:r>
              <a:rPr lang="en-US" b="1" dirty="0"/>
              <a:t>four</a:t>
            </a:r>
            <a:r>
              <a:rPr lang="en-US" dirty="0"/>
              <a:t> </a:t>
            </a:r>
            <a:r>
              <a:rPr lang="en-US" dirty="0" err="1"/>
              <a:t>Dtds</a:t>
            </a:r>
            <a:r>
              <a:rPr lang="en-US" dirty="0"/>
              <a:t>: </a:t>
            </a:r>
          </a:p>
          <a:p>
            <a:pPr lvl="1"/>
            <a:r>
              <a:rPr lang="en-US" dirty="0"/>
              <a:t>Strict</a:t>
            </a:r>
          </a:p>
          <a:p>
            <a:pPr lvl="1"/>
            <a:r>
              <a:rPr lang="en-US" dirty="0"/>
              <a:t>Basic</a:t>
            </a:r>
          </a:p>
          <a:p>
            <a:pPr lvl="1"/>
            <a:r>
              <a:rPr lang="en-US" dirty="0"/>
              <a:t>Transitional</a:t>
            </a:r>
          </a:p>
          <a:p>
            <a:pPr lvl="1"/>
            <a:r>
              <a:rPr lang="en-US" dirty="0"/>
              <a:t>Frameset</a:t>
            </a:r>
          </a:p>
          <a:p>
            <a:pPr lvl="0"/>
            <a:r>
              <a:rPr lang="en-US" dirty="0"/>
              <a:t>The most </a:t>
            </a:r>
            <a:r>
              <a:rPr lang="en-US" b="1" dirty="0"/>
              <a:t>commonly</a:t>
            </a:r>
            <a:r>
              <a:rPr lang="en-US" dirty="0"/>
              <a:t> used is the </a:t>
            </a:r>
            <a:r>
              <a:rPr lang="en-US" b="1" dirty="0"/>
              <a:t>XHTML Transitional</a:t>
            </a:r>
            <a:r>
              <a:rPr lang="en-US" dirty="0"/>
              <a:t> document.</a:t>
            </a:r>
          </a:p>
          <a:p>
            <a:endParaRPr lang="en-US" dirty="0"/>
          </a:p>
        </p:txBody>
      </p:sp>
    </p:spTree>
    <p:extLst>
      <p:ext uri="{BB962C8B-B14F-4D97-AF65-F5344CB8AC3E}">
        <p14:creationId xmlns:p14="http://schemas.microsoft.com/office/powerpoint/2010/main" val="20736065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2958"/>
          </a:xfrm>
        </p:spPr>
        <p:txBody>
          <a:bodyPr/>
          <a:lstStyle/>
          <a:p>
            <a:r>
              <a:rPr lang="en-US" dirty="0">
                <a:latin typeface="+mj-lt"/>
              </a:rPr>
              <a:t>XHTML DOCTYPE (Cont.)</a:t>
            </a:r>
          </a:p>
        </p:txBody>
      </p:sp>
      <p:sp>
        <p:nvSpPr>
          <p:cNvPr id="7" name="Content Placeholder 2"/>
          <p:cNvSpPr>
            <a:spLocks noGrp="1"/>
          </p:cNvSpPr>
          <p:nvPr>
            <p:ph idx="1"/>
          </p:nvPr>
        </p:nvSpPr>
        <p:spPr>
          <a:xfrm>
            <a:off x="1714500" y="1143000"/>
            <a:ext cx="8763000" cy="5181600"/>
          </a:xfrm>
        </p:spPr>
        <p:txBody>
          <a:bodyPr>
            <a:normAutofit fontScale="92500" lnSpcReduction="20000"/>
          </a:bodyPr>
          <a:lstStyle/>
          <a:p>
            <a:r>
              <a:rPr lang="en-US"/>
              <a:t>XHTML 1.0 Strict:</a:t>
            </a:r>
          </a:p>
          <a:p>
            <a:pPr lvl="1">
              <a:buNone/>
            </a:pPr>
            <a:r>
              <a:rPr lang="en-US" sz="2000">
                <a:latin typeface="Calibri" pitchFamily="34" charset="0"/>
                <a:ea typeface="MS PMincho" pitchFamily="18" charset="-128"/>
              </a:rPr>
              <a:t>&lt;!DOCTYPE html</a:t>
            </a:r>
          </a:p>
          <a:p>
            <a:pPr lvl="1">
              <a:buNone/>
            </a:pPr>
            <a:r>
              <a:rPr lang="en-US" sz="2000">
                <a:latin typeface="Calibri" pitchFamily="34" charset="0"/>
                <a:ea typeface="MS PMincho" pitchFamily="18" charset="-128"/>
              </a:rPr>
              <a:t> PUBLIC "-//W3C//Dtd XHTML 1.0 Strict//EN"  </a:t>
            </a:r>
          </a:p>
          <a:p>
            <a:pPr lvl="1">
              <a:buNone/>
            </a:pPr>
            <a:r>
              <a:rPr lang="en-US" sz="2000">
                <a:latin typeface="Calibri" pitchFamily="34" charset="0"/>
                <a:ea typeface="MS PMincho" pitchFamily="18" charset="-128"/>
              </a:rPr>
              <a:t>"http://www.w3.org/tr/xhtml1/Dtd/xhtml1-strict.dtd"&gt;</a:t>
            </a:r>
          </a:p>
          <a:p>
            <a:r>
              <a:rPr lang="en-US"/>
              <a:t>XHTML 1.0 Transitional:</a:t>
            </a:r>
          </a:p>
          <a:p>
            <a:pPr lvl="1">
              <a:buNone/>
            </a:pPr>
            <a:r>
              <a:rPr lang="en-US" sz="2100">
                <a:latin typeface="Calibri" pitchFamily="34" charset="0"/>
                <a:ea typeface="MS PMincho" pitchFamily="18" charset="-128"/>
              </a:rPr>
              <a:t>&lt;!DOCTYPE html</a:t>
            </a:r>
          </a:p>
          <a:p>
            <a:pPr lvl="1">
              <a:buNone/>
            </a:pPr>
            <a:r>
              <a:rPr lang="en-US" sz="2100">
                <a:latin typeface="Calibri" pitchFamily="34" charset="0"/>
                <a:ea typeface="MS PMincho" pitchFamily="18" charset="-128"/>
              </a:rPr>
              <a:t>PUBLIC "-//W3C//Dtd XHTML 1.0 Transitional//EN"</a:t>
            </a:r>
          </a:p>
          <a:p>
            <a:pPr lvl="1">
              <a:buNone/>
            </a:pPr>
            <a:r>
              <a:rPr lang="en-US" sz="2100">
                <a:latin typeface="Calibri" pitchFamily="34" charset="0"/>
                <a:ea typeface="MS PMincho" pitchFamily="18" charset="-128"/>
              </a:rPr>
              <a:t>"http://www.w3.org/tr/xhtml1/Dtd/xhtml1-transitional.dtd"&gt;</a:t>
            </a:r>
          </a:p>
          <a:p>
            <a:r>
              <a:rPr lang="en-US"/>
              <a:t>XHTML 1.0 Basic:</a:t>
            </a:r>
          </a:p>
          <a:p>
            <a:pPr lvl="1">
              <a:buNone/>
            </a:pPr>
            <a:r>
              <a:rPr lang="en-US" sz="2100">
                <a:latin typeface="Calibri" pitchFamily="34" charset="0"/>
                <a:ea typeface="MS PMincho" pitchFamily="18" charset="-128"/>
              </a:rPr>
              <a:t>&lt;!DOCTYPE html</a:t>
            </a:r>
          </a:p>
          <a:p>
            <a:pPr lvl="1">
              <a:buNone/>
            </a:pPr>
            <a:r>
              <a:rPr lang="en-US" sz="2100">
                <a:latin typeface="Calibri" pitchFamily="34" charset="0"/>
                <a:ea typeface="MS PMincho" pitchFamily="18" charset="-128"/>
              </a:rPr>
              <a:t>PUBLIC "-//W3C//Dtd XHTML 1.0 Basic//EN"</a:t>
            </a:r>
          </a:p>
          <a:p>
            <a:pPr lvl="1">
              <a:buNone/>
            </a:pPr>
            <a:r>
              <a:rPr lang="en-US" sz="2100">
                <a:latin typeface="Calibri" pitchFamily="34" charset="0"/>
                <a:ea typeface="MS PMincho" pitchFamily="18" charset="-128"/>
              </a:rPr>
              <a:t>"http://www.w3.org/tr/xhtml1/Dtd/xhtml1-basic10.dtd"&gt;</a:t>
            </a:r>
            <a:endParaRPr lang="en-US"/>
          </a:p>
          <a:p>
            <a:r>
              <a:rPr lang="en-US"/>
              <a:t>XHTML 1.0 Frameset:</a:t>
            </a:r>
          </a:p>
          <a:p>
            <a:pPr lvl="1">
              <a:buNone/>
            </a:pPr>
            <a:r>
              <a:rPr lang="en-US" sz="2100">
                <a:latin typeface="Calibri" pitchFamily="34" charset="0"/>
                <a:ea typeface="MS PMincho" pitchFamily="18" charset="-128"/>
              </a:rPr>
              <a:t>&lt;!DOCTYPE html</a:t>
            </a:r>
          </a:p>
          <a:p>
            <a:pPr lvl="1">
              <a:buNone/>
            </a:pPr>
            <a:r>
              <a:rPr lang="en-US" sz="2100">
                <a:latin typeface="Calibri" pitchFamily="34" charset="0"/>
                <a:ea typeface="MS PMincho" pitchFamily="18" charset="-128"/>
              </a:rPr>
              <a:t>PUBLIC "-//W3C//Dtd XHTML 1.0 Frameset//EN"</a:t>
            </a:r>
          </a:p>
          <a:p>
            <a:pPr lvl="1">
              <a:buNone/>
            </a:pPr>
            <a:r>
              <a:rPr lang="en-US" sz="2100">
                <a:latin typeface="Calibri" pitchFamily="34" charset="0"/>
                <a:ea typeface="MS PMincho" pitchFamily="18" charset="-128"/>
              </a:rPr>
              <a:t>"http://www.w3.org/tr/xhtml1/Dtd/xhtml1-frameset.dtd"&gt;</a:t>
            </a:r>
          </a:p>
        </p:txBody>
      </p:sp>
      <p:sp>
        <p:nvSpPr>
          <p:cNvPr id="4" name="Line Callout 1 3"/>
          <p:cNvSpPr/>
          <p:nvPr/>
        </p:nvSpPr>
        <p:spPr>
          <a:xfrm>
            <a:off x="5334000" y="1066800"/>
            <a:ext cx="5105400" cy="1219200"/>
          </a:xfrm>
          <a:prstGeom prst="borderCallout1">
            <a:avLst>
              <a:gd name="adj1" fmla="val 49519"/>
              <a:gd name="adj2" fmla="val 423"/>
              <a:gd name="adj3" fmla="val 23397"/>
              <a:gd name="adj4" fmla="val -2619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This DTD contains all HTML elements and attributes, but does </a:t>
            </a:r>
            <a:r>
              <a:rPr lang="en-US" b="1">
                <a:solidFill>
                  <a:schemeClr val="tx1"/>
                </a:solidFill>
              </a:rPr>
              <a:t>NOT INCLUDE </a:t>
            </a:r>
            <a:r>
              <a:rPr lang="en-US">
                <a:solidFill>
                  <a:schemeClr val="tx1"/>
                </a:solidFill>
              </a:rPr>
              <a:t>presentational or deprecated elements (like </a:t>
            </a:r>
            <a:r>
              <a:rPr lang="en-US" b="1">
                <a:solidFill>
                  <a:schemeClr val="tx1"/>
                </a:solidFill>
              </a:rPr>
              <a:t>font</a:t>
            </a:r>
            <a:r>
              <a:rPr lang="en-US">
                <a:solidFill>
                  <a:schemeClr val="tx1"/>
                </a:solidFill>
              </a:rPr>
              <a:t>). </a:t>
            </a:r>
            <a:r>
              <a:rPr lang="en-US" b="1">
                <a:solidFill>
                  <a:schemeClr val="tx1"/>
                </a:solidFill>
              </a:rPr>
              <a:t>Framesets</a:t>
            </a:r>
            <a:r>
              <a:rPr lang="en-US">
                <a:solidFill>
                  <a:schemeClr val="tx1"/>
                </a:solidFill>
              </a:rPr>
              <a:t> are </a:t>
            </a:r>
            <a:r>
              <a:rPr lang="en-US" b="1">
                <a:solidFill>
                  <a:schemeClr val="tx1"/>
                </a:solidFill>
              </a:rPr>
              <a:t>not allowed</a:t>
            </a:r>
            <a:r>
              <a:rPr lang="en-US">
                <a:solidFill>
                  <a:schemeClr val="tx1"/>
                </a:solidFill>
              </a:rPr>
              <a:t>.</a:t>
            </a:r>
          </a:p>
        </p:txBody>
      </p:sp>
      <p:sp>
        <p:nvSpPr>
          <p:cNvPr id="5" name="Line Callout 1 4"/>
          <p:cNvSpPr/>
          <p:nvPr/>
        </p:nvSpPr>
        <p:spPr>
          <a:xfrm>
            <a:off x="5334000" y="2286000"/>
            <a:ext cx="5105400" cy="1219200"/>
          </a:xfrm>
          <a:prstGeom prst="borderCallout1">
            <a:avLst>
              <a:gd name="adj1" fmla="val 50353"/>
              <a:gd name="adj2" fmla="val -174"/>
              <a:gd name="adj3" fmla="val 23397"/>
              <a:gd name="adj4" fmla="val -1425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This DTD contains all HTML elements and attributes, INCLUDING presentational and deprecated elements (like font). </a:t>
            </a:r>
            <a:r>
              <a:rPr lang="en-US" b="1" dirty="0">
                <a:solidFill>
                  <a:schemeClr val="tx1"/>
                </a:solidFill>
              </a:rPr>
              <a:t>Framesets</a:t>
            </a:r>
            <a:r>
              <a:rPr lang="en-US" dirty="0">
                <a:solidFill>
                  <a:schemeClr val="tx1"/>
                </a:solidFill>
              </a:rPr>
              <a:t> are </a:t>
            </a:r>
            <a:r>
              <a:rPr lang="en-US" b="1" dirty="0">
                <a:solidFill>
                  <a:schemeClr val="tx1"/>
                </a:solidFill>
              </a:rPr>
              <a:t>not allowed</a:t>
            </a:r>
            <a:r>
              <a:rPr lang="en-US" dirty="0">
                <a:solidFill>
                  <a:schemeClr val="tx1"/>
                </a:solidFill>
              </a:rPr>
              <a:t>.</a:t>
            </a:r>
          </a:p>
        </p:txBody>
      </p:sp>
      <p:sp>
        <p:nvSpPr>
          <p:cNvPr id="6" name="Line Callout 1 5"/>
          <p:cNvSpPr/>
          <p:nvPr/>
        </p:nvSpPr>
        <p:spPr>
          <a:xfrm>
            <a:off x="5334000" y="3505200"/>
            <a:ext cx="5105400" cy="1219200"/>
          </a:xfrm>
          <a:prstGeom prst="borderCallout1">
            <a:avLst>
              <a:gd name="adj1" fmla="val 52853"/>
              <a:gd name="adj2" fmla="val 423"/>
              <a:gd name="adj3" fmla="val 30897"/>
              <a:gd name="adj4" fmla="val -2659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This DTD is equal to XHTML 1.0 Strict, but allows you to </a:t>
            </a:r>
            <a:r>
              <a:rPr lang="en-US" b="1">
                <a:solidFill>
                  <a:schemeClr val="tx1"/>
                </a:solidFill>
              </a:rPr>
              <a:t>add modules </a:t>
            </a:r>
            <a:r>
              <a:rPr lang="en-US">
                <a:solidFill>
                  <a:schemeClr val="tx1"/>
                </a:solidFill>
              </a:rPr>
              <a:t>(for example to provide ruby support for East-Asian languages).</a:t>
            </a:r>
          </a:p>
        </p:txBody>
      </p:sp>
      <p:sp>
        <p:nvSpPr>
          <p:cNvPr id="8" name="Line Callout 1 7"/>
          <p:cNvSpPr/>
          <p:nvPr/>
        </p:nvSpPr>
        <p:spPr>
          <a:xfrm>
            <a:off x="5334000" y="4724400"/>
            <a:ext cx="5105400" cy="1219200"/>
          </a:xfrm>
          <a:prstGeom prst="borderCallout1">
            <a:avLst>
              <a:gd name="adj1" fmla="val 52853"/>
              <a:gd name="adj2" fmla="val 423"/>
              <a:gd name="adj3" fmla="val 34230"/>
              <a:gd name="adj4" fmla="val -1903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This DTD is equal to XHTML 4.01 Transitional, but </a:t>
            </a:r>
            <a:r>
              <a:rPr lang="en-US" b="1">
                <a:solidFill>
                  <a:schemeClr val="tx1"/>
                </a:solidFill>
              </a:rPr>
              <a:t>allows</a:t>
            </a:r>
            <a:r>
              <a:rPr lang="en-US">
                <a:solidFill>
                  <a:schemeClr val="tx1"/>
                </a:solidFill>
              </a:rPr>
              <a:t> the use of </a:t>
            </a:r>
            <a:r>
              <a:rPr lang="en-US" b="1">
                <a:solidFill>
                  <a:schemeClr val="tx1"/>
                </a:solidFill>
              </a:rPr>
              <a:t>frameset</a:t>
            </a:r>
            <a:r>
              <a:rPr lang="en-US">
                <a:solidFill>
                  <a:schemeClr val="tx1"/>
                </a:solidFill>
              </a:rPr>
              <a:t> content.</a:t>
            </a:r>
          </a:p>
        </p:txBody>
      </p:sp>
    </p:spTree>
    <p:extLst>
      <p:ext uri="{BB962C8B-B14F-4D97-AF65-F5344CB8AC3E}">
        <p14:creationId xmlns:p14="http://schemas.microsoft.com/office/powerpoint/2010/main" val="590487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p:stCondLst>
                              <p:cond delay="0"/>
                            </p:stCondLst>
                            <p:childTnLst>
                              <p:par>
                                <p:cTn id="53" presetID="1" presetClass="entr" presetSubtype="0" fill="hold" grpId="1" nodeType="clickEffect">
                                  <p:stCondLst>
                                    <p:cond delay="0"/>
                                  </p:stCondLst>
                                  <p:childTnLst>
                                    <p:set>
                                      <p:cBhvr>
                                        <p:cTn id="54" dur="1" fill="hold">
                                          <p:stCondLst>
                                            <p:cond delay="0"/>
                                          </p:stCondLst>
                                        </p:cTn>
                                        <p:tgtEl>
                                          <p:spTgt spid="6"/>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6"/>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xEl>
                                              <p:pRg st="9" end="9"/>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
                                            <p:txEl>
                                              <p:pRg st="10" end="1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p:stCondLst>
                              <p:cond delay="0"/>
                            </p:stCondLst>
                            <p:childTnLst>
                              <p:par>
                                <p:cTn id="69" presetID="1" presetClass="entr" presetSubtype="0" fill="hold" grpId="1" nodeType="clickEffect">
                                  <p:stCondLst>
                                    <p:cond delay="0"/>
                                  </p:stCondLst>
                                  <p:childTnLst>
                                    <p:set>
                                      <p:cBhvr>
                                        <p:cTn id="70" dur="1" fill="hold">
                                          <p:stCondLst>
                                            <p:cond delay="0"/>
                                          </p:stCondLst>
                                        </p:cTn>
                                        <p:tgtEl>
                                          <p:spTgt spid="8"/>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p:stCondLst>
                              <p:cond delay="0"/>
                            </p:stCondLst>
                            <p:childTnLst>
                              <p:par>
                                <p:cTn id="73" presetID="1" presetClass="exit" presetSubtype="0" fill="hold" grpId="0" nodeType="clickEffect">
                                  <p:stCondLst>
                                    <p:cond delay="0"/>
                                  </p:stCondLst>
                                  <p:childTnLst>
                                    <p:set>
                                      <p:cBhvr>
                                        <p:cTn id="74" dur="1" fill="hold">
                                          <p:stCondLst>
                                            <p:cond delay="0"/>
                                          </p:stCondLst>
                                        </p:cTn>
                                        <p:tgtEl>
                                          <p:spTgt spid="8"/>
                                        </p:tgtEl>
                                        <p:attrNameLst>
                                          <p:attrName>style.visibility</p:attrName>
                                        </p:attrNameLst>
                                      </p:cBhvr>
                                      <p:to>
                                        <p:strVal val="hidden"/>
                                      </p:to>
                                    </p:set>
                                  </p:childTnLst>
                                </p:cTn>
                              </p:par>
                            </p:childTnLst>
                          </p:cTn>
                        </p:par>
                      </p:childTnLst>
                    </p:cTn>
                  </p:par>
                  <p:par>
                    <p:cTn id="75" fill="hold" nodeType="clickPar">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7">
                                            <p:txEl>
                                              <p:pRg st="13" end="13"/>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
                                            <p:txEl>
                                              <p:pRg st="14" end="14"/>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8" grpId="0" animBg="1"/>
      <p:bldP spid="8" grpId="1"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mj-lt"/>
              </a:rPr>
              <a:t>XHTML Document Structure</a:t>
            </a:r>
          </a:p>
        </p:txBody>
      </p:sp>
      <p:sp>
        <p:nvSpPr>
          <p:cNvPr id="5" name="Content Placeholder 2"/>
          <p:cNvSpPr>
            <a:spLocks noGrp="1"/>
          </p:cNvSpPr>
          <p:nvPr>
            <p:ph idx="1"/>
          </p:nvPr>
        </p:nvSpPr>
        <p:spPr>
          <a:xfrm>
            <a:off x="1714500" y="1406106"/>
            <a:ext cx="8763000" cy="4613694"/>
          </a:xfrm>
        </p:spPr>
        <p:txBody>
          <a:bodyPr>
            <a:normAutofit/>
          </a:bodyPr>
          <a:lstStyle/>
          <a:p>
            <a:r>
              <a:rPr lang="en-US" sz="2500" dirty="0"/>
              <a:t>A basic XHTML document consists of the following main parts:</a:t>
            </a:r>
          </a:p>
          <a:p>
            <a:pPr lvl="1"/>
            <a:r>
              <a:rPr lang="en-US" sz="2500" dirty="0"/>
              <a:t>xml </a:t>
            </a:r>
            <a:r>
              <a:rPr lang="en-US" sz="2500" b="1" dirty="0"/>
              <a:t>version</a:t>
            </a:r>
          </a:p>
          <a:p>
            <a:pPr lvl="1"/>
            <a:r>
              <a:rPr lang="en-US" sz="2500" dirty="0"/>
              <a:t>The </a:t>
            </a:r>
            <a:r>
              <a:rPr lang="en-US" sz="2500" b="1" dirty="0"/>
              <a:t>DOCTYPE</a:t>
            </a:r>
            <a:r>
              <a:rPr lang="en-US" sz="2500" dirty="0"/>
              <a:t> (</a:t>
            </a:r>
            <a:r>
              <a:rPr lang="en-US" sz="2500" dirty="0" err="1"/>
              <a:t>Dtd</a:t>
            </a:r>
            <a:r>
              <a:rPr lang="en-US" sz="2500" dirty="0"/>
              <a:t>)</a:t>
            </a:r>
          </a:p>
          <a:p>
            <a:pPr lvl="1"/>
            <a:r>
              <a:rPr lang="en-US" sz="2500" dirty="0"/>
              <a:t>html document </a:t>
            </a:r>
            <a:r>
              <a:rPr lang="en-US" sz="2500" b="1" dirty="0"/>
              <a:t>root</a:t>
            </a:r>
          </a:p>
          <a:p>
            <a:pPr lvl="1"/>
            <a:r>
              <a:rPr lang="en-US" sz="2500" b="1" dirty="0" err="1"/>
              <a:t>xmlns</a:t>
            </a:r>
            <a:r>
              <a:rPr lang="en-US" sz="2500" dirty="0"/>
              <a:t> attribute for the html element</a:t>
            </a:r>
          </a:p>
          <a:p>
            <a:pPr lvl="1"/>
            <a:r>
              <a:rPr lang="en-US" sz="2500" b="1" dirty="0"/>
              <a:t>head</a:t>
            </a:r>
            <a:r>
              <a:rPr lang="en-US" sz="2500" dirty="0"/>
              <a:t> element with a child </a:t>
            </a:r>
            <a:r>
              <a:rPr lang="en-US" sz="2500" b="1" dirty="0"/>
              <a:t>title</a:t>
            </a:r>
            <a:r>
              <a:rPr lang="en-US" sz="2500" dirty="0"/>
              <a:t> element</a:t>
            </a:r>
          </a:p>
          <a:p>
            <a:pPr lvl="1"/>
            <a:r>
              <a:rPr lang="en-US" sz="2500" b="1" dirty="0"/>
              <a:t>body</a:t>
            </a:r>
            <a:r>
              <a:rPr lang="en-US" sz="2500" dirty="0"/>
              <a:t> element</a:t>
            </a:r>
          </a:p>
        </p:txBody>
      </p:sp>
    </p:spTree>
    <p:extLst>
      <p:ext uri="{BB962C8B-B14F-4D97-AF65-F5344CB8AC3E}">
        <p14:creationId xmlns:p14="http://schemas.microsoft.com/office/powerpoint/2010/main" val="5270772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09992"/>
          </a:xfrm>
        </p:spPr>
        <p:txBody>
          <a:bodyPr>
            <a:normAutofit/>
          </a:bodyPr>
          <a:lstStyle/>
          <a:p>
            <a:r>
              <a:rPr lang="en-US" dirty="0">
                <a:latin typeface="+mj-lt"/>
              </a:rPr>
              <a:t>XHTML Document Structure (Ex.)</a:t>
            </a:r>
          </a:p>
        </p:txBody>
      </p:sp>
      <p:sp>
        <p:nvSpPr>
          <p:cNvPr id="5" name="Content Placeholder 2"/>
          <p:cNvSpPr>
            <a:spLocks noGrp="1"/>
          </p:cNvSpPr>
          <p:nvPr>
            <p:ph idx="1"/>
          </p:nvPr>
        </p:nvSpPr>
        <p:spPr>
          <a:xfrm>
            <a:off x="1714500" y="1143000"/>
            <a:ext cx="8763000" cy="5181600"/>
          </a:xfrm>
        </p:spPr>
        <p:txBody>
          <a:bodyPr>
            <a:normAutofit fontScale="92500" lnSpcReduction="10000"/>
          </a:bodyPr>
          <a:lstStyle/>
          <a:p>
            <a:pPr>
              <a:buNone/>
            </a:pPr>
            <a:r>
              <a:rPr lang="en-US"/>
              <a:t>&lt;?xml </a:t>
            </a:r>
            <a:r>
              <a:rPr lang="en-US" b="1">
                <a:solidFill>
                  <a:srgbClr val="FF0000"/>
                </a:solidFill>
              </a:rPr>
              <a:t>version</a:t>
            </a:r>
            <a:r>
              <a:rPr lang="en-US"/>
              <a:t>="1.0" ?&gt;</a:t>
            </a:r>
          </a:p>
          <a:p>
            <a:pPr>
              <a:buNone/>
            </a:pPr>
            <a:r>
              <a:rPr lang="en-US"/>
              <a:t>&lt;!</a:t>
            </a:r>
            <a:r>
              <a:rPr lang="en-US" b="1">
                <a:solidFill>
                  <a:srgbClr val="FF0000"/>
                </a:solidFill>
              </a:rPr>
              <a:t>DOCTYPE</a:t>
            </a:r>
            <a:r>
              <a:rPr lang="en-US"/>
              <a:t> HTML PUBLIC "-//W3C//Dtd XHTML 1.00 Strict//EN" "http://www.w3.org/tr/xhtml1/Dtd/xhtml1-strict.dtd"&gt; </a:t>
            </a:r>
          </a:p>
          <a:p>
            <a:pPr>
              <a:buNone/>
            </a:pPr>
            <a:r>
              <a:rPr lang="en-US"/>
              <a:t>&lt;html </a:t>
            </a:r>
            <a:r>
              <a:rPr lang="en-US" b="1" err="1">
                <a:solidFill>
                  <a:srgbClr val="FF0000"/>
                </a:solidFill>
              </a:rPr>
              <a:t>xmlns</a:t>
            </a:r>
            <a:r>
              <a:rPr lang="en-US"/>
              <a:t>="http://www.w3.org/1999/xhtml"&gt;</a:t>
            </a:r>
          </a:p>
          <a:p>
            <a:pPr>
              <a:buNone/>
            </a:pPr>
            <a:r>
              <a:rPr lang="en-US"/>
              <a:t>    &lt;head&gt;</a:t>
            </a:r>
          </a:p>
          <a:p>
            <a:pPr>
              <a:buNone/>
            </a:pPr>
            <a:r>
              <a:rPr lang="en-US"/>
              <a:t>        &lt;</a:t>
            </a:r>
            <a:r>
              <a:rPr lang="en-US" b="1">
                <a:solidFill>
                  <a:srgbClr val="FF0000"/>
                </a:solidFill>
              </a:rPr>
              <a:t>title</a:t>
            </a:r>
            <a:r>
              <a:rPr lang="en-US"/>
              <a:t>&gt;Hello&lt;/title&gt;</a:t>
            </a:r>
          </a:p>
          <a:p>
            <a:pPr>
              <a:buNone/>
            </a:pPr>
            <a:r>
              <a:rPr lang="en-US"/>
              <a:t>    &lt;/head&gt;</a:t>
            </a:r>
          </a:p>
          <a:p>
            <a:pPr>
              <a:buNone/>
            </a:pPr>
            <a:r>
              <a:rPr lang="en-US"/>
              <a:t>    &lt;</a:t>
            </a:r>
            <a:r>
              <a:rPr lang="en-US" b="1">
                <a:solidFill>
                  <a:srgbClr val="FF0000"/>
                </a:solidFill>
              </a:rPr>
              <a:t>body</a:t>
            </a:r>
            <a:r>
              <a:rPr lang="en-US"/>
              <a:t>&gt;</a:t>
            </a:r>
          </a:p>
          <a:p>
            <a:pPr>
              <a:buNone/>
            </a:pPr>
            <a:r>
              <a:rPr lang="en-US"/>
              <a:t>        helloooooooo</a:t>
            </a:r>
          </a:p>
          <a:p>
            <a:pPr>
              <a:buNone/>
            </a:pPr>
            <a:r>
              <a:rPr lang="en-US"/>
              <a:t>    &lt;/body&gt;</a:t>
            </a:r>
          </a:p>
          <a:p>
            <a:pPr>
              <a:buNone/>
            </a:pPr>
            <a:r>
              <a:rPr lang="en-US"/>
              <a:t>&lt;/html&gt;</a:t>
            </a:r>
          </a:p>
        </p:txBody>
      </p:sp>
    </p:spTree>
    <p:extLst>
      <p:ext uri="{BB962C8B-B14F-4D97-AF65-F5344CB8AC3E}">
        <p14:creationId xmlns:p14="http://schemas.microsoft.com/office/powerpoint/2010/main" val="14130435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6090"/>
          </a:xfrm>
        </p:spPr>
        <p:txBody>
          <a:bodyPr/>
          <a:lstStyle>
            <a:defPPr/>
          </a:lstStyle>
          <a:p>
            <a:r>
              <a:rPr lang="en-US" dirty="0"/>
              <a:t>HTTP Request (Example)</a:t>
            </a:r>
          </a:p>
        </p:txBody>
      </p:sp>
      <p:graphicFrame>
        <p:nvGraphicFramePr>
          <p:cNvPr id="4" name="Content Placeholder 3"/>
          <p:cNvGraphicFramePr>
            <a:graphicFrameLocks noGrp="1"/>
          </p:cNvGraphicFramePr>
          <p:nvPr>
            <p:ph idx="1"/>
          </p:nvPr>
        </p:nvGraphicFramePr>
        <p:xfrm>
          <a:off x="1714500" y="1371600"/>
          <a:ext cx="8763000" cy="2016760"/>
        </p:xfrm>
        <a:graphic>
          <a:graphicData uri="http://schemas.openxmlformats.org/drawingml/2006/table">
            <a:tbl>
              <a:tblPr firstRow="1">
                <a:tableStyleId>{2D5ABB26-0587-4C30-8999-92F81FD0307C}</a:tableStyleId>
              </a:tblPr>
              <a:tblGrid>
                <a:gridCol w="2921000">
                  <a:extLst>
                    <a:ext uri="{9D8B030D-6E8A-4147-A177-3AD203B41FA5}">
                      <a16:colId xmlns:a16="http://schemas.microsoft.com/office/drawing/2014/main" val="20000"/>
                    </a:ext>
                  </a:extLst>
                </a:gridCol>
                <a:gridCol w="1917700">
                  <a:extLst>
                    <a:ext uri="{9D8B030D-6E8A-4147-A177-3AD203B41FA5}">
                      <a16:colId xmlns:a16="http://schemas.microsoft.com/office/drawing/2014/main" val="20001"/>
                    </a:ext>
                  </a:extLst>
                </a:gridCol>
                <a:gridCol w="3924300">
                  <a:extLst>
                    <a:ext uri="{9D8B030D-6E8A-4147-A177-3AD203B41FA5}">
                      <a16:colId xmlns:a16="http://schemas.microsoft.com/office/drawing/2014/main" val="20002"/>
                    </a:ext>
                  </a:extLst>
                </a:gridCol>
              </a:tblGrid>
              <a:tr h="370840">
                <a:tc>
                  <a:txBody>
                    <a:bodyPr/>
                    <a:lstStyle>
                      <a:defPPr/>
                    </a:lstStyle>
                    <a:p>
                      <a:pPr marL="0" marR="0" indent="0" algn="l" defTabSz="914400" rtl="0" eaLnBrk="1" fontAlgn="auto" latinLnBrk="0" hangingPunct="1">
                        <a:lnSpc>
                          <a:spcPct val="100000"/>
                        </a:lnSpc>
                        <a:spcBef>
                          <a:spcPct val="0"/>
                        </a:spcBef>
                        <a:spcAft>
                          <a:spcPct val="0"/>
                        </a:spcAft>
                        <a:buClrTx/>
                        <a:buSzTx/>
                        <a:buFontTx/>
                        <a:buNone/>
                        <a:defRPr/>
                      </a:pPr>
                      <a:r>
                        <a:rPr lang="en-US"/>
                        <a:t>GET /hello.html HTTP/1.1</a:t>
                      </a:r>
                    </a:p>
                  </a:txBody>
                  <a:tcPr>
                    <a:lnB w="12700" cap="flat" cmpd="sng" algn="ctr">
                      <a:solidFill>
                        <a:schemeClr val="tx1"/>
                      </a:solidFill>
                      <a:prstDash val="solid"/>
                      <a:round/>
                      <a:headEnd type="none" w="med" len="med"/>
                      <a:tailEnd type="none" w="med" len="med"/>
                    </a:lnB>
                  </a:tcPr>
                </a:tc>
                <a:tc>
                  <a:txBody>
                    <a:bodyPr/>
                    <a:lstStyle>
                      <a:defPPr/>
                    </a:lstStyle>
                    <a:p>
                      <a:endParaRPr lang="en-US"/>
                    </a:p>
                  </a:txBody>
                  <a:tcPr>
                    <a:lnB w="12700" cap="flat" cmpd="sng" algn="ctr">
                      <a:solidFill>
                        <a:schemeClr val="tx1"/>
                      </a:solidFill>
                      <a:prstDash val="solid"/>
                      <a:round/>
                      <a:headEnd type="none" w="med" len="med"/>
                      <a:tailEnd type="none" w="med" len="med"/>
                    </a:lnB>
                  </a:tcPr>
                </a:tc>
                <a:tc>
                  <a:txBody>
                    <a:bodyPr/>
                    <a:lstStyle>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1800" kern="1200">
                          <a:solidFill>
                            <a:schemeClr val="tx1"/>
                          </a:solidFill>
                          <a:latin typeface="+mn-lt"/>
                          <a:ea typeface="Times New Roman" panose="02020603050405020304" pitchFamily="18" charset="0"/>
                          <a:cs typeface="Times New Roman" panose="02020603050405020304" pitchFamily="18" charset="0"/>
                        </a:rPr>
                        <a:t>h</a:t>
                      </a:r>
                      <a:r>
                        <a:rPr kumimoji="0" lang="en-US" sz="1800" b="0" i="0" u="none" strike="noStrike" kern="1200" cap="none" spc="0" normalizeH="0" baseline="0" noProof="0">
                          <a:ln>
                            <a:noFill/>
                          </a:ln>
                          <a:solidFill>
                            <a:schemeClr val="tx1"/>
                          </a:solidFill>
                          <a:effectLst/>
                          <a:uLnTx/>
                          <a:uFillTx/>
                          <a:latin typeface="+mn-lt"/>
                          <a:ea typeface="Times New Roman" panose="02020603050405020304" pitchFamily="18" charset="0"/>
                          <a:cs typeface="Times New Roman" panose="02020603050405020304" pitchFamily="18" charset="0"/>
                        </a:rPr>
                        <a:t>ello.html is requested from</a:t>
                      </a:r>
                      <a:r>
                        <a:rPr kumimoji="0" lang="en-US" sz="1800" b="0" i="0" u="none" strike="noStrike" kern="1200" cap="none" spc="0" normalizeH="0" noProof="0">
                          <a:ln>
                            <a:noFill/>
                          </a:ln>
                          <a:solidFill>
                            <a:schemeClr val="tx1"/>
                          </a:solidFill>
                          <a:effectLst/>
                          <a:uLnTx/>
                          <a:uFillTx/>
                          <a:latin typeface="+mn-lt"/>
                          <a:ea typeface="Times New Roman" panose="02020603050405020304" pitchFamily="18" charset="0"/>
                          <a:cs typeface="Times New Roman" panose="02020603050405020304" pitchFamily="18" charset="0"/>
                        </a:rPr>
                        <a:t> </a:t>
                      </a:r>
                      <a:r>
                        <a:rPr kumimoji="0" lang="en-US" sz="1800" b="0" i="0" u="none" strike="noStrike" kern="1200" cap="none" spc="0" normalizeH="0" baseline="0" noProof="0">
                          <a:ln>
                            <a:noFill/>
                          </a:ln>
                          <a:solidFill>
                            <a:schemeClr val="tx1"/>
                          </a:solidFill>
                          <a:effectLst/>
                          <a:uLnTx/>
                          <a:uFillTx/>
                          <a:latin typeface="+mn-lt"/>
                          <a:ea typeface="Times New Roman" panose="02020603050405020304" pitchFamily="18" charset="0"/>
                          <a:cs typeface="Times New Roman" panose="02020603050405020304" pitchFamily="18" charset="0"/>
                        </a:rPr>
                        <a:t>server using GET method of HTTP version 1.1   </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defPPr/>
                    </a:lstStyle>
                    <a:p>
                      <a:pPr marL="0" marR="0" indent="0" algn="l" defTabSz="914400" rtl="0" eaLnBrk="1" fontAlgn="auto" latinLnBrk="0" hangingPunct="1">
                        <a:lnSpc>
                          <a:spcPct val="100000"/>
                        </a:lnSpc>
                        <a:spcBef>
                          <a:spcPct val="0"/>
                        </a:spcBef>
                        <a:spcAft>
                          <a:spcPct val="0"/>
                        </a:spcAft>
                        <a:buClrTx/>
                        <a:buSzTx/>
                        <a:buFontTx/>
                        <a:buNone/>
                        <a:defRPr/>
                      </a:pPr>
                      <a:r>
                        <a:rPr lang="en-US"/>
                        <a:t>User-Agent: Mozilla/4.0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tx1"/>
                          </a:solidFill>
                          <a:effectLst/>
                          <a:uLnTx/>
                          <a:uFillTx/>
                          <a:latin typeface="+mn-lt"/>
                          <a:ea typeface="Times New Roman" panose="02020603050405020304" pitchFamily="18" charset="0"/>
                          <a:cs typeface="Times New Roman" panose="02020603050405020304" pitchFamily="18" charset="0"/>
                        </a:rPr>
                        <a:t>Client</a:t>
                      </a:r>
                      <a:r>
                        <a:rPr kumimoji="0" lang="en-US" sz="1800" b="0" i="0" u="none" strike="noStrike" kern="1200" cap="none" spc="0" normalizeH="0" noProof="0">
                          <a:ln>
                            <a:noFill/>
                          </a:ln>
                          <a:solidFill>
                            <a:schemeClr val="tx1"/>
                          </a:solidFill>
                          <a:effectLst/>
                          <a:uLnTx/>
                          <a:uFillTx/>
                          <a:latin typeface="+mn-lt"/>
                          <a:ea typeface="Times New Roman" panose="02020603050405020304" pitchFamily="18" charset="0"/>
                          <a:cs typeface="Times New Roman" panose="02020603050405020304" pitchFamily="18" charset="0"/>
                        </a:rPr>
                        <a:t> is using  version 4 of the mozila  browser</a:t>
                      </a:r>
                      <a:endParaRPr kumimoji="0" lang="en-US" sz="1800" b="0" i="0" u="none" strike="noStrike" kern="1200" cap="none" spc="0" normalizeH="0" baseline="0" noProof="0">
                        <a:ln>
                          <a:noFill/>
                        </a:ln>
                        <a:solidFill>
                          <a:schemeClr val="tx1"/>
                        </a:solidFill>
                        <a:effectLst/>
                        <a:uLnTx/>
                        <a:uFillTx/>
                        <a:latin typeface="+mn-lt"/>
                        <a:ea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3840">
                <a:tc>
                  <a:txBody>
                    <a:bodyPr/>
                    <a:lstStyle>
                      <a:defPPr/>
                    </a:lstStyle>
                    <a:p>
                      <a:pPr marL="0" marR="0" indent="0" algn="l" defTabSz="914400" rtl="0" eaLnBrk="1" fontAlgn="auto" latinLnBrk="0" hangingPunct="1">
                        <a:lnSpc>
                          <a:spcPct val="100000"/>
                        </a:lnSpc>
                        <a:spcBef>
                          <a:spcPct val="0"/>
                        </a:spcBef>
                        <a:spcAft>
                          <a:spcPct val="0"/>
                        </a:spcAft>
                        <a:buClrTx/>
                        <a:buSzTx/>
                        <a:buFontTx/>
                        <a:buNone/>
                        <a:defRPr/>
                      </a:pPr>
                      <a:r>
                        <a:rPr lang="en-US"/>
                        <a:t>Host: www.abc.com</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1800" kern="1200">
                          <a:solidFill>
                            <a:schemeClr val="tx1"/>
                          </a:solidFill>
                          <a:latin typeface="+mn-lt"/>
                          <a:ea typeface="Times New Roman" panose="02020603050405020304" pitchFamily="18" charset="0"/>
                          <a:cs typeface="Times New Roman" panose="02020603050405020304" pitchFamily="18" charset="0"/>
                        </a:rPr>
                        <a:t>Host of the page is abc.com</a:t>
                      </a:r>
                      <a:endParaRPr kumimoji="0" lang="en-US" sz="1800" b="0" i="0" u="none" strike="noStrike" kern="1200" cap="none" spc="0" normalizeH="0" baseline="0" noProof="0">
                        <a:ln>
                          <a:noFill/>
                        </a:ln>
                        <a:solidFill>
                          <a:schemeClr val="tx1"/>
                        </a:solidFill>
                        <a:effectLst/>
                        <a:uLnTx/>
                        <a:uFillTx/>
                        <a:latin typeface="+mn-lt"/>
                        <a:ea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defPPr/>
                    </a:lstStyle>
                    <a:p>
                      <a:pPr marL="0" marR="0" indent="0" algn="l" defTabSz="914400" rtl="0" eaLnBrk="1" fontAlgn="auto" latinLnBrk="0" hangingPunct="1">
                        <a:lnSpc>
                          <a:spcPct val="100000"/>
                        </a:lnSpc>
                        <a:spcBef>
                          <a:spcPct val="0"/>
                        </a:spcBef>
                        <a:spcAft>
                          <a:spcPct val="0"/>
                        </a:spcAft>
                        <a:buClrTx/>
                        <a:buSzTx/>
                        <a:buFontTx/>
                        <a:buNone/>
                        <a:defRPr/>
                      </a:pPr>
                      <a:r>
                        <a:rPr lang="en-US"/>
                        <a:t>Accept-Language: en-us </a:t>
                      </a:r>
                    </a:p>
                  </a:txBody>
                  <a:tcPr>
                    <a:lnT w="12700" cap="flat" cmpd="sng" algn="ctr">
                      <a:solidFill>
                        <a:schemeClr val="tx1"/>
                      </a:solidFill>
                      <a:prstDash val="solid"/>
                      <a:round/>
                      <a:headEnd type="none" w="med" len="med"/>
                      <a:tailEnd type="none" w="med" len="med"/>
                    </a:lnT>
                  </a:tcPr>
                </a:tc>
                <a:tc>
                  <a:txBody>
                    <a:bodyPr/>
                    <a:lstStyle>
                      <a:defPPr/>
                    </a:lstStyle>
                    <a:p>
                      <a:endParaRPr lang="en-US"/>
                    </a:p>
                  </a:txBody>
                  <a:tcPr>
                    <a:lnT w="12700" cap="flat" cmpd="sng" algn="ctr">
                      <a:solidFill>
                        <a:schemeClr val="tx1"/>
                      </a:solidFill>
                      <a:prstDash val="solid"/>
                      <a:round/>
                      <a:headEnd type="none" w="med" len="med"/>
                      <a:tailEnd type="none" w="med" len="med"/>
                    </a:lnT>
                  </a:tcPr>
                </a:tc>
                <a:tc>
                  <a:txBody>
                    <a:bodyPr/>
                    <a:lstStyle>
                      <a:defP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solidFill>
                            <a:schemeClr val="tx1"/>
                          </a:solidFill>
                          <a:effectLst/>
                          <a:uLnTx/>
                          <a:uFillTx/>
                          <a:latin typeface="+mn-lt"/>
                          <a:ea typeface="Times New Roman" panose="02020603050405020304" pitchFamily="18" charset="0"/>
                          <a:cs typeface="Times New Roman" panose="02020603050405020304" pitchFamily="18" charset="0"/>
                        </a:rPr>
                        <a:t>Client accepts</a:t>
                      </a:r>
                      <a:r>
                        <a:rPr kumimoji="0" lang="en-US" sz="1800" b="0" i="0" u="none" strike="noStrike" kern="1200" cap="none" spc="0" normalizeH="0" noProof="0">
                          <a:ln>
                            <a:noFill/>
                          </a:ln>
                          <a:solidFill>
                            <a:schemeClr val="tx1"/>
                          </a:solidFill>
                          <a:effectLst/>
                          <a:uLnTx/>
                          <a:uFillTx/>
                          <a:latin typeface="+mn-lt"/>
                          <a:ea typeface="Times New Roman" panose="02020603050405020304" pitchFamily="18" charset="0"/>
                          <a:cs typeface="Times New Roman" panose="02020603050405020304" pitchFamily="18" charset="0"/>
                        </a:rPr>
                        <a:t> US English Locale</a:t>
                      </a:r>
                      <a:endParaRPr kumimoji="0" lang="en-US" sz="1800" b="0" i="0" u="none" strike="noStrike" kern="1200" cap="none" spc="0" normalizeH="0" baseline="0" noProof="0">
                        <a:ln>
                          <a:noFill/>
                        </a:ln>
                        <a:solidFill>
                          <a:schemeClr val="tx1"/>
                        </a:solidFill>
                        <a:effectLst/>
                        <a:uLnTx/>
                        <a:uFillTx/>
                        <a:latin typeface="+mn-lt"/>
                        <a:ea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sp>
        <p:nvSpPr>
          <p:cNvPr id="5" name="Right Arrow 4"/>
          <p:cNvSpPr/>
          <p:nvPr/>
        </p:nvSpPr>
        <p:spPr>
          <a:xfrm>
            <a:off x="4622321" y="1662023"/>
            <a:ext cx="15240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7" name="Right Arrow 6"/>
          <p:cNvSpPr/>
          <p:nvPr/>
        </p:nvSpPr>
        <p:spPr>
          <a:xfrm>
            <a:off x="4596441" y="2314755"/>
            <a:ext cx="15240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8" name="Right Arrow 7"/>
          <p:cNvSpPr/>
          <p:nvPr/>
        </p:nvSpPr>
        <p:spPr>
          <a:xfrm>
            <a:off x="4561936" y="2828026"/>
            <a:ext cx="15240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9" name="Right Arrow 8"/>
          <p:cNvSpPr/>
          <p:nvPr/>
        </p:nvSpPr>
        <p:spPr>
          <a:xfrm>
            <a:off x="4587815" y="3277003"/>
            <a:ext cx="15240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19" name="Rectangle 18"/>
          <p:cNvSpPr/>
          <p:nvPr/>
        </p:nvSpPr>
        <p:spPr>
          <a:xfrm>
            <a:off x="1752600" y="1295400"/>
            <a:ext cx="24384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20" name="Rectangle 19"/>
          <p:cNvSpPr/>
          <p:nvPr/>
        </p:nvSpPr>
        <p:spPr>
          <a:xfrm>
            <a:off x="6629400" y="1447800"/>
            <a:ext cx="35052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21" name="Rectangle 20"/>
          <p:cNvSpPr/>
          <p:nvPr/>
        </p:nvSpPr>
        <p:spPr>
          <a:xfrm>
            <a:off x="1676400" y="1905000"/>
            <a:ext cx="25146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22" name="Rectangle 21"/>
          <p:cNvSpPr/>
          <p:nvPr/>
        </p:nvSpPr>
        <p:spPr>
          <a:xfrm>
            <a:off x="1676400" y="2590800"/>
            <a:ext cx="24384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23" name="Rectangle 22"/>
          <p:cNvSpPr/>
          <p:nvPr/>
        </p:nvSpPr>
        <p:spPr>
          <a:xfrm>
            <a:off x="1676400" y="2971800"/>
            <a:ext cx="25146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24" name="Rectangle 23"/>
          <p:cNvSpPr/>
          <p:nvPr/>
        </p:nvSpPr>
        <p:spPr>
          <a:xfrm>
            <a:off x="6629400" y="1981200"/>
            <a:ext cx="38862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25" name="Rectangle 24"/>
          <p:cNvSpPr/>
          <p:nvPr/>
        </p:nvSpPr>
        <p:spPr>
          <a:xfrm>
            <a:off x="6477000" y="2590800"/>
            <a:ext cx="4038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26" name="Rectangle 25"/>
          <p:cNvSpPr/>
          <p:nvPr/>
        </p:nvSpPr>
        <p:spPr>
          <a:xfrm>
            <a:off x="6477000" y="2971800"/>
            <a:ext cx="4038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17" name="Rectangle 16"/>
          <p:cNvSpPr/>
          <p:nvPr/>
        </p:nvSpPr>
        <p:spPr>
          <a:xfrm>
            <a:off x="4114800" y="1905000"/>
            <a:ext cx="2514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18" name="Rectangle 17"/>
          <p:cNvSpPr/>
          <p:nvPr/>
        </p:nvSpPr>
        <p:spPr>
          <a:xfrm>
            <a:off x="4114800" y="2590800"/>
            <a:ext cx="2514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27" name="Rectangle 26"/>
          <p:cNvSpPr/>
          <p:nvPr/>
        </p:nvSpPr>
        <p:spPr>
          <a:xfrm>
            <a:off x="4114800" y="2971800"/>
            <a:ext cx="25146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nodeType="clickPar">
                      <p:stCondLst>
                        <p:cond delay="indefinite"/>
                      </p:stCondLst>
                      <p:childTnLst>
                        <p:par>
                          <p:cTn id="13" fill="hold">
                            <p:stCondLst>
                              <p:cond delay="0"/>
                            </p:stCondLst>
                            <p:childTnLst>
                              <p:par>
                                <p:cTn id="14" presetID="1" presetClass="exit" presetSubtype="0" fill="hold" grpId="0" nodeType="clickEffect">
                                  <p:stCondLst>
                                    <p:cond delay="0"/>
                                  </p:stCondLst>
                                  <p:childTnLst>
                                    <p:set>
                                      <p:cBhvr>
                                        <p:cTn id="15" dur="1" fill="hold">
                                          <p:stCondLst>
                                            <p:cond delay="0"/>
                                          </p:stCondLst>
                                        </p:cTn>
                                        <p:tgtEl>
                                          <p:spTgt spid="20"/>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21"/>
                                        </p:tgtEl>
                                        <p:attrNameLst>
                                          <p:attrName>style.visibility</p:attrName>
                                        </p:attrNameLst>
                                      </p:cBhvr>
                                      <p:to>
                                        <p:strVal val="hidden"/>
                                      </p:to>
                                    </p:set>
                                  </p:childTnLst>
                                </p:cTn>
                              </p:par>
                            </p:childTnLst>
                          </p:cTn>
                        </p:par>
                      </p:childTnLst>
                    </p:cTn>
                  </p:par>
                  <p:par>
                    <p:cTn id="20" fill="hold" nodeType="clickPar">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17"/>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par>
                    <p:cTn id="29" fill="hold" nodeType="clickPar">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18"/>
                                        </p:tgtEl>
                                        <p:attrNameLst>
                                          <p:attrName>style.visibility</p:attrName>
                                        </p:attrNameLst>
                                      </p:cBhvr>
                                      <p:to>
                                        <p:strVal val="hidden"/>
                                      </p:to>
                                    </p:set>
                                  </p:childTnLst>
                                </p:cTn>
                              </p:par>
                            </p:childTnLst>
                          </p:cTn>
                        </p:par>
                      </p:childTnLst>
                    </p:cTn>
                  </p:par>
                  <p:par>
                    <p:cTn id="41" fill="hold" nodeType="clickPar">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left)">
                                      <p:cBhvr>
                                        <p:cTn id="45" dur="500"/>
                                        <p:tgtEl>
                                          <p:spTgt spid="8"/>
                                        </p:tgtEl>
                                      </p:cBhvr>
                                    </p:animEffect>
                                  </p:childTnLst>
                                </p:cTn>
                              </p:par>
                            </p:childTnLst>
                          </p:cTn>
                        </p:par>
                      </p:childTnLst>
                    </p:cTn>
                  </p:par>
                  <p:par>
                    <p:cTn id="46" fill="hold" nodeType="clickPar">
                      <p:stCondLst>
                        <p:cond delay="indefinite"/>
                      </p:stCondLst>
                      <p:childTnLst>
                        <p:par>
                          <p:cTn id="47" fill="hold">
                            <p:stCondLst>
                              <p:cond delay="0"/>
                            </p:stCondLst>
                            <p:childTnLst>
                              <p:par>
                                <p:cTn id="48" presetID="1" presetClass="exit" presetSubtype="0" fill="hold" grpId="0" nodeType="clickEffect">
                                  <p:stCondLst>
                                    <p:cond delay="0"/>
                                  </p:stCondLst>
                                  <p:childTnLst>
                                    <p:set>
                                      <p:cBhvr>
                                        <p:cTn id="49" dur="1" fill="hold">
                                          <p:stCondLst>
                                            <p:cond delay="0"/>
                                          </p:stCondLst>
                                        </p:cTn>
                                        <p:tgtEl>
                                          <p:spTgt spid="25"/>
                                        </p:tgtEl>
                                        <p:attrNameLst>
                                          <p:attrName>style.visibility</p:attrName>
                                        </p:attrNameLst>
                                      </p:cBhvr>
                                      <p:to>
                                        <p:strVal val="hidden"/>
                                      </p:to>
                                    </p:set>
                                  </p:childTnLst>
                                </p:cTn>
                              </p:par>
                            </p:childTnLst>
                          </p:cTn>
                        </p:par>
                      </p:childTnLst>
                    </p:cTn>
                  </p:par>
                  <p:par>
                    <p:cTn id="50" fill="hold" nodeType="clickPar">
                      <p:stCondLst>
                        <p:cond delay="indefinite"/>
                      </p:stCondLst>
                      <p:childTnLst>
                        <p:par>
                          <p:cTn id="51" fill="hold">
                            <p:stCondLst>
                              <p:cond delay="0"/>
                            </p:stCondLst>
                            <p:childTnLst>
                              <p:par>
                                <p:cTn id="52" presetID="1" presetClass="exit" presetSubtype="0" fill="hold" grpId="0" nodeType="clickEffect">
                                  <p:stCondLst>
                                    <p:cond delay="0"/>
                                  </p:stCondLst>
                                  <p:childTnLst>
                                    <p:set>
                                      <p:cBhvr>
                                        <p:cTn id="53" dur="1" fill="hold">
                                          <p:stCondLst>
                                            <p:cond delay="0"/>
                                          </p:stCondLst>
                                        </p:cTn>
                                        <p:tgtEl>
                                          <p:spTgt spid="23"/>
                                        </p:tgtEl>
                                        <p:attrNameLst>
                                          <p:attrName>style.visibility</p:attrName>
                                        </p:attrNameLst>
                                      </p:cBhvr>
                                      <p:to>
                                        <p:strVal val="hidden"/>
                                      </p:to>
                                    </p:set>
                                  </p:childTnLst>
                                </p:cTn>
                              </p:par>
                            </p:childTnLst>
                          </p:cTn>
                        </p:par>
                      </p:childTnLst>
                    </p:cTn>
                  </p:par>
                  <p:par>
                    <p:cTn id="54" fill="hold" nodeType="clickPar">
                      <p:stCondLst>
                        <p:cond delay="indefinite"/>
                      </p:stCondLst>
                      <p:childTnLst>
                        <p:par>
                          <p:cTn id="55" fill="hold">
                            <p:stCondLst>
                              <p:cond delay="0"/>
                            </p:stCondLst>
                            <p:childTnLst>
                              <p:par>
                                <p:cTn id="56" presetID="1" presetClass="exit" presetSubtype="0" fill="hold" grpId="0" nodeType="clickEffect">
                                  <p:stCondLst>
                                    <p:cond delay="0"/>
                                  </p:stCondLst>
                                  <p:childTnLst>
                                    <p:set>
                                      <p:cBhvr>
                                        <p:cTn id="57" dur="1" fill="hold">
                                          <p:stCondLst>
                                            <p:cond delay="0"/>
                                          </p:stCondLst>
                                        </p:cTn>
                                        <p:tgtEl>
                                          <p:spTgt spid="27"/>
                                        </p:tgtEl>
                                        <p:attrNameLst>
                                          <p:attrName>style.visibility</p:attrName>
                                        </p:attrNameLst>
                                      </p:cBhvr>
                                      <p:to>
                                        <p:strVal val="hidden"/>
                                      </p:to>
                                    </p:set>
                                  </p:childTnLst>
                                </p:cTn>
                              </p:par>
                            </p:childTnLst>
                          </p:cTn>
                        </p:par>
                      </p:childTnLst>
                    </p:cTn>
                  </p:par>
                  <p:par>
                    <p:cTn id="58" fill="hold" nodeType="clickPar">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wipe(left)">
                                      <p:cBhvr>
                                        <p:cTn id="62" dur="500"/>
                                        <p:tgtEl>
                                          <p:spTgt spid="9"/>
                                        </p:tgtEl>
                                      </p:cBhvr>
                                    </p:animEffect>
                                  </p:childTnLst>
                                </p:cTn>
                              </p:par>
                            </p:childTnLst>
                          </p:cTn>
                        </p:par>
                      </p:childTnLst>
                    </p:cTn>
                  </p:par>
                  <p:par>
                    <p:cTn id="63" fill="hold" nodeType="clickPar">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9" grpId="0" animBg="1"/>
      <p:bldP spid="20" grpId="0" animBg="1"/>
      <p:bldP spid="22" grpId="0" animBg="1"/>
      <p:bldP spid="23" grpId="0" animBg="1"/>
      <p:bldP spid="24" grpId="0" animBg="1"/>
      <p:bldP spid="25" grpId="0" animBg="1"/>
      <p:bldP spid="2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j-lt"/>
              </a:rPr>
              <a:t>META Tag</a:t>
            </a:r>
          </a:p>
        </p:txBody>
      </p:sp>
      <p:sp>
        <p:nvSpPr>
          <p:cNvPr id="5" name="Content Placeholder 2"/>
          <p:cNvSpPr>
            <a:spLocks noGrp="1"/>
          </p:cNvSpPr>
          <p:nvPr>
            <p:ph idx="1"/>
          </p:nvPr>
        </p:nvSpPr>
        <p:spPr>
          <a:xfrm>
            <a:off x="1714500" y="1345720"/>
            <a:ext cx="8763000" cy="4750279"/>
          </a:xfrm>
        </p:spPr>
        <p:txBody>
          <a:bodyPr>
            <a:normAutofit/>
          </a:bodyPr>
          <a:lstStyle/>
          <a:p>
            <a:pPr lvl="0"/>
            <a:r>
              <a:rPr lang="en-US" dirty="0">
                <a:latin typeface="+mn-lt"/>
              </a:rPr>
              <a:t>Metadata is data (information) about data.</a:t>
            </a:r>
          </a:p>
          <a:p>
            <a:pPr lvl="0"/>
            <a:r>
              <a:rPr lang="en-US" dirty="0">
                <a:latin typeface="+mn-lt"/>
              </a:rPr>
              <a:t>The &lt;meta&gt; tag provides metadata about the HTML document. </a:t>
            </a:r>
          </a:p>
          <a:p>
            <a:pPr lvl="0"/>
            <a:r>
              <a:rPr lang="en-US" dirty="0">
                <a:latin typeface="+mn-lt"/>
              </a:rPr>
              <a:t>Metadata will </a:t>
            </a:r>
            <a:r>
              <a:rPr lang="en-US" b="1" dirty="0">
                <a:latin typeface="+mn-lt"/>
              </a:rPr>
              <a:t>not be displayed </a:t>
            </a:r>
            <a:r>
              <a:rPr lang="en-US" dirty="0">
                <a:latin typeface="+mn-lt"/>
              </a:rPr>
              <a:t>on the page.</a:t>
            </a:r>
          </a:p>
          <a:p>
            <a:pPr lvl="0"/>
            <a:r>
              <a:rPr lang="en-US" dirty="0">
                <a:latin typeface="+mn-lt"/>
              </a:rPr>
              <a:t>Meta elements are typically used to specify </a:t>
            </a:r>
            <a:r>
              <a:rPr lang="en-US" b="1" dirty="0">
                <a:latin typeface="+mn-lt"/>
              </a:rPr>
              <a:t>page description</a:t>
            </a:r>
            <a:r>
              <a:rPr lang="en-US" dirty="0">
                <a:latin typeface="+mn-lt"/>
              </a:rPr>
              <a:t>, </a:t>
            </a:r>
            <a:r>
              <a:rPr lang="en-US" b="1" dirty="0">
                <a:latin typeface="+mn-lt"/>
              </a:rPr>
              <a:t>keywords</a:t>
            </a:r>
            <a:r>
              <a:rPr lang="en-US" dirty="0">
                <a:latin typeface="+mn-lt"/>
              </a:rPr>
              <a:t>, </a:t>
            </a:r>
            <a:r>
              <a:rPr lang="en-US" b="1" dirty="0">
                <a:latin typeface="+mn-lt"/>
              </a:rPr>
              <a:t>author</a:t>
            </a:r>
            <a:r>
              <a:rPr lang="en-US" dirty="0">
                <a:latin typeface="+mn-lt"/>
              </a:rPr>
              <a:t> of the document,</a:t>
            </a:r>
            <a:r>
              <a:rPr lang="en-US" b="1" dirty="0">
                <a:latin typeface="+mn-lt"/>
              </a:rPr>
              <a:t> last modified </a:t>
            </a:r>
            <a:r>
              <a:rPr lang="en-US" dirty="0">
                <a:latin typeface="+mn-lt"/>
              </a:rPr>
              <a:t>and other metadata.</a:t>
            </a:r>
          </a:p>
          <a:p>
            <a:r>
              <a:rPr lang="en-US" dirty="0">
                <a:latin typeface="+mn-lt"/>
              </a:rPr>
              <a:t>The metadata can be used by </a:t>
            </a:r>
            <a:r>
              <a:rPr lang="en-US" dirty="0"/>
              <a:t>search engines (</a:t>
            </a:r>
            <a:r>
              <a:rPr lang="en-US" b="1" dirty="0"/>
              <a:t>keywords</a:t>
            </a:r>
            <a:r>
              <a:rPr lang="en-US" dirty="0"/>
              <a:t>),</a:t>
            </a:r>
            <a:r>
              <a:rPr lang="en-US" dirty="0">
                <a:latin typeface="+mn-lt"/>
              </a:rPr>
              <a:t> browsers (how to </a:t>
            </a:r>
            <a:r>
              <a:rPr lang="en-US" b="1" dirty="0">
                <a:latin typeface="+mn-lt"/>
              </a:rPr>
              <a:t>display</a:t>
            </a:r>
            <a:r>
              <a:rPr lang="en-US" dirty="0">
                <a:latin typeface="+mn-lt"/>
              </a:rPr>
              <a:t> content or </a:t>
            </a:r>
            <a:r>
              <a:rPr lang="en-US" b="1" dirty="0">
                <a:latin typeface="+mn-lt"/>
              </a:rPr>
              <a:t>reload</a:t>
            </a:r>
            <a:r>
              <a:rPr lang="en-US" dirty="0">
                <a:latin typeface="+mn-lt"/>
              </a:rPr>
              <a:t> page) or other web services.</a:t>
            </a:r>
          </a:p>
        </p:txBody>
      </p:sp>
    </p:spTree>
    <p:extLst>
      <p:ext uri="{BB962C8B-B14F-4D97-AF65-F5344CB8AC3E}">
        <p14:creationId xmlns:p14="http://schemas.microsoft.com/office/powerpoint/2010/main" val="32520849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5101"/>
          </a:xfrm>
        </p:spPr>
        <p:txBody>
          <a:bodyPr/>
          <a:lstStyle/>
          <a:p>
            <a:r>
              <a:rPr lang="en-US" dirty="0">
                <a:latin typeface="+mj-lt"/>
              </a:rPr>
              <a:t>Meta Tag Attributes</a:t>
            </a:r>
          </a:p>
        </p:txBody>
      </p:sp>
      <p:graphicFrame>
        <p:nvGraphicFramePr>
          <p:cNvPr id="5" name="Content Placeholder 6"/>
          <p:cNvGraphicFramePr>
            <a:graphicFrameLocks noGrp="1"/>
          </p:cNvGraphicFramePr>
          <p:nvPr>
            <p:ph idx="1"/>
          </p:nvPr>
        </p:nvGraphicFramePr>
        <p:xfrm>
          <a:off x="1714500" y="1295400"/>
          <a:ext cx="8724900" cy="4495802"/>
        </p:xfrm>
        <a:graphic>
          <a:graphicData uri="http://schemas.openxmlformats.org/drawingml/2006/table">
            <a:tbl>
              <a:tblPr firstRow="1" bandRow="1">
                <a:tableStyleId>{5C22544A-7EE6-4342-B048-85BDC9FD1C3A}</a:tableStyleId>
              </a:tblPr>
              <a:tblGrid>
                <a:gridCol w="1228690">
                  <a:extLst>
                    <a:ext uri="{9D8B030D-6E8A-4147-A177-3AD203B41FA5}">
                      <a16:colId xmlns:a16="http://schemas.microsoft.com/office/drawing/2014/main" val="20000"/>
                    </a:ext>
                  </a:extLst>
                </a:gridCol>
                <a:gridCol w="1923517">
                  <a:extLst>
                    <a:ext uri="{9D8B030D-6E8A-4147-A177-3AD203B41FA5}">
                      <a16:colId xmlns:a16="http://schemas.microsoft.com/office/drawing/2014/main" val="20001"/>
                    </a:ext>
                  </a:extLst>
                </a:gridCol>
                <a:gridCol w="5572693">
                  <a:extLst>
                    <a:ext uri="{9D8B030D-6E8A-4147-A177-3AD203B41FA5}">
                      <a16:colId xmlns:a16="http://schemas.microsoft.com/office/drawing/2014/main" val="20002"/>
                    </a:ext>
                  </a:extLst>
                </a:gridCol>
              </a:tblGrid>
              <a:tr h="368260">
                <a:tc>
                  <a:txBody>
                    <a:bodyPr/>
                    <a:lstStyle/>
                    <a:p>
                      <a:r>
                        <a:rPr lang="en-US"/>
                        <a:t>Attribute</a:t>
                      </a:r>
                    </a:p>
                  </a:txBody>
                  <a:tcPr/>
                </a:tc>
                <a:tc>
                  <a:txBody>
                    <a:bodyPr/>
                    <a:lstStyle/>
                    <a:p>
                      <a:r>
                        <a:rPr lang="en-US"/>
                        <a:t>Value</a:t>
                      </a:r>
                    </a:p>
                  </a:txBody>
                  <a:tcPr/>
                </a:tc>
                <a:tc>
                  <a:txBody>
                    <a:bodyPr/>
                    <a:lstStyle/>
                    <a:p>
                      <a:r>
                        <a:rPr lang="en-US"/>
                        <a:t>Description</a:t>
                      </a:r>
                    </a:p>
                  </a:txBody>
                  <a:tcPr/>
                </a:tc>
                <a:extLst>
                  <a:ext uri="{0D108BD9-81ED-4DB2-BD59-A6C34878D82A}">
                    <a16:rowId xmlns:a16="http://schemas.microsoft.com/office/drawing/2014/main" val="10000"/>
                  </a:ext>
                </a:extLst>
              </a:tr>
              <a:tr h="368260">
                <a:tc>
                  <a:txBody>
                    <a:bodyPr/>
                    <a:lstStyle/>
                    <a:p>
                      <a:r>
                        <a:rPr lang="en-US" sz="1800" kern="1200" err="1">
                          <a:solidFill>
                            <a:schemeClr val="dk1"/>
                          </a:solidFill>
                          <a:latin typeface="+mn-lt"/>
                          <a:ea typeface="+mn-ea"/>
                          <a:cs typeface="+mn-cs"/>
                          <a:hlinkClick r:id="" action="ppaction://noaction"/>
                        </a:rPr>
                        <a:t>Charset</a:t>
                      </a:r>
                      <a:endParaRPr lang="en-US" sz="1800" kern="1200">
                        <a:solidFill>
                          <a:schemeClr val="dk1"/>
                        </a:solidFill>
                        <a:latin typeface="+mn-lt"/>
                        <a:ea typeface="+mn-ea"/>
                        <a:cs typeface="+mn-cs"/>
                        <a:hlinkClick r:id="" action="ppaction://noaction"/>
                      </a:endParaRPr>
                    </a:p>
                  </a:txBody>
                  <a:tcPr/>
                </a:tc>
                <a:tc>
                  <a:txBody>
                    <a:bodyPr/>
                    <a:lstStyle/>
                    <a:p>
                      <a:r>
                        <a:rPr lang="en-US" sz="1800" kern="1200" err="1">
                          <a:solidFill>
                            <a:schemeClr val="dk1"/>
                          </a:solidFill>
                          <a:latin typeface="+mn-lt"/>
                          <a:ea typeface="+mn-ea"/>
                          <a:cs typeface="+mn-cs"/>
                        </a:rPr>
                        <a:t>Character_set</a:t>
                      </a:r>
                      <a:endParaRPr lang="en-US" sz="1800" kern="1200">
                        <a:solidFill>
                          <a:schemeClr val="dk1"/>
                        </a:solidFill>
                        <a:latin typeface="+mn-lt"/>
                        <a:ea typeface="+mn-ea"/>
                        <a:cs typeface="+mn-cs"/>
                      </a:endParaRPr>
                    </a:p>
                  </a:txBody>
                  <a:tcPr/>
                </a:tc>
                <a:tc>
                  <a:txBody>
                    <a:bodyPr/>
                    <a:lstStyle/>
                    <a:p>
                      <a:r>
                        <a:rPr lang="en-US" sz="1800" kern="1200">
                          <a:solidFill>
                            <a:schemeClr val="dk1"/>
                          </a:solidFill>
                          <a:latin typeface="+mn-lt"/>
                          <a:ea typeface="+mn-ea"/>
                          <a:cs typeface="+mn-cs"/>
                        </a:rPr>
                        <a:t>Specifies the character encoding for the HTML document </a:t>
                      </a:r>
                    </a:p>
                  </a:txBody>
                  <a:tcPr/>
                </a:tc>
                <a:extLst>
                  <a:ext uri="{0D108BD9-81ED-4DB2-BD59-A6C34878D82A}">
                    <a16:rowId xmlns:a16="http://schemas.microsoft.com/office/drawing/2014/main" val="10001"/>
                  </a:ext>
                </a:extLst>
              </a:tr>
              <a:tr h="1566367">
                <a:tc>
                  <a:txBody>
                    <a:bodyPr/>
                    <a:lstStyle/>
                    <a:p>
                      <a:pPr marL="0" marR="0">
                        <a:lnSpc>
                          <a:spcPct val="115000"/>
                        </a:lnSpc>
                        <a:spcBef>
                          <a:spcPct val="0"/>
                        </a:spcBef>
                        <a:spcAft>
                          <a:spcPct val="0"/>
                        </a:spcAft>
                      </a:pPr>
                      <a:r>
                        <a:rPr lang="en-US" sz="1800" kern="1200">
                          <a:solidFill>
                            <a:schemeClr val="dk1"/>
                          </a:solidFill>
                          <a:latin typeface="+mn-lt"/>
                          <a:ea typeface="+mn-ea"/>
                          <a:cs typeface="+mn-cs"/>
                          <a:hlinkClick r:id="" action="ppaction://noaction"/>
                        </a:rPr>
                        <a:t>name</a:t>
                      </a:r>
                      <a:endParaRPr lang="en-US" sz="1800" kern="1200">
                        <a:solidFill>
                          <a:schemeClr val="dk1"/>
                        </a:solidFill>
                        <a:latin typeface="+mn-lt"/>
                        <a:ea typeface="+mn-ea"/>
                        <a:cs typeface="+mn-cs"/>
                      </a:endParaRPr>
                    </a:p>
                  </a:txBody>
                  <a:tcPr marL="68580" marR="68580" marT="0" marB="0" anchor="ctr"/>
                </a:tc>
                <a:tc>
                  <a:txBody>
                    <a:bodyPr/>
                    <a:lstStyle/>
                    <a:p>
                      <a:pPr marL="0" marR="0">
                        <a:lnSpc>
                          <a:spcPct val="115000"/>
                        </a:lnSpc>
                        <a:spcBef>
                          <a:spcPct val="0"/>
                        </a:spcBef>
                        <a:spcAft>
                          <a:spcPct val="0"/>
                        </a:spcAft>
                      </a:pPr>
                      <a:r>
                        <a:rPr lang="en-US" sz="1800" kern="1200">
                          <a:solidFill>
                            <a:schemeClr val="dk1"/>
                          </a:solidFill>
                          <a:latin typeface="+mn-lt"/>
                          <a:ea typeface="+mn-ea"/>
                          <a:cs typeface="+mn-cs"/>
                        </a:rPr>
                        <a:t>author</a:t>
                      </a:r>
                      <a:br>
                        <a:rPr lang="en-US" sz="1800" kern="1200">
                          <a:solidFill>
                            <a:schemeClr val="dk1"/>
                          </a:solidFill>
                          <a:latin typeface="+mn-lt"/>
                          <a:ea typeface="+mn-ea"/>
                          <a:cs typeface="+mn-cs"/>
                        </a:rPr>
                      </a:br>
                      <a:r>
                        <a:rPr lang="en-US" sz="1800" kern="1200">
                          <a:solidFill>
                            <a:schemeClr val="dk1"/>
                          </a:solidFill>
                          <a:latin typeface="+mn-lt"/>
                          <a:ea typeface="+mn-ea"/>
                          <a:cs typeface="+mn-cs"/>
                        </a:rPr>
                        <a:t>description</a:t>
                      </a:r>
                      <a:br>
                        <a:rPr lang="en-US" sz="1800" kern="1200">
                          <a:solidFill>
                            <a:schemeClr val="dk1"/>
                          </a:solidFill>
                          <a:latin typeface="+mn-lt"/>
                          <a:ea typeface="+mn-ea"/>
                          <a:cs typeface="+mn-cs"/>
                        </a:rPr>
                      </a:br>
                      <a:r>
                        <a:rPr lang="en-US" sz="1800" i="0" kern="1200">
                          <a:solidFill>
                            <a:schemeClr val="dk1"/>
                          </a:solidFill>
                          <a:latin typeface="+mn-lt"/>
                          <a:ea typeface="+mn-ea"/>
                          <a:cs typeface="+mn-cs"/>
                        </a:rPr>
                        <a:t>keywords</a:t>
                      </a:r>
                    </a:p>
                    <a:p>
                      <a:pPr marL="0" marR="0">
                        <a:lnSpc>
                          <a:spcPct val="115000"/>
                        </a:lnSpc>
                        <a:spcBef>
                          <a:spcPct val="0"/>
                        </a:spcBef>
                        <a:spcAft>
                          <a:spcPct val="0"/>
                        </a:spcAft>
                      </a:pPr>
                      <a:r>
                        <a:rPr lang="en-US" sz="1800" i="0" kern="1200">
                          <a:solidFill>
                            <a:schemeClr val="dk1"/>
                          </a:solidFill>
                          <a:latin typeface="+mn-lt"/>
                          <a:ea typeface="+mn-ea"/>
                          <a:cs typeface="+mn-cs"/>
                        </a:rPr>
                        <a:t>robots</a:t>
                      </a:r>
                    </a:p>
                    <a:p>
                      <a:pPr marL="0" marR="0">
                        <a:lnSpc>
                          <a:spcPct val="115000"/>
                        </a:lnSpc>
                        <a:spcBef>
                          <a:spcPct val="0"/>
                        </a:spcBef>
                        <a:spcAft>
                          <a:spcPct val="0"/>
                        </a:spcAft>
                      </a:pPr>
                      <a:r>
                        <a:rPr lang="en-US" sz="1800" i="0" kern="1200">
                          <a:solidFill>
                            <a:schemeClr val="dk1"/>
                          </a:solidFill>
                          <a:latin typeface="+mn-lt"/>
                          <a:ea typeface="+mn-ea"/>
                          <a:cs typeface="+mn-cs"/>
                        </a:rPr>
                        <a:t>expires</a:t>
                      </a:r>
                    </a:p>
                  </a:txBody>
                  <a:tcPr marL="68580" marR="68580" marT="0" marB="0" anchor="ctr"/>
                </a:tc>
                <a:tc>
                  <a:txBody>
                    <a:bodyPr/>
                    <a:lstStyle/>
                    <a:p>
                      <a:pPr marL="0" marR="0" algn="just">
                        <a:lnSpc>
                          <a:spcPct val="115000"/>
                        </a:lnSpc>
                        <a:spcBef>
                          <a:spcPct val="0"/>
                        </a:spcBef>
                        <a:spcAft>
                          <a:spcPct val="0"/>
                        </a:spcAft>
                      </a:pPr>
                      <a:r>
                        <a:rPr lang="en-US" sz="1800" kern="1200">
                          <a:solidFill>
                            <a:schemeClr val="dk1"/>
                          </a:solidFill>
                          <a:latin typeface="+mn-lt"/>
                          <a:ea typeface="+mn-ea"/>
                          <a:cs typeface="+mn-cs"/>
                        </a:rPr>
                        <a:t>Specifies a name for the metadata</a:t>
                      </a:r>
                    </a:p>
                  </a:txBody>
                  <a:tcPr marL="68580" marR="68580" marT="0" marB="0" anchor="ctr"/>
                </a:tc>
                <a:extLst>
                  <a:ext uri="{0D108BD9-81ED-4DB2-BD59-A6C34878D82A}">
                    <a16:rowId xmlns:a16="http://schemas.microsoft.com/office/drawing/2014/main" val="10002"/>
                  </a:ext>
                </a:extLst>
              </a:tr>
              <a:tr h="939819">
                <a:tc>
                  <a:txBody>
                    <a:bodyPr/>
                    <a:lstStyle/>
                    <a:p>
                      <a:pPr marL="0" marR="0">
                        <a:lnSpc>
                          <a:spcPct val="115000"/>
                        </a:lnSpc>
                        <a:spcBef>
                          <a:spcPct val="0"/>
                        </a:spcBef>
                        <a:spcAft>
                          <a:spcPct val="0"/>
                        </a:spcAft>
                      </a:pPr>
                      <a:r>
                        <a:rPr lang="en-US" sz="1800" kern="1200">
                          <a:solidFill>
                            <a:schemeClr val="dk1"/>
                          </a:solidFill>
                          <a:latin typeface="+mn-lt"/>
                          <a:ea typeface="+mn-ea"/>
                          <a:cs typeface="+mn-cs"/>
                          <a:hlinkClick r:id="" action="ppaction://noaction"/>
                        </a:rPr>
                        <a:t>http-equiv</a:t>
                      </a:r>
                      <a:endParaRPr lang="en-US" sz="1800" kern="1200">
                        <a:solidFill>
                          <a:schemeClr val="dk1"/>
                        </a:solidFill>
                        <a:latin typeface="+mn-lt"/>
                        <a:ea typeface="+mn-ea"/>
                        <a:cs typeface="+mn-cs"/>
                      </a:endParaRPr>
                    </a:p>
                  </a:txBody>
                  <a:tcPr marL="68580" marR="68580" marT="0" marB="0" anchor="ctr"/>
                </a:tc>
                <a:tc>
                  <a:txBody>
                    <a:bodyPr/>
                    <a:lstStyle/>
                    <a:p>
                      <a:pPr marL="0" marR="0">
                        <a:lnSpc>
                          <a:spcPct val="115000"/>
                        </a:lnSpc>
                        <a:spcBef>
                          <a:spcPct val="0"/>
                        </a:spcBef>
                        <a:spcAft>
                          <a:spcPct val="0"/>
                        </a:spcAft>
                      </a:pPr>
                      <a:r>
                        <a:rPr lang="en-US" sz="1800" kern="1200">
                          <a:solidFill>
                            <a:schemeClr val="dk1"/>
                          </a:solidFill>
                          <a:latin typeface="+mn-lt"/>
                          <a:ea typeface="+mn-ea"/>
                          <a:cs typeface="+mn-cs"/>
                        </a:rPr>
                        <a:t>content-type</a:t>
                      </a:r>
                    </a:p>
                    <a:p>
                      <a:pPr marL="0" marR="0">
                        <a:lnSpc>
                          <a:spcPct val="115000"/>
                        </a:lnSpc>
                        <a:spcBef>
                          <a:spcPct val="0"/>
                        </a:spcBef>
                        <a:spcAft>
                          <a:spcPct val="0"/>
                        </a:spcAft>
                      </a:pPr>
                      <a:r>
                        <a:rPr lang="en-US" sz="1800" kern="1200">
                          <a:solidFill>
                            <a:schemeClr val="dk1"/>
                          </a:solidFill>
                          <a:latin typeface="+mn-lt"/>
                          <a:ea typeface="+mn-ea"/>
                          <a:cs typeface="+mn-cs"/>
                        </a:rPr>
                        <a:t>default-style</a:t>
                      </a:r>
                      <a:br>
                        <a:rPr lang="en-US" sz="1800" kern="1200">
                          <a:solidFill>
                            <a:schemeClr val="dk1"/>
                          </a:solidFill>
                          <a:latin typeface="+mn-lt"/>
                          <a:ea typeface="+mn-ea"/>
                          <a:cs typeface="+mn-cs"/>
                        </a:rPr>
                      </a:br>
                      <a:r>
                        <a:rPr lang="en-US" sz="1800" kern="1200">
                          <a:solidFill>
                            <a:schemeClr val="dk1"/>
                          </a:solidFill>
                          <a:latin typeface="+mn-lt"/>
                          <a:ea typeface="+mn-ea"/>
                          <a:cs typeface="+mn-cs"/>
                        </a:rPr>
                        <a:t>refresh</a:t>
                      </a:r>
                    </a:p>
                  </a:txBody>
                  <a:tcPr marL="68580" marR="68580" marT="0" marB="0" anchor="ctr"/>
                </a:tc>
                <a:tc>
                  <a:txBody>
                    <a:bodyPr/>
                    <a:lstStyle/>
                    <a:p>
                      <a:pPr marL="0" marR="0" algn="just">
                        <a:lnSpc>
                          <a:spcPct val="115000"/>
                        </a:lnSpc>
                        <a:spcBef>
                          <a:spcPct val="0"/>
                        </a:spcBef>
                        <a:spcAft>
                          <a:spcPct val="0"/>
                        </a:spcAft>
                      </a:pPr>
                      <a:r>
                        <a:rPr lang="en-US" sz="1800" kern="1200">
                          <a:solidFill>
                            <a:schemeClr val="dk1"/>
                          </a:solidFill>
                          <a:latin typeface="+mn-lt"/>
                          <a:ea typeface="+mn-ea"/>
                          <a:cs typeface="+mn-cs"/>
                        </a:rPr>
                        <a:t>Provides an HTTP header for the information/value of the content attribute</a:t>
                      </a:r>
                    </a:p>
                  </a:txBody>
                  <a:tcPr marL="68580" marR="68580" marT="0" marB="0" anchor="ctr"/>
                </a:tc>
                <a:extLst>
                  <a:ext uri="{0D108BD9-81ED-4DB2-BD59-A6C34878D82A}">
                    <a16:rowId xmlns:a16="http://schemas.microsoft.com/office/drawing/2014/main" val="10003"/>
                  </a:ext>
                </a:extLst>
              </a:tr>
              <a:tr h="626548">
                <a:tc>
                  <a:txBody>
                    <a:bodyPr/>
                    <a:lstStyle/>
                    <a:p>
                      <a:pPr marL="0" marR="0">
                        <a:lnSpc>
                          <a:spcPct val="115000"/>
                        </a:lnSpc>
                        <a:spcBef>
                          <a:spcPct val="0"/>
                        </a:spcBef>
                        <a:spcAft>
                          <a:spcPct val="0"/>
                        </a:spcAft>
                      </a:pPr>
                      <a:r>
                        <a:rPr lang="en-US" sz="1800" kern="1200">
                          <a:solidFill>
                            <a:schemeClr val="dk1"/>
                          </a:solidFill>
                          <a:latin typeface="+mn-lt"/>
                          <a:ea typeface="+mn-ea"/>
                          <a:cs typeface="+mn-cs"/>
                          <a:hlinkClick r:id="" action="ppaction://noaction"/>
                        </a:rPr>
                        <a:t>content</a:t>
                      </a:r>
                      <a:endParaRPr lang="en-US" sz="1800" kern="1200">
                        <a:solidFill>
                          <a:schemeClr val="dk1"/>
                        </a:solidFill>
                        <a:latin typeface="+mn-lt"/>
                        <a:ea typeface="+mn-ea"/>
                        <a:cs typeface="+mn-cs"/>
                      </a:endParaRPr>
                    </a:p>
                  </a:txBody>
                  <a:tcPr marL="68580" marR="68580" marT="0" marB="0" anchor="ctr"/>
                </a:tc>
                <a:tc>
                  <a:txBody>
                    <a:bodyPr/>
                    <a:lstStyle/>
                    <a:p>
                      <a:pPr marL="0" marR="0">
                        <a:lnSpc>
                          <a:spcPct val="115000"/>
                        </a:lnSpc>
                        <a:spcBef>
                          <a:spcPct val="0"/>
                        </a:spcBef>
                        <a:spcAft>
                          <a:spcPct val="0"/>
                        </a:spcAft>
                      </a:pPr>
                      <a:r>
                        <a:rPr lang="en-US" sz="1800" kern="1200">
                          <a:solidFill>
                            <a:schemeClr val="dk1"/>
                          </a:solidFill>
                          <a:latin typeface="+mn-lt"/>
                          <a:ea typeface="+mn-ea"/>
                          <a:cs typeface="+mn-cs"/>
                        </a:rPr>
                        <a:t>text</a:t>
                      </a:r>
                    </a:p>
                  </a:txBody>
                  <a:tcPr marL="68580" marR="68580" marT="0" marB="0" anchor="ctr"/>
                </a:tc>
                <a:tc>
                  <a:txBody>
                    <a:bodyPr/>
                    <a:lstStyle/>
                    <a:p>
                      <a:pPr marL="0" marR="0" algn="just">
                        <a:lnSpc>
                          <a:spcPct val="115000"/>
                        </a:lnSpc>
                        <a:spcBef>
                          <a:spcPct val="0"/>
                        </a:spcBef>
                        <a:spcAft>
                          <a:spcPct val="0"/>
                        </a:spcAft>
                      </a:pPr>
                      <a:r>
                        <a:rPr lang="en-US" sz="1800" kern="1200">
                          <a:solidFill>
                            <a:schemeClr val="dk1"/>
                          </a:solidFill>
                          <a:latin typeface="+mn-lt"/>
                          <a:ea typeface="+mn-ea"/>
                          <a:cs typeface="+mn-cs"/>
                        </a:rPr>
                        <a:t>Gives the value associated with the http-equiv or name attribute</a:t>
                      </a:r>
                    </a:p>
                  </a:txBody>
                  <a:tcPr marL="68580" marR="68580" marT="0" marB="0" anchor="ctr"/>
                </a:tc>
                <a:extLst>
                  <a:ext uri="{0D108BD9-81ED-4DB2-BD59-A6C34878D82A}">
                    <a16:rowId xmlns:a16="http://schemas.microsoft.com/office/drawing/2014/main" val="10004"/>
                  </a:ext>
                </a:extLst>
              </a:tr>
              <a:tr h="626548">
                <a:tc>
                  <a:txBody>
                    <a:bodyPr/>
                    <a:lstStyle/>
                    <a:p>
                      <a:pPr marL="0" marR="0">
                        <a:lnSpc>
                          <a:spcPct val="115000"/>
                        </a:lnSpc>
                        <a:spcBef>
                          <a:spcPct val="0"/>
                        </a:spcBef>
                        <a:spcAft>
                          <a:spcPct val="0"/>
                        </a:spcAft>
                      </a:pPr>
                      <a:r>
                        <a:rPr lang="en-US" sz="1800" kern="1200" err="1">
                          <a:solidFill>
                            <a:schemeClr val="dk1"/>
                          </a:solidFill>
                          <a:latin typeface="+mn-lt"/>
                          <a:ea typeface="+mn-ea"/>
                          <a:cs typeface="+mn-cs"/>
                          <a:hlinkClick r:id="" action="ppaction://noaction"/>
                        </a:rPr>
                        <a:t>scheme</a:t>
                      </a:r>
                      <a:endParaRPr lang="en-US" sz="1800" kern="1200" err="1">
                        <a:solidFill>
                          <a:schemeClr val="dk1"/>
                        </a:solidFill>
                        <a:latin typeface="+mn-lt"/>
                        <a:ea typeface="+mn-ea"/>
                        <a:cs typeface="+mn-cs"/>
                      </a:endParaRPr>
                    </a:p>
                  </a:txBody>
                  <a:tcPr marL="68580" marR="68580" marT="0" marB="0" anchor="ctr"/>
                </a:tc>
                <a:tc>
                  <a:txBody>
                    <a:bodyPr/>
                    <a:lstStyle/>
                    <a:p>
                      <a:pPr marL="0" marR="0">
                        <a:lnSpc>
                          <a:spcPct val="115000"/>
                        </a:lnSpc>
                        <a:spcBef>
                          <a:spcPct val="0"/>
                        </a:spcBef>
                        <a:spcAft>
                          <a:spcPct val="0"/>
                        </a:spcAft>
                      </a:pPr>
                      <a:r>
                        <a:rPr lang="en-US" sz="1800" kern="1200">
                          <a:solidFill>
                            <a:schemeClr val="dk1"/>
                          </a:solidFill>
                          <a:latin typeface="+mn-lt"/>
                          <a:ea typeface="+mn-ea"/>
                          <a:cs typeface="+mn-cs"/>
                        </a:rPr>
                        <a:t>format/URI</a:t>
                      </a:r>
                    </a:p>
                    <a:p>
                      <a:pPr marL="0" marR="0">
                        <a:lnSpc>
                          <a:spcPct val="115000"/>
                        </a:lnSpc>
                        <a:spcBef>
                          <a:spcPct val="0"/>
                        </a:spcBef>
                        <a:spcAft>
                          <a:spcPct val="0"/>
                        </a:spcAft>
                      </a:pPr>
                      <a:r>
                        <a:rPr lang="en-US" sz="1800" kern="1200">
                          <a:solidFill>
                            <a:schemeClr val="dk1"/>
                          </a:solidFill>
                          <a:latin typeface="+mn-lt"/>
                          <a:ea typeface="+mn-ea"/>
                          <a:cs typeface="+mn-cs"/>
                        </a:rPr>
                        <a:t>USA/Europe</a:t>
                      </a:r>
                    </a:p>
                  </a:txBody>
                  <a:tcPr marL="68580" marR="68580" marT="0" marB="0" anchor="ctr"/>
                </a:tc>
                <a:tc>
                  <a:txBody>
                    <a:bodyPr/>
                    <a:lstStyle/>
                    <a:p>
                      <a:pPr marL="0" marR="0" algn="just">
                        <a:lnSpc>
                          <a:spcPct val="115000"/>
                        </a:lnSpc>
                        <a:spcBef>
                          <a:spcPct val="0"/>
                        </a:spcBef>
                        <a:spcAft>
                          <a:spcPct val="0"/>
                        </a:spcAft>
                      </a:pPr>
                      <a:r>
                        <a:rPr lang="en-US" sz="1800" kern="1200">
                          <a:solidFill>
                            <a:schemeClr val="dk1"/>
                          </a:solidFill>
                          <a:latin typeface="+mn-lt"/>
                          <a:ea typeface="+mn-ea"/>
                          <a:cs typeface="+mn-cs"/>
                        </a:rPr>
                        <a:t>Not supported in HTML5. Specifies a scheme to be used to interpret the value of the content attribute</a:t>
                      </a:r>
                    </a:p>
                  </a:txBody>
                  <a:tcPr marL="68580" marR="68580" marT="0" marB="0" anchor="ctr"/>
                </a:tc>
                <a:extLst>
                  <a:ext uri="{0D108BD9-81ED-4DB2-BD59-A6C34878D82A}">
                    <a16:rowId xmlns:a16="http://schemas.microsoft.com/office/drawing/2014/main" val="10005"/>
                  </a:ext>
                </a:extLst>
              </a:tr>
            </a:tbl>
          </a:graphicData>
        </a:graphic>
      </p:graphicFrame>
      <p:sp>
        <p:nvSpPr>
          <p:cNvPr id="6" name="Rectangle 5"/>
          <p:cNvSpPr/>
          <p:nvPr/>
        </p:nvSpPr>
        <p:spPr>
          <a:xfrm>
            <a:off x="1524000" y="1676400"/>
            <a:ext cx="91440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524000" y="2057400"/>
            <a:ext cx="9144000" cy="1524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600200" y="3581400"/>
            <a:ext cx="91440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600200" y="4572000"/>
            <a:ext cx="91440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600200" y="5181600"/>
            <a:ext cx="91440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12886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p:stCondLst>
                              <p:cond delay="0"/>
                            </p:stCondLst>
                            <p:childTnLst>
                              <p:par>
                                <p:cTn id="25" presetID="3" presetClass="exit" presetSubtype="10" fill="hold" grpId="1" nodeType="clickEffect">
                                  <p:stCondLst>
                                    <p:cond delay="0"/>
                                  </p:stCondLst>
                                  <p:childTnLst>
                                    <p:animEffect transition="out" filter="blinds(horizontal)">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p:stCondLst>
                              <p:cond delay="0"/>
                            </p:stCondLst>
                            <p:childTnLst>
                              <p:par>
                                <p:cTn id="30" presetID="3" presetClass="exit" presetSubtype="10" fill="hold" grpId="0" nodeType="clickEffect">
                                  <p:stCondLst>
                                    <p:cond delay="0"/>
                                  </p:stCondLst>
                                  <p:childTnLst>
                                    <p:animEffect transition="out" filter="blinds(horizontal)">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p:stCondLst>
                              <p:cond delay="0"/>
                            </p:stCondLst>
                            <p:childTnLst>
                              <p:par>
                                <p:cTn id="35" presetID="3" presetClass="exit" presetSubtype="10" fill="hold" grpId="1" nodeType="clickEffect">
                                  <p:stCondLst>
                                    <p:cond delay="0"/>
                                  </p:stCondLst>
                                  <p:childTnLst>
                                    <p:animEffect transition="out" filter="blinds(horizontal)">
                                      <p:cBhvr>
                                        <p:cTn id="36" dur="500"/>
                                        <p:tgtEl>
                                          <p:spTgt spid="9"/>
                                        </p:tgtEl>
                                      </p:cBhvr>
                                    </p:animEffect>
                                    <p:set>
                                      <p:cBhvr>
                                        <p:cTn id="37" dur="1" fill="hold">
                                          <p:stCondLst>
                                            <p:cond delay="499"/>
                                          </p:stCondLst>
                                        </p:cTn>
                                        <p:tgtEl>
                                          <p:spTgt spid="9"/>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p:stCondLst>
                              <p:cond delay="0"/>
                            </p:stCondLst>
                            <p:childTnLst>
                              <p:par>
                                <p:cTn id="40" presetID="3" presetClass="exit" presetSubtype="10" fill="hold" grpId="0" nodeType="clickEffect">
                                  <p:stCondLst>
                                    <p:cond delay="0"/>
                                  </p:stCondLst>
                                  <p:childTnLst>
                                    <p:animEffect transition="out" filter="blinds(horizontal)">
                                      <p:cBhvr>
                                        <p:cTn id="41" dur="500"/>
                                        <p:tgtEl>
                                          <p:spTgt spid="10"/>
                                        </p:tgtEl>
                                      </p:cBhvr>
                                    </p:animEffect>
                                    <p:set>
                                      <p:cBhvr>
                                        <p:cTn id="42" dur="1" fill="hold">
                                          <p:stCondLst>
                                            <p:cond delay="499"/>
                                          </p:stCondLst>
                                        </p:cTn>
                                        <p:tgtEl>
                                          <p:spTgt spid="10"/>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p:stCondLst>
                              <p:cond delay="0"/>
                            </p:stCondLst>
                            <p:childTnLst>
                              <p:par>
                                <p:cTn id="45" presetID="3" presetClass="exit" presetSubtype="10" fill="hold" grpId="1" nodeType="clickEffect">
                                  <p:stCondLst>
                                    <p:cond delay="0"/>
                                  </p:stCondLst>
                                  <p:childTnLst>
                                    <p:animEffect transition="out" filter="blinds(horizontal)">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7" grpId="1" animBg="1"/>
      <p:bldP spid="8" grpId="0" animBg="1"/>
      <p:bldP spid="8" grpId="1" animBg="1"/>
      <p:bldP spid="9" grpId="0" animBg="1"/>
      <p:bldP spid="9" grpId="1" animBg="1"/>
      <p:bldP spid="10" grpId="0" animBg="1"/>
      <p:bldP spid="10"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j-lt"/>
              </a:rPr>
              <a:t>Character Entities</a:t>
            </a:r>
          </a:p>
        </p:txBody>
      </p:sp>
      <p:sp>
        <p:nvSpPr>
          <p:cNvPr id="4" name="Slide Number Placeholder 3"/>
          <p:cNvSpPr>
            <a:spLocks noGrp="1"/>
          </p:cNvSpPr>
          <p:nvPr>
            <p:ph type="sldNum" sz="quarter" idx="4294967295"/>
          </p:nvPr>
        </p:nvSpPr>
        <p:spPr>
          <a:xfrm>
            <a:off x="8534400" y="6096001"/>
            <a:ext cx="2133600" cy="365125"/>
          </a:xfrm>
          <a:prstGeom prst="rect">
            <a:avLst/>
          </a:prstGeom>
        </p:spPr>
        <p:txBody>
          <a:bodyPr/>
          <a:lstStyle/>
          <a:p>
            <a:fld id="{5EA8BEFB-AE5B-48F9-BBAD-B489CDE48C80}" type="slidenum">
              <a:rPr lang="en-US" smtClean="0"/>
              <a:t>72</a:t>
            </a:fld>
            <a:endParaRPr lang="en-US"/>
          </a:p>
        </p:txBody>
      </p:sp>
      <p:graphicFrame>
        <p:nvGraphicFramePr>
          <p:cNvPr id="5" name="Content Placeholder 6"/>
          <p:cNvGraphicFramePr>
            <a:graphicFrameLocks noGrp="1"/>
          </p:cNvGraphicFramePr>
          <p:nvPr>
            <p:ph idx="1"/>
          </p:nvPr>
        </p:nvGraphicFramePr>
        <p:xfrm>
          <a:off x="1714500" y="2209800"/>
          <a:ext cx="8724900" cy="4419600"/>
        </p:xfrm>
        <a:graphic>
          <a:graphicData uri="http://schemas.openxmlformats.org/drawingml/2006/table">
            <a:tbl>
              <a:tblPr firstRow="1" bandRow="1">
                <a:tableStyleId>{5C22544A-7EE6-4342-B048-85BDC9FD1C3A}</a:tableStyleId>
              </a:tblPr>
              <a:tblGrid>
                <a:gridCol w="2908300">
                  <a:extLst>
                    <a:ext uri="{9D8B030D-6E8A-4147-A177-3AD203B41FA5}">
                      <a16:colId xmlns:a16="http://schemas.microsoft.com/office/drawing/2014/main" val="20000"/>
                    </a:ext>
                  </a:extLst>
                </a:gridCol>
                <a:gridCol w="2908300">
                  <a:extLst>
                    <a:ext uri="{9D8B030D-6E8A-4147-A177-3AD203B41FA5}">
                      <a16:colId xmlns:a16="http://schemas.microsoft.com/office/drawing/2014/main" val="20001"/>
                    </a:ext>
                  </a:extLst>
                </a:gridCol>
                <a:gridCol w="2908300">
                  <a:extLst>
                    <a:ext uri="{9D8B030D-6E8A-4147-A177-3AD203B41FA5}">
                      <a16:colId xmlns:a16="http://schemas.microsoft.com/office/drawing/2014/main" val="20002"/>
                    </a:ext>
                  </a:extLst>
                </a:gridCol>
              </a:tblGrid>
              <a:tr h="368300">
                <a:tc>
                  <a:txBody>
                    <a:bodyPr/>
                    <a:lstStyle/>
                    <a:p>
                      <a:pPr marL="0" marR="0" algn="ctr">
                        <a:lnSpc>
                          <a:spcPct val="115000"/>
                        </a:lnSpc>
                        <a:spcBef>
                          <a:spcPct val="0"/>
                        </a:spcBef>
                        <a:spcAft>
                          <a:spcPct val="0"/>
                        </a:spcAft>
                      </a:pPr>
                      <a:r>
                        <a:rPr lang="en-US" sz="1800" kern="1200">
                          <a:solidFill>
                            <a:schemeClr val="bg1"/>
                          </a:solidFill>
                          <a:latin typeface="+mn-lt"/>
                          <a:ea typeface="+mn-ea"/>
                          <a:cs typeface="+mn-cs"/>
                        </a:rPr>
                        <a:t>Character</a:t>
                      </a:r>
                    </a:p>
                  </a:txBody>
                  <a:tcPr marL="68580" marR="68580" marT="0" marB="0"/>
                </a:tc>
                <a:tc>
                  <a:txBody>
                    <a:bodyPr/>
                    <a:lstStyle/>
                    <a:p>
                      <a:pPr marL="0" marR="0" algn="ctr">
                        <a:lnSpc>
                          <a:spcPct val="115000"/>
                        </a:lnSpc>
                        <a:spcBef>
                          <a:spcPct val="0"/>
                        </a:spcBef>
                        <a:spcAft>
                          <a:spcPct val="0"/>
                        </a:spcAft>
                      </a:pPr>
                      <a:r>
                        <a:rPr lang="en-US" sz="1800" kern="1200">
                          <a:solidFill>
                            <a:schemeClr val="bg1"/>
                          </a:solidFill>
                          <a:latin typeface="+mn-lt"/>
                          <a:ea typeface="+mn-ea"/>
                          <a:cs typeface="+mn-cs"/>
                        </a:rPr>
                        <a:t>Character Entity</a:t>
                      </a:r>
                    </a:p>
                  </a:txBody>
                  <a:tcPr marL="68580" marR="68580" marT="0" marB="0"/>
                </a:tc>
                <a:tc>
                  <a:txBody>
                    <a:bodyPr/>
                    <a:lstStyle/>
                    <a:p>
                      <a:pPr marL="0" marR="0" algn="ctr">
                        <a:lnSpc>
                          <a:spcPct val="115000"/>
                        </a:lnSpc>
                        <a:spcBef>
                          <a:spcPct val="0"/>
                        </a:spcBef>
                        <a:spcAft>
                          <a:spcPct val="0"/>
                        </a:spcAft>
                      </a:pPr>
                      <a:r>
                        <a:rPr lang="en-US" sz="1800" kern="1200">
                          <a:solidFill>
                            <a:schemeClr val="bg1"/>
                          </a:solidFill>
                          <a:latin typeface="+mn-lt"/>
                          <a:ea typeface="+mn-ea"/>
                          <a:cs typeface="+mn-cs"/>
                        </a:rPr>
                        <a:t>Description</a:t>
                      </a:r>
                    </a:p>
                  </a:txBody>
                  <a:tcPr marL="68580" marR="68580" marT="0" marB="0"/>
                </a:tc>
                <a:extLst>
                  <a:ext uri="{0D108BD9-81ED-4DB2-BD59-A6C34878D82A}">
                    <a16:rowId xmlns:a16="http://schemas.microsoft.com/office/drawing/2014/main" val="10000"/>
                  </a:ext>
                </a:extLst>
              </a:tr>
              <a:tr h="368300">
                <a:tc>
                  <a:txBody>
                    <a:bodyPr/>
                    <a:lstStyle/>
                    <a:p>
                      <a:pPr marL="0" marR="0">
                        <a:lnSpc>
                          <a:spcPct val="115000"/>
                        </a:lnSpc>
                        <a:spcBef>
                          <a:spcPct val="0"/>
                        </a:spcBef>
                        <a:spcAft>
                          <a:spcPct val="0"/>
                        </a:spcAft>
                      </a:pPr>
                      <a:endParaRPr lang="en-US" sz="1800" kern="1200">
                        <a:solidFill>
                          <a:schemeClr val="dk1"/>
                        </a:solidFill>
                        <a:latin typeface="+mn-lt"/>
                        <a:ea typeface="+mn-ea"/>
                        <a:cs typeface="+mn-cs"/>
                      </a:endParaRPr>
                    </a:p>
                  </a:txBody>
                  <a:tcPr marL="68580" marR="68580" marT="0" marB="0"/>
                </a:tc>
                <a:tc>
                  <a:txBody>
                    <a:bodyPr/>
                    <a:lstStyle/>
                    <a:p>
                      <a:pPr marL="0" marR="0" algn="ctr">
                        <a:lnSpc>
                          <a:spcPct val="115000"/>
                        </a:lnSpc>
                        <a:spcBef>
                          <a:spcPct val="0"/>
                        </a:spcBef>
                        <a:spcAft>
                          <a:spcPct val="0"/>
                        </a:spcAft>
                      </a:pPr>
                      <a:r>
                        <a:rPr lang="en-US" sz="1800" kern="1200" err="1">
                          <a:solidFill>
                            <a:schemeClr val="dk1"/>
                          </a:solidFill>
                          <a:latin typeface="+mn-lt"/>
                          <a:ea typeface="+mn-ea"/>
                          <a:cs typeface="+mn-cs"/>
                        </a:rPr>
                        <a:t>&amp;nbsp;</a:t>
                      </a:r>
                    </a:p>
                  </a:txBody>
                  <a:tcPr marL="68580" marR="68580" marT="0" marB="0"/>
                </a:tc>
                <a:tc>
                  <a:txBody>
                    <a:bodyPr/>
                    <a:lstStyle/>
                    <a:p>
                      <a:pPr marL="0" marR="0" algn="ctr">
                        <a:lnSpc>
                          <a:spcPct val="115000"/>
                        </a:lnSpc>
                        <a:spcBef>
                          <a:spcPct val="0"/>
                        </a:spcBef>
                        <a:spcAft>
                          <a:spcPct val="0"/>
                        </a:spcAft>
                      </a:pPr>
                      <a:r>
                        <a:rPr lang="en-US" sz="1800" kern="1200" err="1">
                          <a:solidFill>
                            <a:schemeClr val="dk1"/>
                          </a:solidFill>
                          <a:latin typeface="+mn-lt"/>
                          <a:ea typeface="+mn-ea"/>
                          <a:cs typeface="+mn-cs"/>
                        </a:rPr>
                        <a:t>Space</a:t>
                      </a:r>
                    </a:p>
                  </a:txBody>
                  <a:tcPr marL="68580" marR="68580" marT="0" marB="0"/>
                </a:tc>
                <a:extLst>
                  <a:ext uri="{0D108BD9-81ED-4DB2-BD59-A6C34878D82A}">
                    <a16:rowId xmlns:a16="http://schemas.microsoft.com/office/drawing/2014/main" val="10001"/>
                  </a:ext>
                </a:extLst>
              </a:tr>
              <a:tr h="368300">
                <a:tc>
                  <a:txBody>
                    <a:bodyPr/>
                    <a:lstStyle/>
                    <a:p>
                      <a:pPr marL="0" marR="0" algn="ctr">
                        <a:lnSpc>
                          <a:spcPct val="115000"/>
                        </a:lnSpc>
                        <a:spcBef>
                          <a:spcPct val="0"/>
                        </a:spcBef>
                        <a:spcAft>
                          <a:spcPct val="0"/>
                        </a:spcAft>
                      </a:pPr>
                      <a:r>
                        <a:rPr lang="en-US" sz="1800" kern="1200">
                          <a:solidFill>
                            <a:schemeClr val="dk1"/>
                          </a:solidFill>
                          <a:latin typeface="+mn-lt"/>
                          <a:ea typeface="+mn-ea"/>
                          <a:cs typeface="+mn-cs"/>
                        </a:rPr>
                        <a:t>&amp;</a:t>
                      </a:r>
                    </a:p>
                  </a:txBody>
                  <a:tcPr marL="68580" marR="68580" marT="0" marB="0"/>
                </a:tc>
                <a:tc>
                  <a:txBody>
                    <a:bodyPr/>
                    <a:lstStyle/>
                    <a:p>
                      <a:pPr marL="0" marR="0" algn="ctr">
                        <a:lnSpc>
                          <a:spcPct val="115000"/>
                        </a:lnSpc>
                        <a:spcBef>
                          <a:spcPct val="0"/>
                        </a:spcBef>
                        <a:spcAft>
                          <a:spcPct val="0"/>
                        </a:spcAft>
                      </a:pPr>
                      <a:r>
                        <a:rPr lang="en-US" sz="1800" kern="1200" err="1">
                          <a:solidFill>
                            <a:schemeClr val="dk1"/>
                          </a:solidFill>
                          <a:latin typeface="+mn-lt"/>
                          <a:ea typeface="+mn-ea"/>
                          <a:cs typeface="+mn-cs"/>
                        </a:rPr>
                        <a:t>&amp;amp;</a:t>
                      </a:r>
                    </a:p>
                  </a:txBody>
                  <a:tcPr marL="68580" marR="68580" marT="0" marB="0"/>
                </a:tc>
                <a:tc>
                  <a:txBody>
                    <a:bodyPr/>
                    <a:lstStyle/>
                    <a:p>
                      <a:pPr marL="0" marR="0" algn="ctr">
                        <a:lnSpc>
                          <a:spcPct val="115000"/>
                        </a:lnSpc>
                        <a:spcBef>
                          <a:spcPct val="0"/>
                        </a:spcBef>
                        <a:spcAft>
                          <a:spcPct val="0"/>
                        </a:spcAft>
                      </a:pPr>
                      <a:r>
                        <a:rPr lang="en-US" sz="1800" kern="1200" err="1">
                          <a:solidFill>
                            <a:schemeClr val="dk1"/>
                          </a:solidFill>
                          <a:latin typeface="+mn-lt"/>
                          <a:ea typeface="+mn-ea"/>
                          <a:cs typeface="+mn-cs"/>
                        </a:rPr>
                        <a:t>Ampersand</a:t>
                      </a:r>
                    </a:p>
                  </a:txBody>
                  <a:tcPr marL="68580" marR="68580" marT="0" marB="0"/>
                </a:tc>
                <a:extLst>
                  <a:ext uri="{0D108BD9-81ED-4DB2-BD59-A6C34878D82A}">
                    <a16:rowId xmlns:a16="http://schemas.microsoft.com/office/drawing/2014/main" val="10002"/>
                  </a:ext>
                </a:extLst>
              </a:tr>
              <a:tr h="368300">
                <a:tc>
                  <a:txBody>
                    <a:bodyPr/>
                    <a:lstStyle/>
                    <a:p>
                      <a:pPr marL="0" marR="0" algn="ctr">
                        <a:lnSpc>
                          <a:spcPct val="115000"/>
                        </a:lnSpc>
                        <a:spcBef>
                          <a:spcPct val="0"/>
                        </a:spcBef>
                        <a:spcAft>
                          <a:spcPct val="0"/>
                        </a:spcAft>
                      </a:pPr>
                      <a:r>
                        <a:rPr lang="en-US" sz="1800" kern="1200">
                          <a:solidFill>
                            <a:schemeClr val="dk1"/>
                          </a:solidFill>
                          <a:latin typeface="+mn-lt"/>
                          <a:ea typeface="+mn-ea"/>
                          <a:cs typeface="+mn-cs"/>
                        </a:rPr>
                        <a:t>“</a:t>
                      </a:r>
                    </a:p>
                  </a:txBody>
                  <a:tcPr marL="68580" marR="68580" marT="0" marB="0"/>
                </a:tc>
                <a:tc>
                  <a:txBody>
                    <a:bodyPr/>
                    <a:lstStyle/>
                    <a:p>
                      <a:pPr marL="0" marR="0" algn="ctr">
                        <a:lnSpc>
                          <a:spcPct val="115000"/>
                        </a:lnSpc>
                        <a:spcBef>
                          <a:spcPct val="0"/>
                        </a:spcBef>
                        <a:spcAft>
                          <a:spcPct val="0"/>
                        </a:spcAft>
                      </a:pPr>
                      <a:r>
                        <a:rPr lang="en-US" sz="1800" kern="1200">
                          <a:solidFill>
                            <a:schemeClr val="dk1"/>
                          </a:solidFill>
                          <a:latin typeface="+mn-lt"/>
                          <a:ea typeface="+mn-ea"/>
                          <a:cs typeface="+mn-cs"/>
                        </a:rPr>
                        <a:t>&amp;quot;</a:t>
                      </a:r>
                    </a:p>
                  </a:txBody>
                  <a:tcPr marL="68580" marR="68580" marT="0" marB="0"/>
                </a:tc>
                <a:tc>
                  <a:txBody>
                    <a:bodyPr/>
                    <a:lstStyle/>
                    <a:p>
                      <a:pPr marL="0" marR="0" algn="ctr">
                        <a:lnSpc>
                          <a:spcPct val="115000"/>
                        </a:lnSpc>
                        <a:spcBef>
                          <a:spcPct val="0"/>
                        </a:spcBef>
                        <a:spcAft>
                          <a:spcPct val="0"/>
                        </a:spcAft>
                      </a:pPr>
                      <a:r>
                        <a:rPr lang="en-US" sz="1800" kern="1200" err="1">
                          <a:solidFill>
                            <a:schemeClr val="dk1"/>
                          </a:solidFill>
                          <a:latin typeface="+mn-lt"/>
                          <a:ea typeface="+mn-ea"/>
                          <a:cs typeface="+mn-cs"/>
                        </a:rPr>
                        <a:t>Quote</a:t>
                      </a:r>
                    </a:p>
                  </a:txBody>
                  <a:tcPr marL="68580" marR="68580" marT="0" marB="0"/>
                </a:tc>
                <a:extLst>
                  <a:ext uri="{0D108BD9-81ED-4DB2-BD59-A6C34878D82A}">
                    <a16:rowId xmlns:a16="http://schemas.microsoft.com/office/drawing/2014/main" val="10003"/>
                  </a:ext>
                </a:extLst>
              </a:tr>
              <a:tr h="368300">
                <a:tc>
                  <a:txBody>
                    <a:bodyPr/>
                    <a:lstStyle/>
                    <a:p>
                      <a:pPr marL="0" marR="0" algn="ctr">
                        <a:lnSpc>
                          <a:spcPct val="115000"/>
                        </a:lnSpc>
                        <a:spcBef>
                          <a:spcPct val="0"/>
                        </a:spcBef>
                        <a:spcAft>
                          <a:spcPct val="0"/>
                        </a:spcAft>
                      </a:pPr>
                      <a:r>
                        <a:rPr lang="en-US" sz="1800" kern="1200" err="1">
                          <a:solidFill>
                            <a:schemeClr val="dk1"/>
                          </a:solidFill>
                          <a:latin typeface="+mn-lt"/>
                          <a:ea typeface="+mn-ea"/>
                          <a:cs typeface="+mn-cs"/>
                        </a:rPr>
                        <a:t>&lt;</a:t>
                      </a:r>
                    </a:p>
                  </a:txBody>
                  <a:tcPr marL="68580" marR="68580" marT="0" marB="0"/>
                </a:tc>
                <a:tc>
                  <a:txBody>
                    <a:bodyPr/>
                    <a:lstStyle/>
                    <a:p>
                      <a:pPr marL="0" marR="0" algn="ctr">
                        <a:lnSpc>
                          <a:spcPct val="115000"/>
                        </a:lnSpc>
                        <a:spcBef>
                          <a:spcPct val="0"/>
                        </a:spcBef>
                        <a:spcAft>
                          <a:spcPct val="0"/>
                        </a:spcAft>
                      </a:pPr>
                      <a:r>
                        <a:rPr lang="en-US" sz="1800" kern="1200">
                          <a:solidFill>
                            <a:schemeClr val="dk1"/>
                          </a:solidFill>
                          <a:latin typeface="+mn-lt"/>
                          <a:ea typeface="+mn-ea"/>
                          <a:cs typeface="+mn-cs"/>
                        </a:rPr>
                        <a:t>&amp;lt;</a:t>
                      </a:r>
                    </a:p>
                  </a:txBody>
                  <a:tcPr marL="68580" marR="68580" marT="0" marB="0"/>
                </a:tc>
                <a:tc>
                  <a:txBody>
                    <a:bodyPr/>
                    <a:lstStyle/>
                    <a:p>
                      <a:pPr marL="0" marR="0" algn="ctr">
                        <a:lnSpc>
                          <a:spcPct val="115000"/>
                        </a:lnSpc>
                        <a:spcBef>
                          <a:spcPct val="0"/>
                        </a:spcBef>
                        <a:spcAft>
                          <a:spcPct val="0"/>
                        </a:spcAft>
                      </a:pPr>
                      <a:r>
                        <a:rPr lang="en-US" sz="1800" kern="1200" err="1">
                          <a:solidFill>
                            <a:schemeClr val="dk1"/>
                          </a:solidFill>
                          <a:latin typeface="+mn-lt"/>
                          <a:ea typeface="+mn-ea"/>
                          <a:cs typeface="+mn-cs"/>
                        </a:rPr>
                        <a:t>Less than</a:t>
                      </a:r>
                    </a:p>
                  </a:txBody>
                  <a:tcPr marL="68580" marR="68580" marT="0" marB="0"/>
                </a:tc>
                <a:extLst>
                  <a:ext uri="{0D108BD9-81ED-4DB2-BD59-A6C34878D82A}">
                    <a16:rowId xmlns:a16="http://schemas.microsoft.com/office/drawing/2014/main" val="10004"/>
                  </a:ext>
                </a:extLst>
              </a:tr>
              <a:tr h="368300">
                <a:tc>
                  <a:txBody>
                    <a:bodyPr/>
                    <a:lstStyle/>
                    <a:p>
                      <a:pPr marL="0" marR="0" algn="ctr">
                        <a:lnSpc>
                          <a:spcPct val="115000"/>
                        </a:lnSpc>
                        <a:spcBef>
                          <a:spcPct val="0"/>
                        </a:spcBef>
                        <a:spcAft>
                          <a:spcPct val="0"/>
                        </a:spcAft>
                      </a:pPr>
                      <a:r>
                        <a:rPr lang="en-US" sz="1800" kern="1200" err="1">
                          <a:solidFill>
                            <a:schemeClr val="dk1"/>
                          </a:solidFill>
                          <a:latin typeface="+mn-lt"/>
                          <a:ea typeface="+mn-ea"/>
                          <a:cs typeface="+mn-cs"/>
                        </a:rPr>
                        <a:t>&gt;</a:t>
                      </a:r>
                    </a:p>
                  </a:txBody>
                  <a:tcPr marL="68580" marR="68580" marT="0" marB="0"/>
                </a:tc>
                <a:tc>
                  <a:txBody>
                    <a:bodyPr/>
                    <a:lstStyle/>
                    <a:p>
                      <a:pPr marL="0" marR="0" algn="ctr">
                        <a:lnSpc>
                          <a:spcPct val="115000"/>
                        </a:lnSpc>
                        <a:spcBef>
                          <a:spcPct val="0"/>
                        </a:spcBef>
                        <a:spcAft>
                          <a:spcPct val="0"/>
                        </a:spcAft>
                      </a:pPr>
                      <a:r>
                        <a:rPr lang="en-US" sz="1800" kern="1200">
                          <a:solidFill>
                            <a:schemeClr val="dk1"/>
                          </a:solidFill>
                          <a:latin typeface="+mn-lt"/>
                          <a:ea typeface="+mn-ea"/>
                          <a:cs typeface="+mn-cs"/>
                        </a:rPr>
                        <a:t>&amp;gt;</a:t>
                      </a:r>
                    </a:p>
                  </a:txBody>
                  <a:tcPr marL="68580" marR="68580" marT="0" marB="0"/>
                </a:tc>
                <a:tc>
                  <a:txBody>
                    <a:bodyPr/>
                    <a:lstStyle/>
                    <a:p>
                      <a:pPr marL="0" marR="0" algn="ctr">
                        <a:lnSpc>
                          <a:spcPct val="115000"/>
                        </a:lnSpc>
                        <a:spcBef>
                          <a:spcPct val="0"/>
                        </a:spcBef>
                        <a:spcAft>
                          <a:spcPct val="0"/>
                        </a:spcAft>
                      </a:pPr>
                      <a:r>
                        <a:rPr lang="en-US" sz="1800" kern="1200" err="1">
                          <a:solidFill>
                            <a:schemeClr val="dk1"/>
                          </a:solidFill>
                          <a:latin typeface="+mn-lt"/>
                          <a:ea typeface="+mn-ea"/>
                          <a:cs typeface="+mn-cs"/>
                        </a:rPr>
                        <a:t>Greater than</a:t>
                      </a:r>
                    </a:p>
                  </a:txBody>
                  <a:tcPr marL="68580" marR="68580" marT="0" marB="0"/>
                </a:tc>
                <a:extLst>
                  <a:ext uri="{0D108BD9-81ED-4DB2-BD59-A6C34878D82A}">
                    <a16:rowId xmlns:a16="http://schemas.microsoft.com/office/drawing/2014/main" val="10005"/>
                  </a:ext>
                </a:extLst>
              </a:tr>
              <a:tr h="368300">
                <a:tc>
                  <a:txBody>
                    <a:bodyPr/>
                    <a:lstStyle/>
                    <a:p>
                      <a:pPr marL="0" marR="0" algn="ctr">
                        <a:lnSpc>
                          <a:spcPct val="115000"/>
                        </a:lnSpc>
                        <a:spcBef>
                          <a:spcPct val="0"/>
                        </a:spcBef>
                        <a:spcAft>
                          <a:spcPct val="0"/>
                        </a:spcAft>
                      </a:pPr>
                      <a:r>
                        <a:rPr lang="en-US" sz="1800" kern="1200" err="1">
                          <a:solidFill>
                            <a:schemeClr val="dk1"/>
                          </a:solidFill>
                          <a:latin typeface="+mn-lt"/>
                          <a:ea typeface="+mn-ea"/>
                          <a:cs typeface="+mn-cs"/>
                        </a:rPr>
                        <a:t>©</a:t>
                      </a:r>
                    </a:p>
                  </a:txBody>
                  <a:tcPr marL="68580" marR="68580" marT="0" marB="0"/>
                </a:tc>
                <a:tc>
                  <a:txBody>
                    <a:bodyPr/>
                    <a:lstStyle/>
                    <a:p>
                      <a:pPr marL="0" marR="0" algn="ctr">
                        <a:lnSpc>
                          <a:spcPct val="115000"/>
                        </a:lnSpc>
                        <a:spcBef>
                          <a:spcPct val="0"/>
                        </a:spcBef>
                        <a:spcAft>
                          <a:spcPct val="0"/>
                        </a:spcAft>
                      </a:pPr>
                      <a:r>
                        <a:rPr lang="en-US" sz="1800" kern="1200">
                          <a:solidFill>
                            <a:schemeClr val="dk1"/>
                          </a:solidFill>
                          <a:latin typeface="+mn-lt"/>
                          <a:ea typeface="+mn-ea"/>
                          <a:cs typeface="+mn-cs"/>
                        </a:rPr>
                        <a:t>&amp;copy;</a:t>
                      </a:r>
                    </a:p>
                  </a:txBody>
                  <a:tcPr marL="68580" marR="68580" marT="0" marB="0"/>
                </a:tc>
                <a:tc>
                  <a:txBody>
                    <a:bodyPr/>
                    <a:lstStyle/>
                    <a:p>
                      <a:pPr marL="0" marR="0" algn="ctr">
                        <a:lnSpc>
                          <a:spcPct val="115000"/>
                        </a:lnSpc>
                        <a:spcBef>
                          <a:spcPct val="0"/>
                        </a:spcBef>
                        <a:spcAft>
                          <a:spcPct val="0"/>
                        </a:spcAft>
                      </a:pPr>
                      <a:r>
                        <a:rPr lang="en-US" sz="1800" kern="1200" err="1">
                          <a:solidFill>
                            <a:schemeClr val="dk1"/>
                          </a:solidFill>
                          <a:latin typeface="+mn-lt"/>
                          <a:ea typeface="+mn-ea"/>
                          <a:cs typeface="+mn-cs"/>
                        </a:rPr>
                        <a:t>Copyright</a:t>
                      </a:r>
                    </a:p>
                  </a:txBody>
                  <a:tcPr marL="68580" marR="68580" marT="0" marB="0"/>
                </a:tc>
                <a:extLst>
                  <a:ext uri="{0D108BD9-81ED-4DB2-BD59-A6C34878D82A}">
                    <a16:rowId xmlns:a16="http://schemas.microsoft.com/office/drawing/2014/main" val="10006"/>
                  </a:ext>
                </a:extLst>
              </a:tr>
              <a:tr h="368300">
                <a:tc>
                  <a:txBody>
                    <a:bodyPr/>
                    <a:lstStyle/>
                    <a:p>
                      <a:pPr marL="0" marR="0" algn="ctr">
                        <a:lnSpc>
                          <a:spcPct val="115000"/>
                        </a:lnSpc>
                        <a:spcBef>
                          <a:spcPct val="0"/>
                        </a:spcBef>
                        <a:spcAft>
                          <a:spcPct val="0"/>
                        </a:spcAft>
                      </a:pPr>
                      <a:r>
                        <a:rPr lang="en-US" sz="1800" kern="1200" err="1">
                          <a:solidFill>
                            <a:schemeClr val="dk1"/>
                          </a:solidFill>
                          <a:latin typeface="+mn-lt"/>
                          <a:ea typeface="+mn-ea"/>
                          <a:cs typeface="+mn-cs"/>
                        </a:rPr>
                        <a:t>®</a:t>
                      </a:r>
                    </a:p>
                  </a:txBody>
                  <a:tcPr marL="68580" marR="68580" marT="0" marB="0"/>
                </a:tc>
                <a:tc>
                  <a:txBody>
                    <a:bodyPr/>
                    <a:lstStyle/>
                    <a:p>
                      <a:pPr marL="0" marR="0" algn="ctr">
                        <a:lnSpc>
                          <a:spcPct val="115000"/>
                        </a:lnSpc>
                        <a:spcBef>
                          <a:spcPct val="0"/>
                        </a:spcBef>
                        <a:spcAft>
                          <a:spcPct val="0"/>
                        </a:spcAft>
                      </a:pPr>
                      <a:r>
                        <a:rPr lang="en-US" sz="1800" kern="1200">
                          <a:solidFill>
                            <a:schemeClr val="dk1"/>
                          </a:solidFill>
                          <a:latin typeface="+mn-lt"/>
                          <a:ea typeface="+mn-ea"/>
                          <a:cs typeface="+mn-cs"/>
                        </a:rPr>
                        <a:t>&amp;reg;</a:t>
                      </a:r>
                    </a:p>
                  </a:txBody>
                  <a:tcPr marL="68580" marR="68580" marT="0" marB="0"/>
                </a:tc>
                <a:tc>
                  <a:txBody>
                    <a:bodyPr/>
                    <a:lstStyle/>
                    <a:p>
                      <a:pPr marL="0" marR="0" algn="ctr">
                        <a:lnSpc>
                          <a:spcPct val="115000"/>
                        </a:lnSpc>
                        <a:spcBef>
                          <a:spcPct val="0"/>
                        </a:spcBef>
                        <a:spcAft>
                          <a:spcPct val="0"/>
                        </a:spcAft>
                      </a:pPr>
                      <a:r>
                        <a:rPr lang="en-US" sz="1800" kern="1200" err="1">
                          <a:solidFill>
                            <a:schemeClr val="dk1"/>
                          </a:solidFill>
                          <a:latin typeface="+mn-lt"/>
                          <a:ea typeface="+mn-ea"/>
                          <a:cs typeface="+mn-cs"/>
                        </a:rPr>
                        <a:t>Registered</a:t>
                      </a:r>
                    </a:p>
                  </a:txBody>
                  <a:tcPr marL="68580" marR="68580" marT="0" marB="0"/>
                </a:tc>
                <a:extLst>
                  <a:ext uri="{0D108BD9-81ED-4DB2-BD59-A6C34878D82A}">
                    <a16:rowId xmlns:a16="http://schemas.microsoft.com/office/drawing/2014/main" val="10007"/>
                  </a:ext>
                </a:extLst>
              </a:tr>
              <a:tr h="368300">
                <a:tc>
                  <a:txBody>
                    <a:bodyPr/>
                    <a:lstStyle/>
                    <a:p>
                      <a:pPr marL="0" marR="0" algn="ctr">
                        <a:lnSpc>
                          <a:spcPct val="115000"/>
                        </a:lnSpc>
                        <a:spcBef>
                          <a:spcPct val="0"/>
                        </a:spcBef>
                        <a:spcAft>
                          <a:spcPct val="0"/>
                        </a:spcAft>
                      </a:pPr>
                      <a:r>
                        <a:rPr lang="en-US" sz="1800" kern="1200" err="1">
                          <a:solidFill>
                            <a:schemeClr val="dk1"/>
                          </a:solidFill>
                          <a:latin typeface="+mn-lt"/>
                          <a:ea typeface="+mn-ea"/>
                          <a:cs typeface="+mn-cs"/>
                        </a:rPr>
                        <a:t>™</a:t>
                      </a:r>
                    </a:p>
                  </a:txBody>
                  <a:tcPr marL="68580" marR="68580" marT="0" marB="0"/>
                </a:tc>
                <a:tc>
                  <a:txBody>
                    <a:bodyPr/>
                    <a:lstStyle/>
                    <a:p>
                      <a:pPr marL="0" marR="0" algn="ctr">
                        <a:lnSpc>
                          <a:spcPct val="115000"/>
                        </a:lnSpc>
                        <a:spcBef>
                          <a:spcPct val="0"/>
                        </a:spcBef>
                        <a:spcAft>
                          <a:spcPct val="0"/>
                        </a:spcAft>
                      </a:pPr>
                      <a:r>
                        <a:rPr lang="en-US" sz="1800" kern="1200" err="1">
                          <a:solidFill>
                            <a:schemeClr val="dk1"/>
                          </a:solidFill>
                          <a:latin typeface="+mn-lt"/>
                          <a:ea typeface="+mn-ea"/>
                          <a:cs typeface="+mn-cs"/>
                        </a:rPr>
                        <a:t>&amp;trade;</a:t>
                      </a:r>
                    </a:p>
                  </a:txBody>
                  <a:tcPr marL="68580" marR="68580" marT="0" marB="0"/>
                </a:tc>
                <a:tc>
                  <a:txBody>
                    <a:bodyPr/>
                    <a:lstStyle/>
                    <a:p>
                      <a:pPr marL="0" marR="0" algn="ctr">
                        <a:lnSpc>
                          <a:spcPct val="115000"/>
                        </a:lnSpc>
                        <a:spcBef>
                          <a:spcPct val="0"/>
                        </a:spcBef>
                        <a:spcAft>
                          <a:spcPct val="0"/>
                        </a:spcAft>
                      </a:pPr>
                      <a:r>
                        <a:rPr lang="en-US" sz="1800" kern="1200">
                          <a:solidFill>
                            <a:schemeClr val="dk1"/>
                          </a:solidFill>
                          <a:latin typeface="+mn-lt"/>
                          <a:ea typeface="+mn-ea"/>
                          <a:cs typeface="+mn-cs"/>
                        </a:rPr>
                        <a:t>Trademark</a:t>
                      </a:r>
                    </a:p>
                  </a:txBody>
                  <a:tcPr marL="68580" marR="68580" marT="0" marB="0"/>
                </a:tc>
                <a:extLst>
                  <a:ext uri="{0D108BD9-81ED-4DB2-BD59-A6C34878D82A}">
                    <a16:rowId xmlns:a16="http://schemas.microsoft.com/office/drawing/2014/main" val="10008"/>
                  </a:ext>
                </a:extLst>
              </a:tr>
              <a:tr h="368300">
                <a:tc>
                  <a:txBody>
                    <a:bodyPr/>
                    <a:lstStyle/>
                    <a:p>
                      <a:pPr marL="0" marR="0" algn="ctr">
                        <a:lnSpc>
                          <a:spcPct val="115000"/>
                        </a:lnSpc>
                        <a:spcBef>
                          <a:spcPct val="0"/>
                        </a:spcBef>
                        <a:spcAft>
                          <a:spcPct val="0"/>
                        </a:spcAft>
                      </a:pPr>
                      <a:r>
                        <a:rPr lang="en-US" sz="1800" kern="1200" err="1">
                          <a:solidFill>
                            <a:schemeClr val="dk1"/>
                          </a:solidFill>
                          <a:latin typeface="+mn-lt"/>
                          <a:ea typeface="+mn-ea"/>
                          <a:cs typeface="+mn-cs"/>
                        </a:rPr>
                        <a:t>£</a:t>
                      </a:r>
                    </a:p>
                  </a:txBody>
                  <a:tcPr marL="68580" marR="68580" marT="0" marB="0"/>
                </a:tc>
                <a:tc>
                  <a:txBody>
                    <a:bodyPr/>
                    <a:lstStyle/>
                    <a:p>
                      <a:pPr marL="0" marR="0" algn="ctr">
                        <a:lnSpc>
                          <a:spcPct val="115000"/>
                        </a:lnSpc>
                        <a:spcBef>
                          <a:spcPct val="0"/>
                        </a:spcBef>
                        <a:spcAft>
                          <a:spcPct val="0"/>
                        </a:spcAft>
                      </a:pPr>
                      <a:r>
                        <a:rPr lang="en-US" sz="1800" kern="1200" err="1">
                          <a:solidFill>
                            <a:schemeClr val="dk1"/>
                          </a:solidFill>
                          <a:latin typeface="+mn-lt"/>
                          <a:ea typeface="+mn-ea"/>
                          <a:cs typeface="+mn-cs"/>
                        </a:rPr>
                        <a:t>&amp;pound;</a:t>
                      </a:r>
                    </a:p>
                  </a:txBody>
                  <a:tcPr marL="68580" marR="68580" marT="0" marB="0"/>
                </a:tc>
                <a:tc>
                  <a:txBody>
                    <a:bodyPr/>
                    <a:lstStyle/>
                    <a:p>
                      <a:pPr marL="0" marR="0" algn="ctr">
                        <a:lnSpc>
                          <a:spcPct val="115000"/>
                        </a:lnSpc>
                        <a:spcBef>
                          <a:spcPct val="0"/>
                        </a:spcBef>
                        <a:spcAft>
                          <a:spcPct val="0"/>
                        </a:spcAft>
                      </a:pPr>
                      <a:r>
                        <a:rPr lang="en-US" sz="1800" kern="1200">
                          <a:solidFill>
                            <a:schemeClr val="dk1"/>
                          </a:solidFill>
                          <a:latin typeface="+mn-lt"/>
                          <a:ea typeface="+mn-ea"/>
                          <a:cs typeface="+mn-cs"/>
                        </a:rPr>
                        <a:t>Pound</a:t>
                      </a:r>
                    </a:p>
                  </a:txBody>
                  <a:tcPr marL="68580" marR="68580" marT="0" marB="0"/>
                </a:tc>
                <a:extLst>
                  <a:ext uri="{0D108BD9-81ED-4DB2-BD59-A6C34878D82A}">
                    <a16:rowId xmlns:a16="http://schemas.microsoft.com/office/drawing/2014/main" val="10009"/>
                  </a:ext>
                </a:extLst>
              </a:tr>
              <a:tr h="368300">
                <a:tc>
                  <a:txBody>
                    <a:bodyPr/>
                    <a:lstStyle/>
                    <a:p>
                      <a:pPr marL="0" marR="0" algn="ctr">
                        <a:lnSpc>
                          <a:spcPct val="115000"/>
                        </a:lnSpc>
                        <a:spcBef>
                          <a:spcPct val="0"/>
                        </a:spcBef>
                        <a:spcAft>
                          <a:spcPct val="0"/>
                        </a:spcAft>
                      </a:pPr>
                      <a:r>
                        <a:rPr lang="en-US" sz="1800" kern="1200" err="1">
                          <a:solidFill>
                            <a:schemeClr val="dk1"/>
                          </a:solidFill>
                          <a:latin typeface="+mn-lt"/>
                          <a:ea typeface="+mn-ea"/>
                          <a:cs typeface="+mn-cs"/>
                        </a:rPr>
                        <a:t>¢</a:t>
                      </a:r>
                    </a:p>
                  </a:txBody>
                  <a:tcPr marL="68580" marR="68580" marT="0" marB="0"/>
                </a:tc>
                <a:tc>
                  <a:txBody>
                    <a:bodyPr/>
                    <a:lstStyle/>
                    <a:p>
                      <a:pPr marL="0" marR="0" algn="ctr">
                        <a:lnSpc>
                          <a:spcPct val="115000"/>
                        </a:lnSpc>
                        <a:spcBef>
                          <a:spcPct val="0"/>
                        </a:spcBef>
                        <a:spcAft>
                          <a:spcPct val="0"/>
                        </a:spcAft>
                      </a:pPr>
                      <a:r>
                        <a:rPr lang="en-US" sz="1800" kern="1200" err="1">
                          <a:solidFill>
                            <a:schemeClr val="dk1"/>
                          </a:solidFill>
                          <a:latin typeface="+mn-lt"/>
                          <a:ea typeface="+mn-ea"/>
                          <a:cs typeface="+mn-cs"/>
                        </a:rPr>
                        <a:t>&amp;cent;</a:t>
                      </a:r>
                    </a:p>
                  </a:txBody>
                  <a:tcPr marL="68580" marR="68580" marT="0" marB="0"/>
                </a:tc>
                <a:tc>
                  <a:txBody>
                    <a:bodyPr/>
                    <a:lstStyle/>
                    <a:p>
                      <a:pPr marL="0" marR="0" algn="ctr">
                        <a:lnSpc>
                          <a:spcPct val="115000"/>
                        </a:lnSpc>
                        <a:spcBef>
                          <a:spcPct val="0"/>
                        </a:spcBef>
                        <a:spcAft>
                          <a:spcPct val="0"/>
                        </a:spcAft>
                      </a:pPr>
                      <a:r>
                        <a:rPr lang="en-US" sz="1800" kern="1200">
                          <a:solidFill>
                            <a:schemeClr val="dk1"/>
                          </a:solidFill>
                          <a:latin typeface="+mn-lt"/>
                          <a:ea typeface="+mn-ea"/>
                          <a:cs typeface="+mn-cs"/>
                        </a:rPr>
                        <a:t>Cent</a:t>
                      </a:r>
                    </a:p>
                  </a:txBody>
                  <a:tcPr marL="68580" marR="68580" marT="0" marB="0"/>
                </a:tc>
                <a:extLst>
                  <a:ext uri="{0D108BD9-81ED-4DB2-BD59-A6C34878D82A}">
                    <a16:rowId xmlns:a16="http://schemas.microsoft.com/office/drawing/2014/main" val="10010"/>
                  </a:ext>
                </a:extLst>
              </a:tr>
              <a:tr h="368300">
                <a:tc>
                  <a:txBody>
                    <a:bodyPr/>
                    <a:lstStyle/>
                    <a:p>
                      <a:pPr marL="0" marR="0" algn="ctr">
                        <a:lnSpc>
                          <a:spcPct val="115000"/>
                        </a:lnSpc>
                        <a:spcBef>
                          <a:spcPct val="0"/>
                        </a:spcBef>
                        <a:spcAft>
                          <a:spcPct val="0"/>
                        </a:spcAft>
                      </a:pPr>
                      <a:r>
                        <a:rPr lang="en-US" sz="1800" kern="1200" err="1">
                          <a:solidFill>
                            <a:schemeClr val="dk1"/>
                          </a:solidFill>
                          <a:latin typeface="+mn-lt"/>
                          <a:ea typeface="+mn-ea"/>
                          <a:cs typeface="+mn-cs"/>
                        </a:rPr>
                        <a:t>÷</a:t>
                      </a:r>
                    </a:p>
                  </a:txBody>
                  <a:tcPr marL="68580" marR="68580" marT="0" marB="0"/>
                </a:tc>
                <a:tc>
                  <a:txBody>
                    <a:bodyPr/>
                    <a:lstStyle/>
                    <a:p>
                      <a:pPr marL="0" marR="0" algn="ctr">
                        <a:lnSpc>
                          <a:spcPct val="115000"/>
                        </a:lnSpc>
                        <a:spcBef>
                          <a:spcPct val="0"/>
                        </a:spcBef>
                        <a:spcAft>
                          <a:spcPct val="0"/>
                        </a:spcAft>
                      </a:pPr>
                      <a:r>
                        <a:rPr lang="en-US" sz="1800" kern="1200" err="1">
                          <a:solidFill>
                            <a:schemeClr val="dk1"/>
                          </a:solidFill>
                          <a:latin typeface="+mn-lt"/>
                          <a:ea typeface="+mn-ea"/>
                          <a:cs typeface="+mn-cs"/>
                        </a:rPr>
                        <a:t>&amp;divide;</a:t>
                      </a:r>
                    </a:p>
                  </a:txBody>
                  <a:tcPr marL="68580" marR="68580" marT="0" marB="0"/>
                </a:tc>
                <a:tc>
                  <a:txBody>
                    <a:bodyPr/>
                    <a:lstStyle/>
                    <a:p>
                      <a:pPr marL="0" marR="0" algn="ctr">
                        <a:lnSpc>
                          <a:spcPct val="115000"/>
                        </a:lnSpc>
                        <a:spcBef>
                          <a:spcPct val="0"/>
                        </a:spcBef>
                        <a:spcAft>
                          <a:spcPct val="0"/>
                        </a:spcAft>
                      </a:pPr>
                      <a:r>
                        <a:rPr lang="en-US" sz="1800" kern="1200">
                          <a:solidFill>
                            <a:schemeClr val="dk1"/>
                          </a:solidFill>
                          <a:latin typeface="+mn-lt"/>
                          <a:ea typeface="+mn-ea"/>
                          <a:cs typeface="+mn-cs"/>
                        </a:rPr>
                        <a:t>Divide</a:t>
                      </a:r>
                    </a:p>
                  </a:txBody>
                  <a:tcPr marL="68580" marR="68580" marT="0" marB="0"/>
                </a:tc>
                <a:extLst>
                  <a:ext uri="{0D108BD9-81ED-4DB2-BD59-A6C34878D82A}">
                    <a16:rowId xmlns:a16="http://schemas.microsoft.com/office/drawing/2014/main" val="10011"/>
                  </a:ext>
                </a:extLst>
              </a:tr>
            </a:tbl>
          </a:graphicData>
        </a:graphic>
      </p:graphicFrame>
      <p:sp>
        <p:nvSpPr>
          <p:cNvPr id="6" name="TextBox 5"/>
          <p:cNvSpPr txBox="1"/>
          <p:nvPr/>
        </p:nvSpPr>
        <p:spPr>
          <a:xfrm>
            <a:off x="1524000" y="990601"/>
            <a:ext cx="9144000" cy="1246495"/>
          </a:xfrm>
          <a:prstGeom prst="rect">
            <a:avLst/>
          </a:prstGeom>
          <a:noFill/>
        </p:spPr>
        <p:txBody>
          <a:bodyPr wrap="square" rtlCol="0">
            <a:spAutoFit/>
          </a:bodyPr>
          <a:lstStyle/>
          <a:p>
            <a:pPr marL="342900" indent="-342900">
              <a:buFont typeface="Arial" pitchFamily="34" charset="0"/>
              <a:buChar char="•"/>
            </a:pPr>
            <a:r>
              <a:rPr lang="en-US" sz="2500">
                <a:latin typeface="+mj-lt"/>
              </a:rPr>
              <a:t>Character entities are used to display reserved characters in HTML.</a:t>
            </a:r>
          </a:p>
          <a:p>
            <a:pPr marL="342900" indent="-342900">
              <a:buFont typeface="Arial" pitchFamily="34" charset="0"/>
              <a:buChar char="•"/>
            </a:pPr>
            <a:r>
              <a:rPr lang="en-US" sz="2500">
                <a:latin typeface="+mj-lt"/>
              </a:rPr>
              <a:t>Characters that are not present on your keyboard can also be replaced by entities.</a:t>
            </a:r>
          </a:p>
        </p:txBody>
      </p:sp>
      <p:sp>
        <p:nvSpPr>
          <p:cNvPr id="7" name="Rectangle 6"/>
          <p:cNvSpPr/>
          <p:nvPr/>
        </p:nvSpPr>
        <p:spPr>
          <a:xfrm>
            <a:off x="1524000" y="2514600"/>
            <a:ext cx="91440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0" y="2895600"/>
            <a:ext cx="91440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600200" y="3276600"/>
            <a:ext cx="9067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600200" y="3657600"/>
            <a:ext cx="9067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524000" y="4038600"/>
            <a:ext cx="89154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524000" y="4419600"/>
            <a:ext cx="8991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524000" y="4800600"/>
            <a:ext cx="8991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524000" y="5181600"/>
            <a:ext cx="8991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524000" y="5562600"/>
            <a:ext cx="9372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24000" y="5867400"/>
            <a:ext cx="91440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752600" y="6248400"/>
            <a:ext cx="86868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6747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p:stCondLst>
                              <p:cond delay="0"/>
                            </p:stCondLst>
                            <p:childTnLst>
                              <p:par>
                                <p:cTn id="20" presetID="3" presetClass="exit" presetSubtype="10" fill="hold" grpId="0" nodeType="clickEffect">
                                  <p:stCondLst>
                                    <p:cond delay="0"/>
                                  </p:stCondLst>
                                  <p:childTnLst>
                                    <p:animEffect transition="out" filter="blinds(horizontal)">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p:stCondLst>
                              <p:cond delay="0"/>
                            </p:stCondLst>
                            <p:childTnLst>
                              <p:par>
                                <p:cTn id="25" presetID="3" presetClass="exit" presetSubtype="10" fill="hold" grpId="0" nodeType="clickEffect">
                                  <p:stCondLst>
                                    <p:cond delay="0"/>
                                  </p:stCondLst>
                                  <p:childTnLst>
                                    <p:animEffect transition="out" filter="blinds(horizontal)">
                                      <p:cBhvr>
                                        <p:cTn id="26" dur="500"/>
                                        <p:tgtEl>
                                          <p:spTgt spid="11"/>
                                        </p:tgtEl>
                                      </p:cBhvr>
                                    </p:animEffect>
                                    <p:set>
                                      <p:cBhvr>
                                        <p:cTn id="27" dur="1" fill="hold">
                                          <p:stCondLst>
                                            <p:cond delay="499"/>
                                          </p:stCondLst>
                                        </p:cTn>
                                        <p:tgtEl>
                                          <p:spTgt spid="11"/>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p:stCondLst>
                              <p:cond delay="0"/>
                            </p:stCondLst>
                            <p:childTnLst>
                              <p:par>
                                <p:cTn id="30" presetID="3" presetClass="exit" presetSubtype="10" fill="hold" grpId="0" nodeType="clickEffect">
                                  <p:stCondLst>
                                    <p:cond delay="0"/>
                                  </p:stCondLst>
                                  <p:childTnLst>
                                    <p:animEffect transition="out" filter="blinds(horizontal)">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p:stCondLst>
                              <p:cond delay="0"/>
                            </p:stCondLst>
                            <p:childTnLst>
                              <p:par>
                                <p:cTn id="35" presetID="3" presetClass="exit" presetSubtype="10" fill="hold" grpId="0" nodeType="clickEffect">
                                  <p:stCondLst>
                                    <p:cond delay="0"/>
                                  </p:stCondLst>
                                  <p:childTnLst>
                                    <p:animEffect transition="out" filter="blinds(horizontal)">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p:stCondLst>
                              <p:cond delay="0"/>
                            </p:stCondLst>
                            <p:childTnLst>
                              <p:par>
                                <p:cTn id="40" presetID="3" presetClass="exit" presetSubtype="10" fill="hold" grpId="0" nodeType="clickEffect">
                                  <p:stCondLst>
                                    <p:cond delay="0"/>
                                  </p:stCondLst>
                                  <p:childTnLst>
                                    <p:animEffect transition="out" filter="blinds(horizontal)">
                                      <p:cBhvr>
                                        <p:cTn id="41" dur="500"/>
                                        <p:tgtEl>
                                          <p:spTgt spid="14"/>
                                        </p:tgtEl>
                                      </p:cBhvr>
                                    </p:animEffect>
                                    <p:set>
                                      <p:cBhvr>
                                        <p:cTn id="42" dur="1" fill="hold">
                                          <p:stCondLst>
                                            <p:cond delay="499"/>
                                          </p:stCondLst>
                                        </p:cTn>
                                        <p:tgtEl>
                                          <p:spTgt spid="14"/>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p:stCondLst>
                              <p:cond delay="0"/>
                            </p:stCondLst>
                            <p:childTnLst>
                              <p:par>
                                <p:cTn id="45" presetID="3" presetClass="exit" presetSubtype="10" fill="hold" grpId="0" nodeType="clickEffect">
                                  <p:stCondLst>
                                    <p:cond delay="0"/>
                                  </p:stCondLst>
                                  <p:childTnLst>
                                    <p:animEffect transition="out" filter="blinds(horizontal)">
                                      <p:cBhvr>
                                        <p:cTn id="46" dur="500"/>
                                        <p:tgtEl>
                                          <p:spTgt spid="15"/>
                                        </p:tgtEl>
                                      </p:cBhvr>
                                    </p:animEffect>
                                    <p:set>
                                      <p:cBhvr>
                                        <p:cTn id="47" dur="1" fill="hold">
                                          <p:stCondLst>
                                            <p:cond delay="499"/>
                                          </p:stCondLst>
                                        </p:cTn>
                                        <p:tgtEl>
                                          <p:spTgt spid="15"/>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p:stCondLst>
                              <p:cond delay="0"/>
                            </p:stCondLst>
                            <p:childTnLst>
                              <p:par>
                                <p:cTn id="50" presetID="3" presetClass="exit" presetSubtype="10" fill="hold" grpId="0" nodeType="clickEffect">
                                  <p:stCondLst>
                                    <p:cond delay="0"/>
                                  </p:stCondLst>
                                  <p:childTnLst>
                                    <p:animEffect transition="out" filter="blinds(horizontal)">
                                      <p:cBhvr>
                                        <p:cTn id="51" dur="500"/>
                                        <p:tgtEl>
                                          <p:spTgt spid="16"/>
                                        </p:tgtEl>
                                      </p:cBhvr>
                                    </p:animEffect>
                                    <p:set>
                                      <p:cBhvr>
                                        <p:cTn id="52" dur="1" fill="hold">
                                          <p:stCondLst>
                                            <p:cond delay="499"/>
                                          </p:stCondLst>
                                        </p:cTn>
                                        <p:tgtEl>
                                          <p:spTgt spid="16"/>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p:stCondLst>
                              <p:cond delay="0"/>
                            </p:stCondLst>
                            <p:childTnLst>
                              <p:par>
                                <p:cTn id="55" presetID="3" presetClass="exit" presetSubtype="10" fill="hold" grpId="0" nodeType="clickEffect">
                                  <p:stCondLst>
                                    <p:cond delay="0"/>
                                  </p:stCondLst>
                                  <p:childTnLst>
                                    <p:animEffect transition="out" filter="blinds(horizontal)">
                                      <p:cBhvr>
                                        <p:cTn id="56" dur="500"/>
                                        <p:tgtEl>
                                          <p:spTgt spid="17"/>
                                        </p:tgtEl>
                                      </p:cBhvr>
                                    </p:animEffect>
                                    <p:set>
                                      <p:cBhvr>
                                        <p:cTn id="57"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0" y="106364"/>
            <a:ext cx="5905500" cy="808037"/>
          </a:xfrm>
        </p:spPr>
        <p:txBody>
          <a:bodyPr/>
          <a:lstStyle/>
          <a:p>
            <a:r>
              <a:rPr lang="en-US">
                <a:latin typeface="+mj-lt"/>
              </a:rPr>
              <a:t>How Browser Works ?</a:t>
            </a:r>
          </a:p>
        </p:txBody>
      </p:sp>
      <p:sp>
        <p:nvSpPr>
          <p:cNvPr id="5" name="Rectangle 4"/>
          <p:cNvSpPr/>
          <p:nvPr/>
        </p:nvSpPr>
        <p:spPr>
          <a:xfrm>
            <a:off x="9779480" y="1807234"/>
            <a:ext cx="1295400" cy="144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Output</a:t>
            </a:r>
          </a:p>
          <a:p>
            <a:pPr algn="ctr"/>
            <a:r>
              <a:rPr lang="en-US" sz="2400" dirty="0">
                <a:solidFill>
                  <a:schemeClr val="tx1"/>
                </a:solidFill>
              </a:rPr>
              <a:t>To</a:t>
            </a:r>
          </a:p>
          <a:p>
            <a:pPr algn="ctr"/>
            <a:r>
              <a:rPr lang="en-US" sz="2400" dirty="0">
                <a:solidFill>
                  <a:schemeClr val="tx1"/>
                </a:solidFill>
              </a:rPr>
              <a:t>Display</a:t>
            </a:r>
          </a:p>
        </p:txBody>
      </p:sp>
      <p:sp>
        <p:nvSpPr>
          <p:cNvPr id="6" name="Rectangle 5"/>
          <p:cNvSpPr/>
          <p:nvPr/>
        </p:nvSpPr>
        <p:spPr>
          <a:xfrm>
            <a:off x="1981200" y="1752600"/>
            <a:ext cx="7239000" cy="411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057400" y="228600"/>
            <a:ext cx="2133600"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Keyboard and Mouse</a:t>
            </a:r>
          </a:p>
        </p:txBody>
      </p:sp>
      <p:sp>
        <p:nvSpPr>
          <p:cNvPr id="8" name="Rectangle 7"/>
          <p:cNvSpPr/>
          <p:nvPr/>
        </p:nvSpPr>
        <p:spPr>
          <a:xfrm>
            <a:off x="2209800" y="1981200"/>
            <a:ext cx="1752600"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Controller</a:t>
            </a:r>
          </a:p>
        </p:txBody>
      </p:sp>
      <p:sp>
        <p:nvSpPr>
          <p:cNvPr id="9" name="Rectangle 8"/>
          <p:cNvSpPr/>
          <p:nvPr/>
        </p:nvSpPr>
        <p:spPr>
          <a:xfrm>
            <a:off x="4343400" y="1981200"/>
            <a:ext cx="25908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HTML Interpreter</a:t>
            </a:r>
          </a:p>
        </p:txBody>
      </p:sp>
      <p:sp>
        <p:nvSpPr>
          <p:cNvPr id="10" name="Rectangle 9"/>
          <p:cNvSpPr/>
          <p:nvPr/>
        </p:nvSpPr>
        <p:spPr>
          <a:xfrm>
            <a:off x="4343400" y="2743200"/>
            <a:ext cx="25908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Plug-Ins/</a:t>
            </a:r>
          </a:p>
          <a:p>
            <a:pPr algn="ctr"/>
            <a:r>
              <a:rPr lang="en-US" sz="2400">
                <a:solidFill>
                  <a:schemeClr val="tx1"/>
                </a:solidFill>
              </a:rPr>
              <a:t>Other Interpreter</a:t>
            </a:r>
          </a:p>
        </p:txBody>
      </p:sp>
      <p:sp>
        <p:nvSpPr>
          <p:cNvPr id="11" name="Rectangle 10"/>
          <p:cNvSpPr/>
          <p:nvPr/>
        </p:nvSpPr>
        <p:spPr>
          <a:xfrm>
            <a:off x="7315200" y="1981200"/>
            <a:ext cx="1676400"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Display</a:t>
            </a:r>
          </a:p>
          <a:p>
            <a:pPr algn="ctr"/>
            <a:r>
              <a:rPr lang="en-US" sz="2400">
                <a:solidFill>
                  <a:schemeClr val="tx1"/>
                </a:solidFill>
              </a:rPr>
              <a:t>Drivers</a:t>
            </a:r>
          </a:p>
        </p:txBody>
      </p:sp>
      <p:sp>
        <p:nvSpPr>
          <p:cNvPr id="12" name="Rectangle 11"/>
          <p:cNvSpPr/>
          <p:nvPr/>
        </p:nvSpPr>
        <p:spPr>
          <a:xfrm>
            <a:off x="2133600" y="4724400"/>
            <a:ext cx="13716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HTTP Client</a:t>
            </a:r>
          </a:p>
        </p:txBody>
      </p:sp>
      <p:sp>
        <p:nvSpPr>
          <p:cNvPr id="13" name="Rectangle 12"/>
          <p:cNvSpPr/>
          <p:nvPr/>
        </p:nvSpPr>
        <p:spPr>
          <a:xfrm>
            <a:off x="3657600" y="4114800"/>
            <a:ext cx="14478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Other Clients</a:t>
            </a:r>
          </a:p>
        </p:txBody>
      </p:sp>
      <p:sp>
        <p:nvSpPr>
          <p:cNvPr id="14" name="Rectangle 13"/>
          <p:cNvSpPr/>
          <p:nvPr/>
        </p:nvSpPr>
        <p:spPr>
          <a:xfrm>
            <a:off x="7315200" y="3962400"/>
            <a:ext cx="1676400"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Network Interface</a:t>
            </a:r>
          </a:p>
        </p:txBody>
      </p:sp>
      <p:cxnSp>
        <p:nvCxnSpPr>
          <p:cNvPr id="15" name="Straight Arrow Connector 14"/>
          <p:cNvCxnSpPr>
            <a:stCxn id="7" idx="2"/>
            <a:endCxn id="8" idx="0"/>
          </p:cNvCxnSpPr>
          <p:nvPr/>
        </p:nvCxnSpPr>
        <p:spPr>
          <a:xfrm flipH="1">
            <a:off x="3086100" y="1371600"/>
            <a:ext cx="0" cy="609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3733800" y="3124200"/>
            <a:ext cx="0" cy="990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590800" y="3124200"/>
            <a:ext cx="0" cy="1600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962400" y="2286000"/>
            <a:ext cx="381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962400" y="2895600"/>
            <a:ext cx="381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934200" y="2362200"/>
            <a:ext cx="381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934200" y="2971800"/>
            <a:ext cx="381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9067800" y="2514600"/>
            <a:ext cx="9144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2895600" y="3124200"/>
            <a:ext cx="0" cy="1600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0800000" flipH="1">
            <a:off x="3886200" y="3124200"/>
            <a:ext cx="0" cy="990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105400" y="4267200"/>
            <a:ext cx="22098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505200" y="5181600"/>
            <a:ext cx="3810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3505200" y="5410200"/>
            <a:ext cx="3810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5105400" y="4495799"/>
            <a:ext cx="22098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8991600" y="4343400"/>
            <a:ext cx="762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0800000" flipH="1">
            <a:off x="8991600" y="4953000"/>
            <a:ext cx="762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9744973" y="4597878"/>
            <a:ext cx="1295400" cy="1082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Communication with web server</a:t>
            </a:r>
          </a:p>
        </p:txBody>
      </p:sp>
      <p:sp>
        <p:nvSpPr>
          <p:cNvPr id="32" name="Rectangle 31"/>
          <p:cNvSpPr/>
          <p:nvPr/>
        </p:nvSpPr>
        <p:spPr>
          <a:xfrm>
            <a:off x="9647207" y="3738114"/>
            <a:ext cx="12954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Response from web server</a:t>
            </a:r>
          </a:p>
        </p:txBody>
      </p:sp>
    </p:spTree>
    <p:extLst>
      <p:ext uri="{BB962C8B-B14F-4D97-AF65-F5344CB8AC3E}">
        <p14:creationId xmlns:p14="http://schemas.microsoft.com/office/powerpoint/2010/main" val="9435455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4"/>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9"/>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1"/>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22"/>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P spid="10" grpId="0" animBg="1"/>
      <p:bldP spid="11" grpId="0" animBg="1"/>
      <p:bldP spid="12" grpId="0" animBg="1"/>
      <p:bldP spid="13" grpId="0" animBg="1"/>
      <p:bldP spid="14" grpId="0" animBg="1"/>
      <p:bldP spid="31" grpId="0"/>
      <p:bldP spid="3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mj-lt"/>
              </a:rPr>
              <a:t>Introduction to HTML 5</a:t>
            </a:r>
          </a:p>
        </p:txBody>
      </p:sp>
      <p:sp>
        <p:nvSpPr>
          <p:cNvPr id="3" name="Content Placeholder 2"/>
          <p:cNvSpPr>
            <a:spLocks noGrp="1"/>
          </p:cNvSpPr>
          <p:nvPr>
            <p:ph idx="1"/>
          </p:nvPr>
        </p:nvSpPr>
        <p:spPr/>
        <p:txBody>
          <a:bodyPr/>
          <a:lstStyle/>
          <a:p>
            <a:r>
              <a:rPr lang="en-US"/>
              <a:t>The DOCTYPE declaration for HTML5 is very simple:	</a:t>
            </a:r>
          </a:p>
          <a:p>
            <a:pPr lvl="1">
              <a:buNone/>
            </a:pPr>
            <a:r>
              <a:rPr lang="en-US"/>
              <a:t>		&lt;!DOCTYPE html&gt;</a:t>
            </a:r>
          </a:p>
          <a:p>
            <a:r>
              <a:rPr lang="en-US"/>
              <a:t>The character encoding (charset) declaration is also very simple:</a:t>
            </a:r>
          </a:p>
          <a:p>
            <a:pPr lvl="2">
              <a:buNone/>
            </a:pPr>
            <a:r>
              <a:rPr lang="en-US"/>
              <a:t>&lt;meta charset="UTF-8"&gt;</a:t>
            </a:r>
          </a:p>
          <a:p>
            <a:r>
              <a:rPr lang="en-US"/>
              <a:t>New HTML5 Elements: </a:t>
            </a:r>
          </a:p>
          <a:p>
            <a:pPr lvl="1"/>
            <a:r>
              <a:rPr lang="en-US"/>
              <a:t>New semantic elements like &lt;header&gt;, &lt;footer&gt;, &lt;article&gt;, and &lt;section&gt;.</a:t>
            </a:r>
          </a:p>
          <a:p>
            <a:pPr lvl="1"/>
            <a:r>
              <a:rPr lang="en-US"/>
              <a:t>New form control attributes like number, date, time, calendar, and range.</a:t>
            </a:r>
          </a:p>
          <a:p>
            <a:pPr lvl="1"/>
            <a:r>
              <a:rPr lang="en-US"/>
              <a:t>New graphic elements: &lt;svg&gt; and &lt;canvas&gt;.</a:t>
            </a:r>
          </a:p>
          <a:p>
            <a:pPr lvl="1"/>
            <a:r>
              <a:rPr lang="en-US"/>
              <a:t>New multimedia elements: &lt;audio&gt; and &lt;video&gt;.</a:t>
            </a:r>
          </a:p>
          <a:p>
            <a:pPr lvl="1"/>
            <a:r>
              <a:rPr lang="en-US"/>
              <a:t>Some Elements Removed in HTML5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mj-lt"/>
              </a:rPr>
              <a:t>Introduction to HTML 5 (cont.)</a:t>
            </a:r>
          </a:p>
        </p:txBody>
      </p:sp>
      <p:sp>
        <p:nvSpPr>
          <p:cNvPr id="3" name="Content Placeholder 2"/>
          <p:cNvSpPr>
            <a:spLocks noGrp="1"/>
          </p:cNvSpPr>
          <p:nvPr>
            <p:ph idx="1"/>
          </p:nvPr>
        </p:nvSpPr>
        <p:spPr>
          <a:xfrm>
            <a:off x="838200" y="1285336"/>
            <a:ext cx="10515600" cy="4891627"/>
          </a:xfrm>
        </p:spPr>
        <p:txBody>
          <a:bodyPr/>
          <a:lstStyle/>
          <a:p>
            <a:r>
              <a:rPr lang="en-US" dirty="0"/>
              <a:t>The following HTML4 elements have been removed from HTML5:</a:t>
            </a:r>
          </a:p>
        </p:txBody>
      </p:sp>
      <p:graphicFrame>
        <p:nvGraphicFramePr>
          <p:cNvPr id="5" name="Table 4"/>
          <p:cNvGraphicFramePr>
            <a:graphicFrameLocks noGrp="1"/>
          </p:cNvGraphicFramePr>
          <p:nvPr>
            <p:extLst>
              <p:ext uri="{D42A27DB-BD31-4B8C-83A1-F6EECF244321}">
                <p14:modId xmlns:p14="http://schemas.microsoft.com/office/powerpoint/2010/main" val="2119939537"/>
              </p:ext>
            </p:extLst>
          </p:nvPr>
        </p:nvGraphicFramePr>
        <p:xfrm>
          <a:off x="1752601" y="1676400"/>
          <a:ext cx="3827605" cy="3766842"/>
        </p:xfrm>
        <a:graphic>
          <a:graphicData uri="http://schemas.openxmlformats.org/drawingml/2006/table">
            <a:tbl>
              <a:tblPr/>
              <a:tblGrid>
                <a:gridCol w="1888948">
                  <a:extLst>
                    <a:ext uri="{9D8B030D-6E8A-4147-A177-3AD203B41FA5}">
                      <a16:colId xmlns:a16="http://schemas.microsoft.com/office/drawing/2014/main" val="20000"/>
                    </a:ext>
                  </a:extLst>
                </a:gridCol>
                <a:gridCol w="1938657">
                  <a:extLst>
                    <a:ext uri="{9D8B030D-6E8A-4147-A177-3AD203B41FA5}">
                      <a16:colId xmlns:a16="http://schemas.microsoft.com/office/drawing/2014/main" val="20001"/>
                    </a:ext>
                  </a:extLst>
                </a:gridCol>
              </a:tblGrid>
              <a:tr h="513267">
                <a:tc>
                  <a:txBody>
                    <a:bodyPr/>
                    <a:lstStyle/>
                    <a:p>
                      <a:pPr marL="0" marR="0" algn="l">
                        <a:lnSpc>
                          <a:spcPct val="150000"/>
                        </a:lnSpc>
                        <a:spcBef>
                          <a:spcPct val="0"/>
                        </a:spcBef>
                        <a:spcAft>
                          <a:spcPct val="0"/>
                        </a:spcAft>
                      </a:pPr>
                      <a:r>
                        <a:rPr lang="en-US" sz="2400" b="1">
                          <a:solidFill>
                            <a:srgbClr val="000000"/>
                          </a:solidFill>
                          <a:latin typeface="Calibri"/>
                          <a:ea typeface="Times New Roman"/>
                          <a:cs typeface="Times New Roman"/>
                        </a:rPr>
                        <a:t>HTML 4</a:t>
                      </a:r>
                      <a:endParaRPr lang="en-US" sz="2400">
                        <a:latin typeface="Calibri"/>
                        <a:ea typeface="Calibri"/>
                        <a:cs typeface="Times New Roman"/>
                      </a:endParaRPr>
                    </a:p>
                  </a:txBody>
                  <a:tcPr marL="67936" marR="67936" marT="67936" marB="679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50000"/>
                        </a:lnSpc>
                        <a:spcBef>
                          <a:spcPct val="0"/>
                        </a:spcBef>
                        <a:spcAft>
                          <a:spcPct val="0"/>
                        </a:spcAft>
                      </a:pPr>
                      <a:r>
                        <a:rPr lang="en-US" sz="2400" b="1">
                          <a:solidFill>
                            <a:srgbClr val="000000"/>
                          </a:solidFill>
                          <a:latin typeface="Calibri"/>
                          <a:ea typeface="Times New Roman"/>
                          <a:cs typeface="Times New Roman"/>
                        </a:rPr>
                        <a:t>HTML 5</a:t>
                      </a:r>
                      <a:endParaRPr lang="en-US" sz="2400">
                        <a:latin typeface="Calibri"/>
                        <a:ea typeface="Calibri"/>
                        <a:cs typeface="Times New Roman"/>
                      </a:endParaRPr>
                    </a:p>
                  </a:txBody>
                  <a:tcPr marL="67936" marR="67936" marT="67936" marB="679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513267">
                <a:tc>
                  <a:txBody>
                    <a:bodyPr/>
                    <a:lstStyle/>
                    <a:p>
                      <a:pPr marL="0" marR="0" algn="l">
                        <a:lnSpc>
                          <a:spcPct val="150000"/>
                        </a:lnSpc>
                        <a:spcBef>
                          <a:spcPct val="0"/>
                        </a:spcBef>
                        <a:spcAft>
                          <a:spcPct val="0"/>
                        </a:spcAft>
                      </a:pPr>
                      <a:r>
                        <a:rPr lang="en-US" sz="2400">
                          <a:solidFill>
                            <a:srgbClr val="000000"/>
                          </a:solidFill>
                          <a:latin typeface="Calibri"/>
                          <a:ea typeface="Times New Roman"/>
                          <a:cs typeface="Times New Roman"/>
                        </a:rPr>
                        <a:t>&lt;acronym&gt;</a:t>
                      </a:r>
                      <a:endParaRPr lang="en-US" sz="2400">
                        <a:latin typeface="Calibri"/>
                        <a:ea typeface="Calibri"/>
                        <a:cs typeface="Times New Roman"/>
                      </a:endParaRPr>
                    </a:p>
                  </a:txBody>
                  <a:tcPr marL="67936" marR="67936" marT="67936" marB="679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F1F1"/>
                    </a:solidFill>
                  </a:tcPr>
                </a:tc>
                <a:tc>
                  <a:txBody>
                    <a:bodyPr/>
                    <a:lstStyle/>
                    <a:p>
                      <a:pPr marL="0" marR="0" algn="l">
                        <a:lnSpc>
                          <a:spcPct val="150000"/>
                        </a:lnSpc>
                        <a:spcBef>
                          <a:spcPct val="0"/>
                        </a:spcBef>
                        <a:spcAft>
                          <a:spcPct val="0"/>
                        </a:spcAft>
                      </a:pPr>
                      <a:r>
                        <a:rPr lang="en-US" sz="2400">
                          <a:solidFill>
                            <a:srgbClr val="000000"/>
                          </a:solidFill>
                          <a:latin typeface="Calibri"/>
                          <a:ea typeface="Times New Roman"/>
                          <a:cs typeface="Times New Roman"/>
                        </a:rPr>
                        <a:t>&lt;abbr&gt;</a:t>
                      </a:r>
                      <a:endParaRPr lang="en-US" sz="2400">
                        <a:latin typeface="Calibri"/>
                        <a:ea typeface="Calibri"/>
                        <a:cs typeface="Times New Roman"/>
                      </a:endParaRPr>
                    </a:p>
                  </a:txBody>
                  <a:tcPr marL="67936" marR="67936" marT="67936" marB="679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513267">
                <a:tc>
                  <a:txBody>
                    <a:bodyPr/>
                    <a:lstStyle/>
                    <a:p>
                      <a:pPr marL="0" marR="0" algn="l">
                        <a:lnSpc>
                          <a:spcPct val="150000"/>
                        </a:lnSpc>
                        <a:spcBef>
                          <a:spcPct val="0"/>
                        </a:spcBef>
                        <a:spcAft>
                          <a:spcPct val="0"/>
                        </a:spcAft>
                      </a:pPr>
                      <a:r>
                        <a:rPr lang="en-US" sz="2400">
                          <a:solidFill>
                            <a:srgbClr val="000000"/>
                          </a:solidFill>
                          <a:latin typeface="Calibri"/>
                          <a:ea typeface="Times New Roman"/>
                          <a:cs typeface="Times New Roman"/>
                        </a:rPr>
                        <a:t>&lt;applet&gt;</a:t>
                      </a:r>
                      <a:endParaRPr lang="en-US" sz="2400">
                        <a:latin typeface="Calibri"/>
                        <a:ea typeface="Calibri"/>
                        <a:cs typeface="Times New Roman"/>
                      </a:endParaRPr>
                    </a:p>
                  </a:txBody>
                  <a:tcPr marL="67936" marR="67936" marT="67936" marB="679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50000"/>
                        </a:lnSpc>
                        <a:spcBef>
                          <a:spcPct val="0"/>
                        </a:spcBef>
                        <a:spcAft>
                          <a:spcPct val="0"/>
                        </a:spcAft>
                      </a:pPr>
                      <a:r>
                        <a:rPr lang="en-US" sz="2400">
                          <a:solidFill>
                            <a:srgbClr val="000000"/>
                          </a:solidFill>
                          <a:latin typeface="Calibri"/>
                          <a:ea typeface="Times New Roman"/>
                          <a:cs typeface="Times New Roman"/>
                        </a:rPr>
                        <a:t>&lt;object&gt;</a:t>
                      </a:r>
                      <a:endParaRPr lang="en-US" sz="2400">
                        <a:latin typeface="Calibri"/>
                        <a:ea typeface="Calibri"/>
                        <a:cs typeface="Times New Roman"/>
                      </a:endParaRPr>
                    </a:p>
                  </a:txBody>
                  <a:tcPr marL="67936" marR="67936" marT="67936" marB="679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13267">
                <a:tc>
                  <a:txBody>
                    <a:bodyPr/>
                    <a:lstStyle/>
                    <a:p>
                      <a:pPr marL="0" marR="0" algn="l">
                        <a:lnSpc>
                          <a:spcPct val="150000"/>
                        </a:lnSpc>
                        <a:spcBef>
                          <a:spcPct val="0"/>
                        </a:spcBef>
                        <a:spcAft>
                          <a:spcPct val="0"/>
                        </a:spcAft>
                      </a:pPr>
                      <a:r>
                        <a:rPr lang="en-US" sz="2400">
                          <a:solidFill>
                            <a:srgbClr val="000000"/>
                          </a:solidFill>
                          <a:latin typeface="Calibri"/>
                          <a:ea typeface="Times New Roman"/>
                          <a:cs typeface="Times New Roman"/>
                        </a:rPr>
                        <a:t>&lt;center&gt;</a:t>
                      </a:r>
                      <a:endParaRPr lang="en-US" sz="2400">
                        <a:latin typeface="Calibri"/>
                        <a:ea typeface="Calibri"/>
                        <a:cs typeface="Times New Roman"/>
                      </a:endParaRPr>
                    </a:p>
                  </a:txBody>
                  <a:tcPr marL="67936" marR="67936" marT="67936" marB="679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F1F1"/>
                    </a:solidFill>
                  </a:tcPr>
                </a:tc>
                <a:tc>
                  <a:txBody>
                    <a:bodyPr/>
                    <a:lstStyle/>
                    <a:p>
                      <a:pPr marL="0" marR="0" algn="l">
                        <a:lnSpc>
                          <a:spcPct val="150000"/>
                        </a:lnSpc>
                        <a:spcBef>
                          <a:spcPct val="0"/>
                        </a:spcBef>
                        <a:spcAft>
                          <a:spcPct val="0"/>
                        </a:spcAft>
                      </a:pPr>
                      <a:r>
                        <a:rPr lang="en-US" sz="2400">
                          <a:solidFill>
                            <a:srgbClr val="000000"/>
                          </a:solidFill>
                          <a:latin typeface="Calibri"/>
                          <a:ea typeface="Times New Roman"/>
                          <a:cs typeface="Times New Roman"/>
                        </a:rPr>
                        <a:t>CSS</a:t>
                      </a:r>
                      <a:endParaRPr lang="en-US" sz="2400">
                        <a:latin typeface="Calibri"/>
                        <a:ea typeface="Calibri"/>
                        <a:cs typeface="Times New Roman"/>
                      </a:endParaRPr>
                    </a:p>
                  </a:txBody>
                  <a:tcPr marL="67936" marR="67936" marT="67936" marB="679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513267">
                <a:tc>
                  <a:txBody>
                    <a:bodyPr/>
                    <a:lstStyle/>
                    <a:p>
                      <a:pPr marL="0" marR="0" algn="l">
                        <a:lnSpc>
                          <a:spcPct val="150000"/>
                        </a:lnSpc>
                        <a:spcBef>
                          <a:spcPct val="0"/>
                        </a:spcBef>
                        <a:spcAft>
                          <a:spcPct val="0"/>
                        </a:spcAft>
                      </a:pPr>
                      <a:r>
                        <a:rPr lang="en-US" sz="2400">
                          <a:solidFill>
                            <a:srgbClr val="000000"/>
                          </a:solidFill>
                          <a:latin typeface="Calibri"/>
                          <a:ea typeface="Times New Roman"/>
                          <a:cs typeface="Times New Roman"/>
                        </a:rPr>
                        <a:t>&lt;dir&gt;</a:t>
                      </a:r>
                      <a:endParaRPr lang="en-US" sz="2400">
                        <a:latin typeface="Calibri"/>
                        <a:ea typeface="Calibri"/>
                        <a:cs typeface="Times New Roman"/>
                      </a:endParaRPr>
                    </a:p>
                  </a:txBody>
                  <a:tcPr marL="67936" marR="67936" marT="67936" marB="679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a:lnSpc>
                          <a:spcPct val="150000"/>
                        </a:lnSpc>
                        <a:spcBef>
                          <a:spcPct val="0"/>
                        </a:spcBef>
                        <a:spcAft>
                          <a:spcPct val="0"/>
                        </a:spcAft>
                      </a:pPr>
                      <a:r>
                        <a:rPr lang="en-US" sz="2400">
                          <a:solidFill>
                            <a:srgbClr val="000000"/>
                          </a:solidFill>
                          <a:latin typeface="Calibri"/>
                          <a:ea typeface="Times New Roman"/>
                          <a:cs typeface="Times New Roman"/>
                        </a:rPr>
                        <a:t>&lt;ul&gt;</a:t>
                      </a:r>
                      <a:endParaRPr lang="en-US" sz="2400">
                        <a:latin typeface="Calibri"/>
                        <a:ea typeface="Calibri"/>
                        <a:cs typeface="Times New Roman"/>
                      </a:endParaRPr>
                    </a:p>
                  </a:txBody>
                  <a:tcPr marL="67936" marR="67936" marT="67936" marB="679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13267">
                <a:tc>
                  <a:txBody>
                    <a:bodyPr/>
                    <a:lstStyle/>
                    <a:p>
                      <a:pPr marL="0" marR="0" algn="l">
                        <a:lnSpc>
                          <a:spcPct val="150000"/>
                        </a:lnSpc>
                        <a:spcBef>
                          <a:spcPct val="0"/>
                        </a:spcBef>
                        <a:spcAft>
                          <a:spcPct val="0"/>
                        </a:spcAft>
                      </a:pPr>
                      <a:r>
                        <a:rPr lang="en-US" sz="2400">
                          <a:solidFill>
                            <a:srgbClr val="000000"/>
                          </a:solidFill>
                          <a:latin typeface="Calibri"/>
                          <a:ea typeface="Times New Roman"/>
                          <a:cs typeface="Times New Roman"/>
                        </a:rPr>
                        <a:t>&lt;font&gt;</a:t>
                      </a:r>
                      <a:endParaRPr lang="en-US" sz="2400">
                        <a:latin typeface="Calibri"/>
                        <a:ea typeface="Calibri"/>
                        <a:cs typeface="Times New Roman"/>
                      </a:endParaRPr>
                    </a:p>
                  </a:txBody>
                  <a:tcPr marL="67936" marR="67936" marT="67936" marB="679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F1F1"/>
                    </a:solidFill>
                  </a:tcPr>
                </a:tc>
                <a:tc>
                  <a:txBody>
                    <a:bodyPr/>
                    <a:lstStyle/>
                    <a:p>
                      <a:pPr marL="0" marR="0" algn="l">
                        <a:lnSpc>
                          <a:spcPct val="150000"/>
                        </a:lnSpc>
                        <a:spcBef>
                          <a:spcPct val="0"/>
                        </a:spcBef>
                        <a:spcAft>
                          <a:spcPct val="0"/>
                        </a:spcAft>
                      </a:pPr>
                      <a:r>
                        <a:rPr lang="en-US" sz="2400" dirty="0">
                          <a:solidFill>
                            <a:srgbClr val="000000"/>
                          </a:solidFill>
                          <a:latin typeface="Calibri"/>
                          <a:ea typeface="Times New Roman"/>
                          <a:cs typeface="Times New Roman"/>
                        </a:rPr>
                        <a:t>CSS</a:t>
                      </a:r>
                      <a:endParaRPr lang="en-US" sz="2400" dirty="0">
                        <a:latin typeface="Calibri"/>
                        <a:ea typeface="Calibri"/>
                        <a:cs typeface="Times New Roman"/>
                      </a:endParaRPr>
                    </a:p>
                  </a:txBody>
                  <a:tcPr marL="67936" marR="67936" marT="67936" marB="679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6019801" y="1676400"/>
          <a:ext cx="3827605" cy="3139035"/>
        </p:xfrm>
        <a:graphic>
          <a:graphicData uri="http://schemas.openxmlformats.org/drawingml/2006/table">
            <a:tbl>
              <a:tblPr/>
              <a:tblGrid>
                <a:gridCol w="1888948">
                  <a:extLst>
                    <a:ext uri="{9D8B030D-6E8A-4147-A177-3AD203B41FA5}">
                      <a16:colId xmlns:a16="http://schemas.microsoft.com/office/drawing/2014/main" val="20000"/>
                    </a:ext>
                  </a:extLst>
                </a:gridCol>
                <a:gridCol w="1938657">
                  <a:extLst>
                    <a:ext uri="{9D8B030D-6E8A-4147-A177-3AD203B41FA5}">
                      <a16:colId xmlns:a16="http://schemas.microsoft.com/office/drawing/2014/main" val="20001"/>
                    </a:ext>
                  </a:extLst>
                </a:gridCol>
              </a:tblGrid>
              <a:tr h="312615">
                <a:tc>
                  <a:txBody>
                    <a:bodyPr/>
                    <a:lstStyle/>
                    <a:p>
                      <a:pPr marL="0" marR="0">
                        <a:lnSpc>
                          <a:spcPct val="150000"/>
                        </a:lnSpc>
                        <a:spcBef>
                          <a:spcPct val="0"/>
                        </a:spcBef>
                        <a:spcAft>
                          <a:spcPct val="0"/>
                        </a:spcAft>
                      </a:pPr>
                      <a:r>
                        <a:rPr lang="en-US" sz="2400" b="1">
                          <a:solidFill>
                            <a:srgbClr val="000000"/>
                          </a:solidFill>
                          <a:latin typeface="Calibri"/>
                          <a:ea typeface="Times New Roman"/>
                          <a:cs typeface="Times New Roman"/>
                        </a:rPr>
                        <a:t>HTML</a:t>
                      </a:r>
                      <a:r>
                        <a:rPr lang="en-US" sz="2400" b="1" baseline="0">
                          <a:solidFill>
                            <a:srgbClr val="000000"/>
                          </a:solidFill>
                          <a:latin typeface="Calibri"/>
                          <a:ea typeface="Times New Roman"/>
                          <a:cs typeface="Times New Roman"/>
                        </a:rPr>
                        <a:t> 4</a:t>
                      </a:r>
                      <a:endParaRPr lang="en-US" sz="2400">
                        <a:latin typeface="Calibri"/>
                        <a:ea typeface="Calibri"/>
                        <a:cs typeface="Times New Roman"/>
                      </a:endParaRPr>
                    </a:p>
                  </a:txBody>
                  <a:tcPr marL="67936" marR="67936" marT="67936" marB="679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50000"/>
                        </a:lnSpc>
                        <a:spcBef>
                          <a:spcPct val="0"/>
                        </a:spcBef>
                        <a:spcAft>
                          <a:spcPct val="0"/>
                        </a:spcAft>
                      </a:pPr>
                      <a:r>
                        <a:rPr lang="en-US" sz="2400" b="1">
                          <a:solidFill>
                            <a:srgbClr val="000000"/>
                          </a:solidFill>
                          <a:latin typeface="Calibri"/>
                          <a:ea typeface="Times New Roman"/>
                          <a:cs typeface="Times New Roman"/>
                        </a:rPr>
                        <a:t>HTML 5</a:t>
                      </a:r>
                      <a:endParaRPr lang="en-US" sz="2400">
                        <a:latin typeface="Calibri"/>
                        <a:ea typeface="Calibri"/>
                        <a:cs typeface="Times New Roman"/>
                      </a:endParaRPr>
                    </a:p>
                  </a:txBody>
                  <a:tcPr marL="67936" marR="67936" marT="67936" marB="679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12615">
                <a:tc>
                  <a:txBody>
                    <a:bodyPr/>
                    <a:lstStyle/>
                    <a:p>
                      <a:pPr marL="0" marR="0">
                        <a:lnSpc>
                          <a:spcPct val="150000"/>
                        </a:lnSpc>
                        <a:spcBef>
                          <a:spcPct val="0"/>
                        </a:spcBef>
                        <a:spcAft>
                          <a:spcPct val="0"/>
                        </a:spcAft>
                      </a:pPr>
                      <a:r>
                        <a:rPr lang="en-US" sz="2400">
                          <a:solidFill>
                            <a:srgbClr val="000000"/>
                          </a:solidFill>
                          <a:latin typeface="Calibri"/>
                          <a:ea typeface="Times New Roman"/>
                          <a:cs typeface="Times New Roman"/>
                        </a:rPr>
                        <a:t>&lt;strike&gt;</a:t>
                      </a:r>
                      <a:endParaRPr lang="en-US" sz="2400">
                        <a:latin typeface="Calibri"/>
                        <a:ea typeface="Calibri"/>
                        <a:cs typeface="Times New Roman"/>
                      </a:endParaRPr>
                    </a:p>
                  </a:txBody>
                  <a:tcPr marL="67936" marR="67936" marT="67936" marB="679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F1F1"/>
                    </a:solidFill>
                  </a:tcPr>
                </a:tc>
                <a:tc>
                  <a:txBody>
                    <a:bodyPr/>
                    <a:lstStyle/>
                    <a:p>
                      <a:pPr marL="0" marR="0">
                        <a:lnSpc>
                          <a:spcPct val="150000"/>
                        </a:lnSpc>
                        <a:spcBef>
                          <a:spcPct val="0"/>
                        </a:spcBef>
                        <a:spcAft>
                          <a:spcPct val="0"/>
                        </a:spcAft>
                      </a:pPr>
                      <a:r>
                        <a:rPr lang="en-US" sz="2400">
                          <a:solidFill>
                            <a:srgbClr val="000000"/>
                          </a:solidFill>
                          <a:latin typeface="Calibri"/>
                          <a:ea typeface="Times New Roman"/>
                          <a:cs typeface="Times New Roman"/>
                        </a:rPr>
                        <a:t>CSS</a:t>
                      </a:r>
                      <a:endParaRPr lang="en-US" sz="2400">
                        <a:latin typeface="Calibri"/>
                        <a:ea typeface="Calibri"/>
                        <a:cs typeface="Times New Roman"/>
                      </a:endParaRPr>
                    </a:p>
                  </a:txBody>
                  <a:tcPr marL="67936" marR="67936" marT="67936" marB="679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312615">
                <a:tc>
                  <a:txBody>
                    <a:bodyPr/>
                    <a:lstStyle/>
                    <a:p>
                      <a:pPr marL="0" marR="0">
                        <a:lnSpc>
                          <a:spcPct val="150000"/>
                        </a:lnSpc>
                        <a:spcBef>
                          <a:spcPct val="0"/>
                        </a:spcBef>
                        <a:spcAft>
                          <a:spcPct val="0"/>
                        </a:spcAft>
                      </a:pPr>
                      <a:r>
                        <a:rPr lang="en-US" sz="2400">
                          <a:solidFill>
                            <a:srgbClr val="000000"/>
                          </a:solidFill>
                          <a:latin typeface="Calibri"/>
                          <a:ea typeface="Times New Roman"/>
                          <a:cs typeface="Times New Roman"/>
                        </a:rPr>
                        <a:t>&lt;tt&gt;</a:t>
                      </a:r>
                      <a:endParaRPr lang="en-US" sz="2400">
                        <a:latin typeface="Calibri"/>
                        <a:ea typeface="Calibri"/>
                        <a:cs typeface="Times New Roman"/>
                      </a:endParaRPr>
                    </a:p>
                  </a:txBody>
                  <a:tcPr marL="67936" marR="67936" marT="67936" marB="679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50000"/>
                        </a:lnSpc>
                        <a:spcBef>
                          <a:spcPct val="0"/>
                        </a:spcBef>
                        <a:spcAft>
                          <a:spcPct val="0"/>
                        </a:spcAft>
                      </a:pPr>
                      <a:r>
                        <a:rPr lang="en-US" sz="2400">
                          <a:solidFill>
                            <a:srgbClr val="000000"/>
                          </a:solidFill>
                          <a:latin typeface="Calibri"/>
                          <a:ea typeface="Times New Roman"/>
                          <a:cs typeface="Times New Roman"/>
                        </a:rPr>
                        <a:t>CSS</a:t>
                      </a:r>
                      <a:endParaRPr lang="en-US" sz="2400">
                        <a:latin typeface="Calibri"/>
                        <a:ea typeface="Calibri"/>
                        <a:cs typeface="Times New Roman"/>
                      </a:endParaRPr>
                    </a:p>
                  </a:txBody>
                  <a:tcPr marL="67936" marR="67936" marT="67936" marB="679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12615">
                <a:tc>
                  <a:txBody>
                    <a:bodyPr/>
                    <a:lstStyle/>
                    <a:p>
                      <a:pPr marL="0" marR="0" indent="0" algn="l" defTabSz="914400" rtl="0" eaLnBrk="1" fontAlgn="auto" latinLnBrk="0" hangingPunct="1">
                        <a:lnSpc>
                          <a:spcPct val="150000"/>
                        </a:lnSpc>
                        <a:spcBef>
                          <a:spcPct val="0"/>
                        </a:spcBef>
                        <a:spcAft>
                          <a:spcPct val="0"/>
                        </a:spcAft>
                        <a:buClrTx/>
                        <a:buSzTx/>
                        <a:buFontTx/>
                        <a:buNone/>
                        <a:defRPr/>
                      </a:pPr>
                      <a:r>
                        <a:rPr lang="en-US" sz="2400">
                          <a:solidFill>
                            <a:srgbClr val="000000"/>
                          </a:solidFill>
                          <a:latin typeface="+mn-lt"/>
                          <a:ea typeface="Times New Roman"/>
                          <a:cs typeface="Times New Roman"/>
                        </a:rPr>
                        <a:t>&lt;basefont&gt;</a:t>
                      </a:r>
                      <a:endParaRPr lang="en-US" sz="2400">
                        <a:latin typeface="+mn-lt"/>
                        <a:ea typeface="Calibri"/>
                        <a:cs typeface="Times New Roman"/>
                      </a:endParaRPr>
                    </a:p>
                  </a:txBody>
                  <a:tcPr marL="67936" marR="67936" marT="67936" marB="679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50000"/>
                        </a:lnSpc>
                        <a:spcBef>
                          <a:spcPct val="0"/>
                        </a:spcBef>
                        <a:spcAft>
                          <a:spcPct val="0"/>
                        </a:spcAft>
                      </a:pPr>
                      <a:r>
                        <a:rPr lang="en-US" sz="2400">
                          <a:latin typeface="Calibri"/>
                          <a:ea typeface="Calibri"/>
                          <a:cs typeface="Times New Roman"/>
                        </a:rPr>
                        <a:t>CSS</a:t>
                      </a:r>
                    </a:p>
                  </a:txBody>
                  <a:tcPr marL="67936" marR="67936" marT="67936" marB="679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12615">
                <a:tc>
                  <a:txBody>
                    <a:bodyPr/>
                    <a:lstStyle/>
                    <a:p>
                      <a:pPr marL="0" marR="0" indent="0" algn="l" defTabSz="914400" rtl="0" eaLnBrk="1" fontAlgn="auto" latinLnBrk="0" hangingPunct="1">
                        <a:lnSpc>
                          <a:spcPct val="150000"/>
                        </a:lnSpc>
                        <a:spcBef>
                          <a:spcPct val="0"/>
                        </a:spcBef>
                        <a:spcAft>
                          <a:spcPct val="0"/>
                        </a:spcAft>
                        <a:buClrTx/>
                        <a:buSzTx/>
                        <a:buFontTx/>
                        <a:buNone/>
                        <a:defRPr/>
                      </a:pPr>
                      <a:r>
                        <a:rPr lang="en-US" sz="2400">
                          <a:solidFill>
                            <a:srgbClr val="000000"/>
                          </a:solidFill>
                          <a:latin typeface="+mn-lt"/>
                          <a:ea typeface="Times New Roman"/>
                          <a:cs typeface="Times New Roman"/>
                        </a:rPr>
                        <a:t>&lt;big&gt;</a:t>
                      </a:r>
                      <a:endParaRPr lang="en-US" sz="2400">
                        <a:latin typeface="+mn-lt"/>
                        <a:ea typeface="Calibri"/>
                        <a:cs typeface="Times New Roman"/>
                      </a:endParaRPr>
                    </a:p>
                  </a:txBody>
                  <a:tcPr marL="67936" marR="67936" marT="67936" marB="679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50000"/>
                        </a:lnSpc>
                        <a:spcBef>
                          <a:spcPct val="0"/>
                        </a:spcBef>
                        <a:spcAft>
                          <a:spcPct val="0"/>
                        </a:spcAft>
                      </a:pPr>
                      <a:r>
                        <a:rPr lang="en-US" sz="2400">
                          <a:latin typeface="Calibri"/>
                          <a:ea typeface="Calibri"/>
                          <a:cs typeface="Times New Roman"/>
                        </a:rPr>
                        <a:t>CSS</a:t>
                      </a:r>
                    </a:p>
                  </a:txBody>
                  <a:tcPr marL="67936" marR="67936" marT="67936" marB="6793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6E69A7-F3F5-488F-A80A-2AFE7ADB6668}"/>
              </a:ext>
            </a:extLst>
          </p:cNvPr>
          <p:cNvSpPr txBox="1"/>
          <p:nvPr/>
        </p:nvSpPr>
        <p:spPr>
          <a:xfrm>
            <a:off x="1130060" y="2539509"/>
            <a:ext cx="8962845" cy="769441"/>
          </a:xfrm>
          <a:prstGeom prst="rect">
            <a:avLst/>
          </a:prstGeom>
          <a:noFill/>
        </p:spPr>
        <p:txBody>
          <a:bodyPr wrap="square" rtlCol="0">
            <a:spAutoFit/>
          </a:bodyPr>
          <a:lstStyle>
            <a:defPPr/>
          </a:lstStyle>
          <a:p>
            <a:r>
              <a:rPr lang="en-US" sz="4400" b="1" dirty="0">
                <a:ea typeface="Open Sans Bold" panose="020B0806030504020204" pitchFamily="34" charset="0"/>
                <a:cs typeface="Open Sans Bold" panose="020B0806030504020204" pitchFamily="34" charset="0"/>
              </a:rPr>
              <a:t>Unit – 3 Cascading Style Sheets (CSS)</a:t>
            </a:r>
          </a:p>
        </p:txBody>
      </p:sp>
    </p:spTree>
    <p:extLst>
      <p:ext uri="{BB962C8B-B14F-4D97-AF65-F5344CB8AC3E}">
        <p14:creationId xmlns:p14="http://schemas.microsoft.com/office/powerpoint/2010/main" val="1984152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0430"/>
          </a:xfrm>
        </p:spPr>
        <p:txBody>
          <a:bodyPr/>
          <a:lstStyle>
            <a:defPPr/>
          </a:lstStyle>
          <a:p>
            <a:r>
              <a:rPr lang="en-IN" dirty="0">
                <a:latin typeface="+mj-lt"/>
              </a:rPr>
              <a:t>Outline</a:t>
            </a:r>
          </a:p>
        </p:txBody>
      </p:sp>
      <p:sp>
        <p:nvSpPr>
          <p:cNvPr id="5" name="Content Placeholder 2"/>
          <p:cNvSpPr txBox="1"/>
          <p:nvPr/>
        </p:nvSpPr>
        <p:spPr>
          <a:xfrm>
            <a:off x="1905000" y="1086928"/>
            <a:ext cx="8229600" cy="5161472"/>
          </a:xfrm>
          <a:prstGeom prst="rect">
            <a:avLst/>
          </a:prstGeom>
        </p:spPr>
        <p:txBody>
          <a:bodyPr vert="horz" lIns="91440" tIns="45720" rIns="91440" bIns="45720" rtlCol="0">
            <a:noAutofit/>
          </a:bodyPr>
          <a:lstStyle>
            <a:defPPr/>
          </a:lstStyle>
          <a:p>
            <a:pPr marL="446088" indent="-446088">
              <a:spcBef>
                <a:spcPct val="20000"/>
              </a:spcBef>
              <a:spcAft>
                <a:spcPct val="0"/>
              </a:spcAft>
              <a:buFontTx/>
              <a:buAutoNum type="arabicPeriod"/>
              <a:defRPr/>
            </a:pPr>
            <a:r>
              <a:rPr lang="en-US" sz="3200" dirty="0">
                <a:latin typeface="+mj-lt"/>
                <a:ea typeface="Times New Roman" panose="02020603050405020304" pitchFamily="18" charset="0"/>
                <a:cs typeface="Times New Roman" panose="02020603050405020304" pitchFamily="18" charset="0"/>
              </a:rPr>
              <a:t>Introduction to CSS</a:t>
            </a:r>
          </a:p>
          <a:p>
            <a:pPr marL="519113" lvl="1" indent="-236538">
              <a:spcBef>
                <a:spcPct val="20000"/>
              </a:spcBef>
              <a:spcAft>
                <a:spcPct val="0"/>
              </a:spcAft>
              <a:buFont typeface="Arial" pitchFamily="34" charset="0"/>
              <a:buChar char="•"/>
              <a:defRPr/>
            </a:pPr>
            <a:r>
              <a:rPr lang="en-US" sz="2800" dirty="0">
                <a:latin typeface="+mj-lt"/>
                <a:ea typeface="Times New Roman" panose="02020603050405020304" pitchFamily="18" charset="0"/>
                <a:cs typeface="Times New Roman" panose="02020603050405020304" pitchFamily="18" charset="0"/>
              </a:rPr>
              <a:t>What is CSS?</a:t>
            </a:r>
          </a:p>
          <a:p>
            <a:pPr marL="519113" lvl="1" indent="-236538">
              <a:spcBef>
                <a:spcPct val="20000"/>
              </a:spcBef>
              <a:spcAft>
                <a:spcPct val="0"/>
              </a:spcAft>
              <a:buFont typeface="Arial" pitchFamily="34" charset="0"/>
              <a:buChar char="•"/>
              <a:defRPr/>
            </a:pPr>
            <a:r>
              <a:rPr lang="en-US" sz="2800" dirty="0">
                <a:latin typeface="+mj-lt"/>
                <a:ea typeface="Times New Roman" panose="02020603050405020304" pitchFamily="18" charset="0"/>
                <a:cs typeface="Times New Roman" panose="02020603050405020304" pitchFamily="18" charset="0"/>
              </a:rPr>
              <a:t>Importance of CSS</a:t>
            </a:r>
          </a:p>
          <a:p>
            <a:pPr marL="446088" indent="-446088">
              <a:spcBef>
                <a:spcPct val="20000"/>
              </a:spcBef>
              <a:spcAft>
                <a:spcPct val="0"/>
              </a:spcAft>
              <a:buFontTx/>
              <a:buAutoNum type="arabicPeriod"/>
              <a:defRPr/>
            </a:pPr>
            <a:r>
              <a:rPr lang="en-US" sz="3200" dirty="0">
                <a:latin typeface="+mj-lt"/>
                <a:ea typeface="Times New Roman" panose="02020603050405020304" pitchFamily="18" charset="0"/>
                <a:cs typeface="Times New Roman" panose="02020603050405020304" pitchFamily="18" charset="0"/>
              </a:rPr>
              <a:t>Basics of CSS</a:t>
            </a:r>
          </a:p>
          <a:p>
            <a:pPr marL="519113" lvl="1" indent="-236538">
              <a:spcBef>
                <a:spcPct val="20000"/>
              </a:spcBef>
              <a:spcAft>
                <a:spcPct val="0"/>
              </a:spcAft>
              <a:buFont typeface="Arial" pitchFamily="34" charset="0"/>
              <a:buChar char="•"/>
              <a:defRPr/>
            </a:pPr>
            <a:r>
              <a:rPr lang="en-US" sz="2800" dirty="0">
                <a:latin typeface="+mj-lt"/>
                <a:ea typeface="Times New Roman" panose="02020603050405020304" pitchFamily="18" charset="0"/>
                <a:cs typeface="Times New Roman" panose="02020603050405020304" pitchFamily="18" charset="0"/>
              </a:rPr>
              <a:t>Basic Syntax &amp; Structure</a:t>
            </a:r>
          </a:p>
          <a:p>
            <a:pPr marL="519113" lvl="1" indent="-236538">
              <a:spcBef>
                <a:spcPct val="20000"/>
              </a:spcBef>
              <a:spcAft>
                <a:spcPct val="0"/>
              </a:spcAft>
              <a:buFont typeface="Arial" pitchFamily="34" charset="0"/>
              <a:buChar char="•"/>
              <a:defRPr/>
            </a:pPr>
            <a:r>
              <a:rPr lang="en-US" sz="2800" dirty="0">
                <a:latin typeface="+mj-lt"/>
                <a:ea typeface="Times New Roman" panose="02020603050405020304" pitchFamily="18" charset="0"/>
                <a:cs typeface="Times New Roman" panose="02020603050405020304" pitchFamily="18" charset="0"/>
              </a:rPr>
              <a:t>Class &amp; ID</a:t>
            </a:r>
          </a:p>
          <a:p>
            <a:pPr marL="519113" lvl="1" indent="-236538">
              <a:spcBef>
                <a:spcPct val="20000"/>
              </a:spcBef>
              <a:spcAft>
                <a:spcPct val="0"/>
              </a:spcAft>
              <a:buFont typeface="Arial" pitchFamily="34" charset="0"/>
              <a:buChar char="•"/>
              <a:defRPr/>
            </a:pPr>
            <a:r>
              <a:rPr lang="en-US" sz="2800" dirty="0">
                <a:latin typeface="+mj-lt"/>
                <a:ea typeface="Times New Roman" panose="02020603050405020304" pitchFamily="18" charset="0"/>
                <a:cs typeface="Times New Roman" panose="02020603050405020304" pitchFamily="18" charset="0"/>
              </a:rPr>
              <a:t>Types of CSS</a:t>
            </a:r>
          </a:p>
          <a:p>
            <a:pPr marL="519113" lvl="1" indent="-236538">
              <a:spcBef>
                <a:spcPct val="20000"/>
              </a:spcBef>
              <a:spcAft>
                <a:spcPct val="0"/>
              </a:spcAft>
              <a:buFont typeface="Arial" pitchFamily="34" charset="0"/>
              <a:buChar char="•"/>
              <a:defRPr/>
            </a:pPr>
            <a:r>
              <a:rPr lang="en-US" sz="2800" dirty="0">
                <a:latin typeface="+mj-lt"/>
                <a:ea typeface="Times New Roman" panose="02020603050405020304" pitchFamily="18" charset="0"/>
                <a:cs typeface="Times New Roman" panose="02020603050405020304" pitchFamily="18" charset="0"/>
              </a:rPr>
              <a:t>Multiple selector, Multilevel selector</a:t>
            </a:r>
          </a:p>
          <a:p>
            <a:pPr marL="339725" indent="-514350">
              <a:spcBef>
                <a:spcPct val="20000"/>
              </a:spcBef>
              <a:buFont typeface="+mj-lt"/>
              <a:buAutoNum type="arabicPeriod"/>
              <a:defRPr/>
            </a:pPr>
            <a:r>
              <a:rPr lang="en-US" sz="3200" dirty="0">
                <a:latin typeface="+mj-lt"/>
                <a:ea typeface="Times New Roman" panose="02020603050405020304" pitchFamily="18" charset="0"/>
                <a:cs typeface="Times New Roman" panose="02020603050405020304" pitchFamily="18" charset="0"/>
              </a:rPr>
              <a:t>Background</a:t>
            </a:r>
          </a:p>
          <a:p>
            <a:pPr marL="339725" indent="-514350">
              <a:spcBef>
                <a:spcPct val="20000"/>
              </a:spcBef>
              <a:buFont typeface="+mj-lt"/>
              <a:buAutoNum type="arabicPeriod"/>
              <a:defRPr/>
            </a:pPr>
            <a:r>
              <a:rPr lang="en-US" sz="3200" dirty="0">
                <a:latin typeface="+mj-lt"/>
                <a:ea typeface="Times New Roman" panose="02020603050405020304" pitchFamily="18" charset="0"/>
                <a:cs typeface="Times New Roman" panose="02020603050405020304" pitchFamily="18" charset="0"/>
              </a:rPr>
              <a:t>Fonts &amp; Text</a:t>
            </a:r>
          </a:p>
        </p:txBody>
      </p:sp>
    </p:spTree>
    <p:extLst>
      <p:ext uri="{BB962C8B-B14F-4D97-AF65-F5344CB8AC3E}">
        <p14:creationId xmlns:p14="http://schemas.microsoft.com/office/powerpoint/2010/main" val="31754764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9607"/>
          </a:xfrm>
        </p:spPr>
        <p:txBody>
          <a:bodyPr/>
          <a:lstStyle>
            <a:defPPr/>
          </a:lstStyle>
          <a:p>
            <a:r>
              <a:rPr lang="en-IN" dirty="0">
                <a:latin typeface="+mj-lt"/>
              </a:rPr>
              <a:t>Outline (Cont.)</a:t>
            </a:r>
          </a:p>
        </p:txBody>
      </p:sp>
      <p:sp>
        <p:nvSpPr>
          <p:cNvPr id="5" name="Content Placeholder 2"/>
          <p:cNvSpPr txBox="1"/>
          <p:nvPr/>
        </p:nvSpPr>
        <p:spPr>
          <a:xfrm>
            <a:off x="1905000" y="1207698"/>
            <a:ext cx="8229600" cy="5040702"/>
          </a:xfrm>
          <a:prstGeom prst="rect">
            <a:avLst/>
          </a:prstGeom>
        </p:spPr>
        <p:txBody>
          <a:bodyPr vert="horz" lIns="91440" tIns="45720" rIns="91440" bIns="45720" rtlCol="0">
            <a:noAutofit/>
          </a:bodyPr>
          <a:lstStyle>
            <a:defPPr/>
          </a:lstStyle>
          <a:p>
            <a:pPr marL="514350" indent="-514350">
              <a:spcBef>
                <a:spcPct val="20000"/>
              </a:spcBef>
              <a:spcAft>
                <a:spcPct val="0"/>
              </a:spcAft>
              <a:buFont typeface="+mj-lt"/>
              <a:buAutoNum type="arabicPeriod" startAt="5"/>
              <a:defRPr/>
            </a:pPr>
            <a:r>
              <a:rPr lang="en-US" sz="3200" dirty="0">
                <a:latin typeface="+mj-lt"/>
                <a:ea typeface="Times New Roman" panose="02020603050405020304" pitchFamily="18" charset="0"/>
                <a:cs typeface="Times New Roman" panose="02020603050405020304" pitchFamily="18" charset="0"/>
              </a:rPr>
              <a:t>Box Model</a:t>
            </a:r>
          </a:p>
          <a:p>
            <a:pPr marL="519113" lvl="1" indent="-236538">
              <a:spcBef>
                <a:spcPct val="20000"/>
              </a:spcBef>
              <a:spcAft>
                <a:spcPct val="0"/>
              </a:spcAft>
              <a:buFont typeface="Arial" pitchFamily="34" charset="0"/>
              <a:buChar char="•"/>
              <a:defRPr/>
            </a:pPr>
            <a:r>
              <a:rPr lang="en-US" sz="2800" dirty="0">
                <a:latin typeface="+mj-lt"/>
                <a:ea typeface="Times New Roman" panose="02020603050405020304" pitchFamily="18" charset="0"/>
                <a:cs typeface="Times New Roman" panose="02020603050405020304" pitchFamily="18" charset="0"/>
              </a:rPr>
              <a:t>Margin, Border, Padding</a:t>
            </a:r>
          </a:p>
          <a:p>
            <a:pPr marL="446088" indent="-446088">
              <a:spcBef>
                <a:spcPct val="20000"/>
              </a:spcBef>
              <a:spcAft>
                <a:spcPct val="0"/>
              </a:spcAft>
              <a:buFontTx/>
              <a:buAutoNum type="arabicPeriod" startAt="5"/>
              <a:defRPr/>
            </a:pPr>
            <a:r>
              <a:rPr lang="en-US" sz="3200" dirty="0">
                <a:latin typeface="+mj-lt"/>
                <a:ea typeface="Times New Roman" panose="02020603050405020304" pitchFamily="18" charset="0"/>
                <a:cs typeface="Times New Roman" panose="02020603050405020304" pitchFamily="18" charset="0"/>
              </a:rPr>
              <a:t>List</a:t>
            </a:r>
          </a:p>
          <a:p>
            <a:pPr marL="519113" lvl="1" indent="-236538">
              <a:spcBef>
                <a:spcPct val="20000"/>
              </a:spcBef>
              <a:spcAft>
                <a:spcPct val="0"/>
              </a:spcAft>
              <a:buFont typeface="Arial" pitchFamily="34" charset="0"/>
              <a:buChar char="•"/>
              <a:defRPr/>
            </a:pPr>
            <a:r>
              <a:rPr lang="en-US" sz="2800" dirty="0">
                <a:latin typeface="+mj-lt"/>
                <a:ea typeface="Times New Roman" panose="02020603050405020304" pitchFamily="18" charset="0"/>
                <a:cs typeface="Times New Roman" panose="02020603050405020304" pitchFamily="18" charset="0"/>
              </a:rPr>
              <a:t>List Type, List with Image, List Position</a:t>
            </a:r>
          </a:p>
          <a:p>
            <a:pPr marL="339725" indent="-514350">
              <a:spcBef>
                <a:spcPct val="20000"/>
              </a:spcBef>
              <a:buFont typeface="+mj-lt"/>
              <a:buAutoNum type="arabicPeriod" startAt="5"/>
              <a:defRPr/>
            </a:pPr>
            <a:r>
              <a:rPr lang="en-US" sz="3200" dirty="0">
                <a:latin typeface="+mj-lt"/>
                <a:ea typeface="Times New Roman" panose="02020603050405020304" pitchFamily="18" charset="0"/>
                <a:cs typeface="Times New Roman" panose="02020603050405020304" pitchFamily="18" charset="0"/>
              </a:rPr>
              <a:t>Links</a:t>
            </a:r>
          </a:p>
          <a:p>
            <a:pPr marL="339725" indent="-514350">
              <a:spcBef>
                <a:spcPct val="20000"/>
              </a:spcBef>
              <a:buFont typeface="+mj-lt"/>
              <a:buAutoNum type="arabicPeriod" startAt="5"/>
              <a:defRPr/>
            </a:pPr>
            <a:r>
              <a:rPr lang="en-US" sz="3200" dirty="0">
                <a:latin typeface="+mj-lt"/>
                <a:ea typeface="Times New Roman" panose="02020603050405020304" pitchFamily="18" charset="0"/>
                <a:cs typeface="Times New Roman" panose="02020603050405020304" pitchFamily="18" charset="0"/>
              </a:rPr>
              <a:t>CSS Positioning</a:t>
            </a:r>
          </a:p>
          <a:p>
            <a:pPr marL="514350" indent="-514350">
              <a:spcBef>
                <a:spcPct val="20000"/>
              </a:spcBef>
              <a:buFont typeface="+mj-lt"/>
              <a:buAutoNum type="arabicPeriod" startAt="9"/>
              <a:defRPr/>
            </a:pPr>
            <a:r>
              <a:rPr lang="en-US" sz="3200" dirty="0">
                <a:latin typeface="+mj-lt"/>
                <a:ea typeface="Times New Roman" panose="02020603050405020304" pitchFamily="18" charset="0"/>
                <a:cs typeface="Times New Roman" panose="02020603050405020304" pitchFamily="18" charset="0"/>
              </a:rPr>
              <a:t>CSS Layers</a:t>
            </a:r>
          </a:p>
          <a:p>
            <a:pPr marL="514350" indent="-514350">
              <a:spcBef>
                <a:spcPct val="20000"/>
              </a:spcBef>
              <a:buFont typeface="+mj-lt"/>
              <a:buAutoNum type="arabicPeriod" startAt="9"/>
              <a:defRPr/>
            </a:pPr>
            <a:r>
              <a:rPr lang="en-US" sz="3200" dirty="0">
                <a:latin typeface="+mj-lt"/>
                <a:ea typeface="Times New Roman" panose="02020603050405020304" pitchFamily="18" charset="0"/>
                <a:cs typeface="Times New Roman" panose="02020603050405020304" pitchFamily="18" charset="0"/>
              </a:rPr>
              <a:t> CSS Floating Property</a:t>
            </a:r>
          </a:p>
          <a:p>
            <a:pPr marL="514350" indent="-514350">
              <a:spcBef>
                <a:spcPct val="20000"/>
              </a:spcBef>
              <a:buFont typeface="+mj-lt"/>
              <a:buAutoNum type="arabicPeriod" startAt="9"/>
              <a:defRPr/>
            </a:pPr>
            <a:r>
              <a:rPr lang="en-US" sz="3200" dirty="0">
                <a:latin typeface="+mj-lt"/>
                <a:ea typeface="Times New Roman" panose="02020603050405020304" pitchFamily="18" charset="0"/>
                <a:cs typeface="Times New Roman" panose="02020603050405020304" pitchFamily="18" charset="0"/>
              </a:rPr>
              <a:t> Introduction to CSS3</a:t>
            </a:r>
          </a:p>
        </p:txBody>
      </p:sp>
    </p:spTree>
    <p:extLst>
      <p:ext uri="{BB962C8B-B14F-4D97-AF65-F5344CB8AC3E}">
        <p14:creationId xmlns:p14="http://schemas.microsoft.com/office/powerpoint/2010/main" val="39054221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What is CSS?</a:t>
            </a:r>
          </a:p>
        </p:txBody>
      </p:sp>
      <p:sp>
        <p:nvSpPr>
          <p:cNvPr id="3" name="Content Placeholder 2"/>
          <p:cNvSpPr>
            <a:spLocks noGrp="1"/>
          </p:cNvSpPr>
          <p:nvPr>
            <p:ph idx="1"/>
          </p:nvPr>
        </p:nvSpPr>
        <p:spPr/>
        <p:txBody>
          <a:bodyPr/>
          <a:lstStyle>
            <a:defPPr/>
          </a:lstStyle>
          <a:p>
            <a:pPr algn="just"/>
            <a:r>
              <a:rPr lang="en-US" b="1"/>
              <a:t>C</a:t>
            </a:r>
            <a:r>
              <a:rPr lang="en-US"/>
              <a:t>ascading </a:t>
            </a:r>
            <a:r>
              <a:rPr lang="en-US" b="1"/>
              <a:t>S</a:t>
            </a:r>
            <a:r>
              <a:rPr lang="en-US"/>
              <a:t>tyle </a:t>
            </a:r>
            <a:r>
              <a:rPr lang="en-US" b="1"/>
              <a:t>S</a:t>
            </a:r>
            <a:r>
              <a:rPr lang="en-US"/>
              <a:t>heets, fondly referred to as </a:t>
            </a:r>
            <a:r>
              <a:rPr lang="en-US" b="1"/>
              <a:t>CSS</a:t>
            </a:r>
            <a:r>
              <a:rPr lang="en-US"/>
              <a:t>, is a simple design language intended to </a:t>
            </a:r>
            <a:r>
              <a:rPr lang="en-US" b="1"/>
              <a:t>simplify</a:t>
            </a:r>
            <a:r>
              <a:rPr lang="en-US"/>
              <a:t> the process of making web pages </a:t>
            </a:r>
            <a:r>
              <a:rPr lang="en-US" b="1"/>
              <a:t>presentable</a:t>
            </a:r>
            <a:r>
              <a:rPr lang="en-US"/>
              <a:t>.</a:t>
            </a:r>
          </a:p>
          <a:p>
            <a:pPr algn="just"/>
            <a:r>
              <a:rPr lang="en-US"/>
              <a:t>CSS defines </a:t>
            </a:r>
            <a:r>
              <a:rPr lang="en-US" b="1"/>
              <a:t>layout of HTML</a:t>
            </a:r>
            <a:r>
              <a:rPr lang="en-US"/>
              <a:t> documents. For example, CSS covers Fonts, colors, margins, lines, height, width, background images, advanced positions and many other things.</a:t>
            </a:r>
          </a:p>
          <a:p>
            <a:pPr algn="just"/>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HTTP Response</a:t>
            </a:r>
          </a:p>
        </p:txBody>
      </p:sp>
      <p:sp>
        <p:nvSpPr>
          <p:cNvPr id="3" name="Content Placeholder 2"/>
          <p:cNvSpPr>
            <a:spLocks noGrp="1"/>
          </p:cNvSpPr>
          <p:nvPr>
            <p:ph idx="1"/>
          </p:nvPr>
        </p:nvSpPr>
        <p:spPr/>
        <p:txBody>
          <a:bodyPr/>
          <a:lstStyle>
            <a:defPPr/>
          </a:lstStyle>
          <a:p>
            <a:r>
              <a:rPr lang="en-US"/>
              <a:t>Response Header Fields</a:t>
            </a:r>
          </a:p>
          <a:p>
            <a:pPr lvl="1"/>
            <a:r>
              <a:rPr lang="en-US"/>
              <a:t>Date, Server, Last-Modified, Content-Length, Content-Type</a:t>
            </a:r>
          </a:p>
          <a:p>
            <a:r>
              <a:rPr lang="en-US"/>
              <a:t>Status Code</a:t>
            </a:r>
          </a:p>
          <a:p>
            <a:pPr lvl="1"/>
            <a:r>
              <a:rPr lang="en-US"/>
              <a:t>1** : Information</a:t>
            </a:r>
          </a:p>
          <a:p>
            <a:pPr lvl="1"/>
            <a:r>
              <a:rPr lang="en-US"/>
              <a:t>2** : Success</a:t>
            </a:r>
          </a:p>
          <a:p>
            <a:pPr lvl="1"/>
            <a:r>
              <a:rPr lang="en-US"/>
              <a:t>3** : Redirection</a:t>
            </a:r>
          </a:p>
          <a:p>
            <a:pPr lvl="1"/>
            <a:r>
              <a:rPr lang="en-US"/>
              <a:t>4** : Client Error</a:t>
            </a:r>
          </a:p>
          <a:p>
            <a:pPr lvl="1"/>
            <a:r>
              <a:rPr lang="en-US"/>
              <a:t>5** : Server Error</a:t>
            </a:r>
            <a:endParaRPr lang="en-IN"/>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Importance of CSS</a:t>
            </a:r>
          </a:p>
        </p:txBody>
      </p:sp>
      <p:sp>
        <p:nvSpPr>
          <p:cNvPr id="3" name="Content Placeholder 2"/>
          <p:cNvSpPr>
            <a:spLocks noGrp="1"/>
          </p:cNvSpPr>
          <p:nvPr>
            <p:ph idx="1"/>
          </p:nvPr>
        </p:nvSpPr>
        <p:spPr/>
        <p:txBody>
          <a:bodyPr>
            <a:normAutofit fontScale="92500" lnSpcReduction="10000"/>
          </a:bodyPr>
          <a:lstStyle>
            <a:defPPr/>
          </a:lstStyle>
          <a:p>
            <a:pPr algn="just"/>
            <a:r>
              <a:rPr lang="en-US"/>
              <a:t>CSS defines HOW HTML elements are to be displayed.</a:t>
            </a:r>
          </a:p>
          <a:p>
            <a:pPr algn="just"/>
            <a:r>
              <a:rPr lang="en-US"/>
              <a:t>Styles are normally saved in external .css files. </a:t>
            </a:r>
          </a:p>
          <a:p>
            <a:pPr algn="just"/>
            <a:r>
              <a:rPr lang="en-US"/>
              <a:t>External style sheets enable you to change the appearance and layout of all the pages in a Web site, just by editing one single file.</a:t>
            </a:r>
          </a:p>
          <a:p>
            <a:pPr algn="just"/>
            <a:r>
              <a:rPr lang="en-US"/>
              <a:t>Advantages :</a:t>
            </a:r>
          </a:p>
          <a:p>
            <a:pPr lvl="1"/>
            <a:r>
              <a:rPr lang="en-US"/>
              <a:t>Improves Website Presentation</a:t>
            </a:r>
          </a:p>
          <a:p>
            <a:pPr lvl="1"/>
            <a:r>
              <a:rPr lang="en-US"/>
              <a:t>External CSS makes Updates Easier and Smoother</a:t>
            </a:r>
          </a:p>
          <a:p>
            <a:pPr lvl="1"/>
            <a:r>
              <a:rPr lang="en-US"/>
              <a:t>External CSS helps Web Pages Load Faster</a:t>
            </a:r>
          </a:p>
          <a:p>
            <a:pPr algn="just"/>
            <a:r>
              <a:rPr lang="en-US"/>
              <a:t>Disadvantages :</a:t>
            </a:r>
          </a:p>
          <a:p>
            <a:pPr lvl="1"/>
            <a:r>
              <a:rPr lang="en-US"/>
              <a:t>Browser Dependent</a:t>
            </a:r>
          </a:p>
          <a:p>
            <a:pPr lvl="1"/>
            <a:r>
              <a:rPr lang="en-US"/>
              <a:t>Difficult to retrofit in old websites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8066"/>
          </a:xfrm>
        </p:spPr>
        <p:txBody>
          <a:bodyPr/>
          <a:lstStyle>
            <a:defPPr/>
          </a:lstStyle>
          <a:p>
            <a:r>
              <a:rPr lang="en-US" dirty="0">
                <a:ea typeface="Times New Roman" panose="02020603050405020304" pitchFamily="18" charset="0"/>
                <a:cs typeface="Times New Roman" panose="02020603050405020304" pitchFamily="18" charset="0"/>
              </a:rPr>
              <a:t>Basic Syntax of CSS</a:t>
            </a:r>
            <a:endParaRPr lang="en-US" dirty="0"/>
          </a:p>
        </p:txBody>
      </p:sp>
      <p:sp>
        <p:nvSpPr>
          <p:cNvPr id="3" name="Content Placeholder 2"/>
          <p:cNvSpPr>
            <a:spLocks noGrp="1"/>
          </p:cNvSpPr>
          <p:nvPr>
            <p:ph idx="1"/>
          </p:nvPr>
        </p:nvSpPr>
        <p:spPr>
          <a:xfrm>
            <a:off x="1714500" y="990600"/>
            <a:ext cx="8763000" cy="5486400"/>
          </a:xfrm>
        </p:spPr>
        <p:txBody>
          <a:bodyPr/>
          <a:lstStyle>
            <a:defPPr/>
          </a:lstStyle>
          <a:p>
            <a:r>
              <a:rPr lang="en-US" dirty="0"/>
              <a:t>A CSS rule has two main parts: a </a:t>
            </a:r>
            <a:r>
              <a:rPr lang="en-US" b="1" dirty="0"/>
              <a:t>selector</a:t>
            </a:r>
            <a:r>
              <a:rPr lang="en-US" dirty="0"/>
              <a:t>, and one or more </a:t>
            </a:r>
            <a:r>
              <a:rPr lang="en-US" b="1" dirty="0"/>
              <a:t>declarations</a:t>
            </a:r>
          </a:p>
          <a:p>
            <a:endParaRPr lang="en-US" b="1" dirty="0"/>
          </a:p>
          <a:p>
            <a:endParaRPr lang="en-US" b="1" dirty="0"/>
          </a:p>
          <a:p>
            <a:endParaRPr lang="en-US" b="1" dirty="0"/>
          </a:p>
          <a:p>
            <a:endParaRPr lang="en-US" b="1" dirty="0"/>
          </a:p>
          <a:p>
            <a:endParaRPr lang="en-US" b="1" dirty="0"/>
          </a:p>
          <a:p>
            <a:r>
              <a:rPr lang="en-US" dirty="0"/>
              <a:t>The </a:t>
            </a:r>
            <a:r>
              <a:rPr lang="en-US" b="1" dirty="0"/>
              <a:t>selector </a:t>
            </a:r>
            <a:r>
              <a:rPr lang="en-US" dirty="0"/>
              <a:t>can be HTML element, id or class.</a:t>
            </a:r>
          </a:p>
          <a:p>
            <a:r>
              <a:rPr lang="en-US" dirty="0"/>
              <a:t>Each </a:t>
            </a:r>
            <a:r>
              <a:rPr lang="en-US" b="1" dirty="0"/>
              <a:t>declaration</a:t>
            </a:r>
            <a:r>
              <a:rPr lang="en-US" dirty="0"/>
              <a:t> consists of a </a:t>
            </a:r>
            <a:r>
              <a:rPr lang="en-US" b="1" dirty="0"/>
              <a:t>property</a:t>
            </a:r>
            <a:r>
              <a:rPr lang="en-US" dirty="0"/>
              <a:t> and a </a:t>
            </a:r>
            <a:r>
              <a:rPr lang="en-US" b="1" dirty="0"/>
              <a:t>value</a:t>
            </a:r>
            <a:r>
              <a:rPr lang="en-US" dirty="0"/>
              <a:t>.</a:t>
            </a:r>
          </a:p>
          <a:p>
            <a:r>
              <a:rPr lang="en-US" dirty="0"/>
              <a:t>The </a:t>
            </a:r>
            <a:r>
              <a:rPr lang="en-US" b="1" dirty="0"/>
              <a:t>property</a:t>
            </a:r>
            <a:r>
              <a:rPr lang="en-US" dirty="0"/>
              <a:t> is the style attribute you want to change. Each property has a </a:t>
            </a:r>
            <a:r>
              <a:rPr lang="en-US" b="1" dirty="0"/>
              <a:t>value</a:t>
            </a:r>
            <a:r>
              <a:rPr lang="en-US" dirty="0"/>
              <a:t>.</a:t>
            </a:r>
          </a:p>
          <a:p>
            <a:endParaRPr lang="en-US" dirty="0"/>
          </a:p>
        </p:txBody>
      </p:sp>
      <p:sp>
        <p:nvSpPr>
          <p:cNvPr id="4" name="Oval 3"/>
          <p:cNvSpPr/>
          <p:nvPr/>
        </p:nvSpPr>
        <p:spPr>
          <a:xfrm>
            <a:off x="1861918" y="2403396"/>
            <a:ext cx="12192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r>
              <a:rPr lang="en-US" sz="4400" b="1"/>
              <a:t>h1</a:t>
            </a:r>
          </a:p>
        </p:txBody>
      </p:sp>
      <p:sp>
        <p:nvSpPr>
          <p:cNvPr id="5" name="Rectangle 4"/>
          <p:cNvSpPr/>
          <p:nvPr/>
        </p:nvSpPr>
        <p:spPr>
          <a:xfrm>
            <a:off x="1752600" y="1849398"/>
            <a:ext cx="1480918" cy="553998"/>
          </a:xfrm>
          <a:prstGeom prst="rect">
            <a:avLst/>
          </a:prstGeom>
          <a:noFill/>
        </p:spPr>
        <p:txBody>
          <a:bodyPr wrap="none" lIns="91440" tIns="45720" rIns="91440" bIns="45720">
            <a:spAutoFit/>
          </a:bodyPr>
          <a:lstStyle>
            <a:defPPr/>
          </a:lstStyle>
          <a:p>
            <a:pPr algn="ctr"/>
            <a:r>
              <a:rPr lang="en-US" sz="3000" b="1">
                <a:ln w="12700">
                  <a:solidFill>
                    <a:schemeClr val="tx2">
                      <a:satMod val="155000"/>
                    </a:schemeClr>
                  </a:solidFill>
                  <a:prstDash val="solid"/>
                </a:ln>
                <a:effectLst>
                  <a:outerShdw blurRad="41275" dist="20320" dir="1800000" algn="tl" rotWithShape="0">
                    <a:srgbClr val="000000">
                      <a:alpha val="40000"/>
                    </a:srgbClr>
                  </a:outerShdw>
                </a:effectLst>
              </a:rPr>
              <a:t>Selector</a:t>
            </a:r>
          </a:p>
        </p:txBody>
      </p:sp>
      <p:sp>
        <p:nvSpPr>
          <p:cNvPr id="6" name="Rounded Rectangle 5"/>
          <p:cNvSpPr/>
          <p:nvPr/>
        </p:nvSpPr>
        <p:spPr>
          <a:xfrm>
            <a:off x="3352800" y="2403396"/>
            <a:ext cx="70866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r>
              <a:rPr lang="en-US" sz="4400" b="1" dirty="0"/>
              <a:t>{color: blue; font-size: 12px;}</a:t>
            </a:r>
          </a:p>
        </p:txBody>
      </p:sp>
      <p:sp>
        <p:nvSpPr>
          <p:cNvPr id="7" name="Rectangle 6"/>
          <p:cNvSpPr/>
          <p:nvPr/>
        </p:nvSpPr>
        <p:spPr>
          <a:xfrm>
            <a:off x="3859466" y="1849398"/>
            <a:ext cx="2301399" cy="553998"/>
          </a:xfrm>
          <a:prstGeom prst="rect">
            <a:avLst/>
          </a:prstGeom>
          <a:noFill/>
        </p:spPr>
        <p:txBody>
          <a:bodyPr wrap="none" lIns="91440" tIns="45720" rIns="91440" bIns="45720">
            <a:spAutoFit/>
          </a:bodyPr>
          <a:lstStyle>
            <a:defPPr/>
          </a:lstStyle>
          <a:p>
            <a:pPr algn="ctr"/>
            <a:r>
              <a:rPr lang="en-US" sz="3000" b="1">
                <a:ln w="12700">
                  <a:solidFill>
                    <a:schemeClr val="tx2">
                      <a:satMod val="155000"/>
                    </a:schemeClr>
                  </a:solidFill>
                  <a:prstDash val="solid"/>
                </a:ln>
                <a:effectLst>
                  <a:outerShdw blurRad="41275" dist="20320" dir="1800000" algn="tl" rotWithShape="0">
                    <a:srgbClr val="000000">
                      <a:alpha val="40000"/>
                    </a:srgbClr>
                  </a:outerShdw>
                </a:effectLst>
              </a:rPr>
              <a:t>Declaration 1</a:t>
            </a:r>
          </a:p>
        </p:txBody>
      </p:sp>
      <p:sp>
        <p:nvSpPr>
          <p:cNvPr id="8" name="Rectangle 7"/>
          <p:cNvSpPr/>
          <p:nvPr/>
        </p:nvSpPr>
        <p:spPr>
          <a:xfrm>
            <a:off x="7174138" y="1828800"/>
            <a:ext cx="2301399" cy="553998"/>
          </a:xfrm>
          <a:prstGeom prst="rect">
            <a:avLst/>
          </a:prstGeom>
          <a:noFill/>
        </p:spPr>
        <p:txBody>
          <a:bodyPr wrap="none" lIns="91440" tIns="45720" rIns="91440" bIns="45720">
            <a:spAutoFit/>
          </a:bodyPr>
          <a:lstStyle>
            <a:defPPr/>
          </a:lstStyle>
          <a:p>
            <a:pPr algn="ctr"/>
            <a:r>
              <a:rPr lang="en-US" sz="3000" b="1">
                <a:ln w="12700">
                  <a:solidFill>
                    <a:schemeClr val="tx2">
                      <a:satMod val="155000"/>
                    </a:schemeClr>
                  </a:solidFill>
                  <a:prstDash val="solid"/>
                </a:ln>
                <a:effectLst>
                  <a:outerShdw blurRad="41275" dist="20320" dir="1800000" algn="tl" rotWithShape="0">
                    <a:srgbClr val="000000">
                      <a:alpha val="40000"/>
                    </a:srgbClr>
                  </a:outerShdw>
                </a:effectLst>
              </a:rPr>
              <a:t>Declaration 2</a:t>
            </a:r>
          </a:p>
        </p:txBody>
      </p:sp>
      <p:sp>
        <p:nvSpPr>
          <p:cNvPr id="12" name="Right Arrow 11"/>
          <p:cNvSpPr/>
          <p:nvPr/>
        </p:nvSpPr>
        <p:spPr>
          <a:xfrm rot="16200000">
            <a:off x="4102939" y="3573133"/>
            <a:ext cx="577970" cy="419100"/>
          </a:xfrm>
          <a:prstGeom prst="rightArrow">
            <a:avLst>
              <a:gd name="adj1" fmla="val 50000"/>
              <a:gd name="adj2" fmla="val 70140"/>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solidFill>
                <a:srgbClr val="FF0000"/>
              </a:solidFill>
            </a:endParaRPr>
          </a:p>
        </p:txBody>
      </p:sp>
      <p:sp>
        <p:nvSpPr>
          <p:cNvPr id="10" name="Rectangle 9"/>
          <p:cNvSpPr/>
          <p:nvPr/>
        </p:nvSpPr>
        <p:spPr>
          <a:xfrm>
            <a:off x="3733801" y="3942546"/>
            <a:ext cx="1322413" cy="477054"/>
          </a:xfrm>
          <a:prstGeom prst="rect">
            <a:avLst/>
          </a:prstGeom>
          <a:noFill/>
        </p:spPr>
        <p:txBody>
          <a:bodyPr wrap="none" lIns="91440" tIns="45720" rIns="91440" bIns="45720">
            <a:spAutoFit/>
          </a:bodyPr>
          <a:lstStyle>
            <a:defPPr/>
          </a:lstStyle>
          <a:p>
            <a:pPr algn="ctr"/>
            <a:r>
              <a:rPr lang="en-US" sz="2500">
                <a:ln w="12700">
                  <a:solidFill>
                    <a:schemeClr val="tx2">
                      <a:satMod val="155000"/>
                    </a:schemeClr>
                  </a:solidFill>
                  <a:prstDash val="solid"/>
                </a:ln>
              </a:rPr>
              <a:t>property</a:t>
            </a:r>
          </a:p>
        </p:txBody>
      </p:sp>
      <p:sp>
        <p:nvSpPr>
          <p:cNvPr id="13" name="Rectangle 12"/>
          <p:cNvSpPr/>
          <p:nvPr/>
        </p:nvSpPr>
        <p:spPr>
          <a:xfrm>
            <a:off x="5215502" y="3962400"/>
            <a:ext cx="880498" cy="477054"/>
          </a:xfrm>
          <a:prstGeom prst="rect">
            <a:avLst/>
          </a:prstGeom>
          <a:noFill/>
        </p:spPr>
        <p:txBody>
          <a:bodyPr wrap="none" lIns="91440" tIns="45720" rIns="91440" bIns="45720">
            <a:spAutoFit/>
          </a:bodyPr>
          <a:lstStyle>
            <a:defPPr/>
          </a:lstStyle>
          <a:p>
            <a:pPr algn="ctr"/>
            <a:r>
              <a:rPr lang="en-US" sz="2500">
                <a:ln w="12700">
                  <a:solidFill>
                    <a:schemeClr val="tx2">
                      <a:satMod val="155000"/>
                    </a:schemeClr>
                  </a:solidFill>
                  <a:prstDash val="solid"/>
                </a:ln>
              </a:rPr>
              <a:t>value</a:t>
            </a:r>
          </a:p>
        </p:txBody>
      </p:sp>
      <p:sp>
        <p:nvSpPr>
          <p:cNvPr id="18" name="Right Arrow 17"/>
          <p:cNvSpPr/>
          <p:nvPr/>
        </p:nvSpPr>
        <p:spPr>
          <a:xfrm rot="16200000">
            <a:off x="5368147" y="3555162"/>
            <a:ext cx="579406" cy="419100"/>
          </a:xfrm>
          <a:prstGeom prst="rightArrow">
            <a:avLst>
              <a:gd name="adj1" fmla="val 50000"/>
              <a:gd name="adj2" fmla="val 70140"/>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19" name="Right Arrow 18"/>
          <p:cNvSpPr/>
          <p:nvPr/>
        </p:nvSpPr>
        <p:spPr>
          <a:xfrm rot="16200000">
            <a:off x="7522594" y="3572415"/>
            <a:ext cx="613912" cy="419100"/>
          </a:xfrm>
          <a:prstGeom prst="rightArrow">
            <a:avLst>
              <a:gd name="adj1" fmla="val 50000"/>
              <a:gd name="adj2" fmla="val 70140"/>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20" name="Right Arrow 19"/>
          <p:cNvSpPr/>
          <p:nvPr/>
        </p:nvSpPr>
        <p:spPr>
          <a:xfrm rot="16200000">
            <a:off x="8784207" y="3568102"/>
            <a:ext cx="605285" cy="419100"/>
          </a:xfrm>
          <a:prstGeom prst="rightArrow">
            <a:avLst>
              <a:gd name="adj1" fmla="val 50000"/>
              <a:gd name="adj2" fmla="val 70140"/>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lstStyle>
          <a:p>
            <a:pPr algn="ctr"/>
            <a:endParaRPr lang="en-US"/>
          </a:p>
        </p:txBody>
      </p:sp>
      <p:sp>
        <p:nvSpPr>
          <p:cNvPr id="21" name="Rectangle 20"/>
          <p:cNvSpPr/>
          <p:nvPr/>
        </p:nvSpPr>
        <p:spPr>
          <a:xfrm>
            <a:off x="7162801" y="3962400"/>
            <a:ext cx="1322413" cy="477054"/>
          </a:xfrm>
          <a:prstGeom prst="rect">
            <a:avLst/>
          </a:prstGeom>
          <a:noFill/>
        </p:spPr>
        <p:txBody>
          <a:bodyPr wrap="none" lIns="91440" tIns="45720" rIns="91440" bIns="45720">
            <a:spAutoFit/>
          </a:bodyPr>
          <a:lstStyle>
            <a:defPPr/>
          </a:lstStyle>
          <a:p>
            <a:pPr algn="ctr"/>
            <a:r>
              <a:rPr lang="en-US" sz="2500">
                <a:ln w="12700">
                  <a:solidFill>
                    <a:schemeClr val="tx2">
                      <a:satMod val="155000"/>
                    </a:schemeClr>
                  </a:solidFill>
                  <a:prstDash val="solid"/>
                </a:ln>
              </a:rPr>
              <a:t>property</a:t>
            </a:r>
          </a:p>
        </p:txBody>
      </p:sp>
      <p:sp>
        <p:nvSpPr>
          <p:cNvPr id="22" name="Rectangle 21"/>
          <p:cNvSpPr/>
          <p:nvPr/>
        </p:nvSpPr>
        <p:spPr>
          <a:xfrm>
            <a:off x="8644502" y="3982254"/>
            <a:ext cx="880498" cy="477054"/>
          </a:xfrm>
          <a:prstGeom prst="rect">
            <a:avLst/>
          </a:prstGeom>
          <a:noFill/>
        </p:spPr>
        <p:txBody>
          <a:bodyPr wrap="none" lIns="91440" tIns="45720" rIns="91440" bIns="45720">
            <a:spAutoFit/>
          </a:bodyPr>
          <a:lstStyle>
            <a:defPPr/>
          </a:lstStyle>
          <a:p>
            <a:pPr algn="ctr"/>
            <a:r>
              <a:rPr lang="en-US" sz="2500">
                <a:ln w="12700">
                  <a:solidFill>
                    <a:schemeClr val="tx2">
                      <a:satMod val="155000"/>
                    </a:schemeClr>
                  </a:solidFill>
                  <a:prstDash val="solid"/>
                </a:ln>
              </a:rPr>
              <a:t>value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p:bldP spid="6" grpId="0" animBg="1"/>
      <p:bldP spid="7" grpId="0"/>
      <p:bldP spid="8" grpId="0"/>
      <p:bldP spid="12" grpId="0" animBg="1"/>
      <p:bldP spid="10" grpId="0"/>
      <p:bldP spid="13" grpId="0"/>
      <p:bldP spid="18" grpId="0" animBg="1"/>
      <p:bldP spid="19" grpId="0" animBg="1"/>
      <p:bldP spid="20" grpId="0" animBg="1"/>
      <p:bldP spid="21" grpId="0"/>
      <p:bldP spid="2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8067"/>
          </a:xfrm>
        </p:spPr>
        <p:txBody>
          <a:bodyPr/>
          <a:lstStyle>
            <a:defPPr/>
          </a:lstStyle>
          <a:p>
            <a:r>
              <a:rPr lang="en-US" dirty="0"/>
              <a:t>The “id” selector</a:t>
            </a:r>
          </a:p>
        </p:txBody>
      </p:sp>
      <p:sp>
        <p:nvSpPr>
          <p:cNvPr id="3" name="Content Placeholder 2"/>
          <p:cNvSpPr>
            <a:spLocks noGrp="1"/>
          </p:cNvSpPr>
          <p:nvPr>
            <p:ph idx="1"/>
          </p:nvPr>
        </p:nvSpPr>
        <p:spPr>
          <a:xfrm>
            <a:off x="1714500" y="990600"/>
            <a:ext cx="8763000" cy="2895600"/>
          </a:xfrm>
        </p:spPr>
        <p:txBody>
          <a:bodyPr/>
          <a:lstStyle>
            <a:defPPr/>
          </a:lstStyle>
          <a:p>
            <a:pPr algn="just"/>
            <a:r>
              <a:rPr lang="en-US"/>
              <a:t>The id selector is used to specify a style for a </a:t>
            </a:r>
            <a:r>
              <a:rPr lang="en-US" b="1"/>
              <a:t>single, unique </a:t>
            </a:r>
            <a:r>
              <a:rPr lang="en-US"/>
              <a:t>element.</a:t>
            </a:r>
          </a:p>
          <a:p>
            <a:pPr algn="just"/>
            <a:r>
              <a:rPr lang="en-US"/>
              <a:t>The id selector uses the id attribute of the HTML element, and is defined with a</a:t>
            </a:r>
            <a:r>
              <a:rPr lang="en-US" b="1"/>
              <a:t> "#“ </a:t>
            </a:r>
            <a:r>
              <a:rPr lang="en-US"/>
              <a:t>in css.</a:t>
            </a:r>
          </a:p>
          <a:p>
            <a:pPr algn="just"/>
            <a:r>
              <a:rPr lang="en-US"/>
              <a:t>The style rule below will be applied to the element with </a:t>
            </a:r>
            <a:r>
              <a:rPr lang="en-US" b="1"/>
              <a:t>id="para1"</a:t>
            </a:r>
            <a:r>
              <a:rPr lang="en-US"/>
              <a:t>:</a:t>
            </a:r>
          </a:p>
          <a:p>
            <a:pPr algn="just"/>
            <a:endParaRPr lang="en-US"/>
          </a:p>
        </p:txBody>
      </p:sp>
      <p:sp>
        <p:nvSpPr>
          <p:cNvPr id="4" name="TextBox 3"/>
          <p:cNvSpPr txBox="1"/>
          <p:nvPr/>
        </p:nvSpPr>
        <p:spPr>
          <a:xfrm>
            <a:off x="1828800" y="3962400"/>
            <a:ext cx="3810000" cy="2308324"/>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pPr algn="ctr"/>
            <a:r>
              <a:rPr lang="en-US" b="1">
                <a:solidFill>
                  <a:srgbClr val="FF0000"/>
                </a:solidFill>
              </a:rPr>
              <a:t>HTML</a:t>
            </a:r>
            <a:endParaRPr lang="en-US"/>
          </a:p>
          <a:p>
            <a:r>
              <a:rPr lang="en-US"/>
              <a:t>&lt;h1 id=“para1”&gt;</a:t>
            </a:r>
          </a:p>
          <a:p>
            <a:r>
              <a:rPr lang="en-US"/>
              <a:t>	Hello Friends</a:t>
            </a:r>
          </a:p>
          <a:p>
            <a:r>
              <a:rPr lang="en-US"/>
              <a:t>&lt;/h1&gt;</a:t>
            </a:r>
          </a:p>
          <a:p>
            <a:endParaRPr lang="en-US"/>
          </a:p>
          <a:p>
            <a:r>
              <a:rPr lang="en-US"/>
              <a:t>&lt;h1&gt;</a:t>
            </a:r>
          </a:p>
          <a:p>
            <a:r>
              <a:rPr lang="en-US"/>
              <a:t>	How are you</a:t>
            </a:r>
          </a:p>
          <a:p>
            <a:r>
              <a:rPr lang="en-US"/>
              <a:t>&lt;/h1&gt;</a:t>
            </a:r>
          </a:p>
        </p:txBody>
      </p:sp>
      <p:sp>
        <p:nvSpPr>
          <p:cNvPr id="5" name="TextBox 4"/>
          <p:cNvSpPr txBox="1"/>
          <p:nvPr/>
        </p:nvSpPr>
        <p:spPr>
          <a:xfrm>
            <a:off x="6096000" y="3962401"/>
            <a:ext cx="4267200" cy="1200329"/>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pPr algn="ctr"/>
            <a:r>
              <a:rPr lang="en-US" b="1">
                <a:solidFill>
                  <a:srgbClr val="FF0000"/>
                </a:solidFill>
              </a:rPr>
              <a:t>CSS</a:t>
            </a:r>
            <a:endParaRPr lang="en-US"/>
          </a:p>
          <a:p>
            <a:r>
              <a:rPr lang="en-US"/>
              <a:t>#para1{</a:t>
            </a:r>
          </a:p>
          <a:p>
            <a:r>
              <a:rPr lang="en-US"/>
              <a:t>	color: blue;</a:t>
            </a:r>
          </a:p>
          <a:p>
            <a:r>
              <a:rPr lang="en-US"/>
              <a:t>}</a:t>
            </a:r>
          </a:p>
        </p:txBody>
      </p:sp>
      <p:sp>
        <p:nvSpPr>
          <p:cNvPr id="6" name="TextBox 5"/>
          <p:cNvSpPr txBox="1"/>
          <p:nvPr/>
        </p:nvSpPr>
        <p:spPr>
          <a:xfrm>
            <a:off x="6096000" y="5325070"/>
            <a:ext cx="4267200" cy="923330"/>
          </a:xfrm>
          <a:prstGeom prst="rect">
            <a:avLst/>
          </a:prstGeom>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defPPr/>
          </a:lstStyle>
          <a:p>
            <a:pPr algn="ctr"/>
            <a:r>
              <a:rPr lang="en-US" b="1">
                <a:solidFill>
                  <a:srgbClr val="FF0000"/>
                </a:solidFill>
              </a:rPr>
              <a:t>Output</a:t>
            </a:r>
            <a:endParaRPr lang="en-US"/>
          </a:p>
          <a:p>
            <a:r>
              <a:rPr lang="en-US">
                <a:solidFill>
                  <a:srgbClr val="0070C0"/>
                </a:solidFill>
              </a:rPr>
              <a:t>Hello Friends</a:t>
            </a:r>
          </a:p>
          <a:p>
            <a:r>
              <a:rPr lang="en-US"/>
              <a:t>How are you</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6309"/>
          </a:xfrm>
        </p:spPr>
        <p:txBody>
          <a:bodyPr/>
          <a:lstStyle>
            <a:defPPr/>
          </a:lstStyle>
          <a:p>
            <a:r>
              <a:rPr lang="en-US" dirty="0"/>
              <a:t>The “class” selector</a:t>
            </a:r>
          </a:p>
        </p:txBody>
      </p:sp>
      <p:sp>
        <p:nvSpPr>
          <p:cNvPr id="3" name="Content Placeholder 2"/>
          <p:cNvSpPr>
            <a:spLocks noGrp="1"/>
          </p:cNvSpPr>
          <p:nvPr>
            <p:ph idx="1"/>
          </p:nvPr>
        </p:nvSpPr>
        <p:spPr>
          <a:xfrm>
            <a:off x="1714500" y="990600"/>
            <a:ext cx="8763000" cy="2057400"/>
          </a:xfrm>
        </p:spPr>
        <p:txBody>
          <a:bodyPr>
            <a:normAutofit/>
          </a:bodyPr>
          <a:lstStyle>
            <a:defPPr/>
          </a:lstStyle>
          <a:p>
            <a:pPr lvl="0" algn="just"/>
            <a:r>
              <a:rPr lang="en-US"/>
              <a:t>The class selector is used to specify a style for a </a:t>
            </a:r>
            <a:r>
              <a:rPr lang="en-US" b="1"/>
              <a:t>group</a:t>
            </a:r>
            <a:r>
              <a:rPr lang="en-US"/>
              <a:t> of elements. </a:t>
            </a:r>
          </a:p>
          <a:p>
            <a:pPr lvl="0" algn="just"/>
            <a:r>
              <a:rPr lang="en-US"/>
              <a:t>The class selector uses the HTML class attribute, and is defined with a </a:t>
            </a:r>
            <a:r>
              <a:rPr lang="en-US" b="1"/>
              <a:t>".“</a:t>
            </a:r>
            <a:r>
              <a:rPr lang="en-US"/>
              <a:t> in css.</a:t>
            </a:r>
          </a:p>
          <a:p>
            <a:pPr lvl="0" algn="just"/>
            <a:endParaRPr lang="en-US"/>
          </a:p>
        </p:txBody>
      </p:sp>
      <p:sp>
        <p:nvSpPr>
          <p:cNvPr id="4" name="TextBox 3"/>
          <p:cNvSpPr txBox="1"/>
          <p:nvPr/>
        </p:nvSpPr>
        <p:spPr>
          <a:xfrm>
            <a:off x="1828800" y="3276600"/>
            <a:ext cx="3810000" cy="2862322"/>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pPr algn="ctr"/>
            <a:r>
              <a:rPr lang="en-US" b="1">
                <a:solidFill>
                  <a:srgbClr val="FF0000"/>
                </a:solidFill>
              </a:rPr>
              <a:t>HTML</a:t>
            </a:r>
            <a:endParaRPr lang="en-US"/>
          </a:p>
          <a:p>
            <a:r>
              <a:rPr lang="en-US"/>
              <a:t>&lt;h1 class=“myClass”&gt;</a:t>
            </a:r>
          </a:p>
          <a:p>
            <a:r>
              <a:rPr lang="en-US"/>
              <a:t>	Hello Friends</a:t>
            </a:r>
          </a:p>
          <a:p>
            <a:r>
              <a:rPr lang="en-US"/>
              <a:t>&lt;/h1&gt;</a:t>
            </a:r>
          </a:p>
          <a:p>
            <a:r>
              <a:rPr lang="en-US"/>
              <a:t>&lt;h1&gt;</a:t>
            </a:r>
          </a:p>
          <a:p>
            <a:r>
              <a:rPr lang="en-US"/>
              <a:t>	How are you</a:t>
            </a:r>
          </a:p>
          <a:p>
            <a:r>
              <a:rPr lang="en-US"/>
              <a:t>&lt;/h1&gt;</a:t>
            </a:r>
          </a:p>
          <a:p>
            <a:r>
              <a:rPr lang="en-US"/>
              <a:t>&lt;h1 class=“myClass”&gt;</a:t>
            </a:r>
          </a:p>
          <a:p>
            <a:r>
              <a:rPr lang="en-US"/>
              <a:t>	How are you</a:t>
            </a:r>
          </a:p>
          <a:p>
            <a:r>
              <a:rPr lang="en-US"/>
              <a:t>&lt;/h1&gt;</a:t>
            </a:r>
          </a:p>
        </p:txBody>
      </p:sp>
      <p:sp>
        <p:nvSpPr>
          <p:cNvPr id="5" name="TextBox 4"/>
          <p:cNvSpPr txBox="1"/>
          <p:nvPr/>
        </p:nvSpPr>
        <p:spPr>
          <a:xfrm>
            <a:off x="6096000" y="3276601"/>
            <a:ext cx="4267200" cy="1200329"/>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pPr algn="ctr"/>
            <a:r>
              <a:rPr lang="en-US" b="1">
                <a:solidFill>
                  <a:srgbClr val="FF0000"/>
                </a:solidFill>
              </a:rPr>
              <a:t>CSS</a:t>
            </a:r>
            <a:endParaRPr lang="en-US"/>
          </a:p>
          <a:p>
            <a:r>
              <a:rPr lang="en-US"/>
              <a:t>.myClass{</a:t>
            </a:r>
          </a:p>
          <a:p>
            <a:r>
              <a:rPr lang="en-US"/>
              <a:t>	color: blue;</a:t>
            </a:r>
          </a:p>
          <a:p>
            <a:r>
              <a:rPr lang="en-US"/>
              <a:t>}</a:t>
            </a:r>
          </a:p>
        </p:txBody>
      </p:sp>
      <p:sp>
        <p:nvSpPr>
          <p:cNvPr id="6" name="TextBox 5"/>
          <p:cNvSpPr txBox="1"/>
          <p:nvPr/>
        </p:nvSpPr>
        <p:spPr>
          <a:xfrm>
            <a:off x="6096000" y="4867871"/>
            <a:ext cx="4267200" cy="1200329"/>
          </a:xfrm>
          <a:prstGeom prst="rect">
            <a:avLst/>
          </a:prstGeom>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defPPr/>
          </a:lstStyle>
          <a:p>
            <a:pPr algn="ctr"/>
            <a:r>
              <a:rPr lang="en-US" b="1">
                <a:solidFill>
                  <a:srgbClr val="FF0000"/>
                </a:solidFill>
              </a:rPr>
              <a:t>Output</a:t>
            </a:r>
            <a:endParaRPr lang="en-US"/>
          </a:p>
          <a:p>
            <a:r>
              <a:rPr lang="en-US">
                <a:solidFill>
                  <a:srgbClr val="0070C0"/>
                </a:solidFill>
              </a:rPr>
              <a:t>Hello Friends</a:t>
            </a:r>
          </a:p>
          <a:p>
            <a:r>
              <a:rPr lang="en-US"/>
              <a:t>How are you</a:t>
            </a:r>
          </a:p>
          <a:p>
            <a:r>
              <a:rPr lang="en-US">
                <a:solidFill>
                  <a:srgbClr val="0070C0"/>
                </a:solidFill>
              </a:rPr>
              <a:t>How are you</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Different ways to write CSS</a:t>
            </a:r>
          </a:p>
        </p:txBody>
      </p:sp>
      <p:sp>
        <p:nvSpPr>
          <p:cNvPr id="3" name="Content Placeholder 2"/>
          <p:cNvSpPr>
            <a:spLocks noGrp="1"/>
          </p:cNvSpPr>
          <p:nvPr>
            <p:ph idx="1"/>
          </p:nvPr>
        </p:nvSpPr>
        <p:spPr/>
        <p:txBody>
          <a:bodyPr>
            <a:normAutofit/>
          </a:bodyPr>
          <a:lstStyle>
            <a:defPPr/>
          </a:lstStyle>
          <a:p>
            <a:pPr lvl="0"/>
            <a:r>
              <a:rPr lang="en-US"/>
              <a:t>There are three ways of writing a style sheet:</a:t>
            </a:r>
          </a:p>
          <a:p>
            <a:pPr marL="914400" lvl="1" indent="-457200">
              <a:buFont typeface="+mj-lt"/>
              <a:buAutoNum type="arabicPeriod"/>
            </a:pPr>
            <a:r>
              <a:rPr lang="en-US"/>
              <a:t>Inline Style</a:t>
            </a:r>
          </a:p>
          <a:p>
            <a:pPr marL="914400" lvl="1" indent="-457200">
              <a:buFont typeface="+mj-lt"/>
              <a:buAutoNum type="arabicPeriod"/>
            </a:pPr>
            <a:r>
              <a:rPr lang="en-US"/>
              <a:t>Internal/Embedded Style sheet</a:t>
            </a:r>
          </a:p>
          <a:p>
            <a:pPr marL="914400" lvl="1" indent="-457200">
              <a:buFont typeface="+mj-lt"/>
              <a:buAutoNum type="arabicPeriod"/>
            </a:pPr>
            <a:r>
              <a:rPr lang="en-US"/>
              <a:t>External Style Sheet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1) Inline Style</a:t>
            </a:r>
          </a:p>
        </p:txBody>
      </p:sp>
      <p:sp>
        <p:nvSpPr>
          <p:cNvPr id="3" name="Content Placeholder 2"/>
          <p:cNvSpPr>
            <a:spLocks noGrp="1"/>
          </p:cNvSpPr>
          <p:nvPr>
            <p:ph idx="1"/>
          </p:nvPr>
        </p:nvSpPr>
        <p:spPr/>
        <p:txBody>
          <a:bodyPr/>
          <a:lstStyle>
            <a:defPPr/>
          </a:lstStyle>
          <a:p>
            <a:pPr algn="just" hangingPunct="0"/>
            <a:r>
              <a:rPr lang="en-US"/>
              <a:t>It is possible to place CSS right in your HTML code, and this method of CSS usage is referred to as </a:t>
            </a:r>
            <a:r>
              <a:rPr lang="en-US" b="1"/>
              <a:t>inline css</a:t>
            </a:r>
            <a:r>
              <a:rPr lang="en-US"/>
              <a:t>. </a:t>
            </a:r>
          </a:p>
          <a:p>
            <a:pPr algn="just" hangingPunct="0"/>
            <a:r>
              <a:rPr lang="en-US"/>
              <a:t>Inline CSS has the </a:t>
            </a:r>
            <a:r>
              <a:rPr lang="en-US" b="1"/>
              <a:t>highest priority </a:t>
            </a:r>
            <a:r>
              <a:rPr lang="en-US"/>
              <a:t>out of external, internal, and inline CSS. </a:t>
            </a:r>
          </a:p>
          <a:p>
            <a:pPr algn="just" hangingPunct="0"/>
            <a:r>
              <a:rPr lang="en-US"/>
              <a:t>This means that you can </a:t>
            </a:r>
            <a:r>
              <a:rPr lang="en-US" b="1"/>
              <a:t>override styles </a:t>
            </a:r>
            <a:r>
              <a:rPr lang="en-US"/>
              <a:t>that are defined in external or internal by using inline CSS. </a:t>
            </a:r>
          </a:p>
          <a:p>
            <a:pPr algn="just"/>
            <a:r>
              <a:rPr lang="en-US"/>
              <a:t>If you want to add a style inside an HTML element all you have to do is specify the desired CSS properties with the </a:t>
            </a:r>
            <a:r>
              <a:rPr lang="en-US" b="1"/>
              <a:t>style</a:t>
            </a:r>
            <a:r>
              <a:rPr lang="en-US"/>
              <a:t> HTML attribute. </a:t>
            </a:r>
          </a:p>
          <a:p>
            <a:pPr algn="just"/>
            <a:r>
              <a:rPr lang="en-US"/>
              <a:t>Example:</a:t>
            </a:r>
          </a:p>
        </p:txBody>
      </p:sp>
      <p:sp>
        <p:nvSpPr>
          <p:cNvPr id="4" name="TextBox 3"/>
          <p:cNvSpPr txBox="1"/>
          <p:nvPr/>
        </p:nvSpPr>
        <p:spPr>
          <a:xfrm>
            <a:off x="2940170" y="5579853"/>
            <a:ext cx="7467600" cy="646331"/>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pPr algn="ctr"/>
            <a:r>
              <a:rPr lang="en-US" b="1">
                <a:solidFill>
                  <a:srgbClr val="FF0000"/>
                </a:solidFill>
              </a:rPr>
              <a:t>HTML</a:t>
            </a:r>
            <a:endParaRPr lang="en-US"/>
          </a:p>
          <a:p>
            <a:pPr lvl="1">
              <a:buNone/>
            </a:pPr>
            <a:r>
              <a:rPr lang="en-US" i="1"/>
              <a:t>&lt;p </a:t>
            </a:r>
            <a:r>
              <a:rPr lang="en-US" b="1" i="1"/>
              <a:t>style</a:t>
            </a:r>
            <a:r>
              <a:rPr lang="en-US" i="1"/>
              <a:t>="background: blue; color: white;"&gt; My Inline CSS &lt;/p&gt;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2) Internal Style Sheet</a:t>
            </a:r>
          </a:p>
        </p:txBody>
      </p:sp>
      <p:sp>
        <p:nvSpPr>
          <p:cNvPr id="3" name="Content Placeholder 2"/>
          <p:cNvSpPr>
            <a:spLocks noGrp="1"/>
          </p:cNvSpPr>
          <p:nvPr>
            <p:ph idx="1"/>
          </p:nvPr>
        </p:nvSpPr>
        <p:spPr/>
        <p:txBody>
          <a:bodyPr>
            <a:normAutofit/>
          </a:bodyPr>
          <a:lstStyle>
            <a:defPPr/>
          </a:lstStyle>
          <a:p>
            <a:pPr algn="just" hangingPunct="0"/>
            <a:r>
              <a:rPr lang="en-US"/>
              <a:t>This type of CSS is only for </a:t>
            </a:r>
            <a:r>
              <a:rPr lang="en-US" b="1"/>
              <a:t>Single Web Page</a:t>
            </a:r>
            <a:r>
              <a:rPr lang="en-US"/>
              <a:t>.</a:t>
            </a:r>
          </a:p>
          <a:p>
            <a:pPr algn="just"/>
            <a:r>
              <a:rPr lang="en-US"/>
              <a:t>When using internal CSS, we must add a new tag, </a:t>
            </a:r>
            <a:r>
              <a:rPr lang="en-US" b="1"/>
              <a:t>&lt;style&gt;, </a:t>
            </a:r>
            <a:r>
              <a:rPr lang="en-US"/>
              <a:t>inside the </a:t>
            </a:r>
            <a:r>
              <a:rPr lang="en-US" b="1"/>
              <a:t>&lt;head&gt; </a:t>
            </a:r>
            <a:r>
              <a:rPr lang="en-US"/>
              <a:t>tag. </a:t>
            </a:r>
          </a:p>
          <a:p>
            <a:pPr algn="just"/>
            <a:r>
              <a:rPr lang="en-US"/>
              <a:t>The HTML code below contains an example of &lt;style&gt;'s usage. </a:t>
            </a:r>
          </a:p>
          <a:p>
            <a:pPr lvl="2">
              <a:buNone/>
            </a:pPr>
            <a:endParaRPr lang="en-US"/>
          </a:p>
        </p:txBody>
      </p:sp>
      <p:sp>
        <p:nvSpPr>
          <p:cNvPr id="4" name="TextBox 3"/>
          <p:cNvSpPr txBox="1"/>
          <p:nvPr/>
        </p:nvSpPr>
        <p:spPr>
          <a:xfrm>
            <a:off x="2464279" y="3694982"/>
            <a:ext cx="7239000" cy="2954655"/>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pPr algn="ctr"/>
            <a:r>
              <a:rPr lang="en-US" b="1">
                <a:solidFill>
                  <a:srgbClr val="FF0000"/>
                </a:solidFill>
              </a:rPr>
              <a:t>HTML</a:t>
            </a:r>
            <a:endParaRPr lang="en-US"/>
          </a:p>
          <a:p>
            <a:pPr lvl="2">
              <a:buNone/>
            </a:pPr>
            <a:r>
              <a:rPr lang="en-US" sz="2400" i="1"/>
              <a:t>&lt;html&gt;&lt;head&gt;</a:t>
            </a:r>
            <a:endParaRPr lang="en-US" sz="2400"/>
          </a:p>
          <a:p>
            <a:pPr lvl="2">
              <a:buNone/>
            </a:pPr>
            <a:r>
              <a:rPr lang="en-US" sz="2400" i="1"/>
              <a:t>	&lt;style type="text/css"&gt;</a:t>
            </a:r>
          </a:p>
          <a:p>
            <a:pPr lvl="2">
              <a:buNone/>
            </a:pPr>
            <a:r>
              <a:rPr lang="en-US" sz="2400" i="1"/>
              <a:t>		p{ color: red;}</a:t>
            </a:r>
          </a:p>
          <a:p>
            <a:pPr lvl="2">
              <a:buNone/>
            </a:pPr>
            <a:r>
              <a:rPr lang="en-US" sz="2400" i="1"/>
              <a:t>	&lt;/style&gt;</a:t>
            </a:r>
            <a:endParaRPr lang="en-US" sz="2400"/>
          </a:p>
          <a:p>
            <a:pPr lvl="2">
              <a:buNone/>
            </a:pPr>
            <a:r>
              <a:rPr lang="en-US" sz="2400" i="1"/>
              <a:t>&lt;/head&gt;&lt;body&gt;</a:t>
            </a:r>
            <a:endParaRPr lang="en-US" sz="2400"/>
          </a:p>
          <a:p>
            <a:pPr lvl="2">
              <a:buNone/>
            </a:pPr>
            <a:r>
              <a:rPr lang="en-US" sz="2400" i="1"/>
              <a:t>	&lt;p&gt;Your page's content!&lt;/p&gt;&lt;/body&gt;</a:t>
            </a:r>
            <a:endParaRPr lang="en-US" sz="2400"/>
          </a:p>
          <a:p>
            <a:pPr lvl="2">
              <a:buNone/>
            </a:pPr>
            <a:r>
              <a:rPr lang="en-US" sz="2400" i="1"/>
              <a:t>&lt;/html&gt;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bg/>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allAtOnce"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3) External Style Sheet</a:t>
            </a:r>
          </a:p>
        </p:txBody>
      </p:sp>
      <p:sp>
        <p:nvSpPr>
          <p:cNvPr id="3" name="Content Placeholder 2"/>
          <p:cNvSpPr>
            <a:spLocks noGrp="1"/>
          </p:cNvSpPr>
          <p:nvPr>
            <p:ph idx="1"/>
          </p:nvPr>
        </p:nvSpPr>
        <p:spPr/>
        <p:txBody>
          <a:bodyPr/>
          <a:lstStyle>
            <a:defPPr/>
          </a:lstStyle>
          <a:p>
            <a:pPr algn="just"/>
            <a:r>
              <a:rPr lang="en-US"/>
              <a:t>When using CSS it is preferable to keep the </a:t>
            </a:r>
            <a:r>
              <a:rPr lang="en-US" b="1"/>
              <a:t>CSS separate from your HTML</a:t>
            </a:r>
            <a:r>
              <a:rPr lang="en-US"/>
              <a:t>. </a:t>
            </a:r>
          </a:p>
          <a:p>
            <a:pPr algn="just"/>
            <a:r>
              <a:rPr lang="en-US"/>
              <a:t>Placing CSS in a separate file allows the web designer to completely differentiate between content (HTML) and design (CSS). </a:t>
            </a:r>
          </a:p>
          <a:p>
            <a:pPr algn="just"/>
            <a:r>
              <a:rPr lang="en-US"/>
              <a:t>External CSS is a file that contains </a:t>
            </a:r>
            <a:r>
              <a:rPr lang="en-US" b="1"/>
              <a:t>only CSS </a:t>
            </a:r>
            <a:r>
              <a:rPr lang="en-US"/>
              <a:t>code and is saved with a </a:t>
            </a:r>
            <a:r>
              <a:rPr lang="en-US" b="1"/>
              <a:t>".css"</a:t>
            </a:r>
            <a:r>
              <a:rPr lang="en-US"/>
              <a:t> file extension. </a:t>
            </a:r>
          </a:p>
          <a:p>
            <a:pPr algn="just" hangingPunct="0"/>
            <a:r>
              <a:rPr lang="en-US"/>
              <a:t>This CSS file is then referenced in your HTML using the </a:t>
            </a:r>
            <a:r>
              <a:rPr lang="en-US" b="1"/>
              <a:t>&lt;link&gt; instead of &lt;style&gt;</a:t>
            </a:r>
            <a:r>
              <a:rPr lang="en-US"/>
              <a:t>.</a:t>
            </a:r>
            <a:r>
              <a:rPr lang="en-US" b="1"/>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3) External Style Sheet (Cont.)</a:t>
            </a:r>
          </a:p>
        </p:txBody>
      </p:sp>
      <p:sp>
        <p:nvSpPr>
          <p:cNvPr id="3" name="Content Placeholder 2"/>
          <p:cNvSpPr>
            <a:spLocks noGrp="1"/>
          </p:cNvSpPr>
          <p:nvPr>
            <p:ph idx="1"/>
          </p:nvPr>
        </p:nvSpPr>
        <p:spPr>
          <a:xfrm>
            <a:off x="1714500" y="990600"/>
            <a:ext cx="8763000" cy="685800"/>
          </a:xfrm>
        </p:spPr>
        <p:txBody>
          <a:bodyPr/>
          <a:lstStyle>
            <a:defPPr/>
          </a:lstStyle>
          <a:p>
            <a:r>
              <a:rPr lang="en-US"/>
              <a:t>Example :</a:t>
            </a:r>
          </a:p>
          <a:p>
            <a:pPr>
              <a:buNone/>
            </a:pPr>
            <a:endParaRPr lang="en-US"/>
          </a:p>
        </p:txBody>
      </p:sp>
      <p:sp>
        <p:nvSpPr>
          <p:cNvPr id="5" name="TextBox 4"/>
          <p:cNvSpPr txBox="1"/>
          <p:nvPr/>
        </p:nvSpPr>
        <p:spPr>
          <a:xfrm>
            <a:off x="1828800" y="1676401"/>
            <a:ext cx="3810000" cy="3693319"/>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pPr algn="ctr"/>
            <a:r>
              <a:rPr lang="en-US" b="1">
                <a:solidFill>
                  <a:srgbClr val="FF0000"/>
                </a:solidFill>
              </a:rPr>
              <a:t>Demo.html</a:t>
            </a:r>
            <a:endParaRPr lang="en-US"/>
          </a:p>
          <a:p>
            <a:r>
              <a:rPr lang="en-US"/>
              <a:t>&lt;html&gt;</a:t>
            </a:r>
          </a:p>
          <a:p>
            <a:r>
              <a:rPr lang="en-US"/>
              <a:t>&lt;head&gt;</a:t>
            </a:r>
          </a:p>
          <a:p>
            <a:r>
              <a:rPr lang="en-US"/>
              <a:t>&lt;link rel=“stylesheet” type=“text/css” href=“test.css”&gt;</a:t>
            </a:r>
          </a:p>
          <a:p>
            <a:r>
              <a:rPr lang="en-US"/>
              <a:t>&lt;/head&gt;</a:t>
            </a:r>
          </a:p>
          <a:p>
            <a:r>
              <a:rPr lang="en-US"/>
              <a:t>&lt;body&gt;</a:t>
            </a:r>
          </a:p>
          <a:p>
            <a:endParaRPr lang="en-US"/>
          </a:p>
          <a:p>
            <a:r>
              <a:rPr lang="en-US"/>
              <a:t>&lt;p&gt; Hello Friends &lt;/p&gt;</a:t>
            </a:r>
          </a:p>
          <a:p>
            <a:r>
              <a:rPr lang="en-US"/>
              <a:t>&lt;p id=“para1”&gt; How are you? &lt;/p&gt;</a:t>
            </a:r>
          </a:p>
          <a:p>
            <a:endParaRPr lang="en-US"/>
          </a:p>
          <a:p>
            <a:r>
              <a:rPr lang="en-US"/>
              <a:t>&lt;/body&gt;</a:t>
            </a:r>
          </a:p>
          <a:p>
            <a:r>
              <a:rPr lang="en-US"/>
              <a:t>&lt;/html&gt;</a:t>
            </a:r>
          </a:p>
        </p:txBody>
      </p:sp>
      <p:sp>
        <p:nvSpPr>
          <p:cNvPr id="6" name="TextBox 5"/>
          <p:cNvSpPr txBox="1"/>
          <p:nvPr/>
        </p:nvSpPr>
        <p:spPr>
          <a:xfrm>
            <a:off x="6096000" y="1676400"/>
            <a:ext cx="4267200" cy="2308324"/>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pPr algn="ctr"/>
            <a:r>
              <a:rPr lang="en-US" b="1">
                <a:solidFill>
                  <a:srgbClr val="FF0000"/>
                </a:solidFill>
              </a:rPr>
              <a:t>test.css</a:t>
            </a:r>
            <a:endParaRPr lang="en-US"/>
          </a:p>
          <a:p>
            <a:r>
              <a:rPr lang="en-US"/>
              <a:t>#para1{</a:t>
            </a:r>
          </a:p>
          <a:p>
            <a:r>
              <a:rPr lang="en-US"/>
              <a:t>	 text-align: center;</a:t>
            </a:r>
          </a:p>
          <a:p>
            <a:r>
              <a:rPr lang="en-US"/>
              <a:t>}</a:t>
            </a:r>
          </a:p>
          <a:p>
            <a:r>
              <a:rPr lang="en-US"/>
              <a:t>p</a:t>
            </a:r>
          </a:p>
          <a:p>
            <a:r>
              <a:rPr lang="en-US"/>
              <a:t>{</a:t>
            </a:r>
          </a:p>
          <a:p>
            <a:r>
              <a:rPr lang="en-US"/>
              <a:t>	color : blue;</a:t>
            </a:r>
          </a:p>
          <a:p>
            <a:r>
              <a:rPr lang="en-US"/>
              <a:t>}</a:t>
            </a:r>
          </a:p>
        </p:txBody>
      </p:sp>
      <p:sp>
        <p:nvSpPr>
          <p:cNvPr id="7" name="TextBox 6"/>
          <p:cNvSpPr txBox="1"/>
          <p:nvPr/>
        </p:nvSpPr>
        <p:spPr>
          <a:xfrm>
            <a:off x="6096000" y="4168676"/>
            <a:ext cx="4267200" cy="923330"/>
          </a:xfrm>
          <a:prstGeom prst="rect">
            <a:avLst/>
          </a:prstGeom>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defPPr/>
          </a:lstStyle>
          <a:p>
            <a:pPr algn="ctr"/>
            <a:r>
              <a:rPr lang="en-US" b="1">
                <a:solidFill>
                  <a:srgbClr val="FF0000"/>
                </a:solidFill>
              </a:rPr>
              <a:t>Output</a:t>
            </a:r>
            <a:endParaRPr lang="en-US"/>
          </a:p>
          <a:p>
            <a:r>
              <a:rPr lang="en-US">
                <a:solidFill>
                  <a:srgbClr val="0070C0"/>
                </a:solidFill>
              </a:rPr>
              <a:t>Hello Friends</a:t>
            </a:r>
          </a:p>
          <a:p>
            <a:pPr algn="ctr"/>
            <a:r>
              <a:rPr lang="en-US">
                <a:solidFill>
                  <a:srgbClr val="0070C0"/>
                </a:solidFill>
              </a:rPr>
              <a:t>How are you?</a:t>
            </a:r>
          </a:p>
        </p:txBody>
      </p:sp>
      <p:cxnSp>
        <p:nvCxnSpPr>
          <p:cNvPr id="9" name="Shape 8"/>
          <p:cNvCxnSpPr>
            <a:stCxn id="6" idx="0"/>
          </p:cNvCxnSpPr>
          <p:nvPr/>
        </p:nvCxnSpPr>
        <p:spPr>
          <a:xfrm rot="16200000" flipH="1" flipV="1">
            <a:off x="5943600" y="228600"/>
            <a:ext cx="838200" cy="3733800"/>
          </a:xfrm>
          <a:prstGeom prst="curvedConnector4">
            <a:avLst>
              <a:gd name="adj1" fmla="val -27273"/>
              <a:gd name="adj2" fmla="val 99795"/>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allAtOnce" animBg="1"/>
      <p:bldP spid="6" grpId="0" animBg="1"/>
      <p:bldP spid="7"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3) External Style Sheet (Cont.)</a:t>
            </a:r>
          </a:p>
        </p:txBody>
      </p:sp>
      <p:sp>
        <p:nvSpPr>
          <p:cNvPr id="3" name="Content Placeholder 2"/>
          <p:cNvSpPr>
            <a:spLocks noGrp="1"/>
          </p:cNvSpPr>
          <p:nvPr>
            <p:ph idx="1"/>
          </p:nvPr>
        </p:nvSpPr>
        <p:spPr/>
        <p:txBody>
          <a:bodyPr/>
          <a:lstStyle>
            <a:defPPr/>
          </a:lstStyle>
          <a:p>
            <a:pPr algn="just"/>
            <a:r>
              <a:rPr lang="en-US"/>
              <a:t>Advantages:</a:t>
            </a:r>
          </a:p>
          <a:p>
            <a:pPr lvl="1" hangingPunct="0"/>
            <a:r>
              <a:rPr lang="en-US"/>
              <a:t>It keeps your website design and content separate. </a:t>
            </a:r>
          </a:p>
          <a:p>
            <a:pPr lvl="1" hangingPunct="0"/>
            <a:r>
              <a:rPr lang="en-US"/>
              <a:t>It's much easier to reuse your CSS code if you have it in a separate file. Instead of typing the same CSS code on every web page you have, simply have many pages refer to a single CSS file with the "link" tag. </a:t>
            </a:r>
          </a:p>
          <a:p>
            <a:pPr lvl="1" hangingPunct="0"/>
            <a:r>
              <a:rPr lang="en-US"/>
              <a:t>You can make drastic changes to your web pages with just a few changes in a single CSS file.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2407"/>
          </a:xfrm>
        </p:spPr>
        <p:txBody>
          <a:bodyPr>
            <a:normAutofit fontScale="90000"/>
          </a:bodyPr>
          <a:lstStyle>
            <a:defPPr/>
          </a:lstStyle>
          <a:p>
            <a:r>
              <a:rPr lang="en-IN" dirty="0"/>
              <a:t>HTTP Status Codes</a:t>
            </a:r>
            <a:endParaRPr lang="en-US" dirty="0"/>
          </a:p>
        </p:txBody>
      </p:sp>
      <p:pic>
        <p:nvPicPr>
          <p:cNvPr id="4" name="Picture 8" descr="Image result for html 404 status code funny"/>
          <p:cNvPicPr>
            <a:picLocks noChangeAspect="1" noChangeArrowheads="1"/>
          </p:cNvPicPr>
          <p:nvPr/>
        </p:nvPicPr>
        <p:blipFill>
          <a:blip r:embed="rId2"/>
          <a:stretch>
            <a:fillRect/>
          </a:stretch>
        </p:blipFill>
        <p:spPr bwMode="auto">
          <a:xfrm>
            <a:off x="2819400" y="1066800"/>
            <a:ext cx="6324600" cy="5059680"/>
          </a:xfrm>
          <a:prstGeom prst="rect">
            <a:avLst/>
          </a:prstGeom>
          <a:noFill/>
        </p:spPr>
      </p:pic>
      <p:pic>
        <p:nvPicPr>
          <p:cNvPr id="31746" name="Picture 2" descr="406 - Not Acceptable"/>
          <p:cNvPicPr>
            <a:picLocks noChangeAspect="1" noChangeArrowheads="1"/>
          </p:cNvPicPr>
          <p:nvPr/>
        </p:nvPicPr>
        <p:blipFill>
          <a:blip r:embed="rId3"/>
          <a:stretch>
            <a:fillRect/>
          </a:stretch>
        </p:blipFill>
        <p:spPr bwMode="auto">
          <a:xfrm>
            <a:off x="2895600" y="1143001"/>
            <a:ext cx="6096000" cy="4876801"/>
          </a:xfrm>
          <a:prstGeom prst="rect">
            <a:avLst/>
          </a:prstGeom>
          <a:noFill/>
        </p:spPr>
      </p:pic>
      <p:pic>
        <p:nvPicPr>
          <p:cNvPr id="31748" name="Picture 4" descr="429 - Too Many Requests"/>
          <p:cNvPicPr>
            <a:picLocks noChangeAspect="1" noChangeArrowheads="1"/>
          </p:cNvPicPr>
          <p:nvPr/>
        </p:nvPicPr>
        <p:blipFill>
          <a:blip r:embed="rId4"/>
          <a:stretch>
            <a:fillRect/>
          </a:stretch>
        </p:blipFill>
        <p:spPr bwMode="auto">
          <a:xfrm>
            <a:off x="2819400" y="1066801"/>
            <a:ext cx="6096000" cy="4876801"/>
          </a:xfrm>
          <a:prstGeom prst="rect">
            <a:avLst/>
          </a:prstGeom>
          <a:noFill/>
        </p:spPr>
      </p:pic>
      <p:pic>
        <p:nvPicPr>
          <p:cNvPr id="31750" name="Picture 6" descr="502 - Bad Gateway"/>
          <p:cNvPicPr>
            <a:picLocks noChangeAspect="1" noChangeArrowheads="1"/>
          </p:cNvPicPr>
          <p:nvPr/>
        </p:nvPicPr>
        <p:blipFill>
          <a:blip r:embed="rId5"/>
          <a:stretch>
            <a:fillRect/>
          </a:stretch>
        </p:blipFill>
        <p:spPr bwMode="auto">
          <a:xfrm>
            <a:off x="3048000" y="1143001"/>
            <a:ext cx="6096000" cy="4876801"/>
          </a:xfrm>
          <a:prstGeom prst="rect">
            <a:avLst/>
          </a:prstGeom>
          <a:noFill/>
        </p:spPr>
      </p:pic>
      <p:pic>
        <p:nvPicPr>
          <p:cNvPr id="31752" name="Picture 8" descr="Image result for html status codes"/>
          <p:cNvPicPr>
            <a:picLocks noChangeAspect="1" noChangeArrowheads="1"/>
          </p:cNvPicPr>
          <p:nvPr/>
        </p:nvPicPr>
        <p:blipFill>
          <a:blip r:embed="rId6"/>
          <a:stretch>
            <a:fillRect/>
          </a:stretch>
        </p:blipFill>
        <p:spPr bwMode="auto">
          <a:xfrm>
            <a:off x="2895600" y="1295400"/>
            <a:ext cx="6191250" cy="4762500"/>
          </a:xfrm>
          <a:prstGeom prst="rect">
            <a:avLst/>
          </a:prstGeom>
          <a:noFill/>
        </p:spPr>
      </p:pic>
      <p:pic>
        <p:nvPicPr>
          <p:cNvPr id="31754" name="Picture 10" descr="Image result for html status codes"/>
          <p:cNvPicPr>
            <a:picLocks noChangeAspect="1" noChangeArrowheads="1"/>
          </p:cNvPicPr>
          <p:nvPr/>
        </p:nvPicPr>
        <p:blipFill>
          <a:blip r:embed="rId7"/>
          <a:stretch>
            <a:fillRect/>
          </a:stretch>
        </p:blipFill>
        <p:spPr bwMode="auto">
          <a:xfrm>
            <a:off x="2895600" y="1371600"/>
            <a:ext cx="6191250" cy="47625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5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75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7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92739"/>
          </a:xfrm>
        </p:spPr>
        <p:txBody>
          <a:bodyPr/>
          <a:lstStyle>
            <a:defPPr/>
          </a:lstStyle>
          <a:p>
            <a:r>
              <a:rPr lang="en-US" dirty="0"/>
              <a:t>Assign Multiple Classes</a:t>
            </a:r>
          </a:p>
        </p:txBody>
      </p:sp>
      <p:sp>
        <p:nvSpPr>
          <p:cNvPr id="3" name="Content Placeholder 2"/>
          <p:cNvSpPr>
            <a:spLocks noGrp="1"/>
          </p:cNvSpPr>
          <p:nvPr>
            <p:ph idx="1"/>
          </p:nvPr>
        </p:nvSpPr>
        <p:spPr>
          <a:xfrm>
            <a:off x="1714500" y="1224950"/>
            <a:ext cx="8763000" cy="832449"/>
          </a:xfrm>
        </p:spPr>
        <p:txBody>
          <a:bodyPr>
            <a:normAutofit lnSpcReduction="10000"/>
          </a:bodyPr>
          <a:lstStyle>
            <a:defPPr/>
          </a:lstStyle>
          <a:p>
            <a:pPr algn="just"/>
            <a:r>
              <a:rPr lang="en-US" dirty="0"/>
              <a:t>We can apply different class to same html element by giving space separated class names in the class attribute:</a:t>
            </a:r>
          </a:p>
          <a:p>
            <a:pPr lvl="1">
              <a:buNone/>
            </a:pPr>
            <a:endParaRPr lang="en-US" dirty="0"/>
          </a:p>
        </p:txBody>
      </p:sp>
      <p:sp>
        <p:nvSpPr>
          <p:cNvPr id="4" name="TextBox 3"/>
          <p:cNvSpPr txBox="1"/>
          <p:nvPr/>
        </p:nvSpPr>
        <p:spPr>
          <a:xfrm>
            <a:off x="1828800" y="2174081"/>
            <a:ext cx="3810000" cy="3970318"/>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pPr algn="ctr"/>
            <a:r>
              <a:rPr lang="en-US" b="1">
                <a:solidFill>
                  <a:srgbClr val="FF0000"/>
                </a:solidFill>
              </a:rPr>
              <a:t>Demo.html</a:t>
            </a:r>
            <a:endParaRPr lang="en-US"/>
          </a:p>
          <a:p>
            <a:r>
              <a:rPr lang="en-US"/>
              <a:t>&lt;html&gt;</a:t>
            </a:r>
          </a:p>
          <a:p>
            <a:r>
              <a:rPr lang="en-US"/>
              <a:t>&lt;head&gt;</a:t>
            </a:r>
          </a:p>
          <a:p>
            <a:r>
              <a:rPr lang="en-US"/>
              <a:t>&lt;link rel=“stylesheet” type=“text/css” href=“test.css”&gt;</a:t>
            </a:r>
          </a:p>
          <a:p>
            <a:r>
              <a:rPr lang="en-US"/>
              <a:t>&lt;/head&gt;</a:t>
            </a:r>
          </a:p>
          <a:p>
            <a:r>
              <a:rPr lang="en-US"/>
              <a:t>&lt;body&gt;</a:t>
            </a:r>
          </a:p>
          <a:p>
            <a:endParaRPr lang="en-US"/>
          </a:p>
          <a:p>
            <a:r>
              <a:rPr lang="en-US"/>
              <a:t>&lt;h1 class=“</a:t>
            </a:r>
            <a:r>
              <a:rPr lang="en-US" b="1"/>
              <a:t>class1 class2</a:t>
            </a:r>
            <a:r>
              <a:rPr lang="en-US"/>
              <a:t>”&gt; </a:t>
            </a:r>
          </a:p>
          <a:p>
            <a:r>
              <a:rPr lang="en-US"/>
              <a:t>	How are you?</a:t>
            </a:r>
          </a:p>
          <a:p>
            <a:r>
              <a:rPr lang="en-US"/>
              <a:t>&lt;/h1&gt;</a:t>
            </a:r>
          </a:p>
          <a:p>
            <a:endParaRPr lang="en-US"/>
          </a:p>
          <a:p>
            <a:r>
              <a:rPr lang="en-US"/>
              <a:t>&lt;/body&gt;</a:t>
            </a:r>
          </a:p>
          <a:p>
            <a:r>
              <a:rPr lang="en-US"/>
              <a:t>&lt;/html&gt;</a:t>
            </a:r>
          </a:p>
        </p:txBody>
      </p:sp>
      <p:sp>
        <p:nvSpPr>
          <p:cNvPr id="5" name="TextBox 4"/>
          <p:cNvSpPr txBox="1"/>
          <p:nvPr/>
        </p:nvSpPr>
        <p:spPr>
          <a:xfrm>
            <a:off x="6096000" y="2174082"/>
            <a:ext cx="4267200" cy="2585323"/>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pPr algn="ctr"/>
            <a:r>
              <a:rPr lang="en-US" b="1">
                <a:solidFill>
                  <a:srgbClr val="FF0000"/>
                </a:solidFill>
              </a:rPr>
              <a:t>test.css</a:t>
            </a:r>
            <a:endParaRPr lang="en-US"/>
          </a:p>
          <a:p>
            <a:r>
              <a:rPr lang="en-US"/>
              <a:t>. class1 </a:t>
            </a:r>
          </a:p>
          <a:p>
            <a:r>
              <a:rPr lang="en-US"/>
              <a:t>{</a:t>
            </a:r>
          </a:p>
          <a:p>
            <a:r>
              <a:rPr lang="en-US"/>
              <a:t>	color : blue;</a:t>
            </a:r>
          </a:p>
          <a:p>
            <a:r>
              <a:rPr lang="en-US"/>
              <a:t>}</a:t>
            </a:r>
          </a:p>
          <a:p>
            <a:r>
              <a:rPr lang="en-US"/>
              <a:t>. class2</a:t>
            </a:r>
          </a:p>
          <a:p>
            <a:r>
              <a:rPr lang="en-US"/>
              <a:t>{</a:t>
            </a:r>
          </a:p>
          <a:p>
            <a:r>
              <a:rPr lang="en-US"/>
              <a:t>	text-align : center;</a:t>
            </a:r>
          </a:p>
          <a:p>
            <a:r>
              <a:rPr lang="en-US"/>
              <a:t>}</a:t>
            </a:r>
          </a:p>
        </p:txBody>
      </p:sp>
      <p:sp>
        <p:nvSpPr>
          <p:cNvPr id="6" name="TextBox 5"/>
          <p:cNvSpPr txBox="1"/>
          <p:nvPr/>
        </p:nvSpPr>
        <p:spPr>
          <a:xfrm>
            <a:off x="6096000" y="4944071"/>
            <a:ext cx="4267200" cy="800219"/>
          </a:xfrm>
          <a:prstGeom prst="rect">
            <a:avLst/>
          </a:prstGeom>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defPPr/>
          </a:lstStyle>
          <a:p>
            <a:pPr algn="ctr"/>
            <a:r>
              <a:rPr lang="en-US" b="1">
                <a:solidFill>
                  <a:srgbClr val="FF0000"/>
                </a:solidFill>
              </a:rPr>
              <a:t>Output</a:t>
            </a:r>
            <a:endParaRPr lang="en-US">
              <a:solidFill>
                <a:srgbClr val="0070C0"/>
              </a:solidFill>
            </a:endParaRPr>
          </a:p>
          <a:p>
            <a:pPr algn="ctr"/>
            <a:r>
              <a:rPr lang="en-US" sz="2800">
                <a:solidFill>
                  <a:srgbClr val="0070C0"/>
                </a:solidFill>
              </a:rPr>
              <a:t>How are you?</a:t>
            </a:r>
            <a:endParaRPr lang="en-US">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allAtOnce" animBg="1"/>
      <p:bldP spid="5" grpId="0" animBg="1"/>
      <p:bldP spid="6"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8067"/>
          </a:xfrm>
        </p:spPr>
        <p:txBody>
          <a:bodyPr/>
          <a:lstStyle>
            <a:defPPr/>
          </a:lstStyle>
          <a:p>
            <a:r>
              <a:rPr lang="en-US" dirty="0"/>
              <a:t>Multiple Selection</a:t>
            </a:r>
          </a:p>
        </p:txBody>
      </p:sp>
      <p:sp>
        <p:nvSpPr>
          <p:cNvPr id="3" name="Content Placeholder 2"/>
          <p:cNvSpPr>
            <a:spLocks noGrp="1"/>
          </p:cNvSpPr>
          <p:nvPr>
            <p:ph idx="1"/>
          </p:nvPr>
        </p:nvSpPr>
        <p:spPr>
          <a:xfrm>
            <a:off x="1714500" y="990600"/>
            <a:ext cx="8763000" cy="1066800"/>
          </a:xfrm>
        </p:spPr>
        <p:txBody>
          <a:bodyPr/>
          <a:lstStyle>
            <a:defPPr/>
          </a:lstStyle>
          <a:p>
            <a:pPr algn="just"/>
            <a:r>
              <a:rPr lang="en-US"/>
              <a:t>We can apply same css to multiple selectors using </a:t>
            </a:r>
            <a:r>
              <a:rPr lang="en-US" b="1"/>
              <a:t>comma separated</a:t>
            </a:r>
            <a:r>
              <a:rPr lang="en-US"/>
              <a:t> selector list, for example :</a:t>
            </a:r>
          </a:p>
          <a:p>
            <a:pPr lvl="1">
              <a:buNone/>
            </a:pPr>
            <a:endParaRPr lang="en-US"/>
          </a:p>
        </p:txBody>
      </p:sp>
      <p:sp>
        <p:nvSpPr>
          <p:cNvPr id="4" name="TextBox 3"/>
          <p:cNvSpPr txBox="1"/>
          <p:nvPr/>
        </p:nvSpPr>
        <p:spPr>
          <a:xfrm>
            <a:off x="1828800" y="2174082"/>
            <a:ext cx="3810000" cy="3693319"/>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pPr algn="ctr"/>
            <a:r>
              <a:rPr lang="en-US" b="1">
                <a:solidFill>
                  <a:srgbClr val="FF0000"/>
                </a:solidFill>
              </a:rPr>
              <a:t>Demo.html</a:t>
            </a:r>
            <a:endParaRPr lang="en-US"/>
          </a:p>
          <a:p>
            <a:r>
              <a:rPr lang="en-US"/>
              <a:t>&lt;html&gt;</a:t>
            </a:r>
          </a:p>
          <a:p>
            <a:r>
              <a:rPr lang="en-US"/>
              <a:t>&lt;head&gt;</a:t>
            </a:r>
          </a:p>
          <a:p>
            <a:r>
              <a:rPr lang="en-US"/>
              <a:t>&lt;link rel=“stylesheet” type=“text/css” href=“test.css”&gt;</a:t>
            </a:r>
          </a:p>
          <a:p>
            <a:r>
              <a:rPr lang="en-US"/>
              <a:t>&lt;/head&gt;</a:t>
            </a:r>
          </a:p>
          <a:p>
            <a:r>
              <a:rPr lang="en-US"/>
              <a:t>&lt;body&gt;</a:t>
            </a:r>
          </a:p>
          <a:p>
            <a:endParaRPr lang="en-US"/>
          </a:p>
          <a:p>
            <a:r>
              <a:rPr lang="en-US"/>
              <a:t>&lt;p&gt; Hello Friends &lt;/p&gt;</a:t>
            </a:r>
          </a:p>
          <a:p>
            <a:r>
              <a:rPr lang="en-US"/>
              <a:t>&lt;h1&gt; How are you? &lt;/h1&gt;</a:t>
            </a:r>
          </a:p>
          <a:p>
            <a:endParaRPr lang="en-US"/>
          </a:p>
          <a:p>
            <a:r>
              <a:rPr lang="en-US"/>
              <a:t>&lt;/body&gt;</a:t>
            </a:r>
          </a:p>
          <a:p>
            <a:r>
              <a:rPr lang="en-US"/>
              <a:t>&lt;/html&gt;</a:t>
            </a:r>
          </a:p>
        </p:txBody>
      </p:sp>
      <p:sp>
        <p:nvSpPr>
          <p:cNvPr id="5" name="TextBox 4"/>
          <p:cNvSpPr txBox="1"/>
          <p:nvPr/>
        </p:nvSpPr>
        <p:spPr>
          <a:xfrm>
            <a:off x="6096000" y="2174081"/>
            <a:ext cx="4267200" cy="156966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pPr algn="ctr"/>
            <a:r>
              <a:rPr lang="en-US" b="1">
                <a:solidFill>
                  <a:srgbClr val="FF0000"/>
                </a:solidFill>
              </a:rPr>
              <a:t>test.css</a:t>
            </a:r>
            <a:endParaRPr lang="en-US"/>
          </a:p>
          <a:p>
            <a:r>
              <a:rPr lang="en-US" sz="2400" b="1"/>
              <a:t>p</a:t>
            </a:r>
            <a:r>
              <a:rPr lang="en-US" sz="2400" b="1">
                <a:solidFill>
                  <a:srgbClr val="FF0000"/>
                </a:solidFill>
              </a:rPr>
              <a:t>,</a:t>
            </a:r>
            <a:r>
              <a:rPr lang="en-US" sz="2400" b="1"/>
              <a:t> h1</a:t>
            </a:r>
          </a:p>
          <a:p>
            <a:r>
              <a:rPr lang="en-US"/>
              <a:t>{</a:t>
            </a:r>
          </a:p>
          <a:p>
            <a:r>
              <a:rPr lang="en-US"/>
              <a:t>	color : blue;</a:t>
            </a:r>
          </a:p>
          <a:p>
            <a:r>
              <a:rPr lang="en-US"/>
              <a:t>}</a:t>
            </a:r>
          </a:p>
        </p:txBody>
      </p:sp>
      <p:sp>
        <p:nvSpPr>
          <p:cNvPr id="6" name="TextBox 5"/>
          <p:cNvSpPr txBox="1"/>
          <p:nvPr/>
        </p:nvSpPr>
        <p:spPr>
          <a:xfrm>
            <a:off x="6096000" y="4666357"/>
            <a:ext cx="4267200" cy="1077218"/>
          </a:xfrm>
          <a:prstGeom prst="rect">
            <a:avLst/>
          </a:prstGeom>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defPPr/>
          </a:lstStyle>
          <a:p>
            <a:pPr algn="ctr"/>
            <a:r>
              <a:rPr lang="en-US" b="1">
                <a:solidFill>
                  <a:srgbClr val="FF0000"/>
                </a:solidFill>
              </a:rPr>
              <a:t>Output</a:t>
            </a:r>
            <a:endParaRPr lang="en-US"/>
          </a:p>
          <a:p>
            <a:r>
              <a:rPr lang="en-US">
                <a:solidFill>
                  <a:srgbClr val="0070C0"/>
                </a:solidFill>
              </a:rPr>
              <a:t>Hello Friends</a:t>
            </a:r>
          </a:p>
          <a:p>
            <a:r>
              <a:rPr lang="en-US" sz="2800">
                <a:solidFill>
                  <a:srgbClr val="0070C0"/>
                </a:solidFill>
              </a:rPr>
              <a:t>How are you?</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par>
                                <p:cTn id="27" presetID="6" presetClass="emph" presetSubtype="0" fill="hold" nodeType="withEffect">
                                  <p:stCondLst>
                                    <p:cond delay="0"/>
                                  </p:stCondLst>
                                  <p:childTnLst>
                                    <p:animScale>
                                      <p:cBhvr>
                                        <p:cTn id="28" dur="2000" fill="hold"/>
                                        <p:tgtEl>
                                          <p:spTgt spid="5">
                                            <p:txEl>
                                              <p:pRg st="1" end="1"/>
                                            </p:txEl>
                                          </p:spTgt>
                                        </p:tgtEl>
                                      </p:cBhvr>
                                      <p:by x="150000" y="150000"/>
                                    </p:animScale>
                                  </p:childTnLst>
                                </p:cTn>
                              </p:par>
                              <p:par>
                                <p:cTn id="29" presetID="6" presetClass="emph" presetSubtype="0" fill="hold" nodeType="withEffect">
                                  <p:stCondLst>
                                    <p:cond delay="1000"/>
                                  </p:stCondLst>
                                  <p:childTnLst>
                                    <p:animScale>
                                      <p:cBhvr>
                                        <p:cTn id="30" dur="2000" fill="hold"/>
                                        <p:tgtEl>
                                          <p:spTgt spid="5">
                                            <p:txEl>
                                              <p:pRg st="1" end="1"/>
                                            </p:txEl>
                                          </p:spTgt>
                                        </p:tgtEl>
                                      </p:cBhvr>
                                      <p:by x="75000" y="75000"/>
                                    </p:animScale>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uiExpand="1" build="allAtOnce" animBg="1"/>
      <p:bldP spid="6"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2188"/>
          </a:xfrm>
        </p:spPr>
        <p:txBody>
          <a:bodyPr/>
          <a:lstStyle>
            <a:defPPr/>
          </a:lstStyle>
          <a:p>
            <a:r>
              <a:rPr lang="en-US" dirty="0"/>
              <a:t>Multi-level Selection</a:t>
            </a:r>
          </a:p>
        </p:txBody>
      </p:sp>
      <p:sp>
        <p:nvSpPr>
          <p:cNvPr id="3" name="Content Placeholder 2"/>
          <p:cNvSpPr>
            <a:spLocks noGrp="1"/>
          </p:cNvSpPr>
          <p:nvPr>
            <p:ph idx="1"/>
          </p:nvPr>
        </p:nvSpPr>
        <p:spPr>
          <a:xfrm>
            <a:off x="1714500" y="990600"/>
            <a:ext cx="8763000" cy="1066800"/>
          </a:xfrm>
        </p:spPr>
        <p:txBody>
          <a:bodyPr/>
          <a:lstStyle>
            <a:defPPr/>
          </a:lstStyle>
          <a:p>
            <a:pPr algn="just"/>
            <a:r>
              <a:rPr lang="en-US"/>
              <a:t>We can use hierarchical path to target html element  by </a:t>
            </a:r>
            <a:r>
              <a:rPr lang="en-US" b="1"/>
              <a:t>space separated</a:t>
            </a:r>
            <a:r>
              <a:rPr lang="en-US"/>
              <a:t> element/class/id names, for example :</a:t>
            </a:r>
          </a:p>
          <a:p>
            <a:pPr lvl="1">
              <a:buNone/>
            </a:pPr>
            <a:endParaRPr lang="en-US"/>
          </a:p>
        </p:txBody>
      </p:sp>
      <p:sp>
        <p:nvSpPr>
          <p:cNvPr id="4" name="TextBox 3"/>
          <p:cNvSpPr txBox="1"/>
          <p:nvPr/>
        </p:nvSpPr>
        <p:spPr>
          <a:xfrm>
            <a:off x="1828800" y="2174081"/>
            <a:ext cx="3810000" cy="3970318"/>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pPr algn="ctr"/>
            <a:r>
              <a:rPr lang="en-US" b="1">
                <a:solidFill>
                  <a:srgbClr val="FF0000"/>
                </a:solidFill>
              </a:rPr>
              <a:t>Demo.html</a:t>
            </a:r>
            <a:endParaRPr lang="en-US"/>
          </a:p>
          <a:p>
            <a:r>
              <a:rPr lang="en-US"/>
              <a:t>&lt;html&gt;</a:t>
            </a:r>
          </a:p>
          <a:p>
            <a:r>
              <a:rPr lang="en-US"/>
              <a:t>&lt;head&gt;</a:t>
            </a:r>
          </a:p>
          <a:p>
            <a:r>
              <a:rPr lang="en-US"/>
              <a:t>&lt;link rel=“stylesheet” type=“text/css” href=“test.css”&gt;</a:t>
            </a:r>
          </a:p>
          <a:p>
            <a:r>
              <a:rPr lang="en-US"/>
              <a:t>&lt;/head&gt;</a:t>
            </a:r>
          </a:p>
          <a:p>
            <a:r>
              <a:rPr lang="en-US"/>
              <a:t>&lt;body&gt;</a:t>
            </a:r>
          </a:p>
          <a:p>
            <a:r>
              <a:rPr lang="en-US"/>
              <a:t>&lt;h1&gt;Hello Friends…&lt;/h1&gt;</a:t>
            </a:r>
          </a:p>
          <a:p>
            <a:r>
              <a:rPr lang="en-US"/>
              <a:t>&lt;div&gt;</a:t>
            </a:r>
          </a:p>
          <a:p>
            <a:r>
              <a:rPr lang="en-US"/>
              <a:t>	&lt;h1&gt;How are you?&lt;/h1&gt;</a:t>
            </a:r>
          </a:p>
          <a:p>
            <a:r>
              <a:rPr lang="en-US"/>
              <a:t>&lt;/div&gt;</a:t>
            </a:r>
          </a:p>
          <a:p>
            <a:endParaRPr lang="en-US"/>
          </a:p>
          <a:p>
            <a:r>
              <a:rPr lang="en-US"/>
              <a:t>&lt;/body&gt;</a:t>
            </a:r>
          </a:p>
          <a:p>
            <a:r>
              <a:rPr lang="en-US"/>
              <a:t>&lt;/html&gt;</a:t>
            </a:r>
          </a:p>
        </p:txBody>
      </p:sp>
      <p:sp>
        <p:nvSpPr>
          <p:cNvPr id="5" name="TextBox 4"/>
          <p:cNvSpPr txBox="1"/>
          <p:nvPr/>
        </p:nvSpPr>
        <p:spPr>
          <a:xfrm>
            <a:off x="6096000" y="2174081"/>
            <a:ext cx="4267200" cy="1569660"/>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pPr algn="ctr"/>
            <a:r>
              <a:rPr lang="en-US" b="1">
                <a:solidFill>
                  <a:srgbClr val="FF0000"/>
                </a:solidFill>
              </a:rPr>
              <a:t>test.css</a:t>
            </a:r>
            <a:endParaRPr lang="en-US"/>
          </a:p>
          <a:p>
            <a:r>
              <a:rPr lang="en-US" sz="2400" b="1"/>
              <a:t>div h1</a:t>
            </a:r>
          </a:p>
          <a:p>
            <a:r>
              <a:rPr lang="en-US"/>
              <a:t>{</a:t>
            </a:r>
          </a:p>
          <a:p>
            <a:r>
              <a:rPr lang="en-US"/>
              <a:t>	color : blue;</a:t>
            </a:r>
          </a:p>
          <a:p>
            <a:r>
              <a:rPr lang="en-US"/>
              <a:t>}</a:t>
            </a:r>
          </a:p>
        </p:txBody>
      </p:sp>
      <p:sp>
        <p:nvSpPr>
          <p:cNvPr id="6" name="TextBox 5"/>
          <p:cNvSpPr txBox="1"/>
          <p:nvPr/>
        </p:nvSpPr>
        <p:spPr>
          <a:xfrm>
            <a:off x="6096000" y="4666357"/>
            <a:ext cx="4267200" cy="1046440"/>
          </a:xfrm>
          <a:prstGeom prst="rect">
            <a:avLst/>
          </a:prstGeom>
          <a:effectLst>
            <a:outerShdw blurRad="50800" dist="38100" dir="2700000" algn="tl" rotWithShape="0">
              <a:prstClr val="black">
                <a:alpha val="40000"/>
              </a:prstClr>
            </a:outerShdw>
          </a:effectLst>
        </p:spPr>
        <p:style>
          <a:lnRef idx="2">
            <a:schemeClr val="accent3"/>
          </a:lnRef>
          <a:fillRef idx="1">
            <a:schemeClr val="lt1"/>
          </a:fillRef>
          <a:effectRef idx="0">
            <a:schemeClr val="accent3"/>
          </a:effectRef>
          <a:fontRef idx="minor">
            <a:schemeClr val="dk1"/>
          </a:fontRef>
        </p:style>
        <p:txBody>
          <a:bodyPr wrap="square" rtlCol="0">
            <a:spAutoFit/>
          </a:bodyPr>
          <a:lstStyle>
            <a:defPPr/>
          </a:lstStyle>
          <a:p>
            <a:pPr algn="ctr"/>
            <a:r>
              <a:rPr lang="en-US" b="1">
                <a:solidFill>
                  <a:srgbClr val="FF0000"/>
                </a:solidFill>
              </a:rPr>
              <a:t>Output</a:t>
            </a:r>
            <a:endParaRPr lang="en-US"/>
          </a:p>
          <a:p>
            <a:r>
              <a:rPr lang="en-US" sz="2200"/>
              <a:t>Hello Friends…</a:t>
            </a:r>
          </a:p>
          <a:p>
            <a:r>
              <a:rPr lang="en-US" sz="2200">
                <a:solidFill>
                  <a:srgbClr val="0070C0"/>
                </a:solidFill>
              </a:rPr>
              <a:t>How are you?</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6" presetClass="emph" presetSubtype="0" fill="hold" nodeType="clickEffect">
                                  <p:stCondLst>
                                    <p:cond delay="0"/>
                                  </p:stCondLst>
                                  <p:childTnLst>
                                    <p:animScale>
                                      <p:cBhvr>
                                        <p:cTn id="30" dur="2000" fill="hold"/>
                                        <p:tgtEl>
                                          <p:spTgt spid="5">
                                            <p:txEl>
                                              <p:pRg st="1" end="1"/>
                                            </p:txEl>
                                          </p:spTgt>
                                        </p:tgtEl>
                                      </p:cBhvr>
                                      <p:by x="150000" y="150000"/>
                                    </p:animScale>
                                  </p:childTnLst>
                                </p:cTn>
                              </p:par>
                            </p:childTnLst>
                          </p:cTn>
                        </p:par>
                      </p:childTnLst>
                    </p:cTn>
                  </p:par>
                  <p:par>
                    <p:cTn id="31" fill="hold" nodeType="clickPar">
                      <p:stCondLst>
                        <p:cond delay="indefinite"/>
                      </p:stCondLst>
                      <p:childTnLst>
                        <p:par>
                          <p:cTn id="32" fill="hold">
                            <p:stCondLst>
                              <p:cond delay="0"/>
                            </p:stCondLst>
                            <p:childTnLst>
                              <p:par>
                                <p:cTn id="33" presetID="6" presetClass="emph" presetSubtype="0" fill="hold" nodeType="clickEffect">
                                  <p:stCondLst>
                                    <p:cond delay="0"/>
                                  </p:stCondLst>
                                  <p:childTnLst>
                                    <p:animScale>
                                      <p:cBhvr>
                                        <p:cTn id="34" dur="2000" fill="hold"/>
                                        <p:tgtEl>
                                          <p:spTgt spid="5">
                                            <p:txEl>
                                              <p:pRg st="1" end="1"/>
                                            </p:txEl>
                                          </p:spTgt>
                                        </p:tgtEl>
                                      </p:cBhvr>
                                      <p:by x="75000" y="75000"/>
                                    </p:animScale>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uiExpand="1" build="allAtOnce" animBg="1"/>
      <p:bldP spid="6"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Background Property</a:t>
            </a:r>
          </a:p>
        </p:txBody>
      </p:sp>
      <p:sp>
        <p:nvSpPr>
          <p:cNvPr id="3" name="Content Placeholder 2"/>
          <p:cNvSpPr>
            <a:spLocks noGrp="1"/>
          </p:cNvSpPr>
          <p:nvPr>
            <p:ph idx="1"/>
          </p:nvPr>
        </p:nvSpPr>
        <p:spPr/>
        <p:txBody>
          <a:bodyPr/>
          <a:lstStyle>
            <a:defPPr/>
          </a:lstStyle>
          <a:p>
            <a:pPr>
              <a:buNone/>
            </a:pPr>
            <a:endParaRPr lang="en-US"/>
          </a:p>
          <a:p>
            <a:r>
              <a:rPr lang="en-US"/>
              <a:t>Background Color				</a:t>
            </a:r>
            <a:r>
              <a:rPr lang="en-US" sz="2200"/>
              <a:t>(background-color)</a:t>
            </a:r>
          </a:p>
          <a:p>
            <a:r>
              <a:rPr lang="en-US"/>
              <a:t>Background Image				</a:t>
            </a:r>
            <a:r>
              <a:rPr lang="en-US" sz="2200"/>
              <a:t>(background-image)</a:t>
            </a:r>
          </a:p>
          <a:p>
            <a:r>
              <a:rPr lang="en-US"/>
              <a:t>Background Image Repeat			</a:t>
            </a:r>
            <a:r>
              <a:rPr lang="en-US" sz="2200"/>
              <a:t>(background-repeat)</a:t>
            </a:r>
          </a:p>
          <a:p>
            <a:r>
              <a:rPr lang="en-US"/>
              <a:t>Fixed Background Image			</a:t>
            </a:r>
            <a:r>
              <a:rPr lang="en-US" sz="2200"/>
              <a:t>(background-attachment)</a:t>
            </a:r>
          </a:p>
          <a:p>
            <a:r>
              <a:rPr lang="en-US"/>
              <a:t>Background Image Positioning		</a:t>
            </a:r>
            <a:r>
              <a:rPr lang="en-US" sz="2200"/>
              <a:t>(background-position)</a:t>
            </a:r>
          </a:p>
        </p:txBody>
      </p:sp>
      <p:sp>
        <p:nvSpPr>
          <p:cNvPr id="4" name="TextBox 3"/>
          <p:cNvSpPr txBox="1"/>
          <p:nvPr/>
        </p:nvSpPr>
        <p:spPr>
          <a:xfrm>
            <a:off x="7391400" y="1066800"/>
            <a:ext cx="2057400"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defPPr/>
          </a:lstStyle>
          <a:p>
            <a:pPr algn="ctr"/>
            <a:r>
              <a:rPr lang="en-IN"/>
              <a:t>Property Name</a:t>
            </a:r>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Background Color</a:t>
            </a:r>
          </a:p>
        </p:txBody>
      </p:sp>
      <p:sp>
        <p:nvSpPr>
          <p:cNvPr id="3" name="Content Placeholder 2"/>
          <p:cNvSpPr>
            <a:spLocks noGrp="1"/>
          </p:cNvSpPr>
          <p:nvPr>
            <p:ph idx="1"/>
          </p:nvPr>
        </p:nvSpPr>
        <p:spPr/>
        <p:txBody>
          <a:bodyPr/>
          <a:lstStyle>
            <a:defPPr/>
          </a:lstStyle>
          <a:p>
            <a:pPr hangingPunct="0"/>
            <a:r>
              <a:rPr lang="en-US"/>
              <a:t>The </a:t>
            </a:r>
            <a:r>
              <a:rPr lang="en-US" b="1"/>
              <a:t>background-color</a:t>
            </a:r>
            <a:r>
              <a:rPr lang="en-US"/>
              <a:t> property specifies the background color of an element.</a:t>
            </a:r>
          </a:p>
          <a:p>
            <a:pPr hangingPunct="0"/>
            <a:r>
              <a:rPr lang="en-US"/>
              <a:t>The background color of a page is defined in the body selector:</a:t>
            </a:r>
          </a:p>
          <a:p>
            <a:pPr hangingPunct="0"/>
            <a:r>
              <a:rPr lang="en-US"/>
              <a:t>Below is example of CSS backgrounds</a:t>
            </a:r>
          </a:p>
          <a:p>
            <a:pPr hangingPunct="0">
              <a:buNone/>
            </a:pPr>
            <a:endParaRPr lang="en-US"/>
          </a:p>
          <a:p>
            <a:endParaRPr lang="en-US"/>
          </a:p>
        </p:txBody>
      </p:sp>
      <p:sp>
        <p:nvSpPr>
          <p:cNvPr id="4" name="TextBox 3"/>
          <p:cNvSpPr txBox="1"/>
          <p:nvPr/>
        </p:nvSpPr>
        <p:spPr>
          <a:xfrm>
            <a:off x="2518913" y="3728051"/>
            <a:ext cx="7924800" cy="2031325"/>
          </a:xfrm>
          <a:prstGeom prst="rect">
            <a:avLst/>
          </a:prstGeom>
          <a:noFill/>
          <a:ln>
            <a:solidFill>
              <a:srgbClr val="92D050"/>
            </a:solidFill>
          </a:ln>
        </p:spPr>
        <p:txBody>
          <a:bodyPr wrap="square" rtlCol="0">
            <a:spAutoFit/>
          </a:bodyPr>
          <a:lstStyle>
            <a:defPPr/>
          </a:lstStyle>
          <a:p>
            <a:pPr algn="ctr"/>
            <a:r>
              <a:rPr lang="en-US" b="1">
                <a:solidFill>
                  <a:srgbClr val="FF0000"/>
                </a:solidFill>
              </a:rPr>
              <a:t>test.css</a:t>
            </a:r>
            <a:endParaRPr lang="en-US"/>
          </a:p>
          <a:p>
            <a:r>
              <a:rPr lang="en-US"/>
              <a:t>body</a:t>
            </a:r>
          </a:p>
          <a:p>
            <a:r>
              <a:rPr lang="en-US"/>
              <a:t>{</a:t>
            </a:r>
          </a:p>
          <a:p>
            <a:r>
              <a:rPr lang="en-US"/>
              <a:t>	background-color : red; </a:t>
            </a:r>
          </a:p>
          <a:p>
            <a:r>
              <a:rPr lang="en-US"/>
              <a:t>	background-color : #FF0000;</a:t>
            </a:r>
          </a:p>
          <a:p>
            <a:r>
              <a:rPr lang="en-US"/>
              <a:t>	background-color : rgb(255,0,0);</a:t>
            </a:r>
          </a:p>
          <a:p>
            <a:r>
              <a:rPr lang="en-US"/>
              <a:t>}</a:t>
            </a:r>
          </a:p>
        </p:txBody>
      </p:sp>
      <p:pic>
        <p:nvPicPr>
          <p:cNvPr id="1026" name="Picture 2"/>
          <p:cNvPicPr>
            <a:picLocks noChangeAspect="1" noChangeArrowheads="1"/>
          </p:cNvPicPr>
          <p:nvPr/>
        </p:nvPicPr>
        <p:blipFill>
          <a:blip r:embed="rId2"/>
          <a:stretch>
            <a:fillRect/>
          </a:stretch>
        </p:blipFill>
        <p:spPr bwMode="auto">
          <a:xfrm>
            <a:off x="2277373" y="1150188"/>
            <a:ext cx="7589838" cy="4267200"/>
          </a:xfrm>
          <a:prstGeom prst="rect">
            <a:avLst/>
          </a:prstGeom>
          <a:noFill/>
          <a:ln w="9525">
            <a:noFill/>
            <a:miter lim="800000"/>
          </a:ln>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Background Image</a:t>
            </a:r>
            <a:endParaRPr lang="en-US" b="1"/>
          </a:p>
        </p:txBody>
      </p:sp>
      <p:sp>
        <p:nvSpPr>
          <p:cNvPr id="3" name="Content Placeholder 2"/>
          <p:cNvSpPr>
            <a:spLocks noGrp="1"/>
          </p:cNvSpPr>
          <p:nvPr>
            <p:ph idx="1"/>
          </p:nvPr>
        </p:nvSpPr>
        <p:spPr/>
        <p:txBody>
          <a:bodyPr/>
          <a:lstStyle>
            <a:defPPr/>
          </a:lstStyle>
          <a:p>
            <a:pPr hangingPunct="0"/>
            <a:r>
              <a:rPr lang="en-US"/>
              <a:t>The </a:t>
            </a:r>
            <a:r>
              <a:rPr lang="en-US" b="1"/>
              <a:t>background-image</a:t>
            </a:r>
            <a:r>
              <a:rPr lang="en-US"/>
              <a:t> property specifies an image to use as the background of an element.</a:t>
            </a:r>
            <a:endParaRPr lang="en-US" sz="3600"/>
          </a:p>
          <a:p>
            <a:r>
              <a:rPr lang="en-US"/>
              <a:t>For Example,</a:t>
            </a:r>
          </a:p>
          <a:p>
            <a:pPr lvl="1">
              <a:buNone/>
            </a:pPr>
            <a:endParaRPr lang="en-US"/>
          </a:p>
        </p:txBody>
      </p:sp>
      <p:sp>
        <p:nvSpPr>
          <p:cNvPr id="4" name="TextBox 3"/>
          <p:cNvSpPr txBox="1"/>
          <p:nvPr/>
        </p:nvSpPr>
        <p:spPr>
          <a:xfrm>
            <a:off x="2286000" y="3124201"/>
            <a:ext cx="7924800" cy="1477328"/>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pPr algn="ctr"/>
            <a:r>
              <a:rPr lang="en-US" b="1">
                <a:solidFill>
                  <a:srgbClr val="FF0000"/>
                </a:solidFill>
              </a:rPr>
              <a:t>test.css</a:t>
            </a:r>
            <a:endParaRPr lang="en-US"/>
          </a:p>
          <a:p>
            <a:r>
              <a:rPr lang="en-US"/>
              <a:t>body</a:t>
            </a:r>
          </a:p>
          <a:p>
            <a:r>
              <a:rPr lang="en-US"/>
              <a:t>{</a:t>
            </a:r>
          </a:p>
          <a:p>
            <a:r>
              <a:rPr lang="en-US"/>
              <a:t>	background-image : url(‘pathToImage.jpg’);</a:t>
            </a:r>
          </a:p>
          <a:p>
            <a:r>
              <a:rPr lang="en-US"/>
              <a:t>}</a:t>
            </a:r>
          </a:p>
        </p:txBody>
      </p:sp>
      <p:pic>
        <p:nvPicPr>
          <p:cNvPr id="2051" name="Picture 3" descr="C:\Users\admin\Desktop\UnderWaterCable.png"/>
          <p:cNvPicPr>
            <a:picLocks noChangeAspect="1" noChangeArrowheads="1"/>
          </p:cNvPicPr>
          <p:nvPr/>
        </p:nvPicPr>
        <p:blipFill>
          <a:blip r:embed="rId2"/>
          <a:stretch>
            <a:fillRect/>
          </a:stretch>
        </p:blipFill>
        <p:spPr bwMode="auto">
          <a:xfrm>
            <a:off x="4657307" y="4736441"/>
            <a:ext cx="2944813" cy="1543050"/>
          </a:xfrm>
          <a:prstGeom prst="rect">
            <a:avLst/>
          </a:prstGeom>
          <a:noFill/>
        </p:spPr>
      </p:pic>
      <p:pic>
        <p:nvPicPr>
          <p:cNvPr id="2050" name="Picture 2"/>
          <p:cNvPicPr>
            <a:picLocks noChangeAspect="1" noChangeArrowheads="1"/>
          </p:cNvPicPr>
          <p:nvPr/>
        </p:nvPicPr>
        <p:blipFill>
          <a:blip r:embed="rId3"/>
          <a:stretch>
            <a:fillRect/>
          </a:stretch>
        </p:blipFill>
        <p:spPr bwMode="auto">
          <a:xfrm>
            <a:off x="1291087" y="1354347"/>
            <a:ext cx="9144000" cy="5140990"/>
          </a:xfrm>
          <a:prstGeom prst="rect">
            <a:avLst/>
          </a:prstGeom>
          <a:noFill/>
          <a:ln w="9525">
            <a:noFill/>
            <a:miter lim="800000"/>
          </a:ln>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3" presetClass="exit" presetSubtype="10" fill="hold" nodeType="clickEffect">
                                  <p:stCondLst>
                                    <p:cond delay="0"/>
                                  </p:stCondLst>
                                  <p:childTnLst>
                                    <p:animEffect transition="out" filter="blinds(horizontal)">
                                      <p:cBhvr>
                                        <p:cTn id="14" dur="500"/>
                                        <p:tgtEl>
                                          <p:spTgt spid="2051"/>
                                        </p:tgtEl>
                                      </p:cBhvr>
                                    </p:animEffect>
                                    <p:set>
                                      <p:cBhvr>
                                        <p:cTn id="15" dur="1" fill="hold">
                                          <p:stCondLst>
                                            <p:cond delay="499"/>
                                          </p:stCondLst>
                                        </p:cTn>
                                        <p:tgtEl>
                                          <p:spTgt spid="2051"/>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57400" y="1981201"/>
            <a:ext cx="7924800" cy="2585323"/>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pPr algn="ctr"/>
            <a:r>
              <a:rPr lang="en-US" b="1" dirty="0">
                <a:solidFill>
                  <a:srgbClr val="FF0000"/>
                </a:solidFill>
              </a:rPr>
              <a:t>test.css</a:t>
            </a:r>
            <a:endParaRPr lang="en-US" dirty="0"/>
          </a:p>
          <a:p>
            <a:r>
              <a:rPr lang="en-US" dirty="0"/>
              <a:t>body</a:t>
            </a:r>
          </a:p>
          <a:p>
            <a:r>
              <a:rPr lang="en-US" dirty="0"/>
              <a:t>{</a:t>
            </a:r>
          </a:p>
          <a:p>
            <a:r>
              <a:rPr lang="en-US" dirty="0"/>
              <a:t>	background-image : </a:t>
            </a:r>
            <a:r>
              <a:rPr lang="en-US" dirty="0" err="1"/>
              <a:t>url</a:t>
            </a:r>
            <a:r>
              <a:rPr lang="en-US" dirty="0"/>
              <a:t>(‘pathToImage.jpg’);</a:t>
            </a:r>
          </a:p>
          <a:p>
            <a:r>
              <a:rPr lang="en-US" dirty="0"/>
              <a:t>	background-repeat : repeat; </a:t>
            </a:r>
          </a:p>
          <a:p>
            <a:r>
              <a:rPr lang="en-US" dirty="0"/>
              <a:t>	 background-repeat : repeat-x;</a:t>
            </a:r>
          </a:p>
          <a:p>
            <a:r>
              <a:rPr lang="en-US" dirty="0"/>
              <a:t>	background-repeat : repeat-y;</a:t>
            </a:r>
          </a:p>
          <a:p>
            <a:r>
              <a:rPr lang="en-US" dirty="0"/>
              <a:t>	background-repeat : no-repeat;</a:t>
            </a:r>
          </a:p>
          <a:p>
            <a:r>
              <a:rPr lang="en-US" dirty="0"/>
              <a:t>}</a:t>
            </a:r>
          </a:p>
        </p:txBody>
      </p:sp>
      <p:sp>
        <p:nvSpPr>
          <p:cNvPr id="2" name="Title 1"/>
          <p:cNvSpPr>
            <a:spLocks noGrp="1"/>
          </p:cNvSpPr>
          <p:nvPr>
            <p:ph type="title"/>
          </p:nvPr>
        </p:nvSpPr>
        <p:spPr/>
        <p:txBody>
          <a:bodyPr/>
          <a:lstStyle>
            <a:defPPr/>
          </a:lstStyle>
          <a:p>
            <a:r>
              <a:rPr lang="en-US" dirty="0"/>
              <a:t>Background Image Repeat</a:t>
            </a:r>
          </a:p>
        </p:txBody>
      </p:sp>
      <p:sp>
        <p:nvSpPr>
          <p:cNvPr id="3" name="Content Placeholder 2"/>
          <p:cNvSpPr>
            <a:spLocks noGrp="1"/>
          </p:cNvSpPr>
          <p:nvPr>
            <p:ph idx="1"/>
          </p:nvPr>
        </p:nvSpPr>
        <p:spPr>
          <a:xfrm>
            <a:off x="838200" y="1216325"/>
            <a:ext cx="10515600" cy="4960638"/>
          </a:xfrm>
        </p:spPr>
        <p:txBody>
          <a:bodyPr/>
          <a:lstStyle>
            <a:defPPr/>
          </a:lstStyle>
          <a:p>
            <a:pPr algn="just" hangingPunct="0"/>
            <a:r>
              <a:rPr lang="en-US" dirty="0"/>
              <a:t>You can have a background image repeat vertically (y-axis), horizontally (x-axis), in both directions, or in neither direction. </a:t>
            </a:r>
          </a:p>
          <a:p>
            <a:endParaRPr lang="en-US" dirty="0"/>
          </a:p>
        </p:txBody>
      </p:sp>
      <p:pic>
        <p:nvPicPr>
          <p:cNvPr id="3074" name="Picture 2"/>
          <p:cNvPicPr>
            <a:picLocks noChangeAspect="1" noChangeArrowheads="1"/>
          </p:cNvPicPr>
          <p:nvPr/>
        </p:nvPicPr>
        <p:blipFill>
          <a:blip r:embed="rId2"/>
          <a:stretch>
            <a:fillRect/>
          </a:stretch>
        </p:blipFill>
        <p:spPr bwMode="auto">
          <a:xfrm>
            <a:off x="2332007" y="1886311"/>
            <a:ext cx="7067550" cy="3973557"/>
          </a:xfrm>
          <a:prstGeom prst="rect">
            <a:avLst/>
          </a:prstGeom>
          <a:noFill/>
          <a:ln w="9525">
            <a:noFill/>
            <a:miter lim="800000"/>
          </a:ln>
          <a:effectLst/>
        </p:spPr>
      </p:pic>
      <p:sp>
        <p:nvSpPr>
          <p:cNvPr id="8" name="Rectangle 7"/>
          <p:cNvSpPr/>
          <p:nvPr/>
        </p:nvSpPr>
        <p:spPr>
          <a:xfrm>
            <a:off x="4800601" y="3200400"/>
            <a:ext cx="2595839" cy="923330"/>
          </a:xfrm>
          <a:prstGeom prst="rect">
            <a:avLst/>
          </a:prstGeom>
          <a:noFill/>
        </p:spPr>
        <p:txBody>
          <a:bodyPr wrap="none" lIns="91440" tIns="45720" rIns="91440" bIns="45720">
            <a:spAutoFit/>
          </a:bodyPr>
          <a:lstStyle>
            <a:defPPr/>
          </a:lstStyle>
          <a:p>
            <a:pPr algn="ctr"/>
            <a:r>
              <a:rPr lang="en-US" sz="5400" b="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repeat-x</a:t>
            </a:r>
          </a:p>
        </p:txBody>
      </p:sp>
      <p:pic>
        <p:nvPicPr>
          <p:cNvPr id="3075" name="Picture 3"/>
          <p:cNvPicPr>
            <a:picLocks noChangeAspect="1" noChangeArrowheads="1"/>
          </p:cNvPicPr>
          <p:nvPr/>
        </p:nvPicPr>
        <p:blipFill>
          <a:blip r:embed="rId3"/>
          <a:stretch>
            <a:fillRect/>
          </a:stretch>
        </p:blipFill>
        <p:spPr bwMode="auto">
          <a:xfrm>
            <a:off x="2245744" y="1808672"/>
            <a:ext cx="7086600" cy="3984267"/>
          </a:xfrm>
          <a:prstGeom prst="rect">
            <a:avLst/>
          </a:prstGeom>
          <a:noFill/>
          <a:ln w="9525">
            <a:noFill/>
            <a:miter lim="800000"/>
          </a:ln>
          <a:effectLst/>
        </p:spPr>
      </p:pic>
      <p:sp>
        <p:nvSpPr>
          <p:cNvPr id="10" name="Rectangle 9"/>
          <p:cNvSpPr/>
          <p:nvPr/>
        </p:nvSpPr>
        <p:spPr>
          <a:xfrm>
            <a:off x="5486400" y="2971800"/>
            <a:ext cx="2607060" cy="923330"/>
          </a:xfrm>
          <a:prstGeom prst="rect">
            <a:avLst/>
          </a:prstGeom>
          <a:noFill/>
        </p:spPr>
        <p:txBody>
          <a:bodyPr wrap="none" lIns="91440" tIns="45720" rIns="91440" bIns="45720">
            <a:spAutoFit/>
          </a:bodyPr>
          <a:lstStyle>
            <a:defPPr/>
          </a:lstStyle>
          <a:p>
            <a:pPr algn="ctr"/>
            <a:r>
              <a:rPr lang="en-US" sz="5400" b="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repeat-y</a:t>
            </a:r>
          </a:p>
        </p:txBody>
      </p:sp>
      <p:pic>
        <p:nvPicPr>
          <p:cNvPr id="3076" name="Picture 4"/>
          <p:cNvPicPr>
            <a:picLocks noChangeAspect="1" noChangeArrowheads="1"/>
          </p:cNvPicPr>
          <p:nvPr/>
        </p:nvPicPr>
        <p:blipFill>
          <a:blip r:embed="rId4"/>
          <a:stretch>
            <a:fillRect/>
          </a:stretch>
        </p:blipFill>
        <p:spPr bwMode="auto">
          <a:xfrm>
            <a:off x="2247181" y="1820596"/>
            <a:ext cx="7164588" cy="4028114"/>
          </a:xfrm>
          <a:prstGeom prst="rect">
            <a:avLst/>
          </a:prstGeom>
          <a:noFill/>
          <a:ln w="9525">
            <a:noFill/>
            <a:miter lim="800000"/>
          </a:ln>
          <a:effectLst/>
        </p:spPr>
      </p:pic>
      <p:sp>
        <p:nvSpPr>
          <p:cNvPr id="12" name="Rectangle 11"/>
          <p:cNvSpPr/>
          <p:nvPr/>
        </p:nvSpPr>
        <p:spPr>
          <a:xfrm>
            <a:off x="4445362" y="2967335"/>
            <a:ext cx="3022238" cy="923330"/>
          </a:xfrm>
          <a:prstGeom prst="rect">
            <a:avLst/>
          </a:prstGeom>
          <a:noFill/>
        </p:spPr>
        <p:txBody>
          <a:bodyPr wrap="none" lIns="91440" tIns="45720" rIns="91440" bIns="45720">
            <a:spAutoFit/>
          </a:bodyPr>
          <a:lstStyle>
            <a:defPPr/>
          </a:lstStyle>
          <a:p>
            <a:pPr algn="ctr"/>
            <a:r>
              <a:rPr lang="en-US" sz="5400" b="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no-repeat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par>
                                <p:cTn id="18" presetID="3" presetClass="exit" presetSubtype="10" fill="hold" nodeType="withEffect">
                                  <p:stCondLst>
                                    <p:cond delay="0"/>
                                  </p:stCondLst>
                                  <p:childTnLst>
                                    <p:animEffect transition="out" filter="blinds(horizontal)">
                                      <p:cBhvr>
                                        <p:cTn id="19" dur="500"/>
                                        <p:tgtEl>
                                          <p:spTgt spid="3074"/>
                                        </p:tgtEl>
                                      </p:cBhvr>
                                    </p:animEffect>
                                    <p:set>
                                      <p:cBhvr>
                                        <p:cTn id="20" dur="1" fill="hold">
                                          <p:stCondLst>
                                            <p:cond delay="499"/>
                                          </p:stCondLst>
                                        </p:cTn>
                                        <p:tgtEl>
                                          <p:spTgt spid="3074"/>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7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3" presetClass="exit" presetSubtype="10" fill="hold" grpId="1" nodeType="clickEffect">
                                  <p:stCondLst>
                                    <p:cond delay="0"/>
                                  </p:stCondLst>
                                  <p:childTnLst>
                                    <p:animEffect transition="out" filter="blinds(horizontal)">
                                      <p:cBhvr>
                                        <p:cTn id="34" dur="500"/>
                                        <p:tgtEl>
                                          <p:spTgt spid="10"/>
                                        </p:tgtEl>
                                      </p:cBhvr>
                                    </p:animEffect>
                                    <p:set>
                                      <p:cBhvr>
                                        <p:cTn id="35" dur="1" fill="hold">
                                          <p:stCondLst>
                                            <p:cond delay="499"/>
                                          </p:stCondLst>
                                        </p:cTn>
                                        <p:tgtEl>
                                          <p:spTgt spid="10"/>
                                        </p:tgtEl>
                                        <p:attrNameLst>
                                          <p:attrName>style.visibility</p:attrName>
                                        </p:attrNameLst>
                                      </p:cBhvr>
                                      <p:to>
                                        <p:strVal val="hidden"/>
                                      </p:to>
                                    </p:set>
                                  </p:childTnLst>
                                </p:cTn>
                              </p:par>
                              <p:par>
                                <p:cTn id="36" presetID="3" presetClass="exit" presetSubtype="10" fill="hold" nodeType="withEffect">
                                  <p:stCondLst>
                                    <p:cond delay="0"/>
                                  </p:stCondLst>
                                  <p:childTnLst>
                                    <p:animEffect transition="out" filter="blinds(horizontal)">
                                      <p:cBhvr>
                                        <p:cTn id="37" dur="500"/>
                                        <p:tgtEl>
                                          <p:spTgt spid="3075"/>
                                        </p:tgtEl>
                                      </p:cBhvr>
                                    </p:animEffect>
                                    <p:set>
                                      <p:cBhvr>
                                        <p:cTn id="38" dur="1" fill="hold">
                                          <p:stCondLst>
                                            <p:cond delay="499"/>
                                          </p:stCondLst>
                                        </p:cTn>
                                        <p:tgtEl>
                                          <p:spTgt spid="3075"/>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0" grpId="0"/>
      <p:bldP spid="10" grpId="1"/>
      <p:bldP spid="12"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Fixed Background Image</a:t>
            </a:r>
          </a:p>
        </p:txBody>
      </p:sp>
      <p:sp>
        <p:nvSpPr>
          <p:cNvPr id="3" name="Content Placeholder 2"/>
          <p:cNvSpPr>
            <a:spLocks noGrp="1"/>
          </p:cNvSpPr>
          <p:nvPr>
            <p:ph idx="1"/>
          </p:nvPr>
        </p:nvSpPr>
        <p:spPr/>
        <p:txBody>
          <a:bodyPr/>
          <a:lstStyle>
            <a:defPPr/>
          </a:lstStyle>
          <a:p>
            <a:pPr algn="just" hangingPunct="0"/>
            <a:r>
              <a:rPr lang="en-US"/>
              <a:t>The background-attachment property sets whether a background image is fixed or scrolls with the rest of the page.</a:t>
            </a:r>
          </a:p>
          <a:p>
            <a:pPr algn="just" hangingPunct="0"/>
            <a:r>
              <a:rPr lang="en-US"/>
              <a:t>For Example,</a:t>
            </a:r>
          </a:p>
          <a:p>
            <a:pPr algn="just" hangingPunct="0"/>
            <a:endParaRPr lang="en-US"/>
          </a:p>
        </p:txBody>
      </p:sp>
      <p:sp>
        <p:nvSpPr>
          <p:cNvPr id="4" name="TextBox 3"/>
          <p:cNvSpPr txBox="1"/>
          <p:nvPr/>
        </p:nvSpPr>
        <p:spPr>
          <a:xfrm>
            <a:off x="2790645" y="3325484"/>
            <a:ext cx="7924800" cy="2031325"/>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pPr algn="ctr"/>
            <a:r>
              <a:rPr lang="en-US" b="1">
                <a:solidFill>
                  <a:srgbClr val="FF0000"/>
                </a:solidFill>
              </a:rPr>
              <a:t>test.css</a:t>
            </a:r>
            <a:endParaRPr lang="en-US"/>
          </a:p>
          <a:p>
            <a:r>
              <a:rPr lang="en-US"/>
              <a:t>body</a:t>
            </a:r>
          </a:p>
          <a:p>
            <a:r>
              <a:rPr lang="en-US"/>
              <a:t>{</a:t>
            </a:r>
          </a:p>
          <a:p>
            <a:r>
              <a:rPr lang="en-US"/>
              <a:t>	background-image : url(‘pathToImage.jpg’);</a:t>
            </a:r>
          </a:p>
          <a:p>
            <a:r>
              <a:rPr lang="en-US"/>
              <a:t>	background-repeat : no-repeat;</a:t>
            </a:r>
          </a:p>
          <a:p>
            <a:r>
              <a:rPr lang="en-US"/>
              <a:t>	background-attachment : fixed;</a:t>
            </a:r>
          </a:p>
          <a:p>
            <a:r>
              <a:rPr 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Background Image Positioning </a:t>
            </a:r>
          </a:p>
        </p:txBody>
      </p:sp>
      <p:sp>
        <p:nvSpPr>
          <p:cNvPr id="4" name="TextBox 3"/>
          <p:cNvSpPr txBox="1"/>
          <p:nvPr/>
        </p:nvSpPr>
        <p:spPr>
          <a:xfrm>
            <a:off x="2057400" y="2062878"/>
            <a:ext cx="7924800" cy="2585323"/>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defPPr/>
          </a:lstStyle>
          <a:p>
            <a:pPr algn="ctr"/>
            <a:r>
              <a:rPr lang="en-US" b="1" dirty="0">
                <a:solidFill>
                  <a:srgbClr val="FF0000"/>
                </a:solidFill>
              </a:rPr>
              <a:t>test.css</a:t>
            </a:r>
            <a:endParaRPr lang="en-US" dirty="0"/>
          </a:p>
          <a:p>
            <a:r>
              <a:rPr lang="en-US" dirty="0"/>
              <a:t>body</a:t>
            </a:r>
          </a:p>
          <a:p>
            <a:r>
              <a:rPr lang="en-US" dirty="0"/>
              <a:t>{</a:t>
            </a:r>
          </a:p>
          <a:p>
            <a:r>
              <a:rPr lang="en-US" dirty="0"/>
              <a:t>	background-image : </a:t>
            </a:r>
            <a:r>
              <a:rPr lang="en-US" dirty="0" err="1"/>
              <a:t>url</a:t>
            </a:r>
            <a:r>
              <a:rPr lang="en-US" dirty="0"/>
              <a:t>(‘pathToImage.jpg’);</a:t>
            </a:r>
          </a:p>
          <a:p>
            <a:r>
              <a:rPr lang="en-US" dirty="0"/>
              <a:t>	background-repeat : no-repeat;</a:t>
            </a:r>
          </a:p>
          <a:p>
            <a:r>
              <a:rPr lang="en-US" dirty="0"/>
              <a:t>	background-position: 20px 10px;</a:t>
            </a:r>
          </a:p>
          <a:p>
            <a:r>
              <a:rPr lang="en-US" dirty="0"/>
              <a:t>	background-position: 30%30%;</a:t>
            </a:r>
          </a:p>
          <a:p>
            <a:r>
              <a:rPr lang="en-US" dirty="0"/>
              <a:t>	background-position: top center;</a:t>
            </a:r>
          </a:p>
          <a:p>
            <a:r>
              <a:rPr lang="en-US" dirty="0"/>
              <a:t>}</a:t>
            </a:r>
          </a:p>
        </p:txBody>
      </p:sp>
      <p:sp>
        <p:nvSpPr>
          <p:cNvPr id="6" name="Rectangle 5"/>
          <p:cNvSpPr/>
          <p:nvPr/>
        </p:nvSpPr>
        <p:spPr>
          <a:xfrm>
            <a:off x="4724400" y="3886200"/>
            <a:ext cx="2755884" cy="923330"/>
          </a:xfrm>
          <a:prstGeom prst="rect">
            <a:avLst/>
          </a:prstGeom>
          <a:noFill/>
        </p:spPr>
        <p:txBody>
          <a:bodyPr wrap="none" lIns="91440" tIns="45720" rIns="91440" bIns="45720">
            <a:spAutoFit/>
          </a:bodyPr>
          <a:lstStyle>
            <a:defPPr/>
          </a:lstStyle>
          <a:p>
            <a:pPr algn="ctr"/>
            <a:r>
              <a:rPr lang="en-US" sz="5400" b="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30% 30%</a:t>
            </a:r>
          </a:p>
        </p:txBody>
      </p:sp>
      <p:sp>
        <p:nvSpPr>
          <p:cNvPr id="7" name="Content Placeholder 2"/>
          <p:cNvSpPr txBox="1"/>
          <p:nvPr/>
        </p:nvSpPr>
        <p:spPr>
          <a:xfrm>
            <a:off x="1714500" y="1406106"/>
            <a:ext cx="8763000" cy="3838754"/>
          </a:xfrm>
          <a:prstGeom prst="rect">
            <a:avLst/>
          </a:prstGeom>
        </p:spPr>
        <p:txBody>
          <a:bodyPr vert="horz" lIns="91440" tIns="45720" rIns="91440" bIns="45720" rtlCol="0">
            <a:normAutofit/>
          </a:bodyPr>
          <a:lstStyle>
            <a:defPPr/>
          </a:lstStyle>
          <a:p>
            <a:pPr marL="342900" indent="-342900" hangingPunct="0">
              <a:lnSpc>
                <a:spcPct val="114000"/>
              </a:lnSpc>
              <a:spcBef>
                <a:spcPct val="20000"/>
              </a:spcBef>
              <a:buFont typeface="Wingdings" panose="05000000000000000000" pitchFamily="2" charset="2"/>
              <a:buChar char="§"/>
            </a:pPr>
            <a:r>
              <a:rPr lang="en-US" sz="2400" dirty="0">
                <a:latin typeface="+mj-lt"/>
                <a:ea typeface="Times New Roman" panose="02020603050405020304" pitchFamily="18" charset="0"/>
                <a:cs typeface="Times New Roman" panose="02020603050405020304" pitchFamily="18" charset="0"/>
              </a:rPr>
              <a:t>The </a:t>
            </a:r>
            <a:r>
              <a:rPr lang="en-US" sz="2400" b="1" dirty="0">
                <a:latin typeface="+mj-lt"/>
                <a:ea typeface="Times New Roman" panose="02020603050405020304" pitchFamily="18" charset="0"/>
                <a:cs typeface="Times New Roman" panose="02020603050405020304" pitchFamily="18" charset="0"/>
              </a:rPr>
              <a:t>background-position</a:t>
            </a:r>
            <a:r>
              <a:rPr lang="en-US" sz="2400" dirty="0">
                <a:latin typeface="+mj-lt"/>
                <a:ea typeface="Times New Roman" panose="02020603050405020304" pitchFamily="18" charset="0"/>
                <a:cs typeface="Times New Roman" panose="02020603050405020304" pitchFamily="18" charset="0"/>
              </a:rPr>
              <a:t> property sets the starting position of a background image.</a:t>
            </a:r>
          </a:p>
        </p:txBody>
      </p:sp>
      <p:pic>
        <p:nvPicPr>
          <p:cNvPr id="4098" name="Picture 2"/>
          <p:cNvPicPr>
            <a:picLocks noGrp="1" noChangeAspect="1" noChangeArrowheads="1"/>
          </p:cNvPicPr>
          <p:nvPr>
            <p:ph idx="1"/>
          </p:nvPr>
        </p:nvPicPr>
        <p:blipFill>
          <a:blip r:embed="rId2"/>
          <a:stretch>
            <a:fillRect/>
          </a:stretch>
        </p:blipFill>
        <p:spPr bwMode="auto">
          <a:xfrm>
            <a:off x="1536940" y="1230702"/>
            <a:ext cx="8763000" cy="4926782"/>
          </a:xfrm>
          <a:prstGeom prst="rect">
            <a:avLst/>
          </a:prstGeom>
          <a:noFill/>
          <a:ln w="9525">
            <a:noFill/>
            <a:miter lim="800000"/>
          </a:ln>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CSS Font</a:t>
            </a:r>
          </a:p>
        </p:txBody>
      </p:sp>
      <p:sp>
        <p:nvSpPr>
          <p:cNvPr id="3" name="Content Placeholder 2"/>
          <p:cNvSpPr>
            <a:spLocks noGrp="1"/>
          </p:cNvSpPr>
          <p:nvPr>
            <p:ph idx="1"/>
          </p:nvPr>
        </p:nvSpPr>
        <p:spPr/>
        <p:txBody>
          <a:bodyPr/>
          <a:lstStyle>
            <a:defPPr/>
          </a:lstStyle>
          <a:p>
            <a:pPr lvl="0"/>
            <a:r>
              <a:rPr lang="en-US"/>
              <a:t>CSS font properties define the font family, boldness, size, and the style of a text.</a:t>
            </a:r>
          </a:p>
          <a:p>
            <a:pPr lvl="0"/>
            <a:endParaRPr lang="en-US"/>
          </a:p>
          <a:p>
            <a:pPr marL="914400" lvl="1" indent="-457200">
              <a:buFont typeface="+mj-lt"/>
              <a:buAutoNum type="arabicPeriod"/>
            </a:pPr>
            <a:r>
              <a:rPr lang="en-US" sz="2200"/>
              <a:t>Font Color		(color)</a:t>
            </a:r>
          </a:p>
          <a:p>
            <a:pPr marL="914400" lvl="1" indent="-457200">
              <a:buFont typeface="+mj-lt"/>
              <a:buAutoNum type="arabicPeriod"/>
            </a:pPr>
            <a:r>
              <a:rPr lang="en-US" sz="2200"/>
              <a:t>Font Family		(font-family)</a:t>
            </a:r>
          </a:p>
          <a:p>
            <a:pPr marL="914400" lvl="1" indent="-457200">
              <a:buFont typeface="+mj-lt"/>
              <a:buAutoNum type="arabicPeriod"/>
            </a:pPr>
            <a:r>
              <a:rPr lang="en-US" sz="2200"/>
              <a:t>Font Size		(font-size)</a:t>
            </a:r>
          </a:p>
          <a:p>
            <a:pPr marL="914400" lvl="1" indent="-457200">
              <a:buFont typeface="+mj-lt"/>
              <a:buAutoNum type="arabicPeriod"/>
            </a:pPr>
            <a:r>
              <a:rPr lang="en-US" sz="2200"/>
              <a:t>Font Style		(font-style)</a:t>
            </a:r>
          </a:p>
          <a:p>
            <a:pPr marL="914400" lvl="1" indent="-457200">
              <a:buFont typeface="+mj-lt"/>
              <a:buAutoNum type="arabicPeriod"/>
            </a:pPr>
            <a:r>
              <a:rPr lang="en-US" sz="2200"/>
              <a:t>Font Weight		(font-weight)</a:t>
            </a:r>
          </a:p>
          <a:p>
            <a:pPr marL="914400" lvl="1" indent="-457200">
              <a:buFont typeface="+mj-lt"/>
              <a:buAutoNum type="arabicPeriod"/>
            </a:pPr>
            <a:r>
              <a:rPr lang="en-US" sz="2200"/>
              <a:t>Font Variant		(font-variant)</a:t>
            </a:r>
          </a:p>
        </p:txBody>
      </p:sp>
      <p:sp>
        <p:nvSpPr>
          <p:cNvPr id="4" name="TextBox 3"/>
          <p:cNvSpPr txBox="1"/>
          <p:nvPr/>
        </p:nvSpPr>
        <p:spPr>
          <a:xfrm>
            <a:off x="4396596" y="2750389"/>
            <a:ext cx="2057400"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defPPr/>
          </a:lstStyle>
          <a:p>
            <a:pPr algn="ctr"/>
            <a:r>
              <a:rPr lang="en-IN"/>
              <a:t>Property Name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22073</Words>
  <Application>Microsoft Office PowerPoint</Application>
  <PresentationFormat>Widescreen</PresentationFormat>
  <Paragraphs>3266</Paragraphs>
  <Slides>263</Slides>
  <Notes>32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263</vt:i4>
      </vt:variant>
    </vt:vector>
  </HeadingPairs>
  <TitlesOfParts>
    <vt:vector size="275" baseType="lpstr">
      <vt:lpstr>Arial</vt:lpstr>
      <vt:lpstr>Calibri</vt:lpstr>
      <vt:lpstr>Calibri Light</vt:lpstr>
      <vt:lpstr>Consolas</vt:lpstr>
      <vt:lpstr>Corbel</vt:lpstr>
      <vt:lpstr>Courier New</vt:lpstr>
      <vt:lpstr>Lucida Console</vt:lpstr>
      <vt:lpstr>Times New Roman</vt:lpstr>
      <vt:lpstr>Trebuchet MS</vt:lpstr>
      <vt:lpstr>Wingdings</vt:lpstr>
      <vt:lpstr>Office Theme</vt:lpstr>
      <vt:lpstr>Document</vt:lpstr>
      <vt:lpstr>PowerPoint Presentation</vt:lpstr>
      <vt:lpstr>Outline</vt:lpstr>
      <vt:lpstr>What is WWW?</vt:lpstr>
      <vt:lpstr>How the Web Works?</vt:lpstr>
      <vt:lpstr>What is the Internet?</vt:lpstr>
      <vt:lpstr>HTTP Request</vt:lpstr>
      <vt:lpstr>HTTP Request (Example)</vt:lpstr>
      <vt:lpstr>HTTP Response</vt:lpstr>
      <vt:lpstr>HTTP Status Codes</vt:lpstr>
      <vt:lpstr>HTTP Response (Example)</vt:lpstr>
      <vt:lpstr>Web Browsers</vt:lpstr>
      <vt:lpstr>Features of Web 2.0</vt:lpstr>
      <vt:lpstr>Features of Web 2.0 (Cont.)</vt:lpstr>
      <vt:lpstr>PowerPoint Presentation</vt:lpstr>
      <vt:lpstr>Outline</vt:lpstr>
      <vt:lpstr>Web Design Issues</vt:lpstr>
      <vt:lpstr>a) Browser &amp; Operating Systems</vt:lpstr>
      <vt:lpstr>b) Bandwidth and Cache</vt:lpstr>
      <vt:lpstr>c) Display Resolution</vt:lpstr>
      <vt:lpstr>d) Look &amp; Feel</vt:lpstr>
      <vt:lpstr>e) Page Layout and Linking</vt:lpstr>
      <vt:lpstr>f) Locating Information </vt:lpstr>
      <vt:lpstr>g) Making Design user-Centric</vt:lpstr>
      <vt:lpstr>h) Sitemap </vt:lpstr>
      <vt:lpstr>Planning a Website</vt:lpstr>
      <vt:lpstr>Effective Navigation</vt:lpstr>
      <vt:lpstr>Tips for Effective Navigation</vt:lpstr>
      <vt:lpstr>PowerPoint Presentation</vt:lpstr>
      <vt:lpstr>Outline</vt:lpstr>
      <vt:lpstr>What is a Web Page?</vt:lpstr>
      <vt:lpstr>Creating HTML Pages</vt:lpstr>
      <vt:lpstr>First HTML Page</vt:lpstr>
      <vt:lpstr>HTML Structure</vt:lpstr>
      <vt:lpstr>HTML Code Formatting</vt:lpstr>
      <vt:lpstr>First HTML Page: Tags</vt:lpstr>
      <vt:lpstr>First HTML Page: Header</vt:lpstr>
      <vt:lpstr>First HTML Page: Body</vt:lpstr>
      <vt:lpstr>First HTML Page</vt:lpstr>
      <vt:lpstr>Basic HTML Tags</vt:lpstr>
      <vt:lpstr>1) Headings</vt:lpstr>
      <vt:lpstr>2) &lt;p&gt; paragraph</vt:lpstr>
      <vt:lpstr>3) Colors</vt:lpstr>
      <vt:lpstr>4) Fonts</vt:lpstr>
      <vt:lpstr>5) List</vt:lpstr>
      <vt:lpstr>5.1) Ordered List</vt:lpstr>
      <vt:lpstr>5.2) Unordered List</vt:lpstr>
      <vt:lpstr>6) &lt;a&gt; Anchor Tag (Hyperlinks)</vt:lpstr>
      <vt:lpstr>7) Images</vt:lpstr>
      <vt:lpstr>Images (cont.)</vt:lpstr>
      <vt:lpstr>Image (cont.) =&gt; align=“bottom”</vt:lpstr>
      <vt:lpstr>Image (cont.) =&gt; align=“right”</vt:lpstr>
      <vt:lpstr>8) Table</vt:lpstr>
      <vt:lpstr>Table Element Attributes</vt:lpstr>
      <vt:lpstr>Table Row &lt;tr&gt; Attributes</vt:lpstr>
      <vt:lpstr>Irregular Table</vt:lpstr>
      <vt:lpstr>9) HTML Form</vt:lpstr>
      <vt:lpstr>The &lt;form&gt; Tag</vt:lpstr>
      <vt:lpstr>Input tags</vt:lpstr>
      <vt:lpstr>Input tags (cont.)</vt:lpstr>
      <vt:lpstr>Input tags (cont.)</vt:lpstr>
      <vt:lpstr>XHTML</vt:lpstr>
      <vt:lpstr>Introduction to XHTML</vt:lpstr>
      <vt:lpstr>Introduction to XHTML (Cont.)</vt:lpstr>
      <vt:lpstr>XHTML</vt:lpstr>
      <vt:lpstr>Characteristics of XHTML</vt:lpstr>
      <vt:lpstr>XHTML DOCTYPE</vt:lpstr>
      <vt:lpstr>XHTML DOCTYPE (Cont.)</vt:lpstr>
      <vt:lpstr>XHTML Document Structure</vt:lpstr>
      <vt:lpstr>XHTML Document Structure (Ex.)</vt:lpstr>
      <vt:lpstr>META Tag</vt:lpstr>
      <vt:lpstr>Meta Tag Attributes</vt:lpstr>
      <vt:lpstr>Character Entities</vt:lpstr>
      <vt:lpstr>How Browser Works ?</vt:lpstr>
      <vt:lpstr>Introduction to HTML 5</vt:lpstr>
      <vt:lpstr>Introduction to HTML 5 (cont.)</vt:lpstr>
      <vt:lpstr>PowerPoint Presentation</vt:lpstr>
      <vt:lpstr>Outline</vt:lpstr>
      <vt:lpstr>Outline (Cont.)</vt:lpstr>
      <vt:lpstr>What is CSS?</vt:lpstr>
      <vt:lpstr>Importance of CSS</vt:lpstr>
      <vt:lpstr>Basic Syntax of CSS</vt:lpstr>
      <vt:lpstr>The “id” selector</vt:lpstr>
      <vt:lpstr>The “class” selector</vt:lpstr>
      <vt:lpstr>Different ways to write CSS</vt:lpstr>
      <vt:lpstr>1) Inline Style</vt:lpstr>
      <vt:lpstr>2) Internal Style Sheet</vt:lpstr>
      <vt:lpstr>3) External Style Sheet</vt:lpstr>
      <vt:lpstr>3) External Style Sheet (Cont.)</vt:lpstr>
      <vt:lpstr>3) External Style Sheet (Cont.)</vt:lpstr>
      <vt:lpstr>Assign Multiple Classes</vt:lpstr>
      <vt:lpstr>Multiple Selection</vt:lpstr>
      <vt:lpstr>Multi-level Selection</vt:lpstr>
      <vt:lpstr>Background Property</vt:lpstr>
      <vt:lpstr>Background Color</vt:lpstr>
      <vt:lpstr>Background Image</vt:lpstr>
      <vt:lpstr>Background Image Repeat</vt:lpstr>
      <vt:lpstr>Fixed Background Image</vt:lpstr>
      <vt:lpstr>Background Image Positioning </vt:lpstr>
      <vt:lpstr>CSS Font</vt:lpstr>
      <vt:lpstr>CSS Font (Cont.)</vt:lpstr>
      <vt:lpstr>CSS Font (Cont.)</vt:lpstr>
      <vt:lpstr>CSS Text Property</vt:lpstr>
      <vt:lpstr>CSS Text Property (Cont.)</vt:lpstr>
      <vt:lpstr>CSS Text Property (Cont.)</vt:lpstr>
      <vt:lpstr>CSS Text Property (Cont.)</vt:lpstr>
      <vt:lpstr>The Box Model</vt:lpstr>
      <vt:lpstr>The Box Model (Cont.)</vt:lpstr>
      <vt:lpstr>The Box Model (Cont)</vt:lpstr>
      <vt:lpstr>CSS Padding</vt:lpstr>
      <vt:lpstr>CSS Border</vt:lpstr>
      <vt:lpstr>CSS Margin</vt:lpstr>
      <vt:lpstr>CSS List</vt:lpstr>
      <vt:lpstr>Styling Links</vt:lpstr>
      <vt:lpstr>CSS Positioning</vt:lpstr>
      <vt:lpstr>CSS Layers</vt:lpstr>
      <vt:lpstr>CSS Float Property</vt:lpstr>
      <vt:lpstr>Introduction to CSS3</vt:lpstr>
      <vt:lpstr>Introduction to CSS3 (Cont)</vt:lpstr>
      <vt:lpstr>PowerPoint Presentation</vt:lpstr>
      <vt:lpstr>Outline</vt:lpstr>
      <vt:lpstr>Introduction</vt:lpstr>
      <vt:lpstr>Tasks performed by client-side scripts</vt:lpstr>
      <vt:lpstr>Pros &amp; Cons of Client Side Scripting</vt:lpstr>
      <vt:lpstr>Client V/S Server Side Scripting</vt:lpstr>
      <vt:lpstr>Client V/S Server Side Scripting (Cont)</vt:lpstr>
      <vt:lpstr>&lt;script&gt; tag</vt:lpstr>
      <vt:lpstr>Variables</vt:lpstr>
      <vt:lpstr>Conditions</vt:lpstr>
      <vt:lpstr>Loops</vt:lpstr>
      <vt:lpstr>Strings</vt:lpstr>
      <vt:lpstr>Strings (Cont.)</vt:lpstr>
      <vt:lpstr>Strings (Cont.)</vt:lpstr>
      <vt:lpstr>Arrays</vt:lpstr>
      <vt:lpstr>Functions</vt:lpstr>
      <vt:lpstr>Functions (Cont.)</vt:lpstr>
      <vt:lpstr>Pop up Boxes</vt:lpstr>
      <vt:lpstr>Alert Box</vt:lpstr>
      <vt:lpstr>Confirm Box</vt:lpstr>
      <vt:lpstr>Prompt Box</vt:lpstr>
      <vt:lpstr>External JavaScript</vt:lpstr>
      <vt:lpstr>External JavaScript (Example)</vt:lpstr>
      <vt:lpstr>JavaScript Objects</vt:lpstr>
      <vt:lpstr>JavaScript Objects (Cont.)</vt:lpstr>
      <vt:lpstr>JavaScript’s inbuilt Objects</vt:lpstr>
      <vt:lpstr>Math Object in JavaScript</vt:lpstr>
      <vt:lpstr>Math Object (Cont.)</vt:lpstr>
      <vt:lpstr>Math Methods (Cont.)</vt:lpstr>
      <vt:lpstr>User Defined Objects</vt:lpstr>
      <vt:lpstr>User - Defined Objects (Cont.)</vt:lpstr>
      <vt:lpstr>User - Defined Objects (Cont.)</vt:lpstr>
      <vt:lpstr>Document Object Model (DOM)</vt:lpstr>
      <vt:lpstr>DOM (Cont)</vt:lpstr>
      <vt:lpstr>Document Object Properties</vt:lpstr>
      <vt:lpstr>Document Object Methods</vt:lpstr>
      <vt:lpstr>getElementById()</vt:lpstr>
      <vt:lpstr>getElementsByName()</vt:lpstr>
      <vt:lpstr>getElementsByTagName()</vt:lpstr>
      <vt:lpstr>Forms using DOM</vt:lpstr>
      <vt:lpstr>Validation</vt:lpstr>
      <vt:lpstr>Validation (Cont.)</vt:lpstr>
      <vt:lpstr>Validation using RegExp</vt:lpstr>
      <vt:lpstr>RegExp (Cont.) (Metacharacters)</vt:lpstr>
      <vt:lpstr>RegExp (Cont.) (Quantifiers)</vt:lpstr>
      <vt:lpstr>Email Validation Using RegExp</vt:lpstr>
      <vt:lpstr>DHTML – Combining HTML,CSS &amp; JS</vt:lpstr>
      <vt:lpstr>DHTML (Cont)</vt:lpstr>
      <vt:lpstr>DHTML (Cont) (Example)</vt:lpstr>
      <vt:lpstr>HTML Element Properties</vt:lpstr>
      <vt:lpstr>Mouse Events</vt:lpstr>
      <vt:lpstr>Keyboard Events</vt:lpstr>
      <vt:lpstr>Frame/Object Events</vt:lpstr>
      <vt:lpstr>Form Events</vt:lpstr>
      <vt:lpstr>PowerPoint Presentation</vt:lpstr>
      <vt:lpstr>Outline</vt:lpstr>
      <vt:lpstr>Introduction to XML </vt:lpstr>
      <vt:lpstr>Features of XML</vt:lpstr>
      <vt:lpstr>XML Key Component</vt:lpstr>
      <vt:lpstr>1) Elements</vt:lpstr>
      <vt:lpstr>2) Attributes</vt:lpstr>
      <vt:lpstr>3) Namespace</vt:lpstr>
      <vt:lpstr>3) Namespace (Example)</vt:lpstr>
      <vt:lpstr>3) Namespace (Example) (Cont.)</vt:lpstr>
      <vt:lpstr>XML Key Component (Cont.)</vt:lpstr>
      <vt:lpstr>Document Type Definition (DTD)</vt:lpstr>
      <vt:lpstr>Why Use a DTD?</vt:lpstr>
      <vt:lpstr>DTD (Example)</vt:lpstr>
      <vt:lpstr>DTD (Cont.)</vt:lpstr>
      <vt:lpstr>DTD Elements</vt:lpstr>
      <vt:lpstr>DTD Attribute</vt:lpstr>
      <vt:lpstr>XML Schema</vt:lpstr>
      <vt:lpstr>XML Schema (cont.)</vt:lpstr>
      <vt:lpstr>XML Schema (Example)</vt:lpstr>
      <vt:lpstr>XML Schema (Example) (cont)</vt:lpstr>
      <vt:lpstr>Data Types in XSD</vt:lpstr>
      <vt:lpstr>Complex Types in XSD</vt:lpstr>
      <vt:lpstr>Default ,Fixed and Required Values</vt:lpstr>
      <vt:lpstr>What is XSL</vt:lpstr>
      <vt:lpstr>What is XSLT?</vt:lpstr>
      <vt:lpstr>XSL Transformation</vt:lpstr>
      <vt:lpstr>XSLT Example</vt:lpstr>
      <vt:lpstr>XSLT Example (Cont)</vt:lpstr>
      <vt:lpstr>XSL Elements</vt:lpstr>
      <vt:lpstr>XSL Elements (cont.)</vt:lpstr>
      <vt:lpstr>XSL Elements (cont.)</vt:lpstr>
      <vt:lpstr>XSL Elements (cont.)</vt:lpstr>
      <vt:lpstr>XSL Elements (cont.)</vt:lpstr>
      <vt:lpstr>XSL Elements (cont.)</vt:lpstr>
      <vt:lpstr>PowerPoint Presentation</vt:lpstr>
      <vt:lpstr>Outline</vt:lpstr>
      <vt:lpstr>Introduction to PHP</vt:lpstr>
      <vt:lpstr>Basics of PHP</vt:lpstr>
      <vt:lpstr>PHP Basic Example</vt:lpstr>
      <vt:lpstr>Variables</vt:lpstr>
      <vt:lpstr>Variables (Cont.)</vt:lpstr>
      <vt:lpstr>Variable types</vt:lpstr>
      <vt:lpstr>Variables Scope</vt:lpstr>
      <vt:lpstr>Example (Variables)</vt:lpstr>
      <vt:lpstr>Example (Variables) (Cont.)</vt:lpstr>
      <vt:lpstr>Example (Variables) (Cont.)</vt:lpstr>
      <vt:lpstr>PHP Arrays</vt:lpstr>
      <vt:lpstr>PHP Arrays (Example)</vt:lpstr>
      <vt:lpstr>PHP Arrays (Example) (Cont.)</vt:lpstr>
      <vt:lpstr>PHP Arrays (Example) (Cont.)</vt:lpstr>
      <vt:lpstr>PHP Array Functions</vt:lpstr>
      <vt:lpstr>PHP Array Functions (Cont.)</vt:lpstr>
      <vt:lpstr>PHP Array Functions (Cont.)</vt:lpstr>
      <vt:lpstr>PHP Functions</vt:lpstr>
      <vt:lpstr>PHP Functions (Cont.)</vt:lpstr>
      <vt:lpstr>Browser Control</vt:lpstr>
      <vt:lpstr>Browser Detection</vt:lpstr>
      <vt:lpstr>PHP String Functions</vt:lpstr>
      <vt:lpstr>PHP String Functions (Cont.)</vt:lpstr>
      <vt:lpstr>PHP String Functions (Cont.)</vt:lpstr>
      <vt:lpstr>Form Processing</vt:lpstr>
      <vt:lpstr>File Handling in PHP</vt:lpstr>
      <vt:lpstr>File Handling in PHP (Cont.)</vt:lpstr>
      <vt:lpstr>File Handling Example</vt:lpstr>
      <vt:lpstr>Cookies in PHP</vt:lpstr>
      <vt:lpstr>Cookies in PHP (Cont.) </vt:lpstr>
      <vt:lpstr>Cookies in PHP (Cont.)</vt:lpstr>
      <vt:lpstr>Session in PHP</vt:lpstr>
      <vt:lpstr>Starting a PHP Session</vt:lpstr>
      <vt:lpstr>Destroying a PHP Session</vt:lpstr>
      <vt:lpstr>Object Oriented Concepts</vt:lpstr>
      <vt:lpstr>Creating Class</vt:lpstr>
      <vt:lpstr>Adding Method</vt:lpstr>
      <vt:lpstr>Adding Properties</vt:lpstr>
      <vt:lpstr>Constructor / Destructor</vt:lpstr>
      <vt:lpstr>Inheritance</vt:lpstr>
      <vt:lpstr>PowerPoint Presentation</vt:lpstr>
      <vt:lpstr>Outline</vt:lpstr>
      <vt:lpstr>Connection to the Server</vt:lpstr>
      <vt:lpstr>Creating a Database</vt:lpstr>
      <vt:lpstr>Selecting a Database</vt:lpstr>
      <vt:lpstr>Listing Database</vt:lpstr>
      <vt:lpstr>Listing Table Names</vt:lpstr>
      <vt:lpstr>Creating a Database Table</vt:lpstr>
      <vt:lpstr>Inserting Data</vt:lpstr>
      <vt:lpstr>Altering Tables</vt:lpstr>
      <vt:lpstr>Deleting Databases</vt:lpstr>
      <vt:lpstr>Select Queries</vt:lpstr>
      <vt:lpstr>Accessing the Result</vt:lpstr>
      <vt:lpstr>Accessing the Result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Nirzari</dc:creator>
  <cp:lastModifiedBy>VSITR</cp:lastModifiedBy>
  <cp:revision>12</cp:revision>
  <dcterms:created xsi:type="dcterms:W3CDTF">2021-11-17T06:15:35Z</dcterms:created>
  <dcterms:modified xsi:type="dcterms:W3CDTF">2021-11-18T05:15:46Z</dcterms:modified>
</cp:coreProperties>
</file>