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82" r:id="rId4"/>
    <p:sldId id="258" r:id="rId5"/>
    <p:sldId id="277" r:id="rId6"/>
    <p:sldId id="278" r:id="rId7"/>
    <p:sldId id="279" r:id="rId8"/>
    <p:sldId id="280" r:id="rId9"/>
    <p:sldId id="281" r:id="rId10"/>
    <p:sldId id="259" r:id="rId11"/>
    <p:sldId id="260" r:id="rId12"/>
    <p:sldId id="261" r:id="rId13"/>
    <p:sldId id="262" r:id="rId14"/>
    <p:sldId id="263" r:id="rId15"/>
    <p:sldId id="28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84" r:id="rId30"/>
    <p:sldId id="285" r:id="rId31"/>
    <p:sldId id="286" r:id="rId32"/>
    <p:sldId id="287" r:id="rId33"/>
    <p:sldId id="288"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0B8DC2-03F4-4260-A5C8-15ADBD9E8305}"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1681854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0B8DC2-03F4-4260-A5C8-15ADBD9E8305}"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889114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0B8DC2-03F4-4260-A5C8-15ADBD9E8305}"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287935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0B8DC2-03F4-4260-A5C8-15ADBD9E8305}"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4134318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B8DC2-03F4-4260-A5C8-15ADBD9E8305}"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86507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0B8DC2-03F4-4260-A5C8-15ADBD9E8305}"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139006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0B8DC2-03F4-4260-A5C8-15ADBD9E8305}"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1369954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0B8DC2-03F4-4260-A5C8-15ADBD9E8305}"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128625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B8DC2-03F4-4260-A5C8-15ADBD9E8305}"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927405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0B8DC2-03F4-4260-A5C8-15ADBD9E8305}"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279785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20B8DC2-03F4-4260-A5C8-15ADBD9E8305}"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3A0301-E7CD-44EE-9F3B-E125E4DC45CC}" type="slidenum">
              <a:rPr lang="en-IN" smtClean="0"/>
              <a:t>‹#›</a:t>
            </a:fld>
            <a:endParaRPr lang="en-IN"/>
          </a:p>
        </p:txBody>
      </p:sp>
    </p:spTree>
    <p:extLst>
      <p:ext uri="{BB962C8B-B14F-4D97-AF65-F5344CB8AC3E}">
        <p14:creationId xmlns:p14="http://schemas.microsoft.com/office/powerpoint/2010/main" val="11758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8DC2-03F4-4260-A5C8-15ADBD9E8305}" type="datetimeFigureOut">
              <a:rPr lang="en-IN" smtClean="0"/>
              <a:t>01-08-2023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A0301-E7CD-44EE-9F3B-E125E4DC45CC}" type="slidenum">
              <a:rPr lang="en-IN" smtClean="0"/>
              <a:t>‹#›</a:t>
            </a:fld>
            <a:endParaRPr lang="en-IN"/>
          </a:p>
        </p:txBody>
      </p:sp>
    </p:spTree>
    <p:extLst>
      <p:ext uri="{BB962C8B-B14F-4D97-AF65-F5344CB8AC3E}">
        <p14:creationId xmlns:p14="http://schemas.microsoft.com/office/powerpoint/2010/main" val="3412092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a:xfrm>
            <a:off x="1981200" y="404664"/>
            <a:ext cx="8229600"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6000" dirty="0" smtClean="0">
                <a:solidFill>
                  <a:schemeClr val="tx1">
                    <a:lumMod val="65000"/>
                    <a:lumOff val="35000"/>
                  </a:schemeClr>
                </a:solidFill>
              </a:rPr>
              <a:t>Database Management System</a:t>
            </a:r>
          </a:p>
          <a:p>
            <a:pPr marL="0" indent="0" algn="ctr">
              <a:buNone/>
            </a:pPr>
            <a:r>
              <a:rPr lang="en-US" sz="6000" dirty="0" smtClean="0">
                <a:solidFill>
                  <a:schemeClr val="accent5">
                    <a:lumMod val="75000"/>
                  </a:schemeClr>
                </a:solidFill>
              </a:rPr>
              <a:t>UNIT-6</a:t>
            </a:r>
          </a:p>
          <a:p>
            <a:pPr marL="0" indent="0" algn="ctr">
              <a:buNone/>
            </a:pPr>
            <a:r>
              <a:rPr lang="en-US" sz="6000" dirty="0" smtClean="0">
                <a:solidFill>
                  <a:schemeClr val="accent5">
                    <a:lumMod val="75000"/>
                  </a:schemeClr>
                </a:solidFill>
              </a:rPr>
              <a:t>Storage Strategies</a:t>
            </a:r>
            <a:endParaRPr lang="en-IN" dirty="0" smtClean="0"/>
          </a:p>
          <a:p>
            <a:pPr marL="0" indent="0" algn="ctr">
              <a:buNone/>
            </a:pPr>
            <a:endParaRPr lang="en-US" sz="6000" dirty="0">
              <a:solidFill>
                <a:schemeClr val="accent5">
                  <a:lumMod val="75000"/>
                </a:schemeClr>
              </a:solidFill>
            </a:endParaRPr>
          </a:p>
        </p:txBody>
      </p:sp>
      <p:sp>
        <p:nvSpPr>
          <p:cNvPr id="3" name="AutoShape 2" descr="data:image/pjpeg;base64,/9j/4AAQSkZJRgABAQEAYABgAAD/2wBDAAEBAQEBAQEBAQEBAQEBAQEBAQEBAQEBAQEBAQEBAQEBAQEBAQEBAQEBAQEBAQEBAQEBAQEBAQEBAQEBAQEBAQH/2wBDAQEBAQEBAQEBAQEBAQEBAQEBAQEBAQEBAQEBAQEBAQEBAQEBAQEBAQEBAQEBAQEBAQEBAQEBAQEBAQEBAQEBAQH/wAARCABA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vCiiivnzzwooooAKKKKACiiigAooooAK8q+KHx1+CvwSs7O/+MXxZ+HPwvtdSMi6ZJ498ZeH/Crao0O3zk0yHWr+zm1F4dymVLKOdowQXCjmvVa+RPiD+wt+yx8Wvi7rPxy+MHwo8O/FPxvqXhrRfCkDfEKFfEnhrQfD+grePBbaN4Xvw2g289xcX11eXmp3lleal5z7bW7tbfdC2dV1VFeyUObmV3UbUVHW791Nt7JLTfdCfNb3Ur+d0vwT+7T1PoT4ffEz4c/Fnw7D4u+F3jzwf8RfC088lrF4i8EeJNI8U6M11AEae0OpaLeXtol5biSP7RaPKtxAXUSxoSBXb1/PB/wS00Dwfon/AAUX/wCCglp+zHlP2QtJ07w3pGnxaNd3N74K/wCFlJe6MyxeHLqSae1vLCxv4PitDoc1lNcW6eHZtO+zTNp02ntJ/Q/WeFruvS55RUWp1Kb5XzQk6cnByg9Lxla8fLq9yYS54382nba6dnbyCiiiugsKKKKACv51/wDgo/8AtfR/FP8Aaob/AIJ8z/H/AEb9lb4HaB4c03W/2l/jBf3psfEXimDXNI0nX4PhX4QuApSJNS0HX9FF9GZY11Nr/VU1aO40PQL3RvEf9FFfPvjT9kz9lj4keJtU8a/EP9mz4DeO/GOttavrPivxj8I/APiXxJqz2NlbabZNqWt6zoF7qV81pp1lZ2Fsbm5lMFla21rFthgjReXF0atemqdOUYpyTqczklKC3heHvJS62a0W/eKkZSjaLS1V73V11V1rr5NafcfP/wCw98Qv2AvDvhrTf2b/ANjL4jfDjXk8NaLe+KL3w/4X1dtW8T6vHBPpena3418UahLBFdaxql1eXulW9/qVy+IllsNPsobTTLWxsrb9Aq8R+HX7NH7Ofwg12bxT8JvgH8Gfhj4muNNuNGuPEPw/+GPgvwdrc+kXc9rdXWlzar4e0XTr6TTrm5sbK4nsnna2lns7WWSNpIImX26tKEZwpqM40ouOijRUlBRSSXxa3+SWy824ppJNJW0Sje1ltuFFFFbFBRRRQAUUUUAFFFFABRRRQ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3763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93397" y="2588969"/>
            <a:ext cx="10515600" cy="28527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smtClean="0">
                <a:gradFill flip="none" rotWithShape="1">
                  <a:gsLst>
                    <a:gs pos="10000">
                      <a:schemeClr val="accent6">
                        <a:lumMod val="50000"/>
                      </a:schemeClr>
                    </a:gs>
                    <a:gs pos="100000">
                      <a:schemeClr val="accent6"/>
                    </a:gs>
                  </a:gsLst>
                  <a:lin ang="0" scaled="1"/>
                  <a:tileRect/>
                </a:gradFill>
              </a:rPr>
              <a:t>Index (Indexing)</a:t>
            </a:r>
            <a:endParaRPr lang="en-US" sz="7200"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254253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4693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What is database Index?</a:t>
            </a:r>
            <a:endParaRPr lang="en-US" dirty="0"/>
          </a:p>
        </p:txBody>
      </p:sp>
      <p:sp>
        <p:nvSpPr>
          <p:cNvPr id="3" name="Content Placeholder 2"/>
          <p:cNvSpPr txBox="1">
            <a:spLocks/>
          </p:cNvSpPr>
          <p:nvPr/>
        </p:nvSpPr>
        <p:spPr>
          <a:xfrm>
            <a:off x="131180" y="863444"/>
            <a:ext cx="11929641" cy="58714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Indexes are </a:t>
            </a:r>
            <a:r>
              <a:rPr lang="en-GB" b="1" dirty="0" smtClean="0">
                <a:solidFill>
                  <a:schemeClr val="accent6"/>
                </a:solidFill>
              </a:rPr>
              <a:t>special lookup tables </a:t>
            </a:r>
            <a:r>
              <a:rPr lang="en-GB" dirty="0" smtClean="0"/>
              <a:t>that the </a:t>
            </a:r>
            <a:r>
              <a:rPr lang="en-GB" b="1" dirty="0" smtClean="0">
                <a:solidFill>
                  <a:schemeClr val="accent6"/>
                </a:solidFill>
              </a:rPr>
              <a:t>database search engine can use to speed up data retrieval</a:t>
            </a:r>
            <a:r>
              <a:rPr lang="en-GB" dirty="0" smtClean="0"/>
              <a:t>.</a:t>
            </a:r>
          </a:p>
          <a:p>
            <a:r>
              <a:rPr lang="en-GB" dirty="0" smtClean="0"/>
              <a:t>A database index is a </a:t>
            </a:r>
            <a:r>
              <a:rPr lang="en-GB" b="1" dirty="0" smtClean="0">
                <a:solidFill>
                  <a:schemeClr val="accent6"/>
                </a:solidFill>
              </a:rPr>
              <a:t>data structure that improves the speed of data retrieval operations on a database table</a:t>
            </a:r>
            <a:r>
              <a:rPr lang="en-GB" dirty="0" smtClean="0"/>
              <a:t>.</a:t>
            </a:r>
          </a:p>
          <a:p>
            <a:r>
              <a:rPr lang="en-GB" dirty="0" smtClean="0"/>
              <a:t>An index in a database is very similar to an index in the back of a book.</a:t>
            </a:r>
          </a:p>
          <a:p>
            <a:r>
              <a:rPr lang="en-GB" dirty="0" smtClean="0"/>
              <a:t>Indexes are </a:t>
            </a:r>
            <a:r>
              <a:rPr lang="en-GB" b="1" dirty="0" smtClean="0">
                <a:solidFill>
                  <a:schemeClr val="accent6"/>
                </a:solidFill>
              </a:rPr>
              <a:t>used to retrieve data from the database very fast</a:t>
            </a:r>
            <a:r>
              <a:rPr lang="en-GB" dirty="0" smtClean="0"/>
              <a:t>. The users cannot see the indexes, they are just used to speed up searches/queries.</a:t>
            </a:r>
          </a:p>
          <a:p>
            <a:r>
              <a:rPr lang="en-GB" b="1" dirty="0" smtClean="0">
                <a:solidFill>
                  <a:schemeClr val="accent6"/>
                </a:solidFill>
              </a:rPr>
              <a:t>Updating a table with indexes takes more time </a:t>
            </a:r>
            <a:r>
              <a:rPr lang="en-GB" dirty="0" smtClean="0"/>
              <a:t>than updating a table without (because the indexes also need an update). So, only </a:t>
            </a:r>
            <a:r>
              <a:rPr lang="en-GB" b="1" dirty="0" smtClean="0">
                <a:solidFill>
                  <a:schemeClr val="accent6"/>
                </a:solidFill>
              </a:rPr>
              <a:t>create indexes on columns that will be frequently searched against</a:t>
            </a:r>
            <a:r>
              <a:rPr lang="en-GB" dirty="0" smtClean="0"/>
              <a:t>.</a:t>
            </a:r>
            <a:endParaRPr lang="en-US" dirty="0"/>
          </a:p>
        </p:txBody>
      </p:sp>
    </p:spTree>
    <p:extLst>
      <p:ext uri="{BB962C8B-B14F-4D97-AF65-F5344CB8AC3E}">
        <p14:creationId xmlns:p14="http://schemas.microsoft.com/office/powerpoint/2010/main" val="27660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Syntax to create and drop an Index</a:t>
            </a:r>
            <a:endParaRPr lang="en-GB" dirty="0"/>
          </a:p>
        </p:txBody>
      </p:sp>
      <p:sp>
        <p:nvSpPr>
          <p:cNvPr id="3" name="Content Placeholder 4"/>
          <p:cNvSpPr txBox="1">
            <a:spLocks/>
          </p:cNvSpPr>
          <p:nvPr/>
        </p:nvSpPr>
        <p:spPr>
          <a:xfrm>
            <a:off x="131179" y="711201"/>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solidFill>
                  <a:schemeClr val="accent6"/>
                </a:solidFill>
              </a:rPr>
              <a:t>Syntax</a:t>
            </a:r>
            <a:r>
              <a:rPr lang="en-GB" dirty="0" smtClean="0"/>
              <a:t> to </a:t>
            </a:r>
            <a:r>
              <a:rPr lang="en-GB" dirty="0" smtClean="0">
                <a:solidFill>
                  <a:schemeClr val="accent6"/>
                </a:solidFill>
              </a:rPr>
              <a:t>create</a:t>
            </a:r>
            <a:r>
              <a:rPr lang="en-GB" dirty="0" smtClean="0"/>
              <a:t> an index:</a:t>
            </a:r>
          </a:p>
          <a:p>
            <a:pPr marL="0" indent="0">
              <a:buFont typeface="Arial" panose="020B0604020202020204" pitchFamily="34" charset="0"/>
              <a:buNone/>
            </a:pPr>
            <a:r>
              <a:rPr lang="en-GB" dirty="0" smtClean="0"/>
              <a:t>	CREATE INDEX </a:t>
            </a:r>
            <a:r>
              <a:rPr lang="en-GB" dirty="0" err="1" smtClean="0"/>
              <a:t>index_name</a:t>
            </a:r>
            <a:endParaRPr lang="en-GB" dirty="0" smtClean="0"/>
          </a:p>
          <a:p>
            <a:pPr marL="0" indent="0">
              <a:buFont typeface="Arial" panose="020B0604020202020204" pitchFamily="34" charset="0"/>
              <a:buNone/>
            </a:pPr>
            <a:r>
              <a:rPr lang="en-GB" dirty="0" smtClean="0"/>
              <a:t>	ON </a:t>
            </a:r>
            <a:r>
              <a:rPr lang="en-GB" dirty="0" err="1" smtClean="0"/>
              <a:t>table_name</a:t>
            </a:r>
            <a:r>
              <a:rPr lang="en-GB" dirty="0" smtClean="0"/>
              <a:t> (column1, column2, ...);</a:t>
            </a:r>
          </a:p>
          <a:p>
            <a:pPr>
              <a:lnSpc>
                <a:spcPct val="150000"/>
              </a:lnSpc>
            </a:pPr>
            <a:r>
              <a:rPr lang="en-GB" dirty="0" smtClean="0">
                <a:solidFill>
                  <a:schemeClr val="accent6"/>
                </a:solidFill>
              </a:rPr>
              <a:t>Example</a:t>
            </a:r>
            <a:r>
              <a:rPr lang="en-GB" dirty="0" smtClean="0"/>
              <a:t> to </a:t>
            </a:r>
            <a:r>
              <a:rPr lang="en-GB" dirty="0" smtClean="0">
                <a:solidFill>
                  <a:schemeClr val="accent6"/>
                </a:solidFill>
              </a:rPr>
              <a:t>create</a:t>
            </a:r>
            <a:r>
              <a:rPr lang="en-GB" dirty="0" smtClean="0"/>
              <a:t> an index :</a:t>
            </a:r>
          </a:p>
          <a:p>
            <a:pPr marL="0" indent="0">
              <a:buFont typeface="Arial" panose="020B0604020202020204" pitchFamily="34" charset="0"/>
              <a:buNone/>
            </a:pPr>
            <a:r>
              <a:rPr lang="en-GB" dirty="0" smtClean="0"/>
              <a:t>	CREATE INDEX </a:t>
            </a:r>
            <a:r>
              <a:rPr lang="en-GB" dirty="0" err="1" smtClean="0"/>
              <a:t>idx_studentname</a:t>
            </a:r>
            <a:endParaRPr lang="en-GB" dirty="0" smtClean="0"/>
          </a:p>
          <a:p>
            <a:pPr marL="0" indent="0">
              <a:buFont typeface="Arial" panose="020B0604020202020204" pitchFamily="34" charset="0"/>
              <a:buNone/>
            </a:pPr>
            <a:r>
              <a:rPr lang="en-GB" dirty="0" smtClean="0"/>
              <a:t>	ON Student (</a:t>
            </a:r>
            <a:r>
              <a:rPr lang="en-GB" dirty="0" err="1" smtClean="0"/>
              <a:t>Studentname</a:t>
            </a:r>
            <a:r>
              <a:rPr lang="en-GB" dirty="0" smtClean="0"/>
              <a:t>);</a:t>
            </a:r>
          </a:p>
          <a:p>
            <a:pPr marL="0" indent="0">
              <a:buFont typeface="Arial" panose="020B0604020202020204" pitchFamily="34" charset="0"/>
              <a:buNone/>
            </a:pPr>
            <a:endParaRPr lang="en-GB" dirty="0" smtClean="0"/>
          </a:p>
          <a:p>
            <a:r>
              <a:rPr lang="en-GB" dirty="0" smtClean="0">
                <a:solidFill>
                  <a:schemeClr val="accent6"/>
                </a:solidFill>
              </a:rPr>
              <a:t>Syntax</a:t>
            </a:r>
            <a:r>
              <a:rPr lang="en-GB" dirty="0" smtClean="0"/>
              <a:t> to </a:t>
            </a:r>
            <a:r>
              <a:rPr lang="en-GB" dirty="0" smtClean="0">
                <a:solidFill>
                  <a:schemeClr val="accent6"/>
                </a:solidFill>
              </a:rPr>
              <a:t>drop</a:t>
            </a:r>
            <a:r>
              <a:rPr lang="en-GB" dirty="0" smtClean="0"/>
              <a:t> an index:</a:t>
            </a:r>
          </a:p>
          <a:p>
            <a:pPr marL="0" indent="0">
              <a:buFont typeface="Arial" panose="020B0604020202020204" pitchFamily="34" charset="0"/>
              <a:buNone/>
            </a:pPr>
            <a:r>
              <a:rPr lang="en-GB" dirty="0" smtClean="0"/>
              <a:t>	DROP INDEX </a:t>
            </a:r>
            <a:r>
              <a:rPr lang="en-GB" dirty="0" err="1" smtClean="0"/>
              <a:t>table_name.index_name</a:t>
            </a:r>
            <a:r>
              <a:rPr lang="en-GB" dirty="0" smtClean="0"/>
              <a:t>;</a:t>
            </a:r>
          </a:p>
          <a:p>
            <a:pPr>
              <a:lnSpc>
                <a:spcPct val="150000"/>
              </a:lnSpc>
            </a:pPr>
            <a:r>
              <a:rPr lang="en-GB" dirty="0" smtClean="0">
                <a:solidFill>
                  <a:schemeClr val="accent6"/>
                </a:solidFill>
              </a:rPr>
              <a:t>Example</a:t>
            </a:r>
            <a:r>
              <a:rPr lang="en-GB" dirty="0" smtClean="0"/>
              <a:t> to </a:t>
            </a:r>
            <a:r>
              <a:rPr lang="en-GB" dirty="0" smtClean="0">
                <a:solidFill>
                  <a:schemeClr val="accent6"/>
                </a:solidFill>
              </a:rPr>
              <a:t>drop</a:t>
            </a:r>
            <a:r>
              <a:rPr lang="en-GB" dirty="0" smtClean="0"/>
              <a:t> an index :</a:t>
            </a:r>
          </a:p>
          <a:p>
            <a:pPr marL="0" indent="0">
              <a:buFont typeface="Arial" panose="020B0604020202020204" pitchFamily="34" charset="0"/>
              <a:buNone/>
            </a:pPr>
            <a:r>
              <a:rPr lang="en-GB" dirty="0" smtClean="0"/>
              <a:t>	DROP INDEX </a:t>
            </a:r>
            <a:r>
              <a:rPr lang="en-GB" dirty="0" err="1" smtClean="0"/>
              <a:t>Student.idx_studentname</a:t>
            </a:r>
            <a:r>
              <a:rPr lang="en-GB" dirty="0" smtClean="0"/>
              <a:t>;</a:t>
            </a:r>
            <a:endParaRPr lang="en-GB" dirty="0"/>
          </a:p>
        </p:txBody>
      </p:sp>
    </p:spTree>
    <p:extLst>
      <p:ext uri="{BB962C8B-B14F-4D97-AF65-F5344CB8AC3E}">
        <p14:creationId xmlns:p14="http://schemas.microsoft.com/office/powerpoint/2010/main" val="402589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What is Indexing?</a:t>
            </a:r>
            <a:endParaRPr lang="en-US" dirty="0"/>
          </a:p>
        </p:txBody>
      </p:sp>
      <p:sp>
        <p:nvSpPr>
          <p:cNvPr id="3" name="Content Placeholder 2"/>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Indexing is a </a:t>
            </a:r>
            <a:r>
              <a:rPr lang="en-GB" b="1" smtClean="0">
                <a:solidFill>
                  <a:schemeClr val="accent6"/>
                </a:solidFill>
              </a:rPr>
              <a:t>way to optimize the performance of a database </a:t>
            </a:r>
            <a:r>
              <a:rPr lang="en-GB" smtClean="0"/>
              <a:t>by </a:t>
            </a:r>
            <a:r>
              <a:rPr lang="en-GB" b="1" smtClean="0">
                <a:solidFill>
                  <a:schemeClr val="accent6"/>
                </a:solidFill>
              </a:rPr>
              <a:t>minimizing the number of disk accesses required</a:t>
            </a:r>
            <a:r>
              <a:rPr lang="en-GB" smtClean="0"/>
              <a:t> when a query is processed. </a:t>
            </a:r>
          </a:p>
          <a:p>
            <a:r>
              <a:rPr lang="en-GB" smtClean="0"/>
              <a:t>It is a </a:t>
            </a:r>
            <a:r>
              <a:rPr lang="en-GB" b="1" smtClean="0">
                <a:solidFill>
                  <a:schemeClr val="accent6"/>
                </a:solidFill>
              </a:rPr>
              <a:t>data structure technique </a:t>
            </a:r>
            <a:r>
              <a:rPr lang="en-GB" smtClean="0"/>
              <a:t>which is </a:t>
            </a:r>
            <a:r>
              <a:rPr lang="en-GB" b="1" smtClean="0">
                <a:solidFill>
                  <a:schemeClr val="accent6"/>
                </a:solidFill>
              </a:rPr>
              <a:t>used to quickly locate and access the data in a database</a:t>
            </a:r>
            <a:r>
              <a:rPr lang="en-GB" smtClean="0"/>
              <a:t>.</a:t>
            </a:r>
            <a:endParaRPr lang="en-GB" dirty="0"/>
          </a:p>
        </p:txBody>
      </p:sp>
    </p:spTree>
    <p:extLst>
      <p:ext uri="{BB962C8B-B14F-4D97-AF65-F5344CB8AC3E}">
        <p14:creationId xmlns:p14="http://schemas.microsoft.com/office/powerpoint/2010/main" val="18452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Structure of Index in database</a:t>
            </a:r>
            <a:endParaRPr lang="en-US" dirty="0"/>
          </a:p>
        </p:txBody>
      </p:sp>
      <p:sp>
        <p:nvSpPr>
          <p:cNvPr id="3" name="Content Placeholder 2"/>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Indexes are </a:t>
            </a:r>
            <a:r>
              <a:rPr lang="en-GB" b="1" dirty="0" smtClean="0">
                <a:solidFill>
                  <a:schemeClr val="accent6"/>
                </a:solidFill>
              </a:rPr>
              <a:t>created using a few database columns</a:t>
            </a:r>
            <a:r>
              <a:rPr lang="en-GB" dirty="0" smtClean="0"/>
              <a:t>.</a:t>
            </a:r>
          </a:p>
          <a:p>
            <a:endParaRPr lang="en-GB" dirty="0" smtClean="0"/>
          </a:p>
          <a:p>
            <a:endParaRPr lang="en-GB" dirty="0" smtClean="0"/>
          </a:p>
          <a:p>
            <a:pPr lvl="1"/>
            <a:r>
              <a:rPr lang="en-GB" dirty="0" smtClean="0"/>
              <a:t>The first column is the </a:t>
            </a:r>
            <a:r>
              <a:rPr lang="en-GB" b="1" dirty="0" smtClean="0">
                <a:solidFill>
                  <a:schemeClr val="accent6"/>
                </a:solidFill>
              </a:rPr>
              <a:t>search key </a:t>
            </a:r>
            <a:r>
              <a:rPr lang="en-GB" dirty="0" smtClean="0"/>
              <a:t>that contains a </a:t>
            </a:r>
            <a:r>
              <a:rPr lang="en-GB" b="1" dirty="0" smtClean="0">
                <a:solidFill>
                  <a:schemeClr val="accent6"/>
                </a:solidFill>
              </a:rPr>
              <a:t>copy of the primary key </a:t>
            </a:r>
            <a:r>
              <a:rPr lang="en-GB" dirty="0" smtClean="0"/>
              <a:t>or </a:t>
            </a:r>
            <a:r>
              <a:rPr lang="en-GB" b="1" dirty="0" smtClean="0">
                <a:solidFill>
                  <a:schemeClr val="accent6"/>
                </a:solidFill>
              </a:rPr>
              <a:t>candidate key </a:t>
            </a:r>
            <a:r>
              <a:rPr lang="en-GB" dirty="0" smtClean="0"/>
              <a:t>of the table. These values are stored in sorted order so that the corresponding data can be accessed quickly.</a:t>
            </a:r>
          </a:p>
          <a:p>
            <a:pPr lvl="1"/>
            <a:r>
              <a:rPr lang="en-GB" dirty="0" smtClean="0"/>
              <a:t>The second column is the </a:t>
            </a:r>
            <a:r>
              <a:rPr lang="en-GB" b="1" dirty="0" smtClean="0">
                <a:solidFill>
                  <a:schemeClr val="accent6"/>
                </a:solidFill>
              </a:rPr>
              <a:t>data reference </a:t>
            </a:r>
            <a:r>
              <a:rPr lang="en-GB" dirty="0" smtClean="0"/>
              <a:t>or </a:t>
            </a:r>
            <a:r>
              <a:rPr lang="en-GB" b="1" dirty="0" smtClean="0">
                <a:solidFill>
                  <a:schemeClr val="accent6"/>
                </a:solidFill>
              </a:rPr>
              <a:t>pointer</a:t>
            </a:r>
            <a:r>
              <a:rPr lang="en-GB" dirty="0" smtClean="0"/>
              <a:t> which </a:t>
            </a:r>
            <a:r>
              <a:rPr lang="en-GB" b="1" dirty="0" smtClean="0">
                <a:solidFill>
                  <a:schemeClr val="accent6"/>
                </a:solidFill>
              </a:rPr>
              <a:t>contains a set of pointers holding the address of the disk block</a:t>
            </a:r>
            <a:r>
              <a:rPr lang="en-GB" dirty="0" smtClean="0"/>
              <a:t> where that particular key value can be found.</a:t>
            </a:r>
          </a:p>
          <a:p>
            <a:pPr marL="457200" lvl="1" indent="0">
              <a:buFont typeface="Arial" panose="020B0604020202020204" pitchFamily="34" charset="0"/>
              <a:buNone/>
            </a:pPr>
            <a:endParaRPr lang="en-GB" dirty="0" smtClean="0"/>
          </a:p>
        </p:txBody>
      </p:sp>
      <p:grpSp>
        <p:nvGrpSpPr>
          <p:cNvPr id="4" name="Group 3"/>
          <p:cNvGrpSpPr/>
          <p:nvPr/>
        </p:nvGrpSpPr>
        <p:grpSpPr>
          <a:xfrm>
            <a:off x="1234545" y="1414329"/>
            <a:ext cx="4572002" cy="548640"/>
            <a:chOff x="1234545" y="1414329"/>
            <a:chExt cx="4572002" cy="548640"/>
          </a:xfrm>
        </p:grpSpPr>
        <p:sp>
          <p:nvSpPr>
            <p:cNvPr id="5" name="Rectangle 4"/>
            <p:cNvSpPr>
              <a:spLocks noChangeArrowheads="1"/>
            </p:cNvSpPr>
            <p:nvPr/>
          </p:nvSpPr>
          <p:spPr bwMode="auto">
            <a:xfrm>
              <a:off x="1234545" y="1414329"/>
              <a:ext cx="2286000" cy="548640"/>
            </a:xfrm>
            <a:prstGeom prst="rect">
              <a:avLst/>
            </a:prstGeom>
            <a:noFill/>
            <a:ln w="28575">
              <a:solidFill>
                <a:schemeClr val="tx2"/>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2800" dirty="0"/>
                <a:t>search-key</a:t>
              </a:r>
            </a:p>
          </p:txBody>
        </p:sp>
        <p:sp>
          <p:nvSpPr>
            <p:cNvPr id="6" name="Rectangle 5"/>
            <p:cNvSpPr>
              <a:spLocks noChangeArrowheads="1"/>
            </p:cNvSpPr>
            <p:nvPr/>
          </p:nvSpPr>
          <p:spPr bwMode="auto">
            <a:xfrm>
              <a:off x="3520547" y="1414329"/>
              <a:ext cx="2286000" cy="548640"/>
            </a:xfrm>
            <a:prstGeom prst="rect">
              <a:avLst/>
            </a:prstGeom>
            <a:noFill/>
            <a:ln w="28575">
              <a:solidFill>
                <a:schemeClr val="tx2"/>
              </a:solidFill>
              <a:miter lim="800000"/>
              <a:headEnd/>
              <a:tailEnd/>
            </a:ln>
          </p:spPr>
          <p:txBody>
            <a:bodyPr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37931725" indent="-37474525">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ctr"/>
              <a:r>
                <a:rPr lang="en-US" altLang="en-US" sz="2800" dirty="0"/>
                <a:t>pointer</a:t>
              </a:r>
            </a:p>
          </p:txBody>
        </p:sp>
      </p:grpSp>
    </p:spTree>
    <p:extLst>
      <p:ext uri="{BB962C8B-B14F-4D97-AF65-F5344CB8AC3E}">
        <p14:creationId xmlns:p14="http://schemas.microsoft.com/office/powerpoint/2010/main" val="258404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Structure of Index in database</a:t>
            </a:r>
            <a:endParaRPr lang="en-US" dirty="0"/>
          </a:p>
        </p:txBody>
      </p:sp>
      <p:sp>
        <p:nvSpPr>
          <p:cNvPr id="3" name="Content Placeholder 2"/>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The indexing has various attributes:</a:t>
            </a:r>
          </a:p>
          <a:p>
            <a:pPr lvl="1"/>
            <a:r>
              <a:rPr lang="en-GB" b="1" dirty="0" smtClean="0">
                <a:solidFill>
                  <a:schemeClr val="tx2"/>
                </a:solidFill>
              </a:rPr>
              <a:t>Access Types</a:t>
            </a:r>
            <a:r>
              <a:rPr lang="en-GB" dirty="0" smtClean="0"/>
              <a:t>: This refers to the </a:t>
            </a:r>
            <a:r>
              <a:rPr lang="en-GB" b="1" dirty="0" smtClean="0">
                <a:solidFill>
                  <a:schemeClr val="accent6"/>
                </a:solidFill>
              </a:rPr>
              <a:t>type of access </a:t>
            </a:r>
            <a:r>
              <a:rPr lang="en-GB" dirty="0" smtClean="0"/>
              <a:t>such as </a:t>
            </a:r>
            <a:r>
              <a:rPr lang="en-GB" b="1" dirty="0" smtClean="0">
                <a:solidFill>
                  <a:schemeClr val="accent6"/>
                </a:solidFill>
              </a:rPr>
              <a:t>value based search, range access</a:t>
            </a:r>
            <a:r>
              <a:rPr lang="en-GB" dirty="0" smtClean="0"/>
              <a:t>, etc.</a:t>
            </a:r>
          </a:p>
          <a:p>
            <a:pPr lvl="1"/>
            <a:r>
              <a:rPr lang="en-GB" b="1" dirty="0" smtClean="0">
                <a:solidFill>
                  <a:schemeClr val="tx2"/>
                </a:solidFill>
              </a:rPr>
              <a:t>Access Time</a:t>
            </a:r>
            <a:r>
              <a:rPr lang="en-GB" dirty="0" smtClean="0"/>
              <a:t>: It refers to the </a:t>
            </a:r>
            <a:r>
              <a:rPr lang="en-GB" b="1" dirty="0" smtClean="0">
                <a:solidFill>
                  <a:schemeClr val="accent6"/>
                </a:solidFill>
              </a:rPr>
              <a:t>time needed to find particular data element </a:t>
            </a:r>
            <a:r>
              <a:rPr lang="en-GB" dirty="0" smtClean="0"/>
              <a:t>or set of elements.</a:t>
            </a:r>
          </a:p>
          <a:p>
            <a:pPr lvl="1"/>
            <a:r>
              <a:rPr lang="en-GB" b="1" dirty="0" smtClean="0">
                <a:solidFill>
                  <a:schemeClr val="tx2"/>
                </a:solidFill>
              </a:rPr>
              <a:t>Insertion Time</a:t>
            </a:r>
            <a:r>
              <a:rPr lang="en-GB" dirty="0" smtClean="0"/>
              <a:t>: It refers to the </a:t>
            </a:r>
            <a:r>
              <a:rPr lang="en-GB" b="1" dirty="0" smtClean="0">
                <a:solidFill>
                  <a:schemeClr val="accent6"/>
                </a:solidFill>
              </a:rPr>
              <a:t>time taken to find the appropriate space and insert a new data</a:t>
            </a:r>
            <a:r>
              <a:rPr lang="en-GB" dirty="0" smtClean="0"/>
              <a:t>.</a:t>
            </a:r>
          </a:p>
          <a:p>
            <a:pPr lvl="1"/>
            <a:r>
              <a:rPr lang="en-GB" b="1" dirty="0" smtClean="0">
                <a:solidFill>
                  <a:schemeClr val="tx2"/>
                </a:solidFill>
              </a:rPr>
              <a:t>Deletion Time</a:t>
            </a:r>
            <a:r>
              <a:rPr lang="en-GB" dirty="0" smtClean="0"/>
              <a:t>: </a:t>
            </a:r>
            <a:r>
              <a:rPr lang="en-GB" b="1" dirty="0" smtClean="0">
                <a:solidFill>
                  <a:schemeClr val="accent6"/>
                </a:solidFill>
              </a:rPr>
              <a:t>Time taken to find an item and delete it</a:t>
            </a:r>
            <a:r>
              <a:rPr lang="en-GB" dirty="0" smtClean="0"/>
              <a:t> as well as </a:t>
            </a:r>
            <a:r>
              <a:rPr lang="en-GB" b="1" dirty="0" smtClean="0">
                <a:solidFill>
                  <a:schemeClr val="accent6"/>
                </a:solidFill>
              </a:rPr>
              <a:t>update the index structure</a:t>
            </a:r>
            <a:r>
              <a:rPr lang="en-GB" dirty="0" smtClean="0"/>
              <a:t>.</a:t>
            </a:r>
          </a:p>
          <a:p>
            <a:pPr lvl="1"/>
            <a:r>
              <a:rPr lang="en-GB" b="1" dirty="0" smtClean="0">
                <a:solidFill>
                  <a:schemeClr val="tx2"/>
                </a:solidFill>
              </a:rPr>
              <a:t>Space Overhead</a:t>
            </a:r>
            <a:r>
              <a:rPr lang="en-GB" dirty="0" smtClean="0"/>
              <a:t>: It refers to the </a:t>
            </a:r>
            <a:r>
              <a:rPr lang="en-GB" b="1" dirty="0" smtClean="0">
                <a:solidFill>
                  <a:schemeClr val="accent6"/>
                </a:solidFill>
              </a:rPr>
              <a:t>additional space required by the index</a:t>
            </a:r>
            <a:r>
              <a:rPr lang="en-GB" dirty="0" smtClean="0"/>
              <a:t>.</a:t>
            </a:r>
          </a:p>
          <a:p>
            <a:pPr lvl="1"/>
            <a:endParaRPr lang="en-GB" dirty="0"/>
          </a:p>
        </p:txBody>
      </p:sp>
    </p:spTree>
    <p:extLst>
      <p:ext uri="{BB962C8B-B14F-4D97-AF65-F5344CB8AC3E}">
        <p14:creationId xmlns:p14="http://schemas.microsoft.com/office/powerpoint/2010/main" val="41657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Indexing Methods (Types)</a:t>
            </a:r>
            <a:endParaRPr lang="en-US" dirty="0"/>
          </a:p>
        </p:txBody>
      </p:sp>
      <p:sp>
        <p:nvSpPr>
          <p:cNvPr id="3" name="Rectangle 2"/>
          <p:cNvSpPr/>
          <p:nvPr/>
        </p:nvSpPr>
        <p:spPr>
          <a:xfrm>
            <a:off x="4730260"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4" name="Straight Connector 3"/>
          <p:cNvCxnSpPr>
            <a:stCxn id="3" idx="2"/>
          </p:cNvCxnSpPr>
          <p:nvPr/>
        </p:nvCxnSpPr>
        <p:spPr>
          <a:xfrm>
            <a:off x="5644660"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96761"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0"/>
          </p:cNvCxnSpPr>
          <p:nvPr/>
        </p:nvCxnSpPr>
        <p:spPr>
          <a:xfrm>
            <a:off x="3396761"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9" idx="0"/>
          </p:cNvCxnSpPr>
          <p:nvPr/>
        </p:nvCxnSpPr>
        <p:spPr>
          <a:xfrm>
            <a:off x="7892560"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482361"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9" name="Rectangle 8"/>
          <p:cNvSpPr/>
          <p:nvPr/>
        </p:nvSpPr>
        <p:spPr>
          <a:xfrm>
            <a:off x="6978161"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0" name="Straight Connector 9"/>
          <p:cNvCxnSpPr/>
          <p:nvPr/>
        </p:nvCxnSpPr>
        <p:spPr>
          <a:xfrm flipH="1">
            <a:off x="3411416"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59625"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59625"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15961"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345711"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5" name="Rectangle 14"/>
          <p:cNvSpPr/>
          <p:nvPr/>
        </p:nvSpPr>
        <p:spPr>
          <a:xfrm>
            <a:off x="3619495"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16" name="Straight Connector 15"/>
          <p:cNvCxnSpPr>
            <a:endCxn id="17" idx="0"/>
          </p:cNvCxnSpPr>
          <p:nvPr/>
        </p:nvCxnSpPr>
        <p:spPr>
          <a:xfrm>
            <a:off x="5644659"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730260"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230328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mph" presetSubtype="2" fill="hold" nodeType="clickEffect">
                                  <p:stCondLst>
                                    <p:cond delay="0"/>
                                  </p:stCondLst>
                                  <p:childTnLst>
                                    <p:animClr clrSpc="rgb" dir="cw">
                                      <p:cBhvr>
                                        <p:cTn id="57" dur="2000" fill="hold"/>
                                        <p:tgtEl>
                                          <p:spTgt spid="8"/>
                                        </p:tgtEl>
                                        <p:attrNameLst>
                                          <p:attrName>fillcolor</p:attrName>
                                        </p:attrNameLst>
                                      </p:cBhvr>
                                      <p:to>
                                        <a:srgbClr val="1D6FA9"/>
                                      </p:to>
                                    </p:animClr>
                                    <p:set>
                                      <p:cBhvr>
                                        <p:cTn id="58" dur="2000" fill="hold"/>
                                        <p:tgtEl>
                                          <p:spTgt spid="8"/>
                                        </p:tgtEl>
                                        <p:attrNameLst>
                                          <p:attrName>fill.type</p:attrName>
                                        </p:attrNameLst>
                                      </p:cBhvr>
                                      <p:to>
                                        <p:strVal val="solid"/>
                                      </p:to>
                                    </p:set>
                                    <p:set>
                                      <p:cBhvr>
                                        <p:cTn id="59" dur="20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4" grpId="0" animBg="1"/>
      <p:bldP spid="15"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Primary Index (Ordered Index)</a:t>
            </a:r>
            <a:endParaRPr lang="en-GB" dirty="0"/>
          </a:p>
        </p:txBody>
      </p:sp>
      <p:sp>
        <p:nvSpPr>
          <p:cNvPr id="3" name="Content Placeholder 2"/>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If the </a:t>
            </a:r>
            <a:r>
              <a:rPr lang="en-GB" b="1" dirty="0" smtClean="0">
                <a:solidFill>
                  <a:schemeClr val="accent6"/>
                </a:solidFill>
              </a:rPr>
              <a:t>index is created on the primary key </a:t>
            </a:r>
            <a:r>
              <a:rPr lang="en-GB" dirty="0" smtClean="0"/>
              <a:t>of the table, then it is known as primary index. These primary keys are unique to each record.</a:t>
            </a:r>
          </a:p>
          <a:p>
            <a:r>
              <a:rPr lang="en-GB" dirty="0" smtClean="0"/>
              <a:t>As primary keys are stored in sorted order, the </a:t>
            </a:r>
            <a:r>
              <a:rPr lang="en-GB" b="1" dirty="0" smtClean="0">
                <a:solidFill>
                  <a:schemeClr val="accent6"/>
                </a:solidFill>
              </a:rPr>
              <a:t>performance of the searching operation is quite efficient</a:t>
            </a:r>
            <a:r>
              <a:rPr lang="en-GB" dirty="0" smtClean="0"/>
              <a:t>.</a:t>
            </a:r>
          </a:p>
          <a:p>
            <a:r>
              <a:rPr lang="en-GB" dirty="0" smtClean="0"/>
              <a:t>Student(</a:t>
            </a:r>
            <a:r>
              <a:rPr lang="en-GB" u="sng" dirty="0" err="1" smtClean="0"/>
              <a:t>RollNo</a:t>
            </a:r>
            <a:r>
              <a:rPr lang="en-GB" dirty="0" smtClean="0"/>
              <a:t>, Name, Address, City, </a:t>
            </a:r>
            <a:r>
              <a:rPr lang="en-GB" dirty="0" err="1" smtClean="0"/>
              <a:t>MobileNo</a:t>
            </a:r>
            <a:r>
              <a:rPr lang="en-GB" dirty="0" smtClean="0"/>
              <a:t>)</a:t>
            </a:r>
          </a:p>
          <a:p>
            <a:pPr marL="0" indent="0">
              <a:buFont typeface="Arial" panose="020B0604020202020204" pitchFamily="34" charset="0"/>
              <a:buNone/>
            </a:pPr>
            <a:r>
              <a:rPr lang="en-GB" dirty="0" smtClean="0"/>
              <a:t>	CREATE INDEX </a:t>
            </a:r>
            <a:r>
              <a:rPr lang="en-GB" dirty="0" err="1" smtClean="0"/>
              <a:t>idx_StudentRno</a:t>
            </a:r>
            <a:endParaRPr lang="en-GB" dirty="0" smtClean="0"/>
          </a:p>
          <a:p>
            <a:pPr marL="0" indent="0">
              <a:buFont typeface="Arial" panose="020B0604020202020204" pitchFamily="34" charset="0"/>
              <a:buNone/>
            </a:pPr>
            <a:r>
              <a:rPr lang="en-GB" dirty="0" smtClean="0"/>
              <a:t>	ON Student (</a:t>
            </a:r>
            <a:r>
              <a:rPr lang="en-GB" dirty="0" err="1" smtClean="0"/>
              <a:t>RollNo</a:t>
            </a:r>
            <a:r>
              <a:rPr lang="en-GB" dirty="0" smtClean="0"/>
              <a:t>);</a:t>
            </a:r>
          </a:p>
          <a:p>
            <a:pPr marL="0" indent="0">
              <a:buFont typeface="Arial" panose="020B0604020202020204" pitchFamily="34" charset="0"/>
              <a:buNone/>
            </a:pPr>
            <a:endParaRPr lang="en-GB" dirty="0" smtClean="0"/>
          </a:p>
          <a:p>
            <a:pPr marL="0" indent="0">
              <a:buFont typeface="Arial" panose="020B0604020202020204" pitchFamily="34" charset="0"/>
              <a:buNone/>
            </a:pPr>
            <a:endParaRPr lang="en-GB" dirty="0" smtClean="0"/>
          </a:p>
          <a:p>
            <a:r>
              <a:rPr lang="en-GB" dirty="0" smtClean="0"/>
              <a:t>The primary index can be classified into two types: </a:t>
            </a:r>
          </a:p>
          <a:p>
            <a:pPr lvl="1"/>
            <a:r>
              <a:rPr lang="en-GB" dirty="0" smtClean="0"/>
              <a:t>Dense index </a:t>
            </a:r>
          </a:p>
          <a:p>
            <a:pPr lvl="1"/>
            <a:r>
              <a:rPr lang="en-GB" dirty="0" smtClean="0"/>
              <a:t>Sparse index</a:t>
            </a:r>
            <a:endParaRPr lang="en-GB" dirty="0"/>
          </a:p>
        </p:txBody>
      </p:sp>
      <p:cxnSp>
        <p:nvCxnSpPr>
          <p:cNvPr id="4" name="Straight Connector 3"/>
          <p:cNvCxnSpPr/>
          <p:nvPr/>
        </p:nvCxnSpPr>
        <p:spPr>
          <a:xfrm>
            <a:off x="405099" y="4646726"/>
            <a:ext cx="7596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70953116"/>
              </p:ext>
            </p:extLst>
          </p:nvPr>
        </p:nvGraphicFramePr>
        <p:xfrm>
          <a:off x="405099" y="425874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589863473"/>
              </p:ext>
            </p:extLst>
          </p:nvPr>
        </p:nvGraphicFramePr>
        <p:xfrm>
          <a:off x="1504027" y="4249853"/>
          <a:ext cx="7279487" cy="396240"/>
        </p:xfrm>
        <a:graphic>
          <a:graphicData uri="http://schemas.openxmlformats.org/drawingml/2006/table">
            <a:tbl>
              <a:tblPr firstRow="1" bandRow="1">
                <a:tableStyleId>{8EC20E35-A176-4012-BC5E-935CFFF8708E}</a:tableStyleId>
              </a:tblPr>
              <a:tblGrid>
                <a:gridCol w="7279487">
                  <a:extLst>
                    <a:ext uri="{9D8B030D-6E8A-4147-A177-3AD203B41FA5}">
                      <a16:colId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Create an </a:t>
                      </a:r>
                      <a:r>
                        <a:rPr lang="en-US" sz="2000" b="0" kern="1200" dirty="0" smtClean="0">
                          <a:solidFill>
                            <a:schemeClr val="accent6"/>
                          </a:solidFill>
                          <a:latin typeface="+mn-lt"/>
                          <a:ea typeface="+mn-ea"/>
                          <a:cs typeface="+mn-cs"/>
                        </a:rPr>
                        <a:t>Primary</a:t>
                      </a:r>
                      <a:r>
                        <a:rPr lang="en-US" sz="2000" b="0" kern="1200" baseline="0" dirty="0" smtClean="0">
                          <a:solidFill>
                            <a:schemeClr val="accent6"/>
                          </a:solidFill>
                          <a:latin typeface="+mn-lt"/>
                          <a:ea typeface="+mn-ea"/>
                          <a:cs typeface="+mn-cs"/>
                        </a:rPr>
                        <a:t> Index </a:t>
                      </a:r>
                      <a:r>
                        <a:rPr lang="en-US" sz="2000" b="0" kern="1200" baseline="0" dirty="0" smtClean="0">
                          <a:solidFill>
                            <a:schemeClr val="tx1"/>
                          </a:solidFill>
                          <a:latin typeface="+mn-lt"/>
                          <a:ea typeface="+mn-ea"/>
                          <a:cs typeface="+mn-cs"/>
                        </a:rPr>
                        <a:t>for </a:t>
                      </a:r>
                      <a:r>
                        <a:rPr lang="en-US" sz="2000" b="0" kern="1200" baseline="0" dirty="0" smtClean="0">
                          <a:solidFill>
                            <a:schemeClr val="tx2"/>
                          </a:solidFill>
                          <a:latin typeface="+mn-lt"/>
                          <a:ea typeface="+mn-ea"/>
                          <a:cs typeface="+mn-cs"/>
                        </a:rPr>
                        <a:t>Employee(</a:t>
                      </a:r>
                      <a:r>
                        <a:rPr lang="en-US" sz="2000" b="0" u="sng" kern="1200" baseline="0" dirty="0" smtClean="0">
                          <a:solidFill>
                            <a:schemeClr val="tx2"/>
                          </a:solidFill>
                          <a:latin typeface="+mn-lt"/>
                          <a:ea typeface="+mn-ea"/>
                          <a:cs typeface="+mn-cs"/>
                        </a:rPr>
                        <a:t>EID</a:t>
                      </a:r>
                      <a:r>
                        <a:rPr lang="en-US" sz="2000" b="0" kern="1200" baseline="0" dirty="0" smtClean="0">
                          <a:solidFill>
                            <a:schemeClr val="tx2"/>
                          </a:solidFill>
                          <a:latin typeface="+mn-lt"/>
                          <a:ea typeface="+mn-ea"/>
                          <a:cs typeface="+mn-cs"/>
                        </a:rPr>
                        <a:t>, Name, Address, City)</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1760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par>
                                <p:cTn id="34" presetID="22" presetClass="entr" presetSubtype="8" fill="hold"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Dense Index</a:t>
            </a:r>
            <a:endParaRPr lang="en-US" dirty="0"/>
          </a:p>
        </p:txBody>
      </p:sp>
      <p:sp>
        <p:nvSpPr>
          <p:cNvPr id="3" name="Content Placeholder 2"/>
          <p:cNvSpPr txBox="1">
            <a:spLocks/>
          </p:cNvSpPr>
          <p:nvPr/>
        </p:nvSpPr>
        <p:spPr>
          <a:xfrm>
            <a:off x="131180" y="863444"/>
            <a:ext cx="6920249"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In dense index, </a:t>
            </a:r>
            <a:r>
              <a:rPr lang="en-GB" b="1" smtClean="0">
                <a:solidFill>
                  <a:schemeClr val="accent6"/>
                </a:solidFill>
              </a:rPr>
              <a:t>there is an index record for every search key</a:t>
            </a:r>
            <a:r>
              <a:rPr lang="en-GB" smtClean="0"/>
              <a:t> value in the database. </a:t>
            </a:r>
          </a:p>
          <a:p>
            <a:r>
              <a:rPr lang="en-GB" smtClean="0"/>
              <a:t>This makes </a:t>
            </a:r>
            <a:r>
              <a:rPr lang="en-GB" b="1" smtClean="0">
                <a:solidFill>
                  <a:schemeClr val="accent6"/>
                </a:solidFill>
              </a:rPr>
              <a:t>searching faster </a:t>
            </a:r>
            <a:r>
              <a:rPr lang="en-GB" smtClean="0"/>
              <a:t>but </a:t>
            </a:r>
            <a:r>
              <a:rPr lang="en-GB" b="1" smtClean="0">
                <a:solidFill>
                  <a:schemeClr val="accent6"/>
                </a:solidFill>
              </a:rPr>
              <a:t>requires more space</a:t>
            </a:r>
            <a:r>
              <a:rPr lang="en-GB" smtClean="0"/>
              <a:t> to store index records. </a:t>
            </a:r>
          </a:p>
          <a:p>
            <a:r>
              <a:rPr lang="en-GB" smtClean="0"/>
              <a:t>In this, the </a:t>
            </a:r>
            <a:r>
              <a:rPr lang="en-GB" b="1" smtClean="0">
                <a:solidFill>
                  <a:schemeClr val="accent6"/>
                </a:solidFill>
              </a:rPr>
              <a:t>number of records in the index table is same as the number of records in the main table</a:t>
            </a:r>
            <a:r>
              <a:rPr lang="en-GB" smtClean="0"/>
              <a:t>.</a:t>
            </a:r>
          </a:p>
          <a:p>
            <a:r>
              <a:rPr lang="en-GB" b="1" smtClean="0">
                <a:solidFill>
                  <a:schemeClr val="accent6"/>
                </a:solidFill>
              </a:rPr>
              <a:t>Index records contain search key value and a pointer </a:t>
            </a:r>
            <a:r>
              <a:rPr lang="en-GB" smtClean="0"/>
              <a:t>to the actual record on the disk.</a:t>
            </a:r>
            <a:endParaRPr lang="en-US" dirty="0"/>
          </a:p>
        </p:txBody>
      </p:sp>
      <p:sp>
        <p:nvSpPr>
          <p:cNvPr id="4" name="Content Placeholder 2"/>
          <p:cNvSpPr txBox="1">
            <a:spLocks/>
          </p:cNvSpPr>
          <p:nvPr/>
        </p:nvSpPr>
        <p:spPr>
          <a:xfrm>
            <a:off x="6257984" y="863444"/>
            <a:ext cx="5780690"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 name="Straight Connector 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2669731793"/>
              </p:ext>
            </p:extLst>
          </p:nvPr>
        </p:nvGraphicFramePr>
        <p:xfrm>
          <a:off x="7487652" y="863444"/>
          <a:ext cx="4305300" cy="4079240"/>
        </p:xfrm>
        <a:graphic>
          <a:graphicData uri="http://schemas.openxmlformats.org/drawingml/2006/table">
            <a:tbl>
              <a:tblPr firstRow="1" bandRow="1">
                <a:tableStyleId>{2D5ABB26-0587-4C30-8999-92F81FD0307C}</a:tableStyleId>
              </a:tblPr>
              <a:tblGrid>
                <a:gridCol w="861060">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861060">
                  <a:extLst>
                    <a:ext uri="{9D8B030D-6E8A-4147-A177-3AD203B41FA5}">
                      <a16:colId xmlns:a16="http://schemas.microsoft.com/office/drawing/2014/main" val="20003"/>
                    </a:ext>
                  </a:extLst>
                </a:gridCol>
                <a:gridCol w="861060">
                  <a:extLst>
                    <a:ext uri="{9D8B030D-6E8A-4147-A177-3AD203B41FA5}">
                      <a16:colId xmlns:a16="http://schemas.microsoft.com/office/drawing/2014/main" val="20004"/>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err="1" smtClean="0"/>
                        <a:t>Rno</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Suresh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Jeet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cxnSp>
        <p:nvCxnSpPr>
          <p:cNvPr id="7" name="Straight Arrow Connector 6"/>
          <p:cNvCxnSpPr/>
          <p:nvPr/>
        </p:nvCxnSpPr>
        <p:spPr>
          <a:xfrm>
            <a:off x="8935452" y="142249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935452" y="178822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935452" y="215395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935452" y="251969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935452" y="288542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935452" y="325115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8935452" y="361688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935452" y="398261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935452" y="434835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935452" y="4714084"/>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656292" y="5096333"/>
            <a:ext cx="13716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18" name="Rectangle 17"/>
          <p:cNvSpPr/>
          <p:nvPr/>
        </p:nvSpPr>
        <p:spPr>
          <a:xfrm>
            <a:off x="10230852" y="5096333"/>
            <a:ext cx="1371600" cy="609600"/>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Tree>
    <p:extLst>
      <p:ext uri="{BB962C8B-B14F-4D97-AF65-F5344CB8AC3E}">
        <p14:creationId xmlns:p14="http://schemas.microsoft.com/office/powerpoint/2010/main" val="392660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500"/>
                                        <p:tgtEl>
                                          <p:spTgt spid="5"/>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Effect transition="in" filter="fade">
                                      <p:cBhvr>
                                        <p:cTn id="49" dur="500"/>
                                        <p:tgtEl>
                                          <p:spTgt spid="3">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 end="1"/>
                                            </p:txEl>
                                          </p:spTgt>
                                        </p:tgtEl>
                                        <p:attrNameLst>
                                          <p:attrName>style.visibility</p:attrName>
                                        </p:attrNameLst>
                                      </p:cBhvr>
                                      <p:to>
                                        <p:strVal val="visible"/>
                                      </p:to>
                                    </p:set>
                                    <p:animEffect transition="in" filter="fade">
                                      <p:cBhvr>
                                        <p:cTn id="54" dur="500"/>
                                        <p:tgtEl>
                                          <p:spTgt spid="3">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2" end="2"/>
                                            </p:txEl>
                                          </p:spTgt>
                                        </p:tgtEl>
                                        <p:attrNameLst>
                                          <p:attrName>style.visibility</p:attrName>
                                        </p:attrNameLst>
                                      </p:cBhvr>
                                      <p:to>
                                        <p:strVal val="visible"/>
                                      </p:to>
                                    </p:set>
                                    <p:animEffect transition="in" filter="fade">
                                      <p:cBhvr>
                                        <p:cTn id="59" dur="500"/>
                                        <p:tgtEl>
                                          <p:spTgt spid="3">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Effect transition="in" filter="fade">
                                      <p:cBhvr>
                                        <p:cTn id="6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Sparse Index</a:t>
            </a:r>
            <a:endParaRPr lang="en-US" dirty="0"/>
          </a:p>
        </p:txBody>
      </p:sp>
      <p:sp>
        <p:nvSpPr>
          <p:cNvPr id="3" name="Content Placeholder 2"/>
          <p:cNvSpPr txBox="1">
            <a:spLocks/>
          </p:cNvSpPr>
          <p:nvPr/>
        </p:nvSpPr>
        <p:spPr>
          <a:xfrm>
            <a:off x="131180" y="863444"/>
            <a:ext cx="6920249"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In sparse index, </a:t>
            </a:r>
            <a:r>
              <a:rPr lang="en-GB" sz="2400" b="1" dirty="0" smtClean="0">
                <a:solidFill>
                  <a:schemeClr val="accent6"/>
                </a:solidFill>
              </a:rPr>
              <a:t>index records are not created for every search key</a:t>
            </a:r>
            <a:r>
              <a:rPr lang="en-GB" sz="2400" dirty="0" smtClean="0"/>
              <a:t>.</a:t>
            </a:r>
          </a:p>
          <a:p>
            <a:r>
              <a:rPr lang="en-GB" sz="2400" dirty="0" smtClean="0"/>
              <a:t>The index record appears only for a few items in the data file.</a:t>
            </a:r>
          </a:p>
          <a:p>
            <a:r>
              <a:rPr lang="en-GB" sz="2400" dirty="0" smtClean="0"/>
              <a:t>It </a:t>
            </a:r>
            <a:r>
              <a:rPr lang="en-GB" sz="2400" b="1" dirty="0" smtClean="0">
                <a:solidFill>
                  <a:schemeClr val="accent6"/>
                </a:solidFill>
              </a:rPr>
              <a:t>requires less space</a:t>
            </a:r>
            <a:r>
              <a:rPr lang="en-GB" sz="2400" dirty="0" smtClean="0"/>
              <a:t>, less maintenance overhead for insertion, and deletions but is </a:t>
            </a:r>
            <a:r>
              <a:rPr lang="en-GB" sz="2400" b="1" dirty="0" smtClean="0">
                <a:solidFill>
                  <a:schemeClr val="accent6"/>
                </a:solidFill>
              </a:rPr>
              <a:t>slower </a:t>
            </a:r>
            <a:r>
              <a:rPr lang="en-GB" sz="2400" dirty="0" smtClean="0"/>
              <a:t>compared to the dense index for locating records.</a:t>
            </a:r>
          </a:p>
          <a:p>
            <a:r>
              <a:rPr lang="en-GB" sz="2400" dirty="0" smtClean="0"/>
              <a:t>To search a record in sparse index we search for a value that is less than or equal to value in index for which we are looking. </a:t>
            </a:r>
          </a:p>
          <a:p>
            <a:r>
              <a:rPr lang="en-GB" sz="2400" dirty="0" smtClean="0"/>
              <a:t>After getting the first record, linear search is performed to retrieve the desired record.</a:t>
            </a:r>
          </a:p>
          <a:p>
            <a:r>
              <a:rPr lang="en-GB" sz="2400" dirty="0" smtClean="0"/>
              <a:t>In the sparse indexing, as the size of the main table grows, the size of index table also grows.</a:t>
            </a:r>
            <a:endParaRPr lang="en-US" sz="2400" dirty="0"/>
          </a:p>
        </p:txBody>
      </p:sp>
      <p:sp>
        <p:nvSpPr>
          <p:cNvPr id="4"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 name="Straight Connector 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2282250158"/>
              </p:ext>
            </p:extLst>
          </p:nvPr>
        </p:nvGraphicFramePr>
        <p:xfrm>
          <a:off x="7487653" y="869751"/>
          <a:ext cx="4305300" cy="4079240"/>
        </p:xfrm>
        <a:graphic>
          <a:graphicData uri="http://schemas.openxmlformats.org/drawingml/2006/table">
            <a:tbl>
              <a:tblPr firstRow="1" bandRow="1">
                <a:tableStyleId>{2D5ABB26-0587-4C30-8999-92F81FD0307C}</a:tableStyleId>
              </a:tblPr>
              <a:tblGrid>
                <a:gridCol w="861060">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861060">
                  <a:extLst>
                    <a:ext uri="{9D8B030D-6E8A-4147-A177-3AD203B41FA5}">
                      <a16:colId xmlns:a16="http://schemas.microsoft.com/office/drawing/2014/main" val="20003"/>
                    </a:ext>
                  </a:extLst>
                </a:gridCol>
                <a:gridCol w="861060">
                  <a:extLst>
                    <a:ext uri="{9D8B030D-6E8A-4147-A177-3AD203B41FA5}">
                      <a16:colId xmlns:a16="http://schemas.microsoft.com/office/drawing/2014/main" val="20004"/>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err="1" smtClean="0"/>
                        <a:t>Rno</a:t>
                      </a:r>
                      <a:endParaRPr lang="en-IN" b="1" u="sn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Suresh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104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107</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108</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Jeet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cxnSp>
        <p:nvCxnSpPr>
          <p:cNvPr id="7" name="Straight Arrow Connector 6"/>
          <p:cNvCxnSpPr/>
          <p:nvPr/>
        </p:nvCxnSpPr>
        <p:spPr>
          <a:xfrm flipV="1">
            <a:off x="8935453" y="1367591"/>
            <a:ext cx="1143000" cy="12192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8935453" y="2510591"/>
            <a:ext cx="1143000" cy="4216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935453" y="3623193"/>
            <a:ext cx="1143000" cy="11733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935453" y="3277725"/>
            <a:ext cx="1143000" cy="3758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56293" y="5102640"/>
            <a:ext cx="13716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12" name="Rectangle 11"/>
          <p:cNvSpPr/>
          <p:nvPr/>
        </p:nvSpPr>
        <p:spPr>
          <a:xfrm>
            <a:off x="10230853" y="5102640"/>
            <a:ext cx="13716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Tree>
    <p:extLst>
      <p:ext uri="{BB962C8B-B14F-4D97-AF65-F5344CB8AC3E}">
        <p14:creationId xmlns:p14="http://schemas.microsoft.com/office/powerpoint/2010/main" val="245845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animEffect transition="in" filter="fade">
                                      <p:cBhvr>
                                        <p:cTn id="51" dur="500"/>
                                        <p:tgtEl>
                                          <p:spTgt spid="3">
                                            <p:txEl>
                                              <p:pRg st="4" end="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824426" cy="1938992"/>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GB" sz="2400" dirty="0" smtClean="0"/>
              <a:t>Overview of physical media</a:t>
            </a:r>
          </a:p>
          <a:p>
            <a:pPr marL="742950" lvl="1" indent="-285750">
              <a:buFont typeface="Arial" panose="020B0604020202020204" pitchFamily="34" charset="0"/>
              <a:buChar char="•"/>
            </a:pPr>
            <a:r>
              <a:rPr lang="en-GB" sz="2400" dirty="0" smtClean="0"/>
              <a:t>Index (Indexing)</a:t>
            </a:r>
            <a:endParaRPr lang="en-GB" sz="2400" dirty="0"/>
          </a:p>
          <a:p>
            <a:pPr marL="742950" lvl="1" indent="-285750">
              <a:buFont typeface="Arial" panose="020B0604020202020204" pitchFamily="34" charset="0"/>
              <a:buChar char="•"/>
            </a:pPr>
            <a:r>
              <a:rPr lang="en-GB" sz="2400" dirty="0" smtClean="0"/>
              <a:t>B-tree</a:t>
            </a:r>
            <a:endParaRPr lang="en-GB" sz="2400" dirty="0"/>
          </a:p>
          <a:p>
            <a:pPr marL="742950" lvl="1" indent="-285750">
              <a:buFont typeface="Arial" panose="020B0604020202020204" pitchFamily="34" charset="0"/>
              <a:buChar char="•"/>
            </a:pPr>
            <a:r>
              <a:rPr lang="en-GB" sz="2400" dirty="0"/>
              <a:t>Hashing</a:t>
            </a:r>
            <a:endParaRPr lang="en-US" sz="2400" dirty="0"/>
          </a:p>
        </p:txBody>
      </p:sp>
    </p:spTree>
    <p:extLst>
      <p:ext uri="{BB962C8B-B14F-4D97-AF65-F5344CB8AC3E}">
        <p14:creationId xmlns:p14="http://schemas.microsoft.com/office/powerpoint/2010/main" val="181846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childTnLst>
                          </p:cTn>
                        </p:par>
                        <p:par>
                          <p:cTn id="14" fill="hold">
                            <p:stCondLst>
                              <p:cond delay="50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1000"/>
                            </p:stCondLst>
                            <p:childTnLst>
                              <p:par>
                                <p:cTn id="24" presetID="1"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1"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par>
                          <p:cTn id="30" fill="hold">
                            <p:stCondLst>
                              <p:cond delay="1500"/>
                            </p:stCondLst>
                            <p:childTnLst>
                              <p:par>
                                <p:cTn id="31" presetID="22" presetClass="entr" presetSubtype="1"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fade">
                                      <p:cBhvr>
                                        <p:cTn id="38" dur="500"/>
                                        <p:tgtEl>
                                          <p:spTgt spid="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500"/>
                                        <p:tgtEl>
                                          <p:spTgt spid="9">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xEl>
                                              <p:pRg st="4" end="4"/>
                                            </p:txEl>
                                          </p:spTgt>
                                        </p:tgtEl>
                                        <p:attrNameLst>
                                          <p:attrName>style.visibility</p:attrName>
                                        </p:attrNameLst>
                                      </p:cBhvr>
                                      <p:to>
                                        <p:strVal val="visible"/>
                                      </p:to>
                                    </p:set>
                                    <p:animEffect transition="in" filter="fade">
                                      <p:cBhvr>
                                        <p:cTn id="48"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Indexing Methods (Types)</a:t>
            </a:r>
            <a:endParaRPr lang="en-US" dirty="0"/>
          </a:p>
        </p:txBody>
      </p:sp>
      <p:sp>
        <p:nvSpPr>
          <p:cNvPr id="3" name="Rectangle 2"/>
          <p:cNvSpPr/>
          <p:nvPr/>
        </p:nvSpPr>
        <p:spPr>
          <a:xfrm>
            <a:off x="5125913"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4" name="Straight Connector 3"/>
          <p:cNvCxnSpPr>
            <a:stCxn id="3" idx="2"/>
          </p:cNvCxnSpPr>
          <p:nvPr/>
        </p:nvCxnSpPr>
        <p:spPr>
          <a:xfrm>
            <a:off x="6040313"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792414"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0"/>
          </p:cNvCxnSpPr>
          <p:nvPr/>
        </p:nvCxnSpPr>
        <p:spPr>
          <a:xfrm>
            <a:off x="3792414"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9" idx="0"/>
          </p:cNvCxnSpPr>
          <p:nvPr/>
        </p:nvCxnSpPr>
        <p:spPr>
          <a:xfrm>
            <a:off x="8288213"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878014"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9" name="Rectangle 8"/>
          <p:cNvSpPr/>
          <p:nvPr/>
        </p:nvSpPr>
        <p:spPr>
          <a:xfrm>
            <a:off x="7373814"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0" name="Straight Connector 9"/>
          <p:cNvCxnSpPr/>
          <p:nvPr/>
        </p:nvCxnSpPr>
        <p:spPr>
          <a:xfrm flipH="1">
            <a:off x="3807069"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55278"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55278"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11614"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41364"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5" name="Rectangle 14"/>
          <p:cNvSpPr/>
          <p:nvPr/>
        </p:nvSpPr>
        <p:spPr>
          <a:xfrm>
            <a:off x="4015148"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16" name="Straight Connector 15"/>
          <p:cNvCxnSpPr>
            <a:endCxn id="17" idx="0"/>
          </p:cNvCxnSpPr>
          <p:nvPr/>
        </p:nvCxnSpPr>
        <p:spPr>
          <a:xfrm>
            <a:off x="6040312"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25913"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353523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7"/>
                                        </p:tgtEl>
                                        <p:attrNameLst>
                                          <p:attrName>fillcolor</p:attrName>
                                        </p:attrNameLst>
                                      </p:cBhvr>
                                      <p:to>
                                        <a:srgbClr val="1D6FA9"/>
                                      </p:to>
                                    </p:animClr>
                                    <p:set>
                                      <p:cBhvr>
                                        <p:cTn id="7" dur="2000" fill="hold"/>
                                        <p:tgtEl>
                                          <p:spTgt spid="17"/>
                                        </p:tgtEl>
                                        <p:attrNameLst>
                                          <p:attrName>fill.type</p:attrName>
                                        </p:attrNameLst>
                                      </p:cBhvr>
                                      <p:to>
                                        <p:strVal val="solid"/>
                                      </p:to>
                                    </p:set>
                                    <p:set>
                                      <p:cBhvr>
                                        <p:cTn id="8"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Secondary Index (Non-clustering Index) (Multilevel Index)</a:t>
            </a:r>
            <a:endParaRPr lang="en-US" dirty="0"/>
          </a:p>
        </p:txBody>
      </p:sp>
      <p:sp>
        <p:nvSpPr>
          <p:cNvPr id="3" name="Content Placeholder 2"/>
          <p:cNvSpPr txBox="1">
            <a:spLocks/>
          </p:cNvSpPr>
          <p:nvPr/>
        </p:nvSpPr>
        <p:spPr>
          <a:xfrm>
            <a:off x="132788" y="555713"/>
            <a:ext cx="6919200"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secondary indexing, </a:t>
            </a:r>
            <a:r>
              <a:rPr lang="en-GB" b="1" dirty="0" smtClean="0">
                <a:solidFill>
                  <a:schemeClr val="accent6"/>
                </a:solidFill>
              </a:rPr>
              <a:t>to reduce the size of mapping, another level of indexing is introduced</a:t>
            </a:r>
            <a:r>
              <a:rPr lang="en-GB" dirty="0" smtClean="0"/>
              <a:t>.</a:t>
            </a:r>
          </a:p>
          <a:p>
            <a:r>
              <a:rPr lang="en-GB" dirty="0" smtClean="0"/>
              <a:t>In this method, the </a:t>
            </a:r>
            <a:r>
              <a:rPr lang="en-GB" b="1" dirty="0" smtClean="0">
                <a:solidFill>
                  <a:schemeClr val="accent6"/>
                </a:solidFill>
              </a:rPr>
              <a:t>huge range for the columns is selected</a:t>
            </a:r>
            <a:r>
              <a:rPr lang="en-GB" dirty="0" smtClean="0"/>
              <a:t> initially so that the mapping size of the first level becomes small.</a:t>
            </a:r>
          </a:p>
          <a:p>
            <a:r>
              <a:rPr lang="en-GB" dirty="0" smtClean="0"/>
              <a:t>Then </a:t>
            </a:r>
            <a:r>
              <a:rPr lang="en-GB" b="1" dirty="0" smtClean="0">
                <a:solidFill>
                  <a:schemeClr val="accent6"/>
                </a:solidFill>
              </a:rPr>
              <a:t>each range is further divided </a:t>
            </a:r>
            <a:r>
              <a:rPr lang="en-GB" dirty="0" smtClean="0"/>
              <a:t>into smaller ranges.</a:t>
            </a:r>
          </a:p>
          <a:p>
            <a:r>
              <a:rPr lang="en-GB" dirty="0" smtClean="0"/>
              <a:t>The </a:t>
            </a:r>
            <a:r>
              <a:rPr lang="en-GB" b="1" dirty="0" smtClean="0">
                <a:solidFill>
                  <a:schemeClr val="accent6"/>
                </a:solidFill>
              </a:rPr>
              <a:t>mapping of the first level is stored in the primary memory</a:t>
            </a:r>
            <a:r>
              <a:rPr lang="en-GB" dirty="0" smtClean="0"/>
              <a:t>, so that address fetch is faster. </a:t>
            </a:r>
          </a:p>
          <a:p>
            <a:r>
              <a:rPr lang="en-GB" dirty="0" smtClean="0"/>
              <a:t>The </a:t>
            </a:r>
            <a:r>
              <a:rPr lang="en-GB" b="1" dirty="0" smtClean="0">
                <a:solidFill>
                  <a:schemeClr val="accent6"/>
                </a:solidFill>
              </a:rPr>
              <a:t>mapping of the second level and actual data are stored in the secondary memory </a:t>
            </a:r>
            <a:r>
              <a:rPr lang="en-GB" dirty="0" smtClean="0"/>
              <a:t>(hard disk).</a:t>
            </a:r>
            <a:endParaRPr lang="en-US" dirty="0"/>
          </a:p>
        </p:txBody>
      </p:sp>
      <p:sp>
        <p:nvSpPr>
          <p:cNvPr id="4"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 name="Straight Connector 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34985"/>
              </p:ext>
            </p:extLst>
          </p:nvPr>
        </p:nvGraphicFramePr>
        <p:xfrm>
          <a:off x="7497235" y="847402"/>
          <a:ext cx="4208218" cy="4820920"/>
        </p:xfrm>
        <a:graphic>
          <a:graphicData uri="http://schemas.openxmlformats.org/drawingml/2006/table">
            <a:tbl>
              <a:tblPr firstRow="1" bandRow="1">
                <a:tableStyleId>{2D5ABB26-0587-4C30-8999-92F81FD0307C}</a:tableStyleId>
              </a:tblPr>
              <a:tblGrid>
                <a:gridCol w="582930">
                  <a:extLst>
                    <a:ext uri="{9D8B030D-6E8A-4147-A177-3AD203B41FA5}">
                      <a16:colId xmlns:a16="http://schemas.microsoft.com/office/drawing/2014/main" val="20000"/>
                    </a:ext>
                  </a:extLst>
                </a:gridCol>
                <a:gridCol w="274798">
                  <a:extLst>
                    <a:ext uri="{9D8B030D-6E8A-4147-A177-3AD203B41FA5}">
                      <a16:colId xmlns:a16="http://schemas.microsoft.com/office/drawing/2014/main" val="20001"/>
                    </a:ext>
                  </a:extLst>
                </a:gridCol>
                <a:gridCol w="478185">
                  <a:extLst>
                    <a:ext uri="{9D8B030D-6E8A-4147-A177-3AD203B41FA5}">
                      <a16:colId xmlns:a16="http://schemas.microsoft.com/office/drawing/2014/main" val="20002"/>
                    </a:ext>
                  </a:extLst>
                </a:gridCol>
                <a:gridCol w="582930">
                  <a:extLst>
                    <a:ext uri="{9D8B030D-6E8A-4147-A177-3AD203B41FA5}">
                      <a16:colId xmlns:a16="http://schemas.microsoft.com/office/drawing/2014/main" val="20003"/>
                    </a:ext>
                  </a:extLst>
                </a:gridCol>
                <a:gridCol w="255270">
                  <a:extLst>
                    <a:ext uri="{9D8B030D-6E8A-4147-A177-3AD203B41FA5}">
                      <a16:colId xmlns:a16="http://schemas.microsoft.com/office/drawing/2014/main" val="20004"/>
                    </a:ext>
                  </a:extLst>
                </a:gridCol>
                <a:gridCol w="564842">
                  <a:extLst>
                    <a:ext uri="{9D8B030D-6E8A-4147-A177-3AD203B41FA5}">
                      <a16:colId xmlns:a16="http://schemas.microsoft.com/office/drawing/2014/main" val="20005"/>
                    </a:ext>
                  </a:extLst>
                </a:gridCol>
                <a:gridCol w="608330">
                  <a:extLst>
                    <a:ext uri="{9D8B030D-6E8A-4147-A177-3AD203B41FA5}">
                      <a16:colId xmlns:a16="http://schemas.microsoft.com/office/drawing/2014/main" val="20006"/>
                    </a:ext>
                  </a:extLst>
                </a:gridCol>
                <a:gridCol w="860933">
                  <a:extLst>
                    <a:ext uri="{9D8B030D-6E8A-4147-A177-3AD203B41FA5}">
                      <a16:colId xmlns:a16="http://schemas.microsoft.com/office/drawing/2014/main" val="20007"/>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Rno</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401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cxnSp>
        <p:nvCxnSpPr>
          <p:cNvPr id="7" name="Straight Arrow Connector 6"/>
          <p:cNvCxnSpPr/>
          <p:nvPr/>
        </p:nvCxnSpPr>
        <p:spPr>
          <a:xfrm flipV="1">
            <a:off x="8198025" y="2153478"/>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98025" y="2884068"/>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98025" y="3266080"/>
            <a:ext cx="609600" cy="1178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8137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Index</a:t>
            </a:r>
            <a:endParaRPr lang="en-IN" dirty="0">
              <a:solidFill>
                <a:schemeClr val="tx1"/>
              </a:solidFill>
            </a:endParaRPr>
          </a:p>
        </p:txBody>
      </p:sp>
      <p:sp>
        <p:nvSpPr>
          <p:cNvPr id="11" name="Rectangle 10"/>
          <p:cNvSpPr/>
          <p:nvPr/>
        </p:nvSpPr>
        <p:spPr>
          <a:xfrm>
            <a:off x="1033148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
        <p:nvSpPr>
          <p:cNvPr id="12" name="Rectangle 11"/>
          <p:cNvSpPr/>
          <p:nvPr/>
        </p:nvSpPr>
        <p:spPr>
          <a:xfrm>
            <a:off x="8810167"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Secondary Index</a:t>
            </a:r>
            <a:endParaRPr lang="en-IN" dirty="0">
              <a:solidFill>
                <a:schemeClr val="tx1"/>
              </a:solidFill>
            </a:endParaRPr>
          </a:p>
        </p:txBody>
      </p:sp>
      <p:cxnSp>
        <p:nvCxnSpPr>
          <p:cNvPr id="13" name="Straight Arrow Connector 12"/>
          <p:cNvCxnSpPr/>
          <p:nvPr/>
        </p:nvCxnSpPr>
        <p:spPr>
          <a:xfrm flipV="1">
            <a:off x="9493425" y="1380624"/>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9533938" y="2523401"/>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533938" y="3279752"/>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533938" y="3624507"/>
            <a:ext cx="658955" cy="12007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4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Effect transition="in" filter="fade">
                                      <p:cBhvr>
                                        <p:cTn id="43" dur="500"/>
                                        <p:tgtEl>
                                          <p:spTgt spid="3">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fade">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3" end="3"/>
                                            </p:txEl>
                                          </p:spTgt>
                                        </p:tgtEl>
                                        <p:attrNameLst>
                                          <p:attrName>style.visibility</p:attrName>
                                        </p:attrNameLst>
                                      </p:cBhvr>
                                      <p:to>
                                        <p:strVal val="visible"/>
                                      </p:to>
                                    </p:set>
                                    <p:animEffect transition="in" filter="fade">
                                      <p:cBhvr>
                                        <p:cTn id="58" dur="500"/>
                                        <p:tgtEl>
                                          <p:spTgt spid="3">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animEffect transition="in" filter="fade">
                                      <p:cBhvr>
                                        <p:cTn id="6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Secondary Index (How to find a particular record?)</a:t>
            </a:r>
            <a:endParaRPr lang="en-US" dirty="0"/>
          </a:p>
        </p:txBody>
      </p:sp>
      <p:sp>
        <p:nvSpPr>
          <p:cNvPr id="3" name="Content Placeholder 2"/>
          <p:cNvSpPr txBox="1">
            <a:spLocks/>
          </p:cNvSpPr>
          <p:nvPr/>
        </p:nvSpPr>
        <p:spPr>
          <a:xfrm>
            <a:off x="131180" y="863444"/>
            <a:ext cx="6919200"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If you want to find the record of roll 112, then it will search the highest entry which is smaller than or equal to 112 in the first level index. It will get 101 at this level.</a:t>
            </a:r>
          </a:p>
          <a:p>
            <a:r>
              <a:rPr lang="en-GB" smtClean="0"/>
              <a:t>Then in the second index level, again it does max (112) &lt;= 112 and gets 111. Now using the address 111, it goes to the data block and starts searching each record till it gets 112.</a:t>
            </a:r>
          </a:p>
          <a:p>
            <a:r>
              <a:rPr lang="en-GB" smtClean="0"/>
              <a:t>This is how a search is performed in this method. </a:t>
            </a:r>
          </a:p>
          <a:p>
            <a:r>
              <a:rPr lang="en-GB" smtClean="0"/>
              <a:t>Inserting, updating or deleting is also done in the same manner.</a:t>
            </a:r>
            <a:endParaRPr lang="en-US" dirty="0"/>
          </a:p>
        </p:txBody>
      </p:sp>
      <p:sp>
        <p:nvSpPr>
          <p:cNvPr id="4"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 name="Straight Connector 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1518291108"/>
              </p:ext>
            </p:extLst>
          </p:nvPr>
        </p:nvGraphicFramePr>
        <p:xfrm>
          <a:off x="7497235" y="847402"/>
          <a:ext cx="4208218" cy="4820920"/>
        </p:xfrm>
        <a:graphic>
          <a:graphicData uri="http://schemas.openxmlformats.org/drawingml/2006/table">
            <a:tbl>
              <a:tblPr firstRow="1" bandRow="1">
                <a:tableStyleId>{2D5ABB26-0587-4C30-8999-92F81FD0307C}</a:tableStyleId>
              </a:tblPr>
              <a:tblGrid>
                <a:gridCol w="582930">
                  <a:extLst>
                    <a:ext uri="{9D8B030D-6E8A-4147-A177-3AD203B41FA5}">
                      <a16:colId xmlns:a16="http://schemas.microsoft.com/office/drawing/2014/main" val="20000"/>
                    </a:ext>
                  </a:extLst>
                </a:gridCol>
                <a:gridCol w="274798">
                  <a:extLst>
                    <a:ext uri="{9D8B030D-6E8A-4147-A177-3AD203B41FA5}">
                      <a16:colId xmlns:a16="http://schemas.microsoft.com/office/drawing/2014/main" val="20001"/>
                    </a:ext>
                  </a:extLst>
                </a:gridCol>
                <a:gridCol w="478185">
                  <a:extLst>
                    <a:ext uri="{9D8B030D-6E8A-4147-A177-3AD203B41FA5}">
                      <a16:colId xmlns:a16="http://schemas.microsoft.com/office/drawing/2014/main" val="20002"/>
                    </a:ext>
                  </a:extLst>
                </a:gridCol>
                <a:gridCol w="582930">
                  <a:extLst>
                    <a:ext uri="{9D8B030D-6E8A-4147-A177-3AD203B41FA5}">
                      <a16:colId xmlns:a16="http://schemas.microsoft.com/office/drawing/2014/main" val="20003"/>
                    </a:ext>
                  </a:extLst>
                </a:gridCol>
                <a:gridCol w="255270">
                  <a:extLst>
                    <a:ext uri="{9D8B030D-6E8A-4147-A177-3AD203B41FA5}">
                      <a16:colId xmlns:a16="http://schemas.microsoft.com/office/drawing/2014/main" val="20004"/>
                    </a:ext>
                  </a:extLst>
                </a:gridCol>
                <a:gridCol w="564842">
                  <a:extLst>
                    <a:ext uri="{9D8B030D-6E8A-4147-A177-3AD203B41FA5}">
                      <a16:colId xmlns:a16="http://schemas.microsoft.com/office/drawing/2014/main" val="20005"/>
                    </a:ext>
                  </a:extLst>
                </a:gridCol>
                <a:gridCol w="608330">
                  <a:extLst>
                    <a:ext uri="{9D8B030D-6E8A-4147-A177-3AD203B41FA5}">
                      <a16:colId xmlns:a16="http://schemas.microsoft.com/office/drawing/2014/main" val="20006"/>
                    </a:ext>
                  </a:extLst>
                </a:gridCol>
                <a:gridCol w="860933">
                  <a:extLst>
                    <a:ext uri="{9D8B030D-6E8A-4147-A177-3AD203B41FA5}">
                      <a16:colId xmlns:a16="http://schemas.microsoft.com/office/drawing/2014/main" val="20007"/>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Rno</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smtClean="0"/>
                        <a:t>101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301</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r>
                        <a:rPr lang="en-US" dirty="0" smtClean="0"/>
                        <a:t>401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202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301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311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212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cxnSp>
        <p:nvCxnSpPr>
          <p:cNvPr id="7" name="Straight Arrow Connector 6"/>
          <p:cNvCxnSpPr/>
          <p:nvPr/>
        </p:nvCxnSpPr>
        <p:spPr>
          <a:xfrm flipV="1">
            <a:off x="8198025" y="2153478"/>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198025" y="2884068"/>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98025" y="3266080"/>
            <a:ext cx="609600" cy="1178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38137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Primary Index</a:t>
            </a:r>
            <a:endParaRPr lang="en-IN" dirty="0">
              <a:solidFill>
                <a:schemeClr val="tx1"/>
              </a:solidFill>
            </a:endParaRPr>
          </a:p>
        </p:txBody>
      </p:sp>
      <p:sp>
        <p:nvSpPr>
          <p:cNvPr id="11" name="Rectangle 10"/>
          <p:cNvSpPr/>
          <p:nvPr/>
        </p:nvSpPr>
        <p:spPr>
          <a:xfrm>
            <a:off x="10331488"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sp>
        <p:nvSpPr>
          <p:cNvPr id="12" name="Rectangle 11"/>
          <p:cNvSpPr/>
          <p:nvPr/>
        </p:nvSpPr>
        <p:spPr>
          <a:xfrm>
            <a:off x="8810167" y="5709994"/>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Secondary Index</a:t>
            </a:r>
            <a:endParaRPr lang="en-IN" dirty="0">
              <a:solidFill>
                <a:schemeClr val="tx1"/>
              </a:solidFill>
            </a:endParaRPr>
          </a:p>
        </p:txBody>
      </p:sp>
      <p:cxnSp>
        <p:nvCxnSpPr>
          <p:cNvPr id="13" name="Straight Arrow Connector 12"/>
          <p:cNvCxnSpPr/>
          <p:nvPr/>
        </p:nvCxnSpPr>
        <p:spPr>
          <a:xfrm flipV="1">
            <a:off x="9493425" y="1380624"/>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9533938" y="2523401"/>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9533938" y="3279752"/>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533938" y="3624507"/>
            <a:ext cx="658955" cy="12007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16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Indexing Methods (Types)</a:t>
            </a:r>
            <a:endParaRPr lang="en-US" dirty="0"/>
          </a:p>
        </p:txBody>
      </p:sp>
      <p:sp>
        <p:nvSpPr>
          <p:cNvPr id="3" name="Rectangle 2"/>
          <p:cNvSpPr/>
          <p:nvPr/>
        </p:nvSpPr>
        <p:spPr>
          <a:xfrm>
            <a:off x="5152291" y="1309255"/>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Index</a:t>
            </a:r>
            <a:endParaRPr lang="en-US" sz="2400" dirty="0">
              <a:solidFill>
                <a:schemeClr val="bg1"/>
              </a:solidFill>
            </a:endParaRPr>
          </a:p>
        </p:txBody>
      </p:sp>
      <p:cxnSp>
        <p:nvCxnSpPr>
          <p:cNvPr id="4" name="Straight Connector 3"/>
          <p:cNvCxnSpPr>
            <a:stCxn id="3" idx="2"/>
          </p:cNvCxnSpPr>
          <p:nvPr/>
        </p:nvCxnSpPr>
        <p:spPr>
          <a:xfrm>
            <a:off x="6066691" y="2147455"/>
            <a:ext cx="0" cy="519545"/>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18792" y="2667000"/>
            <a:ext cx="449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8" idx="0"/>
          </p:cNvCxnSpPr>
          <p:nvPr/>
        </p:nvCxnSpPr>
        <p:spPr>
          <a:xfrm>
            <a:off x="3818792" y="2667000"/>
            <a:ext cx="0" cy="55243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9" idx="0"/>
          </p:cNvCxnSpPr>
          <p:nvPr/>
        </p:nvCxnSpPr>
        <p:spPr>
          <a:xfrm>
            <a:off x="8314591"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904392" y="3219432"/>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Primary</a:t>
            </a:r>
            <a:endParaRPr lang="en-US" sz="2400" dirty="0">
              <a:solidFill>
                <a:schemeClr val="bg1"/>
              </a:solidFill>
            </a:endParaRPr>
          </a:p>
        </p:txBody>
      </p:sp>
      <p:sp>
        <p:nvSpPr>
          <p:cNvPr id="9" name="Rectangle 8"/>
          <p:cNvSpPr/>
          <p:nvPr/>
        </p:nvSpPr>
        <p:spPr>
          <a:xfrm>
            <a:off x="7400192"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Clustering</a:t>
            </a:r>
          </a:p>
        </p:txBody>
      </p:sp>
      <p:cxnSp>
        <p:nvCxnSpPr>
          <p:cNvPr id="10" name="Straight Connector 9"/>
          <p:cNvCxnSpPr/>
          <p:nvPr/>
        </p:nvCxnSpPr>
        <p:spPr>
          <a:xfrm flipH="1">
            <a:off x="3833447" y="4057632"/>
            <a:ext cx="1" cy="491157"/>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681656" y="4533888"/>
            <a:ext cx="235633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681656" y="4533888"/>
            <a:ext cx="486" cy="533401"/>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37992" y="4533888"/>
            <a:ext cx="0" cy="50311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767742" y="5010144"/>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Dense</a:t>
            </a:r>
          </a:p>
        </p:txBody>
      </p:sp>
      <p:sp>
        <p:nvSpPr>
          <p:cNvPr id="15" name="Rectangle 14"/>
          <p:cNvSpPr/>
          <p:nvPr/>
        </p:nvSpPr>
        <p:spPr>
          <a:xfrm>
            <a:off x="4041526" y="5037004"/>
            <a:ext cx="1972899"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a:solidFill>
                  <a:schemeClr val="bg1"/>
                </a:solidFill>
              </a:rPr>
              <a:t>Sparse</a:t>
            </a:r>
          </a:p>
        </p:txBody>
      </p:sp>
      <p:cxnSp>
        <p:nvCxnSpPr>
          <p:cNvPr id="16" name="Straight Connector 15"/>
          <p:cNvCxnSpPr>
            <a:endCxn id="17" idx="0"/>
          </p:cNvCxnSpPr>
          <p:nvPr/>
        </p:nvCxnSpPr>
        <p:spPr>
          <a:xfrm>
            <a:off x="6066690" y="2667000"/>
            <a:ext cx="1" cy="5461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152291" y="3213100"/>
            <a:ext cx="1828800" cy="838200"/>
          </a:xfrm>
          <a:prstGeom prst="rect">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2400" dirty="0" smtClean="0">
                <a:solidFill>
                  <a:schemeClr val="bg1"/>
                </a:solidFill>
              </a:rPr>
              <a:t>Secondary</a:t>
            </a:r>
            <a:endParaRPr lang="en-US" sz="2400" dirty="0">
              <a:solidFill>
                <a:schemeClr val="bg1"/>
              </a:solidFill>
            </a:endParaRPr>
          </a:p>
        </p:txBody>
      </p:sp>
    </p:spTree>
    <p:extLst>
      <p:ext uri="{BB962C8B-B14F-4D97-AF65-F5344CB8AC3E}">
        <p14:creationId xmlns:p14="http://schemas.microsoft.com/office/powerpoint/2010/main" val="178051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9"/>
                                        </p:tgtEl>
                                        <p:attrNameLst>
                                          <p:attrName>fillcolor</p:attrName>
                                        </p:attrNameLst>
                                      </p:cBhvr>
                                      <p:to>
                                        <a:srgbClr val="1D6FA9"/>
                                      </p:to>
                                    </p:animClr>
                                    <p:set>
                                      <p:cBhvr>
                                        <p:cTn id="7" dur="2000" fill="hold"/>
                                        <p:tgtEl>
                                          <p:spTgt spid="9"/>
                                        </p:tgtEl>
                                        <p:attrNameLst>
                                          <p:attrName>fill.type</p:attrName>
                                        </p:attrNameLst>
                                      </p:cBhvr>
                                      <p:to>
                                        <p:strVal val="solid"/>
                                      </p:to>
                                    </p:set>
                                    <p:set>
                                      <p:cBhvr>
                                        <p:cTn id="8" dur="200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1"/>
            <a:ext cx="12192000" cy="71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Clustering Index</a:t>
            </a:r>
            <a:endParaRPr lang="en-US" dirty="0"/>
          </a:p>
        </p:txBody>
      </p:sp>
      <p:sp>
        <p:nvSpPr>
          <p:cNvPr id="3" name="Content Placeholder 2"/>
          <p:cNvSpPr txBox="1">
            <a:spLocks/>
          </p:cNvSpPr>
          <p:nvPr/>
        </p:nvSpPr>
        <p:spPr>
          <a:xfrm>
            <a:off x="131180" y="863444"/>
            <a:ext cx="6919200"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Sometimes the </a:t>
            </a:r>
            <a:r>
              <a:rPr lang="en-GB" b="1" smtClean="0">
                <a:solidFill>
                  <a:schemeClr val="accent6"/>
                </a:solidFill>
              </a:rPr>
              <a:t>index is created on non-primary key columns</a:t>
            </a:r>
            <a:r>
              <a:rPr lang="en-GB" smtClean="0"/>
              <a:t> which may not be unique for each record.</a:t>
            </a:r>
          </a:p>
          <a:p>
            <a:r>
              <a:rPr lang="en-GB" smtClean="0"/>
              <a:t>In this case, </a:t>
            </a:r>
            <a:r>
              <a:rPr lang="en-GB" b="1" smtClean="0">
                <a:solidFill>
                  <a:schemeClr val="accent6"/>
                </a:solidFill>
              </a:rPr>
              <a:t>to identify the record faster, we will group two or more columns to get the unique value and create index out of them</a:t>
            </a:r>
            <a:r>
              <a:rPr lang="en-GB" smtClean="0"/>
              <a:t>. This method is called a clustering index.</a:t>
            </a:r>
          </a:p>
          <a:p>
            <a:r>
              <a:rPr lang="en-GB" smtClean="0"/>
              <a:t>The records which have similar characteristics are grouped, and indexes are created for these group.</a:t>
            </a:r>
            <a:endParaRPr lang="en-US" dirty="0"/>
          </a:p>
        </p:txBody>
      </p:sp>
      <p:sp>
        <p:nvSpPr>
          <p:cNvPr id="4" name="Content Placeholder 2"/>
          <p:cNvSpPr txBox="1">
            <a:spLocks/>
          </p:cNvSpPr>
          <p:nvPr/>
        </p:nvSpPr>
        <p:spPr>
          <a:xfrm>
            <a:off x="7172382" y="863444"/>
            <a:ext cx="486629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cxnSp>
        <p:nvCxnSpPr>
          <p:cNvPr id="5" name="Straight Connector 4"/>
          <p:cNvCxnSpPr/>
          <p:nvPr/>
        </p:nvCxnSpPr>
        <p:spPr>
          <a:xfrm>
            <a:off x="7172383" y="863444"/>
            <a:ext cx="0" cy="5590565"/>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4"/>
          <p:cNvGraphicFramePr>
            <a:graphicFrameLocks/>
          </p:cNvGraphicFramePr>
          <p:nvPr>
            <p:extLst>
              <p:ext uri="{D42A27DB-BD31-4B8C-83A1-F6EECF244321}">
                <p14:modId xmlns:p14="http://schemas.microsoft.com/office/powerpoint/2010/main" val="2968069897"/>
              </p:ext>
            </p:extLst>
          </p:nvPr>
        </p:nvGraphicFramePr>
        <p:xfrm>
          <a:off x="7792137" y="859763"/>
          <a:ext cx="2891600" cy="4820920"/>
        </p:xfrm>
        <a:graphic>
          <a:graphicData uri="http://schemas.openxmlformats.org/drawingml/2006/table">
            <a:tbl>
              <a:tblPr firstRow="1" bandRow="1">
                <a:tableStyleId>{2D5ABB26-0587-4C30-8999-92F81FD0307C}</a:tableStyleId>
              </a:tblPr>
              <a:tblGrid>
                <a:gridCol w="582930">
                  <a:extLst>
                    <a:ext uri="{9D8B030D-6E8A-4147-A177-3AD203B41FA5}">
                      <a16:colId xmlns:a16="http://schemas.microsoft.com/office/drawing/2014/main" val="20000"/>
                    </a:ext>
                  </a:extLst>
                </a:gridCol>
                <a:gridCol w="274798">
                  <a:extLst>
                    <a:ext uri="{9D8B030D-6E8A-4147-A177-3AD203B41FA5}">
                      <a16:colId xmlns:a16="http://schemas.microsoft.com/office/drawing/2014/main" val="20001"/>
                    </a:ext>
                  </a:extLst>
                </a:gridCol>
                <a:gridCol w="478185">
                  <a:extLst>
                    <a:ext uri="{9D8B030D-6E8A-4147-A177-3AD203B41FA5}">
                      <a16:colId xmlns:a16="http://schemas.microsoft.com/office/drawing/2014/main" val="20002"/>
                    </a:ext>
                  </a:extLst>
                </a:gridCol>
                <a:gridCol w="694754">
                  <a:extLst>
                    <a:ext uri="{9D8B030D-6E8A-4147-A177-3AD203B41FA5}">
                      <a16:colId xmlns:a16="http://schemas.microsoft.com/office/drawing/2014/main" val="20003"/>
                    </a:ext>
                  </a:extLst>
                </a:gridCol>
                <a:gridCol w="860933">
                  <a:extLst>
                    <a:ext uri="{9D8B030D-6E8A-4147-A177-3AD203B41FA5}">
                      <a16:colId xmlns:a16="http://schemas.microsoft.com/office/drawing/2014/main" val="20004"/>
                    </a:ext>
                  </a:extLst>
                </a:gridCol>
              </a:tblGrid>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err="1" smtClean="0"/>
                        <a:t>Dept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Name</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Raj</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Meet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smtClean="0"/>
                        <a:t>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Mira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Nita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EC</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Ajay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EC</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Amit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Nayan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Zeel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7" name="Rectangle 6"/>
          <p:cNvSpPr/>
          <p:nvPr/>
        </p:nvSpPr>
        <p:spPr>
          <a:xfrm>
            <a:off x="7530884" y="5725400"/>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 Table</a:t>
            </a:r>
            <a:endParaRPr lang="en-IN" dirty="0">
              <a:solidFill>
                <a:schemeClr val="tx1"/>
              </a:solidFill>
            </a:endParaRPr>
          </a:p>
        </p:txBody>
      </p:sp>
      <p:sp>
        <p:nvSpPr>
          <p:cNvPr id="8" name="Rectangle 7"/>
          <p:cNvSpPr/>
          <p:nvPr/>
        </p:nvSpPr>
        <p:spPr>
          <a:xfrm>
            <a:off x="9328484" y="5725400"/>
            <a:ext cx="1188000" cy="609600"/>
          </a:xfrm>
          <a:prstGeom prst="rect">
            <a:avLst/>
          </a:prstGeom>
          <a:solidFill>
            <a:schemeClr val="bg1">
              <a:lumMod val="7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Table</a:t>
            </a:r>
            <a:endParaRPr lang="en-IN" dirty="0">
              <a:solidFill>
                <a:schemeClr val="tx1"/>
              </a:solidFill>
            </a:endParaRPr>
          </a:p>
        </p:txBody>
      </p:sp>
      <p:cxnSp>
        <p:nvCxnSpPr>
          <p:cNvPr id="9" name="Straight Arrow Connector 8"/>
          <p:cNvCxnSpPr/>
          <p:nvPr/>
        </p:nvCxnSpPr>
        <p:spPr>
          <a:xfrm flipV="1">
            <a:off x="8490284" y="1395808"/>
            <a:ext cx="609600" cy="11765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490284" y="2478506"/>
            <a:ext cx="609600" cy="434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8490284" y="3299767"/>
            <a:ext cx="609600" cy="355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490284" y="3655068"/>
            <a:ext cx="609600" cy="1109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78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500"/>
                                        <p:tgtEl>
                                          <p:spTgt spid="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 end="1"/>
                                            </p:txEl>
                                          </p:spTgt>
                                        </p:tgtEl>
                                        <p:attrNameLst>
                                          <p:attrName>style.visibility</p:attrName>
                                        </p:attrNameLst>
                                      </p:cBhvr>
                                      <p:to>
                                        <p:strVal val="visible"/>
                                      </p:to>
                                    </p:set>
                                    <p:animEffect transition="in" filter="fade">
                                      <p:cBhvr>
                                        <p:cTn id="36" dur="500"/>
                                        <p:tgtEl>
                                          <p:spTgt spid="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fade">
                                      <p:cBhvr>
                                        <p:cTn id="4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02188" y="2703268"/>
            <a:ext cx="10515600" cy="28527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gradFill flip="none" rotWithShape="1">
                  <a:gsLst>
                    <a:gs pos="10000">
                      <a:schemeClr val="accent6">
                        <a:lumMod val="50000"/>
                      </a:schemeClr>
                    </a:gs>
                    <a:gs pos="100000">
                      <a:schemeClr val="accent6"/>
                    </a:gs>
                  </a:gsLst>
                  <a:lin ang="0" scaled="1"/>
                  <a:tileRect/>
                </a:gradFill>
              </a:rPr>
              <a:t>B-tree</a:t>
            </a:r>
            <a:endParaRPr lang="en-US" sz="7200"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18336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B-tree</a:t>
            </a:r>
            <a:endParaRPr lang="en-GB" dirty="0"/>
          </a:p>
        </p:txBody>
      </p:sp>
      <p:sp>
        <p:nvSpPr>
          <p:cNvPr id="3" name="Content Placeholder 4"/>
          <p:cNvSpPr txBox="1">
            <a:spLocks/>
          </p:cNvSpPr>
          <p:nvPr/>
        </p:nvSpPr>
        <p:spPr>
          <a:xfrm>
            <a:off x="113595" y="582090"/>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B-tree is a </a:t>
            </a:r>
            <a:r>
              <a:rPr lang="en-GB" b="1" smtClean="0">
                <a:solidFill>
                  <a:schemeClr val="accent6"/>
                </a:solidFill>
              </a:rPr>
              <a:t>data structure that store data in its node in sorted order</a:t>
            </a:r>
            <a:r>
              <a:rPr lang="en-GB" smtClean="0"/>
              <a:t>.  We can represent sample B-tree as follows.</a:t>
            </a:r>
          </a:p>
          <a:p>
            <a:endParaRPr lang="en-GB" smtClean="0"/>
          </a:p>
          <a:p>
            <a:endParaRPr lang="en-GB" smtClean="0"/>
          </a:p>
          <a:p>
            <a:endParaRPr lang="en-GB" smtClean="0"/>
          </a:p>
          <a:p>
            <a:endParaRPr lang="en-GB" smtClean="0"/>
          </a:p>
          <a:p>
            <a:endParaRPr lang="en-GB" smtClean="0"/>
          </a:p>
          <a:p>
            <a:endParaRPr lang="en-GB" smtClean="0"/>
          </a:p>
          <a:p>
            <a:r>
              <a:rPr lang="en-GB" smtClean="0"/>
              <a:t>B-tree </a:t>
            </a:r>
            <a:r>
              <a:rPr lang="en-GB" b="1" smtClean="0">
                <a:solidFill>
                  <a:schemeClr val="accent6"/>
                </a:solidFill>
              </a:rPr>
              <a:t>stores data in such a way that each node contains keys in ascending order</a:t>
            </a:r>
            <a:r>
              <a:rPr lang="en-GB" smtClean="0"/>
              <a:t>. </a:t>
            </a:r>
          </a:p>
          <a:p>
            <a:r>
              <a:rPr lang="en-GB" smtClean="0"/>
              <a:t>Each of these </a:t>
            </a:r>
            <a:r>
              <a:rPr lang="en-GB" b="1" smtClean="0">
                <a:solidFill>
                  <a:schemeClr val="accent6"/>
                </a:solidFill>
              </a:rPr>
              <a:t>keys has two references to another two child nodes</a:t>
            </a:r>
            <a:r>
              <a:rPr lang="en-GB" smtClean="0"/>
              <a:t>. </a:t>
            </a:r>
          </a:p>
          <a:p>
            <a:r>
              <a:rPr lang="en-GB" smtClean="0"/>
              <a:t>The </a:t>
            </a:r>
            <a:r>
              <a:rPr lang="en-GB" b="1" smtClean="0">
                <a:solidFill>
                  <a:schemeClr val="accent6"/>
                </a:solidFill>
              </a:rPr>
              <a:t>left side child node keys are less than the current keys </a:t>
            </a:r>
            <a:r>
              <a:rPr lang="en-GB" smtClean="0"/>
              <a:t>and the </a:t>
            </a:r>
            <a:r>
              <a:rPr lang="en-GB" b="1" smtClean="0">
                <a:solidFill>
                  <a:schemeClr val="accent6"/>
                </a:solidFill>
              </a:rPr>
              <a:t>right side child node keys are greater than the current keys</a:t>
            </a:r>
            <a:r>
              <a:rPr lang="en-GB" smtClean="0"/>
              <a:t>.</a:t>
            </a:r>
            <a:endParaRPr lang="en-GB" dirty="0"/>
          </a:p>
        </p:txBody>
      </p:sp>
      <p:sp>
        <p:nvSpPr>
          <p:cNvPr id="4" name="Rectangle 3"/>
          <p:cNvSpPr/>
          <p:nvPr/>
        </p:nvSpPr>
        <p:spPr>
          <a:xfrm>
            <a:off x="6046323" y="1667198"/>
            <a:ext cx="533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5" name="Rectangle 4"/>
          <p:cNvSpPr/>
          <p:nvPr/>
        </p:nvSpPr>
        <p:spPr>
          <a:xfrm>
            <a:off x="4293723" y="2296676"/>
            <a:ext cx="677342"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3, 6</a:t>
            </a:r>
          </a:p>
        </p:txBody>
      </p:sp>
      <p:sp>
        <p:nvSpPr>
          <p:cNvPr id="6" name="Rectangle 5"/>
          <p:cNvSpPr/>
          <p:nvPr/>
        </p:nvSpPr>
        <p:spPr>
          <a:xfrm>
            <a:off x="7940351" y="2296676"/>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16, 20</a:t>
            </a:r>
          </a:p>
        </p:txBody>
      </p:sp>
      <p:sp>
        <p:nvSpPr>
          <p:cNvPr id="7" name="Rectangle 6"/>
          <p:cNvSpPr/>
          <p:nvPr/>
        </p:nvSpPr>
        <p:spPr>
          <a:xfrm>
            <a:off x="5136804" y="3231604"/>
            <a:ext cx="745085"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7,10</a:t>
            </a:r>
          </a:p>
        </p:txBody>
      </p:sp>
      <p:sp>
        <p:nvSpPr>
          <p:cNvPr id="8" name="Rectangle 7"/>
          <p:cNvSpPr/>
          <p:nvPr/>
        </p:nvSpPr>
        <p:spPr>
          <a:xfrm>
            <a:off x="6178846" y="3231604"/>
            <a:ext cx="16200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12, 13</a:t>
            </a:r>
            <a:r>
              <a:rPr lang="en-US" sz="2400" b="1" dirty="0">
                <a:solidFill>
                  <a:schemeClr val="bg1"/>
                </a:solidFill>
              </a:rPr>
              <a:t>, 14</a:t>
            </a:r>
          </a:p>
        </p:txBody>
      </p:sp>
      <p:sp>
        <p:nvSpPr>
          <p:cNvPr id="9" name="Rectangle 8"/>
          <p:cNvSpPr/>
          <p:nvPr/>
        </p:nvSpPr>
        <p:spPr>
          <a:xfrm>
            <a:off x="4327594" y="3231604"/>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10" name="Rectangle 9"/>
          <p:cNvSpPr/>
          <p:nvPr/>
        </p:nvSpPr>
        <p:spPr>
          <a:xfrm>
            <a:off x="3519689" y="3231604"/>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11" name="Rectangle 10"/>
          <p:cNvSpPr/>
          <p:nvPr/>
        </p:nvSpPr>
        <p:spPr>
          <a:xfrm>
            <a:off x="7941384" y="3231604"/>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18, 19</a:t>
            </a:r>
          </a:p>
        </p:txBody>
      </p:sp>
      <p:sp>
        <p:nvSpPr>
          <p:cNvPr id="12" name="Rectangle 11"/>
          <p:cNvSpPr/>
          <p:nvPr/>
        </p:nvSpPr>
        <p:spPr>
          <a:xfrm>
            <a:off x="9094323" y="3231604"/>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24, 25</a:t>
            </a:r>
          </a:p>
        </p:txBody>
      </p:sp>
      <p:cxnSp>
        <p:nvCxnSpPr>
          <p:cNvPr id="13" name="Straight Arrow Connector 12"/>
          <p:cNvCxnSpPr>
            <a:stCxn id="4" idx="1"/>
            <a:endCxn id="5" idx="0"/>
          </p:cNvCxnSpPr>
          <p:nvPr/>
        </p:nvCxnSpPr>
        <p:spPr>
          <a:xfrm flipH="1">
            <a:off x="4632394" y="1895798"/>
            <a:ext cx="1413929"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4" idx="3"/>
            <a:endCxn id="6" idx="0"/>
          </p:cNvCxnSpPr>
          <p:nvPr/>
        </p:nvCxnSpPr>
        <p:spPr>
          <a:xfrm>
            <a:off x="6579723" y="1895798"/>
            <a:ext cx="1865867"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1"/>
            <a:endCxn id="10" idx="0"/>
          </p:cNvCxnSpPr>
          <p:nvPr/>
        </p:nvCxnSpPr>
        <p:spPr>
          <a:xfrm flipH="1">
            <a:off x="3824489" y="2525276"/>
            <a:ext cx="4692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2"/>
            <a:endCxn id="9" idx="0"/>
          </p:cNvCxnSpPr>
          <p:nvPr/>
        </p:nvCxnSpPr>
        <p:spPr>
          <a:xfrm>
            <a:off x="4632394" y="2753876"/>
            <a:ext cx="0"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7" idx="0"/>
          </p:cNvCxnSpPr>
          <p:nvPr/>
        </p:nvCxnSpPr>
        <p:spPr>
          <a:xfrm>
            <a:off x="4971065" y="2525276"/>
            <a:ext cx="538282"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1"/>
            <a:endCxn id="8" idx="0"/>
          </p:cNvCxnSpPr>
          <p:nvPr/>
        </p:nvCxnSpPr>
        <p:spPr>
          <a:xfrm flipH="1">
            <a:off x="6988885" y="2525276"/>
            <a:ext cx="951466"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2"/>
            <a:endCxn id="11" idx="0"/>
          </p:cNvCxnSpPr>
          <p:nvPr/>
        </p:nvCxnSpPr>
        <p:spPr>
          <a:xfrm>
            <a:off x="8445590" y="2753876"/>
            <a:ext cx="1033"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3"/>
            <a:endCxn id="12" idx="0"/>
          </p:cNvCxnSpPr>
          <p:nvPr/>
        </p:nvCxnSpPr>
        <p:spPr>
          <a:xfrm>
            <a:off x="8950828" y="2525276"/>
            <a:ext cx="6487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1" name="Rectangle 20"/>
          <p:cNvSpPr/>
          <p:nvPr/>
        </p:nvSpPr>
        <p:spPr>
          <a:xfrm>
            <a:off x="7269666" y="1552898"/>
            <a:ext cx="129125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Root Node</a:t>
            </a:r>
            <a:endParaRPr lang="en-US" sz="2000" dirty="0">
              <a:solidFill>
                <a:schemeClr val="tx1"/>
              </a:solidFill>
            </a:endParaRPr>
          </a:p>
        </p:txBody>
      </p:sp>
      <p:cxnSp>
        <p:nvCxnSpPr>
          <p:cNvPr id="22" name="Straight Arrow Connector 21"/>
          <p:cNvCxnSpPr/>
          <p:nvPr/>
        </p:nvCxnSpPr>
        <p:spPr>
          <a:xfrm flipH="1">
            <a:off x="6598855" y="1791438"/>
            <a:ext cx="756000" cy="68097"/>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1922357" y="2686068"/>
            <a:ext cx="13072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Leaf Node</a:t>
            </a:r>
            <a:endParaRPr lang="en-US" sz="2000" dirty="0">
              <a:solidFill>
                <a:schemeClr val="tx1"/>
              </a:solidFill>
            </a:endParaRPr>
          </a:p>
        </p:txBody>
      </p:sp>
      <p:cxnSp>
        <p:nvCxnSpPr>
          <p:cNvPr id="24" name="Straight Arrow Connector 23"/>
          <p:cNvCxnSpPr>
            <a:endCxn id="10" idx="1"/>
          </p:cNvCxnSpPr>
          <p:nvPr/>
        </p:nvCxnSpPr>
        <p:spPr>
          <a:xfrm>
            <a:off x="2671853" y="3076549"/>
            <a:ext cx="847836" cy="383655"/>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083725" y="1745013"/>
            <a:ext cx="231815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a:t>
            </a:r>
            <a:r>
              <a:rPr lang="en-IN" sz="2000" dirty="0" smtClean="0">
                <a:solidFill>
                  <a:schemeClr val="tx1"/>
                </a:solidFill>
              </a:rPr>
              <a:t>ntermediary</a:t>
            </a:r>
            <a:r>
              <a:rPr lang="en-IN" sz="2000" dirty="0" smtClean="0"/>
              <a:t> </a:t>
            </a:r>
            <a:r>
              <a:rPr lang="en-US" sz="2000" dirty="0" smtClean="0">
                <a:solidFill>
                  <a:schemeClr val="tx1"/>
                </a:solidFill>
              </a:rPr>
              <a:t>Node</a:t>
            </a:r>
            <a:endParaRPr lang="en-US" sz="2000" dirty="0">
              <a:solidFill>
                <a:schemeClr val="tx1"/>
              </a:solidFill>
            </a:endParaRPr>
          </a:p>
        </p:txBody>
      </p:sp>
      <p:cxnSp>
        <p:nvCxnSpPr>
          <p:cNvPr id="26" name="Straight Arrow Connector 25"/>
          <p:cNvCxnSpPr/>
          <p:nvPr/>
        </p:nvCxnSpPr>
        <p:spPr>
          <a:xfrm>
            <a:off x="3203666" y="2202213"/>
            <a:ext cx="1080161" cy="307298"/>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8522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par>
                                <p:cTn id="55" presetID="10"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par>
                                <p:cTn id="76" presetID="10" presetClass="entr" presetSubtype="0"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Effect transition="in" filter="fade">
                                      <p:cBhvr>
                                        <p:cTn id="83" dur="500"/>
                                        <p:tgtEl>
                                          <p:spTgt spid="3">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8" end="8"/>
                                            </p:txEl>
                                          </p:spTgt>
                                        </p:tgtEl>
                                        <p:attrNameLst>
                                          <p:attrName>style.visibility</p:attrName>
                                        </p:attrNameLst>
                                      </p:cBhvr>
                                      <p:to>
                                        <p:strVal val="visible"/>
                                      </p:to>
                                    </p:set>
                                    <p:animEffect transition="in" filter="fade">
                                      <p:cBhvr>
                                        <p:cTn id="88" dur="500"/>
                                        <p:tgtEl>
                                          <p:spTgt spid="3">
                                            <p:txEl>
                                              <p:pRg st="8" end="8"/>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9" end="9"/>
                                            </p:txEl>
                                          </p:spTgt>
                                        </p:tgtEl>
                                        <p:attrNameLst>
                                          <p:attrName>style.visibility</p:attrName>
                                        </p:attrNameLst>
                                      </p:cBhvr>
                                      <p:to>
                                        <p:strVal val="visible"/>
                                      </p:to>
                                    </p:set>
                                    <p:animEffect transition="in" filter="fade">
                                      <p:cBhvr>
                                        <p:cTn id="9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21" grpId="0"/>
      <p:bldP spid="23"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B-tree </a:t>
            </a:r>
            <a:r>
              <a:rPr lang="en-US" smtClean="0"/>
              <a:t>(How to search a particular node?)</a:t>
            </a:r>
            <a:endParaRPr lang="en-GB" dirty="0"/>
          </a:p>
        </p:txBody>
      </p:sp>
      <p:sp>
        <p:nvSpPr>
          <p:cNvPr id="3" name="Content Placeholder 4"/>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mtClean="0"/>
          </a:p>
          <a:p>
            <a:endParaRPr lang="en-GB" smtClean="0"/>
          </a:p>
          <a:p>
            <a:endParaRPr lang="en-GB" smtClean="0"/>
          </a:p>
          <a:p>
            <a:endParaRPr lang="en-GB" smtClean="0"/>
          </a:p>
          <a:p>
            <a:endParaRPr lang="en-GB" smtClean="0"/>
          </a:p>
          <a:p>
            <a:endParaRPr lang="en-GB" smtClean="0"/>
          </a:p>
          <a:p>
            <a:r>
              <a:rPr lang="en-GB" smtClean="0"/>
              <a:t>Suppose we want to search 18 in the above B tree structure. </a:t>
            </a:r>
          </a:p>
          <a:p>
            <a:r>
              <a:rPr lang="en-GB" smtClean="0"/>
              <a:t>First, we will fetch for the intermediary node which will direct to the leaf node that can contain a record for 18.</a:t>
            </a:r>
          </a:p>
          <a:p>
            <a:r>
              <a:rPr lang="en-GB" smtClean="0"/>
              <a:t>So, in the intermediary node, we will find a branch between 16 and 20 nodes. </a:t>
            </a:r>
          </a:p>
          <a:p>
            <a:r>
              <a:rPr lang="en-GB" smtClean="0"/>
              <a:t>Then at the end, we will be redirected to the fifth leaf node. Here DBMS will perform a sequential search to find 18.</a:t>
            </a:r>
            <a:endParaRPr lang="en-GB" dirty="0"/>
          </a:p>
        </p:txBody>
      </p:sp>
      <p:sp>
        <p:nvSpPr>
          <p:cNvPr id="4" name="Rectangle 3"/>
          <p:cNvSpPr/>
          <p:nvPr/>
        </p:nvSpPr>
        <p:spPr>
          <a:xfrm>
            <a:off x="6063908" y="1279075"/>
            <a:ext cx="533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11</a:t>
            </a:r>
          </a:p>
        </p:txBody>
      </p:sp>
      <p:sp>
        <p:nvSpPr>
          <p:cNvPr id="5" name="Rectangle 4"/>
          <p:cNvSpPr/>
          <p:nvPr/>
        </p:nvSpPr>
        <p:spPr>
          <a:xfrm>
            <a:off x="4311308" y="1908553"/>
            <a:ext cx="677342"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3, 6</a:t>
            </a:r>
          </a:p>
        </p:txBody>
      </p:sp>
      <p:sp>
        <p:nvSpPr>
          <p:cNvPr id="6" name="Rectangle 5"/>
          <p:cNvSpPr/>
          <p:nvPr/>
        </p:nvSpPr>
        <p:spPr>
          <a:xfrm>
            <a:off x="7957936" y="1908553"/>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16, 20</a:t>
            </a:r>
          </a:p>
        </p:txBody>
      </p:sp>
      <p:sp>
        <p:nvSpPr>
          <p:cNvPr id="7" name="Rectangle 6"/>
          <p:cNvSpPr/>
          <p:nvPr/>
        </p:nvSpPr>
        <p:spPr>
          <a:xfrm>
            <a:off x="5154389" y="2843481"/>
            <a:ext cx="745085"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7,10</a:t>
            </a:r>
          </a:p>
        </p:txBody>
      </p:sp>
      <p:sp>
        <p:nvSpPr>
          <p:cNvPr id="8" name="Rectangle 7"/>
          <p:cNvSpPr/>
          <p:nvPr/>
        </p:nvSpPr>
        <p:spPr>
          <a:xfrm>
            <a:off x="6196431" y="2843481"/>
            <a:ext cx="16200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12, 13</a:t>
            </a:r>
            <a:r>
              <a:rPr lang="en-US" sz="2400" b="1" dirty="0">
                <a:solidFill>
                  <a:schemeClr val="bg1"/>
                </a:solidFill>
              </a:rPr>
              <a:t>, 14</a:t>
            </a:r>
          </a:p>
        </p:txBody>
      </p:sp>
      <p:sp>
        <p:nvSpPr>
          <p:cNvPr id="9" name="Rectangle 8"/>
          <p:cNvSpPr/>
          <p:nvPr/>
        </p:nvSpPr>
        <p:spPr>
          <a:xfrm>
            <a:off x="4345179" y="2843481"/>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4,5</a:t>
            </a:r>
          </a:p>
        </p:txBody>
      </p:sp>
      <p:sp>
        <p:nvSpPr>
          <p:cNvPr id="10" name="Rectangle 9"/>
          <p:cNvSpPr/>
          <p:nvPr/>
        </p:nvSpPr>
        <p:spPr>
          <a:xfrm>
            <a:off x="3537274" y="2843481"/>
            <a:ext cx="6096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11" name="Rectangle 10"/>
          <p:cNvSpPr/>
          <p:nvPr/>
        </p:nvSpPr>
        <p:spPr>
          <a:xfrm>
            <a:off x="7958969" y="2843481"/>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18, 19</a:t>
            </a:r>
          </a:p>
        </p:txBody>
      </p:sp>
      <p:sp>
        <p:nvSpPr>
          <p:cNvPr id="12" name="Rectangle 11"/>
          <p:cNvSpPr/>
          <p:nvPr/>
        </p:nvSpPr>
        <p:spPr>
          <a:xfrm>
            <a:off x="9111908" y="2843481"/>
            <a:ext cx="1010477"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24, 25</a:t>
            </a:r>
          </a:p>
        </p:txBody>
      </p:sp>
      <p:cxnSp>
        <p:nvCxnSpPr>
          <p:cNvPr id="13" name="Straight Arrow Connector 12"/>
          <p:cNvCxnSpPr>
            <a:stCxn id="4" idx="1"/>
            <a:endCxn id="5" idx="0"/>
          </p:cNvCxnSpPr>
          <p:nvPr/>
        </p:nvCxnSpPr>
        <p:spPr>
          <a:xfrm flipH="1">
            <a:off x="4649979" y="1507675"/>
            <a:ext cx="1413929"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4" idx="3"/>
            <a:endCxn id="6" idx="0"/>
          </p:cNvCxnSpPr>
          <p:nvPr/>
        </p:nvCxnSpPr>
        <p:spPr>
          <a:xfrm>
            <a:off x="6597308" y="1507675"/>
            <a:ext cx="1865867" cy="40087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5" idx="1"/>
            <a:endCxn id="10" idx="0"/>
          </p:cNvCxnSpPr>
          <p:nvPr/>
        </p:nvCxnSpPr>
        <p:spPr>
          <a:xfrm flipH="1">
            <a:off x="3842074" y="2137153"/>
            <a:ext cx="4692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2"/>
            <a:endCxn id="9" idx="0"/>
          </p:cNvCxnSpPr>
          <p:nvPr/>
        </p:nvCxnSpPr>
        <p:spPr>
          <a:xfrm>
            <a:off x="4649979" y="2365753"/>
            <a:ext cx="0"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5" idx="3"/>
            <a:endCxn id="7" idx="0"/>
          </p:cNvCxnSpPr>
          <p:nvPr/>
        </p:nvCxnSpPr>
        <p:spPr>
          <a:xfrm>
            <a:off x="4988650" y="2137153"/>
            <a:ext cx="538282"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6" idx="1"/>
            <a:endCxn id="8" idx="0"/>
          </p:cNvCxnSpPr>
          <p:nvPr/>
        </p:nvCxnSpPr>
        <p:spPr>
          <a:xfrm flipH="1">
            <a:off x="7006470" y="2137153"/>
            <a:ext cx="951466"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6" idx="2"/>
            <a:endCxn id="11" idx="0"/>
          </p:cNvCxnSpPr>
          <p:nvPr/>
        </p:nvCxnSpPr>
        <p:spPr>
          <a:xfrm>
            <a:off x="8463175" y="2365753"/>
            <a:ext cx="1033" cy="4777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6" idx="3"/>
            <a:endCxn id="12" idx="0"/>
          </p:cNvCxnSpPr>
          <p:nvPr/>
        </p:nvCxnSpPr>
        <p:spPr>
          <a:xfrm>
            <a:off x="8968413" y="2137153"/>
            <a:ext cx="648734" cy="706328"/>
          </a:xfrm>
          <a:prstGeom prst="straightConnector1">
            <a:avLst/>
          </a:prstGeom>
          <a:ln w="38100">
            <a:solidFill>
              <a:schemeClr val="accent6"/>
            </a:solidFill>
            <a:tailEnd type="triangle"/>
          </a:ln>
        </p:spPr>
        <p:style>
          <a:lnRef idx="2">
            <a:schemeClr val="accent2"/>
          </a:lnRef>
          <a:fillRef idx="0">
            <a:schemeClr val="accent2"/>
          </a:fillRef>
          <a:effectRef idx="1">
            <a:schemeClr val="accent2"/>
          </a:effectRef>
          <a:fontRef idx="minor">
            <a:schemeClr val="tx1"/>
          </a:fontRef>
        </p:style>
      </p:cxnSp>
      <p:sp>
        <p:nvSpPr>
          <p:cNvPr id="21" name="Rectangle 20"/>
          <p:cNvSpPr/>
          <p:nvPr/>
        </p:nvSpPr>
        <p:spPr>
          <a:xfrm>
            <a:off x="7287251" y="1164775"/>
            <a:ext cx="1291257"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Root Node</a:t>
            </a:r>
            <a:endParaRPr lang="en-US" sz="2000" dirty="0">
              <a:solidFill>
                <a:schemeClr val="tx1"/>
              </a:solidFill>
            </a:endParaRPr>
          </a:p>
        </p:txBody>
      </p:sp>
      <p:cxnSp>
        <p:nvCxnSpPr>
          <p:cNvPr id="22" name="Straight Arrow Connector 21"/>
          <p:cNvCxnSpPr/>
          <p:nvPr/>
        </p:nvCxnSpPr>
        <p:spPr>
          <a:xfrm flipH="1">
            <a:off x="6616440" y="1403315"/>
            <a:ext cx="756000" cy="68097"/>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3" name="Rectangle 22"/>
          <p:cNvSpPr/>
          <p:nvPr/>
        </p:nvSpPr>
        <p:spPr>
          <a:xfrm>
            <a:off x="1939942" y="2297945"/>
            <a:ext cx="1307284"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Leaf Node</a:t>
            </a:r>
            <a:endParaRPr lang="en-US" sz="2000" dirty="0">
              <a:solidFill>
                <a:schemeClr val="tx1"/>
              </a:solidFill>
            </a:endParaRPr>
          </a:p>
        </p:txBody>
      </p:sp>
      <p:cxnSp>
        <p:nvCxnSpPr>
          <p:cNvPr id="24" name="Straight Arrow Connector 23"/>
          <p:cNvCxnSpPr>
            <a:endCxn id="10" idx="1"/>
          </p:cNvCxnSpPr>
          <p:nvPr/>
        </p:nvCxnSpPr>
        <p:spPr>
          <a:xfrm>
            <a:off x="2689438" y="2688426"/>
            <a:ext cx="847836" cy="383655"/>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101310" y="1356890"/>
            <a:ext cx="2318158"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I</a:t>
            </a:r>
            <a:r>
              <a:rPr lang="en-IN" sz="2000" dirty="0" smtClean="0">
                <a:solidFill>
                  <a:schemeClr val="tx1"/>
                </a:solidFill>
              </a:rPr>
              <a:t>ntermediary</a:t>
            </a:r>
            <a:r>
              <a:rPr lang="en-IN" sz="2000" dirty="0" smtClean="0"/>
              <a:t> </a:t>
            </a:r>
            <a:r>
              <a:rPr lang="en-US" sz="2000" dirty="0" smtClean="0">
                <a:solidFill>
                  <a:schemeClr val="tx1"/>
                </a:solidFill>
              </a:rPr>
              <a:t>Node</a:t>
            </a:r>
            <a:endParaRPr lang="en-US" sz="2000" dirty="0">
              <a:solidFill>
                <a:schemeClr val="tx1"/>
              </a:solidFill>
            </a:endParaRPr>
          </a:p>
        </p:txBody>
      </p:sp>
      <p:cxnSp>
        <p:nvCxnSpPr>
          <p:cNvPr id="26" name="Straight Arrow Connector 25"/>
          <p:cNvCxnSpPr/>
          <p:nvPr/>
        </p:nvCxnSpPr>
        <p:spPr>
          <a:xfrm>
            <a:off x="3221251" y="1814090"/>
            <a:ext cx="1080161" cy="307298"/>
          </a:xfrm>
          <a:prstGeom prst="straightConnector1">
            <a:avLst/>
          </a:prstGeom>
          <a:ln>
            <a:solidFill>
              <a:schemeClr val="tx1"/>
            </a:solidFill>
            <a:prstDash val="sysDash"/>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6053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130789" y="2632930"/>
            <a:ext cx="10515600" cy="28527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gradFill flip="none" rotWithShape="1">
                  <a:gsLst>
                    <a:gs pos="10000">
                      <a:schemeClr val="accent6">
                        <a:lumMod val="50000"/>
                      </a:schemeClr>
                    </a:gs>
                    <a:gs pos="100000">
                      <a:schemeClr val="accent6"/>
                    </a:gs>
                  </a:gsLst>
                  <a:lin ang="0" scaled="1"/>
                  <a:tileRect/>
                </a:gradFill>
              </a:rPr>
              <a:t>Hashing</a:t>
            </a:r>
            <a:endParaRPr lang="en-US" sz="7200"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971612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Hashing</a:t>
            </a:r>
            <a:endParaRPr lang="en-GB" dirty="0"/>
          </a:p>
        </p:txBody>
      </p:sp>
      <p:sp>
        <p:nvSpPr>
          <p:cNvPr id="3" name="Content Placeholder 4"/>
          <p:cNvSpPr txBox="1">
            <a:spLocks/>
          </p:cNvSpPr>
          <p:nvPr/>
        </p:nvSpPr>
        <p:spPr>
          <a:xfrm>
            <a:off x="131179" y="82827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For a huge database, it can be almost next to impossible to search all the index values through all its level and then reach the destination data block to retrieve the desired data. </a:t>
            </a:r>
          </a:p>
          <a:p>
            <a:r>
              <a:rPr lang="en-GB" sz="2400" dirty="0" smtClean="0"/>
              <a:t>Hashing is a </a:t>
            </a:r>
            <a:r>
              <a:rPr lang="en-GB" sz="2400" b="1" dirty="0" smtClean="0">
                <a:solidFill>
                  <a:schemeClr val="accent6"/>
                </a:solidFill>
              </a:rPr>
              <a:t>technique to directly search the location of desired data on the disk without using index structure</a:t>
            </a:r>
            <a:r>
              <a:rPr lang="en-GB" sz="2400" dirty="0" smtClean="0"/>
              <a:t>. </a:t>
            </a:r>
          </a:p>
          <a:p>
            <a:r>
              <a:rPr lang="en-GB" sz="2400" b="1" dirty="0" smtClean="0">
                <a:solidFill>
                  <a:schemeClr val="accent6"/>
                </a:solidFill>
              </a:rPr>
              <a:t>Data is stored in the form of data blocks whose address is generated by applying a hash function</a:t>
            </a:r>
            <a:r>
              <a:rPr lang="en-GB" sz="2400" dirty="0" smtClean="0"/>
              <a:t> in the memory location where these records are stored known as a data block or data bucket.</a:t>
            </a:r>
          </a:p>
          <a:p>
            <a:r>
              <a:rPr lang="en-GB" sz="2400" dirty="0" smtClean="0"/>
              <a:t>Hashing uses hash functions with search keys as parameters to generate the address of a data record.</a:t>
            </a:r>
          </a:p>
          <a:p>
            <a:r>
              <a:rPr lang="en-GB" sz="2400" b="1" dirty="0" smtClean="0">
                <a:solidFill>
                  <a:schemeClr val="tx2"/>
                </a:solidFill>
              </a:rPr>
              <a:t>Data bucket</a:t>
            </a:r>
            <a:r>
              <a:rPr lang="en-GB" sz="2400" dirty="0" smtClean="0"/>
              <a:t>: Data buckets are the memory locations where the records are stored.</a:t>
            </a:r>
          </a:p>
          <a:p>
            <a:r>
              <a:rPr lang="en-GB" sz="2400" b="1" dirty="0" smtClean="0">
                <a:solidFill>
                  <a:schemeClr val="tx2"/>
                </a:solidFill>
              </a:rPr>
              <a:t>Hash Function</a:t>
            </a:r>
            <a:r>
              <a:rPr lang="en-GB" sz="2400" dirty="0" smtClean="0"/>
              <a:t>: Hash function is a mapping function that maps all the set of search keys to actual record address. Generally, hash function uses primary key to generate the hash index – address of the data block.</a:t>
            </a:r>
          </a:p>
          <a:p>
            <a:r>
              <a:rPr lang="en-GB" sz="2400" b="1" dirty="0" smtClean="0">
                <a:solidFill>
                  <a:schemeClr val="accent6"/>
                </a:solidFill>
              </a:rPr>
              <a:t>Types of hashing methods </a:t>
            </a:r>
            <a:r>
              <a:rPr lang="en-GB" sz="2400" dirty="0" smtClean="0"/>
              <a:t>are </a:t>
            </a:r>
            <a:r>
              <a:rPr lang="en-GB" sz="2400" b="1" dirty="0" smtClean="0">
                <a:solidFill>
                  <a:schemeClr val="accent6"/>
                </a:solidFill>
              </a:rPr>
              <a:t>Static hashing and Dynamic hashing</a:t>
            </a:r>
            <a:endParaRPr lang="en-GB" sz="2400" b="1" dirty="0">
              <a:solidFill>
                <a:schemeClr val="accent6"/>
              </a:solidFill>
            </a:endParaRPr>
          </a:p>
        </p:txBody>
      </p:sp>
    </p:spTree>
    <p:extLst>
      <p:ext uri="{BB962C8B-B14F-4D97-AF65-F5344CB8AC3E}">
        <p14:creationId xmlns:p14="http://schemas.microsoft.com/office/powerpoint/2010/main" val="134340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893397" y="2588969"/>
            <a:ext cx="10515600" cy="28527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gradFill flip="none" rotWithShape="1">
                  <a:gsLst>
                    <a:gs pos="10000">
                      <a:schemeClr val="accent6">
                        <a:lumMod val="50000"/>
                      </a:schemeClr>
                    </a:gs>
                    <a:gs pos="100000">
                      <a:schemeClr val="accent6"/>
                    </a:gs>
                  </a:gsLst>
                  <a:lin ang="0" scaled="1"/>
                  <a:tileRect/>
                </a:gradFill>
              </a:rPr>
              <a:t>Physical Media</a:t>
            </a:r>
            <a:endParaRPr lang="en-US" sz="7200" dirty="0">
              <a:gradFill flip="none" rotWithShape="1">
                <a:gsLst>
                  <a:gs pos="10000">
                    <a:schemeClr val="accent6">
                      <a:lumMod val="50000"/>
                    </a:schemeClr>
                  </a:gs>
                  <a:gs pos="100000">
                    <a:schemeClr val="accent6"/>
                  </a:gs>
                </a:gsLst>
                <a:lin ang="0" scaled="1"/>
                <a:tileRect/>
              </a:gradFill>
            </a:endParaRPr>
          </a:p>
        </p:txBody>
      </p:sp>
    </p:spTree>
    <p:extLst>
      <p:ext uri="{BB962C8B-B14F-4D97-AF65-F5344CB8AC3E}">
        <p14:creationId xmlns:p14="http://schemas.microsoft.com/office/powerpoint/2010/main" val="3999718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Static hashing</a:t>
            </a:r>
            <a:endParaRPr lang="en-GB" dirty="0"/>
          </a:p>
        </p:txBody>
      </p:sp>
      <p:sp>
        <p:nvSpPr>
          <p:cNvPr id="3" name="Content Placeholder 4"/>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In the static hashing, the </a:t>
            </a:r>
            <a:r>
              <a:rPr lang="en-GB" b="1" smtClean="0">
                <a:solidFill>
                  <a:schemeClr val="accent6"/>
                </a:solidFill>
              </a:rPr>
              <a:t>resultant data bucket address will always remain the same</a:t>
            </a:r>
            <a:r>
              <a:rPr lang="en-GB" smtClean="0"/>
              <a:t>.</a:t>
            </a:r>
          </a:p>
          <a:p>
            <a:r>
              <a:rPr lang="en-GB" smtClean="0"/>
              <a:t>Therefore, if you generate an address for say Student_ID = 10 using hashing function mod(3), the resultant bucket address will always be 1. So, you will not see any change in the bucket address.</a:t>
            </a:r>
          </a:p>
          <a:p>
            <a:r>
              <a:rPr lang="en-GB" smtClean="0"/>
              <a:t>Therefore, in this static hashing method, the number of data buckets in memory always remains constant.</a:t>
            </a:r>
            <a:endParaRPr lang="en-GB" b="1" dirty="0">
              <a:solidFill>
                <a:schemeClr val="accent6"/>
              </a:solidFill>
            </a:endParaRPr>
          </a:p>
        </p:txBody>
      </p:sp>
    </p:spTree>
    <p:extLst>
      <p:ext uri="{BB962C8B-B14F-4D97-AF65-F5344CB8AC3E}">
        <p14:creationId xmlns:p14="http://schemas.microsoft.com/office/powerpoint/2010/main" val="361969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Dynamic hashing</a:t>
            </a:r>
            <a:endParaRPr lang="en-GB" dirty="0"/>
          </a:p>
        </p:txBody>
      </p:sp>
      <p:sp>
        <p:nvSpPr>
          <p:cNvPr id="3" name="Content Placeholder 4"/>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The drawback of static hashing is that that it does not expand or shrink dynamically as the size of the database grows or shrinks.  </a:t>
            </a:r>
          </a:p>
          <a:p>
            <a:r>
              <a:rPr lang="en-GB" smtClean="0"/>
              <a:t>In dynamic hashing, data buckets grows or shrinks (added or removed dynamically) as the records increases or decreases. </a:t>
            </a:r>
          </a:p>
          <a:p>
            <a:r>
              <a:rPr lang="en-GB" smtClean="0"/>
              <a:t>Dynamic hashing is also known as extended hashing.</a:t>
            </a:r>
            <a:endParaRPr lang="en-GB" b="1" dirty="0">
              <a:solidFill>
                <a:schemeClr val="accent6"/>
              </a:solidFill>
            </a:endParaRPr>
          </a:p>
        </p:txBody>
      </p:sp>
    </p:spTree>
    <p:extLst>
      <p:ext uri="{BB962C8B-B14F-4D97-AF65-F5344CB8AC3E}">
        <p14:creationId xmlns:p14="http://schemas.microsoft.com/office/powerpoint/2010/main" val="191194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31180" y="152244"/>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Dynamic hashing</a:t>
            </a:r>
            <a:endParaRPr lang="en-GB" dirty="0"/>
          </a:p>
        </p:txBody>
      </p:sp>
      <p:sp>
        <p:nvSpPr>
          <p:cNvPr id="3" name="Content Placeholder 4"/>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In dynamic hashing, the hash function is made to produce a large number of values. </a:t>
            </a:r>
          </a:p>
          <a:p>
            <a:r>
              <a:rPr lang="en-GB" dirty="0" smtClean="0"/>
              <a:t>For Example, there are three data records D1, D2 and D3 . </a:t>
            </a:r>
          </a:p>
          <a:p>
            <a:r>
              <a:rPr lang="en-GB" dirty="0" smtClean="0"/>
              <a:t>The hash function generates three addresses 0101, 1001 and 1010 respectively.  </a:t>
            </a:r>
          </a:p>
          <a:p>
            <a:r>
              <a:rPr lang="en-GB" dirty="0" smtClean="0"/>
              <a:t>This method of storing considers only part of this address – especially only first one bit to store the data. </a:t>
            </a:r>
          </a:p>
          <a:p>
            <a:r>
              <a:rPr lang="en-GB" dirty="0" smtClean="0"/>
              <a:t>So it tries to load three of them at address 0 and 1.</a:t>
            </a:r>
            <a:endParaRPr lang="en-GB" b="1" dirty="0">
              <a:solidFill>
                <a:schemeClr val="accent6"/>
              </a:solidFill>
            </a:endParaRPr>
          </a:p>
        </p:txBody>
      </p:sp>
      <p:sp>
        <p:nvSpPr>
          <p:cNvPr id="4" name="Rectangle 3"/>
          <p:cNvSpPr/>
          <p:nvPr/>
        </p:nvSpPr>
        <p:spPr>
          <a:xfrm>
            <a:off x="3075214" y="4698861"/>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D1</a:t>
            </a:r>
            <a:endParaRPr lang="en-IN" b="1" dirty="0">
              <a:solidFill>
                <a:schemeClr val="tx1"/>
              </a:solidFill>
            </a:endParaRPr>
          </a:p>
        </p:txBody>
      </p:sp>
      <p:sp>
        <p:nvSpPr>
          <p:cNvPr id="5" name="Rectangle 4"/>
          <p:cNvSpPr/>
          <p:nvPr/>
        </p:nvSpPr>
        <p:spPr>
          <a:xfrm>
            <a:off x="3075214" y="5238507"/>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D2</a:t>
            </a:r>
            <a:endParaRPr lang="en-IN" sz="2400" dirty="0">
              <a:solidFill>
                <a:schemeClr val="tx1"/>
              </a:solidFill>
            </a:endParaRPr>
          </a:p>
        </p:txBody>
      </p:sp>
      <p:sp>
        <p:nvSpPr>
          <p:cNvPr id="6" name="Rectangle 5"/>
          <p:cNvSpPr/>
          <p:nvPr/>
        </p:nvSpPr>
        <p:spPr>
          <a:xfrm>
            <a:off x="3075214" y="5771907"/>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D3</a:t>
            </a:r>
            <a:endParaRPr lang="en-IN" sz="2400" dirty="0">
              <a:solidFill>
                <a:schemeClr val="tx1"/>
              </a:solidFill>
            </a:endParaRPr>
          </a:p>
        </p:txBody>
      </p:sp>
      <p:sp>
        <p:nvSpPr>
          <p:cNvPr id="7" name="Rectangle 6"/>
          <p:cNvSpPr/>
          <p:nvPr/>
        </p:nvSpPr>
        <p:spPr>
          <a:xfrm>
            <a:off x="5437414" y="4851261"/>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a:t>
            </a:r>
            <a:endParaRPr lang="en-IN" b="1" dirty="0">
              <a:solidFill>
                <a:schemeClr val="tx1"/>
              </a:solidFill>
            </a:endParaRPr>
          </a:p>
        </p:txBody>
      </p:sp>
      <p:sp>
        <p:nvSpPr>
          <p:cNvPr id="8" name="Rectangle 7"/>
          <p:cNvSpPr/>
          <p:nvPr/>
        </p:nvSpPr>
        <p:spPr>
          <a:xfrm>
            <a:off x="5437414" y="5613261"/>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a:t>
            </a:r>
            <a:endParaRPr lang="en-IN" sz="2400" dirty="0">
              <a:solidFill>
                <a:schemeClr val="tx1"/>
              </a:solidFill>
            </a:endParaRPr>
          </a:p>
        </p:txBody>
      </p:sp>
      <p:cxnSp>
        <p:nvCxnSpPr>
          <p:cNvPr id="9" name="Straight Arrow Connector 8"/>
          <p:cNvCxnSpPr>
            <a:stCxn id="4" idx="3"/>
            <a:endCxn id="7" idx="1"/>
          </p:cNvCxnSpPr>
          <p:nvPr/>
        </p:nvCxnSpPr>
        <p:spPr>
          <a:xfrm>
            <a:off x="4370614" y="4965561"/>
            <a:ext cx="1066800" cy="1524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 idx="1"/>
          </p:cNvCxnSpPr>
          <p:nvPr/>
        </p:nvCxnSpPr>
        <p:spPr>
          <a:xfrm>
            <a:off x="4370614" y="5518636"/>
            <a:ext cx="1066800" cy="36132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570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0" y="1"/>
            <a:ext cx="12192000" cy="7112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t>Dynamic hashing</a:t>
            </a:r>
            <a:endParaRPr lang="en-GB" dirty="0"/>
          </a:p>
        </p:txBody>
      </p:sp>
      <p:sp>
        <p:nvSpPr>
          <p:cNvPr id="3" name="Content Placeholder 4"/>
          <p:cNvSpPr txBox="1">
            <a:spLocks/>
          </p:cNvSpPr>
          <p:nvPr/>
        </p:nvSpPr>
        <p:spPr>
          <a:xfrm>
            <a:off x="131180" y="863444"/>
            <a:ext cx="11929641" cy="55905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mtClean="0"/>
              <a:t>But the problem is that no bucket address is remaining for D3. </a:t>
            </a:r>
          </a:p>
          <a:p>
            <a:r>
              <a:rPr lang="en-GB" smtClean="0"/>
              <a:t>The bucket has to grow dynamically to accommodate D3. </a:t>
            </a:r>
          </a:p>
          <a:p>
            <a:r>
              <a:rPr lang="en-GB" smtClean="0"/>
              <a:t>So it changes the address have 2 bits rather than 1 bit, and then it updates the existing data to have 2 bit address. </a:t>
            </a:r>
          </a:p>
          <a:p>
            <a:r>
              <a:rPr lang="en-GB" smtClean="0"/>
              <a:t>Then it tries to accommodate D3.</a:t>
            </a:r>
            <a:endParaRPr lang="en-GB" b="1" dirty="0">
              <a:solidFill>
                <a:schemeClr val="accent6"/>
              </a:solidFill>
            </a:endParaRPr>
          </a:p>
        </p:txBody>
      </p:sp>
      <p:sp>
        <p:nvSpPr>
          <p:cNvPr id="4" name="Rectangle 3"/>
          <p:cNvSpPr/>
          <p:nvPr/>
        </p:nvSpPr>
        <p:spPr>
          <a:xfrm>
            <a:off x="3075214" y="39515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D1</a:t>
            </a:r>
            <a:endParaRPr lang="en-IN" b="1" dirty="0">
              <a:solidFill>
                <a:schemeClr val="tx1"/>
              </a:solidFill>
            </a:endParaRPr>
          </a:p>
        </p:txBody>
      </p:sp>
      <p:sp>
        <p:nvSpPr>
          <p:cNvPr id="5" name="Rectangle 4"/>
          <p:cNvSpPr/>
          <p:nvPr/>
        </p:nvSpPr>
        <p:spPr>
          <a:xfrm>
            <a:off x="3075214" y="44911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D2</a:t>
            </a:r>
            <a:endParaRPr lang="en-IN" sz="2400" dirty="0">
              <a:solidFill>
                <a:schemeClr val="tx1"/>
              </a:solidFill>
            </a:endParaRPr>
          </a:p>
        </p:txBody>
      </p:sp>
      <p:sp>
        <p:nvSpPr>
          <p:cNvPr id="6" name="Rectangle 5"/>
          <p:cNvSpPr/>
          <p:nvPr/>
        </p:nvSpPr>
        <p:spPr>
          <a:xfrm>
            <a:off x="3075214" y="5024560"/>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D3</a:t>
            </a:r>
            <a:endParaRPr lang="en-IN" sz="2400" dirty="0">
              <a:solidFill>
                <a:schemeClr val="tx1"/>
              </a:solidFill>
            </a:endParaRPr>
          </a:p>
        </p:txBody>
      </p:sp>
      <p:sp>
        <p:nvSpPr>
          <p:cNvPr id="7" name="Rectangle 6"/>
          <p:cNvSpPr/>
          <p:nvPr/>
        </p:nvSpPr>
        <p:spPr>
          <a:xfrm>
            <a:off x="5437414" y="4103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01</a:t>
            </a:r>
            <a:endParaRPr lang="en-IN" b="1" dirty="0">
              <a:solidFill>
                <a:schemeClr val="tx1"/>
              </a:solidFill>
            </a:endParaRPr>
          </a:p>
        </p:txBody>
      </p:sp>
      <p:sp>
        <p:nvSpPr>
          <p:cNvPr id="8" name="Rectangle 7"/>
          <p:cNvSpPr/>
          <p:nvPr/>
        </p:nvSpPr>
        <p:spPr>
          <a:xfrm>
            <a:off x="5437414" y="4865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10</a:t>
            </a:r>
            <a:endParaRPr lang="en-IN" sz="2400" dirty="0">
              <a:solidFill>
                <a:schemeClr val="tx1"/>
              </a:solidFill>
            </a:endParaRPr>
          </a:p>
        </p:txBody>
      </p:sp>
      <p:cxnSp>
        <p:nvCxnSpPr>
          <p:cNvPr id="9" name="Straight Arrow Connector 8"/>
          <p:cNvCxnSpPr>
            <a:stCxn id="4" idx="3"/>
            <a:endCxn id="7" idx="1"/>
          </p:cNvCxnSpPr>
          <p:nvPr/>
        </p:nvCxnSpPr>
        <p:spPr>
          <a:xfrm>
            <a:off x="4370614" y="4218214"/>
            <a:ext cx="1066800" cy="1524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8" idx="1"/>
          </p:cNvCxnSpPr>
          <p:nvPr/>
        </p:nvCxnSpPr>
        <p:spPr>
          <a:xfrm>
            <a:off x="4370614" y="4771289"/>
            <a:ext cx="1066800" cy="36132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448300" y="3341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00</a:t>
            </a:r>
            <a:endParaRPr lang="en-IN" b="1" dirty="0">
              <a:solidFill>
                <a:schemeClr val="tx1"/>
              </a:solidFill>
            </a:endParaRPr>
          </a:p>
        </p:txBody>
      </p:sp>
      <p:sp>
        <p:nvSpPr>
          <p:cNvPr id="12" name="Rectangle 11"/>
          <p:cNvSpPr/>
          <p:nvPr/>
        </p:nvSpPr>
        <p:spPr>
          <a:xfrm>
            <a:off x="5448300" y="5627914"/>
            <a:ext cx="1295400" cy="533400"/>
          </a:xfrm>
          <a:prstGeom prst="rect">
            <a:avLst/>
          </a:prstGeom>
          <a:solidFill>
            <a:schemeClr val="accent6">
              <a:lumMod val="20000"/>
              <a:lumOff val="80000"/>
            </a:schemeClr>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11</a:t>
            </a:r>
            <a:endParaRPr lang="en-IN" b="1" dirty="0">
              <a:solidFill>
                <a:schemeClr val="tx1"/>
              </a:solidFill>
            </a:endParaRPr>
          </a:p>
        </p:txBody>
      </p:sp>
      <p:cxnSp>
        <p:nvCxnSpPr>
          <p:cNvPr id="13" name="Straight Arrow Connector 12"/>
          <p:cNvCxnSpPr>
            <a:endCxn id="12" idx="1"/>
          </p:cNvCxnSpPr>
          <p:nvPr/>
        </p:nvCxnSpPr>
        <p:spPr>
          <a:xfrm>
            <a:off x="4381500" y="5313276"/>
            <a:ext cx="1066800" cy="58133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67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31984" y="2453054"/>
            <a:ext cx="10911253" cy="69459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spcBef>
                <a:spcPct val="0"/>
              </a:spcBef>
            </a:pPr>
            <a:r>
              <a:rPr lang="en-US" altLang="en-US" sz="6000" dirty="0" smtClean="0">
                <a:cs typeface="Times New Roman" panose="02020603050405020304" pitchFamily="18" charset="0"/>
              </a:rPr>
              <a:t>End of Unit - 6</a:t>
            </a:r>
          </a:p>
        </p:txBody>
      </p:sp>
      <p:sp>
        <p:nvSpPr>
          <p:cNvPr id="3" name="TextBox 2"/>
          <p:cNvSpPr txBox="1">
            <a:spLocks noChangeArrowheads="1"/>
          </p:cNvSpPr>
          <p:nvPr/>
        </p:nvSpPr>
        <p:spPr>
          <a:xfrm>
            <a:off x="104042" y="6282105"/>
            <a:ext cx="10911253" cy="694591"/>
          </a:xfrm>
          <a:prstGeom prst="rect">
            <a:avLst/>
          </a:prstGeom>
          <a:noFill/>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0" indent="-609600">
              <a:spcBef>
                <a:spcPct val="0"/>
              </a:spcBef>
            </a:pPr>
            <a:r>
              <a:rPr lang="en-US" altLang="en-US" sz="2000" dirty="0" smtClean="0">
                <a:cs typeface="Times New Roman" panose="02020603050405020304" pitchFamily="18" charset="0"/>
              </a:rPr>
              <a:t>Source From: Darshan Institute, Rajkot</a:t>
            </a:r>
          </a:p>
          <a:p>
            <a:pPr marL="609600" indent="-609600">
              <a:spcBef>
                <a:spcPct val="0"/>
              </a:spcBef>
            </a:pPr>
            <a:endParaRPr lang="en-US" altLang="en-US" sz="6000" dirty="0" smtClean="0">
              <a:cs typeface="Times New Roman" panose="02020603050405020304" pitchFamily="18" charset="0"/>
            </a:endParaRPr>
          </a:p>
        </p:txBody>
      </p:sp>
    </p:spTree>
    <p:extLst>
      <p:ext uri="{BB962C8B-B14F-4D97-AF65-F5344CB8AC3E}">
        <p14:creationId xmlns:p14="http://schemas.microsoft.com/office/powerpoint/2010/main" val="34786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54111"/>
            <a:ext cx="11347938" cy="689952"/>
          </a:xfrm>
        </p:spPr>
        <p:txBody>
          <a:bodyPr>
            <a:normAutofit/>
          </a:bodyPr>
          <a:lstStyle/>
          <a:p>
            <a:pPr lvl="1" algn="l" rtl="0">
              <a:lnSpc>
                <a:spcPct val="90000"/>
              </a:lnSpc>
              <a:spcBef>
                <a:spcPct val="0"/>
              </a:spcBef>
            </a:pPr>
            <a:r>
              <a:rPr lang="en-GB" sz="4000" kern="1200" dirty="0">
                <a:solidFill>
                  <a:schemeClr val="tx1"/>
                </a:solidFill>
                <a:latin typeface="+mj-lt"/>
                <a:ea typeface="+mj-ea"/>
                <a:cs typeface="+mj-cs"/>
              </a:rPr>
              <a:t>Overview of physical media</a:t>
            </a:r>
            <a:endParaRPr lang="en-IN" sz="4000" kern="1200" dirty="0">
              <a:solidFill>
                <a:schemeClr val="tx1"/>
              </a:solidFill>
              <a:latin typeface="+mj-lt"/>
              <a:ea typeface="+mj-ea"/>
              <a:cs typeface="+mj-cs"/>
            </a:endParaRPr>
          </a:p>
        </p:txBody>
      </p:sp>
      <p:sp>
        <p:nvSpPr>
          <p:cNvPr id="3" name="Content Placeholder 2"/>
          <p:cNvSpPr>
            <a:spLocks noGrp="1"/>
          </p:cNvSpPr>
          <p:nvPr>
            <p:ph idx="1"/>
          </p:nvPr>
        </p:nvSpPr>
        <p:spPr>
          <a:xfrm>
            <a:off x="266700" y="1025524"/>
            <a:ext cx="11453446" cy="5260975"/>
          </a:xfrm>
        </p:spPr>
        <p:txBody>
          <a:bodyPr>
            <a:normAutofit/>
          </a:bodyPr>
          <a:lstStyle/>
          <a:p>
            <a:r>
              <a:rPr lang="en-US" dirty="0"/>
              <a:t>Several types of data storage exist in most computer </a:t>
            </a:r>
            <a:r>
              <a:rPr lang="en-US" dirty="0" smtClean="0"/>
              <a:t>systems.</a:t>
            </a:r>
          </a:p>
          <a:p>
            <a:r>
              <a:rPr lang="en-US" dirty="0"/>
              <a:t>They vary in </a:t>
            </a:r>
            <a:r>
              <a:rPr lang="en-US" dirty="0">
                <a:solidFill>
                  <a:schemeClr val="accent6"/>
                </a:solidFill>
              </a:rPr>
              <a:t>speed of access</a:t>
            </a:r>
            <a:r>
              <a:rPr lang="en-US" dirty="0"/>
              <a:t>, </a:t>
            </a:r>
            <a:r>
              <a:rPr lang="en-US" dirty="0">
                <a:solidFill>
                  <a:schemeClr val="accent6"/>
                </a:solidFill>
              </a:rPr>
              <a:t>cost per unit</a:t>
            </a:r>
            <a:r>
              <a:rPr lang="en-US" dirty="0"/>
              <a:t> of data, and </a:t>
            </a:r>
            <a:r>
              <a:rPr lang="en-US" dirty="0">
                <a:solidFill>
                  <a:schemeClr val="accent6"/>
                </a:solidFill>
              </a:rPr>
              <a:t>reliability</a:t>
            </a:r>
            <a:r>
              <a:rPr lang="en-US" dirty="0" smtClean="0"/>
              <a:t>.</a:t>
            </a:r>
          </a:p>
          <a:p>
            <a:pPr marL="0" indent="0">
              <a:buNone/>
            </a:pPr>
            <a:endParaRPr lang="en-US" dirty="0" smtClean="0"/>
          </a:p>
          <a:p>
            <a:pPr lvl="1"/>
            <a:r>
              <a:rPr lang="en-IN" b="1" dirty="0" smtClean="0"/>
              <a:t>Cache</a:t>
            </a:r>
          </a:p>
          <a:p>
            <a:pPr lvl="1"/>
            <a:r>
              <a:rPr lang="en-IN" b="1" dirty="0"/>
              <a:t>Main Memory (MM</a:t>
            </a:r>
            <a:r>
              <a:rPr lang="en-IN" b="1" dirty="0" smtClean="0"/>
              <a:t>)</a:t>
            </a:r>
          </a:p>
          <a:p>
            <a:pPr lvl="1"/>
            <a:r>
              <a:rPr lang="en-IN" b="1" dirty="0"/>
              <a:t>Flash </a:t>
            </a:r>
            <a:r>
              <a:rPr lang="en-IN" b="1" dirty="0" smtClean="0"/>
              <a:t>memory</a:t>
            </a:r>
          </a:p>
          <a:p>
            <a:pPr lvl="1"/>
            <a:r>
              <a:rPr lang="en-IN" b="1" dirty="0"/>
              <a:t>Magnetic-disk </a:t>
            </a:r>
            <a:r>
              <a:rPr lang="en-IN" b="1" dirty="0" smtClean="0"/>
              <a:t>storage</a:t>
            </a:r>
          </a:p>
          <a:p>
            <a:pPr lvl="1"/>
            <a:r>
              <a:rPr lang="en-IN" b="1" dirty="0"/>
              <a:t>Optical </a:t>
            </a:r>
            <a:r>
              <a:rPr lang="en-IN" b="1" dirty="0" smtClean="0"/>
              <a:t>storage</a:t>
            </a:r>
          </a:p>
          <a:p>
            <a:pPr lvl="1"/>
            <a:r>
              <a:rPr lang="en-IN" b="1" dirty="0"/>
              <a:t>Tape Storage</a:t>
            </a:r>
            <a:endParaRPr lang="en-IN" dirty="0"/>
          </a:p>
        </p:txBody>
      </p:sp>
    </p:spTree>
    <p:extLst>
      <p:ext uri="{BB962C8B-B14F-4D97-AF65-F5344CB8AC3E}">
        <p14:creationId xmlns:p14="http://schemas.microsoft.com/office/powerpoint/2010/main" val="167279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54111"/>
            <a:ext cx="11347938" cy="689952"/>
          </a:xfrm>
        </p:spPr>
        <p:txBody>
          <a:bodyPr>
            <a:normAutofit/>
          </a:bodyPr>
          <a:lstStyle/>
          <a:p>
            <a:pPr lvl="1" algn="l" rtl="0">
              <a:lnSpc>
                <a:spcPct val="90000"/>
              </a:lnSpc>
              <a:spcBef>
                <a:spcPct val="0"/>
              </a:spcBef>
            </a:pPr>
            <a:r>
              <a:rPr lang="en-GB" sz="4000" kern="1200" dirty="0">
                <a:solidFill>
                  <a:schemeClr val="tx1"/>
                </a:solidFill>
                <a:latin typeface="+mj-lt"/>
                <a:ea typeface="+mj-ea"/>
                <a:cs typeface="+mj-cs"/>
              </a:rPr>
              <a:t>Overview of physical media</a:t>
            </a:r>
            <a:endParaRPr lang="en-IN" sz="4000" kern="1200" dirty="0">
              <a:solidFill>
                <a:schemeClr val="tx1"/>
              </a:solidFill>
              <a:latin typeface="+mj-lt"/>
              <a:ea typeface="+mj-ea"/>
              <a:cs typeface="+mj-cs"/>
            </a:endParaRPr>
          </a:p>
        </p:txBody>
      </p:sp>
      <p:sp>
        <p:nvSpPr>
          <p:cNvPr id="4" name="Content Placeholder 2"/>
          <p:cNvSpPr>
            <a:spLocks noGrp="1"/>
          </p:cNvSpPr>
          <p:nvPr>
            <p:ph idx="1"/>
          </p:nvPr>
        </p:nvSpPr>
        <p:spPr>
          <a:xfrm>
            <a:off x="337038" y="946394"/>
            <a:ext cx="11453813" cy="5762137"/>
          </a:xfrm>
        </p:spPr>
        <p:txBody>
          <a:bodyPr>
            <a:normAutofit/>
          </a:bodyPr>
          <a:lstStyle/>
          <a:p>
            <a:r>
              <a:rPr lang="en-US" b="1" dirty="0" smtClean="0">
                <a:solidFill>
                  <a:schemeClr val="accent6"/>
                </a:solidFill>
              </a:rPr>
              <a:t>Cache: </a:t>
            </a:r>
          </a:p>
          <a:p>
            <a:r>
              <a:rPr lang="en-US" dirty="0" smtClean="0"/>
              <a:t>most </a:t>
            </a:r>
            <a:r>
              <a:rPr lang="en-US" dirty="0">
                <a:solidFill>
                  <a:schemeClr val="accent6"/>
                </a:solidFill>
              </a:rPr>
              <a:t>costly</a:t>
            </a:r>
            <a:r>
              <a:rPr lang="en-US" dirty="0"/>
              <a:t> and </a:t>
            </a:r>
            <a:r>
              <a:rPr lang="en-US" dirty="0">
                <a:solidFill>
                  <a:schemeClr val="accent6"/>
                </a:solidFill>
              </a:rPr>
              <a:t>fastest</a:t>
            </a:r>
            <a:r>
              <a:rPr lang="en-US" dirty="0"/>
              <a:t> form of storage. </a:t>
            </a:r>
          </a:p>
          <a:p>
            <a:r>
              <a:rPr lang="en-US" dirty="0" smtClean="0"/>
              <a:t>Usually </a:t>
            </a:r>
            <a:r>
              <a:rPr lang="en-US" dirty="0"/>
              <a:t>very </a:t>
            </a:r>
            <a:r>
              <a:rPr lang="en-US" dirty="0">
                <a:solidFill>
                  <a:schemeClr val="accent6"/>
                </a:solidFill>
              </a:rPr>
              <a:t>small</a:t>
            </a:r>
            <a:r>
              <a:rPr lang="en-US" dirty="0"/>
              <a:t>, and </a:t>
            </a:r>
            <a:r>
              <a:rPr lang="en-US" dirty="0">
                <a:solidFill>
                  <a:schemeClr val="accent6"/>
                </a:solidFill>
              </a:rPr>
              <a:t>managed by the operating system</a:t>
            </a:r>
            <a:r>
              <a:rPr lang="en-US" dirty="0" smtClean="0"/>
              <a:t>.</a:t>
            </a:r>
          </a:p>
          <a:p>
            <a:r>
              <a:rPr lang="en-US" b="1" dirty="0" smtClean="0">
                <a:solidFill>
                  <a:schemeClr val="accent6"/>
                </a:solidFill>
              </a:rPr>
              <a:t>Main Memory: </a:t>
            </a:r>
            <a:r>
              <a:rPr lang="en-US" dirty="0"/>
              <a:t>the storage area for data available to be operated </a:t>
            </a:r>
            <a:r>
              <a:rPr lang="en-US" dirty="0" smtClean="0"/>
              <a:t>on</a:t>
            </a:r>
          </a:p>
          <a:p>
            <a:r>
              <a:rPr lang="en-US" dirty="0">
                <a:solidFill>
                  <a:schemeClr val="accent6"/>
                </a:solidFill>
              </a:rPr>
              <a:t>General</a:t>
            </a:r>
            <a:r>
              <a:rPr lang="en-US" dirty="0"/>
              <a:t>-</a:t>
            </a:r>
            <a:r>
              <a:rPr lang="en-US" dirty="0">
                <a:solidFill>
                  <a:schemeClr val="accent6"/>
                </a:solidFill>
              </a:rPr>
              <a:t>purpose machine instructions </a:t>
            </a:r>
            <a:r>
              <a:rPr lang="en-US" dirty="0"/>
              <a:t>operate on main memory.</a:t>
            </a:r>
          </a:p>
          <a:p>
            <a:r>
              <a:rPr lang="en-US" dirty="0"/>
              <a:t>Contents of main memory are usually lost in a </a:t>
            </a:r>
            <a:r>
              <a:rPr lang="en-US" dirty="0">
                <a:solidFill>
                  <a:schemeClr val="accent6"/>
                </a:solidFill>
              </a:rPr>
              <a:t>power failure</a:t>
            </a:r>
            <a:r>
              <a:rPr lang="en-US" dirty="0"/>
              <a:t> or ``</a:t>
            </a:r>
            <a:r>
              <a:rPr lang="en-US" dirty="0">
                <a:solidFill>
                  <a:schemeClr val="accent6"/>
                </a:solidFill>
              </a:rPr>
              <a:t>crash</a:t>
            </a:r>
            <a:r>
              <a:rPr lang="en-US" dirty="0"/>
              <a:t>''.</a:t>
            </a:r>
          </a:p>
          <a:p>
            <a:r>
              <a:rPr lang="en-US" dirty="0"/>
              <a:t>Usually too </a:t>
            </a:r>
            <a:r>
              <a:rPr lang="en-US" dirty="0">
                <a:solidFill>
                  <a:schemeClr val="accent6"/>
                </a:solidFill>
              </a:rPr>
              <a:t>small</a:t>
            </a:r>
            <a:r>
              <a:rPr lang="en-US" dirty="0"/>
              <a:t> (even with megabytes) and too </a:t>
            </a:r>
            <a:r>
              <a:rPr lang="en-US" dirty="0">
                <a:solidFill>
                  <a:schemeClr val="accent6"/>
                </a:solidFill>
              </a:rPr>
              <a:t>expensive</a:t>
            </a:r>
            <a:r>
              <a:rPr lang="en-US" dirty="0"/>
              <a:t> to store the entire database</a:t>
            </a:r>
            <a:r>
              <a:rPr lang="en-US" dirty="0" smtClean="0"/>
              <a:t>.</a:t>
            </a:r>
          </a:p>
          <a:p>
            <a:r>
              <a:rPr lang="en-IN" b="1" dirty="0">
                <a:solidFill>
                  <a:schemeClr val="accent6"/>
                </a:solidFill>
              </a:rPr>
              <a:t>Optical </a:t>
            </a:r>
            <a:r>
              <a:rPr lang="en-IN" b="1" dirty="0" smtClean="0">
                <a:solidFill>
                  <a:schemeClr val="accent6"/>
                </a:solidFill>
              </a:rPr>
              <a:t>storage:</a:t>
            </a:r>
          </a:p>
          <a:p>
            <a:r>
              <a:rPr lang="en-US" dirty="0">
                <a:solidFill>
                  <a:schemeClr val="accent6"/>
                </a:solidFill>
              </a:rPr>
              <a:t>CD-ROM</a:t>
            </a:r>
            <a:r>
              <a:rPr lang="en-US" dirty="0"/>
              <a:t> (compact-disk read-only memory), </a:t>
            </a:r>
            <a:r>
              <a:rPr lang="en-US" dirty="0">
                <a:solidFill>
                  <a:schemeClr val="accent6"/>
                </a:solidFill>
              </a:rPr>
              <a:t>WORM</a:t>
            </a:r>
            <a:r>
              <a:rPr lang="en-US" dirty="0"/>
              <a:t> (</a:t>
            </a:r>
            <a:r>
              <a:rPr lang="en-US" i="1" dirty="0"/>
              <a:t>write-once read-many</a:t>
            </a:r>
            <a:r>
              <a:rPr lang="en-US" dirty="0"/>
              <a:t>) disk (for archival storage of data), and </a:t>
            </a:r>
            <a:r>
              <a:rPr lang="en-US" dirty="0">
                <a:solidFill>
                  <a:schemeClr val="accent6"/>
                </a:solidFill>
              </a:rPr>
              <a:t>Juke box</a:t>
            </a:r>
            <a:r>
              <a:rPr lang="en-US" dirty="0"/>
              <a:t> (containing a few drives and numerous disks loaded on demand).</a:t>
            </a:r>
            <a:endParaRPr lang="en-US" dirty="0">
              <a:solidFill>
                <a:schemeClr val="accent6"/>
              </a:solidFill>
            </a:endParaRPr>
          </a:p>
          <a:p>
            <a:endParaRPr lang="en-US" b="1" dirty="0" smtClean="0">
              <a:solidFill>
                <a:schemeClr val="accent6"/>
              </a:solidFill>
            </a:endParaRPr>
          </a:p>
          <a:p>
            <a:endParaRPr lang="en-US" b="1" dirty="0" smtClean="0">
              <a:solidFill>
                <a:schemeClr val="accent6"/>
              </a:solidFill>
            </a:endParaRPr>
          </a:p>
          <a:p>
            <a:pPr lvl="1"/>
            <a:endParaRPr lang="en-US" b="1" dirty="0" smtClean="0">
              <a:solidFill>
                <a:schemeClr val="accent6"/>
              </a:solidFill>
            </a:endParaRPr>
          </a:p>
        </p:txBody>
      </p:sp>
    </p:spTree>
    <p:extLst>
      <p:ext uri="{BB962C8B-B14F-4D97-AF65-F5344CB8AC3E}">
        <p14:creationId xmlns:p14="http://schemas.microsoft.com/office/powerpoint/2010/main" val="628001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54111"/>
            <a:ext cx="11347938" cy="689952"/>
          </a:xfrm>
        </p:spPr>
        <p:txBody>
          <a:bodyPr>
            <a:normAutofit/>
          </a:bodyPr>
          <a:lstStyle/>
          <a:p>
            <a:pPr lvl="1" algn="l" rtl="0">
              <a:lnSpc>
                <a:spcPct val="90000"/>
              </a:lnSpc>
              <a:spcBef>
                <a:spcPct val="0"/>
              </a:spcBef>
            </a:pPr>
            <a:r>
              <a:rPr lang="en-GB" sz="4000" kern="1200" dirty="0">
                <a:solidFill>
                  <a:schemeClr val="tx1"/>
                </a:solidFill>
                <a:latin typeface="+mj-lt"/>
                <a:ea typeface="+mj-ea"/>
                <a:cs typeface="+mj-cs"/>
              </a:rPr>
              <a:t>Overview of physical media</a:t>
            </a:r>
            <a:endParaRPr lang="en-IN" sz="4000" kern="1200" dirty="0">
              <a:solidFill>
                <a:schemeClr val="tx1"/>
              </a:solidFill>
              <a:latin typeface="+mj-lt"/>
              <a:ea typeface="+mj-ea"/>
              <a:cs typeface="+mj-cs"/>
            </a:endParaRPr>
          </a:p>
        </p:txBody>
      </p:sp>
      <p:sp>
        <p:nvSpPr>
          <p:cNvPr id="5" name="Content Placeholder 2"/>
          <p:cNvSpPr>
            <a:spLocks noGrp="1"/>
          </p:cNvSpPr>
          <p:nvPr>
            <p:ph idx="1"/>
          </p:nvPr>
        </p:nvSpPr>
        <p:spPr>
          <a:xfrm>
            <a:off x="266700" y="1025524"/>
            <a:ext cx="11453446" cy="5260975"/>
          </a:xfrm>
        </p:spPr>
        <p:txBody>
          <a:bodyPr>
            <a:normAutofit/>
          </a:bodyPr>
          <a:lstStyle/>
          <a:p>
            <a:r>
              <a:rPr lang="en-IN" b="1" dirty="0">
                <a:solidFill>
                  <a:schemeClr val="accent6"/>
                </a:solidFill>
              </a:rPr>
              <a:t>Flash </a:t>
            </a:r>
            <a:r>
              <a:rPr lang="en-IN" b="1" dirty="0" smtClean="0">
                <a:solidFill>
                  <a:schemeClr val="accent6"/>
                </a:solidFill>
              </a:rPr>
              <a:t>memory: </a:t>
            </a:r>
            <a:r>
              <a:rPr lang="en-US" dirty="0">
                <a:solidFill>
                  <a:schemeClr val="accent6"/>
                </a:solidFill>
              </a:rPr>
              <a:t>EEPROM</a:t>
            </a:r>
            <a:r>
              <a:rPr lang="en-US" dirty="0"/>
              <a:t> (</a:t>
            </a:r>
            <a:r>
              <a:rPr lang="en-US" i="1" dirty="0"/>
              <a:t>electrically erasable programmable read-only memory</a:t>
            </a:r>
            <a:r>
              <a:rPr lang="en-US" dirty="0" smtClean="0"/>
              <a:t>)</a:t>
            </a:r>
          </a:p>
          <a:p>
            <a:r>
              <a:rPr lang="en-US" dirty="0"/>
              <a:t>Data in flash memory </a:t>
            </a:r>
            <a:r>
              <a:rPr lang="en-US" dirty="0">
                <a:solidFill>
                  <a:schemeClr val="accent6"/>
                </a:solidFill>
              </a:rPr>
              <a:t>survive</a:t>
            </a:r>
            <a:r>
              <a:rPr lang="en-US" dirty="0"/>
              <a:t> from </a:t>
            </a:r>
            <a:r>
              <a:rPr lang="en-US" dirty="0">
                <a:solidFill>
                  <a:schemeClr val="accent6"/>
                </a:solidFill>
              </a:rPr>
              <a:t>power failure</a:t>
            </a:r>
            <a:r>
              <a:rPr lang="en-US" dirty="0"/>
              <a:t>.</a:t>
            </a:r>
          </a:p>
          <a:p>
            <a:r>
              <a:rPr lang="en-US" dirty="0"/>
              <a:t>Reading data from flash memory takes about </a:t>
            </a:r>
            <a:r>
              <a:rPr lang="en-US" dirty="0">
                <a:solidFill>
                  <a:schemeClr val="accent6"/>
                </a:solidFill>
              </a:rPr>
              <a:t>10 </a:t>
            </a:r>
            <a:r>
              <a:rPr lang="en-US" dirty="0" err="1">
                <a:solidFill>
                  <a:schemeClr val="accent6"/>
                </a:solidFill>
              </a:rPr>
              <a:t>nano</a:t>
            </a:r>
            <a:r>
              <a:rPr lang="en-US" dirty="0">
                <a:solidFill>
                  <a:schemeClr val="accent6"/>
                </a:solidFill>
              </a:rPr>
              <a:t>-secs </a:t>
            </a:r>
            <a:r>
              <a:rPr lang="en-US" dirty="0"/>
              <a:t>(roughly as fast as from main memory), and writing data into flash memory is more complicated: write-once takes about </a:t>
            </a:r>
            <a:r>
              <a:rPr lang="en-US" dirty="0">
                <a:solidFill>
                  <a:schemeClr val="accent6"/>
                </a:solidFill>
              </a:rPr>
              <a:t>4-10 </a:t>
            </a:r>
            <a:r>
              <a:rPr lang="en-US" dirty="0" smtClean="0">
                <a:solidFill>
                  <a:schemeClr val="accent6"/>
                </a:solidFill>
              </a:rPr>
              <a:t>micro-secs</a:t>
            </a:r>
            <a:r>
              <a:rPr lang="en-US" dirty="0"/>
              <a:t>.</a:t>
            </a:r>
          </a:p>
          <a:p>
            <a:r>
              <a:rPr lang="en-US" dirty="0"/>
              <a:t>To </a:t>
            </a:r>
            <a:r>
              <a:rPr lang="en-US" dirty="0">
                <a:solidFill>
                  <a:schemeClr val="accent6"/>
                </a:solidFill>
              </a:rPr>
              <a:t>overwrite</a:t>
            </a:r>
            <a:r>
              <a:rPr lang="en-US" dirty="0"/>
              <a:t> what has been written, one has to first </a:t>
            </a:r>
            <a:r>
              <a:rPr lang="en-US" dirty="0">
                <a:solidFill>
                  <a:schemeClr val="accent6"/>
                </a:solidFill>
              </a:rPr>
              <a:t>erase</a:t>
            </a:r>
            <a:r>
              <a:rPr lang="en-US" dirty="0"/>
              <a:t> the </a:t>
            </a:r>
            <a:r>
              <a:rPr lang="en-US" dirty="0">
                <a:solidFill>
                  <a:schemeClr val="accent6"/>
                </a:solidFill>
              </a:rPr>
              <a:t>entire bank of the memory</a:t>
            </a:r>
            <a:r>
              <a:rPr lang="en-US" dirty="0"/>
              <a:t>. It may support only a limited number of erase </a:t>
            </a:r>
            <a:r>
              <a:rPr lang="en-US" dirty="0" smtClean="0"/>
              <a:t>cycles (10</a:t>
            </a:r>
            <a:r>
              <a:rPr lang="en-US" baseline="30000" dirty="0" smtClean="0"/>
              <a:t>4</a:t>
            </a:r>
            <a:r>
              <a:rPr lang="en-US" dirty="0" smtClean="0"/>
              <a:t> to 10</a:t>
            </a:r>
            <a:r>
              <a:rPr lang="en-US" baseline="30000" dirty="0" smtClean="0"/>
              <a:t>8</a:t>
            </a:r>
            <a:r>
              <a:rPr lang="en-US" dirty="0" smtClean="0"/>
              <a:t>)</a:t>
            </a:r>
          </a:p>
          <a:p>
            <a:r>
              <a:rPr lang="en-US" dirty="0"/>
              <a:t>It has found its </a:t>
            </a:r>
            <a:r>
              <a:rPr lang="en-US" dirty="0">
                <a:solidFill>
                  <a:schemeClr val="accent6"/>
                </a:solidFill>
              </a:rPr>
              <a:t>popularity</a:t>
            </a:r>
            <a:r>
              <a:rPr lang="en-US" dirty="0"/>
              <a:t> as a </a:t>
            </a:r>
            <a:r>
              <a:rPr lang="en-US" dirty="0">
                <a:solidFill>
                  <a:schemeClr val="accent6"/>
                </a:solidFill>
              </a:rPr>
              <a:t>replacement for disks</a:t>
            </a:r>
            <a:r>
              <a:rPr lang="en-US" dirty="0"/>
              <a:t> for storing small volumes of data (5-10 megabytes).</a:t>
            </a:r>
          </a:p>
          <a:p>
            <a:endParaRPr lang="en-IN" dirty="0">
              <a:solidFill>
                <a:schemeClr val="accent6"/>
              </a:solidFill>
            </a:endParaRPr>
          </a:p>
        </p:txBody>
      </p:sp>
    </p:spTree>
    <p:extLst>
      <p:ext uri="{BB962C8B-B14F-4D97-AF65-F5344CB8AC3E}">
        <p14:creationId xmlns:p14="http://schemas.microsoft.com/office/powerpoint/2010/main" val="111626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4560"/>
            <a:ext cx="11347938" cy="689952"/>
          </a:xfrm>
        </p:spPr>
        <p:txBody>
          <a:bodyPr>
            <a:normAutofit/>
          </a:bodyPr>
          <a:lstStyle/>
          <a:p>
            <a:pPr lvl="1" algn="l" rtl="0">
              <a:lnSpc>
                <a:spcPct val="90000"/>
              </a:lnSpc>
              <a:spcBef>
                <a:spcPct val="0"/>
              </a:spcBef>
            </a:pPr>
            <a:r>
              <a:rPr lang="en-GB" sz="4000" kern="1200" dirty="0">
                <a:solidFill>
                  <a:schemeClr val="tx1"/>
                </a:solidFill>
                <a:latin typeface="+mj-lt"/>
                <a:ea typeface="+mj-ea"/>
                <a:cs typeface="+mj-cs"/>
              </a:rPr>
              <a:t>Overview of physical media</a:t>
            </a:r>
            <a:endParaRPr lang="en-IN" sz="4000" kern="1200" dirty="0">
              <a:solidFill>
                <a:schemeClr val="tx1"/>
              </a:solidFill>
              <a:latin typeface="+mj-lt"/>
              <a:ea typeface="+mj-ea"/>
              <a:cs typeface="+mj-cs"/>
            </a:endParaRPr>
          </a:p>
        </p:txBody>
      </p:sp>
      <p:sp>
        <p:nvSpPr>
          <p:cNvPr id="5" name="Content Placeholder 2"/>
          <p:cNvSpPr>
            <a:spLocks noGrp="1"/>
          </p:cNvSpPr>
          <p:nvPr>
            <p:ph idx="1"/>
          </p:nvPr>
        </p:nvSpPr>
        <p:spPr>
          <a:xfrm>
            <a:off x="213946" y="882088"/>
            <a:ext cx="11453446" cy="5975912"/>
          </a:xfrm>
        </p:spPr>
        <p:txBody>
          <a:bodyPr>
            <a:normAutofit lnSpcReduction="10000"/>
          </a:bodyPr>
          <a:lstStyle/>
          <a:p>
            <a:r>
              <a:rPr lang="en-IN" b="1" dirty="0">
                <a:solidFill>
                  <a:schemeClr val="accent6"/>
                </a:solidFill>
              </a:rPr>
              <a:t>Magnetic-disk </a:t>
            </a:r>
            <a:r>
              <a:rPr lang="en-IN" b="1" dirty="0" smtClean="0">
                <a:solidFill>
                  <a:schemeClr val="accent6"/>
                </a:solidFill>
              </a:rPr>
              <a:t>storage:</a:t>
            </a:r>
            <a:r>
              <a:rPr lang="en-US" dirty="0"/>
              <a:t> primary medium for </a:t>
            </a:r>
            <a:r>
              <a:rPr lang="en-US" dirty="0">
                <a:solidFill>
                  <a:schemeClr val="accent6"/>
                </a:solidFill>
              </a:rPr>
              <a:t>long-term storage</a:t>
            </a:r>
            <a:r>
              <a:rPr lang="en-US" dirty="0" smtClean="0"/>
              <a:t>.</a:t>
            </a:r>
          </a:p>
          <a:p>
            <a:r>
              <a:rPr lang="en-US" dirty="0"/>
              <a:t>Typically the </a:t>
            </a:r>
            <a:r>
              <a:rPr lang="en-US" dirty="0">
                <a:solidFill>
                  <a:schemeClr val="accent6"/>
                </a:solidFill>
              </a:rPr>
              <a:t>entire database </a:t>
            </a:r>
            <a:r>
              <a:rPr lang="en-US" dirty="0"/>
              <a:t>is stored on disk.</a:t>
            </a:r>
          </a:p>
          <a:p>
            <a:r>
              <a:rPr lang="en-US" dirty="0"/>
              <a:t>Data must be moved from disk to main memory in order for the data to be operated on.</a:t>
            </a:r>
          </a:p>
          <a:p>
            <a:r>
              <a:rPr lang="en-US" dirty="0"/>
              <a:t>After operations are performed, data must be copied back to disk if any changes were made.</a:t>
            </a:r>
          </a:p>
          <a:p>
            <a:r>
              <a:rPr lang="en-US" dirty="0"/>
              <a:t>Disk storage is called </a:t>
            </a:r>
            <a:r>
              <a:rPr lang="en-US" b="1" dirty="0">
                <a:solidFill>
                  <a:schemeClr val="accent6"/>
                </a:solidFill>
              </a:rPr>
              <a:t>direct access</a:t>
            </a:r>
            <a:r>
              <a:rPr lang="en-US" dirty="0"/>
              <a:t> storage as it is possible to read data on the disk in any order (unlike sequential access).</a:t>
            </a:r>
          </a:p>
          <a:p>
            <a:r>
              <a:rPr lang="en-US" dirty="0"/>
              <a:t>Disk storage usually survives power failures and system crashes</a:t>
            </a:r>
            <a:r>
              <a:rPr lang="en-US" dirty="0" smtClean="0"/>
              <a:t>.</a:t>
            </a:r>
          </a:p>
          <a:p>
            <a:r>
              <a:rPr lang="en-IN" b="1" dirty="0">
                <a:solidFill>
                  <a:schemeClr val="accent6"/>
                </a:solidFill>
              </a:rPr>
              <a:t>Tape Storage</a:t>
            </a:r>
            <a:r>
              <a:rPr lang="en-IN" b="1" dirty="0" smtClean="0">
                <a:solidFill>
                  <a:schemeClr val="accent6"/>
                </a:solidFill>
              </a:rPr>
              <a:t>: </a:t>
            </a:r>
            <a:r>
              <a:rPr lang="en-US" dirty="0"/>
              <a:t>used primarily for </a:t>
            </a:r>
            <a:r>
              <a:rPr lang="en-US" dirty="0">
                <a:solidFill>
                  <a:schemeClr val="accent6"/>
                </a:solidFill>
              </a:rPr>
              <a:t>backup</a:t>
            </a:r>
            <a:r>
              <a:rPr lang="en-US" dirty="0"/>
              <a:t> and </a:t>
            </a:r>
            <a:r>
              <a:rPr lang="en-US" dirty="0">
                <a:solidFill>
                  <a:schemeClr val="accent6"/>
                </a:solidFill>
              </a:rPr>
              <a:t>archival data</a:t>
            </a:r>
            <a:r>
              <a:rPr lang="en-US" dirty="0" smtClean="0"/>
              <a:t>.</a:t>
            </a:r>
          </a:p>
          <a:p>
            <a:r>
              <a:rPr lang="en-US" dirty="0">
                <a:solidFill>
                  <a:schemeClr val="accent6"/>
                </a:solidFill>
              </a:rPr>
              <a:t>Cheaper</a:t>
            </a:r>
            <a:r>
              <a:rPr lang="en-US" dirty="0"/>
              <a:t>, but much </a:t>
            </a:r>
            <a:r>
              <a:rPr lang="en-US" dirty="0">
                <a:solidFill>
                  <a:schemeClr val="accent6"/>
                </a:solidFill>
              </a:rPr>
              <a:t>slower access</a:t>
            </a:r>
            <a:r>
              <a:rPr lang="en-US" dirty="0"/>
              <a:t>, since tape must be read sequentially from the beginning.</a:t>
            </a:r>
          </a:p>
          <a:p>
            <a:r>
              <a:rPr lang="en-US" dirty="0"/>
              <a:t>Used as </a:t>
            </a:r>
            <a:r>
              <a:rPr lang="en-US" dirty="0">
                <a:solidFill>
                  <a:schemeClr val="accent6"/>
                </a:solidFill>
              </a:rPr>
              <a:t>protection</a:t>
            </a:r>
            <a:r>
              <a:rPr lang="en-US" dirty="0"/>
              <a:t> from </a:t>
            </a:r>
            <a:r>
              <a:rPr lang="en-US" dirty="0">
                <a:solidFill>
                  <a:schemeClr val="accent6"/>
                </a:solidFill>
              </a:rPr>
              <a:t>disk failures</a:t>
            </a:r>
            <a:r>
              <a:rPr lang="en-US" dirty="0" smtClean="0"/>
              <a:t>!</a:t>
            </a:r>
            <a:endParaRPr lang="en-US" dirty="0">
              <a:solidFill>
                <a:schemeClr val="accent6"/>
              </a:solidFill>
            </a:endParaRPr>
          </a:p>
          <a:p>
            <a:endParaRPr lang="en-IN" b="1" dirty="0" smtClean="0">
              <a:solidFill>
                <a:schemeClr val="accent6"/>
              </a:solidFill>
            </a:endParaRPr>
          </a:p>
          <a:p>
            <a:endParaRPr lang="en-IN" dirty="0">
              <a:solidFill>
                <a:schemeClr val="accent6"/>
              </a:solidFill>
            </a:endParaRPr>
          </a:p>
        </p:txBody>
      </p:sp>
    </p:spTree>
    <p:extLst>
      <p:ext uri="{BB962C8B-B14F-4D97-AF65-F5344CB8AC3E}">
        <p14:creationId xmlns:p14="http://schemas.microsoft.com/office/powerpoint/2010/main" val="41804235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84560"/>
            <a:ext cx="11347938" cy="689952"/>
          </a:xfrm>
        </p:spPr>
        <p:txBody>
          <a:bodyPr>
            <a:normAutofit/>
          </a:bodyPr>
          <a:lstStyle/>
          <a:p>
            <a:pPr lvl="1" algn="l" rtl="0">
              <a:lnSpc>
                <a:spcPct val="90000"/>
              </a:lnSpc>
              <a:spcBef>
                <a:spcPct val="0"/>
              </a:spcBef>
            </a:pPr>
            <a:r>
              <a:rPr lang="en-GB" sz="4000" kern="1200" dirty="0" smtClean="0">
                <a:solidFill>
                  <a:schemeClr val="tx1"/>
                </a:solidFill>
                <a:latin typeface="+mj-lt"/>
                <a:ea typeface="+mj-ea"/>
                <a:cs typeface="+mj-cs"/>
              </a:rPr>
              <a:t>Storage device hierarchy</a:t>
            </a:r>
            <a:endParaRPr lang="en-IN" sz="4000" kern="1200" dirty="0">
              <a:solidFill>
                <a:schemeClr val="tx1"/>
              </a:solidFill>
              <a:latin typeface="+mj-lt"/>
              <a:ea typeface="+mj-ea"/>
              <a:cs typeface="+mj-cs"/>
            </a:endParaRPr>
          </a:p>
        </p:txBody>
      </p:sp>
      <p:sp>
        <p:nvSpPr>
          <p:cNvPr id="5" name="Content Placeholder 2"/>
          <p:cNvSpPr>
            <a:spLocks noGrp="1"/>
          </p:cNvSpPr>
          <p:nvPr>
            <p:ph idx="1"/>
          </p:nvPr>
        </p:nvSpPr>
        <p:spPr>
          <a:xfrm>
            <a:off x="266700" y="774512"/>
            <a:ext cx="11453446" cy="5975912"/>
          </a:xfrm>
        </p:spPr>
        <p:txBody>
          <a:bodyPr>
            <a:normAutofit/>
          </a:bodyPr>
          <a:lstStyle/>
          <a:p>
            <a:r>
              <a:rPr lang="en-US" dirty="0"/>
              <a:t>the higher levels are expensive (cost per bit), fast (access time), but the capacity is smaller</a:t>
            </a:r>
            <a:r>
              <a:rPr lang="en-US" dirty="0" smtClean="0"/>
              <a:t>.</a:t>
            </a:r>
          </a:p>
          <a:p>
            <a:endParaRPr lang="en-IN" b="1" dirty="0" smtClean="0">
              <a:solidFill>
                <a:schemeClr val="accent6"/>
              </a:solidFill>
            </a:endParaRPr>
          </a:p>
          <a:p>
            <a:endParaRPr lang="en-IN" dirty="0">
              <a:solidFill>
                <a:schemeClr val="accent6"/>
              </a:solidFill>
            </a:endParaRPr>
          </a:p>
        </p:txBody>
      </p:sp>
      <p:sp>
        <p:nvSpPr>
          <p:cNvPr id="3" name="Rectangle 2"/>
          <p:cNvSpPr/>
          <p:nvPr/>
        </p:nvSpPr>
        <p:spPr>
          <a:xfrm>
            <a:off x="5166942" y="2282149"/>
            <a:ext cx="1855177"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cache</a:t>
            </a:r>
            <a:endParaRPr lang="en-IN" dirty="0">
              <a:solidFill>
                <a:schemeClr val="tx1"/>
              </a:solidFill>
            </a:endParaRPr>
          </a:p>
        </p:txBody>
      </p:sp>
      <p:sp>
        <p:nvSpPr>
          <p:cNvPr id="6" name="Rectangle 5"/>
          <p:cNvSpPr/>
          <p:nvPr/>
        </p:nvSpPr>
        <p:spPr>
          <a:xfrm>
            <a:off x="4009291" y="5126699"/>
            <a:ext cx="4598377"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Optical disk</a:t>
            </a:r>
            <a:endParaRPr lang="en-IN" dirty="0">
              <a:solidFill>
                <a:schemeClr val="tx1"/>
              </a:solidFill>
            </a:endParaRPr>
          </a:p>
        </p:txBody>
      </p:sp>
      <p:sp>
        <p:nvSpPr>
          <p:cNvPr id="7" name="Rectangle 6"/>
          <p:cNvSpPr/>
          <p:nvPr/>
        </p:nvSpPr>
        <p:spPr>
          <a:xfrm>
            <a:off x="4928083" y="2978818"/>
            <a:ext cx="2332894"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Main memory</a:t>
            </a:r>
            <a:endParaRPr lang="en-IN" dirty="0">
              <a:solidFill>
                <a:schemeClr val="tx1"/>
              </a:solidFill>
            </a:endParaRPr>
          </a:p>
        </p:txBody>
      </p:sp>
      <p:sp>
        <p:nvSpPr>
          <p:cNvPr id="8" name="Rectangle 7"/>
          <p:cNvSpPr/>
          <p:nvPr/>
        </p:nvSpPr>
        <p:spPr>
          <a:xfrm>
            <a:off x="4577859" y="3668770"/>
            <a:ext cx="3159371"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Flash Memory</a:t>
            </a:r>
            <a:endParaRPr lang="en-IN" dirty="0">
              <a:solidFill>
                <a:schemeClr val="tx1"/>
              </a:solidFill>
            </a:endParaRPr>
          </a:p>
        </p:txBody>
      </p:sp>
      <p:sp>
        <p:nvSpPr>
          <p:cNvPr id="9" name="Rectangle 8"/>
          <p:cNvSpPr/>
          <p:nvPr/>
        </p:nvSpPr>
        <p:spPr>
          <a:xfrm>
            <a:off x="4314089" y="4387760"/>
            <a:ext cx="3827586"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Magnetic disk</a:t>
            </a:r>
            <a:endParaRPr lang="en-IN" dirty="0">
              <a:solidFill>
                <a:schemeClr val="tx1"/>
              </a:solidFill>
            </a:endParaRPr>
          </a:p>
        </p:txBody>
      </p:sp>
      <p:sp>
        <p:nvSpPr>
          <p:cNvPr id="10" name="Rectangle 9"/>
          <p:cNvSpPr/>
          <p:nvPr/>
        </p:nvSpPr>
        <p:spPr>
          <a:xfrm>
            <a:off x="3716214" y="5834139"/>
            <a:ext cx="5319346" cy="351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Magnetic tape</a:t>
            </a:r>
            <a:endParaRPr lang="en-IN" dirty="0">
              <a:solidFill>
                <a:schemeClr val="tx1"/>
              </a:solidFill>
            </a:endParaRPr>
          </a:p>
        </p:txBody>
      </p:sp>
      <p:cxnSp>
        <p:nvCxnSpPr>
          <p:cNvPr id="13" name="Straight Arrow Connector 12"/>
          <p:cNvCxnSpPr/>
          <p:nvPr/>
        </p:nvCxnSpPr>
        <p:spPr>
          <a:xfrm flipH="1">
            <a:off x="5917222" y="2645002"/>
            <a:ext cx="8792" cy="3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5908430" y="3351057"/>
            <a:ext cx="8792" cy="3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912826" y="4020463"/>
            <a:ext cx="8792" cy="3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5912826" y="4756941"/>
            <a:ext cx="8792" cy="3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921618" y="5489163"/>
            <a:ext cx="8792" cy="344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308479" y="3330511"/>
            <a:ext cx="0" cy="33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6308479" y="2633842"/>
            <a:ext cx="0" cy="33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308479" y="4031622"/>
            <a:ext cx="0" cy="33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298221" y="4756941"/>
            <a:ext cx="0" cy="33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298221" y="5500322"/>
            <a:ext cx="0" cy="333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2357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142" y="171253"/>
            <a:ext cx="11611708" cy="689952"/>
          </a:xfrm>
        </p:spPr>
        <p:txBody>
          <a:bodyPr>
            <a:noAutofit/>
          </a:bodyPr>
          <a:lstStyle/>
          <a:p>
            <a:pPr lvl="1" algn="l" rtl="0">
              <a:lnSpc>
                <a:spcPct val="90000"/>
              </a:lnSpc>
              <a:spcBef>
                <a:spcPct val="0"/>
              </a:spcBef>
            </a:pPr>
            <a:r>
              <a:rPr lang="en-US" sz="3200" kern="1200" dirty="0">
                <a:solidFill>
                  <a:schemeClr val="tx1"/>
                </a:solidFill>
                <a:latin typeface="+mj-lt"/>
                <a:ea typeface="+mj-ea"/>
                <a:cs typeface="+mj-cs"/>
              </a:rPr>
              <a:t>Another classification: Primary, secondary, and tertiary storage</a:t>
            </a:r>
            <a:endParaRPr lang="en-IN" sz="3200" kern="1200" dirty="0">
              <a:solidFill>
                <a:schemeClr val="tx1"/>
              </a:solidFill>
              <a:latin typeface="+mj-lt"/>
              <a:ea typeface="+mj-ea"/>
              <a:cs typeface="+mj-cs"/>
            </a:endParaRPr>
          </a:p>
        </p:txBody>
      </p:sp>
      <p:sp>
        <p:nvSpPr>
          <p:cNvPr id="21" name="Content Placeholder 2"/>
          <p:cNvSpPr>
            <a:spLocks noGrp="1"/>
          </p:cNvSpPr>
          <p:nvPr>
            <p:ph idx="1"/>
          </p:nvPr>
        </p:nvSpPr>
        <p:spPr>
          <a:xfrm>
            <a:off x="213946" y="882088"/>
            <a:ext cx="11453446" cy="5975912"/>
          </a:xfrm>
        </p:spPr>
        <p:txBody>
          <a:bodyPr>
            <a:normAutofit/>
          </a:bodyPr>
          <a:lstStyle/>
          <a:p>
            <a:pPr marL="514350" indent="-514350">
              <a:buFont typeface="+mj-lt"/>
              <a:buAutoNum type="arabicPeriod"/>
            </a:pPr>
            <a:r>
              <a:rPr lang="en-IN" dirty="0">
                <a:solidFill>
                  <a:schemeClr val="accent6"/>
                </a:solidFill>
              </a:rPr>
              <a:t>Primary storage</a:t>
            </a:r>
            <a:r>
              <a:rPr lang="en-IN" dirty="0" smtClean="0">
                <a:solidFill>
                  <a:schemeClr val="accent6"/>
                </a:solidFill>
              </a:rPr>
              <a:t>: </a:t>
            </a:r>
          </a:p>
          <a:p>
            <a:r>
              <a:rPr lang="en-US" dirty="0"/>
              <a:t>the fastest storage media, such as cash and main </a:t>
            </a:r>
            <a:r>
              <a:rPr lang="en-US" dirty="0" smtClean="0"/>
              <a:t>memory</a:t>
            </a:r>
            <a:endParaRPr lang="en-IN" b="1" dirty="0" smtClean="0">
              <a:solidFill>
                <a:schemeClr val="accent6"/>
              </a:solidFill>
            </a:endParaRPr>
          </a:p>
          <a:p>
            <a:pPr marL="0" indent="0">
              <a:buNone/>
            </a:pPr>
            <a:r>
              <a:rPr lang="en-IN" dirty="0" smtClean="0">
                <a:solidFill>
                  <a:schemeClr val="accent6"/>
                </a:solidFill>
              </a:rPr>
              <a:t>2.   Secondary </a:t>
            </a:r>
            <a:r>
              <a:rPr lang="en-IN" dirty="0">
                <a:solidFill>
                  <a:schemeClr val="accent6"/>
                </a:solidFill>
              </a:rPr>
              <a:t>(or on-line) storage:</a:t>
            </a:r>
            <a:endParaRPr lang="en-IN" dirty="0" smtClean="0">
              <a:solidFill>
                <a:schemeClr val="accent6"/>
              </a:solidFill>
            </a:endParaRPr>
          </a:p>
          <a:p>
            <a:r>
              <a:rPr lang="en-US" dirty="0"/>
              <a:t>the next level of the </a:t>
            </a:r>
            <a:r>
              <a:rPr lang="en-US" dirty="0" smtClean="0"/>
              <a:t>hierarchy</a:t>
            </a:r>
          </a:p>
          <a:p>
            <a:r>
              <a:rPr lang="en-US" dirty="0" smtClean="0"/>
              <a:t>e.g</a:t>
            </a:r>
            <a:r>
              <a:rPr lang="en-US" dirty="0"/>
              <a:t>., </a:t>
            </a:r>
            <a:r>
              <a:rPr lang="en-US" dirty="0" smtClean="0"/>
              <a:t>magnetic </a:t>
            </a:r>
            <a:r>
              <a:rPr lang="en-US" dirty="0"/>
              <a:t>disks</a:t>
            </a:r>
            <a:r>
              <a:rPr lang="en-US" dirty="0" smtClean="0"/>
              <a:t>.</a:t>
            </a:r>
          </a:p>
          <a:p>
            <a:pPr marL="514350" indent="-514350">
              <a:buAutoNum type="arabicPeriod" startAt="3"/>
            </a:pPr>
            <a:r>
              <a:rPr lang="en-IN" dirty="0" smtClean="0">
                <a:solidFill>
                  <a:schemeClr val="accent6"/>
                </a:solidFill>
              </a:rPr>
              <a:t>Tertiary </a:t>
            </a:r>
            <a:r>
              <a:rPr lang="en-IN" dirty="0">
                <a:solidFill>
                  <a:schemeClr val="accent6"/>
                </a:solidFill>
              </a:rPr>
              <a:t>(or off-line) storage: </a:t>
            </a:r>
            <a:endParaRPr lang="en-IN" dirty="0" smtClean="0">
              <a:solidFill>
                <a:schemeClr val="accent6"/>
              </a:solidFill>
            </a:endParaRPr>
          </a:p>
          <a:p>
            <a:r>
              <a:rPr lang="en-US" dirty="0"/>
              <a:t>magnetic tapes and optical disk juke </a:t>
            </a:r>
            <a:r>
              <a:rPr lang="en-US" dirty="0" smtClean="0"/>
              <a:t>boxes</a:t>
            </a:r>
            <a:endParaRPr lang="en-IN" dirty="0">
              <a:solidFill>
                <a:schemeClr val="accent6"/>
              </a:solidFill>
            </a:endParaRPr>
          </a:p>
        </p:txBody>
      </p:sp>
    </p:spTree>
    <p:extLst>
      <p:ext uri="{BB962C8B-B14F-4D97-AF65-F5344CB8AC3E}">
        <p14:creationId xmlns:p14="http://schemas.microsoft.com/office/powerpoint/2010/main" val="24277493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2210</Words>
  <Application>Microsoft Office PowerPoint</Application>
  <PresentationFormat>Widescreen</PresentationFormat>
  <Paragraphs>399</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Calibri Light</vt:lpstr>
      <vt:lpstr>Helvetica</vt:lpstr>
      <vt:lpstr>Times New Roman</vt:lpstr>
      <vt:lpstr>Wingdings 2</vt:lpstr>
      <vt:lpstr>Wingdings 3</vt:lpstr>
      <vt:lpstr>Office Theme</vt:lpstr>
      <vt:lpstr>PowerPoint Presentation</vt:lpstr>
      <vt:lpstr>PowerPoint Presentation</vt:lpstr>
      <vt:lpstr>PowerPoint Presentation</vt:lpstr>
      <vt:lpstr>Overview of physical media</vt:lpstr>
      <vt:lpstr>Overview of physical media</vt:lpstr>
      <vt:lpstr>Overview of physical media</vt:lpstr>
      <vt:lpstr>Overview of physical media</vt:lpstr>
      <vt:lpstr>Storage device hierarchy</vt:lpstr>
      <vt:lpstr>Another classification: Primary, secondary, and tertiary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VSITR</dc:creator>
  <cp:lastModifiedBy>VSITR</cp:lastModifiedBy>
  <cp:revision>10</cp:revision>
  <dcterms:created xsi:type="dcterms:W3CDTF">2021-10-16T03:46:58Z</dcterms:created>
  <dcterms:modified xsi:type="dcterms:W3CDTF">2023-08-01T05:13:13Z</dcterms:modified>
</cp:coreProperties>
</file>