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323" r:id="rId49"/>
    <p:sldId id="324" r:id="rId50"/>
    <p:sldId id="325" r:id="rId51"/>
    <p:sldId id="326" r:id="rId52"/>
    <p:sldId id="327" r:id="rId53"/>
    <p:sldId id="328" r:id="rId54"/>
    <p:sldId id="329" r:id="rId55"/>
    <p:sldId id="330" r:id="rId56"/>
    <p:sldId id="331"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7" r:id="rId73"/>
    <p:sldId id="348" r:id="rId74"/>
    <p:sldId id="349" r:id="rId75"/>
    <p:sldId id="350" r:id="rId76"/>
    <p:sldId id="351" r:id="rId77"/>
    <p:sldId id="352"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94660"/>
  </p:normalViewPr>
  <p:slideViewPr>
    <p:cSldViewPr snapToGrid="0">
      <p:cViewPr varScale="1">
        <p:scale>
          <a:sx n="109" d="100"/>
          <a:sy n="109" d="100"/>
        </p:scale>
        <p:origin x="62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9A8E04E-F98D-4D74-90BE-1E5EB3FBBC14}"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2B38E-0BCA-4C51-B271-6B2372AC42E3}" type="slidenum">
              <a:rPr lang="en-IN" smtClean="0"/>
              <a:t>‹#›</a:t>
            </a:fld>
            <a:endParaRPr lang="en-IN"/>
          </a:p>
        </p:txBody>
      </p:sp>
    </p:spTree>
    <p:extLst>
      <p:ext uri="{BB962C8B-B14F-4D97-AF65-F5344CB8AC3E}">
        <p14:creationId xmlns:p14="http://schemas.microsoft.com/office/powerpoint/2010/main" val="1696129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9A8E04E-F98D-4D74-90BE-1E5EB3FBBC14}"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2B38E-0BCA-4C51-B271-6B2372AC42E3}" type="slidenum">
              <a:rPr lang="en-IN" smtClean="0"/>
              <a:t>‹#›</a:t>
            </a:fld>
            <a:endParaRPr lang="en-IN"/>
          </a:p>
        </p:txBody>
      </p:sp>
    </p:spTree>
    <p:extLst>
      <p:ext uri="{BB962C8B-B14F-4D97-AF65-F5344CB8AC3E}">
        <p14:creationId xmlns:p14="http://schemas.microsoft.com/office/powerpoint/2010/main" val="1746849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9A8E04E-F98D-4D74-90BE-1E5EB3FBBC14}"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2B38E-0BCA-4C51-B271-6B2372AC42E3}" type="slidenum">
              <a:rPr lang="en-IN" smtClean="0"/>
              <a:t>‹#›</a:t>
            </a:fld>
            <a:endParaRPr lang="en-IN"/>
          </a:p>
        </p:txBody>
      </p:sp>
    </p:spTree>
    <p:extLst>
      <p:ext uri="{BB962C8B-B14F-4D97-AF65-F5344CB8AC3E}">
        <p14:creationId xmlns:p14="http://schemas.microsoft.com/office/powerpoint/2010/main" val="3659062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 Logo on BR">
    <p:spTree>
      <p:nvGrpSpPr>
        <p:cNvPr id="1" name=""/>
        <p:cNvGrpSpPr/>
        <p:nvPr/>
      </p:nvGrpSpPr>
      <p:grpSpPr>
        <a:xfrm>
          <a:off x="0" y="0"/>
          <a:ext cx="0" cy="0"/>
          <a:chOff x="0" y="0"/>
          <a:chExt cx="0" cy="0"/>
        </a:xfrm>
      </p:grpSpPr>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906100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 Logo on BL">
    <p:spTree>
      <p:nvGrpSpPr>
        <p:cNvPr id="1" name=""/>
        <p:cNvGrpSpPr/>
        <p:nvPr/>
      </p:nvGrpSpPr>
      <p:grpSpPr>
        <a:xfrm>
          <a:off x="0" y="0"/>
          <a:ext cx="0" cy="0"/>
          <a:chOff x="0" y="0"/>
          <a:chExt cx="0" cy="0"/>
        </a:xfrm>
      </p:grpSpPr>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74142" y="863444"/>
            <a:ext cx="11986680" cy="5627971"/>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70656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 Logo on TR">
    <p:spTree>
      <p:nvGrpSpPr>
        <p:cNvPr id="1" name=""/>
        <p:cNvGrpSpPr/>
        <p:nvPr/>
      </p:nvGrpSpPr>
      <p:grpSpPr>
        <a:xfrm>
          <a:off x="0" y="0"/>
          <a:ext cx="0" cy="0"/>
          <a:chOff x="0" y="0"/>
          <a:chExt cx="0" cy="0"/>
        </a:xfrm>
      </p:grpSpPr>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25659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9A8E04E-F98D-4D74-90BE-1E5EB3FBBC14}"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2B38E-0BCA-4C51-B271-6B2372AC42E3}" type="slidenum">
              <a:rPr lang="en-IN" smtClean="0"/>
              <a:t>‹#›</a:t>
            </a:fld>
            <a:endParaRPr lang="en-IN"/>
          </a:p>
        </p:txBody>
      </p:sp>
    </p:spTree>
    <p:extLst>
      <p:ext uri="{BB962C8B-B14F-4D97-AF65-F5344CB8AC3E}">
        <p14:creationId xmlns:p14="http://schemas.microsoft.com/office/powerpoint/2010/main" val="2686338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9A8E04E-F98D-4D74-90BE-1E5EB3FBBC14}" type="datetimeFigureOut">
              <a:rPr lang="en-IN" smtClean="0"/>
              <a:t>01-08-2023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22B38E-0BCA-4C51-B271-6B2372AC42E3}" type="slidenum">
              <a:rPr lang="en-IN" smtClean="0"/>
              <a:t>‹#›</a:t>
            </a:fld>
            <a:endParaRPr lang="en-IN"/>
          </a:p>
        </p:txBody>
      </p:sp>
    </p:spTree>
    <p:extLst>
      <p:ext uri="{BB962C8B-B14F-4D97-AF65-F5344CB8AC3E}">
        <p14:creationId xmlns:p14="http://schemas.microsoft.com/office/powerpoint/2010/main" val="1300954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9A8E04E-F98D-4D74-90BE-1E5EB3FBBC14}"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22B38E-0BCA-4C51-B271-6B2372AC42E3}" type="slidenum">
              <a:rPr lang="en-IN" smtClean="0"/>
              <a:t>‹#›</a:t>
            </a:fld>
            <a:endParaRPr lang="en-IN"/>
          </a:p>
        </p:txBody>
      </p:sp>
    </p:spTree>
    <p:extLst>
      <p:ext uri="{BB962C8B-B14F-4D97-AF65-F5344CB8AC3E}">
        <p14:creationId xmlns:p14="http://schemas.microsoft.com/office/powerpoint/2010/main" val="1558105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9A8E04E-F98D-4D74-90BE-1E5EB3FBBC14}" type="datetimeFigureOut">
              <a:rPr lang="en-IN" smtClean="0"/>
              <a:t>01-08-2023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22B38E-0BCA-4C51-B271-6B2372AC42E3}" type="slidenum">
              <a:rPr lang="en-IN" smtClean="0"/>
              <a:t>‹#›</a:t>
            </a:fld>
            <a:endParaRPr lang="en-IN"/>
          </a:p>
        </p:txBody>
      </p:sp>
    </p:spTree>
    <p:extLst>
      <p:ext uri="{BB962C8B-B14F-4D97-AF65-F5344CB8AC3E}">
        <p14:creationId xmlns:p14="http://schemas.microsoft.com/office/powerpoint/2010/main" val="1726820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9A8E04E-F98D-4D74-90BE-1E5EB3FBBC14}" type="datetimeFigureOut">
              <a:rPr lang="en-IN" smtClean="0"/>
              <a:t>01-08-2023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22B38E-0BCA-4C51-B271-6B2372AC42E3}" type="slidenum">
              <a:rPr lang="en-IN" smtClean="0"/>
              <a:t>‹#›</a:t>
            </a:fld>
            <a:endParaRPr lang="en-IN"/>
          </a:p>
        </p:txBody>
      </p:sp>
    </p:spTree>
    <p:extLst>
      <p:ext uri="{BB962C8B-B14F-4D97-AF65-F5344CB8AC3E}">
        <p14:creationId xmlns:p14="http://schemas.microsoft.com/office/powerpoint/2010/main" val="2498688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A8E04E-F98D-4D74-90BE-1E5EB3FBBC14}" type="datetimeFigureOut">
              <a:rPr lang="en-IN" smtClean="0"/>
              <a:t>01-08-2023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22B38E-0BCA-4C51-B271-6B2372AC42E3}" type="slidenum">
              <a:rPr lang="en-IN" smtClean="0"/>
              <a:t>‹#›</a:t>
            </a:fld>
            <a:endParaRPr lang="en-IN"/>
          </a:p>
        </p:txBody>
      </p:sp>
    </p:spTree>
    <p:extLst>
      <p:ext uri="{BB962C8B-B14F-4D97-AF65-F5344CB8AC3E}">
        <p14:creationId xmlns:p14="http://schemas.microsoft.com/office/powerpoint/2010/main" val="2754307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A8E04E-F98D-4D74-90BE-1E5EB3FBBC14}"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22B38E-0BCA-4C51-B271-6B2372AC42E3}" type="slidenum">
              <a:rPr lang="en-IN" smtClean="0"/>
              <a:t>‹#›</a:t>
            </a:fld>
            <a:endParaRPr lang="en-IN"/>
          </a:p>
        </p:txBody>
      </p:sp>
    </p:spTree>
    <p:extLst>
      <p:ext uri="{BB962C8B-B14F-4D97-AF65-F5344CB8AC3E}">
        <p14:creationId xmlns:p14="http://schemas.microsoft.com/office/powerpoint/2010/main" val="3646682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9A8E04E-F98D-4D74-90BE-1E5EB3FBBC14}" type="datetimeFigureOut">
              <a:rPr lang="en-IN" smtClean="0"/>
              <a:t>01-08-2023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22B38E-0BCA-4C51-B271-6B2372AC42E3}" type="slidenum">
              <a:rPr lang="en-IN" smtClean="0"/>
              <a:t>‹#›</a:t>
            </a:fld>
            <a:endParaRPr lang="en-IN"/>
          </a:p>
        </p:txBody>
      </p:sp>
    </p:spTree>
    <p:extLst>
      <p:ext uri="{BB962C8B-B14F-4D97-AF65-F5344CB8AC3E}">
        <p14:creationId xmlns:p14="http://schemas.microsoft.com/office/powerpoint/2010/main" val="3250329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8E04E-F98D-4D74-90BE-1E5EB3FBBC14}" type="datetimeFigureOut">
              <a:rPr lang="en-IN" smtClean="0"/>
              <a:t>01-08-2023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22B38E-0BCA-4C51-B271-6B2372AC42E3}" type="slidenum">
              <a:rPr lang="en-IN" smtClean="0"/>
              <a:t>‹#›</a:t>
            </a:fld>
            <a:endParaRPr lang="en-IN"/>
          </a:p>
        </p:txBody>
      </p:sp>
    </p:spTree>
    <p:extLst>
      <p:ext uri="{BB962C8B-B14F-4D97-AF65-F5344CB8AC3E}">
        <p14:creationId xmlns:p14="http://schemas.microsoft.com/office/powerpoint/2010/main" val="3979720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2.xml"/><Relationship Id="rId4" Type="http://schemas.openxmlformats.org/officeDocument/2006/relationships/image" Target="../media/image7.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2016370" y="404664"/>
            <a:ext cx="8229600" cy="612068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6000" dirty="0" smtClean="0">
                <a:solidFill>
                  <a:schemeClr val="tx1">
                    <a:lumMod val="65000"/>
                    <a:lumOff val="35000"/>
                  </a:schemeClr>
                </a:solidFill>
              </a:rPr>
              <a:t>Database Management System</a:t>
            </a:r>
          </a:p>
          <a:p>
            <a:pPr marL="0" indent="0" algn="ctr">
              <a:buNone/>
            </a:pPr>
            <a:r>
              <a:rPr lang="en-US" sz="6000" dirty="0" smtClean="0">
                <a:solidFill>
                  <a:schemeClr val="accent5">
                    <a:lumMod val="75000"/>
                  </a:schemeClr>
                </a:solidFill>
              </a:rPr>
              <a:t>UNIT-7</a:t>
            </a:r>
          </a:p>
          <a:p>
            <a:pPr marL="0" indent="0" algn="ctr">
              <a:buNone/>
            </a:pPr>
            <a:r>
              <a:rPr lang="en-US" sz="6000" dirty="0" smtClean="0">
                <a:solidFill>
                  <a:schemeClr val="accent5">
                    <a:lumMod val="75000"/>
                  </a:schemeClr>
                </a:solidFill>
              </a:rPr>
              <a:t>Transaction Processing</a:t>
            </a:r>
            <a:endParaRPr lang="en-IN" dirty="0" smtClean="0"/>
          </a:p>
          <a:p>
            <a:pPr marL="0" indent="0" algn="ctr">
              <a:buNone/>
            </a:pPr>
            <a:endParaRPr lang="en-US" sz="6000" dirty="0">
              <a:solidFill>
                <a:schemeClr val="accent5">
                  <a:lumMod val="75000"/>
                </a:schemeClr>
              </a:solidFill>
            </a:endParaRPr>
          </a:p>
        </p:txBody>
      </p:sp>
    </p:spTree>
    <p:extLst>
      <p:ext uri="{BB962C8B-B14F-4D97-AF65-F5344CB8AC3E}">
        <p14:creationId xmlns:p14="http://schemas.microsoft.com/office/powerpoint/2010/main" val="348391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ACI</a:t>
            </a:r>
            <a:r>
              <a:rPr lang="en-US" dirty="0">
                <a:solidFill>
                  <a:schemeClr val="accent6"/>
                </a:solidFill>
              </a:rPr>
              <a:t>D</a:t>
            </a:r>
            <a:r>
              <a:rPr lang="en-US" dirty="0"/>
              <a:t> properties of transaction (</a:t>
            </a:r>
            <a:r>
              <a:rPr lang="en-US" dirty="0">
                <a:solidFill>
                  <a:schemeClr val="accent6"/>
                </a:solidFill>
              </a:rPr>
              <a:t>Durability</a:t>
            </a:r>
            <a:r>
              <a:rPr lang="en-US" dirty="0"/>
              <a:t>)</a:t>
            </a:r>
          </a:p>
        </p:txBody>
      </p:sp>
      <p:sp>
        <p:nvSpPr>
          <p:cNvPr id="3" name="Content Placeholder 2"/>
          <p:cNvSpPr>
            <a:spLocks noGrp="1"/>
          </p:cNvSpPr>
          <p:nvPr>
            <p:ph idx="1"/>
          </p:nvPr>
        </p:nvSpPr>
        <p:spPr>
          <a:xfrm>
            <a:off x="131180" y="863444"/>
            <a:ext cx="8394255" cy="5590565"/>
          </a:xfrm>
        </p:spPr>
        <p:txBody>
          <a:bodyPr/>
          <a:lstStyle/>
          <a:p>
            <a:r>
              <a:rPr lang="en-US" dirty="0"/>
              <a:t>After a transaction completes successfully, the </a:t>
            </a:r>
            <a:r>
              <a:rPr lang="en-US" b="1" dirty="0">
                <a:solidFill>
                  <a:schemeClr val="accent6"/>
                </a:solidFill>
              </a:rPr>
              <a:t>changes it has made to the database persist (permanent)</a:t>
            </a:r>
            <a:r>
              <a:rPr lang="en-US" dirty="0"/>
              <a:t>, even if there are system failures.</a:t>
            </a:r>
          </a:p>
          <a:p>
            <a:r>
              <a:rPr lang="en-US" dirty="0"/>
              <a:t>Once our transaction completed up to last step (step 6) its result must be stored permanently. It should not be removed if system fails.</a:t>
            </a:r>
            <a:endParaRPr lang="en-GB" dirty="0"/>
          </a:p>
        </p:txBody>
      </p:sp>
      <p:sp>
        <p:nvSpPr>
          <p:cNvPr id="4" name="TextBox 3"/>
          <p:cNvSpPr txBox="1"/>
          <p:nvPr/>
        </p:nvSpPr>
        <p:spPr>
          <a:xfrm>
            <a:off x="9466729" y="867367"/>
            <a:ext cx="1828800" cy="3908762"/>
          </a:xfrm>
          <a:prstGeom prst="rect">
            <a:avLst/>
          </a:prstGeom>
          <a:noFill/>
          <a:ln>
            <a:solidFill>
              <a:schemeClr val="bg1"/>
            </a:solidFill>
          </a:ln>
        </p:spPr>
        <p:txBody>
          <a:bodyPr wrap="square" rtlCol="0">
            <a:spAutoFit/>
          </a:bodyPr>
          <a:lstStyle/>
          <a:p>
            <a:pPr algn="ctr"/>
            <a:r>
              <a:rPr lang="en-US" sz="2000" dirty="0">
                <a:solidFill>
                  <a:schemeClr val="tx2"/>
                </a:solidFill>
              </a:rPr>
              <a:t>A=500, B=500</a:t>
            </a:r>
          </a:p>
          <a:p>
            <a:pPr algn="ctr"/>
            <a:endParaRPr lang="en-US" sz="2000" dirty="0" smtClean="0"/>
          </a:p>
          <a:p>
            <a:pPr algn="ctr"/>
            <a:r>
              <a:rPr lang="en-US" sz="2800" b="1" dirty="0" smtClean="0"/>
              <a:t>read</a:t>
            </a:r>
            <a:r>
              <a:rPr lang="en-US" sz="2800" dirty="0" smtClean="0"/>
              <a:t> </a:t>
            </a:r>
            <a:r>
              <a:rPr lang="en-US" sz="2800" dirty="0"/>
              <a:t>(A)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r>
              <a:rPr lang="en-US" sz="2800" dirty="0" smtClean="0"/>
              <a:t>)</a:t>
            </a:r>
          </a:p>
          <a:p>
            <a:pPr algn="ctr"/>
            <a:endParaRPr lang="en-US" sz="2000" dirty="0" smtClean="0"/>
          </a:p>
          <a:p>
            <a:pPr algn="ctr"/>
            <a:r>
              <a:rPr lang="en-US" sz="2000" dirty="0" smtClean="0">
                <a:solidFill>
                  <a:schemeClr val="tx2"/>
                </a:solidFill>
              </a:rPr>
              <a:t>A=450</a:t>
            </a:r>
            <a:r>
              <a:rPr lang="en-US" sz="2000" dirty="0">
                <a:solidFill>
                  <a:schemeClr val="tx2"/>
                </a:solidFill>
              </a:rPr>
              <a:t>, </a:t>
            </a:r>
            <a:r>
              <a:rPr lang="en-US" sz="2000" dirty="0" smtClean="0">
                <a:solidFill>
                  <a:schemeClr val="tx2"/>
                </a:solidFill>
              </a:rPr>
              <a:t>B=550</a:t>
            </a:r>
            <a:endParaRPr lang="en-US" sz="2000" dirty="0">
              <a:solidFill>
                <a:schemeClr val="tx2"/>
              </a:solidFill>
            </a:endParaRPr>
          </a:p>
        </p:txBody>
      </p:sp>
      <p:cxnSp>
        <p:nvCxnSpPr>
          <p:cNvPr id="14" name="Straight Connector 13"/>
          <p:cNvCxnSpPr/>
          <p:nvPr/>
        </p:nvCxnSpPr>
        <p:spPr>
          <a:xfrm flipH="1">
            <a:off x="8948033" y="863444"/>
            <a:ext cx="13447" cy="39319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9467557" y="4290061"/>
            <a:ext cx="1828800" cy="50530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7550433" y="4928372"/>
            <a:ext cx="3832592" cy="914400"/>
          </a:xfrm>
          <a:prstGeom prst="wedgeRoundRectCallout">
            <a:avLst>
              <a:gd name="adj1" fmla="val 23351"/>
              <a:gd name="adj2" fmla="val -76093"/>
              <a:gd name="adj3" fmla="val 1666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smtClean="0">
                <a:solidFill>
                  <a:schemeClr val="tx1"/>
                </a:solidFill>
              </a:rPr>
              <a:t>These values must be stored permanently in the database</a:t>
            </a:r>
            <a:endParaRPr lang="en-IN" sz="2400" dirty="0">
              <a:solidFill>
                <a:schemeClr val="tx1"/>
              </a:solidFill>
            </a:endParaRPr>
          </a:p>
        </p:txBody>
      </p:sp>
    </p:spTree>
    <p:extLst>
      <p:ext uri="{BB962C8B-B14F-4D97-AF65-F5344CB8AC3E}">
        <p14:creationId xmlns:p14="http://schemas.microsoft.com/office/powerpoint/2010/main" val="355426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500"/>
                                        <p:tgtEl>
                                          <p:spTgt spid="4">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fade">
                                      <p:cBhvr>
                                        <p:cTn id="40" dur="500"/>
                                        <p:tgtEl>
                                          <p:spTgt spid="4">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fade">
                                      <p:cBhvr>
                                        <p:cTn id="45" dur="500"/>
                                        <p:tgtEl>
                                          <p:spTgt spid="4">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Transaction State Diagram \ State Transition Diagram</a:t>
            </a:r>
          </a:p>
        </p:txBody>
      </p:sp>
      <p:sp>
        <p:nvSpPr>
          <p:cNvPr id="5" name="Text Placeholder 4"/>
          <p:cNvSpPr>
            <a:spLocks noGrp="1"/>
          </p:cNvSpPr>
          <p:nvPr>
            <p:ph type="body" idx="1"/>
          </p:nvPr>
        </p:nvSpPr>
        <p:spPr/>
        <p:txBody>
          <a:bodyPr/>
          <a:lstStyle/>
          <a:p>
            <a:r>
              <a:rPr lang="en-US" dirty="0" smtClean="0"/>
              <a:t>Section – 3</a:t>
            </a:r>
          </a:p>
          <a:p>
            <a:endParaRPr lang="en-US" dirty="0"/>
          </a:p>
        </p:txBody>
      </p:sp>
    </p:spTree>
    <p:extLst>
      <p:ext uri="{BB962C8B-B14F-4D97-AF65-F5344CB8AC3E}">
        <p14:creationId xmlns:p14="http://schemas.microsoft.com/office/powerpoint/2010/main" val="16225143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Transaction State Diagram \ State Transition Diagram</a:t>
            </a:r>
            <a:endParaRPr lang="en-US" dirty="0"/>
          </a:p>
        </p:txBody>
      </p:sp>
      <p:sp>
        <p:nvSpPr>
          <p:cNvPr id="29" name="Content Placeholder 28"/>
          <p:cNvSpPr>
            <a:spLocks noGrp="1"/>
          </p:cNvSpPr>
          <p:nvPr>
            <p:ph idx="1"/>
          </p:nvPr>
        </p:nvSpPr>
        <p:spPr>
          <a:xfrm>
            <a:off x="54980" y="832964"/>
            <a:ext cx="11929641" cy="5590565"/>
          </a:xfrm>
        </p:spPr>
        <p:txBody>
          <a:bodyPr/>
          <a:lstStyle/>
          <a:p>
            <a:endParaRPr lang="en-US" dirty="0"/>
          </a:p>
        </p:txBody>
      </p:sp>
      <p:cxnSp>
        <p:nvCxnSpPr>
          <p:cNvPr id="14" name="Straight Connector 13"/>
          <p:cNvCxnSpPr/>
          <p:nvPr/>
        </p:nvCxnSpPr>
        <p:spPr>
          <a:xfrm flipH="1">
            <a:off x="7028023" y="863444"/>
            <a:ext cx="13447" cy="43891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516259" y="961496"/>
            <a:ext cx="1828800" cy="3539430"/>
          </a:xfrm>
          <a:prstGeom prst="rect">
            <a:avLst/>
          </a:prstGeom>
          <a:noFill/>
          <a:ln w="28575">
            <a:solidFill>
              <a:schemeClr val="tx2"/>
            </a:solidFill>
          </a:ln>
        </p:spPr>
        <p:txBody>
          <a:bodyPr wrap="square" rtlCol="0">
            <a:spAutoFit/>
          </a:bodyPr>
          <a:lstStyle/>
          <a:p>
            <a:pPr algn="ctr"/>
            <a:endParaRPr lang="en-US" sz="2800" b="1" dirty="0" smtClean="0"/>
          </a:p>
          <a:p>
            <a:pPr algn="ctr"/>
            <a:r>
              <a:rPr lang="en-US" sz="2800" b="1" dirty="0" smtClean="0"/>
              <a:t>read</a:t>
            </a:r>
            <a:r>
              <a:rPr lang="en-US" sz="2800" dirty="0" smtClean="0"/>
              <a:t> </a:t>
            </a:r>
            <a:r>
              <a:rPr lang="en-US" sz="2800" dirty="0"/>
              <a:t>(A)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r>
              <a:rPr lang="en-US" sz="2800" dirty="0" smtClean="0"/>
              <a:t>)</a:t>
            </a:r>
          </a:p>
          <a:p>
            <a:pPr algn="ctr"/>
            <a:r>
              <a:rPr lang="en-US" sz="2800" b="1" dirty="0"/>
              <a:t>Commit</a:t>
            </a:r>
          </a:p>
        </p:txBody>
      </p:sp>
      <p:sp>
        <p:nvSpPr>
          <p:cNvPr id="9" name="Oval 8"/>
          <p:cNvSpPr/>
          <p:nvPr/>
        </p:nvSpPr>
        <p:spPr>
          <a:xfrm>
            <a:off x="381000" y="32385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10" name="Oval 9"/>
          <p:cNvSpPr/>
          <p:nvPr/>
        </p:nvSpPr>
        <p:spPr>
          <a:xfrm>
            <a:off x="1967556" y="20403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Partial </a:t>
            </a:r>
          </a:p>
          <a:p>
            <a:pPr algn="ctr"/>
            <a:r>
              <a:rPr lang="en-US" sz="1600" dirty="0">
                <a:solidFill>
                  <a:schemeClr val="bg1"/>
                </a:solidFill>
              </a:rPr>
              <a:t>Committed</a:t>
            </a:r>
            <a:endParaRPr lang="en-IN" sz="1600" dirty="0">
              <a:solidFill>
                <a:schemeClr val="bg1"/>
              </a:solidFill>
            </a:endParaRPr>
          </a:p>
        </p:txBody>
      </p:sp>
      <p:sp>
        <p:nvSpPr>
          <p:cNvPr id="11" name="Oval 10"/>
          <p:cNvSpPr/>
          <p:nvPr/>
        </p:nvSpPr>
        <p:spPr>
          <a:xfrm>
            <a:off x="1927413" y="43986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Failed</a:t>
            </a:r>
            <a:endParaRPr lang="en-IN" sz="2400" dirty="0">
              <a:solidFill>
                <a:schemeClr val="bg1"/>
              </a:solidFill>
            </a:endParaRPr>
          </a:p>
        </p:txBody>
      </p:sp>
      <p:sp>
        <p:nvSpPr>
          <p:cNvPr id="12" name="Oval 11"/>
          <p:cNvSpPr/>
          <p:nvPr/>
        </p:nvSpPr>
        <p:spPr>
          <a:xfrm>
            <a:off x="4495607" y="20784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Committed</a:t>
            </a:r>
            <a:endParaRPr lang="en-IN" sz="1600" dirty="0">
              <a:solidFill>
                <a:schemeClr val="bg1"/>
              </a:solidFill>
            </a:endParaRPr>
          </a:p>
        </p:txBody>
      </p:sp>
      <p:sp>
        <p:nvSpPr>
          <p:cNvPr id="13" name="Oval 12"/>
          <p:cNvSpPr/>
          <p:nvPr/>
        </p:nvSpPr>
        <p:spPr>
          <a:xfrm>
            <a:off x="4455464" y="43986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Aborted</a:t>
            </a:r>
            <a:endParaRPr lang="en-IN" sz="1600" dirty="0">
              <a:solidFill>
                <a:schemeClr val="bg1"/>
              </a:solidFill>
            </a:endParaRPr>
          </a:p>
        </p:txBody>
      </p:sp>
      <p:cxnSp>
        <p:nvCxnSpPr>
          <p:cNvPr id="15" name="Straight Arrow Connector 14"/>
          <p:cNvCxnSpPr>
            <a:stCxn id="9" idx="0"/>
            <a:endCxn id="10" idx="3"/>
          </p:cNvCxnSpPr>
          <p:nvPr/>
        </p:nvCxnSpPr>
        <p:spPr>
          <a:xfrm flipV="1">
            <a:off x="1173000" y="2654858"/>
            <a:ext cx="1026527" cy="58364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4"/>
            <a:endCxn id="11" idx="1"/>
          </p:cNvCxnSpPr>
          <p:nvPr/>
        </p:nvCxnSpPr>
        <p:spPr>
          <a:xfrm>
            <a:off x="1173000" y="3958500"/>
            <a:ext cx="986384" cy="54554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6"/>
            <a:endCxn id="12" idx="2"/>
          </p:cNvCxnSpPr>
          <p:nvPr/>
        </p:nvCxnSpPr>
        <p:spPr>
          <a:xfrm>
            <a:off x="3551556" y="2400300"/>
            <a:ext cx="944051" cy="38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6"/>
            <a:endCxn id="13" idx="2"/>
          </p:cNvCxnSpPr>
          <p:nvPr/>
        </p:nvCxnSpPr>
        <p:spPr>
          <a:xfrm>
            <a:off x="3511413" y="4758600"/>
            <a:ext cx="944051"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ular Callout 18"/>
          <p:cNvSpPr/>
          <p:nvPr/>
        </p:nvSpPr>
        <p:spPr>
          <a:xfrm>
            <a:off x="845866" y="5252588"/>
            <a:ext cx="5347116" cy="914400"/>
          </a:xfrm>
          <a:prstGeom prst="wedgeRoundRectCallout">
            <a:avLst>
              <a:gd name="adj1" fmla="val -46639"/>
              <a:gd name="adj2" fmla="val -201571"/>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This is the initial state. </a:t>
            </a:r>
          </a:p>
          <a:p>
            <a:r>
              <a:rPr lang="en-IN" dirty="0">
                <a:solidFill>
                  <a:schemeClr val="tx1"/>
                </a:solidFill>
              </a:rPr>
              <a:t>The transaction stays in this state while it is executing.</a:t>
            </a:r>
          </a:p>
        </p:txBody>
      </p:sp>
      <p:cxnSp>
        <p:nvCxnSpPr>
          <p:cNvPr id="20" name="Straight Arrow Connector 19"/>
          <p:cNvCxnSpPr>
            <a:stCxn id="10" idx="4"/>
          </p:cNvCxnSpPr>
          <p:nvPr/>
        </p:nvCxnSpPr>
        <p:spPr>
          <a:xfrm flipH="1">
            <a:off x="2743200" y="2760300"/>
            <a:ext cx="16356" cy="163563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041139" y="32385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End</a:t>
            </a:r>
            <a:endParaRPr lang="en-IN" sz="1600" dirty="0">
              <a:solidFill>
                <a:schemeClr val="bg1"/>
              </a:solidFill>
            </a:endParaRPr>
          </a:p>
        </p:txBody>
      </p:sp>
      <p:cxnSp>
        <p:nvCxnSpPr>
          <p:cNvPr id="22" name="Straight Arrow Connector 21"/>
          <p:cNvCxnSpPr>
            <a:stCxn id="13" idx="0"/>
            <a:endCxn id="21" idx="4"/>
          </p:cNvCxnSpPr>
          <p:nvPr/>
        </p:nvCxnSpPr>
        <p:spPr>
          <a:xfrm flipV="1">
            <a:off x="5247464" y="3958500"/>
            <a:ext cx="585675" cy="440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4"/>
            <a:endCxn id="21" idx="0"/>
          </p:cNvCxnSpPr>
          <p:nvPr/>
        </p:nvCxnSpPr>
        <p:spPr>
          <a:xfrm>
            <a:off x="5287607" y="2798400"/>
            <a:ext cx="545532" cy="440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ular Callout 23"/>
          <p:cNvSpPr/>
          <p:nvPr/>
        </p:nvSpPr>
        <p:spPr>
          <a:xfrm>
            <a:off x="572368" y="1007725"/>
            <a:ext cx="5878090" cy="710375"/>
          </a:xfrm>
          <a:prstGeom prst="wedgeRoundRectCallout">
            <a:avLst>
              <a:gd name="adj1" fmla="val -16497"/>
              <a:gd name="adj2" fmla="val 98268"/>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When a transaction executes its final operation, it is said to be in a partially committed state.</a:t>
            </a:r>
          </a:p>
        </p:txBody>
      </p:sp>
      <p:sp>
        <p:nvSpPr>
          <p:cNvPr id="25" name="Rounded Rectangular Callout 24"/>
          <p:cNvSpPr/>
          <p:nvPr/>
        </p:nvSpPr>
        <p:spPr>
          <a:xfrm>
            <a:off x="572368" y="5287470"/>
            <a:ext cx="5878090" cy="1144312"/>
          </a:xfrm>
          <a:prstGeom prst="wedgeRoundRectCallout">
            <a:avLst>
              <a:gd name="adj1" fmla="val -14453"/>
              <a:gd name="adj2" fmla="val -74073"/>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Discover that normal execution can no longer proceed.</a:t>
            </a:r>
          </a:p>
          <a:p>
            <a:r>
              <a:rPr lang="en-IN" dirty="0">
                <a:solidFill>
                  <a:schemeClr val="tx1"/>
                </a:solidFill>
              </a:rPr>
              <a:t>Once a transaction cannot be completed, any changes that it made must be undone rolling it back.</a:t>
            </a:r>
          </a:p>
        </p:txBody>
      </p:sp>
      <p:sp>
        <p:nvSpPr>
          <p:cNvPr id="26" name="Rounded Rectangular Callout 25"/>
          <p:cNvSpPr/>
          <p:nvPr/>
        </p:nvSpPr>
        <p:spPr>
          <a:xfrm>
            <a:off x="572368" y="5294990"/>
            <a:ext cx="5878090" cy="1144312"/>
          </a:xfrm>
          <a:prstGeom prst="wedgeRoundRectCallout">
            <a:avLst>
              <a:gd name="adj1" fmla="val 27869"/>
              <a:gd name="adj2" fmla="val -74073"/>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The state after the transaction has been rolled back and the database has been restored to its state prior to the start of the transaction.</a:t>
            </a:r>
          </a:p>
        </p:txBody>
      </p:sp>
      <p:sp>
        <p:nvSpPr>
          <p:cNvPr id="27" name="Rounded Rectangular Callout 26"/>
          <p:cNvSpPr/>
          <p:nvPr/>
        </p:nvSpPr>
        <p:spPr>
          <a:xfrm>
            <a:off x="557654" y="1026455"/>
            <a:ext cx="5878090" cy="860515"/>
          </a:xfrm>
          <a:prstGeom prst="wedgeRoundRectCallout">
            <a:avLst>
              <a:gd name="adj1" fmla="val 32230"/>
              <a:gd name="adj2" fmla="val 87088"/>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The transaction enters in this state after successful completion of the transaction.</a:t>
            </a:r>
          </a:p>
          <a:p>
            <a:r>
              <a:rPr lang="en-IN" dirty="0">
                <a:solidFill>
                  <a:schemeClr val="tx1"/>
                </a:solidFill>
              </a:rPr>
              <a:t>We cannot abort or rollback a committed transaction.</a:t>
            </a:r>
          </a:p>
        </p:txBody>
      </p:sp>
      <p:sp>
        <p:nvSpPr>
          <p:cNvPr id="30" name="Oval Callout 29"/>
          <p:cNvSpPr/>
          <p:nvPr/>
        </p:nvSpPr>
        <p:spPr>
          <a:xfrm>
            <a:off x="7751409" y="1096712"/>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31" name="Oval Callout 30"/>
          <p:cNvSpPr/>
          <p:nvPr/>
        </p:nvSpPr>
        <p:spPr>
          <a:xfrm>
            <a:off x="7751409" y="2388055"/>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32" name="Oval Callout 31"/>
          <p:cNvSpPr/>
          <p:nvPr/>
        </p:nvSpPr>
        <p:spPr>
          <a:xfrm>
            <a:off x="7751409" y="3675934"/>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smtClean="0">
                <a:solidFill>
                  <a:schemeClr val="bg1"/>
                </a:solidFill>
              </a:rPr>
              <a:t>Partial Committed</a:t>
            </a:r>
            <a:endParaRPr lang="en-IN" sz="2400" dirty="0">
              <a:solidFill>
                <a:schemeClr val="bg1"/>
              </a:solidFill>
            </a:endParaRPr>
          </a:p>
        </p:txBody>
      </p:sp>
      <p:sp>
        <p:nvSpPr>
          <p:cNvPr id="36" name="TextBox 35"/>
          <p:cNvSpPr txBox="1"/>
          <p:nvPr/>
        </p:nvSpPr>
        <p:spPr>
          <a:xfrm>
            <a:off x="11268859" y="2545154"/>
            <a:ext cx="590550" cy="369332"/>
          </a:xfrm>
          <a:prstGeom prst="rect">
            <a:avLst/>
          </a:prstGeom>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FAIL</a:t>
            </a:r>
            <a:endParaRPr lang="en-IN" dirty="0"/>
          </a:p>
        </p:txBody>
      </p:sp>
      <p:cxnSp>
        <p:nvCxnSpPr>
          <p:cNvPr id="37" name="Straight Connector 36"/>
          <p:cNvCxnSpPr/>
          <p:nvPr/>
        </p:nvCxnSpPr>
        <p:spPr>
          <a:xfrm flipH="1">
            <a:off x="9574029" y="2725102"/>
            <a:ext cx="781050" cy="0"/>
          </a:xfrm>
          <a:prstGeom prst="line">
            <a:avLst/>
          </a:prstGeom>
          <a:ln w="28575">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38" name="Elbow Connector 37"/>
          <p:cNvCxnSpPr/>
          <p:nvPr/>
        </p:nvCxnSpPr>
        <p:spPr>
          <a:xfrm rot="5400000" flipH="1" flipV="1">
            <a:off x="9351650" y="1548260"/>
            <a:ext cx="1406661" cy="961902"/>
          </a:xfrm>
          <a:prstGeom prst="bentConnector3">
            <a:avLst>
              <a:gd name="adj1" fmla="val 99837"/>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flipH="1" flipV="1">
            <a:off x="10844614" y="2727935"/>
            <a:ext cx="419874" cy="3771"/>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47" name="Oval Callout 46"/>
          <p:cNvSpPr/>
          <p:nvPr/>
        </p:nvSpPr>
        <p:spPr>
          <a:xfrm>
            <a:off x="7782770" y="2400300"/>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smtClean="0">
                <a:solidFill>
                  <a:schemeClr val="bg1"/>
                </a:solidFill>
              </a:rPr>
              <a:t>Failed</a:t>
            </a:r>
            <a:endParaRPr lang="en-IN" sz="2400" dirty="0">
              <a:solidFill>
                <a:schemeClr val="bg1"/>
              </a:solidFill>
            </a:endParaRPr>
          </a:p>
        </p:txBody>
      </p:sp>
      <p:sp>
        <p:nvSpPr>
          <p:cNvPr id="48" name="Oval Callout 47"/>
          <p:cNvSpPr/>
          <p:nvPr/>
        </p:nvSpPr>
        <p:spPr>
          <a:xfrm>
            <a:off x="7782770" y="4075364"/>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smtClean="0">
                <a:solidFill>
                  <a:schemeClr val="bg1"/>
                </a:solidFill>
              </a:rPr>
              <a:t>Committed</a:t>
            </a:r>
            <a:endParaRPr lang="en-IN" sz="2400" dirty="0">
              <a:solidFill>
                <a:schemeClr val="bg1"/>
              </a:solidFill>
            </a:endParaRPr>
          </a:p>
        </p:txBody>
      </p:sp>
      <p:sp>
        <p:nvSpPr>
          <p:cNvPr id="49" name="Oval Callout 48"/>
          <p:cNvSpPr/>
          <p:nvPr/>
        </p:nvSpPr>
        <p:spPr>
          <a:xfrm>
            <a:off x="7751409" y="1085236"/>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smtClean="0">
                <a:solidFill>
                  <a:schemeClr val="bg1"/>
                </a:solidFill>
              </a:rPr>
              <a:t>Aborted</a:t>
            </a:r>
            <a:endParaRPr lang="en-IN" sz="2400" dirty="0">
              <a:solidFill>
                <a:schemeClr val="bg1"/>
              </a:solidFill>
            </a:endParaRPr>
          </a:p>
        </p:txBody>
      </p:sp>
    </p:spTree>
    <p:extLst>
      <p:ext uri="{BB962C8B-B14F-4D97-AF65-F5344CB8AC3E}">
        <p14:creationId xmlns:p14="http://schemas.microsoft.com/office/powerpoint/2010/main" val="70440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fade">
                                      <p:cBhvr>
                                        <p:cTn id="12" dur="500"/>
                                        <p:tgtEl>
                                          <p:spTgt spid="6">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19"/>
                                        </p:tgtEl>
                                      </p:cBhvr>
                                    </p:animEffect>
                                    <p:set>
                                      <p:cBhvr>
                                        <p:cTn id="54" dur="1" fill="hold">
                                          <p:stCondLst>
                                            <p:cond delay="499"/>
                                          </p:stCondLst>
                                        </p:cTn>
                                        <p:tgtEl>
                                          <p:spTgt spid="19"/>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0"/>
                                        </p:tgtEl>
                                      </p:cBhvr>
                                    </p:animEffect>
                                    <p:set>
                                      <p:cBhvr>
                                        <p:cTn id="57" dur="1" fill="hold">
                                          <p:stCondLst>
                                            <p:cond delay="499"/>
                                          </p:stCondLst>
                                        </p:cTn>
                                        <p:tgtEl>
                                          <p:spTgt spid="30"/>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1"/>
                                        </p:tgtEl>
                                      </p:cBhvr>
                                    </p:animEffect>
                                    <p:set>
                                      <p:cBhvr>
                                        <p:cTn id="60" dur="1" fill="hold">
                                          <p:stCondLst>
                                            <p:cond delay="499"/>
                                          </p:stCondLst>
                                        </p:cTn>
                                        <p:tgtEl>
                                          <p:spTgt spid="3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32"/>
                                        </p:tgtEl>
                                      </p:cBhvr>
                                    </p:animEffect>
                                    <p:set>
                                      <p:cBhvr>
                                        <p:cTn id="81" dur="1" fill="hold">
                                          <p:stCondLst>
                                            <p:cond delay="499"/>
                                          </p:stCondLst>
                                        </p:cTn>
                                        <p:tgtEl>
                                          <p:spTgt spid="32"/>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4"/>
                                        </p:tgtEl>
                                      </p:cBhvr>
                                    </p:animEffect>
                                    <p:set>
                                      <p:cBhvr>
                                        <p:cTn id="84" dur="1" fill="hold">
                                          <p:stCondLst>
                                            <p:cond delay="499"/>
                                          </p:stCondLst>
                                        </p:cTn>
                                        <p:tgtEl>
                                          <p:spTgt spid="2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48"/>
                                        </p:tgtEl>
                                      </p:cBhvr>
                                    </p:animEffect>
                                    <p:set>
                                      <p:cBhvr>
                                        <p:cTn id="105" dur="1" fill="hold">
                                          <p:stCondLst>
                                            <p:cond delay="499"/>
                                          </p:stCondLst>
                                        </p:cTn>
                                        <p:tgtEl>
                                          <p:spTgt spid="48"/>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7"/>
                                        </p:tgtEl>
                                      </p:cBhvr>
                                    </p:animEffect>
                                    <p:set>
                                      <p:cBhvr>
                                        <p:cTn id="108" dur="1" fill="hold">
                                          <p:stCondLst>
                                            <p:cond delay="499"/>
                                          </p:stCondLst>
                                        </p:cTn>
                                        <p:tgtEl>
                                          <p:spTgt spid="2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0" presetClass="exit" presetSubtype="0" fill="hold" grpId="1" nodeType="clickEffect">
                                  <p:stCondLst>
                                    <p:cond delay="0"/>
                                  </p:stCondLst>
                                  <p:childTnLst>
                                    <p:animEffect transition="out" filter="fade">
                                      <p:cBhvr>
                                        <p:cTn id="134" dur="500"/>
                                        <p:tgtEl>
                                          <p:spTgt spid="47"/>
                                        </p:tgtEl>
                                      </p:cBhvr>
                                    </p:animEffect>
                                    <p:set>
                                      <p:cBhvr>
                                        <p:cTn id="135" dur="1" fill="hold">
                                          <p:stCondLst>
                                            <p:cond delay="499"/>
                                          </p:stCondLst>
                                        </p:cTn>
                                        <p:tgtEl>
                                          <p:spTgt spid="47"/>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25"/>
                                        </p:tgtEl>
                                      </p:cBhvr>
                                    </p:animEffect>
                                    <p:set>
                                      <p:cBhvr>
                                        <p:cTn id="138" dur="1" fill="hold">
                                          <p:stCondLst>
                                            <p:cond delay="499"/>
                                          </p:stCondLst>
                                        </p:cTn>
                                        <p:tgtEl>
                                          <p:spTgt spid="2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8"/>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6"/>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nodeType="clickEffect">
                                  <p:stCondLst>
                                    <p:cond delay="0"/>
                                  </p:stCondLst>
                                  <p:childTnLst>
                                    <p:set>
                                      <p:cBhvr>
                                        <p:cTn id="154" dur="1" fill="hold">
                                          <p:stCondLst>
                                            <p:cond delay="0"/>
                                          </p:stCondLst>
                                        </p:cTn>
                                        <p:tgtEl>
                                          <p:spTgt spid="38"/>
                                        </p:tgtEl>
                                        <p:attrNameLst>
                                          <p:attrName>style.visibility</p:attrName>
                                        </p:attrNameLst>
                                      </p:cBhvr>
                                      <p:to>
                                        <p:strVal val="visible"/>
                                      </p:to>
                                    </p:set>
                                    <p:animEffect transition="in" filter="wipe(down)">
                                      <p:cBhvr>
                                        <p:cTn id="155" dur="500"/>
                                        <p:tgtEl>
                                          <p:spTgt spid="38"/>
                                        </p:tgtEl>
                                      </p:cBhvr>
                                    </p:animEffect>
                                  </p:childTnLst>
                                </p:cTn>
                              </p:par>
                              <p:par>
                                <p:cTn id="156" presetID="22" presetClass="entr" presetSubtype="4" fill="hold" nodeType="withEffect">
                                  <p:stCondLst>
                                    <p:cond delay="0"/>
                                  </p:stCondLst>
                                  <p:childTnLst>
                                    <p:set>
                                      <p:cBhvr>
                                        <p:cTn id="157" dur="1" fill="hold">
                                          <p:stCondLst>
                                            <p:cond delay="0"/>
                                          </p:stCondLst>
                                        </p:cTn>
                                        <p:tgtEl>
                                          <p:spTgt spid="37"/>
                                        </p:tgtEl>
                                        <p:attrNameLst>
                                          <p:attrName>style.visibility</p:attrName>
                                        </p:attrNameLst>
                                      </p:cBhvr>
                                      <p:to>
                                        <p:strVal val="visible"/>
                                      </p:to>
                                    </p:set>
                                    <p:animEffect transition="in" filter="wipe(down)">
                                      <p:cBhvr>
                                        <p:cTn id="158" dur="500"/>
                                        <p:tgtEl>
                                          <p:spTgt spid="37"/>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9"/>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1" nodeType="clickEffect">
                                  <p:stCondLst>
                                    <p:cond delay="0"/>
                                  </p:stCondLst>
                                  <p:childTnLst>
                                    <p:animEffect transition="out" filter="fade">
                                      <p:cBhvr>
                                        <p:cTn id="166" dur="500"/>
                                        <p:tgtEl>
                                          <p:spTgt spid="49"/>
                                        </p:tgtEl>
                                      </p:cBhvr>
                                    </p:animEffect>
                                    <p:set>
                                      <p:cBhvr>
                                        <p:cTn id="167" dur="1" fill="hold">
                                          <p:stCondLst>
                                            <p:cond delay="499"/>
                                          </p:stCondLst>
                                        </p:cTn>
                                        <p:tgtEl>
                                          <p:spTgt spid="49"/>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26"/>
                                        </p:tgtEl>
                                      </p:cBhvr>
                                    </p:animEffect>
                                    <p:set>
                                      <p:cBhvr>
                                        <p:cTn id="170" dur="1" fill="hold">
                                          <p:stCondLst>
                                            <p:cond delay="499"/>
                                          </p:stCondLst>
                                        </p:cTn>
                                        <p:tgtEl>
                                          <p:spTgt spid="26"/>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20"/>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23"/>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2"/>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9" grpId="0" animBg="1"/>
      <p:bldP spid="10" grpId="0" animBg="1"/>
      <p:bldP spid="11" grpId="0" animBg="1"/>
      <p:bldP spid="12" grpId="0" animBg="1"/>
      <p:bldP spid="13" grpId="0" animBg="1"/>
      <p:bldP spid="19" grpId="0" animBg="1"/>
      <p:bldP spid="19" grpId="1" animBg="1"/>
      <p:bldP spid="21" grpId="0" animBg="1"/>
      <p:bldP spid="24" grpId="0" animBg="1"/>
      <p:bldP spid="24" grpId="1" animBg="1"/>
      <p:bldP spid="25" grpId="0" animBg="1"/>
      <p:bldP spid="25" grpId="1" animBg="1"/>
      <p:bldP spid="26" grpId="0" animBg="1"/>
      <p:bldP spid="26" grpId="1" animBg="1"/>
      <p:bldP spid="27" grpId="0" animBg="1"/>
      <p:bldP spid="27" grpId="1" animBg="1"/>
      <p:bldP spid="30" grpId="0" animBg="1"/>
      <p:bldP spid="30" grpId="1" animBg="1"/>
      <p:bldP spid="31" grpId="0" animBg="1"/>
      <p:bldP spid="31" grpId="1" animBg="1"/>
      <p:bldP spid="32" grpId="0" animBg="1"/>
      <p:bldP spid="32" grpId="1" animBg="1"/>
      <p:bldP spid="36" grpId="0" animBg="1"/>
      <p:bldP spid="47" grpId="0" animBg="1"/>
      <p:bldP spid="47" grpId="1" animBg="1"/>
      <p:bldP spid="48" grpId="0" animBg="1"/>
      <p:bldP spid="48" grpId="1" animBg="1"/>
      <p:bldP spid="49" grpId="0" animBg="1"/>
      <p:bldP spid="49"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State Diagram \ State Transition Diagram</a:t>
            </a:r>
          </a:p>
        </p:txBody>
      </p:sp>
      <p:sp>
        <p:nvSpPr>
          <p:cNvPr id="3" name="Content Placeholder 2"/>
          <p:cNvSpPr>
            <a:spLocks noGrp="1"/>
          </p:cNvSpPr>
          <p:nvPr>
            <p:ph idx="1"/>
          </p:nvPr>
        </p:nvSpPr>
        <p:spPr/>
        <p:txBody>
          <a:bodyPr/>
          <a:lstStyle/>
          <a:p>
            <a:r>
              <a:rPr lang="en-US" dirty="0"/>
              <a:t>Active</a:t>
            </a:r>
          </a:p>
          <a:p>
            <a:pPr lvl="1"/>
            <a:r>
              <a:rPr lang="en-US" dirty="0"/>
              <a:t>This is the </a:t>
            </a:r>
            <a:r>
              <a:rPr lang="en-US" b="1" dirty="0">
                <a:solidFill>
                  <a:schemeClr val="accent6"/>
                </a:solidFill>
              </a:rPr>
              <a:t>initial state</a:t>
            </a:r>
            <a:r>
              <a:rPr lang="en-US" dirty="0"/>
              <a:t>. </a:t>
            </a:r>
          </a:p>
          <a:p>
            <a:pPr lvl="1"/>
            <a:r>
              <a:rPr lang="en-US" dirty="0"/>
              <a:t>The transaction </a:t>
            </a:r>
            <a:r>
              <a:rPr lang="en-US" b="1" dirty="0">
                <a:solidFill>
                  <a:schemeClr val="accent6"/>
                </a:solidFill>
              </a:rPr>
              <a:t>stays in this state while it is executing</a:t>
            </a:r>
            <a:r>
              <a:rPr lang="en-US" dirty="0"/>
              <a:t>.</a:t>
            </a:r>
          </a:p>
          <a:p>
            <a:r>
              <a:rPr lang="en-US" dirty="0"/>
              <a:t>Partial Committed</a:t>
            </a:r>
          </a:p>
          <a:p>
            <a:pPr lvl="1"/>
            <a:r>
              <a:rPr lang="en-US" dirty="0"/>
              <a:t>When a transaction </a:t>
            </a:r>
            <a:r>
              <a:rPr lang="en-US" b="1" dirty="0">
                <a:solidFill>
                  <a:schemeClr val="accent6"/>
                </a:solidFill>
              </a:rPr>
              <a:t>executes its final operation/ instruction</a:t>
            </a:r>
            <a:r>
              <a:rPr lang="en-US" dirty="0"/>
              <a:t>, it is said to be in a partially committed state.</a:t>
            </a:r>
          </a:p>
          <a:p>
            <a:r>
              <a:rPr lang="en-US" dirty="0"/>
              <a:t>Failed</a:t>
            </a:r>
          </a:p>
          <a:p>
            <a:pPr lvl="1"/>
            <a:r>
              <a:rPr lang="en-US" dirty="0"/>
              <a:t>Discover that </a:t>
            </a:r>
            <a:r>
              <a:rPr lang="en-US" b="1" dirty="0">
                <a:solidFill>
                  <a:schemeClr val="accent6"/>
                </a:solidFill>
              </a:rPr>
              <a:t>normal execution can no longer proceed</a:t>
            </a:r>
            <a:r>
              <a:rPr lang="en-US" dirty="0"/>
              <a:t>.</a:t>
            </a:r>
          </a:p>
          <a:p>
            <a:pPr lvl="1"/>
            <a:r>
              <a:rPr lang="en-US" dirty="0"/>
              <a:t>Once a transaction </a:t>
            </a:r>
            <a:r>
              <a:rPr lang="en-US" b="1" dirty="0">
                <a:solidFill>
                  <a:schemeClr val="accent6"/>
                </a:solidFill>
              </a:rPr>
              <a:t>cannot be completed</a:t>
            </a:r>
            <a:r>
              <a:rPr lang="en-US" dirty="0"/>
              <a:t>, any </a:t>
            </a:r>
            <a:r>
              <a:rPr lang="en-US" b="1" dirty="0">
                <a:solidFill>
                  <a:schemeClr val="accent6"/>
                </a:solidFill>
              </a:rPr>
              <a:t>changes that it made must be undone rolling it back</a:t>
            </a:r>
            <a:r>
              <a:rPr lang="en-US" dirty="0"/>
              <a:t>.</a:t>
            </a:r>
          </a:p>
          <a:p>
            <a:r>
              <a:rPr lang="en-US" dirty="0"/>
              <a:t>Committed</a:t>
            </a:r>
          </a:p>
          <a:p>
            <a:pPr lvl="1"/>
            <a:r>
              <a:rPr lang="en-US" dirty="0"/>
              <a:t>The transaction enters in this state </a:t>
            </a:r>
            <a:r>
              <a:rPr lang="en-US" b="1" dirty="0">
                <a:solidFill>
                  <a:schemeClr val="accent6"/>
                </a:solidFill>
              </a:rPr>
              <a:t>after successful completion of the transaction </a:t>
            </a:r>
            <a:r>
              <a:rPr lang="en-US" dirty="0"/>
              <a:t>(after committing transaction).</a:t>
            </a:r>
          </a:p>
          <a:p>
            <a:pPr lvl="1"/>
            <a:r>
              <a:rPr lang="en-US" dirty="0"/>
              <a:t>We </a:t>
            </a:r>
            <a:r>
              <a:rPr lang="en-US" b="1" dirty="0">
                <a:solidFill>
                  <a:schemeClr val="accent6"/>
                </a:solidFill>
              </a:rPr>
              <a:t>cannot abort or rollback a committed transaction</a:t>
            </a:r>
            <a:r>
              <a:rPr lang="en-US" dirty="0"/>
              <a:t>.</a:t>
            </a:r>
          </a:p>
          <a:p>
            <a:r>
              <a:rPr lang="en-US" dirty="0"/>
              <a:t>Aborted</a:t>
            </a:r>
          </a:p>
          <a:p>
            <a:pPr lvl="1"/>
            <a:r>
              <a:rPr lang="en-US" dirty="0"/>
              <a:t>The state after the </a:t>
            </a:r>
            <a:r>
              <a:rPr lang="en-US" b="1" dirty="0">
                <a:solidFill>
                  <a:schemeClr val="accent6"/>
                </a:solidFill>
              </a:rPr>
              <a:t>transaction has been rolled back </a:t>
            </a:r>
            <a:r>
              <a:rPr lang="en-US" dirty="0"/>
              <a:t>and the </a:t>
            </a:r>
            <a:r>
              <a:rPr lang="en-US" b="1" dirty="0">
                <a:solidFill>
                  <a:schemeClr val="accent6"/>
                </a:solidFill>
              </a:rPr>
              <a:t>database has been restored to its state prior to the start of the transaction</a:t>
            </a:r>
            <a:r>
              <a:rPr lang="en-US" dirty="0" smtClean="0"/>
              <a:t>.</a:t>
            </a:r>
            <a:endParaRPr lang="en-US" dirty="0"/>
          </a:p>
        </p:txBody>
      </p:sp>
    </p:spTree>
    <p:extLst>
      <p:ext uri="{BB962C8B-B14F-4D97-AF65-F5344CB8AC3E}">
        <p14:creationId xmlns:p14="http://schemas.microsoft.com/office/powerpoint/2010/main" val="332818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Schedule</a:t>
            </a:r>
          </a:p>
        </p:txBody>
      </p:sp>
      <p:sp>
        <p:nvSpPr>
          <p:cNvPr id="5" name="Text Placeholder 4"/>
          <p:cNvSpPr>
            <a:spLocks noGrp="1"/>
          </p:cNvSpPr>
          <p:nvPr>
            <p:ph type="body" idx="1"/>
          </p:nvPr>
        </p:nvSpPr>
        <p:spPr/>
        <p:txBody>
          <a:bodyPr/>
          <a:lstStyle/>
          <a:p>
            <a:r>
              <a:rPr lang="en-US" dirty="0" smtClean="0"/>
              <a:t>Section – 4</a:t>
            </a:r>
          </a:p>
          <a:p>
            <a:endParaRPr lang="en-US" dirty="0"/>
          </a:p>
        </p:txBody>
      </p:sp>
    </p:spTree>
    <p:extLst>
      <p:ext uri="{BB962C8B-B14F-4D97-AF65-F5344CB8AC3E}">
        <p14:creationId xmlns:p14="http://schemas.microsoft.com/office/powerpoint/2010/main" val="3916396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schedule?</a:t>
            </a:r>
          </a:p>
        </p:txBody>
      </p:sp>
      <p:sp>
        <p:nvSpPr>
          <p:cNvPr id="3" name="Content Placeholder 2"/>
          <p:cNvSpPr>
            <a:spLocks noGrp="1"/>
          </p:cNvSpPr>
          <p:nvPr>
            <p:ph idx="1"/>
          </p:nvPr>
        </p:nvSpPr>
        <p:spPr/>
        <p:txBody>
          <a:bodyPr/>
          <a:lstStyle/>
          <a:p>
            <a:r>
              <a:rPr lang="en-US" dirty="0"/>
              <a:t>A schedule is a </a:t>
            </a:r>
            <a:r>
              <a:rPr lang="en-US" b="1" dirty="0">
                <a:solidFill>
                  <a:schemeClr val="accent6"/>
                </a:solidFill>
              </a:rPr>
              <a:t>process of grouping the transactions</a:t>
            </a:r>
            <a:r>
              <a:rPr lang="en-US" dirty="0"/>
              <a:t> into one and </a:t>
            </a:r>
            <a:r>
              <a:rPr lang="en-US" b="1" dirty="0">
                <a:solidFill>
                  <a:schemeClr val="accent6"/>
                </a:solidFill>
              </a:rPr>
              <a:t>executing them in a predefined order</a:t>
            </a:r>
            <a:r>
              <a:rPr lang="en-US" dirty="0"/>
              <a:t>. </a:t>
            </a:r>
          </a:p>
          <a:p>
            <a:r>
              <a:rPr lang="en-US" dirty="0"/>
              <a:t>A schedule is the </a:t>
            </a:r>
            <a:r>
              <a:rPr lang="en-US" b="1" dirty="0">
                <a:solidFill>
                  <a:schemeClr val="accent6"/>
                </a:solidFill>
              </a:rPr>
              <a:t>chronological (sequential) order in which instructions are executed </a:t>
            </a:r>
            <a:r>
              <a:rPr lang="en-US" dirty="0"/>
              <a:t>in a system.</a:t>
            </a:r>
          </a:p>
          <a:p>
            <a:r>
              <a:rPr lang="en-US" dirty="0"/>
              <a:t>A schedule is required in a database because when some transactions execute in parallel, they may affect the result of the transaction.</a:t>
            </a:r>
          </a:p>
          <a:p>
            <a:r>
              <a:rPr lang="en-US" dirty="0"/>
              <a:t>Means if one transaction is updating the values which the other transaction is accessing, then the order of these two transactions will change the result of another transaction. </a:t>
            </a:r>
          </a:p>
          <a:p>
            <a:r>
              <a:rPr lang="en-US" dirty="0"/>
              <a:t>Hence a schedule is created to execute the transactions.</a:t>
            </a:r>
          </a:p>
        </p:txBody>
      </p:sp>
    </p:spTree>
    <p:extLst>
      <p:ext uri="{BB962C8B-B14F-4D97-AF65-F5344CB8AC3E}">
        <p14:creationId xmlns:p14="http://schemas.microsoft.com/office/powerpoint/2010/main" val="1606973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of </a:t>
            </a:r>
            <a:r>
              <a:rPr lang="en-US" dirty="0"/>
              <a:t>schedule</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1"/>
          <p:cNvGraphicFramePr>
            <a:graphicFrameLocks/>
          </p:cNvGraphicFramePr>
          <p:nvPr>
            <p:extLst/>
          </p:nvPr>
        </p:nvGraphicFramePr>
        <p:xfrm>
          <a:off x="381000" y="866150"/>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smtClean="0">
                          <a:effectLst/>
                        </a:rPr>
                        <a:t>A = A - 50</a:t>
                      </a:r>
                      <a:endParaRPr lang="en-IN" sz="1800" dirty="0">
                        <a:effectLst/>
                      </a:endParaRPr>
                    </a:p>
                    <a:p>
                      <a:pPr marL="457200" indent="-457200" algn="ctr">
                        <a:lnSpc>
                          <a:spcPct val="115000"/>
                        </a:lnSpc>
                        <a:spcAft>
                          <a:spcPts val="0"/>
                        </a:spcAft>
                      </a:pPr>
                      <a:r>
                        <a:rPr lang="en-US" sz="1800" dirty="0" smtClean="0">
                          <a:effectLst/>
                        </a:rPr>
                        <a:t>Write (</a:t>
                      </a:r>
                      <a:r>
                        <a:rPr lang="en-US" sz="1800" dirty="0">
                          <a:effectLst/>
                        </a:rPr>
                        <a:t>A)</a:t>
                      </a:r>
                      <a:endParaRPr lang="en-IN" sz="1800" dirty="0">
                        <a:effectLst/>
                      </a:endParaRPr>
                    </a:p>
                    <a:p>
                      <a:pPr marL="457200" indent="-457200" algn="ctr">
                        <a:lnSpc>
                          <a:spcPct val="115000"/>
                        </a:lnSpc>
                        <a:spcAft>
                          <a:spcPts val="0"/>
                        </a:spcAft>
                      </a:pPr>
                      <a:r>
                        <a:rPr lang="en-US" sz="1800" dirty="0" smtClean="0">
                          <a:effectLst/>
                        </a:rPr>
                        <a:t>Read (B)</a:t>
                      </a:r>
                      <a:endParaRPr lang="en-IN" sz="1800" dirty="0" smtClean="0">
                        <a:effectLst/>
                      </a:endParaRPr>
                    </a:p>
                    <a:p>
                      <a:pPr marL="457200" indent="-457200" algn="ctr">
                        <a:lnSpc>
                          <a:spcPct val="115000"/>
                        </a:lnSpc>
                        <a:spcAft>
                          <a:spcPts val="0"/>
                        </a:spcAft>
                      </a:pPr>
                      <a:r>
                        <a:rPr lang="en-US" sz="1800" dirty="0" smtClean="0">
                          <a:effectLst/>
                        </a:rPr>
                        <a:t>B</a:t>
                      </a:r>
                      <a:r>
                        <a:rPr lang="en-US" sz="1800" baseline="0" dirty="0" smtClean="0">
                          <a:effectLst/>
                        </a:rPr>
                        <a:t> </a:t>
                      </a:r>
                      <a:r>
                        <a:rPr lang="en-US" sz="1800" dirty="0" smtClean="0">
                          <a:effectLst/>
                        </a:rPr>
                        <a:t>= B + 50</a:t>
                      </a:r>
                      <a:endParaRPr lang="en-IN" sz="1800" dirty="0" smtClean="0">
                        <a:effectLst/>
                      </a:endParaRPr>
                    </a:p>
                    <a:p>
                      <a:pPr marL="457200" indent="-457200" algn="ctr">
                        <a:lnSpc>
                          <a:spcPct val="115000"/>
                        </a:lnSpc>
                        <a:spcAft>
                          <a:spcPts val="0"/>
                        </a:spcAft>
                      </a:pPr>
                      <a:r>
                        <a:rPr lang="en-US" sz="1800" dirty="0" smtClean="0">
                          <a:effectLst/>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a:t>
                      </a:r>
                      <a:r>
                        <a:rPr lang="en-US" sz="1800" dirty="0" smtClean="0">
                          <a:effectLst/>
                        </a:rPr>
                        <a:t>     Read (</a:t>
                      </a:r>
                      <a:r>
                        <a:rPr lang="en-US" sz="1800" dirty="0">
                          <a:effectLst/>
                        </a:rPr>
                        <a:t>A)</a:t>
                      </a:r>
                      <a:endParaRPr lang="en-IN" sz="1800" dirty="0">
                        <a:effectLst/>
                      </a:endParaRPr>
                    </a:p>
                    <a:p>
                      <a:pPr marL="457200" indent="-457200" algn="ctr">
                        <a:lnSpc>
                          <a:spcPct val="115000"/>
                        </a:lnSpc>
                        <a:spcAft>
                          <a:spcPts val="0"/>
                        </a:spcAft>
                      </a:pPr>
                      <a:r>
                        <a:rPr lang="en-US" sz="1800" dirty="0" smtClean="0">
                          <a:effectLst/>
                        </a:rPr>
                        <a:t>temp = </a:t>
                      </a:r>
                      <a:r>
                        <a:rPr lang="en-US" sz="1800" dirty="0">
                          <a:effectLst/>
                        </a:rPr>
                        <a:t>A * 0.1</a:t>
                      </a:r>
                      <a:endParaRPr lang="en-IN" sz="1800" dirty="0">
                        <a:effectLst/>
                      </a:endParaRPr>
                    </a:p>
                    <a:p>
                      <a:pPr marL="457200" indent="-457200" algn="ctr">
                        <a:lnSpc>
                          <a:spcPct val="115000"/>
                        </a:lnSpc>
                        <a:spcAft>
                          <a:spcPts val="0"/>
                        </a:spcAft>
                      </a:pPr>
                      <a:r>
                        <a:rPr lang="en-US" sz="1800" dirty="0" smtClean="0">
                          <a:effectLst/>
                        </a:rPr>
                        <a:t>A</a:t>
                      </a:r>
                      <a:r>
                        <a:rPr lang="en-US" sz="1800" baseline="0" dirty="0" smtClean="0">
                          <a:effectLst/>
                        </a:rPr>
                        <a:t> =</a:t>
                      </a:r>
                      <a:r>
                        <a:rPr lang="en-US" sz="1800" dirty="0" smtClean="0">
                          <a:effectLst/>
                        </a:rPr>
                        <a:t> A - temp</a:t>
                      </a:r>
                      <a:endParaRPr lang="en-IN" sz="1800" dirty="0">
                        <a:effectLst/>
                      </a:endParaRPr>
                    </a:p>
                    <a:p>
                      <a:pPr marL="457200" indent="-457200" algn="ctr">
                        <a:lnSpc>
                          <a:spcPct val="115000"/>
                        </a:lnSpc>
                        <a:spcAft>
                          <a:spcPts val="0"/>
                        </a:spcAft>
                      </a:pPr>
                      <a:r>
                        <a:rPr lang="en-US" sz="1800" dirty="0" smtClean="0">
                          <a:effectLst/>
                        </a:rPr>
                        <a:t>Write </a:t>
                      </a:r>
                      <a:r>
                        <a:rPr lang="en-US" sz="1800" dirty="0">
                          <a:effectLst/>
                        </a:rPr>
                        <a:t>(A)</a:t>
                      </a:r>
                      <a:endParaRPr lang="en-IN" sz="1800" dirty="0">
                        <a:effectLst/>
                      </a:endParaRPr>
                    </a:p>
                    <a:p>
                      <a:pPr marL="457200" indent="-457200" algn="ctr">
                        <a:lnSpc>
                          <a:spcPct val="115000"/>
                        </a:lnSpc>
                        <a:spcAft>
                          <a:spcPts val="0"/>
                        </a:spcAft>
                      </a:pPr>
                      <a:r>
                        <a:rPr lang="en-US" sz="1800" dirty="0" smtClean="0">
                          <a:effectLst/>
                        </a:rPr>
                        <a:t>Read (</a:t>
                      </a:r>
                      <a:r>
                        <a:rPr lang="en-US" sz="1800" dirty="0">
                          <a:effectLst/>
                        </a:rPr>
                        <a:t>B)</a:t>
                      </a:r>
                      <a:endParaRPr lang="en-IN" sz="1800" dirty="0">
                        <a:effectLst/>
                      </a:endParaRPr>
                    </a:p>
                    <a:p>
                      <a:pPr marL="457200" indent="-457200" algn="ctr">
                        <a:lnSpc>
                          <a:spcPct val="115000"/>
                        </a:lnSpc>
                        <a:spcAft>
                          <a:spcPts val="0"/>
                        </a:spcAft>
                      </a:pPr>
                      <a:r>
                        <a:rPr lang="en-US" sz="1800" dirty="0" smtClean="0">
                          <a:effectLst/>
                        </a:rPr>
                        <a:t>B</a:t>
                      </a:r>
                      <a:r>
                        <a:rPr lang="en-US" sz="1800" baseline="0" dirty="0" smtClean="0">
                          <a:effectLst/>
                        </a:rPr>
                        <a:t> </a:t>
                      </a:r>
                      <a:r>
                        <a:rPr lang="en-US" sz="1800" dirty="0" smtClean="0">
                          <a:effectLst/>
                        </a:rPr>
                        <a:t>= B + temp</a:t>
                      </a:r>
                      <a:endParaRPr lang="en-IN" sz="1800" dirty="0" smtClean="0">
                        <a:effectLst/>
                      </a:endParaRPr>
                    </a:p>
                    <a:p>
                      <a:pPr marL="457200" indent="-457200" algn="ctr">
                        <a:lnSpc>
                          <a:spcPct val="115000"/>
                        </a:lnSpc>
                        <a:spcAft>
                          <a:spcPts val="0"/>
                        </a:spcAft>
                      </a:pPr>
                      <a:r>
                        <a:rPr lang="en-US" sz="1800" dirty="0" smtClean="0">
                          <a:effectLst/>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nvPr>
        </p:nvGraphicFramePr>
        <p:xfrm>
          <a:off x="6162303" y="866152"/>
          <a:ext cx="2791197" cy="5639391"/>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tblGrid>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Schedule Execution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A=B=1000</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209800">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(1000)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smtClean="0">
                          <a:effectLst/>
                        </a:rPr>
                        <a:t>A = 1000 - 50</a:t>
                      </a:r>
                      <a:endParaRPr lang="en-IN" sz="1800" dirty="0">
                        <a:effectLst/>
                      </a:endParaRPr>
                    </a:p>
                    <a:p>
                      <a:pPr marL="457200" indent="-457200" algn="ctr">
                        <a:lnSpc>
                          <a:spcPct val="115000"/>
                        </a:lnSpc>
                        <a:spcAft>
                          <a:spcPts val="0"/>
                        </a:spcAft>
                      </a:pPr>
                      <a:r>
                        <a:rPr lang="en-US" sz="1800" dirty="0" smtClean="0">
                          <a:effectLst/>
                        </a:rPr>
                        <a:t>Write (950)</a:t>
                      </a:r>
                      <a:endParaRPr lang="en-IN" sz="1800" dirty="0">
                        <a:effectLst/>
                      </a:endParaRPr>
                    </a:p>
                    <a:p>
                      <a:pPr marL="457200" indent="-457200" algn="ctr">
                        <a:lnSpc>
                          <a:spcPct val="115000"/>
                        </a:lnSpc>
                        <a:spcAft>
                          <a:spcPts val="0"/>
                        </a:spcAft>
                      </a:pPr>
                      <a:r>
                        <a:rPr lang="en-US" sz="1800" dirty="0" smtClean="0">
                          <a:effectLst/>
                        </a:rPr>
                        <a:t>Read (1000)</a:t>
                      </a:r>
                      <a:endParaRPr lang="en-IN" sz="1800" dirty="0" smtClean="0">
                        <a:effectLst/>
                      </a:endParaRPr>
                    </a:p>
                    <a:p>
                      <a:pPr marL="457200" indent="-457200" algn="ctr">
                        <a:lnSpc>
                          <a:spcPct val="115000"/>
                        </a:lnSpc>
                        <a:spcAft>
                          <a:spcPts val="0"/>
                        </a:spcAft>
                      </a:pPr>
                      <a:r>
                        <a:rPr lang="en-US" sz="1800" dirty="0" smtClean="0">
                          <a:effectLst/>
                        </a:rPr>
                        <a:t>B</a:t>
                      </a:r>
                      <a:r>
                        <a:rPr lang="en-US" sz="1800" baseline="0" dirty="0" smtClean="0">
                          <a:effectLst/>
                        </a:rPr>
                        <a:t> </a:t>
                      </a:r>
                      <a:r>
                        <a:rPr lang="en-US" sz="1800" dirty="0" smtClean="0">
                          <a:effectLst/>
                        </a:rPr>
                        <a:t>= 1000 + 50</a:t>
                      </a:r>
                      <a:endParaRPr lang="en-IN" sz="1800" dirty="0" smtClean="0">
                        <a:effectLst/>
                      </a:endParaRPr>
                    </a:p>
                    <a:p>
                      <a:pPr marL="457200" indent="-457200" algn="ctr">
                        <a:lnSpc>
                          <a:spcPct val="115000"/>
                        </a:lnSpc>
                        <a:spcAft>
                          <a:spcPts val="0"/>
                        </a:spcAft>
                      </a:pPr>
                      <a:r>
                        <a:rPr lang="en-US" sz="1800" dirty="0" smtClean="0">
                          <a:effectLst/>
                        </a:rPr>
                        <a:t>Write (1050)</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588343">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(950)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temp = 950 * 0.1</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A = 950 - 95</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(855)</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Read (1050)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B = 1050 + 95</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(1145)</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1118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of </a:t>
            </a:r>
            <a:r>
              <a:rPr lang="en-US" dirty="0"/>
              <a:t>schedule</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1"/>
          <p:cNvGraphicFramePr>
            <a:graphicFrameLocks/>
          </p:cNvGraphicFramePr>
          <p:nvPr>
            <p:extLst/>
          </p:nvPr>
        </p:nvGraphicFramePr>
        <p:xfrm>
          <a:off x="381000" y="866151"/>
          <a:ext cx="5562600" cy="5629553"/>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0903">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0903">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435527">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p>
                    <a:p>
                      <a:pPr marL="457200" indent="-457200" algn="ctr">
                        <a:lnSpc>
                          <a:spcPct val="115000"/>
                        </a:lnSpc>
                        <a:spcAft>
                          <a:spcPts val="0"/>
                        </a:spcAft>
                      </a:pPr>
                      <a:r>
                        <a:rPr lang="en-US" sz="1800" kern="1200" dirty="0" smtClean="0">
                          <a:solidFill>
                            <a:schemeClr val="tx1"/>
                          </a:solidFill>
                          <a:effectLst/>
                          <a:latin typeface="+mn-lt"/>
                          <a:ea typeface="+mn-ea"/>
                          <a:cs typeface="+mn-cs"/>
                        </a:rPr>
                        <a:t>Temp = A * 0.1</a:t>
                      </a:r>
                    </a:p>
                    <a:p>
                      <a:pPr marL="457200" indent="-457200" algn="ctr">
                        <a:lnSpc>
                          <a:spcPct val="115000"/>
                        </a:lnSpc>
                        <a:spcAft>
                          <a:spcPts val="0"/>
                        </a:spcAft>
                      </a:pPr>
                      <a:r>
                        <a:rPr lang="en-US" sz="1800" kern="1200" dirty="0" smtClean="0">
                          <a:solidFill>
                            <a:schemeClr val="tx1"/>
                          </a:solidFill>
                          <a:effectLst/>
                          <a:latin typeface="+mn-lt"/>
                          <a:ea typeface="+mn-ea"/>
                          <a:cs typeface="+mn-cs"/>
                        </a:rPr>
                        <a:t>A = A - temp</a:t>
                      </a: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p>
                    <a:p>
                      <a:pPr marL="457200" indent="-457200" algn="ctr">
                        <a:lnSpc>
                          <a:spcPct val="115000"/>
                        </a:lnSpc>
                        <a:spcAft>
                          <a:spcPts val="0"/>
                        </a:spcAft>
                      </a:pPr>
                      <a:r>
                        <a:rPr lang="en-US" sz="1800" kern="1200" dirty="0" smtClean="0">
                          <a:solidFill>
                            <a:schemeClr val="tx1"/>
                          </a:solidFill>
                          <a:effectLst/>
                          <a:latin typeface="+mn-lt"/>
                          <a:ea typeface="+mn-ea"/>
                          <a:cs typeface="+mn-cs"/>
                        </a:rPr>
                        <a:t>Read (B)</a:t>
                      </a:r>
                    </a:p>
                    <a:p>
                      <a:pPr marL="457200" indent="-457200" algn="ctr">
                        <a:lnSpc>
                          <a:spcPct val="115000"/>
                        </a:lnSpc>
                        <a:spcAft>
                          <a:spcPts val="0"/>
                        </a:spcAft>
                      </a:pPr>
                      <a:r>
                        <a:rPr lang="en-US" sz="1800" kern="1200" dirty="0" smtClean="0">
                          <a:solidFill>
                            <a:schemeClr val="tx1"/>
                          </a:solidFill>
                          <a:effectLst/>
                          <a:latin typeface="+mn-lt"/>
                          <a:ea typeface="+mn-ea"/>
                          <a:cs typeface="+mn-cs"/>
                        </a:rPr>
                        <a:t>B = B + temp</a:t>
                      </a: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64561">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dirty="0" smtClean="0">
                          <a:effectLst/>
                        </a:rPr>
                        <a:t>Read (A)</a:t>
                      </a:r>
                    </a:p>
                    <a:p>
                      <a:pPr marL="457200" indent="-457200" algn="ctr">
                        <a:lnSpc>
                          <a:spcPct val="115000"/>
                        </a:lnSpc>
                        <a:spcAft>
                          <a:spcPts val="0"/>
                        </a:spcAft>
                      </a:pPr>
                      <a:r>
                        <a:rPr lang="en-US" sz="1800" dirty="0" smtClean="0">
                          <a:effectLst/>
                        </a:rPr>
                        <a:t>A = A - 50</a:t>
                      </a:r>
                    </a:p>
                    <a:p>
                      <a:pPr marL="457200" indent="-457200" algn="ctr">
                        <a:lnSpc>
                          <a:spcPct val="115000"/>
                        </a:lnSpc>
                        <a:spcAft>
                          <a:spcPts val="0"/>
                        </a:spcAft>
                      </a:pPr>
                      <a:r>
                        <a:rPr lang="en-US" sz="1800" dirty="0" smtClean="0">
                          <a:effectLst/>
                        </a:rPr>
                        <a:t>Write (A)</a:t>
                      </a:r>
                    </a:p>
                    <a:p>
                      <a:pPr marL="457200" indent="-457200" algn="ctr">
                        <a:lnSpc>
                          <a:spcPct val="115000"/>
                        </a:lnSpc>
                        <a:spcAft>
                          <a:spcPts val="0"/>
                        </a:spcAft>
                      </a:pPr>
                      <a:r>
                        <a:rPr lang="en-US" sz="1800" dirty="0" smtClean="0">
                          <a:effectLst/>
                        </a:rPr>
                        <a:t>Read (B)</a:t>
                      </a:r>
                    </a:p>
                    <a:p>
                      <a:pPr marL="457200" indent="-457200" algn="ctr">
                        <a:lnSpc>
                          <a:spcPct val="115000"/>
                        </a:lnSpc>
                        <a:spcAft>
                          <a:spcPts val="0"/>
                        </a:spcAft>
                      </a:pPr>
                      <a:r>
                        <a:rPr lang="en-US" sz="1800" dirty="0" smtClean="0">
                          <a:effectLst/>
                        </a:rPr>
                        <a:t>B = B + 50</a:t>
                      </a:r>
                    </a:p>
                    <a:p>
                      <a:pPr marL="457200" indent="-457200" algn="ctr">
                        <a:lnSpc>
                          <a:spcPct val="115000"/>
                        </a:lnSpc>
                        <a:spcAft>
                          <a:spcPts val="0"/>
                        </a:spcAft>
                      </a:pPr>
                      <a:r>
                        <a:rPr lang="en-US" sz="1800" dirty="0" smtClean="0">
                          <a:effectLst/>
                        </a:rPr>
                        <a:t>Write (B)</a:t>
                      </a:r>
                    </a:p>
                    <a:p>
                      <a:pPr marL="457200" indent="-457200" algn="ctr">
                        <a:lnSpc>
                          <a:spcPct val="115000"/>
                        </a:lnSpc>
                        <a:spcAft>
                          <a:spcPts val="0"/>
                        </a:spcAft>
                      </a:pPr>
                      <a:r>
                        <a:rPr lang="en-US" sz="1800" dirty="0" smtClean="0">
                          <a:effectLst/>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nvPr>
        </p:nvGraphicFramePr>
        <p:xfrm>
          <a:off x="6162303" y="866152"/>
          <a:ext cx="2791197" cy="5656055"/>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tblGrid>
              <a:tr h="39403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Schedule Execution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3"/>
                  </a:ext>
                </a:extLst>
              </a:tr>
              <a:tr h="39403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A=B=1000</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484238">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(1000)</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1000 * 0.1</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1000 - 100</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(900)</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(1000)</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1000 + 100</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(1100)</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291063">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(900)</a:t>
                      </a:r>
                    </a:p>
                    <a:p>
                      <a:pPr marL="457200" indent="-457200" algn="ctr">
                        <a:lnSpc>
                          <a:spcPct val="115000"/>
                        </a:lnSpc>
                        <a:spcAft>
                          <a:spcPts val="0"/>
                        </a:spcAft>
                      </a:pPr>
                      <a:r>
                        <a:rPr lang="en-US" sz="1800" kern="1200" dirty="0" smtClean="0">
                          <a:solidFill>
                            <a:schemeClr val="tx1"/>
                          </a:solidFill>
                          <a:effectLst/>
                          <a:latin typeface="+mn-lt"/>
                          <a:ea typeface="+mn-ea"/>
                          <a:cs typeface="+mn-cs"/>
                        </a:rPr>
                        <a:t>A = 900 - 50</a:t>
                      </a:r>
                    </a:p>
                    <a:p>
                      <a:pPr marL="457200" indent="-457200" algn="ctr">
                        <a:lnSpc>
                          <a:spcPct val="115000"/>
                        </a:lnSpc>
                        <a:spcAft>
                          <a:spcPts val="0"/>
                        </a:spcAft>
                      </a:pPr>
                      <a:r>
                        <a:rPr lang="en-US" sz="1800" kern="1200" dirty="0" smtClean="0">
                          <a:solidFill>
                            <a:schemeClr val="tx1"/>
                          </a:solidFill>
                          <a:effectLst/>
                          <a:latin typeface="+mn-lt"/>
                          <a:ea typeface="+mn-ea"/>
                          <a:cs typeface="+mn-cs"/>
                        </a:rPr>
                        <a:t>Write (850)</a:t>
                      </a:r>
                    </a:p>
                    <a:p>
                      <a:pPr marL="457200" indent="-457200" algn="ctr">
                        <a:lnSpc>
                          <a:spcPct val="115000"/>
                        </a:lnSpc>
                        <a:spcAft>
                          <a:spcPts val="0"/>
                        </a:spcAft>
                      </a:pPr>
                      <a:r>
                        <a:rPr lang="en-US" sz="1800" kern="1200" dirty="0" smtClean="0">
                          <a:solidFill>
                            <a:schemeClr val="tx1"/>
                          </a:solidFill>
                          <a:effectLst/>
                          <a:latin typeface="+mn-lt"/>
                          <a:ea typeface="+mn-ea"/>
                          <a:cs typeface="+mn-cs"/>
                        </a:rPr>
                        <a:t>Read (1100)</a:t>
                      </a:r>
                    </a:p>
                    <a:p>
                      <a:pPr marL="457200" indent="-457200" algn="ctr">
                        <a:lnSpc>
                          <a:spcPct val="115000"/>
                        </a:lnSpc>
                        <a:spcAft>
                          <a:spcPts val="0"/>
                        </a:spcAft>
                      </a:pPr>
                      <a:r>
                        <a:rPr lang="en-US" sz="1800" kern="1200" dirty="0" smtClean="0">
                          <a:solidFill>
                            <a:schemeClr val="tx1"/>
                          </a:solidFill>
                          <a:effectLst/>
                          <a:latin typeface="+mn-lt"/>
                          <a:ea typeface="+mn-ea"/>
                          <a:cs typeface="+mn-cs"/>
                        </a:rPr>
                        <a:t>B = 1100 + 50</a:t>
                      </a:r>
                    </a:p>
                    <a:p>
                      <a:pPr marL="457200" indent="-457200" algn="ctr">
                        <a:lnSpc>
                          <a:spcPct val="115000"/>
                        </a:lnSpc>
                        <a:spcAft>
                          <a:spcPts val="0"/>
                        </a:spcAft>
                      </a:pPr>
                      <a:r>
                        <a:rPr lang="en-US" sz="1800" kern="1200" dirty="0" smtClean="0">
                          <a:solidFill>
                            <a:schemeClr val="tx1"/>
                          </a:solidFill>
                          <a:effectLst/>
                          <a:latin typeface="+mn-lt"/>
                          <a:ea typeface="+mn-ea"/>
                          <a:cs typeface="+mn-cs"/>
                        </a:rPr>
                        <a:t>Write (1150)</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8763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schedule</a:t>
            </a:r>
          </a:p>
        </p:txBody>
      </p:sp>
      <p:sp>
        <p:nvSpPr>
          <p:cNvPr id="3" name="Content Placeholder 2"/>
          <p:cNvSpPr>
            <a:spLocks noGrp="1"/>
          </p:cNvSpPr>
          <p:nvPr>
            <p:ph idx="1"/>
          </p:nvPr>
        </p:nvSpPr>
        <p:spPr/>
        <p:txBody>
          <a:bodyPr/>
          <a:lstStyle/>
          <a:p>
            <a:r>
              <a:rPr lang="en-US" dirty="0"/>
              <a:t>A serial schedule is </a:t>
            </a:r>
            <a:r>
              <a:rPr lang="en-US" dirty="0" smtClean="0"/>
              <a:t>a schedule in </a:t>
            </a:r>
            <a:r>
              <a:rPr lang="en-US" dirty="0"/>
              <a:t>which </a:t>
            </a:r>
            <a:r>
              <a:rPr lang="en-US" b="1" dirty="0">
                <a:solidFill>
                  <a:schemeClr val="accent6"/>
                </a:solidFill>
              </a:rPr>
              <a:t>no transaction starts until a running transaction has ended</a:t>
            </a:r>
            <a:r>
              <a:rPr lang="en-US" dirty="0" smtClean="0"/>
              <a:t>.</a:t>
            </a:r>
          </a:p>
          <a:p>
            <a:r>
              <a:rPr lang="en-US" dirty="0" smtClean="0"/>
              <a:t>A </a:t>
            </a:r>
            <a:r>
              <a:rPr lang="en-US" dirty="0"/>
              <a:t>serial schedule is </a:t>
            </a:r>
            <a:r>
              <a:rPr lang="en-US" dirty="0" smtClean="0"/>
              <a:t>a schedule in </a:t>
            </a:r>
            <a:r>
              <a:rPr lang="en-US" dirty="0"/>
              <a:t>which </a:t>
            </a:r>
            <a:r>
              <a:rPr lang="en-US" b="1" dirty="0" smtClean="0">
                <a:solidFill>
                  <a:schemeClr val="accent6"/>
                </a:solidFill>
              </a:rPr>
              <a:t>one </a:t>
            </a:r>
            <a:r>
              <a:rPr lang="en-US" b="1" dirty="0">
                <a:solidFill>
                  <a:schemeClr val="accent6"/>
                </a:solidFill>
              </a:rPr>
              <a:t>transaction is executed completely before starting another transaction</a:t>
            </a:r>
            <a:r>
              <a:rPr lang="en-US" dirty="0"/>
              <a:t>.</a:t>
            </a:r>
          </a:p>
          <a:p>
            <a:r>
              <a:rPr lang="en-US" dirty="0"/>
              <a:t>Transactions are executed one after the other. </a:t>
            </a:r>
          </a:p>
          <a:p>
            <a:r>
              <a:rPr lang="en-US" dirty="0"/>
              <a:t>This type of schedule is called a serial schedule, as transactions are executed in a serial manner.</a:t>
            </a:r>
          </a:p>
        </p:txBody>
      </p:sp>
    </p:spTree>
    <p:extLst>
      <p:ext uri="{BB962C8B-B14F-4D97-AF65-F5344CB8AC3E}">
        <p14:creationId xmlns:p14="http://schemas.microsoft.com/office/powerpoint/2010/main" val="418130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of Serial Schedule</a:t>
            </a:r>
            <a:endParaRPr lang="en-US" dirty="0"/>
          </a:p>
        </p:txBody>
      </p:sp>
      <p:sp>
        <p:nvSpPr>
          <p:cNvPr id="7" name="Content Placeholder 6"/>
          <p:cNvSpPr>
            <a:spLocks noGrp="1"/>
          </p:cNvSpPr>
          <p:nvPr>
            <p:ph idx="1"/>
          </p:nvPr>
        </p:nvSpPr>
        <p:spPr/>
        <p:txBody>
          <a:bodyPr/>
          <a:lstStyle/>
          <a:p>
            <a:endParaRPr lang="en-US"/>
          </a:p>
        </p:txBody>
      </p:sp>
      <p:graphicFrame>
        <p:nvGraphicFramePr>
          <p:cNvPr id="4" name="Content Placeholder 1"/>
          <p:cNvGraphicFramePr>
            <a:graphicFrameLocks/>
          </p:cNvGraphicFramePr>
          <p:nvPr>
            <p:extLst/>
          </p:nvPr>
        </p:nvGraphicFramePr>
        <p:xfrm>
          <a:off x="381000"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smtClean="0">
                          <a:effectLst/>
                        </a:rPr>
                        <a:t>A = A - 50</a:t>
                      </a:r>
                      <a:endParaRPr lang="en-IN" sz="1800" dirty="0">
                        <a:effectLst/>
                      </a:endParaRPr>
                    </a:p>
                    <a:p>
                      <a:pPr marL="457200" indent="-457200" algn="ctr">
                        <a:lnSpc>
                          <a:spcPct val="115000"/>
                        </a:lnSpc>
                        <a:spcAft>
                          <a:spcPts val="0"/>
                        </a:spcAft>
                      </a:pPr>
                      <a:r>
                        <a:rPr lang="en-US" sz="1800" dirty="0" smtClean="0">
                          <a:effectLst/>
                        </a:rPr>
                        <a:t>Write (</a:t>
                      </a:r>
                      <a:r>
                        <a:rPr lang="en-US" sz="1800" dirty="0">
                          <a:effectLst/>
                        </a:rPr>
                        <a:t>A)</a:t>
                      </a:r>
                      <a:endParaRPr lang="en-IN" sz="1800" dirty="0">
                        <a:effectLst/>
                      </a:endParaRPr>
                    </a:p>
                    <a:p>
                      <a:pPr marL="457200" indent="-457200" algn="ctr">
                        <a:lnSpc>
                          <a:spcPct val="115000"/>
                        </a:lnSpc>
                        <a:spcAft>
                          <a:spcPts val="0"/>
                        </a:spcAft>
                      </a:pPr>
                      <a:r>
                        <a:rPr lang="en-US" sz="1800" dirty="0" smtClean="0">
                          <a:effectLst/>
                        </a:rPr>
                        <a:t>Read (B)</a:t>
                      </a:r>
                      <a:endParaRPr lang="en-IN" sz="1800" dirty="0" smtClean="0">
                        <a:effectLst/>
                      </a:endParaRPr>
                    </a:p>
                    <a:p>
                      <a:pPr marL="457200" indent="-457200" algn="ctr">
                        <a:lnSpc>
                          <a:spcPct val="115000"/>
                        </a:lnSpc>
                        <a:spcAft>
                          <a:spcPts val="0"/>
                        </a:spcAft>
                      </a:pPr>
                      <a:r>
                        <a:rPr lang="en-US" sz="1800" dirty="0" smtClean="0">
                          <a:effectLst/>
                        </a:rPr>
                        <a:t>B</a:t>
                      </a:r>
                      <a:r>
                        <a:rPr lang="en-US" sz="1800" baseline="0" dirty="0" smtClean="0">
                          <a:effectLst/>
                        </a:rPr>
                        <a:t> </a:t>
                      </a:r>
                      <a:r>
                        <a:rPr lang="en-US" sz="1800" dirty="0" smtClean="0">
                          <a:effectLst/>
                        </a:rPr>
                        <a:t>= B + 50</a:t>
                      </a:r>
                      <a:endParaRPr lang="en-IN" sz="1800" dirty="0" smtClean="0">
                        <a:effectLst/>
                      </a:endParaRPr>
                    </a:p>
                    <a:p>
                      <a:pPr marL="457200" indent="-457200" algn="ctr">
                        <a:lnSpc>
                          <a:spcPct val="115000"/>
                        </a:lnSpc>
                        <a:spcAft>
                          <a:spcPts val="0"/>
                        </a:spcAft>
                      </a:pPr>
                      <a:r>
                        <a:rPr lang="en-US" sz="1800" dirty="0" smtClean="0">
                          <a:effectLst/>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a:t>
                      </a:r>
                      <a:r>
                        <a:rPr lang="en-US" sz="1800" dirty="0" smtClean="0">
                          <a:effectLst/>
                        </a:rPr>
                        <a:t>     Read (</a:t>
                      </a:r>
                      <a:r>
                        <a:rPr lang="en-US" sz="1800" dirty="0">
                          <a:effectLst/>
                        </a:rPr>
                        <a:t>A)</a:t>
                      </a:r>
                      <a:endParaRPr lang="en-IN" sz="1800" dirty="0">
                        <a:effectLst/>
                      </a:endParaRPr>
                    </a:p>
                    <a:p>
                      <a:pPr marL="457200" indent="-457200" algn="ctr">
                        <a:lnSpc>
                          <a:spcPct val="115000"/>
                        </a:lnSpc>
                        <a:spcAft>
                          <a:spcPts val="0"/>
                        </a:spcAft>
                      </a:pPr>
                      <a:r>
                        <a:rPr lang="en-US" sz="1800" dirty="0" smtClean="0">
                          <a:effectLst/>
                        </a:rPr>
                        <a:t>temp = </a:t>
                      </a:r>
                      <a:r>
                        <a:rPr lang="en-US" sz="1800" dirty="0">
                          <a:effectLst/>
                        </a:rPr>
                        <a:t>A * 0.1</a:t>
                      </a:r>
                      <a:endParaRPr lang="en-IN" sz="1800" dirty="0">
                        <a:effectLst/>
                      </a:endParaRPr>
                    </a:p>
                    <a:p>
                      <a:pPr marL="457200" indent="-457200" algn="ctr">
                        <a:lnSpc>
                          <a:spcPct val="115000"/>
                        </a:lnSpc>
                        <a:spcAft>
                          <a:spcPts val="0"/>
                        </a:spcAft>
                      </a:pPr>
                      <a:r>
                        <a:rPr lang="en-US" sz="1800" dirty="0" smtClean="0">
                          <a:effectLst/>
                        </a:rPr>
                        <a:t>A</a:t>
                      </a:r>
                      <a:r>
                        <a:rPr lang="en-US" sz="1800" baseline="0" dirty="0" smtClean="0">
                          <a:effectLst/>
                        </a:rPr>
                        <a:t> =</a:t>
                      </a:r>
                      <a:r>
                        <a:rPr lang="en-US" sz="1800" dirty="0" smtClean="0">
                          <a:effectLst/>
                        </a:rPr>
                        <a:t> A - temp</a:t>
                      </a:r>
                      <a:endParaRPr lang="en-IN" sz="1800" dirty="0">
                        <a:effectLst/>
                      </a:endParaRPr>
                    </a:p>
                    <a:p>
                      <a:pPr marL="457200" indent="-457200" algn="ctr">
                        <a:lnSpc>
                          <a:spcPct val="115000"/>
                        </a:lnSpc>
                        <a:spcAft>
                          <a:spcPts val="0"/>
                        </a:spcAft>
                      </a:pPr>
                      <a:r>
                        <a:rPr lang="en-US" sz="1800" dirty="0" smtClean="0">
                          <a:effectLst/>
                        </a:rPr>
                        <a:t>Write </a:t>
                      </a:r>
                      <a:r>
                        <a:rPr lang="en-US" sz="1800" dirty="0">
                          <a:effectLst/>
                        </a:rPr>
                        <a:t>(A)</a:t>
                      </a:r>
                      <a:endParaRPr lang="en-IN" sz="1800" dirty="0">
                        <a:effectLst/>
                      </a:endParaRPr>
                    </a:p>
                    <a:p>
                      <a:pPr marL="457200" indent="-457200" algn="ctr">
                        <a:lnSpc>
                          <a:spcPct val="115000"/>
                        </a:lnSpc>
                        <a:spcAft>
                          <a:spcPts val="0"/>
                        </a:spcAft>
                      </a:pPr>
                      <a:r>
                        <a:rPr lang="en-US" sz="1800" dirty="0" smtClean="0">
                          <a:effectLst/>
                        </a:rPr>
                        <a:t>Read (</a:t>
                      </a:r>
                      <a:r>
                        <a:rPr lang="en-US" sz="1800" dirty="0">
                          <a:effectLst/>
                        </a:rPr>
                        <a:t>B)</a:t>
                      </a:r>
                      <a:endParaRPr lang="en-IN" sz="1800" dirty="0">
                        <a:effectLst/>
                      </a:endParaRPr>
                    </a:p>
                    <a:p>
                      <a:pPr marL="457200" indent="-457200" algn="ctr">
                        <a:lnSpc>
                          <a:spcPct val="115000"/>
                        </a:lnSpc>
                        <a:spcAft>
                          <a:spcPts val="0"/>
                        </a:spcAft>
                      </a:pPr>
                      <a:r>
                        <a:rPr lang="en-US" sz="1800" dirty="0" smtClean="0">
                          <a:effectLst/>
                        </a:rPr>
                        <a:t>B</a:t>
                      </a:r>
                      <a:r>
                        <a:rPr lang="en-US" sz="1800" baseline="0" dirty="0" smtClean="0">
                          <a:effectLst/>
                        </a:rPr>
                        <a:t> </a:t>
                      </a:r>
                      <a:r>
                        <a:rPr lang="en-US" sz="1800" dirty="0" smtClean="0">
                          <a:effectLst/>
                        </a:rPr>
                        <a:t>= B + temp</a:t>
                      </a:r>
                      <a:endParaRPr lang="en-IN" sz="1800" dirty="0" smtClean="0">
                        <a:effectLst/>
                      </a:endParaRPr>
                    </a:p>
                    <a:p>
                      <a:pPr marL="457200" indent="-457200" algn="ctr">
                        <a:lnSpc>
                          <a:spcPct val="115000"/>
                        </a:lnSpc>
                        <a:spcAft>
                          <a:spcPts val="0"/>
                        </a:spcAft>
                      </a:pPr>
                      <a:r>
                        <a:rPr lang="en-US" sz="1800" dirty="0" smtClean="0">
                          <a:effectLst/>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nvPr>
        </p:nvGraphicFramePr>
        <p:xfrm>
          <a:off x="6210869"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A = A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B = B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A * 0.1</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a:t>
                      </a:r>
                      <a:r>
                        <a:rPr lang="en-US" sz="1800" dirty="0" smtClean="0">
                          <a:effectLst/>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9204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D9EBF344-4A7B-4C4A-AF6D-6441BD040AB3}"/>
              </a:ext>
            </a:extLst>
          </p:cNvPr>
          <p:cNvCxnSpPr>
            <a:cxnSpLocks/>
            <a:endCxn id="4"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5" name="TextBox 4">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6" name="Straight Connector 5">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DA2F9A4-6988-4274-8384-12496EC9D59D}"/>
              </a:ext>
            </a:extLst>
          </p:cNvPr>
          <p:cNvSpPr txBox="1"/>
          <p:nvPr/>
        </p:nvSpPr>
        <p:spPr>
          <a:xfrm>
            <a:off x="1458962" y="731706"/>
            <a:ext cx="7429544" cy="3416320"/>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smtClean="0"/>
              <a:t>What is transaction?</a:t>
            </a:r>
          </a:p>
          <a:p>
            <a:pPr marL="742950" lvl="1" indent="-285750">
              <a:buFont typeface="Arial" panose="020B0604020202020204" pitchFamily="34" charset="0"/>
              <a:buChar char="•"/>
            </a:pPr>
            <a:r>
              <a:rPr lang="en-US" sz="2400" dirty="0"/>
              <a:t>ACID properties of </a:t>
            </a:r>
            <a:r>
              <a:rPr lang="en-US" sz="2400" dirty="0" smtClean="0"/>
              <a:t>transaction</a:t>
            </a:r>
          </a:p>
          <a:p>
            <a:pPr marL="742950" lvl="1" indent="-285750">
              <a:buFont typeface="Arial" panose="020B0604020202020204" pitchFamily="34" charset="0"/>
              <a:buChar char="•"/>
            </a:pPr>
            <a:r>
              <a:rPr lang="en-US" sz="2400" dirty="0"/>
              <a:t>Transaction State Diagram \ State Transition </a:t>
            </a:r>
            <a:r>
              <a:rPr lang="en-US" sz="2400" dirty="0" smtClean="0"/>
              <a:t>Diagram</a:t>
            </a:r>
          </a:p>
          <a:p>
            <a:pPr marL="742950" lvl="1" indent="-285750">
              <a:buFont typeface="Arial" panose="020B0604020202020204" pitchFamily="34" charset="0"/>
              <a:buChar char="•"/>
            </a:pPr>
            <a:r>
              <a:rPr lang="en-US" sz="2400" dirty="0" smtClean="0"/>
              <a:t>Schedule</a:t>
            </a:r>
          </a:p>
          <a:p>
            <a:pPr marL="742950" lvl="1" indent="-285750">
              <a:buFont typeface="Arial" panose="020B0604020202020204" pitchFamily="34" charset="0"/>
              <a:buChar char="•"/>
            </a:pPr>
            <a:r>
              <a:rPr lang="en-US" sz="2400" dirty="0"/>
              <a:t>Two phase commit </a:t>
            </a:r>
            <a:r>
              <a:rPr lang="en-US" sz="2400" dirty="0" smtClean="0"/>
              <a:t>protocol</a:t>
            </a:r>
          </a:p>
          <a:p>
            <a:pPr marL="742950" lvl="1" indent="-285750">
              <a:buFont typeface="Arial" panose="020B0604020202020204" pitchFamily="34" charset="0"/>
              <a:buChar char="•"/>
            </a:pPr>
            <a:r>
              <a:rPr lang="en-US" sz="2400" dirty="0"/>
              <a:t>Database </a:t>
            </a:r>
            <a:r>
              <a:rPr lang="en-US" sz="2400" dirty="0" smtClean="0"/>
              <a:t>recovery</a:t>
            </a:r>
          </a:p>
          <a:p>
            <a:pPr marL="742950" lvl="1" indent="-285750">
              <a:buFont typeface="Arial" panose="020B0604020202020204" pitchFamily="34" charset="0"/>
              <a:buChar char="•"/>
            </a:pPr>
            <a:r>
              <a:rPr lang="en-US" sz="2400" dirty="0" smtClean="0"/>
              <a:t>Concurrency</a:t>
            </a:r>
          </a:p>
          <a:p>
            <a:pPr marL="742950" lvl="1" indent="-285750">
              <a:buFont typeface="Arial" panose="020B0604020202020204" pitchFamily="34" charset="0"/>
              <a:buChar char="•"/>
            </a:pPr>
            <a:r>
              <a:rPr lang="en-US" sz="2400" dirty="0" smtClean="0"/>
              <a:t>Deadlock</a:t>
            </a:r>
          </a:p>
        </p:txBody>
      </p:sp>
    </p:spTree>
    <p:extLst>
      <p:ext uri="{BB962C8B-B14F-4D97-AF65-F5344CB8AC3E}">
        <p14:creationId xmlns:p14="http://schemas.microsoft.com/office/powerpoint/2010/main" val="306806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500"/>
                                        <p:tgtEl>
                                          <p:spTgt spid="7">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up)">
                                      <p:cBhvr>
                                        <p:cTn id="26" dur="500"/>
                                        <p:tgtEl>
                                          <p:spTgt spid="6"/>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up)">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animEffect transition="in" filter="fade">
                                      <p:cBhvr>
                                        <p:cTn id="35" dur="500"/>
                                        <p:tgtEl>
                                          <p:spTgt spid="7">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7">
                                            <p:txEl>
                                              <p:pRg st="2" end="2"/>
                                            </p:txEl>
                                          </p:spTgt>
                                        </p:tgtEl>
                                        <p:attrNameLst>
                                          <p:attrName>style.visibility</p:attrName>
                                        </p:attrNameLst>
                                      </p:cBhvr>
                                      <p:to>
                                        <p:strVal val="visible"/>
                                      </p:to>
                                    </p:set>
                                    <p:animEffect transition="in" filter="fade">
                                      <p:cBhvr>
                                        <p:cTn id="40" dur="500"/>
                                        <p:tgtEl>
                                          <p:spTgt spid="7">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
                                            <p:txEl>
                                              <p:pRg st="3" end="3"/>
                                            </p:txEl>
                                          </p:spTgt>
                                        </p:tgtEl>
                                        <p:attrNameLst>
                                          <p:attrName>style.visibility</p:attrName>
                                        </p:attrNameLst>
                                      </p:cBhvr>
                                      <p:to>
                                        <p:strVal val="visible"/>
                                      </p:to>
                                    </p:set>
                                    <p:animEffect transition="in" filter="fade">
                                      <p:cBhvr>
                                        <p:cTn id="45" dur="500"/>
                                        <p:tgtEl>
                                          <p:spTgt spid="7">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
                                            <p:txEl>
                                              <p:pRg st="4" end="4"/>
                                            </p:txEl>
                                          </p:spTgt>
                                        </p:tgtEl>
                                        <p:attrNameLst>
                                          <p:attrName>style.visibility</p:attrName>
                                        </p:attrNameLst>
                                      </p:cBhvr>
                                      <p:to>
                                        <p:strVal val="visible"/>
                                      </p:to>
                                    </p:set>
                                    <p:animEffect transition="in" filter="fade">
                                      <p:cBhvr>
                                        <p:cTn id="50" dur="500"/>
                                        <p:tgtEl>
                                          <p:spTgt spid="7">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7">
                                            <p:txEl>
                                              <p:pRg st="5" end="5"/>
                                            </p:txEl>
                                          </p:spTgt>
                                        </p:tgtEl>
                                        <p:attrNameLst>
                                          <p:attrName>style.visibility</p:attrName>
                                        </p:attrNameLst>
                                      </p:cBhvr>
                                      <p:to>
                                        <p:strVal val="visible"/>
                                      </p:to>
                                    </p:set>
                                    <p:animEffect transition="in" filter="fade">
                                      <p:cBhvr>
                                        <p:cTn id="55" dur="500"/>
                                        <p:tgtEl>
                                          <p:spTgt spid="7">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7">
                                            <p:txEl>
                                              <p:pRg st="6" end="6"/>
                                            </p:txEl>
                                          </p:spTgt>
                                        </p:tgtEl>
                                        <p:attrNameLst>
                                          <p:attrName>style.visibility</p:attrName>
                                        </p:attrNameLst>
                                      </p:cBhvr>
                                      <p:to>
                                        <p:strVal val="visible"/>
                                      </p:to>
                                    </p:set>
                                    <p:animEffect transition="in" filter="fade">
                                      <p:cBhvr>
                                        <p:cTn id="60" dur="500"/>
                                        <p:tgtEl>
                                          <p:spTgt spid="7">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7">
                                            <p:txEl>
                                              <p:pRg st="7" end="7"/>
                                            </p:txEl>
                                          </p:spTgt>
                                        </p:tgtEl>
                                        <p:attrNameLst>
                                          <p:attrName>style.visibility</p:attrName>
                                        </p:attrNameLst>
                                      </p:cBhvr>
                                      <p:to>
                                        <p:strVal val="visible"/>
                                      </p:to>
                                    </p:set>
                                    <p:animEffect transition="in" filter="fade">
                                      <p:cBhvr>
                                        <p:cTn id="65" dur="500"/>
                                        <p:tgtEl>
                                          <p:spTgt spid="7">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7">
                                            <p:txEl>
                                              <p:pRg st="8" end="8"/>
                                            </p:txEl>
                                          </p:spTgt>
                                        </p:tgtEl>
                                        <p:attrNameLst>
                                          <p:attrName>style.visibility</p:attrName>
                                        </p:attrNameLst>
                                      </p:cBhvr>
                                      <p:to>
                                        <p:strVal val="visible"/>
                                      </p:to>
                                    </p:set>
                                    <p:animEffect transition="in" filter="fade">
                                      <p:cBhvr>
                                        <p:cTn id="70"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Non-serial </a:t>
            </a:r>
            <a:r>
              <a:rPr lang="en-US" dirty="0" smtClean="0"/>
              <a:t>Schedule (Interleaved Schedule</a:t>
            </a:r>
            <a:r>
              <a:rPr lang="en-US" dirty="0"/>
              <a:t>)</a:t>
            </a:r>
          </a:p>
        </p:txBody>
      </p:sp>
      <p:sp>
        <p:nvSpPr>
          <p:cNvPr id="3" name="Content Placeholder 2"/>
          <p:cNvSpPr>
            <a:spLocks noGrp="1"/>
          </p:cNvSpPr>
          <p:nvPr>
            <p:ph idx="1"/>
          </p:nvPr>
        </p:nvSpPr>
        <p:spPr/>
        <p:txBody>
          <a:bodyPr/>
          <a:lstStyle/>
          <a:p>
            <a:r>
              <a:rPr lang="en-US" dirty="0"/>
              <a:t>Schedule that </a:t>
            </a:r>
            <a:r>
              <a:rPr lang="en-US" b="1" dirty="0">
                <a:solidFill>
                  <a:schemeClr val="accent6"/>
                </a:solidFill>
              </a:rPr>
              <a:t>interleave the execution of different transactions</a:t>
            </a:r>
            <a:r>
              <a:rPr lang="en-US" dirty="0"/>
              <a:t>.</a:t>
            </a:r>
          </a:p>
          <a:p>
            <a:r>
              <a:rPr lang="en-US" dirty="0"/>
              <a:t>Means </a:t>
            </a:r>
            <a:r>
              <a:rPr lang="en-US" b="1" dirty="0">
                <a:solidFill>
                  <a:schemeClr val="accent6"/>
                </a:solidFill>
              </a:rPr>
              <a:t>second transaction is started before the first one could end </a:t>
            </a:r>
            <a:r>
              <a:rPr lang="en-US" dirty="0"/>
              <a:t>and execution can switch between the transactions back and forth</a:t>
            </a:r>
            <a:r>
              <a:rPr lang="en-US" dirty="0" smtClean="0"/>
              <a:t>.</a:t>
            </a:r>
          </a:p>
          <a:p>
            <a:r>
              <a:rPr lang="en-US" dirty="0"/>
              <a:t>It contains many possible orders in which the system can execute the individual operations of the transactions.</a:t>
            </a:r>
          </a:p>
        </p:txBody>
      </p:sp>
    </p:spTree>
    <p:extLst>
      <p:ext uri="{BB962C8B-B14F-4D97-AF65-F5344CB8AC3E}">
        <p14:creationId xmlns:p14="http://schemas.microsoft.com/office/powerpoint/2010/main" val="383278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r>
              <a:rPr lang="en-US" dirty="0" smtClean="0"/>
              <a:t>of Non-serial Schedule (Interleaved Schedule</a:t>
            </a:r>
            <a:r>
              <a:rPr lang="en-US" dirty="0"/>
              <a:t>)</a:t>
            </a:r>
          </a:p>
        </p:txBody>
      </p:sp>
      <p:sp>
        <p:nvSpPr>
          <p:cNvPr id="7" name="Content Placeholder 6"/>
          <p:cNvSpPr>
            <a:spLocks noGrp="1"/>
          </p:cNvSpPr>
          <p:nvPr>
            <p:ph idx="1"/>
          </p:nvPr>
        </p:nvSpPr>
        <p:spPr/>
        <p:txBody>
          <a:bodyPr/>
          <a:lstStyle/>
          <a:p>
            <a:endParaRPr lang="en-US"/>
          </a:p>
        </p:txBody>
      </p:sp>
      <p:graphicFrame>
        <p:nvGraphicFramePr>
          <p:cNvPr id="4" name="Content Placeholder 1"/>
          <p:cNvGraphicFramePr>
            <a:graphicFrameLocks/>
          </p:cNvGraphicFramePr>
          <p:nvPr>
            <p:extLst/>
          </p:nvPr>
        </p:nvGraphicFramePr>
        <p:xfrm>
          <a:off x="381000"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Non-serial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smtClean="0">
                          <a:effectLst/>
                        </a:rPr>
                        <a:t>A = A - 50</a:t>
                      </a:r>
                      <a:endParaRPr lang="en-IN" sz="1800" dirty="0">
                        <a:effectLst/>
                      </a:endParaRPr>
                    </a:p>
                    <a:p>
                      <a:pPr marL="457200" indent="-457200" algn="ctr">
                        <a:lnSpc>
                          <a:spcPct val="115000"/>
                        </a:lnSpc>
                        <a:spcAft>
                          <a:spcPts val="0"/>
                        </a:spcAft>
                      </a:pPr>
                      <a:r>
                        <a:rPr lang="en-US" sz="1800" dirty="0" smtClean="0">
                          <a:effectLst/>
                        </a:rPr>
                        <a:t>Write (</a:t>
                      </a:r>
                      <a:r>
                        <a:rPr lang="en-US" sz="1800" dirty="0">
                          <a:effectLst/>
                        </a:rPr>
                        <a:t>A</a:t>
                      </a:r>
                      <a:r>
                        <a:rPr lang="en-US" sz="1800" dirty="0" smtClean="0">
                          <a:effectLst/>
                        </a:rPr>
                        <a:t>)</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A * 0.1</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+ 50</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r>
                        <a:rPr lang="en-US" sz="1800" dirty="0" smtClean="0">
                          <a:effectLst/>
                        </a:rPr>
                        <a:t>Read (</a:t>
                      </a:r>
                      <a:r>
                        <a:rPr lang="en-US" sz="1800" dirty="0">
                          <a:effectLst/>
                        </a:rPr>
                        <a:t>B)</a:t>
                      </a:r>
                      <a:endParaRPr lang="en-IN" sz="1800" dirty="0">
                        <a:effectLst/>
                      </a:endParaRPr>
                    </a:p>
                    <a:p>
                      <a:pPr marL="457200" indent="-457200" algn="ctr">
                        <a:lnSpc>
                          <a:spcPct val="115000"/>
                        </a:lnSpc>
                        <a:spcAft>
                          <a:spcPts val="0"/>
                        </a:spcAft>
                      </a:pPr>
                      <a:r>
                        <a:rPr lang="en-US" sz="1800" dirty="0" smtClean="0">
                          <a:effectLst/>
                        </a:rPr>
                        <a:t>B</a:t>
                      </a:r>
                      <a:r>
                        <a:rPr lang="en-US" sz="1800" baseline="0" dirty="0" smtClean="0">
                          <a:effectLst/>
                        </a:rPr>
                        <a:t> </a:t>
                      </a:r>
                      <a:r>
                        <a:rPr lang="en-US" sz="1800" dirty="0" smtClean="0">
                          <a:effectLst/>
                        </a:rPr>
                        <a:t>= B + temp</a:t>
                      </a:r>
                      <a:endParaRPr lang="en-IN" sz="1800" dirty="0" smtClean="0">
                        <a:effectLst/>
                      </a:endParaRPr>
                    </a:p>
                    <a:p>
                      <a:pPr marL="457200" indent="-457200" algn="ctr">
                        <a:lnSpc>
                          <a:spcPct val="115000"/>
                        </a:lnSpc>
                        <a:spcAft>
                          <a:spcPts val="0"/>
                        </a:spcAft>
                      </a:pPr>
                      <a:r>
                        <a:rPr lang="en-US" sz="1800" dirty="0" smtClean="0">
                          <a:effectLst/>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nvPr>
        </p:nvGraphicFramePr>
        <p:xfrm>
          <a:off x="6210869"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Non-serial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A * 0.1</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A = A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B = B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r>
                        <a:rPr lang="en-US" sz="1800" dirty="0" smtClean="0">
                          <a:effectLst/>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7994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a:t>
            </a:r>
            <a:r>
              <a:rPr lang="en-US" dirty="0" smtClean="0"/>
              <a:t>Schedule</a:t>
            </a:r>
            <a:endParaRPr lang="en-US" dirty="0"/>
          </a:p>
        </p:txBody>
      </p:sp>
      <p:sp>
        <p:nvSpPr>
          <p:cNvPr id="3" name="Content Placeholder 2"/>
          <p:cNvSpPr>
            <a:spLocks noGrp="1"/>
          </p:cNvSpPr>
          <p:nvPr>
            <p:ph idx="1"/>
          </p:nvPr>
        </p:nvSpPr>
        <p:spPr/>
        <p:txBody>
          <a:bodyPr/>
          <a:lstStyle/>
          <a:p>
            <a:r>
              <a:rPr lang="en-US" dirty="0"/>
              <a:t>If two schedules </a:t>
            </a:r>
            <a:r>
              <a:rPr lang="en-US" b="1" dirty="0">
                <a:solidFill>
                  <a:schemeClr val="accent6"/>
                </a:solidFill>
              </a:rPr>
              <a:t>produce the same result after execution</a:t>
            </a:r>
            <a:r>
              <a:rPr lang="en-US" dirty="0"/>
              <a:t>, they are said to be equivalent schedule. </a:t>
            </a:r>
          </a:p>
          <a:p>
            <a:r>
              <a:rPr lang="en-US" dirty="0"/>
              <a:t>They may yield the same result for some value and different results for another set of values. </a:t>
            </a:r>
          </a:p>
          <a:p>
            <a:r>
              <a:rPr lang="en-US" dirty="0"/>
              <a:t>That's why this equivalence is not generally considered significant.</a:t>
            </a:r>
          </a:p>
        </p:txBody>
      </p:sp>
    </p:spTree>
    <p:extLst>
      <p:ext uri="{BB962C8B-B14F-4D97-AF65-F5344CB8AC3E}">
        <p14:creationId xmlns:p14="http://schemas.microsoft.com/office/powerpoint/2010/main" val="379188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Schedule</a:t>
            </a:r>
          </a:p>
        </p:txBody>
      </p:sp>
      <p:sp>
        <p:nvSpPr>
          <p:cNvPr id="7" name="Content Placeholder 6"/>
          <p:cNvSpPr>
            <a:spLocks noGrp="1"/>
          </p:cNvSpPr>
          <p:nvPr>
            <p:ph idx="1"/>
          </p:nvPr>
        </p:nvSpPr>
        <p:spPr/>
        <p:txBody>
          <a:bodyPr/>
          <a:lstStyle/>
          <a:p>
            <a:endParaRPr lang="en-US"/>
          </a:p>
        </p:txBody>
      </p:sp>
      <p:graphicFrame>
        <p:nvGraphicFramePr>
          <p:cNvPr id="4" name="Content Placeholder 1"/>
          <p:cNvGraphicFramePr>
            <a:graphicFrameLocks/>
          </p:cNvGraphicFramePr>
          <p:nvPr>
            <p:extLst/>
          </p:nvPr>
        </p:nvGraphicFramePr>
        <p:xfrm>
          <a:off x="121689"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Schedule-1 (</a:t>
                      </a:r>
                      <a:r>
                        <a:rPr lang="en-US" sz="2400" b="1" kern="1200" dirty="0" smtClean="0">
                          <a:solidFill>
                            <a:schemeClr val="tx1"/>
                          </a:solidFill>
                          <a:effectLst/>
                          <a:latin typeface="+mn-lt"/>
                          <a:ea typeface="+mn-ea"/>
                          <a:cs typeface="+mn-cs"/>
                        </a:rPr>
                        <a:t>A=B=1000</a:t>
                      </a:r>
                      <a:r>
                        <a:rPr lang="en-IN" sz="2400" b="1" kern="1200" dirty="0" smtClean="0">
                          <a:solidFill>
                            <a:schemeClr val="tx1"/>
                          </a:solidFill>
                          <a:effectLst/>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smtClean="0">
                          <a:effectLst/>
                        </a:rPr>
                        <a:t>A = A - 50</a:t>
                      </a:r>
                      <a:endParaRPr lang="en-IN" sz="1800" dirty="0">
                        <a:effectLst/>
                      </a:endParaRPr>
                    </a:p>
                    <a:p>
                      <a:pPr marL="457200" indent="-457200" algn="ctr">
                        <a:lnSpc>
                          <a:spcPct val="115000"/>
                        </a:lnSpc>
                        <a:spcAft>
                          <a:spcPts val="0"/>
                        </a:spcAft>
                      </a:pPr>
                      <a:r>
                        <a:rPr lang="en-US" sz="1800" dirty="0" smtClean="0">
                          <a:effectLst/>
                        </a:rPr>
                        <a:t>Write (</a:t>
                      </a:r>
                      <a:r>
                        <a:rPr lang="en-US" sz="1800" dirty="0">
                          <a:effectLst/>
                        </a:rPr>
                        <a:t>A</a:t>
                      </a:r>
                      <a:r>
                        <a:rPr lang="en-US" sz="1800" dirty="0" smtClean="0">
                          <a:effectLst/>
                        </a:rPr>
                        <a:t>)</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A * 0.1</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+ 50</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r>
                        <a:rPr lang="en-US" sz="1800" dirty="0" smtClean="0">
                          <a:effectLst/>
                        </a:rPr>
                        <a:t>Read (</a:t>
                      </a:r>
                      <a:r>
                        <a:rPr lang="en-US" sz="1800" dirty="0">
                          <a:effectLst/>
                        </a:rPr>
                        <a:t>B)</a:t>
                      </a:r>
                      <a:endParaRPr lang="en-IN" sz="1800" dirty="0">
                        <a:effectLst/>
                      </a:endParaRPr>
                    </a:p>
                    <a:p>
                      <a:pPr marL="457200" indent="-457200" algn="ctr">
                        <a:lnSpc>
                          <a:spcPct val="115000"/>
                        </a:lnSpc>
                        <a:spcAft>
                          <a:spcPts val="0"/>
                        </a:spcAft>
                      </a:pPr>
                      <a:r>
                        <a:rPr lang="en-US" sz="1800" dirty="0" smtClean="0">
                          <a:effectLst/>
                        </a:rPr>
                        <a:t>B</a:t>
                      </a:r>
                      <a:r>
                        <a:rPr lang="en-US" sz="1800" baseline="0" dirty="0" smtClean="0">
                          <a:effectLst/>
                        </a:rPr>
                        <a:t> </a:t>
                      </a:r>
                      <a:r>
                        <a:rPr lang="en-US" sz="1800" dirty="0" smtClean="0">
                          <a:effectLst/>
                        </a:rPr>
                        <a:t>= B + temp</a:t>
                      </a:r>
                      <a:endParaRPr lang="en-IN" sz="1800" dirty="0" smtClean="0">
                        <a:effectLst/>
                      </a:endParaRPr>
                    </a:p>
                    <a:p>
                      <a:pPr marL="457200" indent="-457200" algn="ctr">
                        <a:lnSpc>
                          <a:spcPct val="115000"/>
                        </a:lnSpc>
                        <a:spcAft>
                          <a:spcPts val="0"/>
                        </a:spcAft>
                      </a:pPr>
                      <a:r>
                        <a:rPr lang="en-US" sz="1800" dirty="0" smtClean="0">
                          <a:effectLst/>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nvPr>
        </p:nvGraphicFramePr>
        <p:xfrm>
          <a:off x="6538419"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Schedule-2 (</a:t>
                      </a:r>
                      <a:r>
                        <a:rPr lang="en-US" sz="2400" b="1" kern="1200" dirty="0" smtClean="0">
                          <a:solidFill>
                            <a:schemeClr val="tx1"/>
                          </a:solidFill>
                          <a:effectLst/>
                          <a:latin typeface="+mn-lt"/>
                          <a:ea typeface="+mn-ea"/>
                          <a:cs typeface="+mn-cs"/>
                        </a:rPr>
                        <a:t>A=B=1000</a:t>
                      </a:r>
                      <a:r>
                        <a:rPr lang="en-IN" sz="2400" b="1" kern="1200" dirty="0" smtClean="0">
                          <a:solidFill>
                            <a:schemeClr val="tx1"/>
                          </a:solidFill>
                          <a:effectLst/>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A = A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A * 0.1</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B = B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r>
                        <a:rPr lang="en-US" sz="1800" dirty="0" smtClean="0">
                          <a:effectLst/>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p:cNvSpPr txBox="1"/>
          <p:nvPr/>
        </p:nvSpPr>
        <p:spPr>
          <a:xfrm>
            <a:off x="5697650" y="1856992"/>
            <a:ext cx="822960" cy="4480560"/>
          </a:xfrm>
          <a:prstGeom prst="rect">
            <a:avLst/>
          </a:prstGeom>
          <a:ln w="28575">
            <a:solidFill>
              <a:srgbClr val="C00000"/>
            </a:solidFill>
          </a:ln>
        </p:spPr>
        <p:style>
          <a:lnRef idx="2">
            <a:schemeClr val="accent2"/>
          </a:lnRef>
          <a:fillRef idx="1">
            <a:schemeClr val="lt1"/>
          </a:fillRef>
          <a:effectRef idx="0">
            <a:schemeClr val="accent2"/>
          </a:effectRef>
          <a:fontRef idx="minor">
            <a:schemeClr val="dk1"/>
          </a:fontRef>
        </p:style>
        <p:txBody>
          <a:bodyPr vert="vert270" wrap="square" rtlCol="0">
            <a:spAutoFit/>
          </a:bodyPr>
          <a:lstStyle/>
          <a:p>
            <a:r>
              <a:rPr lang="en-US" sz="2800" dirty="0" smtClean="0"/>
              <a:t>Both schedules are equivalent</a:t>
            </a:r>
          </a:p>
          <a:p>
            <a:r>
              <a:rPr kumimoji="1" lang="en-US" altLang="en-US" dirty="0"/>
              <a:t>In </a:t>
            </a:r>
            <a:r>
              <a:rPr lang="en-US" altLang="en-US" dirty="0">
                <a:solidFill>
                  <a:schemeClr val="tx1"/>
                </a:solidFill>
              </a:rPr>
              <a:t>both</a:t>
            </a:r>
            <a:r>
              <a:rPr kumimoji="1" lang="en-US" altLang="en-US" dirty="0" smtClean="0"/>
              <a:t> schedules the </a:t>
            </a:r>
            <a:r>
              <a:rPr kumimoji="1" lang="en-US" altLang="en-US" dirty="0"/>
              <a:t>sum “A + B” is preserved</a:t>
            </a:r>
            <a:r>
              <a:rPr kumimoji="1" lang="en-US" altLang="en-US" sz="2000" dirty="0" smtClean="0"/>
              <a:t>.</a:t>
            </a:r>
            <a:endParaRPr kumimoji="1" lang="en-US" altLang="en-US" sz="3600" dirty="0"/>
          </a:p>
        </p:txBody>
      </p:sp>
    </p:spTree>
    <p:extLst>
      <p:ext uri="{BB962C8B-B14F-4D97-AF65-F5344CB8AC3E}">
        <p14:creationId xmlns:p14="http://schemas.microsoft.com/office/powerpoint/2010/main" val="296386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Serializability</a:t>
            </a:r>
            <a:endParaRPr lang="en-US" dirty="0"/>
          </a:p>
        </p:txBody>
      </p:sp>
      <p:sp>
        <p:nvSpPr>
          <p:cNvPr id="3" name="Content Placeholder 2"/>
          <p:cNvSpPr>
            <a:spLocks noGrp="1"/>
          </p:cNvSpPr>
          <p:nvPr>
            <p:ph idx="1"/>
          </p:nvPr>
        </p:nvSpPr>
        <p:spPr/>
        <p:txBody>
          <a:bodyPr/>
          <a:lstStyle/>
          <a:p>
            <a:r>
              <a:rPr lang="en-US" dirty="0"/>
              <a:t>A schedule is serializable if it is </a:t>
            </a:r>
            <a:r>
              <a:rPr lang="en-US" b="1" dirty="0">
                <a:solidFill>
                  <a:schemeClr val="accent6"/>
                </a:solidFill>
              </a:rPr>
              <a:t>equivalent to a serial schedule</a:t>
            </a:r>
            <a:r>
              <a:rPr lang="en-US" dirty="0"/>
              <a:t>.</a:t>
            </a:r>
          </a:p>
          <a:p>
            <a:r>
              <a:rPr lang="en-US" dirty="0"/>
              <a:t>In </a:t>
            </a:r>
            <a:r>
              <a:rPr lang="en-US" b="1" dirty="0">
                <a:solidFill>
                  <a:schemeClr val="accent6"/>
                </a:solidFill>
              </a:rPr>
              <a:t>serial schedules</a:t>
            </a:r>
            <a:r>
              <a:rPr lang="en-US" dirty="0"/>
              <a:t>, only </a:t>
            </a:r>
            <a:r>
              <a:rPr lang="en-US" b="1" dirty="0">
                <a:solidFill>
                  <a:schemeClr val="accent6"/>
                </a:solidFill>
              </a:rPr>
              <a:t>one transaction is allowed to execute at a time </a:t>
            </a:r>
            <a:r>
              <a:rPr lang="en-US" dirty="0"/>
              <a:t>i.e. </a:t>
            </a:r>
            <a:r>
              <a:rPr lang="en-US" b="1" dirty="0">
                <a:solidFill>
                  <a:schemeClr val="accent6"/>
                </a:solidFill>
              </a:rPr>
              <a:t>no concurrency is allowed</a:t>
            </a:r>
            <a:r>
              <a:rPr lang="en-US" dirty="0"/>
              <a:t>. </a:t>
            </a:r>
          </a:p>
          <a:p>
            <a:r>
              <a:rPr lang="en-US" dirty="0"/>
              <a:t>Whereas in </a:t>
            </a:r>
            <a:r>
              <a:rPr lang="en-US" b="1" dirty="0">
                <a:solidFill>
                  <a:schemeClr val="accent6"/>
                </a:solidFill>
              </a:rPr>
              <a:t>serializable schedules</a:t>
            </a:r>
            <a:r>
              <a:rPr lang="en-US" dirty="0"/>
              <a:t>, </a:t>
            </a:r>
            <a:r>
              <a:rPr lang="en-US" b="1" dirty="0">
                <a:solidFill>
                  <a:schemeClr val="accent6"/>
                </a:solidFill>
              </a:rPr>
              <a:t>multiple transactions can execute simultaneously </a:t>
            </a:r>
            <a:r>
              <a:rPr lang="en-US" dirty="0"/>
              <a:t>i.e. </a:t>
            </a:r>
            <a:r>
              <a:rPr lang="en-US" b="1" dirty="0">
                <a:solidFill>
                  <a:schemeClr val="accent6"/>
                </a:solidFill>
              </a:rPr>
              <a:t>concurrency is allowed</a:t>
            </a:r>
            <a:r>
              <a:rPr lang="en-US" dirty="0"/>
              <a:t>.</a:t>
            </a:r>
          </a:p>
          <a:p>
            <a:r>
              <a:rPr lang="en-US" dirty="0"/>
              <a:t>Types (forms) of </a:t>
            </a:r>
            <a:r>
              <a:rPr lang="en-US" dirty="0" err="1"/>
              <a:t>serializability</a:t>
            </a:r>
            <a:endParaRPr lang="en-US" dirty="0"/>
          </a:p>
          <a:p>
            <a:pPr lvl="1"/>
            <a:r>
              <a:rPr lang="en-US" dirty="0"/>
              <a:t>Conflict </a:t>
            </a:r>
            <a:r>
              <a:rPr lang="en-US" dirty="0" err="1"/>
              <a:t>serializability</a:t>
            </a:r>
            <a:endParaRPr lang="en-US" dirty="0"/>
          </a:p>
          <a:p>
            <a:pPr lvl="1"/>
            <a:r>
              <a:rPr lang="en-US" dirty="0"/>
              <a:t>View </a:t>
            </a:r>
            <a:r>
              <a:rPr lang="en-US" dirty="0" err="1"/>
              <a:t>serializability</a:t>
            </a:r>
            <a:endParaRPr lang="en-US" dirty="0"/>
          </a:p>
        </p:txBody>
      </p:sp>
    </p:spTree>
    <p:extLst>
      <p:ext uri="{BB962C8B-B14F-4D97-AF65-F5344CB8AC3E}">
        <p14:creationId xmlns:p14="http://schemas.microsoft.com/office/powerpoint/2010/main" val="388417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Conflicting instructions</a:t>
            </a:r>
          </a:p>
        </p:txBody>
      </p:sp>
      <p:sp>
        <p:nvSpPr>
          <p:cNvPr id="3" name="Content Placeholder 2"/>
          <p:cNvSpPr>
            <a:spLocks noGrp="1"/>
          </p:cNvSpPr>
          <p:nvPr>
            <p:ph idx="1"/>
          </p:nvPr>
        </p:nvSpPr>
        <p:spPr/>
        <p:txBody>
          <a:bodyPr/>
          <a:lstStyle/>
          <a:p>
            <a:r>
              <a:rPr lang="en-US" dirty="0"/>
              <a:t>Let l</a:t>
            </a:r>
            <a:r>
              <a:rPr lang="en-US" baseline="-25000" dirty="0"/>
              <a:t>i</a:t>
            </a:r>
            <a:r>
              <a:rPr lang="en-US" dirty="0"/>
              <a:t> and </a:t>
            </a:r>
            <a:r>
              <a:rPr lang="en-US" dirty="0" err="1"/>
              <a:t>l</a:t>
            </a:r>
            <a:r>
              <a:rPr lang="en-US" baseline="-25000" dirty="0" err="1"/>
              <a:t>j</a:t>
            </a:r>
            <a:r>
              <a:rPr lang="en-US" dirty="0"/>
              <a:t>  be two instructions of transactions T</a:t>
            </a:r>
            <a:r>
              <a:rPr lang="en-US" baseline="-25000" dirty="0"/>
              <a:t>i</a:t>
            </a:r>
            <a:r>
              <a:rPr lang="en-US" dirty="0"/>
              <a:t> and </a:t>
            </a:r>
            <a:r>
              <a:rPr lang="en-US" dirty="0" err="1"/>
              <a:t>T</a:t>
            </a:r>
            <a:r>
              <a:rPr lang="en-US" baseline="-25000" dirty="0" err="1"/>
              <a:t>j</a:t>
            </a:r>
            <a:r>
              <a:rPr lang="en-US" dirty="0"/>
              <a:t> respectively.  </a:t>
            </a:r>
          </a:p>
          <a:p>
            <a:pPr marL="914400" lvl="1" indent="-457200">
              <a:buFont typeface="+mj-lt"/>
              <a:buAutoNum type="arabicPeriod"/>
            </a:pPr>
            <a:endParaRPr lang="en-US" sz="2400" dirty="0" smtClean="0"/>
          </a:p>
          <a:p>
            <a:pPr marL="914400" lvl="1" indent="-457200">
              <a:buFont typeface="+mj-lt"/>
              <a:buAutoNum type="arabicPeriod"/>
            </a:pPr>
            <a:r>
              <a:rPr lang="en-US" sz="2400" dirty="0" smtClean="0"/>
              <a:t>l</a:t>
            </a:r>
            <a:r>
              <a:rPr lang="en-US" sz="2400" baseline="-25000" dirty="0" smtClean="0"/>
              <a:t>i</a:t>
            </a:r>
            <a:r>
              <a:rPr lang="en-US" sz="2400" dirty="0" smtClean="0"/>
              <a:t> </a:t>
            </a:r>
            <a:r>
              <a:rPr lang="en-US" sz="2400" dirty="0"/>
              <a:t>= read(Q), </a:t>
            </a:r>
            <a:r>
              <a:rPr lang="en-US" sz="2400" dirty="0" err="1"/>
              <a:t>l</a:t>
            </a:r>
            <a:r>
              <a:rPr lang="en-US" sz="2400" baseline="-25000" dirty="0" err="1"/>
              <a:t>j</a:t>
            </a:r>
            <a:r>
              <a:rPr lang="en-US" sz="2400" dirty="0"/>
              <a:t> = read(Q)   		</a:t>
            </a:r>
          </a:p>
          <a:p>
            <a:pPr marL="457200" lvl="1" indent="0">
              <a:buNone/>
            </a:pPr>
            <a:r>
              <a:rPr lang="en-US" sz="2400" dirty="0"/>
              <a:t>	 </a:t>
            </a:r>
            <a:r>
              <a:rPr lang="en-US" sz="2400" dirty="0" smtClean="0"/>
              <a:t>	</a:t>
            </a:r>
            <a:r>
              <a:rPr lang="en-US" sz="2400" dirty="0" smtClean="0">
                <a:solidFill>
                  <a:schemeClr val="tx2"/>
                </a:solidFill>
              </a:rPr>
              <a:t>l</a:t>
            </a:r>
            <a:r>
              <a:rPr lang="en-US" sz="2400" baseline="-25000" dirty="0" smtClean="0">
                <a:solidFill>
                  <a:schemeClr val="tx2"/>
                </a:solidFill>
              </a:rPr>
              <a:t>i</a:t>
            </a:r>
            <a:r>
              <a:rPr lang="en-US" sz="2400" dirty="0" smtClean="0">
                <a:solidFill>
                  <a:schemeClr val="tx2"/>
                </a:solidFill>
              </a:rPr>
              <a:t> </a:t>
            </a:r>
            <a:r>
              <a:rPr lang="en-US" sz="2400" dirty="0">
                <a:solidFill>
                  <a:schemeClr val="tx2"/>
                </a:solidFill>
              </a:rPr>
              <a:t>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don’t conflict</a:t>
            </a:r>
          </a:p>
          <a:p>
            <a:pPr marL="914400" lvl="1" indent="-457200">
              <a:buFont typeface="+mj-lt"/>
              <a:buAutoNum type="arabicPeriod"/>
            </a:pPr>
            <a:endParaRPr lang="en-US" sz="2400" dirty="0" smtClean="0"/>
          </a:p>
          <a:p>
            <a:pPr marL="914400" lvl="1" indent="-457200">
              <a:buFont typeface="+mj-lt"/>
              <a:buAutoNum type="arabicPeriod" startAt="2"/>
            </a:pPr>
            <a:r>
              <a:rPr lang="en-US" sz="2400" dirty="0" smtClean="0"/>
              <a:t>l</a:t>
            </a:r>
            <a:r>
              <a:rPr lang="en-US" sz="2400" baseline="-25000" dirty="0" smtClean="0"/>
              <a:t>i</a:t>
            </a:r>
            <a:r>
              <a:rPr lang="en-US" sz="2400" dirty="0" smtClean="0"/>
              <a:t> </a:t>
            </a:r>
            <a:r>
              <a:rPr lang="en-US" sz="2400" dirty="0"/>
              <a:t>= read(Q),  </a:t>
            </a:r>
            <a:r>
              <a:rPr lang="en-US" sz="2400" dirty="0" err="1"/>
              <a:t>l</a:t>
            </a:r>
            <a:r>
              <a:rPr lang="en-US" sz="2400" baseline="-25000" dirty="0" err="1"/>
              <a:t>j</a:t>
            </a:r>
            <a:r>
              <a:rPr lang="en-US" sz="2400" dirty="0"/>
              <a:t> = write(Q)  		</a:t>
            </a:r>
          </a:p>
          <a:p>
            <a:pPr marL="457200" lvl="1" indent="0">
              <a:buNone/>
            </a:pPr>
            <a:r>
              <a:rPr lang="en-US" sz="2400" dirty="0" smtClean="0"/>
              <a:t>	</a:t>
            </a:r>
            <a:r>
              <a:rPr lang="en-US" sz="2400" dirty="0"/>
              <a:t>	</a:t>
            </a:r>
            <a:r>
              <a:rPr lang="en-US" sz="2400" dirty="0" smtClean="0">
                <a:solidFill>
                  <a:schemeClr val="tx2"/>
                </a:solidFill>
              </a:rPr>
              <a:t>l</a:t>
            </a:r>
            <a:r>
              <a:rPr lang="en-US" sz="2400" baseline="-25000" dirty="0" smtClean="0">
                <a:solidFill>
                  <a:schemeClr val="tx2"/>
                </a:solidFill>
              </a:rPr>
              <a:t>i</a:t>
            </a:r>
            <a:r>
              <a:rPr lang="en-US" sz="2400" dirty="0" smtClean="0">
                <a:solidFill>
                  <a:schemeClr val="tx2"/>
                </a:solidFill>
              </a:rPr>
              <a:t> </a:t>
            </a:r>
            <a:r>
              <a:rPr lang="en-US" sz="2400" dirty="0">
                <a:solidFill>
                  <a:schemeClr val="tx2"/>
                </a:solidFill>
              </a:rPr>
              <a:t>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p>
          <a:p>
            <a:pPr marL="914400" lvl="1" indent="-457200">
              <a:buFont typeface="+mj-lt"/>
              <a:buAutoNum type="arabicPeriod"/>
            </a:pPr>
            <a:endParaRPr lang="en-US" sz="2400" dirty="0" smtClean="0"/>
          </a:p>
          <a:p>
            <a:pPr marL="914400" lvl="1" indent="-457200">
              <a:buFont typeface="+mj-lt"/>
              <a:buAutoNum type="arabicPeriod" startAt="3"/>
            </a:pPr>
            <a:r>
              <a:rPr lang="en-US" sz="2400" dirty="0" smtClean="0"/>
              <a:t>l</a:t>
            </a:r>
            <a:r>
              <a:rPr lang="en-US" sz="2400" baseline="-25000" dirty="0" smtClean="0"/>
              <a:t>i</a:t>
            </a:r>
            <a:r>
              <a:rPr lang="en-US" sz="2400" dirty="0" smtClean="0"/>
              <a:t> </a:t>
            </a:r>
            <a:r>
              <a:rPr lang="en-US" sz="2400" dirty="0"/>
              <a:t>= write(Q), </a:t>
            </a:r>
            <a:r>
              <a:rPr lang="en-US" sz="2400" dirty="0" err="1"/>
              <a:t>l</a:t>
            </a:r>
            <a:r>
              <a:rPr lang="en-US" sz="2400" baseline="-25000" dirty="0" err="1"/>
              <a:t>j</a:t>
            </a:r>
            <a:r>
              <a:rPr lang="en-US" sz="2400" dirty="0"/>
              <a:t> = read(Q)   		</a:t>
            </a:r>
          </a:p>
          <a:p>
            <a:pPr marL="457200" lvl="1" indent="0">
              <a:buNone/>
            </a:pPr>
            <a:r>
              <a:rPr lang="en-US" sz="2400" dirty="0"/>
              <a:t>	</a:t>
            </a:r>
            <a:r>
              <a:rPr lang="en-US" sz="2400" dirty="0" smtClean="0"/>
              <a:t>	</a:t>
            </a:r>
            <a:r>
              <a:rPr lang="en-US" sz="2400" dirty="0" smtClean="0">
                <a:solidFill>
                  <a:schemeClr val="tx2"/>
                </a:solidFill>
              </a:rPr>
              <a:t>l</a:t>
            </a:r>
            <a:r>
              <a:rPr lang="en-US" sz="2400" baseline="-25000" dirty="0" smtClean="0">
                <a:solidFill>
                  <a:schemeClr val="tx2"/>
                </a:solidFill>
              </a:rPr>
              <a:t>i</a:t>
            </a:r>
            <a:r>
              <a:rPr lang="en-US" sz="2400" dirty="0" smtClean="0">
                <a:solidFill>
                  <a:schemeClr val="tx2"/>
                </a:solidFill>
              </a:rPr>
              <a:t> </a:t>
            </a:r>
            <a:r>
              <a:rPr lang="en-US" sz="2400" dirty="0">
                <a:solidFill>
                  <a:schemeClr val="tx2"/>
                </a:solidFill>
              </a:rPr>
              <a:t>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p>
          <a:p>
            <a:pPr marL="914400" lvl="1" indent="-457200">
              <a:buFont typeface="+mj-lt"/>
              <a:buAutoNum type="arabicPeriod"/>
            </a:pPr>
            <a:endParaRPr lang="en-US" sz="2400" dirty="0" smtClean="0"/>
          </a:p>
          <a:p>
            <a:pPr marL="914400" lvl="1" indent="-457200">
              <a:buFont typeface="+mj-lt"/>
              <a:buAutoNum type="arabicPeriod" startAt="4"/>
            </a:pPr>
            <a:r>
              <a:rPr lang="en-US" sz="2400" dirty="0" smtClean="0"/>
              <a:t>l</a:t>
            </a:r>
            <a:r>
              <a:rPr lang="en-US" sz="2400" baseline="-25000" dirty="0" smtClean="0"/>
              <a:t>i</a:t>
            </a:r>
            <a:r>
              <a:rPr lang="en-US" sz="2400" dirty="0" smtClean="0"/>
              <a:t> </a:t>
            </a:r>
            <a:r>
              <a:rPr lang="en-US" sz="2400" dirty="0"/>
              <a:t>= write(Q), </a:t>
            </a:r>
            <a:r>
              <a:rPr lang="en-US" sz="2400" dirty="0" err="1"/>
              <a:t>l</a:t>
            </a:r>
            <a:r>
              <a:rPr lang="en-US" sz="2400" baseline="-25000" dirty="0" err="1"/>
              <a:t>j</a:t>
            </a:r>
            <a:r>
              <a:rPr lang="en-US" sz="2400" dirty="0"/>
              <a:t> = write(Q)  		</a:t>
            </a:r>
          </a:p>
          <a:p>
            <a:pPr marL="457200" lvl="1" indent="0">
              <a:buNone/>
            </a:pPr>
            <a:r>
              <a:rPr lang="en-US" sz="2400" dirty="0"/>
              <a:t>	 </a:t>
            </a:r>
            <a:r>
              <a:rPr lang="en-US" sz="2400" dirty="0" smtClean="0"/>
              <a:t>	</a:t>
            </a:r>
            <a:r>
              <a:rPr lang="en-US" sz="2400" dirty="0" smtClean="0">
                <a:solidFill>
                  <a:schemeClr val="tx2"/>
                </a:solidFill>
              </a:rPr>
              <a:t>l</a:t>
            </a:r>
            <a:r>
              <a:rPr lang="en-US" sz="2400" baseline="-25000" dirty="0" smtClean="0">
                <a:solidFill>
                  <a:schemeClr val="tx2"/>
                </a:solidFill>
              </a:rPr>
              <a:t>i</a:t>
            </a:r>
            <a:r>
              <a:rPr lang="en-US" sz="2400" dirty="0" smtClean="0">
                <a:solidFill>
                  <a:schemeClr val="tx2"/>
                </a:solidFill>
              </a:rPr>
              <a:t> </a:t>
            </a:r>
            <a:r>
              <a:rPr lang="en-US" sz="2400" dirty="0">
                <a:solidFill>
                  <a:schemeClr val="tx2"/>
                </a:solidFill>
              </a:rPr>
              <a:t>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endParaRPr lang="en-US" dirty="0">
              <a:solidFill>
                <a:schemeClr val="tx2"/>
              </a:solidFill>
            </a:endParaRPr>
          </a:p>
          <a:p>
            <a:endParaRPr lang="en-US" dirty="0"/>
          </a:p>
        </p:txBody>
      </p:sp>
      <p:graphicFrame>
        <p:nvGraphicFramePr>
          <p:cNvPr id="4" name="Content Placeholder 1"/>
          <p:cNvGraphicFramePr>
            <a:graphicFrameLocks/>
          </p:cNvGraphicFramePr>
          <p:nvPr>
            <p:extLst/>
          </p:nvPr>
        </p:nvGraphicFramePr>
        <p:xfrm>
          <a:off x="7158313" y="1492624"/>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a:t>
                      </a:r>
                      <a:r>
                        <a:rPr lang="en-US" sz="2400" b="1" kern="1200" baseline="-25000" dirty="0" smtClean="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smtClean="0">
                          <a:solidFill>
                            <a:schemeClr val="tx1"/>
                          </a:solidFill>
                          <a:effectLst/>
                          <a:latin typeface="+mn-lt"/>
                          <a:ea typeface="+mn-ea"/>
                          <a:cs typeface="+mn-cs"/>
                        </a:rPr>
                        <a:t>T</a:t>
                      </a:r>
                      <a:r>
                        <a:rPr lang="en-US" sz="2400" b="1" kern="1200" baseline="-25000" dirty="0" err="1" smtClean="0">
                          <a:solidFill>
                            <a:schemeClr val="tx1"/>
                          </a:solidFill>
                          <a:effectLst/>
                          <a:latin typeface="+mn-lt"/>
                          <a:ea typeface="+mn-ea"/>
                          <a:cs typeface="+mn-cs"/>
                        </a:rPr>
                        <a:t>j</a:t>
                      </a:r>
                      <a:endParaRPr lang="en-IN" sz="2400" b="1" kern="1200" baseline="-250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smtClean="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smtClean="0">
                          <a:solidFill>
                            <a:schemeClr val="tx1"/>
                          </a:solidFill>
                          <a:effectLst/>
                          <a:latin typeface="+mn-lt"/>
                          <a:ea typeface="+mn-ea"/>
                          <a:cs typeface="+mn-cs"/>
                        </a:rPr>
                        <a:t>read (Q)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nvPr>
        </p:nvGraphicFramePr>
        <p:xfrm>
          <a:off x="7158313" y="2720502"/>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a:t>
                      </a:r>
                      <a:r>
                        <a:rPr lang="en-US" sz="2400" b="1" kern="1200" baseline="-25000" dirty="0" smtClean="0">
                          <a:solidFill>
                            <a:schemeClr val="tx1"/>
                          </a:solidFill>
                          <a:effectLst/>
                          <a:latin typeface="+mn-lt"/>
                          <a:ea typeface="+mn-ea"/>
                          <a:cs typeface="+mn-cs"/>
                        </a:rPr>
                        <a:t>i</a:t>
                      </a:r>
                      <a:endParaRPr lang="en-IN" sz="2400" b="1" kern="1200" baseline="-250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smtClean="0">
                          <a:solidFill>
                            <a:schemeClr val="tx1"/>
                          </a:solidFill>
                          <a:effectLst/>
                          <a:latin typeface="+mn-lt"/>
                          <a:ea typeface="+mn-ea"/>
                          <a:cs typeface="+mn-cs"/>
                        </a:rPr>
                        <a:t>T</a:t>
                      </a:r>
                      <a:r>
                        <a:rPr lang="en-US" sz="2400" b="1" kern="1200" baseline="-25000" dirty="0" err="1" smtClean="0">
                          <a:solidFill>
                            <a:schemeClr val="tx1"/>
                          </a:solidFill>
                          <a:effectLst/>
                          <a:latin typeface="+mn-lt"/>
                          <a:ea typeface="+mn-ea"/>
                          <a:cs typeface="+mn-cs"/>
                        </a:rPr>
                        <a:t>j</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smtClean="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smtClean="0">
                          <a:solidFill>
                            <a:schemeClr val="tx1"/>
                          </a:solidFill>
                          <a:effectLst/>
                          <a:latin typeface="+mn-lt"/>
                          <a:ea typeface="+mn-ea"/>
                          <a:cs typeface="+mn-cs"/>
                        </a:rPr>
                        <a:t>write(Q)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nvPr>
        </p:nvGraphicFramePr>
        <p:xfrm>
          <a:off x="7158313" y="3948380"/>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a:t>
                      </a:r>
                      <a:r>
                        <a:rPr lang="en-US" sz="2400" b="1" kern="1200" baseline="-25000" dirty="0" smtClean="0">
                          <a:solidFill>
                            <a:schemeClr val="tx1"/>
                          </a:solidFill>
                          <a:effectLst/>
                          <a:latin typeface="+mn-lt"/>
                          <a:ea typeface="+mn-ea"/>
                          <a:cs typeface="+mn-cs"/>
                        </a:rPr>
                        <a:t>i</a:t>
                      </a:r>
                      <a:endParaRPr lang="en-IN" sz="2400" b="1" kern="1200" baseline="-250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smtClean="0">
                          <a:solidFill>
                            <a:schemeClr val="tx1"/>
                          </a:solidFill>
                          <a:effectLst/>
                          <a:latin typeface="+mn-lt"/>
                          <a:ea typeface="+mn-ea"/>
                          <a:cs typeface="+mn-cs"/>
                        </a:rPr>
                        <a:t>T</a:t>
                      </a:r>
                      <a:r>
                        <a:rPr lang="en-US" sz="2400" b="1" kern="1200" baseline="-25000" dirty="0" err="1" smtClean="0">
                          <a:solidFill>
                            <a:schemeClr val="tx1"/>
                          </a:solidFill>
                          <a:effectLst/>
                          <a:latin typeface="+mn-lt"/>
                          <a:ea typeface="+mn-ea"/>
                          <a:cs typeface="+mn-cs"/>
                        </a:rPr>
                        <a:t>j</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smtClean="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smtClean="0">
                          <a:solidFill>
                            <a:schemeClr val="tx1"/>
                          </a:solidFill>
                          <a:effectLst/>
                          <a:latin typeface="+mn-lt"/>
                          <a:ea typeface="+mn-ea"/>
                          <a:cs typeface="+mn-cs"/>
                        </a:rPr>
                        <a:t>read (Q)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7" name="Content Placeholder 1"/>
          <p:cNvGraphicFramePr>
            <a:graphicFrameLocks/>
          </p:cNvGraphicFramePr>
          <p:nvPr>
            <p:extLst/>
          </p:nvPr>
        </p:nvGraphicFramePr>
        <p:xfrm>
          <a:off x="7158313" y="5176258"/>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a:t>
                      </a:r>
                      <a:r>
                        <a:rPr lang="en-US" sz="2400" b="1" kern="1200" baseline="-25000" dirty="0" smtClean="0">
                          <a:solidFill>
                            <a:schemeClr val="tx1"/>
                          </a:solidFill>
                          <a:effectLst/>
                          <a:latin typeface="+mn-lt"/>
                          <a:ea typeface="+mn-ea"/>
                          <a:cs typeface="+mn-cs"/>
                        </a:rPr>
                        <a:t>i</a:t>
                      </a:r>
                      <a:endParaRPr lang="en-IN" sz="2400" b="1" kern="1200" baseline="-250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smtClean="0">
                          <a:solidFill>
                            <a:schemeClr val="tx1"/>
                          </a:solidFill>
                          <a:effectLst/>
                          <a:latin typeface="+mn-lt"/>
                          <a:ea typeface="+mn-ea"/>
                          <a:cs typeface="+mn-cs"/>
                        </a:rPr>
                        <a:t>T</a:t>
                      </a:r>
                      <a:r>
                        <a:rPr lang="en-US" sz="2400" b="1" kern="1200" baseline="-25000" dirty="0" err="1" smtClean="0">
                          <a:solidFill>
                            <a:schemeClr val="tx1"/>
                          </a:solidFill>
                          <a:effectLst/>
                          <a:latin typeface="+mn-lt"/>
                          <a:ea typeface="+mn-ea"/>
                          <a:cs typeface="+mn-cs"/>
                        </a:rPr>
                        <a:t>j</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smtClean="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smtClean="0">
                          <a:solidFill>
                            <a:schemeClr val="tx1"/>
                          </a:solidFill>
                          <a:effectLst/>
                          <a:latin typeface="+mn-lt"/>
                          <a:ea typeface="+mn-ea"/>
                          <a:cs typeface="+mn-cs"/>
                        </a:rPr>
                        <a:t>write(Q)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8" name="Content Placeholder 1"/>
          <p:cNvGraphicFramePr>
            <a:graphicFrameLocks/>
          </p:cNvGraphicFramePr>
          <p:nvPr>
            <p:extLst/>
          </p:nvPr>
        </p:nvGraphicFramePr>
        <p:xfrm>
          <a:off x="9672913" y="1492624"/>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a:t>
                      </a:r>
                      <a:r>
                        <a:rPr lang="en-US" sz="2400" b="1" kern="1200" baseline="-25000" dirty="0" smtClean="0">
                          <a:solidFill>
                            <a:schemeClr val="tx1"/>
                          </a:solidFill>
                          <a:effectLst/>
                          <a:latin typeface="+mn-lt"/>
                          <a:ea typeface="+mn-ea"/>
                          <a:cs typeface="+mn-cs"/>
                        </a:rPr>
                        <a:t>i</a:t>
                      </a:r>
                      <a:endParaRPr lang="en-IN" sz="2400" b="1" kern="1200" baseline="-250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smtClean="0">
                          <a:solidFill>
                            <a:schemeClr val="tx1"/>
                          </a:solidFill>
                          <a:effectLst/>
                          <a:latin typeface="+mn-lt"/>
                          <a:ea typeface="+mn-ea"/>
                          <a:cs typeface="+mn-cs"/>
                        </a:rPr>
                        <a:t>T</a:t>
                      </a:r>
                      <a:r>
                        <a:rPr lang="en-US" sz="2400" b="1" kern="1200" baseline="-25000" dirty="0" err="1" smtClean="0">
                          <a:solidFill>
                            <a:schemeClr val="tx1"/>
                          </a:solidFill>
                          <a:effectLst/>
                          <a:latin typeface="+mn-lt"/>
                          <a:ea typeface="+mn-ea"/>
                          <a:cs typeface="+mn-cs"/>
                        </a:rPr>
                        <a:t>j</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read (Q)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read (Q)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9" name="Content Placeholder 1"/>
          <p:cNvGraphicFramePr>
            <a:graphicFrameLocks/>
          </p:cNvGraphicFramePr>
          <p:nvPr>
            <p:extLst/>
          </p:nvPr>
        </p:nvGraphicFramePr>
        <p:xfrm>
          <a:off x="9672913" y="2720502"/>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a:t>
                      </a:r>
                      <a:r>
                        <a:rPr lang="en-US" sz="2400" b="1" kern="1200" baseline="-25000" dirty="0" smtClean="0">
                          <a:solidFill>
                            <a:schemeClr val="tx1"/>
                          </a:solidFill>
                          <a:effectLst/>
                          <a:latin typeface="+mn-lt"/>
                          <a:ea typeface="+mn-ea"/>
                          <a:cs typeface="+mn-cs"/>
                        </a:rPr>
                        <a:t>i</a:t>
                      </a:r>
                      <a:endParaRPr lang="en-IN" sz="2400" b="1" kern="1200" baseline="-250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smtClean="0">
                          <a:solidFill>
                            <a:schemeClr val="tx1"/>
                          </a:solidFill>
                          <a:effectLst/>
                          <a:latin typeface="+mn-lt"/>
                          <a:ea typeface="+mn-ea"/>
                          <a:cs typeface="+mn-cs"/>
                        </a:rPr>
                        <a:t>T</a:t>
                      </a:r>
                      <a:r>
                        <a:rPr lang="en-US" sz="2400" b="1" kern="1200" baseline="-25000" dirty="0" err="1" smtClean="0">
                          <a:solidFill>
                            <a:schemeClr val="tx1"/>
                          </a:solidFill>
                          <a:effectLst/>
                          <a:latin typeface="+mn-lt"/>
                          <a:ea typeface="+mn-ea"/>
                          <a:cs typeface="+mn-cs"/>
                        </a:rPr>
                        <a:t>j</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smtClean="0">
                          <a:solidFill>
                            <a:schemeClr val="tx1"/>
                          </a:solidFill>
                          <a:effectLst/>
                          <a:latin typeface="+mn-lt"/>
                          <a:ea typeface="+mn-ea"/>
                          <a:cs typeface="+mn-cs"/>
                        </a:rPr>
                        <a:t>write(Q)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r>
                        <a:rPr lang="en-US" sz="2000" kern="1200" dirty="0" smtClean="0">
                          <a:solidFill>
                            <a:schemeClr val="tx1"/>
                          </a:solidFill>
                          <a:effectLst/>
                          <a:latin typeface="+mn-lt"/>
                          <a:ea typeface="+mn-ea"/>
                          <a:cs typeface="+mn-cs"/>
                        </a:rPr>
                        <a:t>read (Q)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10" name="Content Placeholder 1"/>
          <p:cNvGraphicFramePr>
            <a:graphicFrameLocks/>
          </p:cNvGraphicFramePr>
          <p:nvPr>
            <p:extLst/>
          </p:nvPr>
        </p:nvGraphicFramePr>
        <p:xfrm>
          <a:off x="9672913" y="3948380"/>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a:t>
                      </a:r>
                      <a:r>
                        <a:rPr lang="en-US" sz="2400" b="1" kern="1200" baseline="-25000" dirty="0" smtClean="0">
                          <a:solidFill>
                            <a:schemeClr val="tx1"/>
                          </a:solidFill>
                          <a:effectLst/>
                          <a:latin typeface="+mn-lt"/>
                          <a:ea typeface="+mn-ea"/>
                          <a:cs typeface="+mn-cs"/>
                        </a:rPr>
                        <a:t>i</a:t>
                      </a:r>
                      <a:endParaRPr lang="en-IN" sz="2400" b="1" kern="1200" baseline="-250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smtClean="0">
                          <a:solidFill>
                            <a:schemeClr val="tx1"/>
                          </a:solidFill>
                          <a:effectLst/>
                          <a:latin typeface="+mn-lt"/>
                          <a:ea typeface="+mn-ea"/>
                          <a:cs typeface="+mn-cs"/>
                        </a:rPr>
                        <a:t>T</a:t>
                      </a:r>
                      <a:r>
                        <a:rPr lang="en-US" sz="2400" b="1" kern="1200" baseline="-25000" dirty="0" err="1" smtClean="0">
                          <a:solidFill>
                            <a:schemeClr val="tx1"/>
                          </a:solidFill>
                          <a:effectLst/>
                          <a:latin typeface="+mn-lt"/>
                          <a:ea typeface="+mn-ea"/>
                          <a:cs typeface="+mn-cs"/>
                        </a:rPr>
                        <a:t>j</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read (Q)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r>
                        <a:rPr lang="en-US" sz="2000" kern="1200" dirty="0" smtClean="0">
                          <a:solidFill>
                            <a:schemeClr val="tx1"/>
                          </a:solidFill>
                          <a:effectLst/>
                          <a:latin typeface="+mn-lt"/>
                          <a:ea typeface="+mn-ea"/>
                          <a:cs typeface="+mn-cs"/>
                        </a:rPr>
                        <a:t>write(Q)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11" name="Content Placeholder 1"/>
          <p:cNvGraphicFramePr>
            <a:graphicFrameLocks/>
          </p:cNvGraphicFramePr>
          <p:nvPr>
            <p:extLst/>
          </p:nvPr>
        </p:nvGraphicFramePr>
        <p:xfrm>
          <a:off x="9672913" y="5176258"/>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a:t>
                      </a:r>
                      <a:r>
                        <a:rPr lang="en-US" sz="2400" b="1" kern="1200" baseline="-25000" dirty="0" smtClean="0">
                          <a:solidFill>
                            <a:schemeClr val="tx1"/>
                          </a:solidFill>
                          <a:effectLst/>
                          <a:latin typeface="+mn-lt"/>
                          <a:ea typeface="+mn-ea"/>
                          <a:cs typeface="+mn-cs"/>
                        </a:rPr>
                        <a:t>i</a:t>
                      </a:r>
                      <a:endParaRPr lang="en-IN" sz="2400" b="1" kern="1200" baseline="-250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smtClean="0">
                          <a:solidFill>
                            <a:schemeClr val="tx1"/>
                          </a:solidFill>
                          <a:effectLst/>
                          <a:latin typeface="+mn-lt"/>
                          <a:ea typeface="+mn-ea"/>
                          <a:cs typeface="+mn-cs"/>
                        </a:rPr>
                        <a:t>T</a:t>
                      </a:r>
                      <a:r>
                        <a:rPr lang="en-US" sz="2400" b="1" kern="1200" baseline="-25000" dirty="0" err="1" smtClean="0">
                          <a:solidFill>
                            <a:schemeClr val="tx1"/>
                          </a:solidFill>
                          <a:effectLst/>
                          <a:latin typeface="+mn-lt"/>
                          <a:ea typeface="+mn-ea"/>
                          <a:cs typeface="+mn-cs"/>
                        </a:rPr>
                        <a:t>j</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write(Q)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smtClean="0">
                          <a:solidFill>
                            <a:schemeClr val="tx1"/>
                          </a:solidFill>
                          <a:effectLst/>
                          <a:latin typeface="+mn-lt"/>
                          <a:ea typeface="+mn-ea"/>
                          <a:cs typeface="+mn-cs"/>
                        </a:rPr>
                        <a:t>write(Q)</a:t>
                      </a: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382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500"/>
                                        <p:tgtEl>
                                          <p:spTgt spid="3">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a:t>
            </a:r>
            <a:r>
              <a:rPr lang="en-US" dirty="0" err="1"/>
              <a:t>serializability</a:t>
            </a:r>
            <a:endParaRPr lang="en-US" dirty="0"/>
          </a:p>
        </p:txBody>
      </p:sp>
      <p:sp>
        <p:nvSpPr>
          <p:cNvPr id="3" name="Content Placeholder 2"/>
          <p:cNvSpPr>
            <a:spLocks noGrp="1"/>
          </p:cNvSpPr>
          <p:nvPr>
            <p:ph idx="1"/>
          </p:nvPr>
        </p:nvSpPr>
        <p:spPr/>
        <p:txBody>
          <a:bodyPr/>
          <a:lstStyle/>
          <a:p>
            <a:r>
              <a:rPr lang="en-US" dirty="0"/>
              <a:t>If a given schedule can be </a:t>
            </a:r>
            <a:r>
              <a:rPr lang="en-US" b="1" dirty="0">
                <a:solidFill>
                  <a:schemeClr val="accent6"/>
                </a:solidFill>
              </a:rPr>
              <a:t>converted into a serial schedule by swapping its non-conflicting operations</a:t>
            </a:r>
            <a:r>
              <a:rPr lang="en-US" dirty="0"/>
              <a:t>, then it is called as a conflict serializable schedule.</a:t>
            </a:r>
          </a:p>
        </p:txBody>
      </p:sp>
    </p:spTree>
    <p:extLst>
      <p:ext uri="{BB962C8B-B14F-4D97-AF65-F5344CB8AC3E}">
        <p14:creationId xmlns:p14="http://schemas.microsoft.com/office/powerpoint/2010/main" val="195359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09623" y="2359105"/>
            <a:ext cx="1440000" cy="1298495"/>
          </a:xfrm>
          <a:prstGeom prst="roundRect">
            <a:avLst>
              <a:gd name="adj" fmla="val 996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ounded Rectangle 8"/>
          <p:cNvSpPr/>
          <p:nvPr/>
        </p:nvSpPr>
        <p:spPr>
          <a:xfrm>
            <a:off x="443936" y="3837247"/>
            <a:ext cx="1440000" cy="1298495"/>
          </a:xfrm>
          <a:prstGeom prst="roundRect">
            <a:avLst>
              <a:gd name="adj" fmla="val 996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 name="Title 1"/>
          <p:cNvSpPr>
            <a:spLocks noGrp="1"/>
          </p:cNvSpPr>
          <p:nvPr>
            <p:ph type="title"/>
          </p:nvPr>
        </p:nvSpPr>
        <p:spPr/>
        <p:txBody>
          <a:bodyPr/>
          <a:lstStyle/>
          <a:p>
            <a:r>
              <a:rPr lang="en-US" dirty="0"/>
              <a:t>Conflict </a:t>
            </a:r>
            <a:r>
              <a:rPr lang="en-US" dirty="0" err="1" smtClean="0"/>
              <a:t>serializability</a:t>
            </a:r>
            <a:r>
              <a:rPr lang="en-US" dirty="0" smtClean="0"/>
              <a:t> (Example)</a:t>
            </a:r>
            <a:endParaRPr lang="en-US" dirty="0"/>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1"/>
          <p:cNvGraphicFramePr>
            <a:graphicFrameLocks/>
          </p:cNvGraphicFramePr>
          <p:nvPr>
            <p:extLst/>
          </p:nvPr>
        </p:nvGraphicFramePr>
        <p:xfrm>
          <a:off x="304800" y="990600"/>
          <a:ext cx="3505200" cy="5185457"/>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438400">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A = A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r>
                        <a:rPr lang="en-US" sz="1800" kern="1200" dirty="0">
                          <a:solidFill>
                            <a:schemeClr val="tx1"/>
                          </a:solidFill>
                          <a:effectLst/>
                          <a:latin typeface="+mn-lt"/>
                          <a:ea typeface="+mn-ea"/>
                          <a:cs typeface="+mn-cs"/>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A * 0.1</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01889">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a:t>
                      </a: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B = B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nvPr>
        </p:nvGraphicFramePr>
        <p:xfrm>
          <a:off x="5334000" y="1002632"/>
          <a:ext cx="3505200" cy="5177188"/>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133600">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A = A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r>
                        <a:rPr lang="en-US" sz="1800" kern="1200" dirty="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 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B = B + 50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301889">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Temp = A * 0.1</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A = A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B = B + temp</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7" name="Curved Down Arrow 6"/>
          <p:cNvSpPr/>
          <p:nvPr/>
        </p:nvSpPr>
        <p:spPr>
          <a:xfrm rot="8602906">
            <a:off x="1906306" y="3938598"/>
            <a:ext cx="1081692" cy="699996"/>
          </a:xfrm>
          <a:prstGeom prst="curvedDownArrow">
            <a:avLst>
              <a:gd name="adj1" fmla="val 25000"/>
              <a:gd name="adj2" fmla="val 58461"/>
              <a:gd name="adj3" fmla="val 2500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Curved Down Arrow 7"/>
          <p:cNvSpPr/>
          <p:nvPr/>
        </p:nvSpPr>
        <p:spPr>
          <a:xfrm rot="18015043">
            <a:off x="986417" y="2747851"/>
            <a:ext cx="1302158" cy="699996"/>
          </a:xfrm>
          <a:prstGeom prst="curvedDownArrow">
            <a:avLst>
              <a:gd name="adj1" fmla="val 25000"/>
              <a:gd name="adj2" fmla="val 58461"/>
              <a:gd name="adj3" fmla="val 25000"/>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7339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a:t>
            </a:r>
            <a:r>
              <a:rPr lang="en-US" dirty="0" err="1" smtClean="0"/>
              <a:t>serializability</a:t>
            </a:r>
            <a:r>
              <a:rPr lang="en-US" dirty="0" smtClean="0"/>
              <a:t> (Example)</a:t>
            </a:r>
            <a:endParaRPr lang="en-US" dirty="0"/>
          </a:p>
        </p:txBody>
      </p:sp>
      <p:sp>
        <p:nvSpPr>
          <p:cNvPr id="3" name="Content Placeholder 2"/>
          <p:cNvSpPr>
            <a:spLocks noGrp="1"/>
          </p:cNvSpPr>
          <p:nvPr>
            <p:ph idx="1"/>
          </p:nvPr>
        </p:nvSpPr>
        <p:spPr/>
        <p:txBody>
          <a:bodyPr/>
          <a:lstStyle/>
          <a:p>
            <a:r>
              <a:rPr lang="en-IN" dirty="0"/>
              <a:t>Example of a </a:t>
            </a:r>
            <a:r>
              <a:rPr lang="en-IN" b="1" dirty="0">
                <a:solidFill>
                  <a:schemeClr val="accent6"/>
                </a:solidFill>
              </a:rPr>
              <a:t>schedule that is not conflict </a:t>
            </a:r>
            <a:r>
              <a:rPr lang="en-IN" b="1" dirty="0" err="1">
                <a:solidFill>
                  <a:schemeClr val="accent6"/>
                </a:solidFill>
              </a:rPr>
              <a:t>serializable</a:t>
            </a:r>
            <a:r>
              <a:rPr lang="en-IN" dirty="0" smtClean="0"/>
              <a:t>:</a:t>
            </a:r>
          </a:p>
          <a:p>
            <a:endParaRPr lang="en-IN" dirty="0"/>
          </a:p>
          <a:p>
            <a:endParaRPr lang="en-IN" dirty="0" smtClean="0"/>
          </a:p>
          <a:p>
            <a:endParaRPr lang="en-IN" dirty="0"/>
          </a:p>
          <a:p>
            <a:endParaRPr lang="en-IN" dirty="0" smtClean="0"/>
          </a:p>
          <a:p>
            <a:r>
              <a:rPr lang="en-US" dirty="0"/>
              <a:t>We are </a:t>
            </a:r>
            <a:r>
              <a:rPr lang="en-US" b="1" dirty="0">
                <a:solidFill>
                  <a:schemeClr val="accent6"/>
                </a:solidFill>
              </a:rPr>
              <a:t>unable to swap instructions </a:t>
            </a:r>
            <a:r>
              <a:rPr lang="en-US" dirty="0"/>
              <a:t>in the above schedule to obtain either the serial schedule </a:t>
            </a:r>
            <a:r>
              <a:rPr lang="en-US" dirty="0" smtClean="0"/>
              <a:t>&lt;T1</a:t>
            </a:r>
            <a:r>
              <a:rPr lang="en-US" dirty="0"/>
              <a:t>, </a:t>
            </a:r>
            <a:r>
              <a:rPr lang="en-US" dirty="0" smtClean="0"/>
              <a:t>T2&gt;, </a:t>
            </a:r>
            <a:r>
              <a:rPr lang="en-US" dirty="0"/>
              <a:t>or the serial schedule </a:t>
            </a:r>
            <a:r>
              <a:rPr lang="en-US" dirty="0" smtClean="0"/>
              <a:t>&lt;T2</a:t>
            </a:r>
            <a:r>
              <a:rPr lang="en-US" dirty="0"/>
              <a:t>, </a:t>
            </a:r>
            <a:r>
              <a:rPr lang="en-US" dirty="0" smtClean="0"/>
              <a:t>T1&gt;.</a:t>
            </a:r>
            <a:endParaRPr lang="en-IN" dirty="0" smtClean="0"/>
          </a:p>
          <a:p>
            <a:pPr marL="0" indent="0">
              <a:buNone/>
            </a:pPr>
            <a:endParaRPr lang="en-IN" dirty="0" smtClean="0"/>
          </a:p>
          <a:p>
            <a:endParaRPr lang="en-US" dirty="0"/>
          </a:p>
        </p:txBody>
      </p:sp>
      <p:graphicFrame>
        <p:nvGraphicFramePr>
          <p:cNvPr id="10" name="Content Placeholder 1"/>
          <p:cNvGraphicFramePr>
            <a:graphicFrameLocks/>
          </p:cNvGraphicFramePr>
          <p:nvPr>
            <p:extLst/>
          </p:nvPr>
        </p:nvGraphicFramePr>
        <p:xfrm>
          <a:off x="536917" y="1523137"/>
          <a:ext cx="3505200" cy="1454607"/>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33483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51124">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18515">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IN" sz="1800" kern="1200" dirty="0" smtClean="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4642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err="1"/>
              <a:t>serializability</a:t>
            </a:r>
            <a:endParaRPr lang="en-US" dirty="0"/>
          </a:p>
        </p:txBody>
      </p:sp>
      <p:sp>
        <p:nvSpPr>
          <p:cNvPr id="3" name="Content Placeholder 2"/>
          <p:cNvSpPr>
            <a:spLocks noGrp="1"/>
          </p:cNvSpPr>
          <p:nvPr>
            <p:ph idx="1"/>
          </p:nvPr>
        </p:nvSpPr>
        <p:spPr/>
        <p:txBody>
          <a:bodyPr/>
          <a:lstStyle/>
          <a:p>
            <a:r>
              <a:rPr lang="en-US" dirty="0"/>
              <a:t>Let S1 and S2  be two schedules with the same set of transactions.  S1 and S2 are view equivalent if the following three conditions are satisfied, for each data item </a:t>
            </a:r>
            <a:r>
              <a:rPr lang="en-US" dirty="0" smtClean="0"/>
              <a:t>Q</a:t>
            </a:r>
          </a:p>
          <a:p>
            <a:pPr lvl="1"/>
            <a:r>
              <a:rPr lang="en-US" dirty="0" smtClean="0"/>
              <a:t>Initial Read</a:t>
            </a:r>
          </a:p>
          <a:p>
            <a:pPr lvl="1"/>
            <a:r>
              <a:rPr lang="en-US" dirty="0" smtClean="0"/>
              <a:t>Updated Read</a:t>
            </a:r>
          </a:p>
          <a:p>
            <a:pPr lvl="1"/>
            <a:r>
              <a:rPr lang="en-US" dirty="0" smtClean="0"/>
              <a:t>Final Write</a:t>
            </a:r>
            <a:endParaRPr lang="en-IN" dirty="0"/>
          </a:p>
          <a:p>
            <a:r>
              <a:rPr lang="en-US" dirty="0"/>
              <a:t>If a schedule is view equivalent to its serial schedule then the given schedule is said to be </a:t>
            </a:r>
            <a:r>
              <a:rPr lang="en-US" dirty="0" smtClean="0"/>
              <a:t>view serializable</a:t>
            </a:r>
            <a:r>
              <a:rPr lang="en-US" dirty="0"/>
              <a:t>.</a:t>
            </a:r>
            <a:endParaRPr lang="en-IN" dirty="0" smtClean="0"/>
          </a:p>
          <a:p>
            <a:endParaRPr lang="en-US" dirty="0"/>
          </a:p>
        </p:txBody>
      </p:sp>
    </p:spTree>
    <p:extLst>
      <p:ext uri="{BB962C8B-B14F-4D97-AF65-F5344CB8AC3E}">
        <p14:creationId xmlns:p14="http://schemas.microsoft.com/office/powerpoint/2010/main" val="186068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What is transaction?</a:t>
            </a:r>
          </a:p>
        </p:txBody>
      </p:sp>
    </p:spTree>
    <p:extLst>
      <p:ext uri="{BB962C8B-B14F-4D97-AF65-F5344CB8AC3E}">
        <p14:creationId xmlns:p14="http://schemas.microsoft.com/office/powerpoint/2010/main" val="35045231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Read</a:t>
            </a:r>
          </a:p>
        </p:txBody>
      </p:sp>
      <p:sp>
        <p:nvSpPr>
          <p:cNvPr id="3" name="Content Placeholder 2"/>
          <p:cNvSpPr>
            <a:spLocks noGrp="1"/>
          </p:cNvSpPr>
          <p:nvPr>
            <p:ph idx="1"/>
          </p:nvPr>
        </p:nvSpPr>
        <p:spPr/>
        <p:txBody>
          <a:bodyPr/>
          <a:lstStyle/>
          <a:p>
            <a:r>
              <a:rPr lang="en-US" dirty="0"/>
              <a:t>If in </a:t>
            </a:r>
            <a:r>
              <a:rPr lang="en-US" b="1" dirty="0">
                <a:solidFill>
                  <a:schemeClr val="accent6"/>
                </a:solidFill>
              </a:rPr>
              <a:t>schedule S1, transaction Ti reads the initial value of Q</a:t>
            </a:r>
            <a:r>
              <a:rPr lang="en-US" dirty="0"/>
              <a:t>, then in </a:t>
            </a:r>
            <a:r>
              <a:rPr lang="en-US" b="1" dirty="0">
                <a:solidFill>
                  <a:schemeClr val="accent6"/>
                </a:solidFill>
              </a:rPr>
              <a:t>schedule S2 also transaction Ti  must read the initial value of Q</a:t>
            </a:r>
            <a:r>
              <a:rPr lang="en-US" dirty="0" smtClean="0"/>
              <a:t>.</a:t>
            </a:r>
          </a:p>
          <a:p>
            <a:endParaRPr lang="en-US" dirty="0"/>
          </a:p>
          <a:p>
            <a:endParaRPr lang="en-US" dirty="0" smtClean="0"/>
          </a:p>
          <a:p>
            <a:endParaRPr lang="en-US" dirty="0"/>
          </a:p>
          <a:p>
            <a:endParaRPr lang="en-US" dirty="0" smtClean="0"/>
          </a:p>
          <a:p>
            <a:r>
              <a:rPr lang="en-US" dirty="0"/>
              <a:t>Above two schedules </a:t>
            </a:r>
            <a:r>
              <a:rPr lang="en-US" b="1" dirty="0">
                <a:solidFill>
                  <a:schemeClr val="accent6"/>
                </a:solidFill>
              </a:rPr>
              <a:t>S1 and S3 are not view equivalent</a:t>
            </a:r>
            <a:r>
              <a:rPr lang="en-US" dirty="0"/>
              <a:t> because </a:t>
            </a:r>
            <a:r>
              <a:rPr lang="en-US" b="1" dirty="0">
                <a:solidFill>
                  <a:schemeClr val="accent6"/>
                </a:solidFill>
              </a:rPr>
              <a:t>initial read operation in S1 is done by T1 and in S3 it is done by T2</a:t>
            </a:r>
            <a:r>
              <a:rPr lang="en-US" dirty="0"/>
              <a:t>.</a:t>
            </a:r>
          </a:p>
          <a:p>
            <a:r>
              <a:rPr lang="en-US" dirty="0"/>
              <a:t>Above two schedules </a:t>
            </a:r>
            <a:r>
              <a:rPr lang="en-US" b="1" dirty="0">
                <a:solidFill>
                  <a:schemeClr val="accent6"/>
                </a:solidFill>
              </a:rPr>
              <a:t>S1 and S2 are view equivalent </a:t>
            </a:r>
            <a:r>
              <a:rPr lang="en-US" dirty="0"/>
              <a:t>because </a:t>
            </a:r>
            <a:r>
              <a:rPr lang="en-US" b="1" dirty="0">
                <a:solidFill>
                  <a:schemeClr val="accent6"/>
                </a:solidFill>
              </a:rPr>
              <a:t>initial read operation in S1 is done by T1 and in S2 it is also done by T1</a:t>
            </a:r>
            <a:r>
              <a:rPr lang="en-US" dirty="0"/>
              <a:t>.</a:t>
            </a:r>
            <a:endParaRPr lang="en-IN" dirty="0" smtClean="0"/>
          </a:p>
          <a:p>
            <a:pPr marL="0" indent="0">
              <a:buNone/>
            </a:pPr>
            <a:endParaRPr lang="en-IN" dirty="0" smtClean="0"/>
          </a:p>
          <a:p>
            <a:endParaRPr lang="en-US" dirty="0"/>
          </a:p>
        </p:txBody>
      </p:sp>
      <p:graphicFrame>
        <p:nvGraphicFramePr>
          <p:cNvPr id="4" name="Content Placeholder 1"/>
          <p:cNvGraphicFramePr>
            <a:graphicFrameLocks/>
          </p:cNvGraphicFramePr>
          <p:nvPr>
            <p:extLst/>
          </p:nvPr>
        </p:nvGraphicFramePr>
        <p:xfrm>
          <a:off x="628199" y="1781904"/>
          <a:ext cx="2007426" cy="1529842"/>
        </p:xfrm>
        <a:graphic>
          <a:graphicData uri="http://schemas.openxmlformats.org/drawingml/2006/table">
            <a:tbl>
              <a:tblPr firstRow="1" firstCol="1" bandRow="1">
                <a:tableStyleId>{2D5ABB26-0587-4C30-8999-92F81FD0307C}</a:tableStyleId>
              </a:tblPr>
              <a:tblGrid>
                <a:gridCol w="977710">
                  <a:extLst>
                    <a:ext uri="{9D8B030D-6E8A-4147-A177-3AD203B41FA5}">
                      <a16:colId xmlns:a16="http://schemas.microsoft.com/office/drawing/2014/main" val="20000"/>
                    </a:ext>
                  </a:extLst>
                </a:gridCol>
                <a:gridCol w="1029716">
                  <a:extLst>
                    <a:ext uri="{9D8B030D-6E8A-4147-A177-3AD203B41FA5}">
                      <a16:colId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US" sz="1800" b="1" kern="120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5" name="Content Placeholder 1"/>
          <p:cNvGraphicFramePr>
            <a:graphicFrameLocks/>
          </p:cNvGraphicFramePr>
          <p:nvPr>
            <p:extLst/>
          </p:nvPr>
        </p:nvGraphicFramePr>
        <p:xfrm>
          <a:off x="3269196" y="1781904"/>
          <a:ext cx="2059432" cy="1529842"/>
        </p:xfrm>
        <a:graphic>
          <a:graphicData uri="http://schemas.openxmlformats.org/drawingml/2006/table">
            <a:tbl>
              <a:tblPr firstRow="1" firstCol="1" bandRow="1">
                <a:tableStyleId>{2D5ABB26-0587-4C30-8999-92F81FD0307C}</a:tableStyleId>
              </a:tblPr>
              <a:tblGrid>
                <a:gridCol w="1029716">
                  <a:extLst>
                    <a:ext uri="{9D8B030D-6E8A-4147-A177-3AD203B41FA5}">
                      <a16:colId xmlns:a16="http://schemas.microsoft.com/office/drawing/2014/main" val="20000"/>
                    </a:ext>
                  </a:extLst>
                </a:gridCol>
                <a:gridCol w="1029716">
                  <a:extLst>
                    <a:ext uri="{9D8B030D-6E8A-4147-A177-3AD203B41FA5}">
                      <a16:colId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S3</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Write (A)</a:t>
                      </a:r>
                      <a:endParaRPr lang="en-US" sz="1800" b="1" kern="120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6" name="Content Placeholder 1"/>
          <p:cNvGraphicFramePr>
            <a:graphicFrameLocks/>
          </p:cNvGraphicFramePr>
          <p:nvPr>
            <p:extLst/>
          </p:nvPr>
        </p:nvGraphicFramePr>
        <p:xfrm>
          <a:off x="5962199" y="1781904"/>
          <a:ext cx="2007426" cy="1529842"/>
        </p:xfrm>
        <a:graphic>
          <a:graphicData uri="http://schemas.openxmlformats.org/drawingml/2006/table">
            <a:tbl>
              <a:tblPr firstRow="1" firstCol="1" bandRow="1">
                <a:tableStyleId>{2D5ABB26-0587-4C30-8999-92F81FD0307C}</a:tableStyleId>
              </a:tblPr>
              <a:tblGrid>
                <a:gridCol w="977710">
                  <a:extLst>
                    <a:ext uri="{9D8B030D-6E8A-4147-A177-3AD203B41FA5}">
                      <a16:colId xmlns:a16="http://schemas.microsoft.com/office/drawing/2014/main" val="20000"/>
                    </a:ext>
                  </a:extLst>
                </a:gridCol>
                <a:gridCol w="1029716">
                  <a:extLst>
                    <a:ext uri="{9D8B030D-6E8A-4147-A177-3AD203B41FA5}">
                      <a16:colId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Write (A)</a:t>
                      </a:r>
                      <a:endParaRPr lang="en-US" sz="1800" b="1" kern="1200" dirty="0" smtClean="0">
                        <a:effectLst/>
                      </a:endParaRPr>
                    </a:p>
                    <a:p>
                      <a:pPr marL="457200" indent="-457200" algn="ctr" defTabSz="914400" rtl="0" eaLnBrk="1" latinLnBrk="0" hangingPunct="1">
                        <a:lnSpc>
                          <a:spcPct val="115000"/>
                        </a:lnSpc>
                        <a:spcAft>
                          <a:spcPts val="0"/>
                        </a:spcAft>
                      </a:pPr>
                      <a:endParaRPr lang="en-US" sz="1800" b="1" kern="120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3558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Updated Read</a:t>
            </a:r>
          </a:p>
        </p:txBody>
      </p:sp>
      <p:sp>
        <p:nvSpPr>
          <p:cNvPr id="3" name="Content Placeholder 2"/>
          <p:cNvSpPr>
            <a:spLocks noGrp="1"/>
          </p:cNvSpPr>
          <p:nvPr>
            <p:ph idx="1"/>
          </p:nvPr>
        </p:nvSpPr>
        <p:spPr/>
        <p:txBody>
          <a:bodyPr/>
          <a:lstStyle/>
          <a:p>
            <a:r>
              <a:rPr lang="en-US" dirty="0"/>
              <a:t>If in </a:t>
            </a:r>
            <a:r>
              <a:rPr lang="en-US" b="1" dirty="0">
                <a:solidFill>
                  <a:schemeClr val="accent6"/>
                </a:solidFill>
              </a:rPr>
              <a:t>schedule S1 transaction Ti executes read(Q), and that value was produced by transaction </a:t>
            </a:r>
            <a:r>
              <a:rPr lang="en-US" b="1" dirty="0" err="1">
                <a:solidFill>
                  <a:schemeClr val="accent6"/>
                </a:solidFill>
              </a:rPr>
              <a:t>Tj</a:t>
            </a:r>
            <a:r>
              <a:rPr lang="en-US" dirty="0"/>
              <a:t>  (if any), then in </a:t>
            </a:r>
            <a:r>
              <a:rPr lang="en-US" b="1" dirty="0">
                <a:solidFill>
                  <a:schemeClr val="accent6"/>
                </a:solidFill>
              </a:rPr>
              <a:t>schedule S2 also transaction Ti must read the value of Q that was produced by transaction </a:t>
            </a:r>
            <a:r>
              <a:rPr lang="en-US" b="1" dirty="0" err="1">
                <a:solidFill>
                  <a:schemeClr val="accent6"/>
                </a:solidFill>
              </a:rPr>
              <a:t>Tj</a:t>
            </a:r>
            <a:r>
              <a:rPr lang="en-US" dirty="0"/>
              <a:t>.</a:t>
            </a:r>
            <a:endParaRPr lang="en-US" dirty="0" smtClean="0"/>
          </a:p>
          <a:p>
            <a:endParaRPr lang="en-US" dirty="0"/>
          </a:p>
          <a:p>
            <a:endParaRPr lang="en-US" dirty="0" smtClean="0"/>
          </a:p>
          <a:p>
            <a:endParaRPr lang="en-US" dirty="0"/>
          </a:p>
          <a:p>
            <a:endParaRPr lang="en-US" dirty="0" smtClean="0"/>
          </a:p>
          <a:p>
            <a:r>
              <a:rPr lang="en-US" dirty="0"/>
              <a:t>Above two schedules </a:t>
            </a:r>
            <a:r>
              <a:rPr lang="en-US" b="1" dirty="0" smtClean="0">
                <a:solidFill>
                  <a:schemeClr val="accent6"/>
                </a:solidFill>
              </a:rPr>
              <a:t>S1 and S3 are not </a:t>
            </a:r>
            <a:r>
              <a:rPr lang="en-US" b="1" dirty="0">
                <a:solidFill>
                  <a:schemeClr val="accent6"/>
                </a:solidFill>
              </a:rPr>
              <a:t>view equal </a:t>
            </a:r>
            <a:r>
              <a:rPr lang="en-US" dirty="0"/>
              <a:t>because</a:t>
            </a:r>
            <a:r>
              <a:rPr lang="en-US" b="1" dirty="0">
                <a:solidFill>
                  <a:schemeClr val="accent6"/>
                </a:solidFill>
              </a:rPr>
              <a:t>, in S1, T3 is reading A that is updated by T2 and in S3, T3 is reading A which is updated by T1</a:t>
            </a:r>
            <a:r>
              <a:rPr lang="en-US" dirty="0" smtClean="0"/>
              <a:t>.</a:t>
            </a:r>
          </a:p>
          <a:p>
            <a:r>
              <a:rPr lang="en-IN" dirty="0"/>
              <a:t>Above two schedules </a:t>
            </a:r>
            <a:r>
              <a:rPr lang="en-US" b="1" dirty="0">
                <a:solidFill>
                  <a:schemeClr val="accent6"/>
                </a:solidFill>
              </a:rPr>
              <a:t>S1 and </a:t>
            </a:r>
            <a:r>
              <a:rPr lang="en-US" b="1" dirty="0" smtClean="0">
                <a:solidFill>
                  <a:schemeClr val="accent6"/>
                </a:solidFill>
              </a:rPr>
              <a:t>S2 </a:t>
            </a:r>
            <a:r>
              <a:rPr lang="en-US" b="1" dirty="0">
                <a:solidFill>
                  <a:schemeClr val="accent6"/>
                </a:solidFill>
              </a:rPr>
              <a:t>are </a:t>
            </a:r>
            <a:r>
              <a:rPr lang="en-IN" b="1" dirty="0" smtClean="0">
                <a:solidFill>
                  <a:schemeClr val="accent6"/>
                </a:solidFill>
              </a:rPr>
              <a:t>view </a:t>
            </a:r>
            <a:r>
              <a:rPr lang="en-IN" b="1" dirty="0">
                <a:solidFill>
                  <a:schemeClr val="accent6"/>
                </a:solidFill>
              </a:rPr>
              <a:t>equal </a:t>
            </a:r>
            <a:r>
              <a:rPr lang="en-IN" dirty="0"/>
              <a:t>because, </a:t>
            </a:r>
            <a:r>
              <a:rPr lang="en-IN" b="1" dirty="0">
                <a:solidFill>
                  <a:schemeClr val="accent6"/>
                </a:solidFill>
              </a:rPr>
              <a:t>in S1, T3 is reading A that is updated by T2 and in </a:t>
            </a:r>
            <a:r>
              <a:rPr lang="en-IN" b="1" dirty="0" smtClean="0">
                <a:solidFill>
                  <a:schemeClr val="accent6"/>
                </a:solidFill>
              </a:rPr>
              <a:t>S2 </a:t>
            </a:r>
            <a:r>
              <a:rPr lang="en-IN" b="1" dirty="0">
                <a:solidFill>
                  <a:schemeClr val="accent6"/>
                </a:solidFill>
              </a:rPr>
              <a:t>also, T3 is reading A which is updated by T2</a:t>
            </a:r>
            <a:r>
              <a:rPr lang="en-IN" dirty="0" smtClean="0"/>
              <a:t>.</a:t>
            </a:r>
          </a:p>
          <a:p>
            <a:pPr marL="0" indent="0">
              <a:buNone/>
            </a:pPr>
            <a:endParaRPr lang="en-IN" dirty="0" smtClean="0"/>
          </a:p>
          <a:p>
            <a:endParaRPr lang="en-US" dirty="0"/>
          </a:p>
        </p:txBody>
      </p:sp>
      <p:graphicFrame>
        <p:nvGraphicFramePr>
          <p:cNvPr id="4" name="Content Placeholder 1"/>
          <p:cNvGraphicFramePr>
            <a:graphicFrameLocks/>
          </p:cNvGraphicFramePr>
          <p:nvPr>
            <p:extLst/>
          </p:nvPr>
        </p:nvGraphicFramePr>
        <p:xfrm>
          <a:off x="628199" y="1958441"/>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US" sz="1800" b="1" kern="120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5" name="Content Placeholder 1"/>
          <p:cNvGraphicFramePr>
            <a:graphicFrameLocks/>
          </p:cNvGraphicFramePr>
          <p:nvPr>
            <p:extLst/>
          </p:nvPr>
        </p:nvGraphicFramePr>
        <p:xfrm>
          <a:off x="4364683" y="1965680"/>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S3</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Write (A)</a:t>
                      </a:r>
                      <a:endParaRPr lang="en-US" sz="1800" b="1" kern="120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Write</a:t>
                      </a:r>
                      <a:r>
                        <a:rPr lang="en-US" sz="1800" kern="1200" baseline="0" dirty="0" smtClean="0">
                          <a:solidFill>
                            <a:schemeClr val="tx1"/>
                          </a:solidFill>
                          <a:effectLst/>
                          <a:latin typeface="+mn-lt"/>
                          <a:ea typeface="+mn-ea"/>
                          <a:cs typeface="+mn-cs"/>
                        </a:rPr>
                        <a:t> </a:t>
                      </a:r>
                      <a:r>
                        <a:rPr lang="en-US" sz="1800" kern="1200" dirty="0" smtClean="0">
                          <a:solidFill>
                            <a:schemeClr val="tx1"/>
                          </a:solidFill>
                          <a:effectLst/>
                          <a:latin typeface="+mn-lt"/>
                          <a:ea typeface="+mn-ea"/>
                          <a:cs typeface="+mn-cs"/>
                        </a:rPr>
                        <a:t>(A)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7" name="Content Placeholder 1"/>
          <p:cNvGraphicFramePr>
            <a:graphicFrameLocks/>
          </p:cNvGraphicFramePr>
          <p:nvPr>
            <p:extLst/>
          </p:nvPr>
        </p:nvGraphicFramePr>
        <p:xfrm>
          <a:off x="8101167" y="1980158"/>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Write (A)</a:t>
                      </a:r>
                      <a:endParaRPr lang="en-US" sz="1800" b="1" kern="120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Write</a:t>
                      </a:r>
                      <a:r>
                        <a:rPr lang="en-US" sz="1800" kern="1200" baseline="0" dirty="0" smtClean="0">
                          <a:solidFill>
                            <a:schemeClr val="tx1"/>
                          </a:solidFill>
                          <a:effectLst/>
                          <a:latin typeface="+mn-lt"/>
                          <a:ea typeface="+mn-ea"/>
                          <a:cs typeface="+mn-cs"/>
                        </a:rPr>
                        <a:t> </a:t>
                      </a:r>
                      <a:r>
                        <a:rPr lang="en-US" sz="1800" kern="1200" dirty="0" smtClean="0">
                          <a:solidFill>
                            <a:schemeClr val="tx1"/>
                          </a:solidFill>
                          <a:effectLst/>
                          <a:latin typeface="+mn-lt"/>
                          <a:ea typeface="+mn-ea"/>
                          <a:cs typeface="+mn-cs"/>
                        </a:rPr>
                        <a:t>(A)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2707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a:t>
            </a:r>
            <a:r>
              <a:rPr lang="en-US" dirty="0" smtClean="0"/>
              <a:t>Write</a:t>
            </a:r>
            <a:endParaRPr lang="en-US" dirty="0"/>
          </a:p>
        </p:txBody>
      </p:sp>
      <p:sp>
        <p:nvSpPr>
          <p:cNvPr id="3" name="Content Placeholder 2"/>
          <p:cNvSpPr>
            <a:spLocks noGrp="1"/>
          </p:cNvSpPr>
          <p:nvPr>
            <p:ph idx="1"/>
          </p:nvPr>
        </p:nvSpPr>
        <p:spPr/>
        <p:txBody>
          <a:bodyPr/>
          <a:lstStyle/>
          <a:p>
            <a:r>
              <a:rPr lang="en-US" dirty="0"/>
              <a:t>If </a:t>
            </a:r>
            <a:r>
              <a:rPr lang="en-US" b="1" dirty="0">
                <a:solidFill>
                  <a:schemeClr val="accent6"/>
                </a:solidFill>
              </a:rPr>
              <a:t>Ti performs the final write on the data value in S1, then it also performs the final write on the data value in S2</a:t>
            </a:r>
            <a:r>
              <a:rPr lang="en-US" dirty="0"/>
              <a:t>.</a:t>
            </a:r>
            <a:endParaRPr lang="en-US" dirty="0" smtClean="0"/>
          </a:p>
          <a:p>
            <a:endParaRPr lang="en-US" dirty="0"/>
          </a:p>
          <a:p>
            <a:endParaRPr lang="en-US" dirty="0" smtClean="0"/>
          </a:p>
          <a:p>
            <a:endParaRPr lang="en-US" dirty="0"/>
          </a:p>
          <a:p>
            <a:endParaRPr lang="en-US" dirty="0" smtClean="0"/>
          </a:p>
          <a:p>
            <a:r>
              <a:rPr lang="en-US" dirty="0"/>
              <a:t>Above two schedules </a:t>
            </a:r>
            <a:r>
              <a:rPr lang="en-US" b="1" dirty="0" smtClean="0">
                <a:solidFill>
                  <a:schemeClr val="accent6"/>
                </a:solidFill>
              </a:rPr>
              <a:t>S1 </a:t>
            </a:r>
            <a:r>
              <a:rPr lang="en-US" b="1" dirty="0">
                <a:solidFill>
                  <a:schemeClr val="accent6"/>
                </a:solidFill>
              </a:rPr>
              <a:t>and S3 are </a:t>
            </a:r>
            <a:r>
              <a:rPr lang="en-US" b="1" dirty="0" smtClean="0">
                <a:solidFill>
                  <a:schemeClr val="accent6"/>
                </a:solidFill>
              </a:rPr>
              <a:t>not view </a:t>
            </a:r>
            <a:r>
              <a:rPr lang="en-US" b="1" dirty="0">
                <a:solidFill>
                  <a:schemeClr val="accent6"/>
                </a:solidFill>
              </a:rPr>
              <a:t>equal </a:t>
            </a:r>
            <a:r>
              <a:rPr lang="en-US" dirty="0"/>
              <a:t>because </a:t>
            </a:r>
            <a:r>
              <a:rPr lang="en-US" b="1" dirty="0">
                <a:solidFill>
                  <a:schemeClr val="accent6"/>
                </a:solidFill>
              </a:rPr>
              <a:t>final write operation in S1 is done by T3 and in </a:t>
            </a:r>
            <a:r>
              <a:rPr lang="en-US" b="1" dirty="0" smtClean="0">
                <a:solidFill>
                  <a:schemeClr val="accent6"/>
                </a:solidFill>
              </a:rPr>
              <a:t>S3 final </a:t>
            </a:r>
            <a:r>
              <a:rPr lang="en-US" b="1" dirty="0">
                <a:solidFill>
                  <a:schemeClr val="accent6"/>
                </a:solidFill>
              </a:rPr>
              <a:t>write operation is also done by </a:t>
            </a:r>
            <a:r>
              <a:rPr lang="en-US" b="1" dirty="0" smtClean="0">
                <a:solidFill>
                  <a:schemeClr val="accent6"/>
                </a:solidFill>
              </a:rPr>
              <a:t>T1</a:t>
            </a:r>
            <a:r>
              <a:rPr lang="en-US" dirty="0" smtClean="0"/>
              <a:t>.</a:t>
            </a:r>
          </a:p>
          <a:p>
            <a:r>
              <a:rPr lang="en-US" dirty="0" smtClean="0"/>
              <a:t>Above </a:t>
            </a:r>
            <a:r>
              <a:rPr lang="en-US" dirty="0"/>
              <a:t>two schedules </a:t>
            </a:r>
            <a:r>
              <a:rPr lang="en-US" b="1" dirty="0">
                <a:solidFill>
                  <a:schemeClr val="accent6"/>
                </a:solidFill>
              </a:rPr>
              <a:t>S1 and </a:t>
            </a:r>
            <a:r>
              <a:rPr lang="en-US" b="1" dirty="0" smtClean="0">
                <a:solidFill>
                  <a:schemeClr val="accent6"/>
                </a:solidFill>
              </a:rPr>
              <a:t>S2 </a:t>
            </a:r>
            <a:r>
              <a:rPr lang="en-US" b="1" dirty="0">
                <a:solidFill>
                  <a:schemeClr val="accent6"/>
                </a:solidFill>
              </a:rPr>
              <a:t>are </a:t>
            </a:r>
            <a:r>
              <a:rPr lang="en-US" b="1" dirty="0" smtClean="0">
                <a:solidFill>
                  <a:schemeClr val="accent6"/>
                </a:solidFill>
              </a:rPr>
              <a:t>view </a:t>
            </a:r>
            <a:r>
              <a:rPr lang="en-US" b="1" dirty="0">
                <a:solidFill>
                  <a:schemeClr val="accent6"/>
                </a:solidFill>
              </a:rPr>
              <a:t>equal </a:t>
            </a:r>
            <a:r>
              <a:rPr lang="en-US" dirty="0"/>
              <a:t>because</a:t>
            </a:r>
            <a:r>
              <a:rPr lang="en-US" b="1" dirty="0">
                <a:solidFill>
                  <a:schemeClr val="accent6"/>
                </a:solidFill>
              </a:rPr>
              <a:t> final write operation in S1 is done by T3 and in S2 also the final write operation is also done by T3</a:t>
            </a:r>
            <a:r>
              <a:rPr lang="en-US" dirty="0"/>
              <a:t>.</a:t>
            </a:r>
            <a:endParaRPr lang="en-IN" dirty="0" smtClean="0"/>
          </a:p>
          <a:p>
            <a:pPr marL="0" indent="0">
              <a:buNone/>
            </a:pPr>
            <a:endParaRPr lang="en-IN" dirty="0" smtClean="0"/>
          </a:p>
          <a:p>
            <a:endParaRPr lang="en-US" dirty="0"/>
          </a:p>
        </p:txBody>
      </p:sp>
      <p:graphicFrame>
        <p:nvGraphicFramePr>
          <p:cNvPr id="11" name="Content Placeholder 1"/>
          <p:cNvGraphicFramePr>
            <a:graphicFrameLocks/>
          </p:cNvGraphicFramePr>
          <p:nvPr>
            <p:extLst/>
          </p:nvPr>
        </p:nvGraphicFramePr>
        <p:xfrm>
          <a:off x="628199" y="1635713"/>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US" sz="1800" b="1" kern="120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12" name="Content Placeholder 1"/>
          <p:cNvGraphicFramePr>
            <a:graphicFrameLocks/>
          </p:cNvGraphicFramePr>
          <p:nvPr>
            <p:extLst/>
          </p:nvPr>
        </p:nvGraphicFramePr>
        <p:xfrm>
          <a:off x="4364683" y="1642952"/>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S3</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Write (A)</a:t>
                      </a:r>
                      <a:endParaRPr lang="en-US" sz="1800" b="1" kern="120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Write</a:t>
                      </a:r>
                      <a:r>
                        <a:rPr lang="en-US" sz="1800" kern="1200" baseline="0" dirty="0" smtClean="0">
                          <a:solidFill>
                            <a:schemeClr val="tx1"/>
                          </a:solidFill>
                          <a:effectLst/>
                          <a:latin typeface="+mn-lt"/>
                          <a:ea typeface="+mn-ea"/>
                          <a:cs typeface="+mn-cs"/>
                        </a:rPr>
                        <a:t> </a:t>
                      </a:r>
                      <a:r>
                        <a:rPr lang="en-US" sz="1800" kern="1200" dirty="0" smtClean="0">
                          <a:solidFill>
                            <a:schemeClr val="tx1"/>
                          </a:solidFill>
                          <a:effectLst/>
                          <a:latin typeface="+mn-lt"/>
                          <a:ea typeface="+mn-ea"/>
                          <a:cs typeface="+mn-cs"/>
                        </a:rPr>
                        <a:t>(A)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13" name="Content Placeholder 1"/>
          <p:cNvGraphicFramePr>
            <a:graphicFrameLocks/>
          </p:cNvGraphicFramePr>
          <p:nvPr>
            <p:extLst/>
          </p:nvPr>
        </p:nvGraphicFramePr>
        <p:xfrm>
          <a:off x="8101167" y="1657430"/>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Write (A)</a:t>
                      </a:r>
                      <a:endParaRPr lang="en-US" sz="1800" b="1" kern="1200" dirty="0" smtClean="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Read</a:t>
                      </a:r>
                      <a:r>
                        <a:rPr lang="en-US" sz="1800" kern="1200" baseline="0" dirty="0" smtClean="0">
                          <a:solidFill>
                            <a:schemeClr val="tx1"/>
                          </a:solidFill>
                          <a:effectLst/>
                          <a:latin typeface="+mn-lt"/>
                          <a:ea typeface="+mn-ea"/>
                          <a:cs typeface="+mn-cs"/>
                        </a:rPr>
                        <a:t> </a:t>
                      </a:r>
                      <a:r>
                        <a:rPr lang="en-US" sz="1800" kern="1200" dirty="0" smtClean="0">
                          <a:solidFill>
                            <a:schemeClr val="tx1"/>
                          </a:solidFill>
                          <a:effectLst/>
                          <a:latin typeface="+mn-lt"/>
                          <a:ea typeface="+mn-ea"/>
                          <a:cs typeface="+mn-cs"/>
                        </a:rPr>
                        <a:t>(A)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Write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38492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smtClean="0"/>
              <a:t>serializable example</a:t>
            </a:r>
            <a:endParaRPr lang="en-US" dirty="0"/>
          </a:p>
        </p:txBody>
      </p:sp>
      <p:sp>
        <p:nvSpPr>
          <p:cNvPr id="3" name="Content Placeholder 2"/>
          <p:cNvSpPr>
            <a:spLocks noGrp="1"/>
          </p:cNvSpPr>
          <p:nvPr>
            <p:ph idx="1"/>
          </p:nvPr>
        </p:nvSpPr>
        <p:spPr/>
        <p:txBody>
          <a:bodyPr/>
          <a:lstStyle/>
          <a:p>
            <a:r>
              <a:rPr lang="en-US" dirty="0" smtClean="0"/>
              <a:t>If </a:t>
            </a:r>
            <a:r>
              <a:rPr lang="en-US" dirty="0"/>
              <a:t>a schedule is view equivalent to its serial schedule then the given schedule is said to be </a:t>
            </a:r>
            <a:r>
              <a:rPr lang="en-US" dirty="0" smtClean="0"/>
              <a:t>view serializable.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b="1" dirty="0">
                <a:solidFill>
                  <a:schemeClr val="accent6"/>
                </a:solidFill>
              </a:rPr>
              <a:t>S2 is the serial schedule of </a:t>
            </a:r>
            <a:r>
              <a:rPr lang="en-US" b="1" dirty="0" smtClean="0">
                <a:solidFill>
                  <a:schemeClr val="accent6"/>
                </a:solidFill>
              </a:rPr>
              <a:t>S1</a:t>
            </a:r>
            <a:r>
              <a:rPr lang="en-US" dirty="0" smtClean="0"/>
              <a:t>. If </a:t>
            </a:r>
            <a:r>
              <a:rPr lang="en-US" dirty="0"/>
              <a:t>we can </a:t>
            </a:r>
            <a:r>
              <a:rPr lang="en-US" b="1" dirty="0">
                <a:solidFill>
                  <a:schemeClr val="accent6"/>
                </a:solidFill>
              </a:rPr>
              <a:t>prove that they are view equivalent </a:t>
            </a:r>
            <a:r>
              <a:rPr lang="en-US" dirty="0"/>
              <a:t>then we can says that </a:t>
            </a:r>
            <a:r>
              <a:rPr lang="en-US" b="1" dirty="0">
                <a:solidFill>
                  <a:schemeClr val="accent6"/>
                </a:solidFill>
              </a:rPr>
              <a:t>given schedule S1 is view serializable</a:t>
            </a:r>
            <a:r>
              <a:rPr lang="en-US" dirty="0"/>
              <a:t>.</a:t>
            </a:r>
            <a:endParaRPr lang="en-IN" dirty="0" smtClean="0"/>
          </a:p>
          <a:p>
            <a:endParaRPr lang="en-US" dirty="0"/>
          </a:p>
        </p:txBody>
      </p:sp>
      <p:graphicFrame>
        <p:nvGraphicFramePr>
          <p:cNvPr id="4" name="Content Placeholder 1"/>
          <p:cNvGraphicFramePr>
            <a:graphicFrameLocks/>
          </p:cNvGraphicFramePr>
          <p:nvPr>
            <p:extLst/>
          </p:nvPr>
        </p:nvGraphicFramePr>
        <p:xfrm>
          <a:off x="605781" y="1707626"/>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918124">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smtClean="0">
                          <a:effectLst/>
                        </a:rPr>
                        <a:t>Write (</a:t>
                      </a:r>
                      <a:r>
                        <a:rPr lang="en-US" sz="1800" dirty="0">
                          <a:effectLst/>
                        </a:rPr>
                        <a:t>A</a:t>
                      </a:r>
                      <a:r>
                        <a:rPr lang="en-US" sz="1800" dirty="0" smtClean="0">
                          <a:effectLst/>
                        </a:rPr>
                        <a:t>)</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r>
                        <a:rPr lang="en-US" sz="1800" dirty="0" smtClean="0">
                          <a:effectLst/>
                        </a:rPr>
                        <a:t>Read (</a:t>
                      </a:r>
                      <a:r>
                        <a:rPr lang="en-US" sz="1800" dirty="0">
                          <a:effectLst/>
                        </a:rPr>
                        <a:t>B)</a:t>
                      </a:r>
                      <a:endParaRPr lang="en-IN" sz="1800" dirty="0">
                        <a:effectLst/>
                      </a:endParaRPr>
                    </a:p>
                    <a:p>
                      <a:pPr marL="457200" indent="-457200" algn="ctr">
                        <a:lnSpc>
                          <a:spcPct val="115000"/>
                        </a:lnSpc>
                        <a:spcAft>
                          <a:spcPts val="0"/>
                        </a:spcAft>
                      </a:pPr>
                      <a:r>
                        <a:rPr lang="en-US" sz="1800" dirty="0" smtClean="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nvPr>
        </p:nvGraphicFramePr>
        <p:xfrm>
          <a:off x="4844091" y="1707625"/>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109989">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14630">
                <a:tc>
                  <a:txBody>
                    <a:bodyPr/>
                    <a:lstStyle/>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0550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smtClean="0"/>
              <a:t>serializable example </a:t>
            </a:r>
            <a:r>
              <a:rPr lang="en-US" dirty="0" smtClean="0">
                <a:solidFill>
                  <a:schemeClr val="tx2"/>
                </a:solidFill>
              </a:rPr>
              <a:t>(</a:t>
            </a:r>
            <a:r>
              <a:rPr lang="en-US" dirty="0">
                <a:solidFill>
                  <a:schemeClr val="tx2"/>
                </a:solidFill>
              </a:rPr>
              <a:t>Initial Read</a:t>
            </a:r>
            <a:r>
              <a:rPr lang="en-US" dirty="0" smtClean="0">
                <a:solidFill>
                  <a:schemeClr val="tx2"/>
                </a:solidFill>
              </a:rPr>
              <a:t>)</a:t>
            </a:r>
            <a:endParaRPr lang="en-US" dirty="0">
              <a:solidFill>
                <a:schemeClr val="tx2"/>
              </a:solidFill>
            </a:endParaRPr>
          </a:p>
        </p:txBody>
      </p:sp>
      <p:sp>
        <p:nvSpPr>
          <p:cNvPr id="3" name="Content Placeholder 2"/>
          <p:cNvSpPr>
            <a:spLocks noGrp="1"/>
          </p:cNvSpPr>
          <p:nvPr>
            <p:ph idx="1"/>
          </p:nvPr>
        </p:nvSpPr>
        <p:spPr/>
        <p:txBody>
          <a:bodyPr/>
          <a:lstStyle/>
          <a:p>
            <a:pPr marL="0" indent="0">
              <a:buNone/>
            </a:pP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In schedule S1, transaction T1 first reads the data item X. In S2 also transaction T1 first reads the data item X.</a:t>
            </a:r>
          </a:p>
          <a:p>
            <a:r>
              <a:rPr lang="en-US" dirty="0" smtClean="0"/>
              <a:t>In </a:t>
            </a:r>
            <a:r>
              <a:rPr lang="en-US" dirty="0"/>
              <a:t>schedule S1, transaction T1 first reads the data item Y. In S2 also the first read operation on Y is performed by T1.</a:t>
            </a:r>
          </a:p>
          <a:p>
            <a:r>
              <a:rPr lang="en-US" dirty="0"/>
              <a:t>The </a:t>
            </a:r>
            <a:r>
              <a:rPr lang="en-US" dirty="0" smtClean="0"/>
              <a:t>initial read </a:t>
            </a:r>
            <a:r>
              <a:rPr lang="en-US" dirty="0"/>
              <a:t>condition is </a:t>
            </a:r>
            <a:r>
              <a:rPr lang="en-US" dirty="0" smtClean="0"/>
              <a:t>satisfied </a:t>
            </a:r>
            <a:r>
              <a:rPr lang="en-US" dirty="0"/>
              <a:t>for both the schedules</a:t>
            </a:r>
            <a:r>
              <a:rPr lang="en-US" dirty="0" smtClean="0"/>
              <a:t>.</a:t>
            </a:r>
            <a:endParaRPr lang="en-IN" dirty="0" smtClean="0"/>
          </a:p>
          <a:p>
            <a:endParaRPr lang="en-US" dirty="0"/>
          </a:p>
        </p:txBody>
      </p:sp>
      <p:graphicFrame>
        <p:nvGraphicFramePr>
          <p:cNvPr id="4" name="Content Placeholder 1"/>
          <p:cNvGraphicFramePr>
            <a:graphicFrameLocks/>
          </p:cNvGraphicFramePr>
          <p:nvPr>
            <p:extLst/>
          </p:nvPr>
        </p:nvGraphicFramePr>
        <p:xfrm>
          <a:off x="605781" y="927700"/>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918124">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smtClean="0">
                          <a:effectLst/>
                        </a:rPr>
                        <a:t>Write (</a:t>
                      </a:r>
                      <a:r>
                        <a:rPr lang="en-US" sz="1800" dirty="0">
                          <a:effectLst/>
                        </a:rPr>
                        <a:t>A</a:t>
                      </a:r>
                      <a:r>
                        <a:rPr lang="en-US" sz="1800" dirty="0" smtClean="0">
                          <a:effectLst/>
                        </a:rPr>
                        <a:t>)</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r>
                        <a:rPr lang="en-US" sz="1800" dirty="0" smtClean="0">
                          <a:effectLst/>
                        </a:rPr>
                        <a:t>Read (</a:t>
                      </a:r>
                      <a:r>
                        <a:rPr lang="en-US" sz="1800" dirty="0">
                          <a:effectLst/>
                        </a:rPr>
                        <a:t>B)</a:t>
                      </a:r>
                      <a:endParaRPr lang="en-IN" sz="1800" dirty="0">
                        <a:effectLst/>
                      </a:endParaRPr>
                    </a:p>
                    <a:p>
                      <a:pPr marL="457200" indent="-457200" algn="ctr">
                        <a:lnSpc>
                          <a:spcPct val="115000"/>
                        </a:lnSpc>
                        <a:spcAft>
                          <a:spcPts val="0"/>
                        </a:spcAft>
                      </a:pPr>
                      <a:r>
                        <a:rPr lang="en-US" sz="1800" dirty="0" smtClean="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nvPr>
        </p:nvGraphicFramePr>
        <p:xfrm>
          <a:off x="4844091" y="927699"/>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109989">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14630">
                <a:tc>
                  <a:txBody>
                    <a:bodyPr/>
                    <a:lstStyle/>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2047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smtClean="0"/>
              <a:t>serializable example </a:t>
            </a:r>
            <a:r>
              <a:rPr lang="en-US" dirty="0" smtClean="0">
                <a:solidFill>
                  <a:schemeClr val="tx2"/>
                </a:solidFill>
              </a:rPr>
              <a:t>(</a:t>
            </a:r>
            <a:r>
              <a:rPr lang="en-US" dirty="0">
                <a:solidFill>
                  <a:schemeClr val="tx2"/>
                </a:solidFill>
              </a:rPr>
              <a:t>Updated </a:t>
            </a:r>
            <a:r>
              <a:rPr lang="en-US" dirty="0" smtClean="0">
                <a:solidFill>
                  <a:schemeClr val="tx2"/>
                </a:solidFill>
              </a:rPr>
              <a:t>Read)</a:t>
            </a:r>
            <a:endParaRPr lang="en-US" dirty="0">
              <a:solidFill>
                <a:schemeClr val="tx2"/>
              </a:solidFill>
            </a:endParaRPr>
          </a:p>
        </p:txBody>
      </p:sp>
      <p:sp>
        <p:nvSpPr>
          <p:cNvPr id="3" name="Content Placeholder 2"/>
          <p:cNvSpPr>
            <a:spLocks noGrp="1"/>
          </p:cNvSpPr>
          <p:nvPr>
            <p:ph idx="1"/>
          </p:nvPr>
        </p:nvSpPr>
        <p:spPr/>
        <p:txBody>
          <a:bodyPr/>
          <a:lstStyle/>
          <a:p>
            <a:pPr marL="0" indent="0">
              <a:buNone/>
            </a:pP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In schedule </a:t>
            </a:r>
            <a:r>
              <a:rPr lang="en-US" dirty="0" smtClean="0"/>
              <a:t>S1</a:t>
            </a:r>
            <a:r>
              <a:rPr lang="en-US" dirty="0"/>
              <a:t>, transaction T2 reads the value of X, written by T1. In S2, the same transaction T2 reads the X after it is written by T1.</a:t>
            </a:r>
          </a:p>
          <a:p>
            <a:r>
              <a:rPr lang="en-US" dirty="0"/>
              <a:t>In schedule </a:t>
            </a:r>
            <a:r>
              <a:rPr lang="en-US" dirty="0" smtClean="0"/>
              <a:t>S1</a:t>
            </a:r>
            <a:r>
              <a:rPr lang="en-US" dirty="0"/>
              <a:t>, transaction T2 reads the value of Y, written by T1. In S2, the same transaction T2 reads the value of Y after it is updated by T1.</a:t>
            </a:r>
          </a:p>
          <a:p>
            <a:r>
              <a:rPr lang="en-US" dirty="0"/>
              <a:t>The </a:t>
            </a:r>
            <a:r>
              <a:rPr lang="en-US" dirty="0" smtClean="0"/>
              <a:t>updated </a:t>
            </a:r>
            <a:r>
              <a:rPr lang="en-US" dirty="0"/>
              <a:t>read condition is also satisfied for both the schedules.</a:t>
            </a:r>
            <a:endParaRPr lang="en-IN" dirty="0" smtClean="0"/>
          </a:p>
          <a:p>
            <a:endParaRPr lang="en-US" dirty="0"/>
          </a:p>
        </p:txBody>
      </p:sp>
      <p:graphicFrame>
        <p:nvGraphicFramePr>
          <p:cNvPr id="4" name="Content Placeholder 1"/>
          <p:cNvGraphicFramePr>
            <a:graphicFrameLocks/>
          </p:cNvGraphicFramePr>
          <p:nvPr>
            <p:extLst/>
          </p:nvPr>
        </p:nvGraphicFramePr>
        <p:xfrm>
          <a:off x="605781" y="927700"/>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918124">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smtClean="0">
                          <a:effectLst/>
                        </a:rPr>
                        <a:t>Write (</a:t>
                      </a:r>
                      <a:r>
                        <a:rPr lang="en-US" sz="1800" dirty="0">
                          <a:effectLst/>
                        </a:rPr>
                        <a:t>A</a:t>
                      </a:r>
                      <a:r>
                        <a:rPr lang="en-US" sz="1800" dirty="0" smtClean="0">
                          <a:effectLst/>
                        </a:rPr>
                        <a:t>)</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r>
                        <a:rPr lang="en-US" sz="1800" dirty="0" smtClean="0">
                          <a:effectLst/>
                        </a:rPr>
                        <a:t>Read (</a:t>
                      </a:r>
                      <a:r>
                        <a:rPr lang="en-US" sz="1800" dirty="0">
                          <a:effectLst/>
                        </a:rPr>
                        <a:t>B)</a:t>
                      </a:r>
                      <a:endParaRPr lang="en-IN" sz="1800" dirty="0">
                        <a:effectLst/>
                      </a:endParaRPr>
                    </a:p>
                    <a:p>
                      <a:pPr marL="457200" indent="-457200" algn="ctr">
                        <a:lnSpc>
                          <a:spcPct val="115000"/>
                        </a:lnSpc>
                        <a:spcAft>
                          <a:spcPts val="0"/>
                        </a:spcAft>
                      </a:pPr>
                      <a:r>
                        <a:rPr lang="en-US" sz="1800" dirty="0" smtClean="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nvPr>
        </p:nvGraphicFramePr>
        <p:xfrm>
          <a:off x="4844091" y="927699"/>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109989">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14630">
                <a:tc>
                  <a:txBody>
                    <a:bodyPr/>
                    <a:lstStyle/>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9798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smtClean="0"/>
              <a:t>serializable example </a:t>
            </a:r>
            <a:r>
              <a:rPr lang="en-US" dirty="0" smtClean="0">
                <a:solidFill>
                  <a:schemeClr val="tx2"/>
                </a:solidFill>
              </a:rPr>
              <a:t>(</a:t>
            </a:r>
            <a:r>
              <a:rPr lang="en-US" dirty="0">
                <a:solidFill>
                  <a:schemeClr val="tx2"/>
                </a:solidFill>
              </a:rPr>
              <a:t>Final Write</a:t>
            </a:r>
            <a:r>
              <a:rPr lang="en-US" dirty="0" smtClean="0">
                <a:solidFill>
                  <a:schemeClr val="tx2"/>
                </a:solidFill>
              </a:rPr>
              <a:t>)</a:t>
            </a:r>
            <a:endParaRPr lang="en-US" dirty="0">
              <a:solidFill>
                <a:schemeClr val="tx2"/>
              </a:solidFill>
            </a:endParaRPr>
          </a:p>
        </p:txBody>
      </p:sp>
      <p:sp>
        <p:nvSpPr>
          <p:cNvPr id="3" name="Content Placeholder 2"/>
          <p:cNvSpPr>
            <a:spLocks noGrp="1"/>
          </p:cNvSpPr>
          <p:nvPr>
            <p:ph idx="1"/>
          </p:nvPr>
        </p:nvSpPr>
        <p:spPr/>
        <p:txBody>
          <a:bodyPr/>
          <a:lstStyle/>
          <a:p>
            <a:pPr marL="0" indent="0">
              <a:buNone/>
            </a:pP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In schedule S1, the final write operation on X is done by transaction T2. In S2 also transaction T2 performs the final write on X.</a:t>
            </a:r>
          </a:p>
          <a:p>
            <a:r>
              <a:rPr lang="en-US" dirty="0" smtClean="0"/>
              <a:t>In </a:t>
            </a:r>
            <a:r>
              <a:rPr lang="en-US" dirty="0"/>
              <a:t>schedule S1, the final write operation on Y is done by transaction T2. In schedule S2, final write on Y is done by T2.</a:t>
            </a:r>
          </a:p>
          <a:p>
            <a:r>
              <a:rPr lang="en-US" dirty="0"/>
              <a:t>The </a:t>
            </a:r>
            <a:r>
              <a:rPr lang="en-US" dirty="0" smtClean="0"/>
              <a:t>final write condition </a:t>
            </a:r>
            <a:r>
              <a:rPr lang="en-US" dirty="0"/>
              <a:t>is also satisfied for both the schedules</a:t>
            </a:r>
            <a:r>
              <a:rPr lang="en-US" dirty="0" smtClean="0"/>
              <a:t>.</a:t>
            </a:r>
            <a:endParaRPr lang="en-IN" dirty="0"/>
          </a:p>
        </p:txBody>
      </p:sp>
      <p:graphicFrame>
        <p:nvGraphicFramePr>
          <p:cNvPr id="4" name="Content Placeholder 1"/>
          <p:cNvGraphicFramePr>
            <a:graphicFrameLocks/>
          </p:cNvGraphicFramePr>
          <p:nvPr>
            <p:extLst/>
          </p:nvPr>
        </p:nvGraphicFramePr>
        <p:xfrm>
          <a:off x="605781" y="927700"/>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918124">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smtClean="0">
                          <a:effectLst/>
                        </a:rPr>
                        <a:t>Write (</a:t>
                      </a:r>
                      <a:r>
                        <a:rPr lang="en-US" sz="1800" dirty="0">
                          <a:effectLst/>
                        </a:rPr>
                        <a:t>A</a:t>
                      </a:r>
                      <a:r>
                        <a:rPr lang="en-US" sz="1800" dirty="0" smtClean="0">
                          <a:effectLst/>
                        </a:rPr>
                        <a:t>)</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r>
                        <a:rPr lang="en-US" sz="1800" dirty="0" smtClean="0">
                          <a:effectLst/>
                        </a:rPr>
                        <a:t>Read (</a:t>
                      </a:r>
                      <a:r>
                        <a:rPr lang="en-US" sz="1800" dirty="0">
                          <a:effectLst/>
                        </a:rPr>
                        <a:t>B)</a:t>
                      </a:r>
                      <a:endParaRPr lang="en-IN" sz="1800" dirty="0">
                        <a:effectLst/>
                      </a:endParaRPr>
                    </a:p>
                    <a:p>
                      <a:pPr marL="457200" indent="-457200" algn="ctr">
                        <a:lnSpc>
                          <a:spcPct val="115000"/>
                        </a:lnSpc>
                        <a:spcAft>
                          <a:spcPts val="0"/>
                        </a:spcAft>
                      </a:pPr>
                      <a:r>
                        <a:rPr lang="en-US" sz="1800" dirty="0" smtClean="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nvPr>
        </p:nvGraphicFramePr>
        <p:xfrm>
          <a:off x="4844091" y="927699"/>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109989">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14630">
                <a:tc>
                  <a:txBody>
                    <a:bodyPr/>
                    <a:lstStyle/>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1578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smtClean="0"/>
              <a:t>serializable example</a:t>
            </a:r>
            <a:endParaRPr lang="en-US" dirty="0">
              <a:solidFill>
                <a:schemeClr val="tx2"/>
              </a:solidFill>
            </a:endParaRPr>
          </a:p>
        </p:txBody>
      </p:sp>
      <p:sp>
        <p:nvSpPr>
          <p:cNvPr id="3" name="Content Placeholder 2"/>
          <p:cNvSpPr>
            <a:spLocks noGrp="1"/>
          </p:cNvSpPr>
          <p:nvPr>
            <p:ph idx="1"/>
          </p:nvPr>
        </p:nvSpPr>
        <p:spPr/>
        <p:txBody>
          <a:bodyPr/>
          <a:lstStyle/>
          <a:p>
            <a:pPr marL="0" indent="0">
              <a:buNone/>
            </a:pPr>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a:t>Since </a:t>
            </a:r>
            <a:r>
              <a:rPr lang="en-US" b="1" dirty="0">
                <a:solidFill>
                  <a:schemeClr val="accent6"/>
                </a:solidFill>
              </a:rPr>
              <a:t>all the three conditions </a:t>
            </a:r>
            <a:r>
              <a:rPr lang="en-US" dirty="0"/>
              <a:t>that checks whether the two schedules are view equivalent </a:t>
            </a:r>
            <a:r>
              <a:rPr lang="en-US" b="1" dirty="0">
                <a:solidFill>
                  <a:schemeClr val="accent6"/>
                </a:solidFill>
              </a:rPr>
              <a:t>are satisfied</a:t>
            </a:r>
            <a:r>
              <a:rPr lang="en-US" dirty="0"/>
              <a:t> in this example, which means </a:t>
            </a:r>
            <a:r>
              <a:rPr lang="en-US" b="1" dirty="0">
                <a:solidFill>
                  <a:schemeClr val="accent6"/>
                </a:solidFill>
              </a:rPr>
              <a:t>S1 and S2 are view equivalent</a:t>
            </a:r>
            <a:r>
              <a:rPr lang="en-US" dirty="0"/>
              <a:t>. </a:t>
            </a:r>
            <a:endParaRPr lang="en-US" dirty="0" smtClean="0"/>
          </a:p>
          <a:p>
            <a:r>
              <a:rPr lang="en-US" dirty="0" smtClean="0"/>
              <a:t>Also</a:t>
            </a:r>
            <a:r>
              <a:rPr lang="en-US" dirty="0"/>
              <a:t>, as we know that the </a:t>
            </a:r>
            <a:r>
              <a:rPr lang="en-US" b="1" dirty="0">
                <a:solidFill>
                  <a:schemeClr val="accent6"/>
                </a:solidFill>
              </a:rPr>
              <a:t>schedule S2 is the serial schedule of S1</a:t>
            </a:r>
            <a:r>
              <a:rPr lang="en-US" dirty="0"/>
              <a:t>, thus we can say that the </a:t>
            </a:r>
            <a:r>
              <a:rPr lang="en-US" b="1" dirty="0">
                <a:solidFill>
                  <a:schemeClr val="accent6"/>
                </a:solidFill>
              </a:rPr>
              <a:t>schedule S1 is view serializable schedule</a:t>
            </a:r>
            <a:r>
              <a:rPr lang="en-US" dirty="0"/>
              <a:t>.</a:t>
            </a:r>
            <a:endParaRPr lang="en-IN" dirty="0"/>
          </a:p>
        </p:txBody>
      </p:sp>
      <p:graphicFrame>
        <p:nvGraphicFramePr>
          <p:cNvPr id="4" name="Content Placeholder 1"/>
          <p:cNvGraphicFramePr>
            <a:graphicFrameLocks/>
          </p:cNvGraphicFramePr>
          <p:nvPr>
            <p:extLst/>
          </p:nvPr>
        </p:nvGraphicFramePr>
        <p:xfrm>
          <a:off x="605781" y="927700"/>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289964">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Non-Serial Schedule (S1)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28996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918124">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smtClean="0">
                          <a:effectLst/>
                        </a:rPr>
                        <a:t>Write (</a:t>
                      </a:r>
                      <a:r>
                        <a:rPr lang="en-US" sz="1800" dirty="0">
                          <a:effectLst/>
                        </a:rPr>
                        <a:t>A</a:t>
                      </a:r>
                      <a:r>
                        <a:rPr lang="en-US" sz="1800" dirty="0" smtClean="0">
                          <a:effectLst/>
                        </a:rPr>
                        <a:t>)</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78061">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endParaRPr lang="en-US" sz="1800" dirty="0" smtClean="0">
                        <a:effectLst/>
                      </a:endParaRPr>
                    </a:p>
                    <a:p>
                      <a:pPr marL="457200" indent="-457200" algn="ctr">
                        <a:lnSpc>
                          <a:spcPct val="115000"/>
                        </a:lnSpc>
                        <a:spcAft>
                          <a:spcPts val="0"/>
                        </a:spcAft>
                      </a:pPr>
                      <a:r>
                        <a:rPr lang="en-US" sz="1800" dirty="0" smtClean="0">
                          <a:effectLst/>
                        </a:rPr>
                        <a:t>Read (</a:t>
                      </a:r>
                      <a:r>
                        <a:rPr lang="en-US" sz="1800" dirty="0">
                          <a:effectLst/>
                        </a:rPr>
                        <a:t>B)</a:t>
                      </a:r>
                      <a:endParaRPr lang="en-IN" sz="1800" dirty="0">
                        <a:effectLst/>
                      </a:endParaRPr>
                    </a:p>
                    <a:p>
                      <a:pPr marL="457200" indent="-457200" algn="ctr">
                        <a:lnSpc>
                          <a:spcPct val="115000"/>
                        </a:lnSpc>
                        <a:spcAft>
                          <a:spcPts val="0"/>
                        </a:spcAft>
                      </a:pPr>
                      <a:r>
                        <a:rPr lang="en-US" sz="1800" dirty="0" smtClean="0">
                          <a:effectLst/>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nvPr>
        </p:nvGraphicFramePr>
        <p:xfrm>
          <a:off x="4844091" y="927699"/>
          <a:ext cx="3657600" cy="3364992"/>
        </p:xfrm>
        <a:graphic>
          <a:graphicData uri="http://schemas.openxmlformats.org/drawingml/2006/table">
            <a:tbl>
              <a:tblPr firstRow="1" firstCol="1" bandRow="1">
                <a:tableStyleId>{2D5ABB26-0587-4C30-8999-92F81FD0307C}</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350559">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smtClean="0">
                          <a:solidFill>
                            <a:schemeClr val="tx1"/>
                          </a:solidFill>
                          <a:effectLst/>
                          <a:latin typeface="+mn-lt"/>
                          <a:ea typeface="+mn-ea"/>
                          <a:cs typeface="+mn-cs"/>
                        </a:rPr>
                        <a:t>Serial Schedule (S2)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350559">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effectLst/>
                        </a:rPr>
                        <a:t>T2</a:t>
                      </a:r>
                      <a:endParaRPr lang="en-IN" sz="2400" b="1" kern="1200" dirty="0" smtClean="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109989">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14630">
                <a:tc>
                  <a:txBody>
                    <a:bodyPr/>
                    <a:lstStyle/>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55202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Two phase commit protocol</a:t>
            </a:r>
          </a:p>
        </p:txBody>
      </p:sp>
      <p:sp>
        <p:nvSpPr>
          <p:cNvPr id="5" name="Text Placeholder 4"/>
          <p:cNvSpPr>
            <a:spLocks noGrp="1"/>
          </p:cNvSpPr>
          <p:nvPr>
            <p:ph type="body" idx="1"/>
          </p:nvPr>
        </p:nvSpPr>
        <p:spPr/>
        <p:txBody>
          <a:bodyPr/>
          <a:lstStyle/>
          <a:p>
            <a:r>
              <a:rPr lang="en-US" dirty="0" smtClean="0"/>
              <a:t>Section – 5</a:t>
            </a:r>
          </a:p>
          <a:p>
            <a:endParaRPr lang="en-US" dirty="0"/>
          </a:p>
        </p:txBody>
      </p:sp>
    </p:spTree>
    <p:extLst>
      <p:ext uri="{BB962C8B-B14F-4D97-AF65-F5344CB8AC3E}">
        <p14:creationId xmlns:p14="http://schemas.microsoft.com/office/powerpoint/2010/main" val="6184691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phase commit protocol</a:t>
            </a:r>
          </a:p>
        </p:txBody>
      </p:sp>
      <p:sp>
        <p:nvSpPr>
          <p:cNvPr id="3" name="Content Placeholder 2"/>
          <p:cNvSpPr>
            <a:spLocks noGrp="1"/>
          </p:cNvSpPr>
          <p:nvPr>
            <p:ph idx="1"/>
          </p:nvPr>
        </p:nvSpPr>
        <p:spPr/>
        <p:txBody>
          <a:bodyPr/>
          <a:lstStyle/>
          <a:p>
            <a:r>
              <a:rPr lang="en-US" dirty="0"/>
              <a:t>Two phase commit protocol </a:t>
            </a:r>
            <a:r>
              <a:rPr lang="en-US" b="1" dirty="0">
                <a:solidFill>
                  <a:schemeClr val="accent6"/>
                </a:solidFill>
              </a:rPr>
              <a:t>ensures that all participants perform the same action (either to commit or to rollback a transaction)</a:t>
            </a:r>
            <a:r>
              <a:rPr lang="en-US" dirty="0"/>
              <a:t>.</a:t>
            </a:r>
          </a:p>
          <a:p>
            <a:r>
              <a:rPr lang="en-US" dirty="0"/>
              <a:t>It is designed to </a:t>
            </a:r>
            <a:r>
              <a:rPr lang="en-US" b="1" dirty="0">
                <a:solidFill>
                  <a:schemeClr val="accent6"/>
                </a:solidFill>
              </a:rPr>
              <a:t>ensure that either all the databases are updated or none </a:t>
            </a:r>
            <a:r>
              <a:rPr lang="en-US" dirty="0"/>
              <a:t>of them, so that the databases remain synchronized.</a:t>
            </a:r>
          </a:p>
          <a:p>
            <a:r>
              <a:rPr lang="en-US" dirty="0"/>
              <a:t>In two phase commit protocol there is one node which is act as a coordinator or controlling site and all other participating node are known as cohorts or participant or slave.</a:t>
            </a:r>
          </a:p>
          <a:p>
            <a:r>
              <a:rPr lang="en-US" b="1" dirty="0">
                <a:solidFill>
                  <a:schemeClr val="accent6"/>
                </a:solidFill>
              </a:rPr>
              <a:t>Coordinator</a:t>
            </a:r>
            <a:r>
              <a:rPr lang="en-US" dirty="0"/>
              <a:t> (controlling site) – the component that coordinates with all the participants.</a:t>
            </a:r>
          </a:p>
          <a:p>
            <a:r>
              <a:rPr lang="en-US" b="1" dirty="0">
                <a:solidFill>
                  <a:schemeClr val="accent6"/>
                </a:solidFill>
              </a:rPr>
              <a:t>Cohorts</a:t>
            </a:r>
            <a:r>
              <a:rPr lang="en-US" dirty="0"/>
              <a:t> (Participants/Slaves) – each individual node except coordinator are participant</a:t>
            </a:r>
            <a:r>
              <a:rPr lang="en-US" dirty="0" smtClean="0"/>
              <a:t>.</a:t>
            </a:r>
          </a:p>
          <a:p>
            <a:r>
              <a:rPr lang="en-US" dirty="0"/>
              <a:t>As the name suggests, the two phase commit protocol involves two phases. </a:t>
            </a:r>
          </a:p>
          <a:p>
            <a:pPr lvl="1"/>
            <a:r>
              <a:rPr lang="en-US" dirty="0"/>
              <a:t>Commit request phase OR Prepare phase</a:t>
            </a:r>
          </a:p>
          <a:p>
            <a:pPr lvl="1"/>
            <a:r>
              <a:rPr lang="en-US" dirty="0"/>
              <a:t>Commit/Abort phase</a:t>
            </a:r>
          </a:p>
        </p:txBody>
      </p:sp>
    </p:spTree>
    <p:extLst>
      <p:ext uri="{BB962C8B-B14F-4D97-AF65-F5344CB8AC3E}">
        <p14:creationId xmlns:p14="http://schemas.microsoft.com/office/powerpoint/2010/main" val="188481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transaction?</a:t>
            </a:r>
            <a:endParaRPr lang="en-US" dirty="0"/>
          </a:p>
        </p:txBody>
      </p:sp>
      <p:sp>
        <p:nvSpPr>
          <p:cNvPr id="3" name="Content Placeholder 2"/>
          <p:cNvSpPr>
            <a:spLocks noGrp="1"/>
          </p:cNvSpPr>
          <p:nvPr>
            <p:ph idx="1"/>
          </p:nvPr>
        </p:nvSpPr>
        <p:spPr/>
        <p:txBody>
          <a:bodyPr/>
          <a:lstStyle/>
          <a:p>
            <a:r>
              <a:rPr lang="en-US" dirty="0"/>
              <a:t>A transaction is a </a:t>
            </a:r>
            <a:r>
              <a:rPr lang="en-US" b="1" dirty="0">
                <a:solidFill>
                  <a:schemeClr val="accent6"/>
                </a:solidFill>
              </a:rPr>
              <a:t>sequence of operations performed as a single logical unit of work</a:t>
            </a:r>
            <a:r>
              <a:rPr lang="en-US" dirty="0"/>
              <a:t>.</a:t>
            </a:r>
          </a:p>
          <a:p>
            <a:r>
              <a:rPr lang="en-US" dirty="0"/>
              <a:t>A transaction is a </a:t>
            </a:r>
            <a:r>
              <a:rPr lang="en-US" b="1" dirty="0">
                <a:solidFill>
                  <a:schemeClr val="accent6"/>
                </a:solidFill>
              </a:rPr>
              <a:t>logical unit of work that contains one or more SQL statements</a:t>
            </a:r>
            <a:r>
              <a:rPr lang="en-US" dirty="0"/>
              <a:t>. </a:t>
            </a:r>
          </a:p>
          <a:p>
            <a:r>
              <a:rPr lang="en-US" dirty="0"/>
              <a:t>Example of </a:t>
            </a:r>
            <a:r>
              <a:rPr lang="en-US" dirty="0" smtClean="0"/>
              <a:t>transaction:</a:t>
            </a:r>
          </a:p>
        </p:txBody>
      </p:sp>
      <p:sp>
        <p:nvSpPr>
          <p:cNvPr id="4" name="Right Brace 3"/>
          <p:cNvSpPr/>
          <p:nvPr/>
        </p:nvSpPr>
        <p:spPr>
          <a:xfrm>
            <a:off x="5257800" y="3509615"/>
            <a:ext cx="228600" cy="1295400"/>
          </a:xfrm>
          <a:prstGeom prst="rightBrace">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5" name="Right Brace 4"/>
          <p:cNvSpPr/>
          <p:nvPr/>
        </p:nvSpPr>
        <p:spPr>
          <a:xfrm>
            <a:off x="5257800" y="4855147"/>
            <a:ext cx="228600" cy="1295400"/>
          </a:xfrm>
          <a:prstGeom prst="rightBrace">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6" name="Left Brace 5"/>
          <p:cNvSpPr/>
          <p:nvPr/>
        </p:nvSpPr>
        <p:spPr>
          <a:xfrm>
            <a:off x="3124200" y="3509615"/>
            <a:ext cx="304800" cy="2640932"/>
          </a:xfrm>
          <a:prstGeom prst="leftBrace">
            <a:avLst>
              <a:gd name="adj1" fmla="val 8333"/>
              <a:gd name="adj2" fmla="val 50289"/>
            </a:avLst>
          </a:prstGeom>
          <a:ln w="5715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7" name="Rounded Rectangular Callout 6"/>
          <p:cNvSpPr/>
          <p:nvPr/>
        </p:nvSpPr>
        <p:spPr>
          <a:xfrm>
            <a:off x="990600" y="4297684"/>
            <a:ext cx="1717508" cy="557463"/>
          </a:xfrm>
          <a:prstGeom prst="wedgeRoundRectCallout">
            <a:avLst>
              <a:gd name="adj1" fmla="val 69467"/>
              <a:gd name="adj2" fmla="val 48316"/>
              <a:gd name="adj3" fmla="val 1666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Transaction</a:t>
            </a:r>
            <a:endParaRPr lang="en-IN" sz="2400" dirty="0">
              <a:solidFill>
                <a:schemeClr val="tx1"/>
              </a:solidFill>
            </a:endParaRPr>
          </a:p>
        </p:txBody>
      </p:sp>
      <p:sp>
        <p:nvSpPr>
          <p:cNvPr id="8" name="Rounded Rectangle 7"/>
          <p:cNvSpPr/>
          <p:nvPr/>
        </p:nvSpPr>
        <p:spPr>
          <a:xfrm>
            <a:off x="6366711" y="4525281"/>
            <a:ext cx="1752600" cy="609600"/>
          </a:xfrm>
          <a:prstGeom prst="roundRect">
            <a:avLst/>
          </a:prstGeom>
          <a:solidFill>
            <a:schemeClr val="tx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Operations</a:t>
            </a:r>
            <a:endParaRPr lang="en-IN" dirty="0"/>
          </a:p>
        </p:txBody>
      </p:sp>
      <p:cxnSp>
        <p:nvCxnSpPr>
          <p:cNvPr id="9" name="Straight Arrow Connector 8"/>
          <p:cNvCxnSpPr>
            <a:stCxn id="8" idx="1"/>
          </p:cNvCxnSpPr>
          <p:nvPr/>
        </p:nvCxnSpPr>
        <p:spPr>
          <a:xfrm flipH="1" flipV="1">
            <a:off x="5486400" y="4150798"/>
            <a:ext cx="880311" cy="679283"/>
          </a:xfrm>
          <a:prstGeom prst="straightConnector1">
            <a:avLst/>
          </a:prstGeom>
          <a:ln w="19050">
            <a:solidFill>
              <a:schemeClr val="tx2"/>
            </a:solidFill>
            <a:tailEnd type="triangle"/>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a:stCxn id="8" idx="1"/>
          </p:cNvCxnSpPr>
          <p:nvPr/>
        </p:nvCxnSpPr>
        <p:spPr>
          <a:xfrm flipH="1">
            <a:off x="5486400" y="4830081"/>
            <a:ext cx="880311" cy="672766"/>
          </a:xfrm>
          <a:prstGeom prst="straightConnector1">
            <a:avLst/>
          </a:prstGeom>
          <a:ln w="19050">
            <a:solidFill>
              <a:schemeClr val="tx2"/>
            </a:solidFill>
            <a:tailEnd type="triangle"/>
          </a:ln>
        </p:spPr>
        <p:style>
          <a:lnRef idx="2">
            <a:schemeClr val="accent4"/>
          </a:lnRef>
          <a:fillRef idx="0">
            <a:schemeClr val="accent4"/>
          </a:fillRef>
          <a:effectRef idx="1">
            <a:schemeClr val="accent4"/>
          </a:effectRef>
          <a:fontRef idx="minor">
            <a:schemeClr val="tx1"/>
          </a:fontRef>
        </p:style>
      </p:cxnSp>
      <p:sp>
        <p:nvSpPr>
          <p:cNvPr id="11" name="Rounded Rectangle 10"/>
          <p:cNvSpPr/>
          <p:nvPr/>
        </p:nvSpPr>
        <p:spPr>
          <a:xfrm>
            <a:off x="2936708" y="3307084"/>
            <a:ext cx="2677378" cy="3048000"/>
          </a:xfrm>
          <a:prstGeom prst="roundRect">
            <a:avLst>
              <a:gd name="adj" fmla="val 4902"/>
            </a:avLst>
          </a:prstGeom>
          <a:no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2" name="Rounded Rectangular Callout 11"/>
          <p:cNvSpPr/>
          <p:nvPr/>
        </p:nvSpPr>
        <p:spPr>
          <a:xfrm>
            <a:off x="6172200" y="2545085"/>
            <a:ext cx="2438400" cy="879808"/>
          </a:xfrm>
          <a:prstGeom prst="wedgeRoundRectCallout">
            <a:avLst>
              <a:gd name="adj1" fmla="val -85465"/>
              <a:gd name="adj2" fmla="val 46911"/>
              <a:gd name="adj3" fmla="val 16667"/>
            </a:avLst>
          </a:prstGeom>
          <a:solidFill>
            <a:schemeClr val="accent6">
              <a:lumMod val="60000"/>
              <a:lumOff val="40000"/>
            </a:schemeClr>
          </a:solidFill>
          <a:ln w="12700">
            <a:solidFill>
              <a:schemeClr val="accent6">
                <a:lumMod val="75000"/>
              </a:schemeClr>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smtClean="0">
                <a:solidFill>
                  <a:schemeClr val="tx1"/>
                </a:solidFill>
              </a:rPr>
              <a:t>Works as a single logical unit</a:t>
            </a:r>
            <a:endParaRPr lang="en-IN" dirty="0">
              <a:solidFill>
                <a:schemeClr val="tx1"/>
              </a:solidFill>
            </a:endParaRPr>
          </a:p>
        </p:txBody>
      </p:sp>
      <p:sp>
        <p:nvSpPr>
          <p:cNvPr id="13" name="TextBox 12"/>
          <p:cNvSpPr txBox="1"/>
          <p:nvPr/>
        </p:nvSpPr>
        <p:spPr>
          <a:xfrm>
            <a:off x="3429000" y="3509615"/>
            <a:ext cx="1828800" cy="2677656"/>
          </a:xfrm>
          <a:prstGeom prst="rect">
            <a:avLst/>
          </a:prstGeom>
          <a:noFill/>
        </p:spPr>
        <p:txBody>
          <a:bodyPr wrap="square" rtlCol="0">
            <a:spAutoFit/>
          </a:bodyPr>
          <a:lstStyle/>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p:txBody>
      </p:sp>
      <p:sp>
        <p:nvSpPr>
          <p:cNvPr id="14" name="Rounded Rectangle 13"/>
          <p:cNvSpPr/>
          <p:nvPr/>
        </p:nvSpPr>
        <p:spPr>
          <a:xfrm>
            <a:off x="3429000" y="1737062"/>
            <a:ext cx="6784145" cy="457200"/>
          </a:xfrm>
          <a:prstGeom prst="roundRect">
            <a:avLst/>
          </a:prstGeom>
          <a:solidFill>
            <a:schemeClr val="accent6">
              <a:lumMod val="60000"/>
              <a:lumOff val="40000"/>
            </a:schemeClr>
          </a:solidFill>
          <a:ln w="12700">
            <a:solidFill>
              <a:schemeClr val="accent6">
                <a:lumMod val="75000"/>
              </a:schemeClr>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Want to transfer </a:t>
            </a:r>
            <a:r>
              <a:rPr lang="en-US" sz="2400" dirty="0" err="1">
                <a:solidFill>
                  <a:schemeClr val="tx1"/>
                </a:solidFill>
              </a:rPr>
              <a:t>Rs</a:t>
            </a:r>
            <a:r>
              <a:rPr lang="en-US" sz="2400" dirty="0">
                <a:solidFill>
                  <a:schemeClr val="tx1"/>
                </a:solidFill>
              </a:rPr>
              <a:t>. 50 from Account-A to Account-B</a:t>
            </a:r>
            <a:endParaRPr lang="en-IN" sz="2400" dirty="0">
              <a:solidFill>
                <a:schemeClr val="tx1"/>
              </a:solidFill>
            </a:endParaRPr>
          </a:p>
        </p:txBody>
      </p:sp>
    </p:spTree>
    <p:extLst>
      <p:ext uri="{BB962C8B-B14F-4D97-AF65-F5344CB8AC3E}">
        <p14:creationId xmlns:p14="http://schemas.microsoft.com/office/powerpoint/2010/main" val="44342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fade">
                                      <p:cBhvr>
                                        <p:cTn id="26" dur="500"/>
                                        <p:tgtEl>
                                          <p:spTgt spid="1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animEffect transition="in" filter="fade">
                                      <p:cBhvr>
                                        <p:cTn id="31" dur="500"/>
                                        <p:tgtEl>
                                          <p:spTgt spid="1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xEl>
                                              <p:pRg st="2" end="2"/>
                                            </p:txEl>
                                          </p:spTgt>
                                        </p:tgtEl>
                                        <p:attrNameLst>
                                          <p:attrName>style.visibility</p:attrName>
                                        </p:attrNameLst>
                                      </p:cBhvr>
                                      <p:to>
                                        <p:strVal val="visible"/>
                                      </p:to>
                                    </p:set>
                                    <p:animEffect transition="in" filter="fade">
                                      <p:cBhvr>
                                        <p:cTn id="36" dur="500"/>
                                        <p:tgtEl>
                                          <p:spTgt spid="1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3">
                                            <p:txEl>
                                              <p:pRg st="3" end="3"/>
                                            </p:txEl>
                                          </p:spTgt>
                                        </p:tgtEl>
                                        <p:attrNameLst>
                                          <p:attrName>style.visibility</p:attrName>
                                        </p:attrNameLst>
                                      </p:cBhvr>
                                      <p:to>
                                        <p:strVal val="visible"/>
                                      </p:to>
                                    </p:set>
                                    <p:animEffect transition="in" filter="fade">
                                      <p:cBhvr>
                                        <p:cTn id="41" dur="500"/>
                                        <p:tgtEl>
                                          <p:spTgt spid="13">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3">
                                            <p:txEl>
                                              <p:pRg st="4" end="4"/>
                                            </p:txEl>
                                          </p:spTgt>
                                        </p:tgtEl>
                                        <p:attrNameLst>
                                          <p:attrName>style.visibility</p:attrName>
                                        </p:attrNameLst>
                                      </p:cBhvr>
                                      <p:to>
                                        <p:strVal val="visible"/>
                                      </p:to>
                                    </p:set>
                                    <p:animEffect transition="in" filter="fade">
                                      <p:cBhvr>
                                        <p:cTn id="46" dur="500"/>
                                        <p:tgtEl>
                                          <p:spTgt spid="13">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3">
                                            <p:txEl>
                                              <p:pRg st="5" end="5"/>
                                            </p:txEl>
                                          </p:spTgt>
                                        </p:tgtEl>
                                        <p:attrNameLst>
                                          <p:attrName>style.visibility</p:attrName>
                                        </p:attrNameLst>
                                      </p:cBhvr>
                                      <p:to>
                                        <p:strVal val="visible"/>
                                      </p:to>
                                    </p:set>
                                    <p:animEffect transition="in" filter="fade">
                                      <p:cBhvr>
                                        <p:cTn id="51" dur="500"/>
                                        <p:tgtEl>
                                          <p:spTgt spid="1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6"/>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phase commit protocol</a:t>
            </a:r>
          </a:p>
        </p:txBody>
      </p:sp>
      <p:sp>
        <p:nvSpPr>
          <p:cNvPr id="3" name="Content Placeholder 2"/>
          <p:cNvSpPr>
            <a:spLocks noGrp="1"/>
          </p:cNvSpPr>
          <p:nvPr>
            <p:ph idx="1"/>
          </p:nvPr>
        </p:nvSpPr>
        <p:spPr/>
        <p:txBody>
          <a:bodyPr/>
          <a:lstStyle/>
          <a:p>
            <a:endParaRPr lang="en-US" dirty="0"/>
          </a:p>
        </p:txBody>
      </p:sp>
      <p:cxnSp>
        <p:nvCxnSpPr>
          <p:cNvPr id="4" name="Straight Connector 3"/>
          <p:cNvCxnSpPr/>
          <p:nvPr/>
        </p:nvCxnSpPr>
        <p:spPr>
          <a:xfrm>
            <a:off x="7069573" y="3064226"/>
            <a:ext cx="0" cy="2700000"/>
          </a:xfrm>
          <a:prstGeom prst="line">
            <a:avLst/>
          </a:prstGeom>
          <a:ln w="76200">
            <a:prstDash val="sysDash"/>
          </a:ln>
        </p:spPr>
        <p:style>
          <a:lnRef idx="3">
            <a:schemeClr val="accent1"/>
          </a:lnRef>
          <a:fillRef idx="0">
            <a:schemeClr val="accent1"/>
          </a:fillRef>
          <a:effectRef idx="2">
            <a:schemeClr val="accent1"/>
          </a:effectRef>
          <a:fontRef idx="minor">
            <a:schemeClr val="tx1"/>
          </a:fontRef>
        </p:style>
      </p:cxnSp>
      <p:cxnSp>
        <p:nvCxnSpPr>
          <p:cNvPr id="5" name="Straight Connector 4"/>
          <p:cNvCxnSpPr/>
          <p:nvPr/>
        </p:nvCxnSpPr>
        <p:spPr>
          <a:xfrm>
            <a:off x="10424404" y="3064226"/>
            <a:ext cx="0" cy="2700000"/>
          </a:xfrm>
          <a:prstGeom prst="line">
            <a:avLst/>
          </a:prstGeom>
          <a:ln w="76200">
            <a:prstDash val="sysDash"/>
          </a:ln>
        </p:spPr>
        <p:style>
          <a:lnRef idx="3">
            <a:schemeClr val="accent1"/>
          </a:lnRef>
          <a:fillRef idx="0">
            <a:schemeClr val="accent1"/>
          </a:fillRef>
          <a:effectRef idx="2">
            <a:schemeClr val="accent1"/>
          </a:effectRef>
          <a:fontRef idx="minor">
            <a:schemeClr val="tx1"/>
          </a:fontRef>
        </p:style>
      </p:cxnSp>
      <p:pic>
        <p:nvPicPr>
          <p:cNvPr id="6" name="Picture 2" descr="Image result for person ic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166" r="19567"/>
          <a:stretch/>
        </p:blipFill>
        <p:spPr bwMode="auto">
          <a:xfrm>
            <a:off x="1724537" y="2576820"/>
            <a:ext cx="10668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78078" y="1085518"/>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78078" y="4100666"/>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375797" y="1188004"/>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375797" y="4100666"/>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person ic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166" r="19567"/>
          <a:stretch/>
        </p:blipFill>
        <p:spPr bwMode="auto">
          <a:xfrm>
            <a:off x="6612226" y="1380612"/>
            <a:ext cx="905030" cy="15270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10034503" y="1380576"/>
            <a:ext cx="762000" cy="152712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069573" y="3064226"/>
            <a:ext cx="3354831" cy="606822"/>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flipH="1">
            <a:off x="7069573" y="3747248"/>
            <a:ext cx="3345930" cy="479939"/>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a:off x="7070354" y="4509248"/>
            <a:ext cx="3354831" cy="606822"/>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flipH="1">
            <a:off x="7070354" y="5192270"/>
            <a:ext cx="3345930" cy="479939"/>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rot="684265">
            <a:off x="7646764" y="2996017"/>
            <a:ext cx="2353771" cy="400110"/>
          </a:xfrm>
          <a:prstGeom prst="rect">
            <a:avLst/>
          </a:prstGeom>
          <a:noFill/>
        </p:spPr>
        <p:txBody>
          <a:bodyPr wrap="square" rtlCol="0">
            <a:spAutoFit/>
          </a:bodyPr>
          <a:lstStyle/>
          <a:p>
            <a:pPr algn="ctr"/>
            <a:r>
              <a:rPr lang="en-US" sz="2000" dirty="0" smtClean="0"/>
              <a:t>Request to prepare</a:t>
            </a:r>
            <a:endParaRPr lang="en-IN" sz="2000" dirty="0"/>
          </a:p>
        </p:txBody>
      </p:sp>
      <p:sp>
        <p:nvSpPr>
          <p:cNvPr id="18" name="TextBox 17"/>
          <p:cNvSpPr txBox="1"/>
          <p:nvPr/>
        </p:nvSpPr>
        <p:spPr>
          <a:xfrm rot="684265">
            <a:off x="7862803" y="4465698"/>
            <a:ext cx="1981200" cy="400110"/>
          </a:xfrm>
          <a:prstGeom prst="rect">
            <a:avLst/>
          </a:prstGeom>
          <a:noFill/>
        </p:spPr>
        <p:txBody>
          <a:bodyPr wrap="square" rtlCol="0">
            <a:spAutoFit/>
          </a:bodyPr>
          <a:lstStyle/>
          <a:p>
            <a:pPr algn="ctr"/>
            <a:r>
              <a:rPr lang="en-US" sz="2000" dirty="0"/>
              <a:t>Commit/Abort</a:t>
            </a:r>
            <a:endParaRPr lang="en-IN" sz="2000" dirty="0"/>
          </a:p>
        </p:txBody>
      </p:sp>
      <p:sp>
        <p:nvSpPr>
          <p:cNvPr id="19" name="TextBox 18"/>
          <p:cNvSpPr txBox="1"/>
          <p:nvPr/>
        </p:nvSpPr>
        <p:spPr>
          <a:xfrm rot="21060000">
            <a:off x="7558558" y="3566954"/>
            <a:ext cx="2353771" cy="400110"/>
          </a:xfrm>
          <a:prstGeom prst="rect">
            <a:avLst/>
          </a:prstGeom>
          <a:noFill/>
        </p:spPr>
        <p:txBody>
          <a:bodyPr wrap="square" rtlCol="0">
            <a:spAutoFit/>
          </a:bodyPr>
          <a:lstStyle/>
          <a:p>
            <a:pPr algn="ctr"/>
            <a:r>
              <a:rPr lang="en-US" sz="2000" dirty="0" smtClean="0"/>
              <a:t>Prepared</a:t>
            </a:r>
            <a:endParaRPr lang="en-IN" sz="2000" dirty="0"/>
          </a:p>
        </p:txBody>
      </p:sp>
      <p:sp>
        <p:nvSpPr>
          <p:cNvPr id="20" name="TextBox 19"/>
          <p:cNvSpPr txBox="1"/>
          <p:nvPr/>
        </p:nvSpPr>
        <p:spPr>
          <a:xfrm rot="21060000">
            <a:off x="7710958" y="4994295"/>
            <a:ext cx="2353771" cy="400110"/>
          </a:xfrm>
          <a:prstGeom prst="rect">
            <a:avLst/>
          </a:prstGeom>
          <a:noFill/>
        </p:spPr>
        <p:txBody>
          <a:bodyPr wrap="square" rtlCol="0">
            <a:spAutoFit/>
          </a:bodyPr>
          <a:lstStyle/>
          <a:p>
            <a:pPr algn="ctr"/>
            <a:r>
              <a:rPr lang="en-US" sz="2000" dirty="0" smtClean="0"/>
              <a:t>Done</a:t>
            </a:r>
            <a:endParaRPr lang="en-IN" sz="2000" dirty="0"/>
          </a:p>
        </p:txBody>
      </p:sp>
      <p:sp>
        <p:nvSpPr>
          <p:cNvPr id="21" name="Left Brace 20"/>
          <p:cNvSpPr/>
          <p:nvPr/>
        </p:nvSpPr>
        <p:spPr>
          <a:xfrm>
            <a:off x="6781794" y="3064226"/>
            <a:ext cx="242809" cy="1209547"/>
          </a:xfrm>
          <a:prstGeom prst="leftBrace">
            <a:avLst/>
          </a:prstGeom>
          <a:ln w="28575">
            <a:solidFill>
              <a:schemeClr val="tx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solidFill>
                <a:schemeClr val="accent6"/>
              </a:solidFill>
            </a:endParaRPr>
          </a:p>
        </p:txBody>
      </p:sp>
      <p:sp>
        <p:nvSpPr>
          <p:cNvPr id="22" name="Left Brace 21"/>
          <p:cNvSpPr/>
          <p:nvPr/>
        </p:nvSpPr>
        <p:spPr>
          <a:xfrm>
            <a:off x="6781794" y="4518901"/>
            <a:ext cx="242809" cy="1209547"/>
          </a:xfrm>
          <a:prstGeom prst="leftBrace">
            <a:avLst/>
          </a:prstGeom>
          <a:ln w="28575">
            <a:solidFill>
              <a:schemeClr val="tx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solidFill>
                <a:schemeClr val="accent6"/>
              </a:solidFill>
            </a:endParaRPr>
          </a:p>
        </p:txBody>
      </p:sp>
      <p:sp>
        <p:nvSpPr>
          <p:cNvPr id="23" name="TextBox 22"/>
          <p:cNvSpPr txBox="1"/>
          <p:nvPr/>
        </p:nvSpPr>
        <p:spPr>
          <a:xfrm>
            <a:off x="6039176" y="3331701"/>
            <a:ext cx="914400" cy="646331"/>
          </a:xfrm>
          <a:prstGeom prst="rect">
            <a:avLst/>
          </a:prstGeom>
          <a:noFill/>
        </p:spPr>
        <p:txBody>
          <a:bodyPr wrap="square" rtlCol="0">
            <a:spAutoFit/>
          </a:bodyPr>
          <a:lstStyle/>
          <a:p>
            <a:pPr algn="ctr"/>
            <a:r>
              <a:rPr lang="en-US" dirty="0" smtClean="0"/>
              <a:t>Prepare</a:t>
            </a:r>
          </a:p>
          <a:p>
            <a:pPr algn="ctr"/>
            <a:r>
              <a:rPr lang="en-US" dirty="0" smtClean="0"/>
              <a:t>Phase</a:t>
            </a:r>
            <a:endParaRPr lang="en-IN" dirty="0"/>
          </a:p>
        </p:txBody>
      </p:sp>
      <p:sp>
        <p:nvSpPr>
          <p:cNvPr id="24" name="TextBox 23"/>
          <p:cNvSpPr txBox="1"/>
          <p:nvPr/>
        </p:nvSpPr>
        <p:spPr>
          <a:xfrm>
            <a:off x="6002303" y="4812798"/>
            <a:ext cx="1030419" cy="646331"/>
          </a:xfrm>
          <a:prstGeom prst="rect">
            <a:avLst/>
          </a:prstGeom>
          <a:noFill/>
        </p:spPr>
        <p:txBody>
          <a:bodyPr wrap="square" rtlCol="0">
            <a:spAutoFit/>
          </a:bodyPr>
          <a:lstStyle/>
          <a:p>
            <a:pPr algn="ctr"/>
            <a:r>
              <a:rPr lang="en-US" dirty="0" smtClean="0"/>
              <a:t>Commit</a:t>
            </a:r>
          </a:p>
          <a:p>
            <a:pPr algn="ctr"/>
            <a:r>
              <a:rPr lang="en-US" dirty="0" smtClean="0"/>
              <a:t>Phase</a:t>
            </a:r>
            <a:endParaRPr lang="en-IN" dirty="0"/>
          </a:p>
        </p:txBody>
      </p:sp>
      <p:cxnSp>
        <p:nvCxnSpPr>
          <p:cNvPr id="25" name="Straight Arrow Connector 24"/>
          <p:cNvCxnSpPr>
            <a:endCxn id="7" idx="3"/>
          </p:cNvCxnSpPr>
          <p:nvPr/>
        </p:nvCxnSpPr>
        <p:spPr>
          <a:xfrm flipH="1" flipV="1">
            <a:off x="1140078" y="1849078"/>
            <a:ext cx="605840" cy="1298196"/>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a:endCxn id="9" idx="1"/>
          </p:cNvCxnSpPr>
          <p:nvPr/>
        </p:nvCxnSpPr>
        <p:spPr>
          <a:xfrm flipV="1">
            <a:off x="2791337" y="1951564"/>
            <a:ext cx="584460" cy="1022603"/>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a:endCxn id="10" idx="1"/>
          </p:cNvCxnSpPr>
          <p:nvPr/>
        </p:nvCxnSpPr>
        <p:spPr>
          <a:xfrm>
            <a:off x="2772723" y="3767009"/>
            <a:ext cx="603074" cy="109721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endCxn id="8" idx="3"/>
          </p:cNvCxnSpPr>
          <p:nvPr/>
        </p:nvCxnSpPr>
        <p:spPr>
          <a:xfrm flipH="1">
            <a:off x="1140078" y="3767009"/>
            <a:ext cx="742597" cy="109721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a:off x="951607" y="5192270"/>
            <a:ext cx="2628000" cy="1021556"/>
          </a:xfrm>
          <a:prstGeom prst="wedgeRoundRectCallout">
            <a:avLst>
              <a:gd name="adj1" fmla="val -5270"/>
              <a:gd name="adj2" fmla="val -144401"/>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Coordinator send request </a:t>
            </a:r>
            <a:r>
              <a:rPr lang="en-IN" dirty="0" smtClean="0"/>
              <a:t>asking </a:t>
            </a:r>
            <a:r>
              <a:rPr lang="en-IN" dirty="0"/>
              <a:t>for ready </a:t>
            </a:r>
            <a:r>
              <a:rPr lang="en-IN" dirty="0" smtClean="0"/>
              <a:t>to commit</a:t>
            </a:r>
            <a:endParaRPr lang="en-IN" dirty="0"/>
          </a:p>
        </p:txBody>
      </p:sp>
      <p:cxnSp>
        <p:nvCxnSpPr>
          <p:cNvPr id="30" name="Straight Arrow Connector 29"/>
          <p:cNvCxnSpPr/>
          <p:nvPr/>
        </p:nvCxnSpPr>
        <p:spPr>
          <a:xfrm flipH="1" flipV="1">
            <a:off x="2766554" y="3596840"/>
            <a:ext cx="654726" cy="1155910"/>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p:nvPr/>
        </p:nvCxnSpPr>
        <p:spPr>
          <a:xfrm flipH="1">
            <a:off x="2863777" y="2084790"/>
            <a:ext cx="563672" cy="1005801"/>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a:off x="1062317" y="1951564"/>
            <a:ext cx="610869" cy="128394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p:nvPr/>
        </p:nvCxnSpPr>
        <p:spPr>
          <a:xfrm flipV="1">
            <a:off x="1107164" y="3670950"/>
            <a:ext cx="706410" cy="1036203"/>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34" name="TextBox 33"/>
          <p:cNvSpPr txBox="1"/>
          <p:nvPr/>
        </p:nvSpPr>
        <p:spPr>
          <a:xfrm>
            <a:off x="948917" y="5195048"/>
            <a:ext cx="2628000" cy="1021556"/>
          </a:xfrm>
          <a:prstGeom prst="wedgeRoundRectCallout">
            <a:avLst>
              <a:gd name="adj1" fmla="val -48620"/>
              <a:gd name="adj2" fmla="val -88640"/>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Participant send reply whether </a:t>
            </a:r>
            <a:r>
              <a:rPr lang="en-IN" dirty="0" smtClean="0"/>
              <a:t>ready to commit or not</a:t>
            </a:r>
            <a:endParaRPr lang="en-IN" dirty="0"/>
          </a:p>
        </p:txBody>
      </p:sp>
      <p:sp>
        <p:nvSpPr>
          <p:cNvPr id="35" name="TextBox 34"/>
          <p:cNvSpPr txBox="1"/>
          <p:nvPr/>
        </p:nvSpPr>
        <p:spPr>
          <a:xfrm>
            <a:off x="939897" y="5195048"/>
            <a:ext cx="2628000" cy="715089"/>
          </a:xfrm>
          <a:prstGeom prst="wedgeRoundRectCallout">
            <a:avLst>
              <a:gd name="adj1" fmla="val -5270"/>
              <a:gd name="adj2" fmla="val -182134"/>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Coordinator inform to do commit</a:t>
            </a:r>
            <a:endParaRPr lang="en-IN" dirty="0"/>
          </a:p>
        </p:txBody>
      </p:sp>
      <p:sp>
        <p:nvSpPr>
          <p:cNvPr id="36" name="TextBox 35"/>
          <p:cNvSpPr txBox="1"/>
          <p:nvPr/>
        </p:nvSpPr>
        <p:spPr>
          <a:xfrm>
            <a:off x="948917" y="5197548"/>
            <a:ext cx="2628000" cy="1021556"/>
          </a:xfrm>
          <a:prstGeom prst="wedgeRoundRectCallout">
            <a:avLst>
              <a:gd name="adj1" fmla="val -48050"/>
              <a:gd name="adj2" fmla="val -102476"/>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smtClean="0"/>
              <a:t>Send “</a:t>
            </a:r>
            <a:r>
              <a:rPr lang="en-US" dirty="0" err="1" smtClean="0"/>
              <a:t>ack</a:t>
            </a:r>
            <a:r>
              <a:rPr lang="en-US" dirty="0" smtClean="0"/>
              <a:t>” to inform whether commit done or not</a:t>
            </a:r>
            <a:endParaRPr lang="en-IN" dirty="0"/>
          </a:p>
        </p:txBody>
      </p:sp>
    </p:spTree>
    <p:extLst>
      <p:ext uri="{BB962C8B-B14F-4D97-AF65-F5344CB8AC3E}">
        <p14:creationId xmlns:p14="http://schemas.microsoft.com/office/powerpoint/2010/main" val="137010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29"/>
                                        </p:tgtEl>
                                      </p:cBhvr>
                                    </p:animEffect>
                                    <p:set>
                                      <p:cBhvr>
                                        <p:cTn id="54" dur="1" fill="hold">
                                          <p:stCondLst>
                                            <p:cond delay="499"/>
                                          </p:stCondLst>
                                        </p:cTn>
                                        <p:tgtEl>
                                          <p:spTgt spid="2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5"/>
                                        </p:tgtEl>
                                      </p:cBhvr>
                                    </p:animEffect>
                                    <p:set>
                                      <p:cBhvr>
                                        <p:cTn id="59" dur="1" fill="hold">
                                          <p:stCondLst>
                                            <p:cond delay="499"/>
                                          </p:stCondLst>
                                        </p:cTn>
                                        <p:tgtEl>
                                          <p:spTgt spid="25"/>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6"/>
                                        </p:tgtEl>
                                      </p:cBhvr>
                                    </p:animEffect>
                                    <p:set>
                                      <p:cBhvr>
                                        <p:cTn id="62" dur="1" fill="hold">
                                          <p:stCondLst>
                                            <p:cond delay="499"/>
                                          </p:stCondLst>
                                        </p:cTn>
                                        <p:tgtEl>
                                          <p:spTgt spid="26"/>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7"/>
                                        </p:tgtEl>
                                      </p:cBhvr>
                                    </p:animEffect>
                                    <p:set>
                                      <p:cBhvr>
                                        <p:cTn id="65" dur="1" fill="hold">
                                          <p:stCondLst>
                                            <p:cond delay="499"/>
                                          </p:stCondLst>
                                        </p:cTn>
                                        <p:tgtEl>
                                          <p:spTgt spid="27"/>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8"/>
                                        </p:tgtEl>
                                      </p:cBhvr>
                                    </p:animEffect>
                                    <p:set>
                                      <p:cBhvr>
                                        <p:cTn id="68" dur="1" fill="hold">
                                          <p:stCondLst>
                                            <p:cond delay="499"/>
                                          </p:stCondLst>
                                        </p:cTn>
                                        <p:tgtEl>
                                          <p:spTgt spid="2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1" nodeType="clickEffect">
                                  <p:stCondLst>
                                    <p:cond delay="0"/>
                                  </p:stCondLst>
                                  <p:childTnLst>
                                    <p:animEffect transition="out" filter="fade">
                                      <p:cBhvr>
                                        <p:cTn id="92" dur="500"/>
                                        <p:tgtEl>
                                          <p:spTgt spid="34"/>
                                        </p:tgtEl>
                                      </p:cBhvr>
                                    </p:animEffect>
                                    <p:set>
                                      <p:cBhvr>
                                        <p:cTn id="93" dur="1" fill="hold">
                                          <p:stCondLst>
                                            <p:cond delay="499"/>
                                          </p:stCondLst>
                                        </p:cTn>
                                        <p:tgtEl>
                                          <p:spTgt spid="3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500"/>
                                        <p:tgtEl>
                                          <p:spTgt spid="30"/>
                                        </p:tgtEl>
                                      </p:cBhvr>
                                    </p:animEffect>
                                    <p:set>
                                      <p:cBhvr>
                                        <p:cTn id="98" dur="1" fill="hold">
                                          <p:stCondLst>
                                            <p:cond delay="499"/>
                                          </p:stCondLst>
                                        </p:cTn>
                                        <p:tgtEl>
                                          <p:spTgt spid="30"/>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31"/>
                                        </p:tgtEl>
                                      </p:cBhvr>
                                    </p:animEffect>
                                    <p:set>
                                      <p:cBhvr>
                                        <p:cTn id="101" dur="1" fill="hold">
                                          <p:stCondLst>
                                            <p:cond delay="499"/>
                                          </p:stCondLst>
                                        </p:cTn>
                                        <p:tgtEl>
                                          <p:spTgt spid="31"/>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32"/>
                                        </p:tgtEl>
                                      </p:cBhvr>
                                    </p:animEffect>
                                    <p:set>
                                      <p:cBhvr>
                                        <p:cTn id="104" dur="1" fill="hold">
                                          <p:stCondLst>
                                            <p:cond delay="499"/>
                                          </p:stCondLst>
                                        </p:cTn>
                                        <p:tgtEl>
                                          <p:spTgt spid="32"/>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33"/>
                                        </p:tgtEl>
                                      </p:cBhvr>
                                    </p:animEffect>
                                    <p:set>
                                      <p:cBhvr>
                                        <p:cTn id="107" dur="1" fill="hold">
                                          <p:stCondLst>
                                            <p:cond delay="499"/>
                                          </p:stCondLst>
                                        </p:cTn>
                                        <p:tgtEl>
                                          <p:spTgt spid="3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5"/>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8"/>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25"/>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26"/>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27"/>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28"/>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35"/>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nodeType="clickEffect">
                                  <p:stCondLst>
                                    <p:cond delay="0"/>
                                  </p:stCondLst>
                                  <p:childTnLst>
                                    <p:animEffect transition="out" filter="fade">
                                      <p:cBhvr>
                                        <p:cTn id="131" dur="500"/>
                                        <p:tgtEl>
                                          <p:spTgt spid="25"/>
                                        </p:tgtEl>
                                      </p:cBhvr>
                                    </p:animEffect>
                                    <p:set>
                                      <p:cBhvr>
                                        <p:cTn id="132" dur="1" fill="hold">
                                          <p:stCondLst>
                                            <p:cond delay="499"/>
                                          </p:stCondLst>
                                        </p:cTn>
                                        <p:tgtEl>
                                          <p:spTgt spid="25"/>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26"/>
                                        </p:tgtEl>
                                      </p:cBhvr>
                                    </p:animEffect>
                                    <p:set>
                                      <p:cBhvr>
                                        <p:cTn id="135" dur="1" fill="hold">
                                          <p:stCondLst>
                                            <p:cond delay="499"/>
                                          </p:stCondLst>
                                        </p:cTn>
                                        <p:tgtEl>
                                          <p:spTgt spid="26"/>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500"/>
                                        <p:tgtEl>
                                          <p:spTgt spid="27"/>
                                        </p:tgtEl>
                                      </p:cBhvr>
                                    </p:animEffect>
                                    <p:set>
                                      <p:cBhvr>
                                        <p:cTn id="138" dur="1" fill="hold">
                                          <p:stCondLst>
                                            <p:cond delay="499"/>
                                          </p:stCondLst>
                                        </p:cTn>
                                        <p:tgtEl>
                                          <p:spTgt spid="27"/>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28"/>
                                        </p:tgtEl>
                                      </p:cBhvr>
                                    </p:animEffect>
                                    <p:set>
                                      <p:cBhvr>
                                        <p:cTn id="141" dur="1" fill="hold">
                                          <p:stCondLst>
                                            <p:cond delay="499"/>
                                          </p:stCondLst>
                                        </p:cTn>
                                        <p:tgtEl>
                                          <p:spTgt spid="28"/>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35"/>
                                        </p:tgtEl>
                                      </p:cBhvr>
                                    </p:animEffect>
                                    <p:set>
                                      <p:cBhvr>
                                        <p:cTn id="144" dur="1" fill="hold">
                                          <p:stCondLst>
                                            <p:cond delay="499"/>
                                          </p:stCondLst>
                                        </p:cTn>
                                        <p:tgtEl>
                                          <p:spTgt spid="3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30"/>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31"/>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32"/>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33"/>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36"/>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0" presetClass="exit" presetSubtype="0" fill="hold" nodeType="clickEffect">
                                  <p:stCondLst>
                                    <p:cond delay="0"/>
                                  </p:stCondLst>
                                  <p:childTnLst>
                                    <p:animEffect transition="out" filter="fade">
                                      <p:cBhvr>
                                        <p:cTn id="168" dur="500"/>
                                        <p:tgtEl>
                                          <p:spTgt spid="30"/>
                                        </p:tgtEl>
                                      </p:cBhvr>
                                    </p:animEffect>
                                    <p:set>
                                      <p:cBhvr>
                                        <p:cTn id="169" dur="1" fill="hold">
                                          <p:stCondLst>
                                            <p:cond delay="499"/>
                                          </p:stCondLst>
                                        </p:cTn>
                                        <p:tgtEl>
                                          <p:spTgt spid="30"/>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31"/>
                                        </p:tgtEl>
                                      </p:cBhvr>
                                    </p:animEffect>
                                    <p:set>
                                      <p:cBhvr>
                                        <p:cTn id="172" dur="1" fill="hold">
                                          <p:stCondLst>
                                            <p:cond delay="499"/>
                                          </p:stCondLst>
                                        </p:cTn>
                                        <p:tgtEl>
                                          <p:spTgt spid="31"/>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32"/>
                                        </p:tgtEl>
                                      </p:cBhvr>
                                    </p:animEffect>
                                    <p:set>
                                      <p:cBhvr>
                                        <p:cTn id="175" dur="1" fill="hold">
                                          <p:stCondLst>
                                            <p:cond delay="499"/>
                                          </p:stCondLst>
                                        </p:cTn>
                                        <p:tgtEl>
                                          <p:spTgt spid="32"/>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33"/>
                                        </p:tgtEl>
                                      </p:cBhvr>
                                    </p:animEffect>
                                    <p:set>
                                      <p:cBhvr>
                                        <p:cTn id="178" dur="1" fill="hold">
                                          <p:stCondLst>
                                            <p:cond delay="499"/>
                                          </p:stCondLst>
                                        </p:cTn>
                                        <p:tgtEl>
                                          <p:spTgt spid="33"/>
                                        </p:tgtEl>
                                        <p:attrNameLst>
                                          <p:attrName>style.visibility</p:attrName>
                                        </p:attrNameLst>
                                      </p:cBhvr>
                                      <p:to>
                                        <p:strVal val="hidden"/>
                                      </p:to>
                                    </p:set>
                                  </p:childTnLst>
                                </p:cTn>
                              </p:par>
                              <p:par>
                                <p:cTn id="179" presetID="10" presetClass="exit" presetSubtype="0" fill="hold" grpId="1" nodeType="withEffect">
                                  <p:stCondLst>
                                    <p:cond delay="0"/>
                                  </p:stCondLst>
                                  <p:childTnLst>
                                    <p:animEffect transition="out" filter="fade">
                                      <p:cBhvr>
                                        <p:cTn id="180" dur="500"/>
                                        <p:tgtEl>
                                          <p:spTgt spid="36"/>
                                        </p:tgtEl>
                                      </p:cBhvr>
                                    </p:animEffect>
                                    <p:set>
                                      <p:cBhvr>
                                        <p:cTn id="181" dur="1" fill="hold">
                                          <p:stCondLst>
                                            <p:cond delay="499"/>
                                          </p:stCondLst>
                                        </p:cTn>
                                        <p:tgtEl>
                                          <p:spTgt spid="36"/>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23"/>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21"/>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22"/>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animBg="1"/>
      <p:bldP spid="22" grpId="0" animBg="1"/>
      <p:bldP spid="23" grpId="0"/>
      <p:bldP spid="24" grpId="0"/>
      <p:bldP spid="29" grpId="0" animBg="1"/>
      <p:bldP spid="29" grpId="1" animBg="1"/>
      <p:bldP spid="34" grpId="0" animBg="1"/>
      <p:bldP spid="34" grpId="1" animBg="1"/>
      <p:bldP spid="35" grpId="0" animBg="1"/>
      <p:bldP spid="35" grpId="1" animBg="1"/>
      <p:bldP spid="36" grpId="0" animBg="1"/>
      <p:bldP spid="36"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phase commit protocol </a:t>
            </a:r>
            <a:r>
              <a:rPr lang="en-US" dirty="0">
                <a:solidFill>
                  <a:schemeClr val="tx2"/>
                </a:solidFill>
              </a:rPr>
              <a:t>Commit Request Phase (Obtaining Decision)</a:t>
            </a:r>
          </a:p>
        </p:txBody>
      </p:sp>
      <p:sp>
        <p:nvSpPr>
          <p:cNvPr id="3" name="Content Placeholder 2"/>
          <p:cNvSpPr>
            <a:spLocks noGrp="1"/>
          </p:cNvSpPr>
          <p:nvPr>
            <p:ph idx="1"/>
          </p:nvPr>
        </p:nvSpPr>
        <p:spPr/>
        <p:txBody>
          <a:bodyPr/>
          <a:lstStyle/>
          <a:p>
            <a:r>
              <a:rPr lang="en-US" dirty="0"/>
              <a:t>Commit Request Phase (Obtaining Decision)</a:t>
            </a:r>
          </a:p>
          <a:p>
            <a:pPr lvl="1"/>
            <a:r>
              <a:rPr lang="en-US" b="1" dirty="0">
                <a:solidFill>
                  <a:schemeClr val="accent6"/>
                </a:solidFill>
              </a:rPr>
              <a:t>After each slave has locally completed its transaction</a:t>
            </a:r>
            <a:r>
              <a:rPr lang="en-US" dirty="0"/>
              <a:t>, it </a:t>
            </a:r>
            <a:r>
              <a:rPr lang="en-US" b="1" dirty="0">
                <a:solidFill>
                  <a:schemeClr val="accent6"/>
                </a:solidFill>
              </a:rPr>
              <a:t>sends a “DONE” </a:t>
            </a:r>
            <a:r>
              <a:rPr lang="en-US" dirty="0"/>
              <a:t>message to the controlling site. </a:t>
            </a:r>
          </a:p>
          <a:p>
            <a:pPr lvl="1"/>
            <a:r>
              <a:rPr lang="en-US" dirty="0"/>
              <a:t>When the </a:t>
            </a:r>
            <a:r>
              <a:rPr lang="en-US" b="1" dirty="0">
                <a:solidFill>
                  <a:schemeClr val="accent6"/>
                </a:solidFill>
              </a:rPr>
              <a:t>controlling site has received “DONE” message from all slaves</a:t>
            </a:r>
            <a:r>
              <a:rPr lang="en-US" dirty="0"/>
              <a:t>, it </a:t>
            </a:r>
            <a:r>
              <a:rPr lang="en-US" b="1" dirty="0">
                <a:solidFill>
                  <a:schemeClr val="accent6"/>
                </a:solidFill>
              </a:rPr>
              <a:t>sends a “Prepare” </a:t>
            </a:r>
            <a:r>
              <a:rPr lang="en-US" dirty="0"/>
              <a:t>(prepare to commit) message to the slaves.</a:t>
            </a:r>
          </a:p>
          <a:p>
            <a:pPr lvl="1"/>
            <a:r>
              <a:rPr lang="en-US" dirty="0"/>
              <a:t>The </a:t>
            </a:r>
            <a:r>
              <a:rPr lang="en-US" b="1" dirty="0">
                <a:solidFill>
                  <a:schemeClr val="accent6"/>
                </a:solidFill>
              </a:rPr>
              <a:t>slaves vote </a:t>
            </a:r>
            <a:r>
              <a:rPr lang="en-US" dirty="0"/>
              <a:t>on whether they </a:t>
            </a:r>
            <a:r>
              <a:rPr lang="en-US" b="1" dirty="0">
                <a:solidFill>
                  <a:schemeClr val="accent6"/>
                </a:solidFill>
              </a:rPr>
              <a:t>still want to commit or not</a:t>
            </a:r>
            <a:r>
              <a:rPr lang="en-US" dirty="0"/>
              <a:t>. </a:t>
            </a:r>
          </a:p>
          <a:p>
            <a:pPr lvl="1"/>
            <a:r>
              <a:rPr lang="en-US" dirty="0"/>
              <a:t>If a </a:t>
            </a:r>
            <a:r>
              <a:rPr lang="en-US" b="1" dirty="0">
                <a:solidFill>
                  <a:schemeClr val="accent6"/>
                </a:solidFill>
              </a:rPr>
              <a:t>slave wants to commit</a:t>
            </a:r>
            <a:r>
              <a:rPr lang="en-US" dirty="0"/>
              <a:t>, it </a:t>
            </a:r>
            <a:r>
              <a:rPr lang="en-US" b="1" dirty="0">
                <a:solidFill>
                  <a:schemeClr val="accent6"/>
                </a:solidFill>
              </a:rPr>
              <a:t>sends a “Ready” message</a:t>
            </a:r>
            <a:r>
              <a:rPr lang="en-US" dirty="0"/>
              <a:t>.</a:t>
            </a:r>
          </a:p>
          <a:p>
            <a:pPr lvl="1"/>
            <a:r>
              <a:rPr lang="en-US" dirty="0"/>
              <a:t>A </a:t>
            </a:r>
            <a:r>
              <a:rPr lang="en-US" b="1" dirty="0">
                <a:solidFill>
                  <a:schemeClr val="accent6"/>
                </a:solidFill>
              </a:rPr>
              <a:t>slave that does not want to commit sends a “Not Ready” message</a:t>
            </a:r>
            <a:r>
              <a:rPr lang="en-US" dirty="0"/>
              <a:t>. </a:t>
            </a:r>
          </a:p>
          <a:p>
            <a:pPr lvl="1"/>
            <a:r>
              <a:rPr lang="en-US" dirty="0"/>
              <a:t>This may happen when the slave has conflicting concurrent transactions or there is a timeout</a:t>
            </a:r>
            <a:r>
              <a:rPr lang="en-US" dirty="0" smtClean="0"/>
              <a:t>.</a:t>
            </a:r>
          </a:p>
        </p:txBody>
      </p:sp>
    </p:spTree>
    <p:extLst>
      <p:ext uri="{BB962C8B-B14F-4D97-AF65-F5344CB8AC3E}">
        <p14:creationId xmlns:p14="http://schemas.microsoft.com/office/powerpoint/2010/main" val="1738811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phase commit protocol </a:t>
            </a:r>
            <a:r>
              <a:rPr lang="en-US" dirty="0">
                <a:solidFill>
                  <a:schemeClr val="tx2"/>
                </a:solidFill>
              </a:rPr>
              <a:t>Commit Phase (Performing Decision)</a:t>
            </a:r>
          </a:p>
        </p:txBody>
      </p:sp>
      <p:sp>
        <p:nvSpPr>
          <p:cNvPr id="3" name="Content Placeholder 2"/>
          <p:cNvSpPr>
            <a:spLocks noGrp="1"/>
          </p:cNvSpPr>
          <p:nvPr>
            <p:ph idx="1"/>
          </p:nvPr>
        </p:nvSpPr>
        <p:spPr/>
        <p:txBody>
          <a:bodyPr/>
          <a:lstStyle/>
          <a:p>
            <a:r>
              <a:rPr lang="en-US" dirty="0"/>
              <a:t>Commit Phase (Performing Decision)</a:t>
            </a:r>
          </a:p>
          <a:p>
            <a:pPr lvl="1"/>
            <a:r>
              <a:rPr lang="en-US" dirty="0"/>
              <a:t>After the controlling site has </a:t>
            </a:r>
            <a:r>
              <a:rPr lang="en-US" b="1" dirty="0">
                <a:solidFill>
                  <a:schemeClr val="accent6"/>
                </a:solidFill>
              </a:rPr>
              <a:t>received “Ready” message from all the slaves</a:t>
            </a:r>
            <a:r>
              <a:rPr lang="en-US" dirty="0"/>
              <a:t>:</a:t>
            </a:r>
          </a:p>
          <a:p>
            <a:pPr lvl="1"/>
            <a:r>
              <a:rPr lang="en-US" dirty="0"/>
              <a:t>The </a:t>
            </a:r>
            <a:r>
              <a:rPr lang="en-US" b="1" dirty="0">
                <a:solidFill>
                  <a:schemeClr val="accent6"/>
                </a:solidFill>
              </a:rPr>
              <a:t>controlling site sends a “Global Commit” </a:t>
            </a:r>
            <a:r>
              <a:rPr lang="en-US" dirty="0"/>
              <a:t>message to the slaves.</a:t>
            </a:r>
          </a:p>
          <a:p>
            <a:pPr lvl="1"/>
            <a:r>
              <a:rPr lang="en-US" dirty="0"/>
              <a:t>The </a:t>
            </a:r>
            <a:r>
              <a:rPr lang="en-US" b="1" dirty="0">
                <a:solidFill>
                  <a:schemeClr val="accent6"/>
                </a:solidFill>
              </a:rPr>
              <a:t>slaves commit </a:t>
            </a:r>
            <a:r>
              <a:rPr lang="en-US" dirty="0"/>
              <a:t>the transaction and </a:t>
            </a:r>
            <a:r>
              <a:rPr lang="en-US" b="1" dirty="0">
                <a:solidFill>
                  <a:schemeClr val="accent6"/>
                </a:solidFill>
              </a:rPr>
              <a:t>send a “Commit ACK” </a:t>
            </a:r>
            <a:r>
              <a:rPr lang="en-US" dirty="0"/>
              <a:t>message to the controlling site.</a:t>
            </a:r>
          </a:p>
          <a:p>
            <a:pPr lvl="1"/>
            <a:r>
              <a:rPr lang="en-US" dirty="0"/>
              <a:t>When the </a:t>
            </a:r>
            <a:r>
              <a:rPr lang="en-US" b="1" dirty="0">
                <a:solidFill>
                  <a:schemeClr val="accent6"/>
                </a:solidFill>
              </a:rPr>
              <a:t>controlling site receives “Commit ACK” </a:t>
            </a:r>
            <a:r>
              <a:rPr lang="en-US" dirty="0"/>
              <a:t>message from all the slaves, it </a:t>
            </a:r>
            <a:r>
              <a:rPr lang="en-US" b="1" dirty="0">
                <a:solidFill>
                  <a:schemeClr val="accent6"/>
                </a:solidFill>
              </a:rPr>
              <a:t>considers the transaction as committed</a:t>
            </a:r>
            <a:r>
              <a:rPr lang="en-US" dirty="0" smtClean="0"/>
              <a:t>.</a:t>
            </a:r>
          </a:p>
          <a:p>
            <a:r>
              <a:rPr lang="en-US" dirty="0"/>
              <a:t>Commit Phase (Performing Decision)</a:t>
            </a:r>
          </a:p>
          <a:p>
            <a:pPr lvl="1"/>
            <a:r>
              <a:rPr lang="en-US" dirty="0"/>
              <a:t>After the controlling site </a:t>
            </a:r>
            <a:r>
              <a:rPr lang="en-US" b="1" dirty="0">
                <a:solidFill>
                  <a:schemeClr val="accent6"/>
                </a:solidFill>
              </a:rPr>
              <a:t>has received the first “Not Ready” message from any slave</a:t>
            </a:r>
            <a:r>
              <a:rPr lang="en-US" dirty="0"/>
              <a:t>:</a:t>
            </a:r>
          </a:p>
          <a:p>
            <a:pPr lvl="1"/>
            <a:r>
              <a:rPr lang="en-US" dirty="0"/>
              <a:t>The </a:t>
            </a:r>
            <a:r>
              <a:rPr lang="en-US" b="1" dirty="0">
                <a:solidFill>
                  <a:schemeClr val="accent6"/>
                </a:solidFill>
              </a:rPr>
              <a:t>controlling site sends a “Global Abort” </a:t>
            </a:r>
            <a:r>
              <a:rPr lang="en-US" dirty="0"/>
              <a:t>message to the slaves.</a:t>
            </a:r>
          </a:p>
          <a:p>
            <a:pPr lvl="1"/>
            <a:r>
              <a:rPr lang="en-US" dirty="0"/>
              <a:t>The </a:t>
            </a:r>
            <a:r>
              <a:rPr lang="en-US" b="1" dirty="0">
                <a:solidFill>
                  <a:schemeClr val="accent6"/>
                </a:solidFill>
              </a:rPr>
              <a:t>slaves abort</a:t>
            </a:r>
            <a:r>
              <a:rPr lang="en-US" dirty="0"/>
              <a:t> the transaction and </a:t>
            </a:r>
            <a:r>
              <a:rPr lang="en-US" b="1" dirty="0">
                <a:solidFill>
                  <a:schemeClr val="accent6"/>
                </a:solidFill>
              </a:rPr>
              <a:t>send a “Abort ACK” </a:t>
            </a:r>
            <a:r>
              <a:rPr lang="en-US" dirty="0"/>
              <a:t>message to the controlling site.</a:t>
            </a:r>
          </a:p>
          <a:p>
            <a:pPr lvl="1"/>
            <a:r>
              <a:rPr lang="en-US" dirty="0"/>
              <a:t>When the </a:t>
            </a:r>
            <a:r>
              <a:rPr lang="en-US" b="1" dirty="0">
                <a:solidFill>
                  <a:schemeClr val="accent6"/>
                </a:solidFill>
              </a:rPr>
              <a:t>controlling site receives “Abort ACK” </a:t>
            </a:r>
            <a:r>
              <a:rPr lang="en-US" dirty="0"/>
              <a:t>message from all the slaves, it </a:t>
            </a:r>
            <a:r>
              <a:rPr lang="en-US" b="1" dirty="0">
                <a:solidFill>
                  <a:schemeClr val="accent6"/>
                </a:solidFill>
              </a:rPr>
              <a:t>considers the transaction as aborted</a:t>
            </a:r>
            <a:r>
              <a:rPr lang="en-US" dirty="0"/>
              <a:t>.</a:t>
            </a:r>
            <a:endParaRPr lang="en-US" dirty="0" smtClean="0"/>
          </a:p>
          <a:p>
            <a:endParaRPr lang="en-US" dirty="0"/>
          </a:p>
        </p:txBody>
      </p:sp>
    </p:spTree>
    <p:extLst>
      <p:ext uri="{BB962C8B-B14F-4D97-AF65-F5344CB8AC3E}">
        <p14:creationId xmlns:p14="http://schemas.microsoft.com/office/powerpoint/2010/main" val="317904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Database recovery</a:t>
            </a:r>
          </a:p>
        </p:txBody>
      </p:sp>
      <p:sp>
        <p:nvSpPr>
          <p:cNvPr id="5" name="Text Placeholder 4"/>
          <p:cNvSpPr>
            <a:spLocks noGrp="1"/>
          </p:cNvSpPr>
          <p:nvPr>
            <p:ph type="body" idx="1"/>
          </p:nvPr>
        </p:nvSpPr>
        <p:spPr/>
        <p:txBody>
          <a:bodyPr/>
          <a:lstStyle/>
          <a:p>
            <a:r>
              <a:rPr lang="en-US" dirty="0" smtClean="0"/>
              <a:t>Section – 6</a:t>
            </a:r>
          </a:p>
          <a:p>
            <a:endParaRPr lang="en-US" dirty="0"/>
          </a:p>
        </p:txBody>
      </p:sp>
    </p:spTree>
    <p:extLst>
      <p:ext uri="{BB962C8B-B14F-4D97-AF65-F5344CB8AC3E}">
        <p14:creationId xmlns:p14="http://schemas.microsoft.com/office/powerpoint/2010/main" val="14482494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recovery</a:t>
            </a:r>
          </a:p>
        </p:txBody>
      </p:sp>
      <p:sp>
        <p:nvSpPr>
          <p:cNvPr id="3" name="Content Placeholder 2"/>
          <p:cNvSpPr>
            <a:spLocks noGrp="1"/>
          </p:cNvSpPr>
          <p:nvPr>
            <p:ph idx="1"/>
          </p:nvPr>
        </p:nvSpPr>
        <p:spPr/>
        <p:txBody>
          <a:bodyPr/>
          <a:lstStyle/>
          <a:p>
            <a:r>
              <a:rPr lang="en-US" dirty="0"/>
              <a:t>There are many situations in which a transaction may not reach a commit or abort point.</a:t>
            </a:r>
          </a:p>
          <a:p>
            <a:pPr lvl="1"/>
            <a:r>
              <a:rPr lang="en-US" dirty="0"/>
              <a:t>Operating system crash</a:t>
            </a:r>
          </a:p>
          <a:p>
            <a:pPr lvl="1"/>
            <a:r>
              <a:rPr lang="en-US" dirty="0"/>
              <a:t>DBMS crash</a:t>
            </a:r>
          </a:p>
          <a:p>
            <a:pPr lvl="1"/>
            <a:r>
              <a:rPr lang="en-US" dirty="0"/>
              <a:t>System might lose power (power failure)</a:t>
            </a:r>
          </a:p>
          <a:p>
            <a:pPr lvl="1"/>
            <a:r>
              <a:rPr lang="en-US" dirty="0"/>
              <a:t>Disk may fail or other hardware may fail (disk/hardware failure)</a:t>
            </a:r>
          </a:p>
          <a:p>
            <a:pPr lvl="1"/>
            <a:r>
              <a:rPr lang="en-US" dirty="0"/>
              <a:t>Human error</a:t>
            </a:r>
          </a:p>
          <a:p>
            <a:r>
              <a:rPr lang="en-US" dirty="0"/>
              <a:t>In any of above situations, data in the database may become inconsistent or lost</a:t>
            </a:r>
            <a:r>
              <a:rPr lang="en-US" dirty="0" smtClean="0"/>
              <a:t>.</a:t>
            </a:r>
          </a:p>
          <a:p>
            <a:r>
              <a:rPr lang="en-US" dirty="0"/>
              <a:t>For example, if a transaction has completed 30 out of 40 write instructions to the database when the DBMS crashes, then the database may be in an inconsistent state as only part of the transaction’s work was completed.</a:t>
            </a:r>
          </a:p>
          <a:p>
            <a:r>
              <a:rPr lang="en-US" dirty="0"/>
              <a:t>Database recovery is the </a:t>
            </a:r>
            <a:r>
              <a:rPr lang="en-US" b="1" dirty="0">
                <a:solidFill>
                  <a:schemeClr val="accent6"/>
                </a:solidFill>
              </a:rPr>
              <a:t>process of restoring the database and the data to a consistent state</a:t>
            </a:r>
            <a:r>
              <a:rPr lang="en-US" dirty="0"/>
              <a:t>. </a:t>
            </a:r>
          </a:p>
          <a:p>
            <a:r>
              <a:rPr lang="en-US" dirty="0"/>
              <a:t>This may include </a:t>
            </a:r>
            <a:r>
              <a:rPr lang="en-US" b="1" dirty="0">
                <a:solidFill>
                  <a:schemeClr val="accent6"/>
                </a:solidFill>
              </a:rPr>
              <a:t>restoring lost data up to the point of the event</a:t>
            </a:r>
            <a:r>
              <a:rPr lang="en-US" dirty="0"/>
              <a:t> (e.g. system crash).</a:t>
            </a:r>
          </a:p>
        </p:txBody>
      </p:sp>
    </p:spTree>
    <p:extLst>
      <p:ext uri="{BB962C8B-B14F-4D97-AF65-F5344CB8AC3E}">
        <p14:creationId xmlns:p14="http://schemas.microsoft.com/office/powerpoint/2010/main" val="1855821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based recovery method</a:t>
            </a:r>
          </a:p>
        </p:txBody>
      </p:sp>
      <p:sp>
        <p:nvSpPr>
          <p:cNvPr id="3" name="Content Placeholder 2"/>
          <p:cNvSpPr>
            <a:spLocks noGrp="1"/>
          </p:cNvSpPr>
          <p:nvPr>
            <p:ph idx="1"/>
          </p:nvPr>
        </p:nvSpPr>
        <p:spPr/>
        <p:txBody>
          <a:bodyPr/>
          <a:lstStyle/>
          <a:p>
            <a:r>
              <a:rPr lang="en-US" dirty="0"/>
              <a:t>The log is a </a:t>
            </a:r>
            <a:r>
              <a:rPr lang="en-US" b="1" dirty="0">
                <a:solidFill>
                  <a:schemeClr val="accent6"/>
                </a:solidFill>
              </a:rPr>
              <a:t>sequence of log records, which maintains information about update activities on the database</a:t>
            </a:r>
            <a:r>
              <a:rPr lang="en-US" dirty="0"/>
              <a:t>.</a:t>
            </a:r>
          </a:p>
          <a:p>
            <a:r>
              <a:rPr lang="en-US" dirty="0"/>
              <a:t>A  log is </a:t>
            </a:r>
            <a:r>
              <a:rPr lang="en-US" b="1" dirty="0">
                <a:solidFill>
                  <a:schemeClr val="accent6"/>
                </a:solidFill>
              </a:rPr>
              <a:t>kept on stable storage (</a:t>
            </a:r>
            <a:r>
              <a:rPr lang="en-US" b="1" dirty="0" err="1">
                <a:solidFill>
                  <a:schemeClr val="accent6"/>
                </a:solidFill>
              </a:rPr>
              <a:t>i.e</a:t>
            </a:r>
            <a:r>
              <a:rPr lang="en-US" b="1" dirty="0">
                <a:solidFill>
                  <a:schemeClr val="accent6"/>
                </a:solidFill>
              </a:rPr>
              <a:t> HDD)</a:t>
            </a:r>
            <a:r>
              <a:rPr lang="en-US" dirty="0"/>
              <a:t>. </a:t>
            </a:r>
          </a:p>
          <a:p>
            <a:r>
              <a:rPr lang="en-US" dirty="0"/>
              <a:t>Log contains </a:t>
            </a:r>
          </a:p>
          <a:p>
            <a:pPr lvl="1"/>
            <a:r>
              <a:rPr lang="en-US" dirty="0"/>
              <a:t>Start of transaction </a:t>
            </a:r>
          </a:p>
          <a:p>
            <a:pPr lvl="1"/>
            <a:r>
              <a:rPr lang="en-US" dirty="0"/>
              <a:t>Transaction-id</a:t>
            </a:r>
          </a:p>
          <a:p>
            <a:pPr lvl="1"/>
            <a:r>
              <a:rPr lang="en-US" dirty="0"/>
              <a:t>Record-id </a:t>
            </a:r>
          </a:p>
          <a:p>
            <a:pPr lvl="1"/>
            <a:r>
              <a:rPr lang="en-US" dirty="0"/>
              <a:t>Type of operation (insert, update, delete) </a:t>
            </a:r>
          </a:p>
          <a:p>
            <a:pPr lvl="1"/>
            <a:r>
              <a:rPr lang="en-US" dirty="0"/>
              <a:t>Old value, new value </a:t>
            </a:r>
          </a:p>
          <a:p>
            <a:pPr lvl="1"/>
            <a:r>
              <a:rPr lang="en-US" dirty="0"/>
              <a:t>End of transaction that is committed or aborted.</a:t>
            </a:r>
          </a:p>
        </p:txBody>
      </p:sp>
    </p:spTree>
    <p:extLst>
      <p:ext uri="{BB962C8B-B14F-4D97-AF65-F5344CB8AC3E}">
        <p14:creationId xmlns:p14="http://schemas.microsoft.com/office/powerpoint/2010/main" val="171374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based recovery method</a:t>
            </a:r>
          </a:p>
        </p:txBody>
      </p:sp>
      <p:sp>
        <p:nvSpPr>
          <p:cNvPr id="3" name="Content Placeholder 2"/>
          <p:cNvSpPr>
            <a:spLocks noGrp="1"/>
          </p:cNvSpPr>
          <p:nvPr>
            <p:ph idx="1"/>
          </p:nvPr>
        </p:nvSpPr>
        <p:spPr/>
        <p:txBody>
          <a:bodyPr/>
          <a:lstStyle/>
          <a:p>
            <a:r>
              <a:rPr lang="en-US" dirty="0"/>
              <a:t>When transaction </a:t>
            </a:r>
            <a:r>
              <a:rPr lang="en-US" b="1" dirty="0">
                <a:solidFill>
                  <a:schemeClr val="accent6"/>
                </a:solidFill>
              </a:rPr>
              <a:t>Ti starts</a:t>
            </a:r>
            <a:r>
              <a:rPr lang="en-US" dirty="0"/>
              <a:t>, it registers itself by writing a record </a:t>
            </a:r>
            <a:r>
              <a:rPr lang="en-US" b="1" dirty="0" smtClean="0">
                <a:solidFill>
                  <a:schemeClr val="accent6"/>
                </a:solidFill>
              </a:rPr>
              <a:t>&lt;</a:t>
            </a:r>
            <a:r>
              <a:rPr lang="en-US" b="1" dirty="0">
                <a:solidFill>
                  <a:schemeClr val="accent6"/>
                </a:solidFill>
              </a:rPr>
              <a:t>Ti  start&gt; </a:t>
            </a:r>
            <a:r>
              <a:rPr lang="en-US" dirty="0"/>
              <a:t>to the </a:t>
            </a:r>
            <a:r>
              <a:rPr lang="en-US" dirty="0" smtClean="0"/>
              <a:t>log.</a:t>
            </a:r>
            <a:endParaRPr lang="en-US" dirty="0"/>
          </a:p>
          <a:p>
            <a:r>
              <a:rPr lang="en-US" dirty="0"/>
              <a:t>Before </a:t>
            </a:r>
            <a:r>
              <a:rPr lang="en-US" b="1" dirty="0">
                <a:solidFill>
                  <a:schemeClr val="accent6"/>
                </a:solidFill>
              </a:rPr>
              <a:t>Ti executes write(X)</a:t>
            </a:r>
            <a:r>
              <a:rPr lang="en-US" dirty="0"/>
              <a:t>, a log record </a:t>
            </a:r>
            <a:r>
              <a:rPr lang="en-US" b="1" dirty="0">
                <a:solidFill>
                  <a:schemeClr val="accent6"/>
                </a:solidFill>
              </a:rPr>
              <a:t>&lt;Ti, X,  V1,  V2&gt; </a:t>
            </a:r>
            <a:r>
              <a:rPr lang="en-US" dirty="0"/>
              <a:t>is written, where V1 is the value of X  before the write (the old value), and V2 is the value to be written to X (the new value). </a:t>
            </a:r>
          </a:p>
          <a:p>
            <a:r>
              <a:rPr lang="en-US" dirty="0"/>
              <a:t>When </a:t>
            </a:r>
            <a:r>
              <a:rPr lang="en-US" b="1" dirty="0">
                <a:solidFill>
                  <a:schemeClr val="accent6"/>
                </a:solidFill>
              </a:rPr>
              <a:t>Ti finishes it last statement</a:t>
            </a:r>
            <a:r>
              <a:rPr lang="en-US" dirty="0"/>
              <a:t>, the log record </a:t>
            </a:r>
            <a:r>
              <a:rPr lang="en-US" b="1" dirty="0">
                <a:solidFill>
                  <a:schemeClr val="accent6"/>
                </a:solidFill>
              </a:rPr>
              <a:t>&lt;Ti  commit&gt;</a:t>
            </a:r>
            <a:r>
              <a:rPr lang="en-US" dirty="0"/>
              <a:t> is written.</a:t>
            </a:r>
          </a:p>
          <a:p>
            <a:r>
              <a:rPr lang="en-US" b="1" dirty="0">
                <a:solidFill>
                  <a:schemeClr val="accent6"/>
                </a:solidFill>
              </a:rPr>
              <a:t>Undo</a:t>
            </a:r>
            <a:r>
              <a:rPr lang="en-US" dirty="0"/>
              <a:t> of a log record </a:t>
            </a:r>
            <a:r>
              <a:rPr lang="en-US" b="1" dirty="0">
                <a:solidFill>
                  <a:schemeClr val="accent6"/>
                </a:solidFill>
              </a:rPr>
              <a:t>&lt;Ti, X,  V1,  V2&gt; </a:t>
            </a:r>
            <a:r>
              <a:rPr lang="en-US" dirty="0"/>
              <a:t>writes the old value V1 to X</a:t>
            </a:r>
          </a:p>
          <a:p>
            <a:r>
              <a:rPr lang="en-US" b="1" dirty="0">
                <a:solidFill>
                  <a:schemeClr val="accent6"/>
                </a:solidFill>
              </a:rPr>
              <a:t>Redo</a:t>
            </a:r>
            <a:r>
              <a:rPr lang="en-US" dirty="0"/>
              <a:t> of a log record </a:t>
            </a:r>
            <a:r>
              <a:rPr lang="en-US" b="1" dirty="0">
                <a:solidFill>
                  <a:schemeClr val="accent6"/>
                </a:solidFill>
              </a:rPr>
              <a:t>&lt;Ti, X,  V1,  V2&gt; </a:t>
            </a:r>
            <a:r>
              <a:rPr lang="en-US" dirty="0"/>
              <a:t>writes the new value V2 to X</a:t>
            </a:r>
          </a:p>
          <a:p>
            <a:r>
              <a:rPr lang="en-US" dirty="0"/>
              <a:t>Types of log based recovery method</a:t>
            </a:r>
          </a:p>
          <a:p>
            <a:pPr lvl="1"/>
            <a:r>
              <a:rPr lang="en-US" dirty="0"/>
              <a:t>Immediate database modification</a:t>
            </a:r>
          </a:p>
          <a:p>
            <a:pPr lvl="1"/>
            <a:r>
              <a:rPr lang="en-US" dirty="0"/>
              <a:t>Deferred database modification</a:t>
            </a:r>
          </a:p>
        </p:txBody>
      </p:sp>
    </p:spTree>
    <p:extLst>
      <p:ext uri="{BB962C8B-B14F-4D97-AF65-F5344CB8AC3E}">
        <p14:creationId xmlns:p14="http://schemas.microsoft.com/office/powerpoint/2010/main" val="344240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4">
            <a:extLst>
              <a:ext uri="{FF2B5EF4-FFF2-40B4-BE49-F238E27FC236}">
                <a16:creationId xmlns:a16="http://schemas.microsoft.com/office/drawing/2014/main" id="{26B864CA-85CD-4666-B9D1-870ED08B272C}"/>
              </a:ext>
            </a:extLst>
          </p:cNvPr>
          <p:cNvGraphicFramePr>
            <a:graphicFrameLocks/>
          </p:cNvGraphicFramePr>
          <p:nvPr>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smtClean="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smtClean="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nvPr>
        </p:nvGraphicFramePr>
        <p:xfrm>
          <a:off x="131178" y="1503193"/>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1" kern="1200" dirty="0" smtClean="0">
                          <a:solidFill>
                            <a:schemeClr val="accent6"/>
                          </a:solidFill>
                          <a:latin typeface="+mn-lt"/>
                          <a:ea typeface="+mn-ea"/>
                          <a:cs typeface="+mn-cs"/>
                        </a:rPr>
                        <a:t>Updates (changes) </a:t>
                      </a:r>
                      <a:r>
                        <a:rPr lang="en-US" sz="2400" b="0" kern="1200" dirty="0" smtClean="0">
                          <a:solidFill>
                            <a:schemeClr val="dk1"/>
                          </a:solidFill>
                          <a:latin typeface="+mn-lt"/>
                          <a:ea typeface="+mn-ea"/>
                          <a:cs typeface="+mn-cs"/>
                        </a:rPr>
                        <a:t>to the database are </a:t>
                      </a:r>
                      <a:r>
                        <a:rPr lang="en-US" sz="2400" b="1" kern="1200" dirty="0" smtClean="0">
                          <a:solidFill>
                            <a:schemeClr val="accent6"/>
                          </a:solidFill>
                          <a:latin typeface="+mn-lt"/>
                          <a:ea typeface="+mn-ea"/>
                          <a:cs typeface="+mn-cs"/>
                        </a:rPr>
                        <a:t>applied immediately</a:t>
                      </a:r>
                      <a:r>
                        <a:rPr lang="en-US" sz="2400" b="0" kern="1200" dirty="0" smtClean="0">
                          <a:solidFill>
                            <a:schemeClr val="dk1"/>
                          </a:solidFill>
                          <a:latin typeface="+mn-lt"/>
                          <a:ea typeface="+mn-ea"/>
                          <a:cs typeface="+mn-cs"/>
                        </a:rPr>
                        <a:t> as they occur without waiting to reach to the commit point.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smtClean="0">
                          <a:solidFill>
                            <a:schemeClr val="accent6"/>
                          </a:solidFill>
                          <a:latin typeface="+mn-lt"/>
                          <a:ea typeface="+mn-ea"/>
                          <a:cs typeface="+mn-cs"/>
                        </a:rPr>
                        <a:t>Updates (changes) </a:t>
                      </a:r>
                      <a:r>
                        <a:rPr lang="en-US" sz="2400" b="0" kern="1200" dirty="0" smtClean="0">
                          <a:solidFill>
                            <a:schemeClr val="dk1"/>
                          </a:solidFill>
                          <a:latin typeface="+mn-lt"/>
                          <a:ea typeface="+mn-ea"/>
                          <a:cs typeface="+mn-cs"/>
                        </a:rPr>
                        <a:t>to the database are </a:t>
                      </a:r>
                      <a:r>
                        <a:rPr lang="en-US" sz="2400" b="1" kern="1200" dirty="0" smtClean="0">
                          <a:solidFill>
                            <a:schemeClr val="accent6"/>
                          </a:solidFill>
                          <a:latin typeface="+mn-lt"/>
                          <a:ea typeface="+mn-ea"/>
                          <a:cs typeface="+mn-cs"/>
                        </a:rPr>
                        <a:t>deferred (postponed)</a:t>
                      </a:r>
                      <a:r>
                        <a:rPr lang="en-US" sz="2400" b="0" kern="1200" dirty="0" smtClean="0">
                          <a:solidFill>
                            <a:schemeClr val="dk1"/>
                          </a:solidFill>
                          <a:latin typeface="+mn-lt"/>
                          <a:ea typeface="+mn-ea"/>
                          <a:cs typeface="+mn-cs"/>
                        </a:rPr>
                        <a:t> until the transaction commits.</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986304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4">
            <a:extLst>
              <a:ext uri="{FF2B5EF4-FFF2-40B4-BE49-F238E27FC236}">
                <a16:creationId xmlns:a16="http://schemas.microsoft.com/office/drawing/2014/main" id="{26B864CA-85CD-4666-B9D1-870ED08B272C}"/>
              </a:ext>
            </a:extLst>
          </p:cNvPr>
          <p:cNvGraphicFramePr>
            <a:graphicFrameLocks/>
          </p:cNvGraphicFramePr>
          <p:nvPr>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smtClean="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smtClean="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6" name="Content Placeholder 1"/>
          <p:cNvGraphicFramePr>
            <a:graphicFrameLocks/>
          </p:cNvGraphicFramePr>
          <p:nvPr>
            <p:extLst/>
          </p:nvPr>
        </p:nvGraphicFramePr>
        <p:xfrm>
          <a:off x="4352364" y="1568030"/>
          <a:ext cx="3505200" cy="3915316"/>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931273">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Read (A)</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A = A - 100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(A)</a:t>
                      </a:r>
                      <a:r>
                        <a:rPr lang="en-US" sz="1800" kern="1200" dirty="0">
                          <a:solidFill>
                            <a:schemeClr val="tx1"/>
                          </a:solidFill>
                          <a:effectLst/>
                          <a:latin typeface="+mn-lt"/>
                          <a:ea typeface="+mn-ea"/>
                          <a:cs typeface="+mn-cs"/>
                        </a:rPr>
                        <a:t> </a:t>
                      </a: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Read (B)</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B = B + 100</a:t>
                      </a:r>
                      <a:endParaRPr lang="en-IN" sz="1800" kern="1200" dirty="0" smtClean="0">
                        <a:solidFill>
                          <a:schemeClr val="tx1"/>
                        </a:solidFill>
                        <a:effectLst/>
                        <a:latin typeface="+mn-lt"/>
                        <a:ea typeface="+mn-ea"/>
                        <a:cs typeface="+mn-cs"/>
                      </a:endParaRPr>
                    </a:p>
                    <a:p>
                      <a:pPr marL="457200" indent="-457200" algn="ctr">
                        <a:lnSpc>
                          <a:spcPct val="115000"/>
                        </a:lnSpc>
                        <a:spcAft>
                          <a:spcPts val="0"/>
                        </a:spcAft>
                      </a:pPr>
                      <a:r>
                        <a:rPr lang="en-US" sz="1800" kern="1200" dirty="0" smtClean="0">
                          <a:solidFill>
                            <a:schemeClr val="tx1"/>
                          </a:solidFill>
                          <a:effectLst/>
                          <a:latin typeface="+mn-lt"/>
                          <a:ea typeface="+mn-ea"/>
                          <a:cs typeface="+mn-cs"/>
                        </a:rPr>
                        <a:t>Write (B)</a:t>
                      </a:r>
                    </a:p>
                    <a:p>
                      <a:pPr marL="457200" indent="-457200" algn="ctr">
                        <a:lnSpc>
                          <a:spcPct val="115000"/>
                        </a:lnSpc>
                        <a:spcAft>
                          <a:spcPts val="0"/>
                        </a:spcAft>
                      </a:pPr>
                      <a:r>
                        <a:rPr lang="en-US" sz="1800" kern="1200" dirty="0" smtClean="0">
                          <a:solidFill>
                            <a:schemeClr val="tx1"/>
                          </a:solidFill>
                          <a:effectLst/>
                          <a:latin typeface="+mn-lt"/>
                          <a:ea typeface="+mn-ea"/>
                          <a:cs typeface="+mn-cs"/>
                        </a:rPr>
                        <a:t>Commit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b="1" kern="1200" dirty="0" smtClean="0">
                        <a:effectLst/>
                      </a:endParaRPr>
                    </a:p>
                    <a:p>
                      <a:pPr marL="457200" indent="-457200" algn="ctr" defTabSz="914400" rtl="0" eaLnBrk="1" latinLnBrk="0" hangingPunct="1">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43000">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a:t>
                      </a:r>
                      <a:endParaRPr lang="en-IN" sz="1800"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Read (C)</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 = C - 200</a:t>
                      </a:r>
                      <a:endParaRPr lang="en-IN" sz="1800" kern="1200" dirty="0" smtClean="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Write (C)</a:t>
                      </a:r>
                    </a:p>
                    <a:p>
                      <a:pPr marL="457200" indent="-457200" algn="ctr" defTabSz="914400" rtl="0" eaLnBrk="1" latinLnBrk="0" hangingPunct="1">
                        <a:lnSpc>
                          <a:spcPct val="115000"/>
                        </a:lnSpc>
                        <a:spcAft>
                          <a:spcPts val="0"/>
                        </a:spcAft>
                      </a:pPr>
                      <a:r>
                        <a:rPr lang="en-US" sz="1800" kern="1200" dirty="0" smtClean="0">
                          <a:solidFill>
                            <a:schemeClr val="tx1"/>
                          </a:solidFill>
                          <a:effectLst/>
                          <a:latin typeface="+mn-lt"/>
                          <a:ea typeface="+mn-ea"/>
                          <a:cs typeface="+mn-cs"/>
                        </a:rPr>
                        <a:t>Commit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7" name="Flowchart: Process 6"/>
          <p:cNvSpPr/>
          <p:nvPr/>
        </p:nvSpPr>
        <p:spPr>
          <a:xfrm>
            <a:off x="1739704" y="1571778"/>
            <a:ext cx="2400300" cy="467693"/>
          </a:xfrm>
          <a:prstGeom prst="flowChartProcess">
            <a:avLst/>
          </a:prstGeom>
          <a:solidFill>
            <a:schemeClr val="accent6">
              <a:lumMod val="60000"/>
              <a:lumOff val="4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A=500, </a:t>
            </a:r>
            <a:r>
              <a:rPr lang="en-US" sz="2000" dirty="0">
                <a:solidFill>
                  <a:schemeClr val="tx1"/>
                </a:solidFill>
              </a:rPr>
              <a:t>B=600, C=700</a:t>
            </a:r>
            <a:endParaRPr lang="en-IN" sz="2000" dirty="0">
              <a:solidFill>
                <a:schemeClr val="tx1"/>
              </a:solidFill>
            </a:endParaRPr>
          </a:p>
        </p:txBody>
      </p:sp>
      <p:sp>
        <p:nvSpPr>
          <p:cNvPr id="8" name="Flowchart: Process 7"/>
          <p:cNvSpPr/>
          <p:nvPr/>
        </p:nvSpPr>
        <p:spPr>
          <a:xfrm>
            <a:off x="8086164" y="1571778"/>
            <a:ext cx="2400300" cy="467693"/>
          </a:xfrm>
          <a:prstGeom prst="flowChartProcess">
            <a:avLst/>
          </a:prstGeom>
          <a:solidFill>
            <a:schemeClr val="accent6">
              <a:lumMod val="60000"/>
              <a:lumOff val="4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A=500, </a:t>
            </a:r>
            <a:r>
              <a:rPr lang="en-US" sz="2000" dirty="0">
                <a:solidFill>
                  <a:schemeClr val="tx1"/>
                </a:solidFill>
              </a:rPr>
              <a:t>B=600, C=700</a:t>
            </a:r>
            <a:endParaRPr lang="en-IN" sz="2000" dirty="0">
              <a:solidFill>
                <a:schemeClr val="tx1"/>
              </a:solidFill>
            </a:endParaRPr>
          </a:p>
        </p:txBody>
      </p:sp>
      <p:sp>
        <p:nvSpPr>
          <p:cNvPr id="10" name="Rounded Rectangular Callout 9"/>
          <p:cNvSpPr/>
          <p:nvPr/>
        </p:nvSpPr>
        <p:spPr>
          <a:xfrm>
            <a:off x="1777682" y="2903571"/>
            <a:ext cx="2400300" cy="1224000"/>
          </a:xfrm>
          <a:prstGeom prst="wedgeRoundRectCallout">
            <a:avLst>
              <a:gd name="adj1" fmla="val 70289"/>
              <a:gd name="adj2" fmla="val 34509"/>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smtClean="0">
                <a:solidFill>
                  <a:schemeClr val="tx1"/>
                </a:solidFill>
              </a:rPr>
              <a:t>&lt;T1</a:t>
            </a:r>
            <a:r>
              <a:rPr lang="en-IN" sz="2000" dirty="0">
                <a:solidFill>
                  <a:schemeClr val="tx1"/>
                </a:solidFill>
              </a:rPr>
              <a:t>, A, 500, 400&gt; </a:t>
            </a:r>
          </a:p>
          <a:p>
            <a:pPr algn="ctr"/>
            <a:r>
              <a:rPr lang="en-IN" sz="2000" dirty="0" smtClean="0">
                <a:solidFill>
                  <a:schemeClr val="tx1"/>
                </a:solidFill>
              </a:rPr>
              <a:t>&lt;T1</a:t>
            </a:r>
            <a:r>
              <a:rPr lang="en-IN" sz="2000" dirty="0">
                <a:solidFill>
                  <a:schemeClr val="tx1"/>
                </a:solidFill>
              </a:rPr>
              <a:t>, B, 600, 700&gt; </a:t>
            </a:r>
            <a:endParaRPr lang="en-IN" sz="2000" dirty="0" smtClean="0">
              <a:solidFill>
                <a:schemeClr val="tx1"/>
              </a:solidFill>
            </a:endParaRPr>
          </a:p>
          <a:p>
            <a:pPr algn="ctr"/>
            <a:r>
              <a:rPr lang="en-IN" dirty="0" smtClean="0">
                <a:solidFill>
                  <a:schemeClr val="tx1"/>
                </a:solidFill>
              </a:rPr>
              <a:t>A=400,B=700,C=700</a:t>
            </a:r>
            <a:endParaRPr lang="en-IN" dirty="0">
              <a:solidFill>
                <a:schemeClr val="tx1"/>
              </a:solidFill>
            </a:endParaRPr>
          </a:p>
        </p:txBody>
      </p:sp>
      <p:sp>
        <p:nvSpPr>
          <p:cNvPr id="11" name="Rounded Rectangular Callout 10"/>
          <p:cNvSpPr/>
          <p:nvPr/>
        </p:nvSpPr>
        <p:spPr>
          <a:xfrm>
            <a:off x="8107853" y="2885571"/>
            <a:ext cx="2340000" cy="1224000"/>
          </a:xfrm>
          <a:prstGeom prst="wedgeRoundRectCallout">
            <a:avLst>
              <a:gd name="adj1" fmla="val -151490"/>
              <a:gd name="adj2" fmla="val 35928"/>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smtClean="0">
                <a:solidFill>
                  <a:schemeClr val="tx1"/>
                </a:solidFill>
              </a:rPr>
              <a:t>&lt;T1</a:t>
            </a:r>
            <a:r>
              <a:rPr lang="en-IN" sz="2000" dirty="0">
                <a:solidFill>
                  <a:schemeClr val="tx1"/>
                </a:solidFill>
              </a:rPr>
              <a:t>, A, 400&gt; </a:t>
            </a:r>
          </a:p>
          <a:p>
            <a:pPr algn="ctr"/>
            <a:r>
              <a:rPr lang="en-IN" sz="2000" dirty="0" smtClean="0">
                <a:solidFill>
                  <a:schemeClr val="tx1"/>
                </a:solidFill>
              </a:rPr>
              <a:t>&lt;T1</a:t>
            </a:r>
            <a:r>
              <a:rPr lang="en-IN" sz="2000" dirty="0">
                <a:solidFill>
                  <a:schemeClr val="tx1"/>
                </a:solidFill>
              </a:rPr>
              <a:t>, B, 700</a:t>
            </a:r>
            <a:r>
              <a:rPr lang="en-IN" sz="2000" dirty="0" smtClean="0">
                <a:solidFill>
                  <a:schemeClr val="tx1"/>
                </a:solidFill>
              </a:rPr>
              <a:t>&gt;</a:t>
            </a:r>
          </a:p>
          <a:p>
            <a:pPr algn="ctr"/>
            <a:r>
              <a:rPr lang="en-IN" dirty="0" smtClean="0">
                <a:solidFill>
                  <a:schemeClr val="tx1"/>
                </a:solidFill>
              </a:rPr>
              <a:t>A=500,B=600,C=700</a:t>
            </a:r>
            <a:endParaRPr lang="en-IN" sz="2000" dirty="0">
              <a:solidFill>
                <a:schemeClr val="tx1"/>
              </a:solidFill>
            </a:endParaRPr>
          </a:p>
        </p:txBody>
      </p:sp>
      <p:sp>
        <p:nvSpPr>
          <p:cNvPr id="12" name="Rounded Rectangular Callout 11"/>
          <p:cNvSpPr/>
          <p:nvPr/>
        </p:nvSpPr>
        <p:spPr>
          <a:xfrm>
            <a:off x="8105633" y="3384671"/>
            <a:ext cx="2340000" cy="2160000"/>
          </a:xfrm>
          <a:prstGeom prst="wedgeRoundRectCallout">
            <a:avLst>
              <a:gd name="adj1" fmla="val -76677"/>
              <a:gd name="adj2" fmla="val 3299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smtClean="0">
                <a:solidFill>
                  <a:schemeClr val="tx1"/>
                </a:solidFill>
              </a:rPr>
              <a:t>&lt;T1</a:t>
            </a:r>
            <a:r>
              <a:rPr lang="en-IN" sz="2000" dirty="0">
                <a:solidFill>
                  <a:schemeClr val="tx1"/>
                </a:solidFill>
              </a:rPr>
              <a:t>, A, 400&gt; </a:t>
            </a:r>
          </a:p>
          <a:p>
            <a:pPr algn="ctr"/>
            <a:r>
              <a:rPr lang="en-IN" sz="2000" dirty="0" smtClean="0">
                <a:solidFill>
                  <a:schemeClr val="tx1"/>
                </a:solidFill>
              </a:rPr>
              <a:t>&lt;T1</a:t>
            </a:r>
            <a:r>
              <a:rPr lang="en-IN" sz="2000" dirty="0">
                <a:solidFill>
                  <a:schemeClr val="tx1"/>
                </a:solidFill>
              </a:rPr>
              <a:t>, B, 700&gt;</a:t>
            </a:r>
          </a:p>
          <a:p>
            <a:pPr algn="ctr"/>
            <a:r>
              <a:rPr lang="en-IN" sz="2000" dirty="0" smtClean="0">
                <a:solidFill>
                  <a:schemeClr val="tx1"/>
                </a:solidFill>
              </a:rPr>
              <a:t>&lt;T1, Commit&gt;</a:t>
            </a:r>
            <a:endParaRPr lang="en-IN" sz="2000" dirty="0">
              <a:solidFill>
                <a:schemeClr val="tx1"/>
              </a:solidFill>
            </a:endParaRPr>
          </a:p>
          <a:p>
            <a:pPr algn="ctr"/>
            <a:r>
              <a:rPr lang="en-IN" sz="2000" dirty="0">
                <a:solidFill>
                  <a:schemeClr val="tx1"/>
                </a:solidFill>
              </a:rPr>
              <a:t> &lt;T2 start&gt; </a:t>
            </a:r>
          </a:p>
          <a:p>
            <a:pPr algn="ctr"/>
            <a:r>
              <a:rPr lang="en-IN" sz="2000" dirty="0" smtClean="0">
                <a:solidFill>
                  <a:schemeClr val="tx1"/>
                </a:solidFill>
              </a:rPr>
              <a:t>&lt;T2</a:t>
            </a:r>
            <a:r>
              <a:rPr lang="en-IN" sz="2000" dirty="0">
                <a:solidFill>
                  <a:schemeClr val="tx1"/>
                </a:solidFill>
              </a:rPr>
              <a:t>, C, 500</a:t>
            </a:r>
            <a:r>
              <a:rPr lang="en-IN" sz="2000" dirty="0" smtClean="0">
                <a:solidFill>
                  <a:schemeClr val="tx1"/>
                </a:solidFill>
              </a:rPr>
              <a:t>&gt;</a:t>
            </a:r>
          </a:p>
          <a:p>
            <a:pPr algn="ctr"/>
            <a:r>
              <a:rPr lang="en-IN" dirty="0" smtClean="0">
                <a:solidFill>
                  <a:schemeClr val="tx1"/>
                </a:solidFill>
              </a:rPr>
              <a:t>A=400,B=700,C=700</a:t>
            </a:r>
            <a:endParaRPr lang="en-IN" dirty="0">
              <a:solidFill>
                <a:schemeClr val="tx1"/>
              </a:solidFill>
            </a:endParaRPr>
          </a:p>
        </p:txBody>
      </p:sp>
      <p:sp>
        <p:nvSpPr>
          <p:cNvPr id="13" name="Rounded Rectangular Callout 12"/>
          <p:cNvSpPr/>
          <p:nvPr/>
        </p:nvSpPr>
        <p:spPr>
          <a:xfrm>
            <a:off x="8108364" y="3018925"/>
            <a:ext cx="2340000" cy="2606400"/>
          </a:xfrm>
          <a:prstGeom prst="wedgeRoundRectCallout">
            <a:avLst>
              <a:gd name="adj1" fmla="val -77837"/>
              <a:gd name="adj2" fmla="val 44449"/>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smtClean="0">
                <a:solidFill>
                  <a:schemeClr val="tx1"/>
                </a:solidFill>
              </a:rPr>
              <a:t>&lt;T1</a:t>
            </a:r>
            <a:r>
              <a:rPr lang="en-IN" sz="2000" dirty="0">
                <a:solidFill>
                  <a:schemeClr val="tx1"/>
                </a:solidFill>
              </a:rPr>
              <a:t>, A, 400&gt; </a:t>
            </a:r>
          </a:p>
          <a:p>
            <a:pPr algn="ctr"/>
            <a:r>
              <a:rPr lang="en-IN" sz="2000" dirty="0" smtClean="0">
                <a:solidFill>
                  <a:schemeClr val="tx1"/>
                </a:solidFill>
              </a:rPr>
              <a:t>&lt;T1</a:t>
            </a:r>
            <a:r>
              <a:rPr lang="en-IN" sz="2000" dirty="0">
                <a:solidFill>
                  <a:schemeClr val="tx1"/>
                </a:solidFill>
              </a:rPr>
              <a:t>, B, 700&gt;</a:t>
            </a:r>
          </a:p>
          <a:p>
            <a:pPr algn="ctr"/>
            <a:r>
              <a:rPr lang="en-IN" sz="2000" dirty="0" smtClean="0">
                <a:solidFill>
                  <a:schemeClr val="tx1"/>
                </a:solidFill>
              </a:rPr>
              <a:t>&lt;T1, Commit&gt;</a:t>
            </a:r>
            <a:endParaRPr lang="en-IN" sz="2000" dirty="0">
              <a:solidFill>
                <a:schemeClr val="tx1"/>
              </a:solidFill>
            </a:endParaRPr>
          </a:p>
          <a:p>
            <a:pPr algn="ctr"/>
            <a:r>
              <a:rPr lang="en-IN" sz="2000" dirty="0">
                <a:solidFill>
                  <a:schemeClr val="tx1"/>
                </a:solidFill>
              </a:rPr>
              <a:t> &lt;T2 start&gt; </a:t>
            </a:r>
          </a:p>
          <a:p>
            <a:pPr algn="ctr"/>
            <a:r>
              <a:rPr lang="en-IN" sz="2000" dirty="0" smtClean="0">
                <a:solidFill>
                  <a:schemeClr val="tx1"/>
                </a:solidFill>
              </a:rPr>
              <a:t>&lt;T2</a:t>
            </a:r>
            <a:r>
              <a:rPr lang="en-IN" sz="2000" dirty="0">
                <a:solidFill>
                  <a:schemeClr val="tx1"/>
                </a:solidFill>
              </a:rPr>
              <a:t>, C, 500&gt;</a:t>
            </a:r>
          </a:p>
          <a:p>
            <a:pPr algn="ctr"/>
            <a:r>
              <a:rPr lang="en-US" sz="2000" dirty="0" smtClean="0">
                <a:solidFill>
                  <a:schemeClr val="tx1"/>
                </a:solidFill>
              </a:rPr>
              <a:t>&lt;T2, Commit&gt;</a:t>
            </a:r>
          </a:p>
          <a:p>
            <a:pPr algn="ctr"/>
            <a:r>
              <a:rPr lang="en-IN" dirty="0" smtClean="0">
                <a:solidFill>
                  <a:schemeClr val="tx1"/>
                </a:solidFill>
              </a:rPr>
              <a:t>A=400,B=700,C=500</a:t>
            </a:r>
            <a:endParaRPr lang="en-IN" sz="2000" dirty="0">
              <a:solidFill>
                <a:schemeClr val="tx1"/>
              </a:solidFill>
            </a:endParaRPr>
          </a:p>
        </p:txBody>
      </p:sp>
      <p:cxnSp>
        <p:nvCxnSpPr>
          <p:cNvPr id="14" name="Straight Connector 13"/>
          <p:cNvCxnSpPr/>
          <p:nvPr/>
        </p:nvCxnSpPr>
        <p:spPr>
          <a:xfrm>
            <a:off x="6409764" y="520177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cxnSp>
        <p:nvCxnSpPr>
          <p:cNvPr id="15" name="Straight Connector 14"/>
          <p:cNvCxnSpPr/>
          <p:nvPr/>
        </p:nvCxnSpPr>
        <p:spPr>
          <a:xfrm>
            <a:off x="6409764" y="547609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a:off x="4657164" y="394447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sp>
        <p:nvSpPr>
          <p:cNvPr id="17" name="Rounded Rectangular Callout 16"/>
          <p:cNvSpPr/>
          <p:nvPr/>
        </p:nvSpPr>
        <p:spPr>
          <a:xfrm>
            <a:off x="1761564" y="3359601"/>
            <a:ext cx="2402798" cy="2160000"/>
          </a:xfrm>
          <a:prstGeom prst="wedgeRoundRectCallout">
            <a:avLst>
              <a:gd name="adj1" fmla="val 143479"/>
              <a:gd name="adj2" fmla="val 34680"/>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smtClean="0">
                <a:solidFill>
                  <a:schemeClr val="tx1"/>
                </a:solidFill>
              </a:rPr>
              <a:t>&lt;T1</a:t>
            </a:r>
            <a:r>
              <a:rPr lang="en-IN" sz="2000" dirty="0">
                <a:solidFill>
                  <a:schemeClr val="tx1"/>
                </a:solidFill>
              </a:rPr>
              <a:t>, A, 500, 400&gt; </a:t>
            </a:r>
          </a:p>
          <a:p>
            <a:pPr algn="ctr"/>
            <a:r>
              <a:rPr lang="en-IN" sz="2000" dirty="0" smtClean="0">
                <a:solidFill>
                  <a:schemeClr val="tx1"/>
                </a:solidFill>
              </a:rPr>
              <a:t>&lt;T1</a:t>
            </a:r>
            <a:r>
              <a:rPr lang="en-IN" sz="2000" dirty="0">
                <a:solidFill>
                  <a:schemeClr val="tx1"/>
                </a:solidFill>
              </a:rPr>
              <a:t>, B, 600, 700&gt;</a:t>
            </a:r>
          </a:p>
          <a:p>
            <a:pPr algn="ctr"/>
            <a:r>
              <a:rPr lang="en-IN" sz="2000" dirty="0" smtClean="0">
                <a:solidFill>
                  <a:schemeClr val="tx1"/>
                </a:solidFill>
              </a:rPr>
              <a:t>&lt;T1, Commit&gt;</a:t>
            </a:r>
            <a:endParaRPr lang="en-IN" sz="2000" dirty="0">
              <a:solidFill>
                <a:schemeClr val="tx1"/>
              </a:solidFill>
            </a:endParaRPr>
          </a:p>
          <a:p>
            <a:pPr algn="ctr"/>
            <a:r>
              <a:rPr lang="en-IN" sz="2000" dirty="0">
                <a:solidFill>
                  <a:schemeClr val="tx1"/>
                </a:solidFill>
              </a:rPr>
              <a:t> &lt;T2 start&gt; </a:t>
            </a:r>
          </a:p>
          <a:p>
            <a:pPr algn="ctr"/>
            <a:r>
              <a:rPr lang="en-IN" sz="2000" dirty="0" smtClean="0">
                <a:solidFill>
                  <a:schemeClr val="tx1"/>
                </a:solidFill>
              </a:rPr>
              <a:t>&lt;T2</a:t>
            </a:r>
            <a:r>
              <a:rPr lang="en-IN" sz="2000" dirty="0">
                <a:solidFill>
                  <a:schemeClr val="tx1"/>
                </a:solidFill>
              </a:rPr>
              <a:t>, C, 700, 500</a:t>
            </a:r>
            <a:r>
              <a:rPr lang="en-IN" sz="2000" dirty="0" smtClean="0">
                <a:solidFill>
                  <a:schemeClr val="tx1"/>
                </a:solidFill>
              </a:rPr>
              <a:t>&gt;</a:t>
            </a:r>
          </a:p>
          <a:p>
            <a:pPr algn="ctr"/>
            <a:r>
              <a:rPr lang="en-IN" dirty="0" smtClean="0">
                <a:solidFill>
                  <a:schemeClr val="tx1"/>
                </a:solidFill>
              </a:rPr>
              <a:t>A=400,B=700,C=500</a:t>
            </a:r>
            <a:endParaRPr lang="en-IN" sz="2000" dirty="0">
              <a:solidFill>
                <a:schemeClr val="tx1"/>
              </a:solidFill>
            </a:endParaRPr>
          </a:p>
        </p:txBody>
      </p:sp>
      <p:sp>
        <p:nvSpPr>
          <p:cNvPr id="18" name="Rounded Rectangular Callout 17"/>
          <p:cNvSpPr/>
          <p:nvPr/>
        </p:nvSpPr>
        <p:spPr>
          <a:xfrm>
            <a:off x="1773935" y="3019589"/>
            <a:ext cx="2402798" cy="2605072"/>
          </a:xfrm>
          <a:prstGeom prst="wedgeRoundRectCallout">
            <a:avLst>
              <a:gd name="adj1" fmla="val 143087"/>
              <a:gd name="adj2" fmla="val 4447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smtClean="0">
                <a:solidFill>
                  <a:schemeClr val="tx1"/>
                </a:solidFill>
              </a:rPr>
              <a:t>&lt;T1</a:t>
            </a:r>
            <a:r>
              <a:rPr lang="en-IN" sz="2000" dirty="0">
                <a:solidFill>
                  <a:schemeClr val="tx1"/>
                </a:solidFill>
              </a:rPr>
              <a:t>, A, 500, 400&gt; </a:t>
            </a:r>
          </a:p>
          <a:p>
            <a:pPr algn="ctr"/>
            <a:r>
              <a:rPr lang="en-IN" sz="2000" dirty="0" smtClean="0">
                <a:solidFill>
                  <a:schemeClr val="tx1"/>
                </a:solidFill>
              </a:rPr>
              <a:t>&lt;T1</a:t>
            </a:r>
            <a:r>
              <a:rPr lang="en-IN" sz="2000" dirty="0">
                <a:solidFill>
                  <a:schemeClr val="tx1"/>
                </a:solidFill>
              </a:rPr>
              <a:t>, B, 600, 700&gt;</a:t>
            </a:r>
          </a:p>
          <a:p>
            <a:pPr algn="ctr"/>
            <a:r>
              <a:rPr lang="en-IN" sz="2000" dirty="0" smtClean="0">
                <a:solidFill>
                  <a:schemeClr val="tx1"/>
                </a:solidFill>
              </a:rPr>
              <a:t>&lt;T1, Commit&gt;</a:t>
            </a:r>
            <a:endParaRPr lang="en-IN" sz="2000" dirty="0">
              <a:solidFill>
                <a:schemeClr val="tx1"/>
              </a:solidFill>
            </a:endParaRPr>
          </a:p>
          <a:p>
            <a:pPr algn="ctr"/>
            <a:r>
              <a:rPr lang="en-IN" sz="2000" dirty="0">
                <a:solidFill>
                  <a:schemeClr val="tx1"/>
                </a:solidFill>
              </a:rPr>
              <a:t> &lt;T2 start&gt; </a:t>
            </a:r>
          </a:p>
          <a:p>
            <a:pPr algn="ctr"/>
            <a:r>
              <a:rPr lang="en-IN" sz="2000" dirty="0" smtClean="0">
                <a:solidFill>
                  <a:schemeClr val="tx1"/>
                </a:solidFill>
              </a:rPr>
              <a:t>&lt;T2</a:t>
            </a:r>
            <a:r>
              <a:rPr lang="en-IN" sz="2000" dirty="0">
                <a:solidFill>
                  <a:schemeClr val="tx1"/>
                </a:solidFill>
              </a:rPr>
              <a:t>, C, 700, 500&gt;</a:t>
            </a:r>
          </a:p>
          <a:p>
            <a:pPr algn="ctr"/>
            <a:r>
              <a:rPr lang="en-US" sz="2000" dirty="0" smtClean="0">
                <a:solidFill>
                  <a:schemeClr val="tx1"/>
                </a:solidFill>
              </a:rPr>
              <a:t>&lt;T2, Commit&gt;</a:t>
            </a:r>
          </a:p>
          <a:p>
            <a:pPr algn="ctr"/>
            <a:r>
              <a:rPr lang="en-IN" dirty="0" smtClean="0">
                <a:solidFill>
                  <a:schemeClr val="tx1"/>
                </a:solidFill>
              </a:rPr>
              <a:t>A=400,B=700,C=500</a:t>
            </a:r>
            <a:endParaRPr lang="en-IN" sz="2000" dirty="0">
              <a:solidFill>
                <a:schemeClr val="tx1"/>
              </a:solidFill>
            </a:endParaRPr>
          </a:p>
        </p:txBody>
      </p:sp>
    </p:spTree>
    <p:extLst>
      <p:ext uri="{BB962C8B-B14F-4D97-AF65-F5344CB8AC3E}">
        <p14:creationId xmlns:p14="http://schemas.microsoft.com/office/powerpoint/2010/main" val="156764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7"/>
                                        </p:tgtEl>
                                      </p:cBhvr>
                                    </p:animEffect>
                                    <p:set>
                                      <p:cBhvr>
                                        <p:cTn id="52" dur="1" fill="hold">
                                          <p:stCondLst>
                                            <p:cond delay="499"/>
                                          </p:stCondLst>
                                        </p:cTn>
                                        <p:tgtEl>
                                          <p:spTgt spid="17"/>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3"/>
                                        </p:tgtEl>
                                      </p:cBhvr>
                                    </p:animEffect>
                                    <p:set>
                                      <p:cBhvr>
                                        <p:cTn id="78" dur="1" fill="hold">
                                          <p:stCondLst>
                                            <p:cond delay="499"/>
                                          </p:stCondLst>
                                        </p:cTn>
                                        <p:tgtEl>
                                          <p:spTgt spid="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15"/>
                                        </p:tgtEl>
                                      </p:cBhvr>
                                    </p:animEffect>
                                    <p:set>
                                      <p:cBhvr>
                                        <p:cTn id="81"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0" grpId="1" animBg="1"/>
      <p:bldP spid="11" grpId="0" animBg="1"/>
      <p:bldP spid="11" grpId="1" animBg="1"/>
      <p:bldP spid="12" grpId="0" animBg="1"/>
      <p:bldP spid="12" grpId="1" animBg="1"/>
      <p:bldP spid="13" grpId="0" animBg="1"/>
      <p:bldP spid="13" grpId="1" animBg="1"/>
      <p:bldP spid="17" grpId="0" animBg="1"/>
      <p:bldP spid="17" grpId="1" animBg="1"/>
      <p:bldP spid="18" grpId="0" animBg="1"/>
      <p:bldP spid="18"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graphicFrame>
        <p:nvGraphicFramePr>
          <p:cNvPr id="4" name="Content Placeholder 4">
            <a:extLst>
              <a:ext uri="{FF2B5EF4-FFF2-40B4-BE49-F238E27FC236}">
                <a16:creationId xmlns:a16="http://schemas.microsoft.com/office/drawing/2014/main" id="{26B864CA-85CD-4666-B9D1-870ED08B272C}"/>
              </a:ext>
            </a:extLst>
          </p:cNvPr>
          <p:cNvGraphicFramePr>
            <a:graphicFrameLocks/>
          </p:cNvGraphicFramePr>
          <p:nvPr>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smtClean="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smtClean="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nvPr>
        </p:nvGraphicFramePr>
        <p:xfrm>
          <a:off x="131179" y="1503193"/>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1" kern="1200" dirty="0" smtClean="0">
                          <a:solidFill>
                            <a:schemeClr val="accent6"/>
                          </a:solidFill>
                          <a:latin typeface="+mn-lt"/>
                          <a:ea typeface="+mn-ea"/>
                          <a:cs typeface="+mn-cs"/>
                        </a:rPr>
                        <a:t>Updates (changes) </a:t>
                      </a:r>
                      <a:r>
                        <a:rPr lang="en-US" sz="2400" b="0" kern="1200" dirty="0" smtClean="0">
                          <a:solidFill>
                            <a:schemeClr val="dk1"/>
                          </a:solidFill>
                          <a:latin typeface="+mn-lt"/>
                          <a:ea typeface="+mn-ea"/>
                          <a:cs typeface="+mn-cs"/>
                        </a:rPr>
                        <a:t>to the database are </a:t>
                      </a:r>
                      <a:r>
                        <a:rPr lang="en-US" sz="2400" b="1" kern="1200" dirty="0" smtClean="0">
                          <a:solidFill>
                            <a:schemeClr val="accent6"/>
                          </a:solidFill>
                          <a:latin typeface="+mn-lt"/>
                          <a:ea typeface="+mn-ea"/>
                          <a:cs typeface="+mn-cs"/>
                        </a:rPr>
                        <a:t>applied immediately</a:t>
                      </a:r>
                      <a:r>
                        <a:rPr lang="en-US" sz="2400" b="0" kern="1200" dirty="0" smtClean="0">
                          <a:solidFill>
                            <a:schemeClr val="dk1"/>
                          </a:solidFill>
                          <a:latin typeface="+mn-lt"/>
                          <a:ea typeface="+mn-ea"/>
                          <a:cs typeface="+mn-cs"/>
                        </a:rPr>
                        <a:t> as they occur without waiting to reach to the commit point.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smtClean="0">
                          <a:solidFill>
                            <a:schemeClr val="accent6"/>
                          </a:solidFill>
                          <a:latin typeface="+mn-lt"/>
                          <a:ea typeface="+mn-ea"/>
                          <a:cs typeface="+mn-cs"/>
                        </a:rPr>
                        <a:t>Updates (changes) </a:t>
                      </a:r>
                      <a:r>
                        <a:rPr lang="en-US" sz="2400" b="0" kern="1200" dirty="0" smtClean="0">
                          <a:solidFill>
                            <a:schemeClr val="dk1"/>
                          </a:solidFill>
                          <a:latin typeface="+mn-lt"/>
                          <a:ea typeface="+mn-ea"/>
                          <a:cs typeface="+mn-cs"/>
                        </a:rPr>
                        <a:t>to the database are </a:t>
                      </a:r>
                      <a:r>
                        <a:rPr lang="en-US" sz="2400" b="1" kern="1200" dirty="0" smtClean="0">
                          <a:solidFill>
                            <a:schemeClr val="accent6"/>
                          </a:solidFill>
                          <a:latin typeface="+mn-lt"/>
                          <a:ea typeface="+mn-ea"/>
                          <a:cs typeface="+mn-cs"/>
                        </a:rPr>
                        <a:t>deferred (postponed)</a:t>
                      </a:r>
                      <a:r>
                        <a:rPr lang="en-US" sz="2400" b="0" kern="1200" dirty="0" smtClean="0">
                          <a:solidFill>
                            <a:schemeClr val="dk1"/>
                          </a:solidFill>
                          <a:latin typeface="+mn-lt"/>
                          <a:ea typeface="+mn-ea"/>
                          <a:cs typeface="+mn-cs"/>
                        </a:rPr>
                        <a:t> until the transaction commits.</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nvPr>
        </p:nvGraphicFramePr>
        <p:xfrm>
          <a:off x="131179" y="2696395"/>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0" kern="1200" dirty="0" smtClean="0">
                          <a:solidFill>
                            <a:schemeClr val="dk1"/>
                          </a:solidFill>
                          <a:latin typeface="+mn-lt"/>
                          <a:ea typeface="+mn-ea"/>
                          <a:cs typeface="+mn-cs"/>
                        </a:rPr>
                        <a:t>If </a:t>
                      </a:r>
                      <a:r>
                        <a:rPr lang="en-US" sz="2400" b="1" kern="1200" dirty="0" smtClean="0">
                          <a:solidFill>
                            <a:schemeClr val="accent6"/>
                          </a:solidFill>
                          <a:latin typeface="+mn-lt"/>
                          <a:ea typeface="+mn-ea"/>
                          <a:cs typeface="+mn-cs"/>
                        </a:rPr>
                        <a:t>transaction is not committed</a:t>
                      </a:r>
                      <a:r>
                        <a:rPr lang="en-US" sz="2400" b="0" kern="1200" dirty="0" smtClean="0">
                          <a:solidFill>
                            <a:schemeClr val="dk1"/>
                          </a:solidFill>
                          <a:latin typeface="+mn-lt"/>
                          <a:ea typeface="+mn-ea"/>
                          <a:cs typeface="+mn-cs"/>
                        </a:rPr>
                        <a:t>, then we </a:t>
                      </a:r>
                      <a:r>
                        <a:rPr lang="en-US" sz="2400" b="1" kern="1200" dirty="0" smtClean="0">
                          <a:solidFill>
                            <a:schemeClr val="accent6"/>
                          </a:solidFill>
                          <a:latin typeface="+mn-lt"/>
                          <a:ea typeface="+mn-ea"/>
                          <a:cs typeface="+mn-cs"/>
                        </a:rPr>
                        <a:t>need to do undo</a:t>
                      </a:r>
                      <a:r>
                        <a:rPr lang="en-US" sz="2400" b="0" kern="1200" dirty="0" smtClean="0">
                          <a:solidFill>
                            <a:schemeClr val="dk1"/>
                          </a:solidFill>
                          <a:latin typeface="+mn-lt"/>
                          <a:ea typeface="+mn-ea"/>
                          <a:cs typeface="+mn-cs"/>
                        </a:rPr>
                        <a:t> operation and </a:t>
                      </a:r>
                      <a:r>
                        <a:rPr lang="en-US" sz="2400" b="1" kern="1200" dirty="0" smtClean="0">
                          <a:solidFill>
                            <a:schemeClr val="accent6"/>
                          </a:solidFill>
                          <a:latin typeface="+mn-lt"/>
                          <a:ea typeface="+mn-ea"/>
                          <a:cs typeface="+mn-cs"/>
                        </a:rPr>
                        <a:t>restart the transaction </a:t>
                      </a:r>
                      <a:r>
                        <a:rPr lang="en-US" sz="2400" b="0" kern="1200" dirty="0" smtClean="0">
                          <a:solidFill>
                            <a:schemeClr val="dk1"/>
                          </a:solidFill>
                          <a:latin typeface="+mn-lt"/>
                          <a:ea typeface="+mn-ea"/>
                          <a:cs typeface="+mn-cs"/>
                        </a:rPr>
                        <a:t>again. </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0" kern="1200" dirty="0" smtClean="0">
                          <a:solidFill>
                            <a:schemeClr val="dk1"/>
                          </a:solidFill>
                          <a:latin typeface="+mn-lt"/>
                          <a:ea typeface="+mn-ea"/>
                          <a:cs typeface="+mn-cs"/>
                        </a:rPr>
                        <a:t>If </a:t>
                      </a:r>
                      <a:r>
                        <a:rPr lang="en-US" sz="2400" b="1" kern="1200" dirty="0" smtClean="0">
                          <a:solidFill>
                            <a:schemeClr val="accent6"/>
                          </a:solidFill>
                          <a:latin typeface="+mn-lt"/>
                          <a:ea typeface="+mn-ea"/>
                          <a:cs typeface="+mn-cs"/>
                        </a:rPr>
                        <a:t>transaction is not committed</a:t>
                      </a:r>
                      <a:r>
                        <a:rPr lang="en-US" sz="2400" b="0" kern="1200" dirty="0" smtClean="0">
                          <a:solidFill>
                            <a:schemeClr val="dk1"/>
                          </a:solidFill>
                          <a:latin typeface="+mn-lt"/>
                          <a:ea typeface="+mn-ea"/>
                          <a:cs typeface="+mn-cs"/>
                        </a:rPr>
                        <a:t>, then </a:t>
                      </a:r>
                      <a:r>
                        <a:rPr lang="en-US" sz="2400" b="1" kern="1200" dirty="0" smtClean="0">
                          <a:solidFill>
                            <a:schemeClr val="accent6"/>
                          </a:solidFill>
                          <a:latin typeface="+mn-lt"/>
                          <a:ea typeface="+mn-ea"/>
                          <a:cs typeface="+mn-cs"/>
                        </a:rPr>
                        <a:t>no need to do any undo</a:t>
                      </a:r>
                      <a:r>
                        <a:rPr lang="en-US" sz="2400" b="0" kern="1200" dirty="0" smtClean="0">
                          <a:solidFill>
                            <a:schemeClr val="dk1"/>
                          </a:solidFill>
                          <a:latin typeface="+mn-lt"/>
                          <a:ea typeface="+mn-ea"/>
                          <a:cs typeface="+mn-cs"/>
                        </a:rPr>
                        <a:t> operations. Just </a:t>
                      </a:r>
                      <a:r>
                        <a:rPr lang="en-US" sz="2400" b="1" kern="1200" dirty="0" smtClean="0">
                          <a:solidFill>
                            <a:schemeClr val="accent6"/>
                          </a:solidFill>
                          <a:latin typeface="+mn-lt"/>
                          <a:ea typeface="+mn-ea"/>
                          <a:cs typeface="+mn-cs"/>
                        </a:rPr>
                        <a:t>restart the transaction</a:t>
                      </a:r>
                      <a:r>
                        <a:rPr lang="en-US"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9" name="Content Placeholder 4">
            <a:extLst>
              <a:ext uri="{FF2B5EF4-FFF2-40B4-BE49-F238E27FC236}">
                <a16:creationId xmlns:a16="http://schemas.microsoft.com/office/drawing/2014/main" id="{26B864CA-85CD-4666-B9D1-870ED08B272C}"/>
              </a:ext>
            </a:extLst>
          </p:cNvPr>
          <p:cNvGraphicFramePr>
            <a:graphicFrameLocks/>
          </p:cNvGraphicFramePr>
          <p:nvPr>
            <p:extLst/>
          </p:nvPr>
        </p:nvGraphicFramePr>
        <p:xfrm>
          <a:off x="131179" y="3889597"/>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0" kern="1200" dirty="0" smtClean="0">
                          <a:solidFill>
                            <a:schemeClr val="dk1"/>
                          </a:solidFill>
                          <a:latin typeface="+mn-lt"/>
                          <a:ea typeface="+mn-ea"/>
                          <a:cs typeface="+mn-cs"/>
                        </a:rPr>
                        <a:t>If </a:t>
                      </a:r>
                      <a:r>
                        <a:rPr lang="en-US" sz="2400" b="1" kern="1200" dirty="0" smtClean="0">
                          <a:solidFill>
                            <a:schemeClr val="accent6"/>
                          </a:solidFill>
                          <a:latin typeface="+mn-lt"/>
                          <a:ea typeface="+mn-ea"/>
                          <a:cs typeface="+mn-cs"/>
                        </a:rPr>
                        <a:t>transaction is committed</a:t>
                      </a:r>
                      <a:r>
                        <a:rPr lang="en-US" sz="2400" b="0" kern="1200" dirty="0" smtClean="0">
                          <a:solidFill>
                            <a:schemeClr val="dk1"/>
                          </a:solidFill>
                          <a:latin typeface="+mn-lt"/>
                          <a:ea typeface="+mn-ea"/>
                          <a:cs typeface="+mn-cs"/>
                        </a:rPr>
                        <a:t>, then </a:t>
                      </a:r>
                      <a:r>
                        <a:rPr lang="en-US" sz="2400" b="1" kern="1200" dirty="0" smtClean="0">
                          <a:solidFill>
                            <a:schemeClr val="accent6"/>
                          </a:solidFill>
                          <a:latin typeface="+mn-lt"/>
                          <a:ea typeface="+mn-ea"/>
                          <a:cs typeface="+mn-cs"/>
                        </a:rPr>
                        <a:t>no need to do redo</a:t>
                      </a:r>
                      <a:r>
                        <a:rPr lang="en-US" sz="2400" b="0" kern="1200" dirty="0" smtClean="0">
                          <a:solidFill>
                            <a:schemeClr val="dk1"/>
                          </a:solidFill>
                          <a:latin typeface="+mn-lt"/>
                          <a:ea typeface="+mn-ea"/>
                          <a:cs typeface="+mn-cs"/>
                        </a:rPr>
                        <a:t> the updates of the transaction. </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0" kern="1200" dirty="0" smtClean="0">
                          <a:solidFill>
                            <a:schemeClr val="dk1"/>
                          </a:solidFill>
                          <a:latin typeface="+mn-lt"/>
                          <a:ea typeface="+mn-ea"/>
                          <a:cs typeface="+mn-cs"/>
                        </a:rPr>
                        <a:t>If </a:t>
                      </a:r>
                      <a:r>
                        <a:rPr lang="en-US" sz="2400" b="1" kern="1200" dirty="0" smtClean="0">
                          <a:solidFill>
                            <a:schemeClr val="accent6"/>
                          </a:solidFill>
                          <a:latin typeface="+mn-lt"/>
                          <a:ea typeface="+mn-ea"/>
                          <a:cs typeface="+mn-cs"/>
                        </a:rPr>
                        <a:t>transaction is committed</a:t>
                      </a:r>
                      <a:r>
                        <a:rPr lang="en-US" sz="2400" b="0" kern="1200" dirty="0" smtClean="0">
                          <a:solidFill>
                            <a:schemeClr val="dk1"/>
                          </a:solidFill>
                          <a:latin typeface="+mn-lt"/>
                          <a:ea typeface="+mn-ea"/>
                          <a:cs typeface="+mn-cs"/>
                        </a:rPr>
                        <a:t>, then we </a:t>
                      </a:r>
                      <a:r>
                        <a:rPr lang="en-US" sz="2400" b="1" kern="1200" dirty="0" smtClean="0">
                          <a:solidFill>
                            <a:schemeClr val="accent6"/>
                          </a:solidFill>
                          <a:latin typeface="+mn-lt"/>
                          <a:ea typeface="+mn-ea"/>
                          <a:cs typeface="+mn-cs"/>
                        </a:rPr>
                        <a:t>need to do redo</a:t>
                      </a:r>
                      <a:r>
                        <a:rPr lang="en-US" sz="2400" b="0" kern="1200" dirty="0" smtClean="0">
                          <a:solidFill>
                            <a:schemeClr val="dk1"/>
                          </a:solidFill>
                          <a:latin typeface="+mn-lt"/>
                          <a:ea typeface="+mn-ea"/>
                          <a:cs typeface="+mn-cs"/>
                        </a:rPr>
                        <a:t> the updates of the transaction.</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0" name="Content Placeholder 4">
            <a:extLst>
              <a:ext uri="{FF2B5EF4-FFF2-40B4-BE49-F238E27FC236}">
                <a16:creationId xmlns:a16="http://schemas.microsoft.com/office/drawing/2014/main" id="{26B864CA-85CD-4666-B9D1-870ED08B272C}"/>
              </a:ext>
            </a:extLst>
          </p:cNvPr>
          <p:cNvGraphicFramePr>
            <a:graphicFrameLocks/>
          </p:cNvGraphicFramePr>
          <p:nvPr>
            <p:extLst/>
          </p:nvPr>
        </p:nvGraphicFramePr>
        <p:xfrm>
          <a:off x="131179" y="4717039"/>
          <a:ext cx="11929642" cy="54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1" kern="1200" dirty="0" smtClean="0">
                          <a:solidFill>
                            <a:schemeClr val="accent6"/>
                          </a:solidFill>
                          <a:latin typeface="+mn-lt"/>
                          <a:ea typeface="+mn-ea"/>
                          <a:cs typeface="+mn-cs"/>
                        </a:rPr>
                        <a:t>Undo and Redo both operations are performed</a:t>
                      </a:r>
                      <a:r>
                        <a:rPr lang="en-US"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smtClean="0">
                          <a:solidFill>
                            <a:schemeClr val="accent6"/>
                          </a:solidFill>
                          <a:latin typeface="+mn-lt"/>
                          <a:ea typeface="+mn-ea"/>
                          <a:cs typeface="+mn-cs"/>
                        </a:rPr>
                        <a:t>Only Redo operation is performed</a:t>
                      </a:r>
                      <a:r>
                        <a:rPr lang="en-US" sz="2400" b="0" kern="1200" dirty="0" smtClean="0">
                          <a:solidFill>
                            <a:schemeClr val="dk1"/>
                          </a:solidFill>
                          <a:latin typeface="+mn-lt"/>
                          <a:ea typeface="+mn-ea"/>
                          <a:cs typeface="+mn-cs"/>
                        </a:rPr>
                        <a:t>.</a:t>
                      </a:r>
                      <a:endParaRPr lang="en-US" sz="2400" b="0" kern="1200" dirty="0">
                        <a:solidFill>
                          <a:schemeClr val="dk1"/>
                        </a:solidFill>
                        <a:latin typeface="+mn-lt"/>
                        <a:ea typeface="+mn-ea"/>
                        <a:cs typeface="+mn-cs"/>
                      </a:endParaRP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3056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ACID properties of transaction</a:t>
            </a:r>
          </a:p>
        </p:txBody>
      </p:sp>
      <p:sp>
        <p:nvSpPr>
          <p:cNvPr id="5" name="Text Placeholder 4"/>
          <p:cNvSpPr>
            <a:spLocks noGrp="1"/>
          </p:cNvSpPr>
          <p:nvPr>
            <p:ph type="body" idx="1"/>
          </p:nvPr>
        </p:nvSpPr>
        <p:spPr/>
        <p:txBody>
          <a:bodyPr/>
          <a:lstStyle/>
          <a:p>
            <a:r>
              <a:rPr lang="en-US" dirty="0" smtClean="0"/>
              <a:t>Section </a:t>
            </a:r>
            <a:r>
              <a:rPr lang="en-US" smtClean="0"/>
              <a:t>– 2</a:t>
            </a:r>
            <a:endParaRPr lang="en-US" dirty="0" smtClean="0"/>
          </a:p>
          <a:p>
            <a:endParaRPr lang="en-US" dirty="0"/>
          </a:p>
        </p:txBody>
      </p:sp>
    </p:spTree>
    <p:extLst>
      <p:ext uri="{BB962C8B-B14F-4D97-AF65-F5344CB8AC3E}">
        <p14:creationId xmlns:p14="http://schemas.microsoft.com/office/powerpoint/2010/main" val="28237876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Deferred &amp; Immediate </a:t>
            </a:r>
            <a:r>
              <a:rPr lang="en-US" dirty="0" smtClean="0"/>
              <a:t>Updates </a:t>
            </a:r>
            <a:r>
              <a:rPr lang="en-US" dirty="0" smtClean="0">
                <a:solidFill>
                  <a:schemeClr val="tx2"/>
                </a:solidFill>
              </a:rPr>
              <a:t>(Checkpoint)</a:t>
            </a:r>
            <a:endParaRPr lang="en-US" dirty="0">
              <a:solidFill>
                <a:schemeClr val="tx2"/>
              </a:solidFill>
            </a:endParaRPr>
          </a:p>
        </p:txBody>
      </p:sp>
      <p:sp>
        <p:nvSpPr>
          <p:cNvPr id="3" name="Content Placeholder 2"/>
          <p:cNvSpPr>
            <a:spLocks noGrp="1"/>
          </p:cNvSpPr>
          <p:nvPr>
            <p:ph idx="1"/>
          </p:nvPr>
        </p:nvSpPr>
        <p:spPr/>
        <p:txBody>
          <a:bodyPr/>
          <a:lstStyle/>
          <a:p>
            <a:r>
              <a:rPr lang="en-US" dirty="0"/>
              <a:t>Searching the entire log is time consuming. </a:t>
            </a:r>
          </a:p>
          <a:p>
            <a:pPr lvl="1"/>
            <a:r>
              <a:rPr lang="en-US" dirty="0"/>
              <a:t>Immediate database modification</a:t>
            </a:r>
          </a:p>
          <a:p>
            <a:pPr lvl="2"/>
            <a:r>
              <a:rPr lang="en-US" dirty="0"/>
              <a:t>When transaction fail log file is used to undo the updates of transaction. </a:t>
            </a:r>
          </a:p>
          <a:p>
            <a:pPr lvl="1"/>
            <a:r>
              <a:rPr lang="en-US" dirty="0"/>
              <a:t>Deferred database modification</a:t>
            </a:r>
          </a:p>
          <a:p>
            <a:pPr lvl="2"/>
            <a:r>
              <a:rPr lang="en-US" dirty="0"/>
              <a:t>When transaction commits log file is used to redo the updates of transaction.</a:t>
            </a:r>
          </a:p>
          <a:p>
            <a:r>
              <a:rPr lang="en-US" b="1" dirty="0">
                <a:solidFill>
                  <a:schemeClr val="accent6"/>
                </a:solidFill>
              </a:rPr>
              <a:t>To reduce the searching time </a:t>
            </a:r>
            <a:r>
              <a:rPr lang="en-US" dirty="0"/>
              <a:t>of entire log we can use </a:t>
            </a:r>
            <a:r>
              <a:rPr lang="en-US" b="1" dirty="0">
                <a:solidFill>
                  <a:schemeClr val="accent6"/>
                </a:solidFill>
              </a:rPr>
              <a:t>check point</a:t>
            </a:r>
            <a:r>
              <a:rPr lang="en-US" dirty="0" smtClean="0"/>
              <a:t>.</a:t>
            </a:r>
          </a:p>
          <a:p>
            <a:r>
              <a:rPr lang="en-US" dirty="0"/>
              <a:t>It is a </a:t>
            </a:r>
            <a:r>
              <a:rPr lang="en-US" b="1" dirty="0">
                <a:solidFill>
                  <a:schemeClr val="accent6"/>
                </a:solidFill>
              </a:rPr>
              <a:t>point</a:t>
            </a:r>
            <a:r>
              <a:rPr lang="en-US" dirty="0"/>
              <a:t> which specifies that </a:t>
            </a:r>
            <a:r>
              <a:rPr lang="en-US" b="1" dirty="0">
                <a:solidFill>
                  <a:schemeClr val="accent6"/>
                </a:solidFill>
              </a:rPr>
              <a:t>any operations executed before it are done correctly and stored safely</a:t>
            </a:r>
            <a:r>
              <a:rPr lang="en-US" dirty="0"/>
              <a:t> (updated safely in database). </a:t>
            </a:r>
          </a:p>
          <a:p>
            <a:r>
              <a:rPr lang="en-US" dirty="0"/>
              <a:t>At this point, all the </a:t>
            </a:r>
            <a:r>
              <a:rPr lang="en-US" b="1" dirty="0">
                <a:solidFill>
                  <a:schemeClr val="accent6"/>
                </a:solidFill>
              </a:rPr>
              <a:t>buffers are force-fully written to the secondary storage</a:t>
            </a:r>
            <a:r>
              <a:rPr lang="en-US" dirty="0"/>
              <a:t> (database). </a:t>
            </a:r>
          </a:p>
          <a:p>
            <a:r>
              <a:rPr lang="en-US" dirty="0"/>
              <a:t>Checkpoints are scheduled at predetermined time intervals.</a:t>
            </a:r>
          </a:p>
          <a:p>
            <a:r>
              <a:rPr lang="en-US" dirty="0"/>
              <a:t>It is used to limit: </a:t>
            </a:r>
          </a:p>
          <a:p>
            <a:pPr lvl="1"/>
            <a:r>
              <a:rPr lang="en-US" dirty="0"/>
              <a:t>Size of transaction log file </a:t>
            </a:r>
          </a:p>
          <a:p>
            <a:pPr lvl="1"/>
            <a:r>
              <a:rPr lang="en-US" dirty="0"/>
              <a:t>Amount of searching </a:t>
            </a:r>
          </a:p>
        </p:txBody>
      </p:sp>
    </p:spTree>
    <p:extLst>
      <p:ext uri="{BB962C8B-B14F-4D97-AF65-F5344CB8AC3E}">
        <p14:creationId xmlns:p14="http://schemas.microsoft.com/office/powerpoint/2010/main" val="202805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 checkpoint </a:t>
            </a:r>
            <a:r>
              <a:rPr lang="en-US" dirty="0"/>
              <a:t>works when failure </a:t>
            </a:r>
            <a:r>
              <a:rPr lang="en-US" dirty="0" smtClean="0"/>
              <a:t>occurs</a:t>
            </a:r>
            <a:endParaRPr lang="en-US" dirty="0">
              <a:solidFill>
                <a:schemeClr val="tx2"/>
              </a:solidFill>
            </a:endParaRP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At </a:t>
            </a:r>
            <a:r>
              <a:rPr lang="en-US" dirty="0"/>
              <a:t>failure time: </a:t>
            </a:r>
          </a:p>
          <a:p>
            <a:pPr lvl="1"/>
            <a:r>
              <a:rPr lang="en-US" b="1" dirty="0">
                <a:solidFill>
                  <a:schemeClr val="accent6"/>
                </a:solidFill>
              </a:rPr>
              <a:t>Ignore the transaction T1 </a:t>
            </a:r>
            <a:r>
              <a:rPr lang="en-US" dirty="0"/>
              <a:t>as it has already been committed before checkpoint. </a:t>
            </a:r>
          </a:p>
          <a:p>
            <a:pPr lvl="1"/>
            <a:r>
              <a:rPr lang="en-US" b="1" dirty="0">
                <a:solidFill>
                  <a:schemeClr val="accent6"/>
                </a:solidFill>
              </a:rPr>
              <a:t>Redo transaction T2 and T3 </a:t>
            </a:r>
            <a:r>
              <a:rPr lang="en-US" dirty="0"/>
              <a:t>as they are active after checkpoint and are committed before failure. </a:t>
            </a:r>
          </a:p>
          <a:p>
            <a:pPr lvl="1"/>
            <a:r>
              <a:rPr lang="en-US" b="1" dirty="0">
                <a:solidFill>
                  <a:schemeClr val="accent6"/>
                </a:solidFill>
              </a:rPr>
              <a:t>Undo transaction T4 </a:t>
            </a:r>
            <a:r>
              <a:rPr lang="en-US" dirty="0"/>
              <a:t>as it is active after checkpoint and has not committed.</a:t>
            </a:r>
          </a:p>
        </p:txBody>
      </p:sp>
      <p:cxnSp>
        <p:nvCxnSpPr>
          <p:cNvPr id="5" name="Straight Arrow Connector 4"/>
          <p:cNvCxnSpPr/>
          <p:nvPr/>
        </p:nvCxnSpPr>
        <p:spPr>
          <a:xfrm>
            <a:off x="1600200" y="1524000"/>
            <a:ext cx="5105400" cy="0"/>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990600" y="1075551"/>
            <a:ext cx="762000" cy="400110"/>
          </a:xfrm>
          <a:prstGeom prst="rect">
            <a:avLst/>
          </a:prstGeom>
          <a:noFill/>
        </p:spPr>
        <p:txBody>
          <a:bodyPr wrap="square" rtlCol="0">
            <a:spAutoFit/>
          </a:bodyPr>
          <a:lstStyle/>
          <a:p>
            <a:pPr algn="ctr"/>
            <a:r>
              <a:rPr lang="en-US" sz="2000" dirty="0" smtClean="0"/>
              <a:t>Time</a:t>
            </a:r>
            <a:endParaRPr lang="en-IN" sz="2000" dirty="0"/>
          </a:p>
        </p:txBody>
      </p:sp>
      <p:sp>
        <p:nvSpPr>
          <p:cNvPr id="7" name="TextBox 6"/>
          <p:cNvSpPr txBox="1"/>
          <p:nvPr/>
        </p:nvSpPr>
        <p:spPr>
          <a:xfrm>
            <a:off x="3352800" y="1075551"/>
            <a:ext cx="685800" cy="400110"/>
          </a:xfrm>
          <a:prstGeom prst="rect">
            <a:avLst/>
          </a:prstGeom>
          <a:noFill/>
        </p:spPr>
        <p:txBody>
          <a:bodyPr wrap="square" rtlCol="0">
            <a:spAutoFit/>
          </a:bodyPr>
          <a:lstStyle/>
          <a:p>
            <a:pPr algn="ctr"/>
            <a:r>
              <a:rPr lang="en-US" sz="2000" dirty="0" smtClean="0"/>
              <a:t>T</a:t>
            </a:r>
            <a:r>
              <a:rPr lang="en-US" sz="2000" baseline="-25000" dirty="0" smtClean="0"/>
              <a:t>C</a:t>
            </a:r>
            <a:endParaRPr lang="en-IN" baseline="-25000" dirty="0"/>
          </a:p>
        </p:txBody>
      </p:sp>
      <p:sp>
        <p:nvSpPr>
          <p:cNvPr id="8" name="TextBox 7"/>
          <p:cNvSpPr txBox="1"/>
          <p:nvPr/>
        </p:nvSpPr>
        <p:spPr>
          <a:xfrm>
            <a:off x="5428625" y="1075551"/>
            <a:ext cx="685800" cy="400110"/>
          </a:xfrm>
          <a:prstGeom prst="rect">
            <a:avLst/>
          </a:prstGeom>
          <a:noFill/>
        </p:spPr>
        <p:txBody>
          <a:bodyPr wrap="square" rtlCol="0">
            <a:spAutoFit/>
          </a:bodyPr>
          <a:lstStyle/>
          <a:p>
            <a:pPr algn="ctr"/>
            <a:r>
              <a:rPr lang="en-US" sz="2000" dirty="0" err="1" smtClean="0"/>
              <a:t>T</a:t>
            </a:r>
            <a:r>
              <a:rPr lang="en-US" sz="2000" baseline="-25000" dirty="0" err="1" smtClean="0"/>
              <a:t>f</a:t>
            </a:r>
            <a:endParaRPr lang="en-IN" baseline="-25000" dirty="0"/>
          </a:p>
        </p:txBody>
      </p:sp>
      <p:cxnSp>
        <p:nvCxnSpPr>
          <p:cNvPr id="9" name="Straight Connector 8"/>
          <p:cNvCxnSpPr/>
          <p:nvPr/>
        </p:nvCxnSpPr>
        <p:spPr>
          <a:xfrm>
            <a:off x="3657600"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5791200"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11" name="Group 10"/>
          <p:cNvGrpSpPr/>
          <p:nvPr/>
        </p:nvGrpSpPr>
        <p:grpSpPr>
          <a:xfrm>
            <a:off x="1447800" y="1828800"/>
            <a:ext cx="914400" cy="381000"/>
            <a:chOff x="1447800" y="1828800"/>
            <a:chExt cx="914400" cy="381000"/>
          </a:xfrm>
        </p:grpSpPr>
        <p:cxnSp>
          <p:nvCxnSpPr>
            <p:cNvPr id="12" name="Straight Connector 1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028950" y="2209800"/>
            <a:ext cx="914400" cy="381000"/>
            <a:chOff x="1447800" y="1828800"/>
            <a:chExt cx="914400" cy="381000"/>
          </a:xfrm>
        </p:grpSpPr>
        <p:cxnSp>
          <p:nvCxnSpPr>
            <p:cNvPr id="16" name="Straight Connector 15"/>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212861" y="2590800"/>
            <a:ext cx="914400" cy="381000"/>
            <a:chOff x="1447800" y="1828800"/>
            <a:chExt cx="914400" cy="381000"/>
          </a:xfrm>
        </p:grpSpPr>
        <p:cxnSp>
          <p:nvCxnSpPr>
            <p:cNvPr id="20" name="Straight Connector 19"/>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5257801" y="2965277"/>
            <a:ext cx="914400" cy="381000"/>
            <a:chOff x="1447800" y="1828800"/>
            <a:chExt cx="914400" cy="381000"/>
          </a:xfrm>
        </p:grpSpPr>
        <p:cxnSp>
          <p:nvCxnSpPr>
            <p:cNvPr id="24" name="Straight Connector 23"/>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670779" y="1657291"/>
            <a:ext cx="474688" cy="400110"/>
          </a:xfrm>
          <a:prstGeom prst="rect">
            <a:avLst/>
          </a:prstGeom>
          <a:noFill/>
        </p:spPr>
        <p:txBody>
          <a:bodyPr wrap="square" rtlCol="0">
            <a:spAutoFit/>
          </a:bodyPr>
          <a:lstStyle/>
          <a:p>
            <a:pPr algn="ctr"/>
            <a:r>
              <a:rPr lang="en-US" sz="2000" dirty="0" smtClean="0"/>
              <a:t>T1</a:t>
            </a:r>
            <a:endParaRPr lang="en-IN" baseline="-25000" dirty="0"/>
          </a:p>
        </p:txBody>
      </p:sp>
      <p:sp>
        <p:nvSpPr>
          <p:cNvPr id="28" name="TextBox 27"/>
          <p:cNvSpPr txBox="1"/>
          <p:nvPr/>
        </p:nvSpPr>
        <p:spPr>
          <a:xfrm>
            <a:off x="3248806" y="2072788"/>
            <a:ext cx="474688" cy="400110"/>
          </a:xfrm>
          <a:prstGeom prst="rect">
            <a:avLst/>
          </a:prstGeom>
          <a:noFill/>
        </p:spPr>
        <p:txBody>
          <a:bodyPr wrap="square" rtlCol="0">
            <a:spAutoFit/>
          </a:bodyPr>
          <a:lstStyle/>
          <a:p>
            <a:pPr algn="ctr"/>
            <a:r>
              <a:rPr lang="en-US" sz="2000" dirty="0" smtClean="0"/>
              <a:t>T2</a:t>
            </a:r>
            <a:endParaRPr lang="en-IN" baseline="-25000" dirty="0"/>
          </a:p>
        </p:txBody>
      </p:sp>
      <p:sp>
        <p:nvSpPr>
          <p:cNvPr id="29" name="TextBox 28"/>
          <p:cNvSpPr txBox="1"/>
          <p:nvPr/>
        </p:nvSpPr>
        <p:spPr>
          <a:xfrm>
            <a:off x="4432717" y="2429801"/>
            <a:ext cx="474688" cy="400110"/>
          </a:xfrm>
          <a:prstGeom prst="rect">
            <a:avLst/>
          </a:prstGeom>
          <a:noFill/>
        </p:spPr>
        <p:txBody>
          <a:bodyPr wrap="square" rtlCol="0">
            <a:spAutoFit/>
          </a:bodyPr>
          <a:lstStyle/>
          <a:p>
            <a:pPr algn="ctr"/>
            <a:r>
              <a:rPr lang="en-US" sz="2000" dirty="0" smtClean="0"/>
              <a:t>T3</a:t>
            </a:r>
            <a:endParaRPr lang="en-IN" baseline="-25000" dirty="0"/>
          </a:p>
        </p:txBody>
      </p:sp>
      <p:sp>
        <p:nvSpPr>
          <p:cNvPr id="30" name="TextBox 29"/>
          <p:cNvSpPr txBox="1"/>
          <p:nvPr/>
        </p:nvSpPr>
        <p:spPr>
          <a:xfrm>
            <a:off x="5350241" y="2812878"/>
            <a:ext cx="474688" cy="400110"/>
          </a:xfrm>
          <a:prstGeom prst="rect">
            <a:avLst/>
          </a:prstGeom>
          <a:noFill/>
        </p:spPr>
        <p:txBody>
          <a:bodyPr wrap="square" rtlCol="0">
            <a:spAutoFit/>
          </a:bodyPr>
          <a:lstStyle/>
          <a:p>
            <a:pPr algn="ctr"/>
            <a:r>
              <a:rPr lang="en-US" sz="2000" dirty="0" smtClean="0"/>
              <a:t>T4</a:t>
            </a:r>
            <a:endParaRPr lang="en-IN" baseline="-25000" dirty="0"/>
          </a:p>
        </p:txBody>
      </p:sp>
      <p:sp>
        <p:nvSpPr>
          <p:cNvPr id="31" name="TextBox 30"/>
          <p:cNvSpPr txBox="1"/>
          <p:nvPr/>
        </p:nvSpPr>
        <p:spPr>
          <a:xfrm>
            <a:off x="2679490" y="3726397"/>
            <a:ext cx="1929203" cy="400110"/>
          </a:xfrm>
          <a:prstGeom prst="rect">
            <a:avLst/>
          </a:prstGeom>
          <a:noFill/>
        </p:spPr>
        <p:txBody>
          <a:bodyPr wrap="square" rtlCol="0">
            <a:spAutoFit/>
          </a:bodyPr>
          <a:lstStyle/>
          <a:p>
            <a:pPr algn="ctr"/>
            <a:r>
              <a:rPr lang="en-US" sz="2000" dirty="0" smtClean="0"/>
              <a:t>Checkpoint time</a:t>
            </a:r>
            <a:endParaRPr lang="en-IN" baseline="-25000" dirty="0"/>
          </a:p>
        </p:txBody>
      </p:sp>
      <p:sp>
        <p:nvSpPr>
          <p:cNvPr id="32" name="TextBox 31"/>
          <p:cNvSpPr txBox="1"/>
          <p:nvPr/>
        </p:nvSpPr>
        <p:spPr>
          <a:xfrm>
            <a:off x="5319479" y="3684000"/>
            <a:ext cx="950939" cy="400110"/>
          </a:xfrm>
          <a:prstGeom prst="rect">
            <a:avLst/>
          </a:prstGeom>
          <a:noFill/>
        </p:spPr>
        <p:txBody>
          <a:bodyPr wrap="square" rtlCol="0">
            <a:spAutoFit/>
          </a:bodyPr>
          <a:lstStyle/>
          <a:p>
            <a:pPr algn="ctr"/>
            <a:r>
              <a:rPr lang="en-US" sz="2000" dirty="0" smtClean="0"/>
              <a:t>Failure</a:t>
            </a:r>
            <a:endParaRPr lang="en-IN" baseline="-25000" dirty="0"/>
          </a:p>
        </p:txBody>
      </p:sp>
    </p:spTree>
    <p:extLst>
      <p:ext uri="{BB962C8B-B14F-4D97-AF65-F5344CB8AC3E}">
        <p14:creationId xmlns:p14="http://schemas.microsoft.com/office/powerpoint/2010/main" val="214001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Effect transition="in" filter="fade">
                                      <p:cBhvr>
                                        <p:cTn id="69" dur="500"/>
                                        <p:tgtEl>
                                          <p:spTgt spid="3">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10" end="10"/>
                                            </p:txEl>
                                          </p:spTgt>
                                        </p:tgtEl>
                                        <p:attrNameLst>
                                          <p:attrName>style.visibility</p:attrName>
                                        </p:attrNameLst>
                                      </p:cBhvr>
                                      <p:to>
                                        <p:strVal val="visible"/>
                                      </p:to>
                                    </p:set>
                                    <p:animEffect transition="in" filter="fade">
                                      <p:cBhvr>
                                        <p:cTn id="79" dur="500"/>
                                        <p:tgtEl>
                                          <p:spTgt spid="3">
                                            <p:txEl>
                                              <p:pRg st="10" end="1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7" grpId="0"/>
      <p:bldP spid="28" grpId="0"/>
      <p:bldP spid="29" grpId="0"/>
      <p:bldP spid="30" grpId="0"/>
      <p:bldP spid="31" grpId="0"/>
      <p:bldP spid="3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 checkpoint </a:t>
            </a:r>
            <a:r>
              <a:rPr lang="en-US" dirty="0"/>
              <a:t>works when failure </a:t>
            </a:r>
            <a:r>
              <a:rPr lang="en-US" dirty="0" smtClean="0"/>
              <a:t>occurs</a:t>
            </a:r>
            <a:endParaRPr lang="en-US" dirty="0">
              <a:solidFill>
                <a:schemeClr val="tx2"/>
              </a:solidFill>
            </a:endParaRP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cxnSp>
        <p:nvCxnSpPr>
          <p:cNvPr id="5" name="Straight Arrow Connector 4"/>
          <p:cNvCxnSpPr/>
          <p:nvPr/>
        </p:nvCxnSpPr>
        <p:spPr>
          <a:xfrm>
            <a:off x="1600200" y="1524000"/>
            <a:ext cx="9144000" cy="0"/>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990600" y="1075551"/>
            <a:ext cx="762000" cy="400110"/>
          </a:xfrm>
          <a:prstGeom prst="rect">
            <a:avLst/>
          </a:prstGeom>
          <a:noFill/>
        </p:spPr>
        <p:txBody>
          <a:bodyPr wrap="square" rtlCol="0">
            <a:spAutoFit/>
          </a:bodyPr>
          <a:lstStyle/>
          <a:p>
            <a:pPr algn="ctr"/>
            <a:r>
              <a:rPr lang="en-US" sz="2000" dirty="0" smtClean="0"/>
              <a:t>Time</a:t>
            </a:r>
            <a:endParaRPr lang="en-IN" sz="2000" dirty="0"/>
          </a:p>
        </p:txBody>
      </p:sp>
      <p:sp>
        <p:nvSpPr>
          <p:cNvPr id="7" name="TextBox 6"/>
          <p:cNvSpPr txBox="1"/>
          <p:nvPr/>
        </p:nvSpPr>
        <p:spPr>
          <a:xfrm>
            <a:off x="7068456" y="1075551"/>
            <a:ext cx="685800" cy="400110"/>
          </a:xfrm>
          <a:prstGeom prst="rect">
            <a:avLst/>
          </a:prstGeom>
          <a:noFill/>
        </p:spPr>
        <p:txBody>
          <a:bodyPr wrap="square" rtlCol="0">
            <a:spAutoFit/>
          </a:bodyPr>
          <a:lstStyle/>
          <a:p>
            <a:pPr algn="ctr"/>
            <a:r>
              <a:rPr lang="en-US" sz="2000" dirty="0" smtClean="0"/>
              <a:t>T</a:t>
            </a:r>
            <a:r>
              <a:rPr lang="en-US" sz="2000" baseline="-25000" dirty="0" smtClean="0"/>
              <a:t>C</a:t>
            </a:r>
            <a:endParaRPr lang="en-IN" baseline="-25000" dirty="0"/>
          </a:p>
        </p:txBody>
      </p:sp>
      <p:sp>
        <p:nvSpPr>
          <p:cNvPr id="8" name="TextBox 7"/>
          <p:cNvSpPr txBox="1"/>
          <p:nvPr/>
        </p:nvSpPr>
        <p:spPr>
          <a:xfrm>
            <a:off x="9507135" y="1075551"/>
            <a:ext cx="685800" cy="400110"/>
          </a:xfrm>
          <a:prstGeom prst="rect">
            <a:avLst/>
          </a:prstGeom>
          <a:noFill/>
        </p:spPr>
        <p:txBody>
          <a:bodyPr wrap="square" rtlCol="0">
            <a:spAutoFit/>
          </a:bodyPr>
          <a:lstStyle/>
          <a:p>
            <a:pPr algn="ctr"/>
            <a:r>
              <a:rPr lang="en-US" sz="2000" dirty="0" err="1" smtClean="0"/>
              <a:t>T</a:t>
            </a:r>
            <a:r>
              <a:rPr lang="en-US" sz="2000" baseline="-25000" dirty="0" err="1" smtClean="0"/>
              <a:t>f</a:t>
            </a:r>
            <a:endParaRPr lang="en-IN" baseline="-25000" dirty="0"/>
          </a:p>
        </p:txBody>
      </p:sp>
      <p:cxnSp>
        <p:nvCxnSpPr>
          <p:cNvPr id="9" name="Straight Connector 8"/>
          <p:cNvCxnSpPr/>
          <p:nvPr/>
        </p:nvCxnSpPr>
        <p:spPr>
          <a:xfrm>
            <a:off x="7373256"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9869710"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11" name="Group 10"/>
          <p:cNvGrpSpPr/>
          <p:nvPr/>
        </p:nvGrpSpPr>
        <p:grpSpPr>
          <a:xfrm>
            <a:off x="1447800" y="1828800"/>
            <a:ext cx="914400" cy="381000"/>
            <a:chOff x="1447800" y="1828800"/>
            <a:chExt cx="914400" cy="381000"/>
          </a:xfrm>
        </p:grpSpPr>
        <p:cxnSp>
          <p:nvCxnSpPr>
            <p:cNvPr id="12" name="Straight Connector 1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6135009" y="2387600"/>
            <a:ext cx="914400" cy="381000"/>
            <a:chOff x="1447800" y="1828800"/>
            <a:chExt cx="914400" cy="381000"/>
          </a:xfrm>
        </p:grpSpPr>
        <p:cxnSp>
          <p:nvCxnSpPr>
            <p:cNvPr id="16" name="Straight Connector 15"/>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928517" y="2590800"/>
            <a:ext cx="914400" cy="381000"/>
            <a:chOff x="1447800" y="1828800"/>
            <a:chExt cx="914400" cy="381000"/>
          </a:xfrm>
        </p:grpSpPr>
        <p:cxnSp>
          <p:nvCxnSpPr>
            <p:cNvPr id="20" name="Straight Connector 19"/>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9336311" y="2781299"/>
            <a:ext cx="914400" cy="381000"/>
            <a:chOff x="1447800" y="1828800"/>
            <a:chExt cx="914400" cy="381000"/>
          </a:xfrm>
        </p:grpSpPr>
        <p:cxnSp>
          <p:nvCxnSpPr>
            <p:cNvPr id="24" name="Straight Connector 23"/>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670779" y="1657291"/>
            <a:ext cx="474688" cy="400110"/>
          </a:xfrm>
          <a:prstGeom prst="rect">
            <a:avLst/>
          </a:prstGeom>
          <a:noFill/>
        </p:spPr>
        <p:txBody>
          <a:bodyPr wrap="square" rtlCol="0">
            <a:spAutoFit/>
          </a:bodyPr>
          <a:lstStyle/>
          <a:p>
            <a:pPr algn="ctr"/>
            <a:r>
              <a:rPr lang="en-US" sz="2000" dirty="0" smtClean="0"/>
              <a:t>T1</a:t>
            </a:r>
            <a:endParaRPr lang="en-IN" baseline="-25000" dirty="0"/>
          </a:p>
        </p:txBody>
      </p:sp>
      <p:sp>
        <p:nvSpPr>
          <p:cNvPr id="28" name="TextBox 27"/>
          <p:cNvSpPr txBox="1"/>
          <p:nvPr/>
        </p:nvSpPr>
        <p:spPr>
          <a:xfrm>
            <a:off x="6354865" y="2250588"/>
            <a:ext cx="474688" cy="400110"/>
          </a:xfrm>
          <a:prstGeom prst="rect">
            <a:avLst/>
          </a:prstGeom>
          <a:noFill/>
        </p:spPr>
        <p:txBody>
          <a:bodyPr wrap="square" rtlCol="0">
            <a:spAutoFit/>
          </a:bodyPr>
          <a:lstStyle/>
          <a:p>
            <a:pPr algn="ctr"/>
            <a:r>
              <a:rPr lang="en-US" sz="2000" dirty="0" smtClean="0"/>
              <a:t>T4</a:t>
            </a:r>
            <a:endParaRPr lang="en-IN" baseline="-25000" dirty="0"/>
          </a:p>
        </p:txBody>
      </p:sp>
      <p:sp>
        <p:nvSpPr>
          <p:cNvPr id="29" name="TextBox 28"/>
          <p:cNvSpPr txBox="1"/>
          <p:nvPr/>
        </p:nvSpPr>
        <p:spPr>
          <a:xfrm>
            <a:off x="8148373" y="2429801"/>
            <a:ext cx="474688" cy="400110"/>
          </a:xfrm>
          <a:prstGeom prst="rect">
            <a:avLst/>
          </a:prstGeom>
          <a:noFill/>
        </p:spPr>
        <p:txBody>
          <a:bodyPr wrap="square" rtlCol="0">
            <a:spAutoFit/>
          </a:bodyPr>
          <a:lstStyle/>
          <a:p>
            <a:pPr algn="ctr"/>
            <a:r>
              <a:rPr lang="en-US" sz="2000" dirty="0" smtClean="0"/>
              <a:t>T5</a:t>
            </a:r>
            <a:endParaRPr lang="en-IN" baseline="-25000" dirty="0"/>
          </a:p>
        </p:txBody>
      </p:sp>
      <p:sp>
        <p:nvSpPr>
          <p:cNvPr id="30" name="TextBox 29"/>
          <p:cNvSpPr txBox="1"/>
          <p:nvPr/>
        </p:nvSpPr>
        <p:spPr>
          <a:xfrm>
            <a:off x="9428751" y="2628900"/>
            <a:ext cx="474688" cy="400110"/>
          </a:xfrm>
          <a:prstGeom prst="rect">
            <a:avLst/>
          </a:prstGeom>
          <a:noFill/>
        </p:spPr>
        <p:txBody>
          <a:bodyPr wrap="square" rtlCol="0">
            <a:spAutoFit/>
          </a:bodyPr>
          <a:lstStyle/>
          <a:p>
            <a:pPr algn="ctr"/>
            <a:r>
              <a:rPr lang="en-US" sz="2000" dirty="0" smtClean="0"/>
              <a:t>T6</a:t>
            </a:r>
            <a:endParaRPr lang="en-IN" baseline="-25000" dirty="0"/>
          </a:p>
        </p:txBody>
      </p:sp>
      <p:sp>
        <p:nvSpPr>
          <p:cNvPr id="31" name="TextBox 30"/>
          <p:cNvSpPr txBox="1"/>
          <p:nvPr/>
        </p:nvSpPr>
        <p:spPr>
          <a:xfrm>
            <a:off x="6395146" y="3726397"/>
            <a:ext cx="1929203" cy="400110"/>
          </a:xfrm>
          <a:prstGeom prst="rect">
            <a:avLst/>
          </a:prstGeom>
          <a:noFill/>
        </p:spPr>
        <p:txBody>
          <a:bodyPr wrap="square" rtlCol="0">
            <a:spAutoFit/>
          </a:bodyPr>
          <a:lstStyle/>
          <a:p>
            <a:pPr algn="ctr"/>
            <a:r>
              <a:rPr lang="en-US" sz="2000" dirty="0" smtClean="0"/>
              <a:t>Checkpoint time</a:t>
            </a:r>
            <a:endParaRPr lang="en-IN" baseline="-25000" dirty="0"/>
          </a:p>
        </p:txBody>
      </p:sp>
      <p:sp>
        <p:nvSpPr>
          <p:cNvPr id="32" name="TextBox 31"/>
          <p:cNvSpPr txBox="1"/>
          <p:nvPr/>
        </p:nvSpPr>
        <p:spPr>
          <a:xfrm>
            <a:off x="9397989" y="3684000"/>
            <a:ext cx="950939" cy="400110"/>
          </a:xfrm>
          <a:prstGeom prst="rect">
            <a:avLst/>
          </a:prstGeom>
          <a:noFill/>
        </p:spPr>
        <p:txBody>
          <a:bodyPr wrap="square" rtlCol="0">
            <a:spAutoFit/>
          </a:bodyPr>
          <a:lstStyle/>
          <a:p>
            <a:pPr algn="ctr"/>
            <a:r>
              <a:rPr lang="en-US" sz="2000" dirty="0" smtClean="0"/>
              <a:t>Failure</a:t>
            </a:r>
            <a:endParaRPr lang="en-IN" baseline="-25000" dirty="0"/>
          </a:p>
        </p:txBody>
      </p:sp>
      <p:cxnSp>
        <p:nvCxnSpPr>
          <p:cNvPr id="33" name="Straight Connector 32"/>
          <p:cNvCxnSpPr/>
          <p:nvPr/>
        </p:nvCxnSpPr>
        <p:spPr>
          <a:xfrm>
            <a:off x="688878" y="4976324"/>
            <a:ext cx="96012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34" name="Content Placeholder 4">
            <a:extLst>
              <a:ext uri="{FF2B5EF4-FFF2-40B4-BE49-F238E27FC236}">
                <a16:creationId xmlns:a16="http://schemas.microsoft.com/office/drawing/2014/main" id="{26B864CA-85CD-4666-B9D1-870ED08B272C}"/>
              </a:ext>
            </a:extLst>
          </p:cNvPr>
          <p:cNvGraphicFramePr>
            <a:graphicFrameLocks/>
          </p:cNvGraphicFramePr>
          <p:nvPr>
            <p:extLst/>
          </p:nvPr>
        </p:nvGraphicFramePr>
        <p:xfrm>
          <a:off x="688878" y="4588339"/>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smtClean="0">
                          <a:solidFill>
                            <a:schemeClr val="bg1"/>
                          </a:solidFill>
                        </a:rPr>
                        <a:t>Exercise</a:t>
                      </a:r>
                      <a:endParaRPr lang="en-US" sz="2000" b="1" dirty="0">
                        <a:solidFill>
                          <a:schemeClr val="bg1"/>
                        </a:solidFill>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35" name="Content Placeholder 4">
            <a:extLst>
              <a:ext uri="{FF2B5EF4-FFF2-40B4-BE49-F238E27FC236}">
                <a16:creationId xmlns:a16="http://schemas.microsoft.com/office/drawing/2014/main" id="{26B864CA-85CD-4666-B9D1-870ED08B272C}"/>
              </a:ext>
            </a:extLst>
          </p:cNvPr>
          <p:cNvGraphicFramePr>
            <a:graphicFrameLocks/>
          </p:cNvGraphicFramePr>
          <p:nvPr>
            <p:extLst/>
          </p:nvPr>
        </p:nvGraphicFramePr>
        <p:xfrm>
          <a:off x="1787807" y="4579451"/>
          <a:ext cx="8686800" cy="396240"/>
        </p:xfrm>
        <a:graphic>
          <a:graphicData uri="http://schemas.openxmlformats.org/drawingml/2006/table">
            <a:tbl>
              <a:tblPr firstRow="1" bandRow="1">
                <a:tableStyleId>{8EC20E35-A176-4012-BC5E-935CFFF8708E}</a:tableStyleId>
              </a:tblPr>
              <a:tblGrid>
                <a:gridCol w="8686800">
                  <a:extLst>
                    <a:ext uri="{9D8B030D-6E8A-4147-A177-3AD203B41FA5}">
                      <a16:colId xmlns:a16="http://schemas.microsoft.com/office/drawing/2014/main" val="20000"/>
                    </a:ext>
                  </a:extLst>
                </a:gridCol>
              </a:tblGrid>
              <a:tr h="285488">
                <a:tc>
                  <a:txBody>
                    <a:bodyPr/>
                    <a:lstStyle/>
                    <a:p>
                      <a:pPr algn="l"/>
                      <a:r>
                        <a:rPr lang="en-US" sz="2000" b="0" kern="1200" dirty="0" smtClean="0">
                          <a:solidFill>
                            <a:schemeClr val="tx1"/>
                          </a:solidFill>
                          <a:latin typeface="+mn-lt"/>
                          <a:ea typeface="+mn-ea"/>
                          <a:cs typeface="+mn-cs"/>
                        </a:rPr>
                        <a:t>Give the name</a:t>
                      </a:r>
                      <a:r>
                        <a:rPr lang="en-US" sz="2000" b="0" kern="1200" baseline="0" dirty="0" smtClean="0">
                          <a:solidFill>
                            <a:schemeClr val="tx1"/>
                          </a:solidFill>
                          <a:latin typeface="+mn-lt"/>
                          <a:ea typeface="+mn-ea"/>
                          <a:cs typeface="+mn-cs"/>
                        </a:rPr>
                        <a:t> of transactions which has already been committed before checkpoint</a:t>
                      </a:r>
                      <a:r>
                        <a:rPr lang="en-US" sz="2000" b="0" kern="1200" dirty="0" smtClean="0">
                          <a:solidFill>
                            <a:schemeClr val="tx1"/>
                          </a:solidFill>
                          <a:latin typeface="+mn-lt"/>
                          <a:ea typeface="+mn-ea"/>
                          <a:cs typeface="+mn-cs"/>
                        </a:rPr>
                        <a:t>.</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39" name="Straight Connector 38"/>
          <p:cNvCxnSpPr/>
          <p:nvPr/>
        </p:nvCxnSpPr>
        <p:spPr>
          <a:xfrm>
            <a:off x="688878" y="5607695"/>
            <a:ext cx="768096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0" name="Content Placeholder 4">
            <a:extLst>
              <a:ext uri="{FF2B5EF4-FFF2-40B4-BE49-F238E27FC236}">
                <a16:creationId xmlns:a16="http://schemas.microsoft.com/office/drawing/2014/main" id="{26B864CA-85CD-4666-B9D1-870ED08B272C}"/>
              </a:ext>
            </a:extLst>
          </p:cNvPr>
          <p:cNvGraphicFramePr>
            <a:graphicFrameLocks/>
          </p:cNvGraphicFramePr>
          <p:nvPr>
            <p:extLst/>
          </p:nvPr>
        </p:nvGraphicFramePr>
        <p:xfrm>
          <a:off x="688878" y="5219710"/>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smtClean="0">
                          <a:solidFill>
                            <a:schemeClr val="bg1"/>
                          </a:solidFill>
                        </a:rPr>
                        <a:t>Exercise</a:t>
                      </a:r>
                      <a:endParaRPr lang="en-US" sz="2000" b="1" dirty="0">
                        <a:solidFill>
                          <a:schemeClr val="bg1"/>
                        </a:solidFill>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41" name="Content Placeholder 4">
            <a:extLst>
              <a:ext uri="{FF2B5EF4-FFF2-40B4-BE49-F238E27FC236}">
                <a16:creationId xmlns:a16="http://schemas.microsoft.com/office/drawing/2014/main" id="{26B864CA-85CD-4666-B9D1-870ED08B272C}"/>
              </a:ext>
            </a:extLst>
          </p:cNvPr>
          <p:cNvGraphicFramePr>
            <a:graphicFrameLocks/>
          </p:cNvGraphicFramePr>
          <p:nvPr>
            <p:extLst/>
          </p:nvPr>
        </p:nvGraphicFramePr>
        <p:xfrm>
          <a:off x="1787807" y="5210822"/>
          <a:ext cx="6766560" cy="396240"/>
        </p:xfrm>
        <a:graphic>
          <a:graphicData uri="http://schemas.openxmlformats.org/drawingml/2006/table">
            <a:tbl>
              <a:tblPr firstRow="1" bandRow="1">
                <a:tableStyleId>{8EC20E35-A176-4012-BC5E-935CFFF8708E}</a:tableStyleId>
              </a:tblPr>
              <a:tblGrid>
                <a:gridCol w="6766560">
                  <a:extLst>
                    <a:ext uri="{9D8B030D-6E8A-4147-A177-3AD203B41FA5}">
                      <a16:colId xmlns:a16="http://schemas.microsoft.com/office/drawing/2014/main" val="20000"/>
                    </a:ext>
                  </a:extLst>
                </a:gridCol>
              </a:tblGrid>
              <a:tr h="285488">
                <a:tc>
                  <a:txBody>
                    <a:bodyPr/>
                    <a:lstStyle/>
                    <a:p>
                      <a:pPr algn="l"/>
                      <a:r>
                        <a:rPr lang="en-US" sz="2000" b="0" kern="1200" dirty="0" smtClean="0">
                          <a:solidFill>
                            <a:schemeClr val="tx1"/>
                          </a:solidFill>
                          <a:latin typeface="+mn-lt"/>
                          <a:ea typeface="+mn-ea"/>
                          <a:cs typeface="+mn-cs"/>
                        </a:rPr>
                        <a:t>Give the name</a:t>
                      </a:r>
                      <a:r>
                        <a:rPr lang="en-US" sz="2000" b="0" kern="1200" baseline="0" dirty="0" smtClean="0">
                          <a:solidFill>
                            <a:schemeClr val="tx1"/>
                          </a:solidFill>
                          <a:latin typeface="+mn-lt"/>
                          <a:ea typeface="+mn-ea"/>
                          <a:cs typeface="+mn-cs"/>
                        </a:rPr>
                        <a:t> of transactions which will perform Redo operation</a:t>
                      </a:r>
                      <a:r>
                        <a:rPr lang="en-US" sz="2000" b="0" kern="1200" dirty="0" smtClean="0">
                          <a:solidFill>
                            <a:schemeClr val="tx1"/>
                          </a:solidFill>
                          <a:latin typeface="+mn-lt"/>
                          <a:ea typeface="+mn-ea"/>
                          <a:cs typeface="+mn-cs"/>
                        </a:rPr>
                        <a:t>.</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42" name="Straight Connector 41"/>
          <p:cNvCxnSpPr/>
          <p:nvPr/>
        </p:nvCxnSpPr>
        <p:spPr>
          <a:xfrm>
            <a:off x="672096" y="6239066"/>
            <a:ext cx="768096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3" name="Content Placeholder 4">
            <a:extLst>
              <a:ext uri="{FF2B5EF4-FFF2-40B4-BE49-F238E27FC236}">
                <a16:creationId xmlns:a16="http://schemas.microsoft.com/office/drawing/2014/main" id="{26B864CA-85CD-4666-B9D1-870ED08B272C}"/>
              </a:ext>
            </a:extLst>
          </p:cNvPr>
          <p:cNvGraphicFramePr>
            <a:graphicFrameLocks/>
          </p:cNvGraphicFramePr>
          <p:nvPr>
            <p:extLst/>
          </p:nvPr>
        </p:nvGraphicFramePr>
        <p:xfrm>
          <a:off x="672096" y="5851081"/>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l"/>
                      <a:r>
                        <a:rPr lang="en-US" sz="2000" b="1" dirty="0" smtClean="0">
                          <a:solidFill>
                            <a:schemeClr val="bg1"/>
                          </a:solidFill>
                        </a:rPr>
                        <a:t>Exercise</a:t>
                      </a:r>
                      <a:endParaRPr lang="en-US" sz="2000" b="1" dirty="0">
                        <a:solidFill>
                          <a:schemeClr val="bg1"/>
                        </a:solidFill>
                      </a:endParaRP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44" name="Content Placeholder 4">
            <a:extLst>
              <a:ext uri="{FF2B5EF4-FFF2-40B4-BE49-F238E27FC236}">
                <a16:creationId xmlns:a16="http://schemas.microsoft.com/office/drawing/2014/main" id="{26B864CA-85CD-4666-B9D1-870ED08B272C}"/>
              </a:ext>
            </a:extLst>
          </p:cNvPr>
          <p:cNvGraphicFramePr>
            <a:graphicFrameLocks/>
          </p:cNvGraphicFramePr>
          <p:nvPr>
            <p:extLst/>
          </p:nvPr>
        </p:nvGraphicFramePr>
        <p:xfrm>
          <a:off x="1771025" y="5842193"/>
          <a:ext cx="6766560" cy="396240"/>
        </p:xfrm>
        <a:graphic>
          <a:graphicData uri="http://schemas.openxmlformats.org/drawingml/2006/table">
            <a:tbl>
              <a:tblPr firstRow="1" bandRow="1">
                <a:tableStyleId>{8EC20E35-A176-4012-BC5E-935CFFF8708E}</a:tableStyleId>
              </a:tblPr>
              <a:tblGrid>
                <a:gridCol w="6766560">
                  <a:extLst>
                    <a:ext uri="{9D8B030D-6E8A-4147-A177-3AD203B41FA5}">
                      <a16:colId xmlns:a16="http://schemas.microsoft.com/office/drawing/2014/main" val="20000"/>
                    </a:ext>
                  </a:extLst>
                </a:gridCol>
              </a:tblGrid>
              <a:tr h="285488">
                <a:tc>
                  <a:txBody>
                    <a:bodyPr/>
                    <a:lstStyle/>
                    <a:p>
                      <a:pPr algn="l"/>
                      <a:r>
                        <a:rPr lang="en-US" sz="2000" b="0" kern="1200" dirty="0" smtClean="0">
                          <a:solidFill>
                            <a:schemeClr val="tx1"/>
                          </a:solidFill>
                          <a:latin typeface="+mn-lt"/>
                          <a:ea typeface="+mn-ea"/>
                          <a:cs typeface="+mn-cs"/>
                        </a:rPr>
                        <a:t>Give the name</a:t>
                      </a:r>
                      <a:r>
                        <a:rPr lang="en-US" sz="2000" b="0" kern="1200" baseline="0" dirty="0" smtClean="0">
                          <a:solidFill>
                            <a:schemeClr val="tx1"/>
                          </a:solidFill>
                          <a:latin typeface="+mn-lt"/>
                          <a:ea typeface="+mn-ea"/>
                          <a:cs typeface="+mn-cs"/>
                        </a:rPr>
                        <a:t> of transactions which will perform Undo operation</a:t>
                      </a:r>
                      <a:r>
                        <a:rPr lang="en-US" sz="2000" b="0" kern="1200" dirty="0" smtClean="0">
                          <a:solidFill>
                            <a:schemeClr val="tx1"/>
                          </a:solidFill>
                          <a:latin typeface="+mn-lt"/>
                          <a:ea typeface="+mn-ea"/>
                          <a:cs typeface="+mn-cs"/>
                        </a:rPr>
                        <a:t>.</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45" name="TextBox 44"/>
          <p:cNvSpPr txBox="1"/>
          <p:nvPr/>
        </p:nvSpPr>
        <p:spPr>
          <a:xfrm>
            <a:off x="3839029" y="1082811"/>
            <a:ext cx="685800" cy="400110"/>
          </a:xfrm>
          <a:prstGeom prst="rect">
            <a:avLst/>
          </a:prstGeom>
          <a:noFill/>
        </p:spPr>
        <p:txBody>
          <a:bodyPr wrap="square" rtlCol="0">
            <a:spAutoFit/>
          </a:bodyPr>
          <a:lstStyle/>
          <a:p>
            <a:pPr algn="ctr"/>
            <a:r>
              <a:rPr lang="en-US" sz="2000" dirty="0" smtClean="0"/>
              <a:t>T</a:t>
            </a:r>
            <a:r>
              <a:rPr lang="en-US" sz="2000" baseline="-25000" dirty="0" smtClean="0"/>
              <a:t>C</a:t>
            </a:r>
            <a:endParaRPr lang="en-IN" baseline="-25000" dirty="0"/>
          </a:p>
        </p:txBody>
      </p:sp>
      <p:cxnSp>
        <p:nvCxnSpPr>
          <p:cNvPr id="46" name="Straight Connector 45"/>
          <p:cNvCxnSpPr/>
          <p:nvPr/>
        </p:nvCxnSpPr>
        <p:spPr>
          <a:xfrm>
            <a:off x="4143829" y="153126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47" name="Group 46"/>
          <p:cNvGrpSpPr/>
          <p:nvPr/>
        </p:nvGrpSpPr>
        <p:grpSpPr>
          <a:xfrm>
            <a:off x="3515179" y="2001160"/>
            <a:ext cx="914400" cy="381000"/>
            <a:chOff x="1447800" y="1828800"/>
            <a:chExt cx="914400" cy="381000"/>
          </a:xfrm>
        </p:grpSpPr>
        <p:cxnSp>
          <p:nvCxnSpPr>
            <p:cNvPr id="48" name="Straight Connector 47"/>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4699090" y="2191660"/>
            <a:ext cx="914400" cy="381000"/>
            <a:chOff x="1447800" y="1828800"/>
            <a:chExt cx="914400" cy="381000"/>
          </a:xfrm>
        </p:grpSpPr>
        <p:cxnSp>
          <p:nvCxnSpPr>
            <p:cNvPr id="52" name="Straight Connector 5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5" name="TextBox 54"/>
          <p:cNvSpPr txBox="1"/>
          <p:nvPr/>
        </p:nvSpPr>
        <p:spPr>
          <a:xfrm>
            <a:off x="3735035" y="1864148"/>
            <a:ext cx="474688" cy="400110"/>
          </a:xfrm>
          <a:prstGeom prst="rect">
            <a:avLst/>
          </a:prstGeom>
          <a:noFill/>
        </p:spPr>
        <p:txBody>
          <a:bodyPr wrap="square" rtlCol="0">
            <a:spAutoFit/>
          </a:bodyPr>
          <a:lstStyle/>
          <a:p>
            <a:pPr algn="ctr"/>
            <a:r>
              <a:rPr lang="en-US" sz="2000" dirty="0" smtClean="0"/>
              <a:t>T2</a:t>
            </a:r>
            <a:endParaRPr lang="en-IN" baseline="-25000" dirty="0"/>
          </a:p>
        </p:txBody>
      </p:sp>
      <p:sp>
        <p:nvSpPr>
          <p:cNvPr id="56" name="TextBox 55"/>
          <p:cNvSpPr txBox="1"/>
          <p:nvPr/>
        </p:nvSpPr>
        <p:spPr>
          <a:xfrm>
            <a:off x="4918946" y="2030661"/>
            <a:ext cx="474688" cy="400110"/>
          </a:xfrm>
          <a:prstGeom prst="rect">
            <a:avLst/>
          </a:prstGeom>
          <a:noFill/>
        </p:spPr>
        <p:txBody>
          <a:bodyPr wrap="square" rtlCol="0">
            <a:spAutoFit/>
          </a:bodyPr>
          <a:lstStyle/>
          <a:p>
            <a:pPr algn="ctr"/>
            <a:r>
              <a:rPr lang="en-US" sz="2000" dirty="0" smtClean="0"/>
              <a:t>T3</a:t>
            </a:r>
            <a:endParaRPr lang="en-IN" baseline="-25000" dirty="0"/>
          </a:p>
        </p:txBody>
      </p:sp>
      <p:sp>
        <p:nvSpPr>
          <p:cNvPr id="57" name="TextBox 56"/>
          <p:cNvSpPr txBox="1"/>
          <p:nvPr/>
        </p:nvSpPr>
        <p:spPr>
          <a:xfrm>
            <a:off x="3165719" y="3733657"/>
            <a:ext cx="1929203" cy="400110"/>
          </a:xfrm>
          <a:prstGeom prst="rect">
            <a:avLst/>
          </a:prstGeom>
          <a:noFill/>
        </p:spPr>
        <p:txBody>
          <a:bodyPr wrap="square" rtlCol="0">
            <a:spAutoFit/>
          </a:bodyPr>
          <a:lstStyle/>
          <a:p>
            <a:pPr algn="ctr"/>
            <a:r>
              <a:rPr lang="en-US" sz="2000" dirty="0" smtClean="0"/>
              <a:t>Checkpoint time</a:t>
            </a:r>
            <a:endParaRPr lang="en-IN" baseline="-25000" dirty="0"/>
          </a:p>
        </p:txBody>
      </p:sp>
    </p:spTree>
    <p:extLst>
      <p:ext uri="{BB962C8B-B14F-4D97-AF65-F5344CB8AC3E}">
        <p14:creationId xmlns:p14="http://schemas.microsoft.com/office/powerpoint/2010/main" val="144585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500"/>
                                        <p:tgtEl>
                                          <p:spTgt spid="30"/>
                                        </p:tgtEl>
                                      </p:cBhvr>
                                    </p:animEffect>
                                  </p:childTnLst>
                                </p:cTn>
                              </p:par>
                              <p:par>
                                <p:cTn id="53" presetID="10"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500"/>
                                        <p:tgtEl>
                                          <p:spTgt spid="4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par>
                                <p:cTn id="62" presetID="10" presetClass="entr" presetSubtype="0" fill="hold"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fade">
                                      <p:cBhvr>
                                        <p:cTn id="64" dur="500"/>
                                        <p:tgtEl>
                                          <p:spTgt spid="4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500"/>
                                        <p:tgtEl>
                                          <p:spTgt spid="55"/>
                                        </p:tgtEl>
                                      </p:cBhvr>
                                    </p:animEffect>
                                  </p:childTnLst>
                                </p:cTn>
                              </p:par>
                              <p:par>
                                <p:cTn id="68" presetID="10" presetClass="entr" presetSubtype="0" fill="hold" nodeType="with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fade">
                                      <p:cBhvr>
                                        <p:cTn id="70" dur="500"/>
                                        <p:tgtEl>
                                          <p:spTgt spid="5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fade">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wipe(left)">
                                      <p:cBhvr>
                                        <p:cTn id="78" dur="500"/>
                                        <p:tgtEl>
                                          <p:spTgt spid="33"/>
                                        </p:tgtEl>
                                      </p:cBhvr>
                                    </p:animEffect>
                                  </p:childTnLst>
                                </p:cTn>
                              </p:par>
                              <p:par>
                                <p:cTn id="79" presetID="22" presetClass="entr" presetSubtype="8" fill="hold"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left)">
                                      <p:cBhvr>
                                        <p:cTn id="81" dur="500"/>
                                        <p:tgtEl>
                                          <p:spTgt spid="34"/>
                                        </p:tgtEl>
                                      </p:cBhvr>
                                    </p:animEffect>
                                  </p:childTnLst>
                                </p:cTn>
                              </p:par>
                              <p:par>
                                <p:cTn id="82" presetID="22" presetClass="entr" presetSubtype="8" fill="hold"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wipe(left)">
                                      <p:cBhvr>
                                        <p:cTn id="84" dur="500"/>
                                        <p:tgtEl>
                                          <p:spTgt spid="3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wipe(left)">
                                      <p:cBhvr>
                                        <p:cTn id="89" dur="500"/>
                                        <p:tgtEl>
                                          <p:spTgt spid="39"/>
                                        </p:tgtEl>
                                      </p:cBhvr>
                                    </p:animEffect>
                                  </p:childTnLst>
                                </p:cTn>
                              </p:par>
                              <p:par>
                                <p:cTn id="90" presetID="22" presetClass="entr" presetSubtype="8" fill="hold"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wipe(left)">
                                      <p:cBhvr>
                                        <p:cTn id="92" dur="500"/>
                                        <p:tgtEl>
                                          <p:spTgt spid="40"/>
                                        </p:tgtEl>
                                      </p:cBhvr>
                                    </p:animEffect>
                                  </p:childTnLst>
                                </p:cTn>
                              </p:par>
                              <p:par>
                                <p:cTn id="93" presetID="22" presetClass="entr" presetSubtype="8" fill="hold"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wipe(left)">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42"/>
                                        </p:tgtEl>
                                        <p:attrNameLst>
                                          <p:attrName>style.visibility</p:attrName>
                                        </p:attrNameLst>
                                      </p:cBhvr>
                                      <p:to>
                                        <p:strVal val="visible"/>
                                      </p:to>
                                    </p:set>
                                    <p:animEffect transition="in" filter="wipe(left)">
                                      <p:cBhvr>
                                        <p:cTn id="100" dur="500"/>
                                        <p:tgtEl>
                                          <p:spTgt spid="42"/>
                                        </p:tgtEl>
                                      </p:cBhvr>
                                    </p:animEffect>
                                  </p:childTnLst>
                                </p:cTn>
                              </p:par>
                              <p:par>
                                <p:cTn id="101" presetID="22" presetClass="entr" presetSubtype="8"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animEffect transition="in" filter="wipe(left)">
                                      <p:cBhvr>
                                        <p:cTn id="103" dur="500"/>
                                        <p:tgtEl>
                                          <p:spTgt spid="43"/>
                                        </p:tgtEl>
                                      </p:cBhvr>
                                    </p:animEffect>
                                  </p:childTnLst>
                                </p:cTn>
                              </p:par>
                              <p:par>
                                <p:cTn id="104" presetID="22" presetClass="entr" presetSubtype="8" fill="hold" nodeType="withEffect">
                                  <p:stCondLst>
                                    <p:cond delay="0"/>
                                  </p:stCondLst>
                                  <p:childTnLst>
                                    <p:set>
                                      <p:cBhvr>
                                        <p:cTn id="105" dur="1" fill="hold">
                                          <p:stCondLst>
                                            <p:cond delay="0"/>
                                          </p:stCondLst>
                                        </p:cTn>
                                        <p:tgtEl>
                                          <p:spTgt spid="44"/>
                                        </p:tgtEl>
                                        <p:attrNameLst>
                                          <p:attrName>style.visibility</p:attrName>
                                        </p:attrNameLst>
                                      </p:cBhvr>
                                      <p:to>
                                        <p:strVal val="visible"/>
                                      </p:to>
                                    </p:set>
                                    <p:animEffect transition="in" filter="wipe(left)">
                                      <p:cBhvr>
                                        <p:cTn id="10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7" grpId="0"/>
      <p:bldP spid="28" grpId="0"/>
      <p:bldP spid="29" grpId="0"/>
      <p:bldP spid="30" grpId="0"/>
      <p:bldP spid="31" grpId="0"/>
      <p:bldP spid="32" grpId="0"/>
      <p:bldP spid="45" grpId="0"/>
      <p:bldP spid="55" grpId="0"/>
      <p:bldP spid="56" grpId="0"/>
      <p:bldP spid="5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table structure</a:t>
            </a:r>
            <a:endParaRPr lang="en-US" dirty="0">
              <a:solidFill>
                <a:schemeClr val="tx2"/>
              </a:solidFill>
            </a:endParaRPr>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graphicFrame>
        <p:nvGraphicFramePr>
          <p:cNvPr id="58" name="Content Placeholder 3"/>
          <p:cNvGraphicFramePr>
            <a:graphicFrameLocks/>
          </p:cNvGraphicFramePr>
          <p:nvPr>
            <p:extLst/>
          </p:nvPr>
        </p:nvGraphicFramePr>
        <p:xfrm>
          <a:off x="4265350" y="833038"/>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smtClean="0"/>
                        <a:t>2</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smtClean="0"/>
                        <a:t>1</a:t>
                      </a:r>
                      <a:endParaRPr lang="en-IN" dirty="0"/>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smtClean="0"/>
                        <a:t>4</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smtClean="0"/>
                        <a:t>101</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smtClean="0"/>
                        <a:t>202</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r>
                        <a:rPr lang="en-US" dirty="0" smtClean="0"/>
                        <a:t>n</a:t>
                      </a: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sp>
        <p:nvSpPr>
          <p:cNvPr id="59" name="TextBox 58"/>
          <p:cNvSpPr txBox="1"/>
          <p:nvPr/>
        </p:nvSpPr>
        <p:spPr>
          <a:xfrm>
            <a:off x="4132000" y="3440546"/>
            <a:ext cx="1219200" cy="369332"/>
          </a:xfrm>
          <a:prstGeom prst="rect">
            <a:avLst/>
          </a:prstGeom>
          <a:noFill/>
        </p:spPr>
        <p:txBody>
          <a:bodyPr wrap="square" rtlCol="0">
            <a:spAutoFit/>
          </a:bodyPr>
          <a:lstStyle/>
          <a:p>
            <a:pPr algn="ctr"/>
            <a:r>
              <a:rPr lang="en-US" dirty="0" smtClean="0"/>
              <a:t>Page Table</a:t>
            </a:r>
            <a:endParaRPr lang="en-IN" dirty="0"/>
          </a:p>
        </p:txBody>
      </p:sp>
      <p:graphicFrame>
        <p:nvGraphicFramePr>
          <p:cNvPr id="60" name="Content Placeholder 3"/>
          <p:cNvGraphicFramePr>
            <a:graphicFrameLocks/>
          </p:cNvGraphicFramePr>
          <p:nvPr>
            <p:extLst/>
          </p:nvPr>
        </p:nvGraphicFramePr>
        <p:xfrm>
          <a:off x="3791910" y="833038"/>
          <a:ext cx="381000" cy="2595880"/>
        </p:xfrm>
        <a:graphic>
          <a:graphicData uri="http://schemas.openxmlformats.org/drawingml/2006/table">
            <a:tbl>
              <a:tblPr firstRow="1" bandRow="1">
                <a:tableStyleId>{5940675A-B579-460E-94D1-54222C63F5DA}</a:tableStyleId>
              </a:tblPr>
              <a:tblGrid>
                <a:gridCol w="381000">
                  <a:extLst>
                    <a:ext uri="{9D8B030D-6E8A-4147-A177-3AD203B41FA5}">
                      <a16:colId xmlns:a16="http://schemas.microsoft.com/office/drawing/2014/main" val="20000"/>
                    </a:ext>
                  </a:extLst>
                </a:gridCol>
              </a:tblGrid>
              <a:tr h="370840">
                <a:tc>
                  <a:txBody>
                    <a:bodyPr/>
                    <a:lstStyle/>
                    <a:p>
                      <a:pPr algn="r"/>
                      <a:r>
                        <a:rPr lang="en-US" dirty="0" smtClean="0"/>
                        <a:t>1</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algn="r"/>
                      <a:r>
                        <a:rPr lang="en-US" dirty="0" smtClean="0"/>
                        <a:t>2</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algn="r"/>
                      <a:r>
                        <a:rPr lang="en-US" dirty="0" smtClean="0"/>
                        <a:t>3</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0840">
                <a:tc>
                  <a:txBody>
                    <a:bodyPr/>
                    <a:lstStyle/>
                    <a:p>
                      <a:pPr algn="r"/>
                      <a:r>
                        <a:rPr lang="en-US" dirty="0" smtClean="0"/>
                        <a:t>4</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pPr algn="r"/>
                      <a:r>
                        <a:rPr lang="en-US" dirty="0" smtClean="0"/>
                        <a:t>5</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0840">
                <a:tc>
                  <a:txBody>
                    <a:bodyPr/>
                    <a:lstStyle/>
                    <a:p>
                      <a:pPr algn="r"/>
                      <a:r>
                        <a:rPr lang="en-US" dirty="0" smtClean="0"/>
                        <a:t>.</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70840">
                <a:tc>
                  <a:txBody>
                    <a:bodyPr/>
                    <a:lstStyle/>
                    <a:p>
                      <a:pPr algn="r"/>
                      <a:r>
                        <a:rPr lang="en-US" dirty="0" smtClean="0"/>
                        <a:t>n</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graphicFrame>
        <p:nvGraphicFramePr>
          <p:cNvPr id="61" name="Content Placeholder 3"/>
          <p:cNvGraphicFramePr>
            <a:graphicFrameLocks/>
          </p:cNvGraphicFramePr>
          <p:nvPr>
            <p:extLst/>
          </p:nvPr>
        </p:nvGraphicFramePr>
        <p:xfrm>
          <a:off x="6792285" y="833038"/>
          <a:ext cx="952500" cy="44500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smtClean="0"/>
                        <a:t>1</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smtClean="0"/>
                        <a:t>2</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smtClean="0"/>
                        <a:t>3</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smtClean="0"/>
                        <a:t>4</a:t>
                      </a:r>
                      <a:endParaRPr lang="en-IN"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smtClean="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4"/>
                  </a:ext>
                </a:extLst>
              </a:tr>
              <a:tr h="370840">
                <a:tc>
                  <a:txBody>
                    <a:bodyPr/>
                    <a:lstStyle/>
                    <a:p>
                      <a:pPr algn="ctr"/>
                      <a:r>
                        <a:rPr lang="en-US" dirty="0" smtClean="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5"/>
                  </a:ext>
                </a:extLst>
              </a:tr>
              <a:tr h="370840">
                <a:tc>
                  <a:txBody>
                    <a:bodyPr/>
                    <a:lstStyle/>
                    <a:p>
                      <a:pPr algn="ctr"/>
                      <a:r>
                        <a:rPr lang="en-US" dirty="0" smtClean="0"/>
                        <a:t>101</a:t>
                      </a:r>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6"/>
                  </a:ext>
                </a:extLst>
              </a:tr>
              <a:tr h="370840">
                <a:tc>
                  <a:txBody>
                    <a:bodyPr/>
                    <a:lstStyle/>
                    <a:p>
                      <a:pPr algn="ctr"/>
                      <a:r>
                        <a:rPr lang="en-US" dirty="0" smtClean="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7"/>
                  </a:ext>
                </a:extLst>
              </a:tr>
              <a:tr h="370840">
                <a:tc>
                  <a:txBody>
                    <a:bodyPr/>
                    <a:lstStyle/>
                    <a:p>
                      <a:pPr algn="ctr"/>
                      <a:r>
                        <a:rPr lang="en-US" dirty="0" smtClean="0"/>
                        <a: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8"/>
                  </a:ext>
                </a:extLst>
              </a:tr>
              <a:tr h="370840">
                <a:tc>
                  <a:txBody>
                    <a:bodyPr/>
                    <a:lstStyle/>
                    <a:p>
                      <a:pPr algn="ctr"/>
                      <a:r>
                        <a:rPr lang="en-US" dirty="0" smtClean="0"/>
                        <a:t>201</a:t>
                      </a:r>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9"/>
                  </a:ext>
                </a:extLst>
              </a:tr>
              <a:tr h="370840">
                <a:tc>
                  <a:txBody>
                    <a:bodyPr/>
                    <a:lstStyle/>
                    <a:p>
                      <a:pPr algn="ctr"/>
                      <a:r>
                        <a:rPr lang="en-US" dirty="0" smtClean="0"/>
                        <a:t>202</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0010"/>
                  </a:ext>
                </a:extLst>
              </a:tr>
              <a:tr h="370840">
                <a:tc>
                  <a:txBody>
                    <a:bodyPr/>
                    <a:lstStyle/>
                    <a:p>
                      <a:pPr algn="ctr"/>
                      <a:r>
                        <a:rPr lang="en-US" dirty="0" smtClean="0"/>
                        <a:t>n</a:t>
                      </a:r>
                      <a:endParaRPr lang="en-IN" dirty="0"/>
                    </a:p>
                  </a:txBody>
                  <a:tcPr>
                    <a:lnL w="12700" cap="flat" cmpd="sng" algn="ctr">
                      <a:solidFill>
                        <a:schemeClr val="tx1"/>
                      </a:solidFill>
                      <a:prstDash val="solid"/>
                      <a:round/>
                      <a:headEnd type="none" w="med" len="med"/>
                      <a:tailEnd type="none" w="med" len="med"/>
                    </a:lnL>
                    <a:solidFill>
                      <a:schemeClr val="bg1">
                        <a:lumMod val="95000"/>
                      </a:schemeClr>
                    </a:solidFill>
                  </a:tcPr>
                </a:tc>
                <a:extLst>
                  <a:ext uri="{0D108BD9-81ED-4DB2-BD59-A6C34878D82A}">
                    <a16:rowId xmlns:a16="http://schemas.microsoft.com/office/drawing/2014/main" val="10011"/>
                  </a:ext>
                </a:extLst>
              </a:tr>
            </a:tbl>
          </a:graphicData>
        </a:graphic>
      </p:graphicFrame>
      <p:sp>
        <p:nvSpPr>
          <p:cNvPr id="62" name="TextBox 61"/>
          <p:cNvSpPr txBox="1"/>
          <p:nvPr/>
        </p:nvSpPr>
        <p:spPr>
          <a:xfrm>
            <a:off x="6554160" y="5279248"/>
            <a:ext cx="1428750" cy="369332"/>
          </a:xfrm>
          <a:prstGeom prst="rect">
            <a:avLst/>
          </a:prstGeom>
          <a:noFill/>
        </p:spPr>
        <p:txBody>
          <a:bodyPr wrap="square" rtlCol="0">
            <a:spAutoFit/>
          </a:bodyPr>
          <a:lstStyle/>
          <a:p>
            <a:pPr algn="ctr"/>
            <a:r>
              <a:rPr lang="en-US" dirty="0" smtClean="0"/>
              <a:t>Pages on disk</a:t>
            </a:r>
            <a:endParaRPr lang="en-IN" dirty="0"/>
          </a:p>
        </p:txBody>
      </p:sp>
      <p:cxnSp>
        <p:nvCxnSpPr>
          <p:cNvPr id="63" name="Straight Arrow Connector 62"/>
          <p:cNvCxnSpPr/>
          <p:nvPr/>
        </p:nvCxnSpPr>
        <p:spPr>
          <a:xfrm>
            <a:off x="5217850" y="1013378"/>
            <a:ext cx="1574435" cy="353060"/>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p:cNvCxnSpPr/>
          <p:nvPr/>
        </p:nvCxnSpPr>
        <p:spPr>
          <a:xfrm flipV="1">
            <a:off x="5217850" y="1013378"/>
            <a:ext cx="1574435" cy="353060"/>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a:off x="5217850" y="1747438"/>
            <a:ext cx="1574435" cy="383540"/>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p:cNvCxnSpPr>
            <a:stCxn id="58" idx="3"/>
          </p:cNvCxnSpPr>
          <p:nvPr/>
        </p:nvCxnSpPr>
        <p:spPr>
          <a:xfrm>
            <a:off x="5217850" y="2130978"/>
            <a:ext cx="1574435" cy="1108710"/>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p:nvPr/>
        </p:nvCxnSpPr>
        <p:spPr>
          <a:xfrm>
            <a:off x="5217850" y="2509438"/>
            <a:ext cx="1574435" cy="2225675"/>
          </a:xfrm>
          <a:prstGeom prst="straightConnector1">
            <a:avLst/>
          </a:prstGeom>
          <a:ln w="28575">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68" name="TextBox 67"/>
          <p:cNvSpPr txBox="1"/>
          <p:nvPr/>
        </p:nvSpPr>
        <p:spPr>
          <a:xfrm>
            <a:off x="5321220" y="4550447"/>
            <a:ext cx="758095" cy="369332"/>
          </a:xfrm>
          <a:prstGeom prst="rect">
            <a:avLst/>
          </a:prstGeom>
          <a:ln w="28575">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Pages</a:t>
            </a:r>
            <a:endParaRPr lang="en-IN" dirty="0"/>
          </a:p>
        </p:txBody>
      </p:sp>
      <p:cxnSp>
        <p:nvCxnSpPr>
          <p:cNvPr id="69" name="Straight Arrow Connector 68"/>
          <p:cNvCxnSpPr>
            <a:stCxn id="68" idx="3"/>
          </p:cNvCxnSpPr>
          <p:nvPr/>
        </p:nvCxnSpPr>
        <p:spPr>
          <a:xfrm>
            <a:off x="6079315" y="4735113"/>
            <a:ext cx="712970" cy="0"/>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70" name="Straight Arrow Connector 69"/>
          <p:cNvCxnSpPr>
            <a:stCxn id="68" idx="3"/>
          </p:cNvCxnSpPr>
          <p:nvPr/>
        </p:nvCxnSpPr>
        <p:spPr>
          <a:xfrm flipV="1">
            <a:off x="6079315" y="4338238"/>
            <a:ext cx="712970" cy="396875"/>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a:stCxn id="68" idx="3"/>
          </p:cNvCxnSpPr>
          <p:nvPr/>
        </p:nvCxnSpPr>
        <p:spPr>
          <a:xfrm flipV="1">
            <a:off x="6079315" y="3239689"/>
            <a:ext cx="674473" cy="1495424"/>
          </a:xfrm>
          <a:prstGeom prst="straightConnector1">
            <a:avLst/>
          </a:prstGeom>
          <a:ln w="28575">
            <a:solidFill>
              <a:schemeClr val="accent6"/>
            </a:solidFill>
            <a:tailEnd type="triangle"/>
          </a:ln>
        </p:spPr>
        <p:style>
          <a:lnRef idx="2">
            <a:schemeClr val="accent2"/>
          </a:lnRef>
          <a:fillRef idx="0">
            <a:schemeClr val="accent2"/>
          </a:fillRef>
          <a:effectRef idx="1">
            <a:schemeClr val="accent2"/>
          </a:effectRef>
          <a:fontRef idx="minor">
            <a:schemeClr val="tx1"/>
          </a:fontRef>
        </p:style>
      </p:cxnSp>
      <p:pic>
        <p:nvPicPr>
          <p:cNvPr id="72" name="Picture 71"/>
          <p:cNvPicPr>
            <a:picLocks noChangeAspect="1"/>
          </p:cNvPicPr>
          <p:nvPr/>
        </p:nvPicPr>
        <p:blipFill rotWithShape="1">
          <a:blip r:embed="rId2">
            <a:extLst>
              <a:ext uri="{28A0092B-C50C-407E-A947-70E740481C1C}">
                <a14:useLocalDpi xmlns:a14="http://schemas.microsoft.com/office/drawing/2010/main" val="0"/>
              </a:ext>
            </a:extLst>
          </a:blip>
          <a:srcRect l="6694" t="12859" b="2822"/>
          <a:stretch/>
        </p:blipFill>
        <p:spPr>
          <a:xfrm>
            <a:off x="8003786" y="790332"/>
            <a:ext cx="4034882" cy="2867186"/>
          </a:xfrm>
          <a:prstGeom prst="rect">
            <a:avLst/>
          </a:prstGeom>
        </p:spPr>
      </p:pic>
      <p:sp>
        <p:nvSpPr>
          <p:cNvPr id="73" name="Rounded Rectangle 72"/>
          <p:cNvSpPr/>
          <p:nvPr/>
        </p:nvSpPr>
        <p:spPr>
          <a:xfrm>
            <a:off x="182858" y="3949360"/>
            <a:ext cx="4879945" cy="914400"/>
          </a:xfrm>
          <a:prstGeom prst="roundRect">
            <a:avLst>
              <a:gd name="adj" fmla="val 988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sz="2400" dirty="0">
                <a:solidFill>
                  <a:schemeClr val="tx1"/>
                </a:solidFill>
              </a:rPr>
              <a:t>The database is partitioned into fixed-length blocks referred to as </a:t>
            </a:r>
            <a:r>
              <a:rPr lang="en-US" sz="2400" b="1" dirty="0">
                <a:solidFill>
                  <a:schemeClr val="accent6"/>
                </a:solidFill>
              </a:rPr>
              <a:t>PAGES</a:t>
            </a:r>
            <a:r>
              <a:rPr lang="en-US" sz="2400" dirty="0">
                <a:solidFill>
                  <a:schemeClr val="tx1"/>
                </a:solidFill>
              </a:rPr>
              <a:t>.</a:t>
            </a:r>
            <a:endParaRPr lang="en-IN" sz="2400" dirty="0">
              <a:solidFill>
                <a:schemeClr val="tx1"/>
              </a:solidFill>
            </a:endParaRPr>
          </a:p>
        </p:txBody>
      </p:sp>
      <p:sp>
        <p:nvSpPr>
          <p:cNvPr id="74" name="Rounded Rectangle 73"/>
          <p:cNvSpPr/>
          <p:nvPr/>
        </p:nvSpPr>
        <p:spPr>
          <a:xfrm>
            <a:off x="182858" y="4935654"/>
            <a:ext cx="4879945" cy="1371600"/>
          </a:xfrm>
          <a:prstGeom prst="roundRect">
            <a:avLst>
              <a:gd name="adj" fmla="val 9688"/>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r>
              <a:rPr lang="en-US" sz="2400" dirty="0">
                <a:solidFill>
                  <a:schemeClr val="tx1"/>
                </a:solidFill>
              </a:rPr>
              <a:t>Page table has n entries – one for each database </a:t>
            </a:r>
            <a:r>
              <a:rPr lang="en-US" sz="2400" dirty="0" smtClean="0">
                <a:solidFill>
                  <a:schemeClr val="tx1"/>
                </a:solidFill>
              </a:rPr>
              <a:t>page and each </a:t>
            </a:r>
            <a:r>
              <a:rPr lang="en-US" sz="2400" dirty="0">
                <a:solidFill>
                  <a:schemeClr val="tx1"/>
                </a:solidFill>
              </a:rPr>
              <a:t>entry contain pointer to a page on disk</a:t>
            </a:r>
            <a:r>
              <a:rPr lang="en-US" sz="2400" dirty="0" smtClean="0">
                <a:solidFill>
                  <a:schemeClr val="tx1"/>
                </a:solidFill>
              </a:rPr>
              <a:t>.</a:t>
            </a:r>
            <a:endParaRPr lang="en-IN" sz="2400" dirty="0">
              <a:solidFill>
                <a:schemeClr val="tx1"/>
              </a:solidFill>
            </a:endParaRPr>
          </a:p>
        </p:txBody>
      </p:sp>
    </p:spTree>
    <p:extLst>
      <p:ext uri="{BB962C8B-B14F-4D97-AF65-F5344CB8AC3E}">
        <p14:creationId xmlns:p14="http://schemas.microsoft.com/office/powerpoint/2010/main" val="320597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1"/>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71"/>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70"/>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6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68"/>
                                        </p:tgtEl>
                                      </p:cBhvr>
                                    </p:animEffect>
                                    <p:set>
                                      <p:cBhvr>
                                        <p:cTn id="32" dur="1" fill="hold">
                                          <p:stCondLst>
                                            <p:cond delay="499"/>
                                          </p:stCondLst>
                                        </p:cTn>
                                        <p:tgtEl>
                                          <p:spTgt spid="68"/>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71"/>
                                        </p:tgtEl>
                                      </p:cBhvr>
                                    </p:animEffect>
                                    <p:set>
                                      <p:cBhvr>
                                        <p:cTn id="35" dur="1" fill="hold">
                                          <p:stCondLst>
                                            <p:cond delay="499"/>
                                          </p:stCondLst>
                                        </p:cTn>
                                        <p:tgtEl>
                                          <p:spTgt spid="71"/>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70"/>
                                        </p:tgtEl>
                                      </p:cBhvr>
                                    </p:animEffect>
                                    <p:set>
                                      <p:cBhvr>
                                        <p:cTn id="38" dur="1" fill="hold">
                                          <p:stCondLst>
                                            <p:cond delay="499"/>
                                          </p:stCondLst>
                                        </p:cTn>
                                        <p:tgtEl>
                                          <p:spTgt spid="70"/>
                                        </p:tgtEl>
                                        <p:attrNameLst>
                                          <p:attrName>style.visibility</p:attrName>
                                        </p:attrNameLst>
                                      </p:cBhvr>
                                      <p:to>
                                        <p:strVal val="hidden"/>
                                      </p:to>
                                    </p:set>
                                  </p:childTnLst>
                                </p:cTn>
                              </p:par>
                              <p:par>
                                <p:cTn id="39" presetID="10" presetClass="exit" presetSubtype="0" fill="hold" nodeType="withEffect">
                                  <p:stCondLst>
                                    <p:cond delay="0"/>
                                  </p:stCondLst>
                                  <p:childTnLst>
                                    <p:animEffect transition="out" filter="fade">
                                      <p:cBhvr>
                                        <p:cTn id="40" dur="500"/>
                                        <p:tgtEl>
                                          <p:spTgt spid="69"/>
                                        </p:tgtEl>
                                      </p:cBhvr>
                                    </p:animEffect>
                                    <p:set>
                                      <p:cBhvr>
                                        <p:cTn id="41" dur="1" fill="hold">
                                          <p:stCondLst>
                                            <p:cond delay="499"/>
                                          </p:stCondLst>
                                        </p:cTn>
                                        <p:tgtEl>
                                          <p:spTgt spid="69"/>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6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63"/>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64"/>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6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66"/>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6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2" grpId="0"/>
      <p:bldP spid="68" grpId="0" animBg="1"/>
      <p:bldP spid="68" grpId="1" animBg="1"/>
      <p:bldP spid="73" grpId="0" animBg="1"/>
      <p:bldP spid="7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Shadow paging technique</a:t>
            </a:r>
            <a:endParaRPr lang="en-US" dirty="0">
              <a:solidFill>
                <a:schemeClr val="tx2"/>
              </a:solidFill>
            </a:endParaRPr>
          </a:p>
        </p:txBody>
      </p:sp>
      <p:sp>
        <p:nvSpPr>
          <p:cNvPr id="3" name="Content Placeholder 2"/>
          <p:cNvSpPr>
            <a:spLocks noGrp="1"/>
          </p:cNvSpPr>
          <p:nvPr>
            <p:ph idx="1"/>
          </p:nvPr>
        </p:nvSpPr>
        <p:spPr/>
        <p:txBody>
          <a:bodyPr/>
          <a:lstStyle/>
          <a:p>
            <a:r>
              <a:rPr lang="en-US" dirty="0"/>
              <a:t>Shadow paging is an alternative to log-based recovery.</a:t>
            </a:r>
          </a:p>
          <a:p>
            <a:r>
              <a:rPr lang="en-US" dirty="0"/>
              <a:t>This scheme is </a:t>
            </a:r>
            <a:r>
              <a:rPr lang="en-US" b="1" dirty="0">
                <a:solidFill>
                  <a:schemeClr val="accent6"/>
                </a:solidFill>
              </a:rPr>
              <a:t>useful if  transactions execute serially</a:t>
            </a:r>
            <a:r>
              <a:rPr lang="en-US" dirty="0"/>
              <a:t>.</a:t>
            </a:r>
          </a:p>
          <a:p>
            <a:r>
              <a:rPr lang="en-US" dirty="0"/>
              <a:t>It </a:t>
            </a:r>
            <a:r>
              <a:rPr lang="en-US" b="1" dirty="0">
                <a:solidFill>
                  <a:schemeClr val="accent6"/>
                </a:solidFill>
              </a:rPr>
              <a:t>maintain two page </a:t>
            </a:r>
            <a:r>
              <a:rPr lang="en-US" dirty="0"/>
              <a:t>tables during the lifetime of a transaction </a:t>
            </a:r>
          </a:p>
          <a:p>
            <a:pPr lvl="1"/>
            <a:r>
              <a:rPr lang="en-US" dirty="0"/>
              <a:t>current page table</a:t>
            </a:r>
          </a:p>
          <a:p>
            <a:pPr lvl="1"/>
            <a:r>
              <a:rPr lang="en-US" dirty="0"/>
              <a:t>shadow page table</a:t>
            </a:r>
          </a:p>
          <a:p>
            <a:r>
              <a:rPr lang="en-US" b="1" dirty="0">
                <a:solidFill>
                  <a:schemeClr val="accent6"/>
                </a:solidFill>
              </a:rPr>
              <a:t>Shadow page table </a:t>
            </a:r>
            <a:r>
              <a:rPr lang="en-US" dirty="0"/>
              <a:t>is </a:t>
            </a:r>
            <a:r>
              <a:rPr lang="en-US" b="1" dirty="0">
                <a:solidFill>
                  <a:schemeClr val="accent6"/>
                </a:solidFill>
              </a:rPr>
              <a:t>stored on non-volatile storage</a:t>
            </a:r>
            <a:r>
              <a:rPr lang="en-US" dirty="0"/>
              <a:t>. </a:t>
            </a:r>
          </a:p>
          <a:p>
            <a:r>
              <a:rPr lang="en-US" dirty="0"/>
              <a:t>When a </a:t>
            </a:r>
            <a:r>
              <a:rPr lang="en-US" b="1" dirty="0">
                <a:solidFill>
                  <a:schemeClr val="accent6"/>
                </a:solidFill>
              </a:rPr>
              <a:t>transaction starts</a:t>
            </a:r>
            <a:r>
              <a:rPr lang="en-US" dirty="0"/>
              <a:t>, </a:t>
            </a:r>
            <a:r>
              <a:rPr lang="en-US" b="1" dirty="0">
                <a:solidFill>
                  <a:schemeClr val="accent6"/>
                </a:solidFill>
              </a:rPr>
              <a:t>both the page tables are identical</a:t>
            </a:r>
            <a:r>
              <a:rPr lang="en-US" dirty="0"/>
              <a:t>. Only </a:t>
            </a:r>
            <a:r>
              <a:rPr lang="en-US" b="1" dirty="0">
                <a:solidFill>
                  <a:schemeClr val="accent6"/>
                </a:solidFill>
              </a:rPr>
              <a:t>current page table is updated for data item accesses (changed) during execution of the transaction</a:t>
            </a:r>
            <a:r>
              <a:rPr lang="en-US" dirty="0"/>
              <a:t>.</a:t>
            </a:r>
          </a:p>
          <a:p>
            <a:r>
              <a:rPr lang="en-US" b="1" dirty="0">
                <a:solidFill>
                  <a:schemeClr val="accent6"/>
                </a:solidFill>
              </a:rPr>
              <a:t>Shadow page table is never modified</a:t>
            </a:r>
            <a:r>
              <a:rPr lang="en-US" dirty="0"/>
              <a:t> during execution of transaction.</a:t>
            </a:r>
          </a:p>
        </p:txBody>
      </p:sp>
    </p:spTree>
    <p:extLst>
      <p:ext uri="{BB962C8B-B14F-4D97-AF65-F5344CB8AC3E}">
        <p14:creationId xmlns:p14="http://schemas.microsoft.com/office/powerpoint/2010/main" val="85334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Shadow paging technique</a:t>
            </a:r>
            <a:endParaRPr lang="en-US" dirty="0">
              <a:solidFill>
                <a:schemeClr val="tx2"/>
              </a:solidFill>
            </a:endParaRPr>
          </a:p>
        </p:txBody>
      </p:sp>
      <p:sp>
        <p:nvSpPr>
          <p:cNvPr id="3" name="Content Placeholder 2"/>
          <p:cNvSpPr>
            <a:spLocks noGrp="1"/>
          </p:cNvSpPr>
          <p:nvPr>
            <p:ph idx="1"/>
          </p:nvPr>
        </p:nvSpPr>
        <p:spPr>
          <a:xfrm>
            <a:off x="131180" y="858681"/>
            <a:ext cx="11929641" cy="5590565"/>
          </a:xfrm>
          <a:ln>
            <a:noFill/>
          </a:ln>
        </p:spPr>
        <p:txBody>
          <a:bodyPr/>
          <a:lstStyle/>
          <a:p>
            <a:endParaRPr lang="en-US" dirty="0" smtClean="0">
              <a:solidFill>
                <a:schemeClr val="tx2"/>
              </a:solidFill>
            </a:endParaRPr>
          </a:p>
          <a:p>
            <a:endParaRPr lang="en-US" dirty="0" smtClean="0">
              <a:solidFill>
                <a:schemeClr val="tx2"/>
              </a:solidFill>
            </a:endParaRPr>
          </a:p>
          <a:p>
            <a:endParaRPr lang="en-US" dirty="0">
              <a:solidFill>
                <a:schemeClr val="tx2"/>
              </a:solidFill>
            </a:endParaRPr>
          </a:p>
          <a:p>
            <a:endParaRPr lang="en-US" dirty="0" smtClean="0">
              <a:solidFill>
                <a:schemeClr val="tx2"/>
              </a:solidFill>
            </a:endParaRPr>
          </a:p>
          <a:p>
            <a:endParaRPr lang="en-US" dirty="0">
              <a:solidFill>
                <a:schemeClr val="tx2"/>
              </a:solidFill>
            </a:endParaRPr>
          </a:p>
          <a:p>
            <a:endParaRPr lang="en-US" dirty="0" smtClean="0">
              <a:solidFill>
                <a:schemeClr val="tx2"/>
              </a:solidFill>
            </a:endParaRPr>
          </a:p>
          <a:p>
            <a:endParaRPr lang="en-US" dirty="0">
              <a:solidFill>
                <a:schemeClr val="tx2"/>
              </a:solidFill>
            </a:endParaRPr>
          </a:p>
          <a:p>
            <a:endParaRPr lang="en-US" dirty="0" smtClean="0">
              <a:solidFill>
                <a:schemeClr val="tx2"/>
              </a:solidFill>
            </a:endParaRPr>
          </a:p>
          <a:p>
            <a:r>
              <a:rPr lang="en-US" dirty="0"/>
              <a:t>Two pages - </a:t>
            </a:r>
            <a:r>
              <a:rPr lang="en-US" b="1" dirty="0">
                <a:solidFill>
                  <a:schemeClr val="accent6"/>
                </a:solidFill>
              </a:rPr>
              <a:t>page 2 &amp; 5 - are affected by a transaction and copied to new physical pages</a:t>
            </a:r>
            <a:r>
              <a:rPr lang="en-US" dirty="0"/>
              <a:t>. The </a:t>
            </a:r>
            <a:r>
              <a:rPr lang="en-US" b="1" dirty="0">
                <a:solidFill>
                  <a:schemeClr val="accent6"/>
                </a:solidFill>
              </a:rPr>
              <a:t>current page table points to these pages</a:t>
            </a:r>
            <a:r>
              <a:rPr lang="en-US" dirty="0"/>
              <a:t>. </a:t>
            </a:r>
          </a:p>
          <a:p>
            <a:r>
              <a:rPr lang="en-US" dirty="0"/>
              <a:t>The </a:t>
            </a:r>
            <a:r>
              <a:rPr lang="en-US" b="1" dirty="0">
                <a:solidFill>
                  <a:schemeClr val="accent6"/>
                </a:solidFill>
              </a:rPr>
              <a:t>shadow page table continues to point to old pages which are not changed by the transaction</a:t>
            </a:r>
            <a:r>
              <a:rPr lang="en-US" dirty="0"/>
              <a:t>. So, this table and pages are used for undoing the transaction.</a:t>
            </a:r>
          </a:p>
        </p:txBody>
      </p:sp>
      <p:graphicFrame>
        <p:nvGraphicFramePr>
          <p:cNvPr id="4" name="Content Placeholder 3"/>
          <p:cNvGraphicFramePr>
            <a:graphicFrameLocks/>
          </p:cNvGraphicFramePr>
          <p:nvPr>
            <p:extLst/>
          </p:nvPr>
        </p:nvGraphicFramePr>
        <p:xfrm>
          <a:off x="3272120" y="990600"/>
          <a:ext cx="1404000" cy="2595880"/>
        </p:xfrm>
        <a:graphic>
          <a:graphicData uri="http://schemas.openxmlformats.org/drawingml/2006/table">
            <a:tbl>
              <a:tblPr firstRow="1" bandRow="1">
                <a:tableStyleId>{5940675A-B579-460E-94D1-54222C63F5DA}</a:tableStyleId>
              </a:tblPr>
              <a:tblGrid>
                <a:gridCol w="1404000">
                  <a:extLst>
                    <a:ext uri="{9D8B030D-6E8A-4147-A177-3AD203B41FA5}">
                      <a16:colId xmlns:a16="http://schemas.microsoft.com/office/drawing/2014/main" val="20000"/>
                    </a:ext>
                  </a:extLst>
                </a:gridCol>
              </a:tblGrid>
              <a:tr h="370840">
                <a:tc>
                  <a:txBody>
                    <a:bodyPr/>
                    <a:lstStyle/>
                    <a:p>
                      <a:pPr algn="ctr"/>
                      <a:r>
                        <a:rPr lang="en-US" dirty="0" smtClean="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smtClean="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smtClean="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smtClean="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smtClean="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smtClean="0"/>
                    </a:p>
                  </a:txBody>
                  <a:tcPr>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5" name="Content Placeholder 3"/>
          <p:cNvGraphicFramePr>
            <a:graphicFrameLocks/>
          </p:cNvGraphicFramePr>
          <p:nvPr>
            <p:extLst/>
          </p:nvPr>
        </p:nvGraphicFramePr>
        <p:xfrm>
          <a:off x="83372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smtClean="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smtClean="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smtClean="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smtClean="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smtClean="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6" name="Content Placeholder 3"/>
          <p:cNvGraphicFramePr>
            <a:graphicFrameLocks/>
          </p:cNvGraphicFramePr>
          <p:nvPr>
            <p:extLst/>
          </p:nvPr>
        </p:nvGraphicFramePr>
        <p:xfrm>
          <a:off x="614001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smtClean="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smtClean="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smtClean="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smtClean="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smtClean="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sp>
        <p:nvSpPr>
          <p:cNvPr id="7" name="TextBox 6"/>
          <p:cNvSpPr txBox="1"/>
          <p:nvPr/>
        </p:nvSpPr>
        <p:spPr>
          <a:xfrm>
            <a:off x="3595073" y="3612627"/>
            <a:ext cx="758095"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Pages</a:t>
            </a:r>
            <a:endParaRPr lang="en-IN" dirty="0"/>
          </a:p>
        </p:txBody>
      </p:sp>
      <p:sp>
        <p:nvSpPr>
          <p:cNvPr id="8" name="TextBox 7"/>
          <p:cNvSpPr txBox="1"/>
          <p:nvPr/>
        </p:nvSpPr>
        <p:spPr>
          <a:xfrm>
            <a:off x="348921" y="3612627"/>
            <a:ext cx="1922097"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Current page table</a:t>
            </a:r>
            <a:endParaRPr lang="en-IN" dirty="0"/>
          </a:p>
        </p:txBody>
      </p:sp>
      <p:sp>
        <p:nvSpPr>
          <p:cNvPr id="9" name="TextBox 8"/>
          <p:cNvSpPr txBox="1"/>
          <p:nvPr/>
        </p:nvSpPr>
        <p:spPr>
          <a:xfrm>
            <a:off x="5611860" y="3612627"/>
            <a:ext cx="2008799"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Shadow page table</a:t>
            </a:r>
            <a:endParaRPr lang="en-IN" dirty="0"/>
          </a:p>
        </p:txBody>
      </p:sp>
      <p:cxnSp>
        <p:nvCxnSpPr>
          <p:cNvPr id="10" name="Straight Arrow Connector 9"/>
          <p:cNvCxnSpPr/>
          <p:nvPr/>
        </p:nvCxnSpPr>
        <p:spPr>
          <a:xfrm>
            <a:off x="1786220" y="11938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1776695" y="1571625"/>
            <a:ext cx="1495425"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a:off x="1781457" y="190817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1781457" y="229806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flipH="1">
            <a:off x="4665115" y="2288540"/>
            <a:ext cx="146389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flipH="1">
            <a:off x="4654110" y="190817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flipH="1">
            <a:off x="4654110" y="157162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flipH="1">
            <a:off x="4654110" y="1205139"/>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H="1">
            <a:off x="4654110" y="26670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1781457" y="26670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sp>
        <p:nvSpPr>
          <p:cNvPr id="20" name="Rounded Rectangle 19"/>
          <p:cNvSpPr/>
          <p:nvPr/>
        </p:nvSpPr>
        <p:spPr>
          <a:xfrm>
            <a:off x="3291194" y="2478402"/>
            <a:ext cx="1368000" cy="360000"/>
          </a:xfrm>
          <a:prstGeom prst="roundRect">
            <a:avLst/>
          </a:prstGeom>
          <a:no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1" name="Rounded Rectangle 20"/>
          <p:cNvSpPr/>
          <p:nvPr/>
        </p:nvSpPr>
        <p:spPr>
          <a:xfrm>
            <a:off x="3291194" y="1366837"/>
            <a:ext cx="1368000" cy="360000"/>
          </a:xfrm>
          <a:prstGeom prst="roundRect">
            <a:avLst/>
          </a:prstGeom>
          <a:no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2" name="Rounded Rectangle 21"/>
          <p:cNvSpPr/>
          <p:nvPr/>
        </p:nvSpPr>
        <p:spPr>
          <a:xfrm>
            <a:off x="7819208" y="980797"/>
            <a:ext cx="4241613" cy="3017520"/>
          </a:xfrm>
          <a:prstGeom prst="roundRect">
            <a:avLst>
              <a:gd name="adj" fmla="val 4167"/>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a:solidFill>
                  <a:schemeClr val="tx1"/>
                </a:solidFill>
              </a:rPr>
              <a:t>Whenever any page is updated first time</a:t>
            </a:r>
          </a:p>
          <a:p>
            <a:pPr marL="800100" lvl="1" indent="-342900">
              <a:buFont typeface="+mj-lt"/>
              <a:buAutoNum type="arabicPeriod"/>
            </a:pPr>
            <a:r>
              <a:rPr lang="en-US" dirty="0">
                <a:solidFill>
                  <a:schemeClr val="tx1"/>
                </a:solidFill>
              </a:rPr>
              <a:t>A </a:t>
            </a:r>
            <a:r>
              <a:rPr lang="en-US" dirty="0">
                <a:solidFill>
                  <a:schemeClr val="accent6"/>
                </a:solidFill>
              </a:rPr>
              <a:t>copy of this page is made onto an unused page</a:t>
            </a:r>
            <a:r>
              <a:rPr lang="en-US" dirty="0">
                <a:solidFill>
                  <a:schemeClr val="tx1"/>
                </a:solidFill>
              </a:rPr>
              <a:t> </a:t>
            </a:r>
          </a:p>
          <a:p>
            <a:pPr marL="800100" lvl="1" indent="-342900">
              <a:buFont typeface="+mj-lt"/>
              <a:buAutoNum type="arabicPeriod"/>
            </a:pPr>
            <a:r>
              <a:rPr lang="en-US" dirty="0">
                <a:solidFill>
                  <a:schemeClr val="tx1"/>
                </a:solidFill>
              </a:rPr>
              <a:t>The </a:t>
            </a:r>
            <a:r>
              <a:rPr lang="en-US" dirty="0">
                <a:solidFill>
                  <a:schemeClr val="accent6"/>
                </a:solidFill>
              </a:rPr>
              <a:t>current page table is then made to point to the copy</a:t>
            </a:r>
          </a:p>
          <a:p>
            <a:pPr marL="800100" lvl="1" indent="-342900">
              <a:buFont typeface="+mj-lt"/>
              <a:buAutoNum type="arabicPeriod"/>
            </a:pPr>
            <a:r>
              <a:rPr lang="en-US" dirty="0">
                <a:solidFill>
                  <a:schemeClr val="tx1"/>
                </a:solidFill>
              </a:rPr>
              <a:t>The </a:t>
            </a:r>
            <a:r>
              <a:rPr lang="en-US" dirty="0">
                <a:solidFill>
                  <a:schemeClr val="accent6"/>
                </a:solidFill>
              </a:rPr>
              <a:t>update is performed on the copy</a:t>
            </a:r>
          </a:p>
        </p:txBody>
      </p:sp>
      <p:sp>
        <p:nvSpPr>
          <p:cNvPr id="23" name="Rounded Rectangle 22"/>
          <p:cNvSpPr/>
          <p:nvPr/>
        </p:nvSpPr>
        <p:spPr>
          <a:xfrm>
            <a:off x="3275831" y="1366680"/>
            <a:ext cx="1389888" cy="360000"/>
          </a:xfrm>
          <a:prstGeom prst="roundRect">
            <a:avLst/>
          </a:prstGeom>
          <a:solidFill>
            <a:schemeClr val="bg1">
              <a:lumMod val="95000"/>
            </a:schemeClr>
          </a:solid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Page </a:t>
            </a:r>
            <a:r>
              <a:rPr lang="en-US" dirty="0" smtClean="0"/>
              <a:t>2</a:t>
            </a:r>
            <a:r>
              <a:rPr lang="en-IN" dirty="0" smtClean="0"/>
              <a:t>(old)</a:t>
            </a:r>
            <a:endParaRPr lang="en-US" dirty="0"/>
          </a:p>
        </p:txBody>
      </p:sp>
      <p:sp>
        <p:nvSpPr>
          <p:cNvPr id="24" name="Rounded Rectangle 23"/>
          <p:cNvSpPr/>
          <p:nvPr/>
        </p:nvSpPr>
        <p:spPr>
          <a:xfrm>
            <a:off x="3279165" y="2478402"/>
            <a:ext cx="1389888" cy="360000"/>
          </a:xfrm>
          <a:prstGeom prst="roundRect">
            <a:avLst/>
          </a:prstGeom>
          <a:solidFill>
            <a:schemeClr val="bg1">
              <a:lumMod val="95000"/>
            </a:schemeClr>
          </a:solid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Page </a:t>
            </a:r>
            <a:r>
              <a:rPr lang="en-US" dirty="0" smtClean="0"/>
              <a:t>5</a:t>
            </a:r>
            <a:r>
              <a:rPr lang="en-IN" dirty="0" smtClean="0"/>
              <a:t>(old)</a:t>
            </a:r>
            <a:endParaRPr lang="en-US" dirty="0"/>
          </a:p>
        </p:txBody>
      </p:sp>
      <p:sp>
        <p:nvSpPr>
          <p:cNvPr id="25" name="Rounded Rectangle 24"/>
          <p:cNvSpPr/>
          <p:nvPr/>
        </p:nvSpPr>
        <p:spPr>
          <a:xfrm>
            <a:off x="3278063" y="2865460"/>
            <a:ext cx="1389888" cy="360000"/>
          </a:xfrm>
          <a:prstGeom prst="roundRect">
            <a:avLst/>
          </a:prstGeom>
          <a:noFill/>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2"/>
                </a:solidFill>
              </a:rPr>
              <a:t>Page </a:t>
            </a:r>
            <a:r>
              <a:rPr lang="en-US" dirty="0" smtClean="0">
                <a:solidFill>
                  <a:schemeClr val="tx2"/>
                </a:solidFill>
              </a:rPr>
              <a:t>2</a:t>
            </a:r>
            <a:r>
              <a:rPr lang="en-IN" dirty="0" smtClean="0">
                <a:solidFill>
                  <a:schemeClr val="tx2"/>
                </a:solidFill>
              </a:rPr>
              <a:t>(new)</a:t>
            </a:r>
            <a:endParaRPr lang="en-US" dirty="0">
              <a:solidFill>
                <a:schemeClr val="tx2"/>
              </a:solidFill>
            </a:endParaRPr>
          </a:p>
        </p:txBody>
      </p:sp>
      <p:sp>
        <p:nvSpPr>
          <p:cNvPr id="26" name="Rounded Rectangle 25"/>
          <p:cNvSpPr/>
          <p:nvPr/>
        </p:nvSpPr>
        <p:spPr>
          <a:xfrm>
            <a:off x="3282826" y="3225460"/>
            <a:ext cx="1389888" cy="360000"/>
          </a:xfrm>
          <a:prstGeom prst="roundRect">
            <a:avLst/>
          </a:prstGeom>
          <a:noFill/>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2"/>
                </a:solidFill>
              </a:rPr>
              <a:t>Page </a:t>
            </a:r>
            <a:r>
              <a:rPr lang="en-US" dirty="0" smtClean="0">
                <a:solidFill>
                  <a:schemeClr val="tx2"/>
                </a:solidFill>
              </a:rPr>
              <a:t>5</a:t>
            </a:r>
            <a:r>
              <a:rPr lang="en-IN" dirty="0" smtClean="0">
                <a:solidFill>
                  <a:schemeClr val="tx2"/>
                </a:solidFill>
              </a:rPr>
              <a:t>(new)</a:t>
            </a:r>
            <a:endParaRPr lang="en-US" dirty="0">
              <a:solidFill>
                <a:schemeClr val="tx2"/>
              </a:solidFill>
            </a:endParaRPr>
          </a:p>
        </p:txBody>
      </p:sp>
      <p:cxnSp>
        <p:nvCxnSpPr>
          <p:cNvPr id="27" name="Straight Arrow Connector 26"/>
          <p:cNvCxnSpPr/>
          <p:nvPr/>
        </p:nvCxnSpPr>
        <p:spPr>
          <a:xfrm>
            <a:off x="1773060" y="1571624"/>
            <a:ext cx="1527687" cy="1473835"/>
          </a:xfrm>
          <a:prstGeom prst="straightConnector1">
            <a:avLst/>
          </a:prstGeom>
          <a:ln w="38100">
            <a:solidFill>
              <a:schemeClr val="tx2"/>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1786220" y="2667000"/>
            <a:ext cx="1501369" cy="738460"/>
          </a:xfrm>
          <a:prstGeom prst="straightConnector1">
            <a:avLst/>
          </a:prstGeom>
          <a:ln w="38100">
            <a:solidFill>
              <a:schemeClr val="tx2"/>
            </a:solidFill>
            <a:tailEnd type="triangle"/>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2044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2">
                                            <p:txEl>
                                              <p:pRg st="0" end="0"/>
                                            </p:txEl>
                                          </p:spTgt>
                                        </p:tgtEl>
                                        <p:attrNameLst>
                                          <p:attrName>style.visibility</p:attrName>
                                        </p:attrNameLst>
                                      </p:cBhvr>
                                      <p:to>
                                        <p:strVal val="visible"/>
                                      </p:to>
                                    </p:set>
                                    <p:animEffect transition="in" filter="fade">
                                      <p:cBhvr>
                                        <p:cTn id="9" dur="500"/>
                                        <p:tgtEl>
                                          <p:spTgt spid="2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2">
                                            <p:txEl>
                                              <p:pRg st="1" end="1"/>
                                            </p:txEl>
                                          </p:spTgt>
                                        </p:tgtEl>
                                        <p:attrNameLst>
                                          <p:attrName>style.visibility</p:attrName>
                                        </p:attrNameLst>
                                      </p:cBhvr>
                                      <p:to>
                                        <p:strVal val="visible"/>
                                      </p:to>
                                    </p:set>
                                    <p:animEffect transition="in" filter="fade">
                                      <p:cBhvr>
                                        <p:cTn id="14" dur="500"/>
                                        <p:tgtEl>
                                          <p:spTgt spid="2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2">
                                            <p:txEl>
                                              <p:pRg st="2" end="2"/>
                                            </p:txEl>
                                          </p:spTgt>
                                        </p:tgtEl>
                                        <p:attrNameLst>
                                          <p:attrName>style.visibility</p:attrName>
                                        </p:attrNameLst>
                                      </p:cBhvr>
                                      <p:to>
                                        <p:strVal val="visible"/>
                                      </p:to>
                                    </p:set>
                                    <p:animEffect transition="in" filter="fade">
                                      <p:cBhvr>
                                        <p:cTn id="19" dur="500"/>
                                        <p:tgtEl>
                                          <p:spTgt spid="2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2">
                                            <p:txEl>
                                              <p:pRg st="3" end="3"/>
                                            </p:txEl>
                                          </p:spTgt>
                                        </p:tgtEl>
                                        <p:attrNameLst>
                                          <p:attrName>style.visibility</p:attrName>
                                        </p:attrNameLst>
                                      </p:cBhvr>
                                      <p:to>
                                        <p:strVal val="visible"/>
                                      </p:to>
                                    </p:set>
                                    <p:animEffect transition="in" filter="fade">
                                      <p:cBhvr>
                                        <p:cTn id="24" dur="500"/>
                                        <p:tgtEl>
                                          <p:spTgt spid="2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9"/>
                                        </p:tgtEl>
                                      </p:cBhvr>
                                    </p:animEffect>
                                    <p:set>
                                      <p:cBhvr>
                                        <p:cTn id="53" dur="1" fill="hold">
                                          <p:stCondLst>
                                            <p:cond delay="499"/>
                                          </p:stCondLst>
                                        </p:cTn>
                                        <p:tgtEl>
                                          <p:spTgt spid="19"/>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Shadow paging technique</a:t>
            </a:r>
            <a:endParaRPr lang="en-US" dirty="0">
              <a:solidFill>
                <a:schemeClr val="tx2"/>
              </a:solidFill>
            </a:endParaRPr>
          </a:p>
        </p:txBody>
      </p:sp>
      <p:sp>
        <p:nvSpPr>
          <p:cNvPr id="3" name="Content Placeholder 2"/>
          <p:cNvSpPr>
            <a:spLocks noGrp="1"/>
          </p:cNvSpPr>
          <p:nvPr>
            <p:ph idx="1"/>
          </p:nvPr>
        </p:nvSpPr>
        <p:spPr/>
        <p:txBody>
          <a:bodyPr/>
          <a:lstStyle/>
          <a:p>
            <a:r>
              <a:rPr lang="en-US" dirty="0"/>
              <a:t>When </a:t>
            </a:r>
            <a:r>
              <a:rPr lang="en-US" b="1" dirty="0">
                <a:solidFill>
                  <a:schemeClr val="accent6"/>
                </a:solidFill>
              </a:rPr>
              <a:t>transaction start, both the page tables are identical</a:t>
            </a:r>
            <a:r>
              <a:rPr lang="en-US" dirty="0"/>
              <a:t>. </a:t>
            </a:r>
          </a:p>
          <a:p>
            <a:r>
              <a:rPr lang="en-US" dirty="0"/>
              <a:t>The </a:t>
            </a:r>
            <a:r>
              <a:rPr lang="en-US" b="1" dirty="0">
                <a:solidFill>
                  <a:schemeClr val="accent6"/>
                </a:solidFill>
              </a:rPr>
              <a:t>shadow page table is never changed </a:t>
            </a:r>
            <a:r>
              <a:rPr lang="en-US" dirty="0"/>
              <a:t>over the duration of the transaction.</a:t>
            </a:r>
          </a:p>
          <a:p>
            <a:r>
              <a:rPr lang="en-US" dirty="0"/>
              <a:t>The </a:t>
            </a:r>
            <a:r>
              <a:rPr lang="en-US" b="1" dirty="0">
                <a:solidFill>
                  <a:schemeClr val="accent6"/>
                </a:solidFill>
              </a:rPr>
              <a:t>current page table will be changed when a transaction performs a write operation</a:t>
            </a:r>
            <a:r>
              <a:rPr lang="en-US" dirty="0"/>
              <a:t>.</a:t>
            </a:r>
          </a:p>
          <a:p>
            <a:r>
              <a:rPr lang="en-US" dirty="0"/>
              <a:t>All </a:t>
            </a:r>
            <a:r>
              <a:rPr lang="en-US" b="1" dirty="0">
                <a:solidFill>
                  <a:schemeClr val="accent6"/>
                </a:solidFill>
              </a:rPr>
              <a:t>input and output operations use the current page table</a:t>
            </a:r>
            <a:r>
              <a:rPr lang="en-US" dirty="0"/>
              <a:t>.</a:t>
            </a:r>
          </a:p>
          <a:p>
            <a:r>
              <a:rPr lang="en-US" dirty="0"/>
              <a:t>Whenever any page is about to be written for the first time</a:t>
            </a:r>
          </a:p>
          <a:p>
            <a:pPr lvl="1"/>
            <a:r>
              <a:rPr lang="en-US" dirty="0"/>
              <a:t>A copy of this page is made onto an unused page</a:t>
            </a:r>
          </a:p>
          <a:p>
            <a:pPr lvl="1"/>
            <a:r>
              <a:rPr lang="en-US" dirty="0"/>
              <a:t>The current page table is then made to point to the copy</a:t>
            </a:r>
          </a:p>
          <a:p>
            <a:pPr lvl="1"/>
            <a:r>
              <a:rPr lang="en-US" dirty="0"/>
              <a:t>The update is performed on the copy</a:t>
            </a:r>
          </a:p>
          <a:p>
            <a:r>
              <a:rPr lang="en-US" dirty="0"/>
              <a:t>When the </a:t>
            </a:r>
            <a:r>
              <a:rPr lang="en-US" b="1" dirty="0">
                <a:solidFill>
                  <a:schemeClr val="accent6"/>
                </a:solidFill>
              </a:rPr>
              <a:t>transaction completes, </a:t>
            </a:r>
            <a:r>
              <a:rPr lang="en-US" dirty="0"/>
              <a:t>all the </a:t>
            </a:r>
            <a:r>
              <a:rPr lang="en-US" b="1" dirty="0">
                <a:solidFill>
                  <a:schemeClr val="accent6"/>
                </a:solidFill>
              </a:rPr>
              <a:t>modifications which are done by transaction which are present in </a:t>
            </a:r>
            <a:r>
              <a:rPr lang="en-US" b="1" dirty="0" smtClean="0">
                <a:solidFill>
                  <a:schemeClr val="accent6"/>
                </a:solidFill>
              </a:rPr>
              <a:t>current page table </a:t>
            </a:r>
            <a:r>
              <a:rPr lang="en-US" b="1" dirty="0">
                <a:solidFill>
                  <a:schemeClr val="accent6"/>
                </a:solidFill>
              </a:rPr>
              <a:t>are transferred to </a:t>
            </a:r>
            <a:r>
              <a:rPr lang="en-US" b="1" dirty="0" smtClean="0">
                <a:solidFill>
                  <a:schemeClr val="accent6"/>
                </a:solidFill>
              </a:rPr>
              <a:t>shadow page table</a:t>
            </a:r>
            <a:r>
              <a:rPr lang="en-US" dirty="0" smtClean="0"/>
              <a:t>.</a:t>
            </a:r>
          </a:p>
          <a:p>
            <a:r>
              <a:rPr lang="en-US" dirty="0"/>
              <a:t>When the </a:t>
            </a:r>
            <a:r>
              <a:rPr lang="en-US" b="1" dirty="0">
                <a:solidFill>
                  <a:schemeClr val="accent6"/>
                </a:solidFill>
              </a:rPr>
              <a:t>transaction </a:t>
            </a:r>
            <a:r>
              <a:rPr lang="en-US" b="1" dirty="0" smtClean="0">
                <a:solidFill>
                  <a:schemeClr val="accent6"/>
                </a:solidFill>
              </a:rPr>
              <a:t>fails, </a:t>
            </a:r>
            <a:r>
              <a:rPr lang="en-US" dirty="0" smtClean="0"/>
              <a:t>the </a:t>
            </a:r>
            <a:r>
              <a:rPr lang="en-US" b="1" dirty="0">
                <a:solidFill>
                  <a:schemeClr val="accent6"/>
                </a:solidFill>
              </a:rPr>
              <a:t>shadow page table </a:t>
            </a:r>
            <a:r>
              <a:rPr lang="en-US" b="1" dirty="0" smtClean="0">
                <a:solidFill>
                  <a:schemeClr val="accent6"/>
                </a:solidFill>
              </a:rPr>
              <a:t>are </a:t>
            </a:r>
            <a:r>
              <a:rPr lang="en-US" b="1" dirty="0">
                <a:solidFill>
                  <a:schemeClr val="accent6"/>
                </a:solidFill>
              </a:rPr>
              <a:t>transferred </a:t>
            </a:r>
            <a:r>
              <a:rPr lang="en-US" b="1" dirty="0" smtClean="0">
                <a:solidFill>
                  <a:schemeClr val="accent6"/>
                </a:solidFill>
              </a:rPr>
              <a:t>to </a:t>
            </a:r>
            <a:r>
              <a:rPr lang="en-US" b="1" dirty="0">
                <a:solidFill>
                  <a:schemeClr val="accent6"/>
                </a:solidFill>
              </a:rPr>
              <a:t>current page table</a:t>
            </a:r>
            <a:r>
              <a:rPr lang="en-US" dirty="0" smtClean="0"/>
              <a:t>.</a:t>
            </a:r>
            <a:endParaRPr lang="en-US" dirty="0"/>
          </a:p>
        </p:txBody>
      </p:sp>
    </p:spTree>
    <p:extLst>
      <p:ext uri="{BB962C8B-B14F-4D97-AF65-F5344CB8AC3E}">
        <p14:creationId xmlns:p14="http://schemas.microsoft.com/office/powerpoint/2010/main" val="274816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gradFill flip="none" rotWithShape="1">
                  <a:gsLst>
                    <a:gs pos="10000">
                      <a:schemeClr val="accent6">
                        <a:lumMod val="50000"/>
                      </a:schemeClr>
                    </a:gs>
                    <a:gs pos="100000">
                      <a:schemeClr val="accent6"/>
                    </a:gs>
                  </a:gsLst>
                  <a:lin ang="0" scaled="1"/>
                  <a:tileRect/>
                </a:gradFill>
              </a:rPr>
              <a:t>Concurrency</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7</a:t>
            </a:r>
          </a:p>
          <a:p>
            <a:endParaRPr lang="en-US" dirty="0"/>
          </a:p>
        </p:txBody>
      </p:sp>
    </p:spTree>
    <p:extLst>
      <p:ext uri="{BB962C8B-B14F-4D97-AF65-F5344CB8AC3E}">
        <p14:creationId xmlns:p14="http://schemas.microsoft.com/office/powerpoint/2010/main" val="2271024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concurrency?</a:t>
            </a:r>
            <a:endParaRPr lang="en-US" dirty="0"/>
          </a:p>
        </p:txBody>
      </p:sp>
      <p:sp>
        <p:nvSpPr>
          <p:cNvPr id="3" name="Content Placeholder 2"/>
          <p:cNvSpPr>
            <a:spLocks noGrp="1"/>
          </p:cNvSpPr>
          <p:nvPr>
            <p:ph idx="1"/>
          </p:nvPr>
        </p:nvSpPr>
        <p:spPr/>
        <p:txBody>
          <a:bodyPr/>
          <a:lstStyle/>
          <a:p>
            <a:r>
              <a:rPr lang="en-US" dirty="0"/>
              <a:t>Concurrency is the </a:t>
            </a:r>
            <a:r>
              <a:rPr lang="en-US" b="1" dirty="0">
                <a:solidFill>
                  <a:schemeClr val="accent6"/>
                </a:solidFill>
              </a:rPr>
              <a:t>ability of a database to allow multiple (more than one) users to access data at the same time</a:t>
            </a:r>
            <a:r>
              <a:rPr lang="en-US" dirty="0"/>
              <a:t>.</a:t>
            </a:r>
          </a:p>
          <a:p>
            <a:r>
              <a:rPr lang="en-US" dirty="0"/>
              <a:t>Three problems due to concurrency</a:t>
            </a:r>
          </a:p>
          <a:p>
            <a:pPr lvl="1"/>
            <a:r>
              <a:rPr lang="en-US" dirty="0"/>
              <a:t>Lost update problem</a:t>
            </a:r>
          </a:p>
          <a:p>
            <a:pPr lvl="1"/>
            <a:r>
              <a:rPr lang="en-US" dirty="0"/>
              <a:t>Dirty read problem</a:t>
            </a:r>
          </a:p>
          <a:p>
            <a:pPr lvl="1"/>
            <a:r>
              <a:rPr lang="en-US" dirty="0"/>
              <a:t>Incorrect retrieval problem</a:t>
            </a:r>
          </a:p>
        </p:txBody>
      </p:sp>
    </p:spTree>
    <p:extLst>
      <p:ext uri="{BB962C8B-B14F-4D97-AF65-F5344CB8AC3E}">
        <p14:creationId xmlns:p14="http://schemas.microsoft.com/office/powerpoint/2010/main" val="289640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Lost update problem</a:t>
            </a:r>
            <a:endParaRPr lang="en-US" dirty="0"/>
          </a:p>
        </p:txBody>
      </p:sp>
      <p:sp>
        <p:nvSpPr>
          <p:cNvPr id="3" name="Content Placeholder 2"/>
          <p:cNvSpPr>
            <a:spLocks noGrp="1"/>
          </p:cNvSpPr>
          <p:nvPr>
            <p:ph idx="1"/>
          </p:nvPr>
        </p:nvSpPr>
        <p:spPr>
          <a:xfrm>
            <a:off x="131180" y="863444"/>
            <a:ext cx="7869819" cy="5590565"/>
          </a:xfrm>
        </p:spPr>
        <p:txBody>
          <a:bodyPr/>
          <a:lstStyle/>
          <a:p>
            <a:r>
              <a:rPr lang="en-US" dirty="0"/>
              <a:t>This problem indicate that if </a:t>
            </a:r>
            <a:r>
              <a:rPr lang="en-US" b="1" dirty="0">
                <a:solidFill>
                  <a:schemeClr val="accent6"/>
                </a:solidFill>
              </a:rPr>
              <a:t>two transactions T1 and T2 both read the same data and update it then effect of first update will be overwritten by the second update</a:t>
            </a:r>
            <a:r>
              <a:rPr lang="en-US" dirty="0"/>
              <a:t>.</a:t>
            </a:r>
          </a:p>
          <a:p>
            <a:r>
              <a:rPr lang="en-US" dirty="0"/>
              <a:t>How to </a:t>
            </a:r>
            <a:r>
              <a:rPr lang="en-US" b="1" dirty="0">
                <a:solidFill>
                  <a:schemeClr val="tx2"/>
                </a:solidFill>
              </a:rPr>
              <a:t>avoid</a:t>
            </a:r>
            <a:r>
              <a:rPr lang="en-US" dirty="0"/>
              <a:t>: A transaction </a:t>
            </a:r>
            <a:r>
              <a:rPr lang="en-US" b="1" dirty="0">
                <a:solidFill>
                  <a:schemeClr val="accent6"/>
                </a:solidFill>
              </a:rPr>
              <a:t>T2 must not update the data item (X) until the transaction T1 can commit</a:t>
            </a:r>
            <a:r>
              <a:rPr lang="en-US" dirty="0"/>
              <a:t> data item (X).</a:t>
            </a:r>
          </a:p>
        </p:txBody>
      </p:sp>
      <p:graphicFrame>
        <p:nvGraphicFramePr>
          <p:cNvPr id="4" name="Content Placeholder 3"/>
          <p:cNvGraphicFramePr>
            <a:graphicFrameLocks/>
          </p:cNvGraphicFramePr>
          <p:nvPr>
            <p:extLst/>
          </p:nvPr>
        </p:nvGraphicFramePr>
        <p:xfrm>
          <a:off x="8368553" y="1352821"/>
          <a:ext cx="3470376" cy="3586644"/>
        </p:xfrm>
        <a:graphic>
          <a:graphicData uri="http://schemas.openxmlformats.org/drawingml/2006/table">
            <a:tbl>
              <a:tblPr firstRow="1" firstCol="1" bandRow="1">
                <a:tableStyleId>{5202B0CA-FC54-4496-8BCA-5EF66A818D29}</a:tableStyleId>
              </a:tblPr>
              <a:tblGrid>
                <a:gridCol w="1201729">
                  <a:extLst>
                    <a:ext uri="{9D8B030D-6E8A-4147-A177-3AD203B41FA5}">
                      <a16:colId xmlns:a16="http://schemas.microsoft.com/office/drawing/2014/main" val="20000"/>
                    </a:ext>
                  </a:extLst>
                </a:gridCol>
                <a:gridCol w="1066918">
                  <a:extLst>
                    <a:ext uri="{9D8B030D-6E8A-4147-A177-3AD203B41FA5}">
                      <a16:colId xmlns:a16="http://schemas.microsoft.com/office/drawing/2014/main" val="20001"/>
                    </a:ext>
                  </a:extLst>
                </a:gridCol>
                <a:gridCol w="1201729">
                  <a:extLst>
                    <a:ext uri="{9D8B030D-6E8A-4147-A177-3AD203B41FA5}">
                      <a16:colId xmlns:a16="http://schemas.microsoft.com/office/drawing/2014/main" val="20002"/>
                    </a:ext>
                  </a:extLst>
                </a:gridCol>
              </a:tblGrid>
              <a:tr h="441180">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Time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0"/>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1"/>
                  </a:ext>
                </a:extLst>
              </a:tr>
              <a:tr h="441180">
                <a:tc>
                  <a:txBody>
                    <a:bodyPr/>
                    <a:lstStyle/>
                    <a:p>
                      <a:pPr algn="ctr">
                        <a:lnSpc>
                          <a:spcPct val="115000"/>
                        </a:lnSpc>
                        <a:spcAft>
                          <a:spcPts val="0"/>
                        </a:spcAft>
                      </a:pPr>
                      <a:r>
                        <a:rPr lang="en-US" sz="2000" b="0" dirty="0">
                          <a:effectLst/>
                        </a:rPr>
                        <a:t>Read X</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2"/>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Read 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3"/>
                  </a:ext>
                </a:extLst>
              </a:tr>
              <a:tr h="441180">
                <a:tc>
                  <a:txBody>
                    <a:bodyPr/>
                    <a:lstStyle/>
                    <a:p>
                      <a:pPr algn="ctr">
                        <a:lnSpc>
                          <a:spcPct val="115000"/>
                        </a:lnSpc>
                        <a:spcAft>
                          <a:spcPts val="0"/>
                        </a:spcAft>
                      </a:pPr>
                      <a:r>
                        <a:rPr lang="en-US" sz="2000" b="0" dirty="0">
                          <a:effectLst/>
                        </a:rPr>
                        <a:t>Update </a:t>
                      </a:r>
                      <a:r>
                        <a:rPr lang="en-US" sz="2000" b="0" dirty="0" smtClean="0">
                          <a:effectLst/>
                        </a:rPr>
                        <a:t>X</a:t>
                      </a:r>
                    </a:p>
                    <a:p>
                      <a:pPr algn="ctr">
                        <a:lnSpc>
                          <a:spcPct val="115000"/>
                        </a:lnSpc>
                        <a:spcAft>
                          <a:spcPts val="0"/>
                        </a:spcAft>
                      </a:pPr>
                      <a:r>
                        <a:rPr lang="en-US" sz="2000" b="0" dirty="0" smtClean="0">
                          <a:effectLst/>
                        </a:rPr>
                        <a:t>X=75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4"/>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Update </a:t>
                      </a:r>
                      <a:r>
                        <a:rPr lang="en-US" sz="2000" dirty="0" smtClean="0">
                          <a:effectLst/>
                        </a:rPr>
                        <a:t>X</a:t>
                      </a:r>
                    </a:p>
                    <a:p>
                      <a:pPr algn="ctr">
                        <a:lnSpc>
                          <a:spcPct val="115000"/>
                        </a:lnSpc>
                        <a:spcAft>
                          <a:spcPts val="0"/>
                        </a:spcAft>
                      </a:pPr>
                      <a:r>
                        <a:rPr lang="en-US" sz="2000" dirty="0" smtClean="0">
                          <a:effectLst/>
                        </a:rPr>
                        <a:t>X=50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5"/>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6"/>
                  </a:ext>
                </a:extLst>
              </a:tr>
            </a:tbl>
          </a:graphicData>
        </a:graphic>
      </p:graphicFrame>
      <p:sp>
        <p:nvSpPr>
          <p:cNvPr id="5" name="TextBox 4"/>
          <p:cNvSpPr txBox="1"/>
          <p:nvPr/>
        </p:nvSpPr>
        <p:spPr>
          <a:xfrm>
            <a:off x="9614556" y="863444"/>
            <a:ext cx="978370" cy="461665"/>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dirty="0" smtClean="0"/>
              <a:t>X=100</a:t>
            </a:r>
            <a:endParaRPr lang="en-IN" sz="2400" dirty="0"/>
          </a:p>
        </p:txBody>
      </p:sp>
    </p:spTree>
    <p:extLst>
      <p:ext uri="{BB962C8B-B14F-4D97-AF65-F5344CB8AC3E}">
        <p14:creationId xmlns:p14="http://schemas.microsoft.com/office/powerpoint/2010/main" val="226956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ACID properties of transaction</a:t>
            </a:r>
          </a:p>
        </p:txBody>
      </p:sp>
      <p:sp>
        <p:nvSpPr>
          <p:cNvPr id="5" name="Content Placeholder 4"/>
          <p:cNvSpPr>
            <a:spLocks noGrp="1"/>
          </p:cNvSpPr>
          <p:nvPr>
            <p:ph idx="1"/>
          </p:nvPr>
        </p:nvSpPr>
        <p:spPr/>
        <p:txBody>
          <a:bodyPr/>
          <a:lstStyle/>
          <a:p>
            <a:r>
              <a:rPr lang="en-US" b="1" dirty="0" smtClean="0">
                <a:solidFill>
                  <a:schemeClr val="tx2"/>
                </a:solidFill>
              </a:rPr>
              <a:t>A</a:t>
            </a:r>
            <a:r>
              <a:rPr lang="en-US" dirty="0" smtClean="0"/>
              <a:t>tomicity  </a:t>
            </a:r>
            <a:r>
              <a:rPr lang="en-US" dirty="0"/>
              <a:t>(</a:t>
            </a:r>
            <a:r>
              <a:rPr lang="en-US" b="1" dirty="0">
                <a:solidFill>
                  <a:schemeClr val="accent6"/>
                </a:solidFill>
              </a:rPr>
              <a:t>Either transaction execute 0% or 100%</a:t>
            </a:r>
            <a:r>
              <a:rPr lang="en-US" dirty="0"/>
              <a:t>)</a:t>
            </a:r>
          </a:p>
          <a:p>
            <a:r>
              <a:rPr lang="en-US" b="1" dirty="0">
                <a:solidFill>
                  <a:schemeClr val="tx2"/>
                </a:solidFill>
              </a:rPr>
              <a:t>C</a:t>
            </a:r>
            <a:r>
              <a:rPr lang="en-US" dirty="0"/>
              <a:t>onsistency </a:t>
            </a:r>
            <a:r>
              <a:rPr lang="en-US" dirty="0" smtClean="0"/>
              <a:t>(</a:t>
            </a:r>
            <a:r>
              <a:rPr lang="en-US" b="1" dirty="0" smtClean="0">
                <a:solidFill>
                  <a:schemeClr val="accent6"/>
                </a:solidFill>
              </a:rPr>
              <a:t>Database </a:t>
            </a:r>
            <a:r>
              <a:rPr lang="en-US" b="1" dirty="0">
                <a:solidFill>
                  <a:schemeClr val="accent6"/>
                </a:solidFill>
              </a:rPr>
              <a:t>must remain in a consistent state after any transaction</a:t>
            </a:r>
            <a:r>
              <a:rPr lang="en-US" dirty="0"/>
              <a:t>)</a:t>
            </a:r>
          </a:p>
          <a:p>
            <a:r>
              <a:rPr lang="en-US" b="1" dirty="0">
                <a:solidFill>
                  <a:schemeClr val="tx2"/>
                </a:solidFill>
              </a:rPr>
              <a:t>I</a:t>
            </a:r>
            <a:r>
              <a:rPr lang="en-US" dirty="0"/>
              <a:t>solation (</a:t>
            </a:r>
            <a:r>
              <a:rPr lang="en-US" b="1" dirty="0">
                <a:solidFill>
                  <a:schemeClr val="accent6"/>
                </a:solidFill>
              </a:rPr>
              <a:t>Intermediate transaction results must be hidden from other concurrently executed transactions</a:t>
            </a:r>
            <a:r>
              <a:rPr lang="en-US" dirty="0"/>
              <a:t>)</a:t>
            </a:r>
          </a:p>
          <a:p>
            <a:r>
              <a:rPr lang="en-US" b="1" dirty="0">
                <a:solidFill>
                  <a:schemeClr val="tx2"/>
                </a:solidFill>
              </a:rPr>
              <a:t>D</a:t>
            </a:r>
            <a:r>
              <a:rPr lang="en-US" dirty="0"/>
              <a:t>urability (</a:t>
            </a:r>
            <a:r>
              <a:rPr lang="en-US" b="1" dirty="0">
                <a:solidFill>
                  <a:schemeClr val="accent6"/>
                </a:solidFill>
              </a:rPr>
              <a:t>Once a transaction completed successfully, the changes it has made into the database should be permanent</a:t>
            </a:r>
            <a:r>
              <a:rPr lang="en-US" dirty="0"/>
              <a:t>)</a:t>
            </a:r>
            <a:endParaRPr lang="en-GB" dirty="0"/>
          </a:p>
        </p:txBody>
      </p:sp>
    </p:spTree>
    <p:extLst>
      <p:ext uri="{BB962C8B-B14F-4D97-AF65-F5344CB8AC3E}">
        <p14:creationId xmlns:p14="http://schemas.microsoft.com/office/powerpoint/2010/main" val="127791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Dirty read problem</a:t>
            </a:r>
            <a:endParaRPr lang="en-US" dirty="0"/>
          </a:p>
        </p:txBody>
      </p:sp>
      <p:sp>
        <p:nvSpPr>
          <p:cNvPr id="3" name="Content Placeholder 2"/>
          <p:cNvSpPr>
            <a:spLocks noGrp="1"/>
          </p:cNvSpPr>
          <p:nvPr>
            <p:ph idx="1"/>
          </p:nvPr>
        </p:nvSpPr>
        <p:spPr>
          <a:xfrm>
            <a:off x="131180" y="863444"/>
            <a:ext cx="7869819" cy="5590565"/>
          </a:xfrm>
        </p:spPr>
        <p:txBody>
          <a:bodyPr/>
          <a:lstStyle/>
          <a:p>
            <a:r>
              <a:rPr lang="en-US" dirty="0"/>
              <a:t>The dirty read arises when </a:t>
            </a:r>
            <a:r>
              <a:rPr lang="en-US" b="1" dirty="0">
                <a:solidFill>
                  <a:schemeClr val="accent6"/>
                </a:solidFill>
              </a:rPr>
              <a:t>one transaction update some item and then fails</a:t>
            </a:r>
            <a:r>
              <a:rPr lang="en-US" dirty="0"/>
              <a:t> due to some reason. This </a:t>
            </a:r>
            <a:r>
              <a:rPr lang="en-US" b="1" dirty="0">
                <a:solidFill>
                  <a:schemeClr val="accent6"/>
                </a:solidFill>
              </a:rPr>
              <a:t>updated item is retrieved by another transaction before it is changed back to the original value</a:t>
            </a:r>
            <a:r>
              <a:rPr lang="en-US" dirty="0"/>
              <a:t>.</a:t>
            </a:r>
          </a:p>
          <a:p>
            <a:r>
              <a:rPr lang="en-US" dirty="0"/>
              <a:t>How to </a:t>
            </a:r>
            <a:r>
              <a:rPr lang="en-US" b="1" dirty="0">
                <a:solidFill>
                  <a:schemeClr val="tx2"/>
                </a:solidFill>
              </a:rPr>
              <a:t>avoid</a:t>
            </a:r>
            <a:r>
              <a:rPr lang="en-US" dirty="0"/>
              <a:t>: </a:t>
            </a:r>
            <a:r>
              <a:rPr lang="en-US" dirty="0" smtClean="0"/>
              <a:t>A </a:t>
            </a:r>
            <a:r>
              <a:rPr lang="en-US" dirty="0"/>
              <a:t>transaction </a:t>
            </a:r>
            <a:r>
              <a:rPr lang="en-US" b="1" dirty="0">
                <a:solidFill>
                  <a:schemeClr val="accent6"/>
                </a:solidFill>
              </a:rPr>
              <a:t>T1 must not read the data item (X) until the transaction T2 can commit </a:t>
            </a:r>
            <a:r>
              <a:rPr lang="en-US" dirty="0"/>
              <a:t>data item (X).</a:t>
            </a:r>
          </a:p>
        </p:txBody>
      </p:sp>
      <p:sp>
        <p:nvSpPr>
          <p:cNvPr id="5" name="TextBox 4"/>
          <p:cNvSpPr txBox="1"/>
          <p:nvPr/>
        </p:nvSpPr>
        <p:spPr>
          <a:xfrm>
            <a:off x="9614556" y="863444"/>
            <a:ext cx="978370" cy="461665"/>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dirty="0" smtClean="0"/>
              <a:t>X=100</a:t>
            </a:r>
            <a:endParaRPr lang="en-IN" sz="2400" dirty="0"/>
          </a:p>
        </p:txBody>
      </p:sp>
      <p:graphicFrame>
        <p:nvGraphicFramePr>
          <p:cNvPr id="6" name="Content Placeholder 3"/>
          <p:cNvGraphicFramePr>
            <a:graphicFrameLocks/>
          </p:cNvGraphicFramePr>
          <p:nvPr>
            <p:extLst/>
          </p:nvPr>
        </p:nvGraphicFramePr>
        <p:xfrm>
          <a:off x="8366760" y="1353312"/>
          <a:ext cx="3470376" cy="2906940"/>
        </p:xfrm>
        <a:graphic>
          <a:graphicData uri="http://schemas.openxmlformats.org/drawingml/2006/table">
            <a:tbl>
              <a:tblPr firstRow="1" firstCol="1" bandRow="1">
                <a:tableStyleId>{5202B0CA-FC54-4496-8BCA-5EF66A818D29}</a:tableStyleId>
              </a:tblPr>
              <a:tblGrid>
                <a:gridCol w="1201729">
                  <a:extLst>
                    <a:ext uri="{9D8B030D-6E8A-4147-A177-3AD203B41FA5}">
                      <a16:colId xmlns:a16="http://schemas.microsoft.com/office/drawing/2014/main" val="20000"/>
                    </a:ext>
                  </a:extLst>
                </a:gridCol>
                <a:gridCol w="1066918">
                  <a:extLst>
                    <a:ext uri="{9D8B030D-6E8A-4147-A177-3AD203B41FA5}">
                      <a16:colId xmlns:a16="http://schemas.microsoft.com/office/drawing/2014/main" val="20001"/>
                    </a:ext>
                  </a:extLst>
                </a:gridCol>
                <a:gridCol w="1201729">
                  <a:extLst>
                    <a:ext uri="{9D8B030D-6E8A-4147-A177-3AD203B41FA5}">
                      <a16:colId xmlns:a16="http://schemas.microsoft.com/office/drawing/2014/main" val="20002"/>
                    </a:ext>
                  </a:extLst>
                </a:gridCol>
              </a:tblGrid>
              <a:tr h="441180">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0"/>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1"/>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effectLst/>
                        </a:rPr>
                        <a:t>---</a:t>
                      </a:r>
                      <a:endParaRPr lang="en-IN" sz="16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smtClean="0">
                          <a:effectLst/>
                        </a:rPr>
                        <a:t>Update X</a:t>
                      </a:r>
                    </a:p>
                    <a:p>
                      <a:pPr algn="ctr">
                        <a:lnSpc>
                          <a:spcPct val="115000"/>
                        </a:lnSpc>
                        <a:spcAft>
                          <a:spcPts val="0"/>
                        </a:spcAft>
                      </a:pPr>
                      <a:r>
                        <a:rPr lang="en-US" sz="2000" dirty="0" smtClean="0">
                          <a:effectLst/>
                        </a:rPr>
                        <a:t>X=50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2"/>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b="0" kern="1200" dirty="0" smtClean="0">
                          <a:solidFill>
                            <a:schemeClr val="dk1"/>
                          </a:solidFill>
                          <a:effectLst/>
                          <a:latin typeface="+mn-lt"/>
                          <a:ea typeface="+mn-ea"/>
                          <a:cs typeface="+mn-cs"/>
                        </a:rPr>
                        <a:t>Read X</a:t>
                      </a:r>
                      <a:endParaRPr lang="en-IN" sz="2000" b="0" kern="1200" dirty="0" smtClean="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dirty="0">
                          <a:effectLst/>
                        </a:rPr>
                        <a:t>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effectLst/>
                        </a:rPr>
                        <a:t>---</a:t>
                      </a:r>
                      <a:endParaRPr lang="en-IN" sz="16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3"/>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dirty="0" smtClean="0">
                          <a:effectLst/>
                        </a:rPr>
                        <a:t>---</a:t>
                      </a:r>
                      <a:endParaRPr lang="en-IN" sz="18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smtClean="0">
                          <a:effectLst/>
                        </a:rPr>
                        <a:t>Rollback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4"/>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effectLst/>
                        </a:rPr>
                        <a:t>---</a:t>
                      </a:r>
                      <a:endParaRPr lang="en-IN" sz="1800" b="0"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1800" dirty="0" smtClean="0">
                          <a:effectLst/>
                        </a:rPr>
                        <a:t>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1800" dirty="0" smtClean="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7807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Incorrect retrieval problem</a:t>
            </a:r>
            <a:endParaRPr lang="en-US" dirty="0"/>
          </a:p>
        </p:txBody>
      </p:sp>
      <p:sp>
        <p:nvSpPr>
          <p:cNvPr id="3" name="Content Placeholder 2"/>
          <p:cNvSpPr>
            <a:spLocks noGrp="1"/>
          </p:cNvSpPr>
          <p:nvPr>
            <p:ph idx="1"/>
          </p:nvPr>
        </p:nvSpPr>
        <p:spPr>
          <a:xfrm>
            <a:off x="131180" y="863444"/>
            <a:ext cx="5705949" cy="5590565"/>
          </a:xfrm>
        </p:spPr>
        <p:txBody>
          <a:bodyPr/>
          <a:lstStyle/>
          <a:p>
            <a:r>
              <a:rPr lang="en-US" dirty="0"/>
              <a:t>The inconsistent retrieval problem arises when </a:t>
            </a:r>
            <a:r>
              <a:rPr lang="en-US" b="1" dirty="0">
                <a:solidFill>
                  <a:schemeClr val="accent6"/>
                </a:solidFill>
              </a:rPr>
              <a:t>one transaction retrieves data to use in some operation but before it can use this data another transaction updates that data and commits</a:t>
            </a:r>
            <a:r>
              <a:rPr lang="en-US" dirty="0"/>
              <a:t>. </a:t>
            </a:r>
          </a:p>
          <a:p>
            <a:r>
              <a:rPr lang="en-US" dirty="0"/>
              <a:t>Through this change will be hidden from first transaction and it will continue to use previous retrieved data. This problem is also known as inconsistent analysis problem.</a:t>
            </a:r>
          </a:p>
          <a:p>
            <a:r>
              <a:rPr lang="en-US" dirty="0"/>
              <a:t>How to </a:t>
            </a:r>
            <a:r>
              <a:rPr lang="en-US" b="1" dirty="0">
                <a:solidFill>
                  <a:schemeClr val="tx2"/>
                </a:solidFill>
              </a:rPr>
              <a:t>avoid</a:t>
            </a:r>
            <a:r>
              <a:rPr lang="en-US" dirty="0"/>
              <a:t>: A </a:t>
            </a:r>
            <a:r>
              <a:rPr lang="en-US" b="1" dirty="0">
                <a:solidFill>
                  <a:schemeClr val="accent6"/>
                </a:solidFill>
              </a:rPr>
              <a:t>transaction T2 must not read or update data item (X) until the transaction T1 can commit </a:t>
            </a:r>
            <a:r>
              <a:rPr lang="en-US" dirty="0"/>
              <a:t>data item (X). </a:t>
            </a:r>
          </a:p>
        </p:txBody>
      </p:sp>
      <p:graphicFrame>
        <p:nvGraphicFramePr>
          <p:cNvPr id="7" name="Content Placeholder 5"/>
          <p:cNvGraphicFramePr>
            <a:graphicFrameLocks/>
          </p:cNvGraphicFramePr>
          <p:nvPr>
            <p:extLst/>
          </p:nvPr>
        </p:nvGraphicFramePr>
        <p:xfrm>
          <a:off x="5892440" y="1331512"/>
          <a:ext cx="6148732" cy="4907280"/>
        </p:xfrm>
        <a:graphic>
          <a:graphicData uri="http://schemas.openxmlformats.org/drawingml/2006/table">
            <a:tbl>
              <a:tblPr firstRow="1" firstCol="1" bandRow="1">
                <a:tableStyleId>{5202B0CA-FC54-4496-8BCA-5EF66A818D29}</a:tableStyleId>
              </a:tblPr>
              <a:tblGrid>
                <a:gridCol w="2806286">
                  <a:extLst>
                    <a:ext uri="{9D8B030D-6E8A-4147-A177-3AD203B41FA5}">
                      <a16:colId xmlns:a16="http://schemas.microsoft.com/office/drawing/2014/main" val="20000"/>
                    </a:ext>
                  </a:extLst>
                </a:gridCol>
                <a:gridCol w="801273">
                  <a:extLst>
                    <a:ext uri="{9D8B030D-6E8A-4147-A177-3AD203B41FA5}">
                      <a16:colId xmlns:a16="http://schemas.microsoft.com/office/drawing/2014/main" val="20001"/>
                    </a:ext>
                  </a:extLst>
                </a:gridCol>
                <a:gridCol w="2541173">
                  <a:extLst>
                    <a:ext uri="{9D8B030D-6E8A-4147-A177-3AD203B41FA5}">
                      <a16:colId xmlns:a16="http://schemas.microsoft.com/office/drawing/2014/main" val="20002"/>
                    </a:ext>
                  </a:extLst>
                </a:gridCol>
              </a:tblGrid>
              <a:tr h="0">
                <a:tc>
                  <a:txBody>
                    <a:bodyPr/>
                    <a:lstStyle/>
                    <a:p>
                      <a:pPr marL="0" algn="ctr" defTabSz="914400" rtl="0" eaLnBrk="1" latinLnBrk="0" hangingPunct="1">
                        <a:lnSpc>
                          <a:spcPct val="115000"/>
                        </a:lnSpc>
                        <a:spcAft>
                          <a:spcPts val="0"/>
                        </a:spcAft>
                      </a:pPr>
                      <a:r>
                        <a:rPr lang="en-US" sz="2000" kern="1200" dirty="0">
                          <a:effectLst/>
                        </a:rPr>
                        <a:t>T1</a:t>
                      </a:r>
                      <a:endParaRPr lang="en-IN" sz="2000" b="1" kern="1200" dirty="0">
                        <a:solidFill>
                          <a:schemeClr val="lt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Time</a:t>
                      </a:r>
                      <a:endParaRPr lang="en-IN" sz="2000" b="1" kern="1200" dirty="0">
                        <a:solidFill>
                          <a:schemeClr val="lt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T2</a:t>
                      </a:r>
                      <a:endParaRPr lang="en-IN" sz="2000" b="1" kern="1200" dirty="0">
                        <a:solidFill>
                          <a:schemeClr val="lt1"/>
                        </a:solidFill>
                        <a:effectLst/>
                        <a:latin typeface="+mn-lt"/>
                        <a:ea typeface="+mn-ea"/>
                        <a:cs typeface="+mn-cs"/>
                      </a:endParaRPr>
                    </a:p>
                  </a:txBody>
                  <a:tcPr marL="110918" marR="110918" marT="0" marB="0" anchor="ctr"/>
                </a:tc>
                <a:extLst>
                  <a:ext uri="{0D108BD9-81ED-4DB2-BD59-A6C34878D82A}">
                    <a16:rowId xmlns:a16="http://schemas.microsoft.com/office/drawing/2014/main" val="10000"/>
                  </a:ext>
                </a:extLst>
              </a:tr>
              <a:tr h="0">
                <a:tc>
                  <a:txBody>
                    <a:bodyPr/>
                    <a:lstStyle/>
                    <a:p>
                      <a:pPr marL="0" algn="ctr" defTabSz="914400" rtl="0" eaLnBrk="1" latinLnBrk="0" hangingPunct="1">
                        <a:lnSpc>
                          <a:spcPct val="115000"/>
                        </a:lnSpc>
                        <a:spcAft>
                          <a:spcPts val="0"/>
                        </a:spcAft>
                      </a:pPr>
                      <a:r>
                        <a:rPr lang="en-US" sz="2000" kern="1200" dirty="0">
                          <a:effectLst/>
                        </a:rPr>
                        <a:t>Read (A)</a:t>
                      </a:r>
                      <a:endParaRPr lang="en-IN" sz="2000" kern="1200" dirty="0">
                        <a:effectLst/>
                      </a:endParaRPr>
                    </a:p>
                    <a:p>
                      <a:pPr marL="0" algn="ctr" defTabSz="914400" rtl="0" eaLnBrk="1" latinLnBrk="0" hangingPunct="1">
                        <a:lnSpc>
                          <a:spcPct val="115000"/>
                        </a:lnSpc>
                        <a:spcAft>
                          <a:spcPts val="0"/>
                        </a:spcAft>
                      </a:pPr>
                      <a:r>
                        <a:rPr lang="en-US" sz="2000" kern="1200" dirty="0">
                          <a:effectLst/>
                        </a:rPr>
                        <a:t>Sum </a:t>
                      </a:r>
                      <a:r>
                        <a:rPr lang="en-US" sz="2000" kern="1200" dirty="0">
                          <a:effectLst/>
                          <a:sym typeface="Symbol" panose="05050102010706020507" pitchFamily="18" charset="2"/>
                        </a:rPr>
                        <a:t></a:t>
                      </a:r>
                      <a:r>
                        <a:rPr lang="en-US" sz="2000" kern="1200" dirty="0">
                          <a:effectLst/>
                        </a:rPr>
                        <a:t> 200</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T1</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1"/>
                  </a:ext>
                </a:extLst>
              </a:tr>
              <a:tr h="0">
                <a:tc>
                  <a:txBody>
                    <a:bodyPr/>
                    <a:lstStyle/>
                    <a:p>
                      <a:pPr marL="0" algn="ctr" defTabSz="914400" rtl="0" eaLnBrk="1" latinLnBrk="0" hangingPunct="1">
                        <a:lnSpc>
                          <a:spcPct val="115000"/>
                        </a:lnSpc>
                        <a:spcAft>
                          <a:spcPts val="0"/>
                        </a:spcAft>
                      </a:pPr>
                      <a:r>
                        <a:rPr lang="en-US" sz="2000" kern="1200" dirty="0">
                          <a:effectLst/>
                        </a:rPr>
                        <a:t>Read (B)</a:t>
                      </a:r>
                      <a:endParaRPr lang="en-IN" sz="2000" kern="1200" dirty="0">
                        <a:effectLst/>
                      </a:endParaRPr>
                    </a:p>
                    <a:p>
                      <a:pPr marL="0" algn="ctr" defTabSz="914400" rtl="0" eaLnBrk="1" latinLnBrk="0" hangingPunct="1">
                        <a:lnSpc>
                          <a:spcPct val="115000"/>
                        </a:lnSpc>
                        <a:spcAft>
                          <a:spcPts val="0"/>
                        </a:spcAft>
                      </a:pPr>
                      <a:r>
                        <a:rPr lang="en-US" sz="2000" kern="1200" dirty="0">
                          <a:effectLst/>
                        </a:rPr>
                        <a:t>Sum </a:t>
                      </a:r>
                      <a:r>
                        <a:rPr lang="en-US" sz="2000" kern="1200" dirty="0">
                          <a:effectLst/>
                          <a:sym typeface="Symbol" panose="05050102010706020507" pitchFamily="18" charset="2"/>
                        </a:rPr>
                        <a:t></a:t>
                      </a:r>
                      <a:r>
                        <a:rPr lang="en-US" sz="2000" kern="1200" dirty="0">
                          <a:effectLst/>
                        </a:rPr>
                        <a:t> Sum + 250 = 450</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T2</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2"/>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T3</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Read (C)</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3"/>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T4</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Update (C)</a:t>
                      </a:r>
                      <a:endParaRPr lang="en-IN" sz="2000" kern="1200">
                        <a:effectLst/>
                      </a:endParaRPr>
                    </a:p>
                    <a:p>
                      <a:pPr marL="0" algn="ctr" defTabSz="914400" rtl="0" eaLnBrk="1" latinLnBrk="0" hangingPunct="1">
                        <a:lnSpc>
                          <a:spcPct val="115000"/>
                        </a:lnSpc>
                        <a:spcAft>
                          <a:spcPts val="0"/>
                        </a:spcAft>
                      </a:pPr>
                      <a:r>
                        <a:rPr lang="en-US" sz="2000" kern="1200">
                          <a:effectLst/>
                        </a:rPr>
                        <a:t>150 </a:t>
                      </a:r>
                      <a:r>
                        <a:rPr lang="en-US" sz="2000" kern="1200">
                          <a:effectLst/>
                          <a:sym typeface="Symbol" panose="05050102010706020507" pitchFamily="18" charset="2"/>
                        </a:rPr>
                        <a:t></a:t>
                      </a:r>
                      <a:r>
                        <a:rPr lang="en-US" sz="2000" kern="1200">
                          <a:effectLst/>
                        </a:rPr>
                        <a:t> 150 – 50 = 100</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4"/>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T5</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Read (A)</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5"/>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T6</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Update (A)</a:t>
                      </a:r>
                      <a:endParaRPr lang="en-IN" sz="2000" kern="1200" dirty="0">
                        <a:effectLst/>
                      </a:endParaRPr>
                    </a:p>
                    <a:p>
                      <a:pPr marL="0" algn="ctr" defTabSz="914400" rtl="0" eaLnBrk="1" latinLnBrk="0" hangingPunct="1">
                        <a:lnSpc>
                          <a:spcPct val="115000"/>
                        </a:lnSpc>
                        <a:spcAft>
                          <a:spcPts val="0"/>
                        </a:spcAft>
                      </a:pPr>
                      <a:r>
                        <a:rPr lang="en-US" sz="2000" kern="1200" dirty="0">
                          <a:effectLst/>
                        </a:rPr>
                        <a:t>200 </a:t>
                      </a:r>
                      <a:r>
                        <a:rPr lang="en-US" sz="2000" kern="1200" dirty="0">
                          <a:effectLst/>
                          <a:sym typeface="Symbol" panose="05050102010706020507" pitchFamily="18" charset="2"/>
                        </a:rPr>
                        <a:t></a:t>
                      </a:r>
                      <a:r>
                        <a:rPr lang="en-US" sz="2000" kern="1200" dirty="0">
                          <a:effectLst/>
                        </a:rPr>
                        <a:t> 200 + 50 = 250</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6"/>
                  </a:ext>
                </a:extLst>
              </a:tr>
              <a:tr h="0">
                <a:tc>
                  <a:txBody>
                    <a:bodyPr/>
                    <a:lstStyle/>
                    <a:p>
                      <a:pPr marL="0" algn="ctr" defTabSz="914400" rtl="0" eaLnBrk="1" latinLnBrk="0" hangingPunct="1">
                        <a:lnSpc>
                          <a:spcPct val="115000"/>
                        </a:lnSpc>
                        <a:spcAft>
                          <a:spcPts val="0"/>
                        </a:spcAft>
                      </a:pPr>
                      <a:r>
                        <a:rPr lang="en-US" sz="2000" kern="1200">
                          <a:effectLst/>
                        </a:rPr>
                        <a:t>---</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T7</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COMMIT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7"/>
                  </a:ext>
                </a:extLst>
              </a:tr>
              <a:tr h="0">
                <a:tc>
                  <a:txBody>
                    <a:bodyPr/>
                    <a:lstStyle/>
                    <a:p>
                      <a:pPr marL="0" algn="ctr" defTabSz="914400" rtl="0" eaLnBrk="1" latinLnBrk="0" hangingPunct="1">
                        <a:lnSpc>
                          <a:spcPct val="115000"/>
                        </a:lnSpc>
                        <a:spcAft>
                          <a:spcPts val="0"/>
                        </a:spcAft>
                      </a:pPr>
                      <a:r>
                        <a:rPr lang="en-US" sz="2000" kern="1200">
                          <a:effectLst/>
                        </a:rPr>
                        <a:t>Read (C)</a:t>
                      </a:r>
                      <a:endParaRPr lang="en-IN" sz="2000" kern="1200">
                        <a:effectLst/>
                      </a:endParaRPr>
                    </a:p>
                    <a:p>
                      <a:pPr marL="0" algn="ctr" defTabSz="914400" rtl="0" eaLnBrk="1" latinLnBrk="0" hangingPunct="1">
                        <a:lnSpc>
                          <a:spcPct val="115000"/>
                        </a:lnSpc>
                        <a:spcAft>
                          <a:spcPts val="0"/>
                        </a:spcAft>
                      </a:pPr>
                      <a:r>
                        <a:rPr lang="en-US" sz="2000" kern="1200">
                          <a:effectLst/>
                        </a:rPr>
                        <a:t>Sum </a:t>
                      </a:r>
                      <a:r>
                        <a:rPr lang="en-US" sz="2000" kern="1200">
                          <a:effectLst/>
                          <a:sym typeface="Symbol" panose="05050102010706020507" pitchFamily="18" charset="2"/>
                        </a:rPr>
                        <a:t></a:t>
                      </a:r>
                      <a:r>
                        <a:rPr lang="en-US" sz="2000" kern="1200">
                          <a:effectLst/>
                        </a:rPr>
                        <a:t>Sum + 100 = 550</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T8</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8"/>
                  </a:ext>
                </a:extLst>
              </a:tr>
            </a:tbl>
          </a:graphicData>
        </a:graphic>
      </p:graphicFrame>
      <p:sp>
        <p:nvSpPr>
          <p:cNvPr id="8" name="TextBox 7"/>
          <p:cNvSpPr txBox="1"/>
          <p:nvPr/>
        </p:nvSpPr>
        <p:spPr>
          <a:xfrm>
            <a:off x="6909406" y="849842"/>
            <a:ext cx="4114800" cy="466344"/>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ctr">
              <a:defRPr sz="2400"/>
            </a:lvl1pPr>
          </a:lstStyle>
          <a:p>
            <a:r>
              <a:rPr lang="en-US" dirty="0"/>
              <a:t>Balance (A=200, B=250, C=150)</a:t>
            </a:r>
            <a:endParaRPr lang="en-IN" dirty="0"/>
          </a:p>
        </p:txBody>
      </p:sp>
    </p:spTree>
    <p:extLst>
      <p:ext uri="{BB962C8B-B14F-4D97-AF65-F5344CB8AC3E}">
        <p14:creationId xmlns:p14="http://schemas.microsoft.com/office/powerpoint/2010/main" val="209120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t>
            </a:r>
            <a:r>
              <a:rPr lang="en-IN" dirty="0" smtClean="0"/>
              <a:t>lock?</a:t>
            </a:r>
            <a:endParaRPr lang="en-US" dirty="0"/>
          </a:p>
        </p:txBody>
      </p:sp>
      <p:sp>
        <p:nvSpPr>
          <p:cNvPr id="3" name="Content Placeholder 2"/>
          <p:cNvSpPr>
            <a:spLocks noGrp="1"/>
          </p:cNvSpPr>
          <p:nvPr>
            <p:ph idx="1"/>
          </p:nvPr>
        </p:nvSpPr>
        <p:spPr/>
        <p:txBody>
          <a:bodyPr/>
          <a:lstStyle/>
          <a:p>
            <a:r>
              <a:rPr lang="en-US" dirty="0"/>
              <a:t>A lock is a </a:t>
            </a:r>
            <a:r>
              <a:rPr lang="en-US" b="1" dirty="0">
                <a:solidFill>
                  <a:schemeClr val="accent6"/>
                </a:solidFill>
              </a:rPr>
              <a:t>variable associated with data item to control concurrent access to that data item</a:t>
            </a:r>
            <a:r>
              <a:rPr lang="en-US" dirty="0"/>
              <a:t>.</a:t>
            </a:r>
          </a:p>
        </p:txBody>
      </p:sp>
      <p:sp>
        <p:nvSpPr>
          <p:cNvPr id="4" name="Flowchart: Magnetic Disk 3"/>
          <p:cNvSpPr/>
          <p:nvPr/>
        </p:nvSpPr>
        <p:spPr>
          <a:xfrm>
            <a:off x="3213010" y="3406990"/>
            <a:ext cx="2700000" cy="1764000"/>
          </a:xfrm>
          <a:prstGeom prst="flowChartMagneticDisk">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smtClean="0"/>
              <a:t>Database</a:t>
            </a:r>
            <a:endParaRPr lang="en-IN" sz="4400" dirty="0"/>
          </a:p>
        </p:txBody>
      </p:sp>
      <p:pic>
        <p:nvPicPr>
          <p:cNvPr id="5" name="Picture 2"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13" y="203907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608" y="203907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608" y="444208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13" y="4442088"/>
            <a:ext cx="1656000" cy="1656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067710" y="3425122"/>
            <a:ext cx="990600" cy="539912"/>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0</a:t>
            </a:r>
            <a:endParaRPr lang="en-IN" sz="2800" dirty="0"/>
          </a:p>
        </p:txBody>
      </p:sp>
      <p:sp>
        <p:nvSpPr>
          <p:cNvPr id="10" name="Rectangle 9"/>
          <p:cNvSpPr/>
          <p:nvPr/>
        </p:nvSpPr>
        <p:spPr>
          <a:xfrm>
            <a:off x="3487778" y="2885210"/>
            <a:ext cx="2095500" cy="539912"/>
          </a:xfrm>
          <a:prstGeom prst="rect">
            <a:avLst/>
          </a:prstGeom>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smtClean="0"/>
              <a:t>Lock variable</a:t>
            </a:r>
            <a:endParaRPr lang="en-IN" sz="2800" dirty="0"/>
          </a:p>
        </p:txBody>
      </p:sp>
      <p:cxnSp>
        <p:nvCxnSpPr>
          <p:cNvPr id="11" name="Straight Arrow Connector 10"/>
          <p:cNvCxnSpPr>
            <a:stCxn id="5" idx="3"/>
            <a:endCxn id="9" idx="0"/>
          </p:cNvCxnSpPr>
          <p:nvPr/>
        </p:nvCxnSpPr>
        <p:spPr>
          <a:xfrm>
            <a:off x="2396413" y="2867078"/>
            <a:ext cx="2166597" cy="558044"/>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cxnSp>
        <p:nvCxnSpPr>
          <p:cNvPr id="12" name="Straight Arrow Connector 11"/>
          <p:cNvCxnSpPr/>
          <p:nvPr/>
        </p:nvCxnSpPr>
        <p:spPr>
          <a:xfrm flipH="1">
            <a:off x="4563010" y="2867078"/>
            <a:ext cx="2166598" cy="558044"/>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3" name="Multiply 12"/>
          <p:cNvSpPr/>
          <p:nvPr/>
        </p:nvSpPr>
        <p:spPr>
          <a:xfrm>
            <a:off x="6043808" y="2587468"/>
            <a:ext cx="533400" cy="761454"/>
          </a:xfrm>
          <a:prstGeom prst="mathMultiply">
            <a:avLst>
              <a:gd name="adj1" fmla="val 6401"/>
            </a:avLst>
          </a:prstGeom>
          <a:solidFill>
            <a:srgbClr val="C00000"/>
          </a:solid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 name="Rounded Rectangular Callout 13"/>
          <p:cNvSpPr/>
          <p:nvPr/>
        </p:nvSpPr>
        <p:spPr>
          <a:xfrm>
            <a:off x="2767208" y="1717589"/>
            <a:ext cx="4114800" cy="816168"/>
          </a:xfrm>
          <a:prstGeom prst="wedgeRoundRectCallout">
            <a:avLst>
              <a:gd name="adj1" fmla="val 32530"/>
              <a:gd name="adj2" fmla="val 78893"/>
              <a:gd name="adj3" fmla="val 16667"/>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Locking </a:t>
            </a:r>
            <a:r>
              <a:rPr lang="en-IN" dirty="0">
                <a:solidFill>
                  <a:schemeClr val="tx1"/>
                </a:solidFill>
              </a:rPr>
              <a:t>is a strategy that is used to prevent such concurrent </a:t>
            </a:r>
            <a:r>
              <a:rPr lang="en-IN" dirty="0" smtClean="0">
                <a:solidFill>
                  <a:schemeClr val="tx1"/>
                </a:solidFill>
              </a:rPr>
              <a:t>access of </a:t>
            </a:r>
            <a:r>
              <a:rPr lang="en-IN" dirty="0">
                <a:solidFill>
                  <a:schemeClr val="tx1"/>
                </a:solidFill>
              </a:rPr>
              <a:t>data.</a:t>
            </a:r>
          </a:p>
        </p:txBody>
      </p:sp>
      <p:cxnSp>
        <p:nvCxnSpPr>
          <p:cNvPr id="15" name="Straight Arrow Connector 14"/>
          <p:cNvCxnSpPr/>
          <p:nvPr/>
        </p:nvCxnSpPr>
        <p:spPr>
          <a:xfrm>
            <a:off x="2396413" y="2867078"/>
            <a:ext cx="2123395" cy="1472990"/>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6" name="Rectangle 15"/>
          <p:cNvSpPr/>
          <p:nvPr/>
        </p:nvSpPr>
        <p:spPr>
          <a:xfrm>
            <a:off x="4077235" y="3424199"/>
            <a:ext cx="990600" cy="539912"/>
          </a:xfrm>
          <a:prstGeom prst="rect">
            <a:avLst/>
          </a:prstGeom>
          <a:solidFill>
            <a:schemeClr val="accent6"/>
          </a:solidFill>
          <a:ln>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a:solidFill>
                  <a:schemeClr val="bg1"/>
                </a:solidFill>
              </a:rPr>
              <a:t>1</a:t>
            </a:r>
          </a:p>
        </p:txBody>
      </p:sp>
    </p:spTree>
    <p:extLst>
      <p:ext uri="{BB962C8B-B14F-4D97-AF65-F5344CB8AC3E}">
        <p14:creationId xmlns:p14="http://schemas.microsoft.com/office/powerpoint/2010/main" val="366881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par>
                                <p:cTn id="50" presetID="10"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3" grpId="0" animBg="1"/>
      <p:bldP spid="14" grpId="0" animBg="1"/>
      <p:bldP spid="1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Lock based protocol</a:t>
            </a:r>
            <a:endParaRPr lang="en-US" dirty="0"/>
          </a:p>
        </p:txBody>
      </p:sp>
      <p:sp>
        <p:nvSpPr>
          <p:cNvPr id="3" name="Content Placeholder 2"/>
          <p:cNvSpPr>
            <a:spLocks noGrp="1"/>
          </p:cNvSpPr>
          <p:nvPr>
            <p:ph idx="1"/>
          </p:nvPr>
        </p:nvSpPr>
        <p:spPr/>
        <p:txBody>
          <a:bodyPr/>
          <a:lstStyle/>
          <a:p>
            <a:r>
              <a:rPr lang="en-US" dirty="0"/>
              <a:t>Data items can be locked in two modes :</a:t>
            </a:r>
          </a:p>
          <a:p>
            <a:pPr lvl="1"/>
            <a:r>
              <a:rPr lang="en-US" b="1" dirty="0">
                <a:solidFill>
                  <a:schemeClr val="tx2"/>
                </a:solidFill>
              </a:rPr>
              <a:t>Shared (S) mode</a:t>
            </a:r>
            <a:r>
              <a:rPr lang="en-US" dirty="0"/>
              <a:t>: When we take this lock </a:t>
            </a:r>
            <a:r>
              <a:rPr lang="en-US" b="1" dirty="0">
                <a:solidFill>
                  <a:schemeClr val="accent6"/>
                </a:solidFill>
              </a:rPr>
              <a:t>we can just read the item but cannot write</a:t>
            </a:r>
            <a:r>
              <a:rPr lang="en-US" dirty="0"/>
              <a:t>.</a:t>
            </a:r>
          </a:p>
          <a:p>
            <a:pPr lvl="1"/>
            <a:r>
              <a:rPr lang="en-US" b="1" dirty="0">
                <a:solidFill>
                  <a:schemeClr val="tx2"/>
                </a:solidFill>
              </a:rPr>
              <a:t>Exclusive (X) mode</a:t>
            </a:r>
            <a:r>
              <a:rPr lang="en-US" dirty="0"/>
              <a:t>: When we take this lock </a:t>
            </a:r>
            <a:r>
              <a:rPr lang="en-US" b="1" dirty="0">
                <a:solidFill>
                  <a:schemeClr val="accent6"/>
                </a:solidFill>
              </a:rPr>
              <a:t>we can read as well as write the item</a:t>
            </a:r>
            <a:r>
              <a:rPr lang="en-US" dirty="0"/>
              <a:t>.</a:t>
            </a:r>
          </a:p>
          <a:p>
            <a:r>
              <a:rPr lang="en-US" dirty="0"/>
              <a:t>Lock-compatibility </a:t>
            </a:r>
            <a:r>
              <a:rPr lang="en-US" dirty="0" smtClean="0"/>
              <a:t>matrix</a:t>
            </a:r>
          </a:p>
          <a:p>
            <a:endParaRPr lang="en-US" dirty="0"/>
          </a:p>
          <a:p>
            <a:endParaRPr lang="en-US" dirty="0" smtClean="0"/>
          </a:p>
          <a:p>
            <a:endParaRPr lang="en-US" dirty="0"/>
          </a:p>
          <a:p>
            <a:endParaRPr lang="en-US" dirty="0" smtClean="0"/>
          </a:p>
          <a:p>
            <a:r>
              <a:rPr lang="en-US" dirty="0" smtClean="0"/>
              <a:t>A </a:t>
            </a:r>
            <a:r>
              <a:rPr lang="en-US" b="1" dirty="0">
                <a:solidFill>
                  <a:schemeClr val="accent6"/>
                </a:solidFill>
              </a:rPr>
              <a:t>transaction may be granted a lock </a:t>
            </a:r>
            <a:r>
              <a:rPr lang="en-US" dirty="0"/>
              <a:t>on an item if the </a:t>
            </a:r>
            <a:r>
              <a:rPr lang="en-US" b="1" dirty="0">
                <a:solidFill>
                  <a:schemeClr val="accent6"/>
                </a:solidFill>
              </a:rPr>
              <a:t>requested lock is compatible with locks already held</a:t>
            </a:r>
            <a:r>
              <a:rPr lang="en-US" dirty="0"/>
              <a:t> on the item </a:t>
            </a:r>
            <a:r>
              <a:rPr lang="en-US" b="1" dirty="0">
                <a:solidFill>
                  <a:schemeClr val="accent6"/>
                </a:solidFill>
              </a:rPr>
              <a:t>by other transactions</a:t>
            </a:r>
            <a:r>
              <a:rPr lang="en-US" dirty="0"/>
              <a:t>.</a:t>
            </a:r>
          </a:p>
          <a:p>
            <a:r>
              <a:rPr lang="en-US" dirty="0"/>
              <a:t>If a lock cannot be granted, the requesting transaction is made to wait till all incompatible locks held by other transactions have been released. </a:t>
            </a:r>
            <a:r>
              <a:rPr lang="en-US" dirty="0" smtClean="0"/>
              <a:t>The </a:t>
            </a:r>
            <a:r>
              <a:rPr lang="en-US" dirty="0"/>
              <a:t>lock is then granted.</a:t>
            </a:r>
          </a:p>
          <a:p>
            <a:r>
              <a:rPr lang="en-US" b="1" dirty="0">
                <a:solidFill>
                  <a:schemeClr val="accent6"/>
                </a:solidFill>
              </a:rPr>
              <a:t>Any number of transactions can hold shared locks</a:t>
            </a:r>
            <a:r>
              <a:rPr lang="en-US" dirty="0"/>
              <a:t> on an item, but </a:t>
            </a:r>
            <a:r>
              <a:rPr lang="en-US" b="1" dirty="0">
                <a:solidFill>
                  <a:schemeClr val="accent6"/>
                </a:solidFill>
              </a:rPr>
              <a:t>if any transaction holds an exclusive on the item no other transaction can hold any lock </a:t>
            </a:r>
            <a:r>
              <a:rPr lang="en-US" dirty="0"/>
              <a:t>on the item.</a:t>
            </a:r>
          </a:p>
        </p:txBody>
      </p:sp>
      <p:graphicFrame>
        <p:nvGraphicFramePr>
          <p:cNvPr id="17" name="Table 16"/>
          <p:cNvGraphicFramePr>
            <a:graphicFrameLocks noGrp="1"/>
          </p:cNvGraphicFramePr>
          <p:nvPr>
            <p:extLst/>
          </p:nvPr>
        </p:nvGraphicFramePr>
        <p:xfrm>
          <a:off x="4508770" y="2392680"/>
          <a:ext cx="5051362" cy="1798320"/>
        </p:xfrm>
        <a:graphic>
          <a:graphicData uri="http://schemas.openxmlformats.org/drawingml/2006/table">
            <a:tbl>
              <a:tblPr firstRow="1" bandRow="1">
                <a:tableStyleId>{073A0DAA-6AF3-43AB-8588-CEC1D06C72B9}</a:tableStyleId>
              </a:tblPr>
              <a:tblGrid>
                <a:gridCol w="1674876">
                  <a:extLst>
                    <a:ext uri="{9D8B030D-6E8A-4147-A177-3AD203B41FA5}">
                      <a16:colId xmlns:a16="http://schemas.microsoft.com/office/drawing/2014/main" val="20000"/>
                    </a:ext>
                  </a:extLst>
                </a:gridCol>
                <a:gridCol w="1701610">
                  <a:extLst>
                    <a:ext uri="{9D8B030D-6E8A-4147-A177-3AD203B41FA5}">
                      <a16:colId xmlns:a16="http://schemas.microsoft.com/office/drawing/2014/main" val="20001"/>
                    </a:ext>
                  </a:extLst>
                </a:gridCol>
                <a:gridCol w="1674876">
                  <a:extLst>
                    <a:ext uri="{9D8B030D-6E8A-4147-A177-3AD203B41FA5}">
                      <a16:colId xmlns:a16="http://schemas.microsoft.com/office/drawing/2014/main" val="20002"/>
                    </a:ext>
                  </a:extLst>
                </a:gridCol>
              </a:tblGrid>
              <a:tr h="457200">
                <a:tc>
                  <a:txBody>
                    <a:bodyPr/>
                    <a:lstStyle/>
                    <a:p>
                      <a:endParaRPr lang="en-IN" sz="2000" b="1" kern="1200" dirty="0">
                        <a:solidFill>
                          <a:schemeClr val="lt1"/>
                        </a:solidFill>
                        <a:latin typeface="+mn-lt"/>
                        <a:ea typeface="+mn-ea"/>
                        <a:cs typeface="+mn-cs"/>
                      </a:endParaRPr>
                    </a:p>
                  </a:txBody>
                  <a:tcPr/>
                </a:tc>
                <a:tc>
                  <a:txBody>
                    <a:bodyPr/>
                    <a:lstStyle/>
                    <a:p>
                      <a:pPr algn="ctr"/>
                      <a:r>
                        <a:rPr lang="en-US" sz="2000" dirty="0" smtClean="0"/>
                        <a:t>Shared</a:t>
                      </a:r>
                      <a:r>
                        <a:rPr lang="en-US" sz="2000" baseline="0" dirty="0" smtClean="0"/>
                        <a:t> lock</a:t>
                      </a:r>
                      <a:endParaRPr lang="en-IN" sz="2000" b="1" dirty="0"/>
                    </a:p>
                  </a:txBody>
                  <a:tcPr anchor="ctr"/>
                </a:tc>
                <a:tc>
                  <a:txBody>
                    <a:bodyPr/>
                    <a:lstStyle/>
                    <a:p>
                      <a:pPr algn="ctr"/>
                      <a:r>
                        <a:rPr lang="en-US" sz="2000" dirty="0" smtClean="0"/>
                        <a:t>Exclusive lock</a:t>
                      </a:r>
                      <a:endParaRPr lang="en-IN" sz="2000" b="1" dirty="0"/>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smtClean="0">
                          <a:solidFill>
                            <a:schemeClr val="lt1"/>
                          </a:solidFill>
                          <a:latin typeface="+mn-lt"/>
                          <a:ea typeface="+mn-ea"/>
                          <a:cs typeface="+mn-cs"/>
                        </a:rPr>
                        <a:t>Shared lock</a:t>
                      </a:r>
                      <a:endParaRPr lang="en-IN" sz="2000" b="1" kern="1200" dirty="0" smtClean="0">
                        <a:solidFill>
                          <a:schemeClr val="lt1"/>
                        </a:solidFill>
                        <a:latin typeface="+mn-lt"/>
                        <a:ea typeface="+mn-ea"/>
                        <a:cs typeface="+mn-cs"/>
                      </a:endParaRPr>
                    </a:p>
                  </a:txBody>
                  <a:tcPr anchor="ctr">
                    <a:solidFill>
                      <a:schemeClr val="tx1"/>
                    </a:solidFill>
                  </a:tcPr>
                </a:tc>
                <a:tc>
                  <a:txBody>
                    <a:bodyPr/>
                    <a:lstStyle/>
                    <a:p>
                      <a:pPr algn="ctr"/>
                      <a:r>
                        <a:rPr lang="en-US" sz="2000" b="1" dirty="0" smtClean="0">
                          <a:solidFill>
                            <a:schemeClr val="tx2"/>
                          </a:solidFill>
                        </a:rPr>
                        <a:t>Yes</a:t>
                      </a:r>
                    </a:p>
                    <a:p>
                      <a:pPr algn="ctr"/>
                      <a:r>
                        <a:rPr lang="en-US" sz="1800" dirty="0" smtClean="0"/>
                        <a:t>Compatible</a:t>
                      </a:r>
                      <a:endParaRPr lang="en-IN" sz="2000" dirty="0"/>
                    </a:p>
                  </a:txBody>
                  <a:tcPr/>
                </a:tc>
                <a:tc>
                  <a:txBody>
                    <a:bodyPr/>
                    <a:lstStyle/>
                    <a:p>
                      <a:pPr algn="ctr"/>
                      <a:r>
                        <a:rPr lang="en-US" sz="2000" b="1" dirty="0" smtClean="0">
                          <a:solidFill>
                            <a:schemeClr val="accent6"/>
                          </a:solidFill>
                        </a:rPr>
                        <a:t>No</a:t>
                      </a:r>
                    </a:p>
                    <a:p>
                      <a:pPr algn="ctr"/>
                      <a:r>
                        <a:rPr lang="en-US" sz="1800" dirty="0" smtClean="0"/>
                        <a:t>Not Compatible</a:t>
                      </a:r>
                      <a:endParaRPr lang="en-IN" sz="20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smtClean="0">
                          <a:solidFill>
                            <a:schemeClr val="lt1"/>
                          </a:solidFill>
                          <a:latin typeface="+mn-lt"/>
                          <a:ea typeface="+mn-ea"/>
                          <a:cs typeface="+mn-cs"/>
                        </a:rPr>
                        <a:t>Exclusive lock</a:t>
                      </a:r>
                      <a:endParaRPr lang="en-IN" sz="2000" b="1" kern="1200" dirty="0" smtClean="0">
                        <a:solidFill>
                          <a:schemeClr val="lt1"/>
                        </a:solidFill>
                        <a:latin typeface="+mn-lt"/>
                        <a:ea typeface="+mn-ea"/>
                        <a:cs typeface="+mn-cs"/>
                      </a:endParaRPr>
                    </a:p>
                  </a:txBody>
                  <a:tcPr anchor="ctr">
                    <a:solidFill>
                      <a:schemeClr val="tx1"/>
                    </a:solidFill>
                  </a:tcPr>
                </a:tc>
                <a:tc>
                  <a:txBody>
                    <a:bodyPr/>
                    <a:lstStyle/>
                    <a:p>
                      <a:pPr algn="ctr"/>
                      <a:r>
                        <a:rPr lang="en-US" sz="2000" b="1" kern="1200" dirty="0" smtClean="0">
                          <a:solidFill>
                            <a:schemeClr val="accent6"/>
                          </a:solidFill>
                          <a:latin typeface="+mn-lt"/>
                          <a:ea typeface="+mn-ea"/>
                          <a:cs typeface="+mn-cs"/>
                        </a:rPr>
                        <a:t>No</a:t>
                      </a:r>
                    </a:p>
                    <a:p>
                      <a:pPr algn="ctr"/>
                      <a:r>
                        <a:rPr lang="en-US" sz="1800" dirty="0" smtClean="0"/>
                        <a:t>Not Compatible</a:t>
                      </a:r>
                      <a:endParaRPr lang="en-IN" sz="1800" dirty="0"/>
                    </a:p>
                  </a:txBody>
                  <a:tcPr/>
                </a:tc>
                <a:tc>
                  <a:txBody>
                    <a:bodyPr/>
                    <a:lstStyle/>
                    <a:p>
                      <a:pPr algn="ctr"/>
                      <a:r>
                        <a:rPr lang="en-US" sz="2000" b="1" kern="1200" dirty="0" smtClean="0">
                          <a:solidFill>
                            <a:schemeClr val="accent6"/>
                          </a:solidFill>
                          <a:latin typeface="+mn-lt"/>
                          <a:ea typeface="+mn-ea"/>
                          <a:cs typeface="+mn-cs"/>
                        </a:rPr>
                        <a:t>No</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Not Compatible</a:t>
                      </a:r>
                      <a:endParaRPr lang="en-IN" sz="2400" dirty="0" smtClean="0"/>
                    </a:p>
                  </a:txBody>
                  <a:tcPr/>
                </a:tc>
                <a:extLst>
                  <a:ext uri="{0D108BD9-81ED-4DB2-BD59-A6C34878D82A}">
                    <a16:rowId xmlns:a16="http://schemas.microsoft.com/office/drawing/2014/main" val="10002"/>
                  </a:ext>
                </a:extLst>
              </a:tr>
            </a:tbl>
          </a:graphicData>
        </a:graphic>
      </p:graphicFrame>
      <p:sp>
        <p:nvSpPr>
          <p:cNvPr id="18" name="TextBox 17"/>
          <p:cNvSpPr txBox="1"/>
          <p:nvPr/>
        </p:nvSpPr>
        <p:spPr>
          <a:xfrm>
            <a:off x="4551219" y="1916668"/>
            <a:ext cx="432000" cy="369332"/>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T1</a:t>
            </a:r>
            <a:endParaRPr lang="en-US" dirty="0"/>
          </a:p>
        </p:txBody>
      </p:sp>
      <p:sp>
        <p:nvSpPr>
          <p:cNvPr id="19" name="TextBox 18"/>
          <p:cNvSpPr txBox="1"/>
          <p:nvPr/>
        </p:nvSpPr>
        <p:spPr>
          <a:xfrm>
            <a:off x="3914187" y="2438400"/>
            <a:ext cx="432000" cy="369332"/>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T2</a:t>
            </a:r>
            <a:endParaRPr lang="en-US" dirty="0"/>
          </a:p>
        </p:txBody>
      </p:sp>
      <p:cxnSp>
        <p:nvCxnSpPr>
          <p:cNvPr id="20" name="Straight Arrow Connector 19"/>
          <p:cNvCxnSpPr/>
          <p:nvPr/>
        </p:nvCxnSpPr>
        <p:spPr>
          <a:xfrm>
            <a:off x="4983219" y="2101334"/>
            <a:ext cx="4389120" cy="0"/>
          </a:xfrm>
          <a:prstGeom prst="straightConnector1">
            <a:avLst/>
          </a:prstGeom>
          <a:ln w="38100">
            <a:solidFill>
              <a:schemeClr val="accent6"/>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4130187" y="2807732"/>
            <a:ext cx="0" cy="1280160"/>
          </a:xfrm>
          <a:prstGeom prst="straightConnector1">
            <a:avLst/>
          </a:prstGeom>
          <a:ln w="38100">
            <a:solidFill>
              <a:schemeClr val="accent6"/>
            </a:solidFill>
            <a:tailEnd type="arrow"/>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940698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Lock based protocol</a:t>
            </a:r>
            <a:endParaRPr lang="en-US" dirty="0"/>
          </a:p>
        </p:txBody>
      </p:sp>
      <p:sp>
        <p:nvSpPr>
          <p:cNvPr id="3" name="Content Placeholder 2"/>
          <p:cNvSpPr>
            <a:spLocks noGrp="1"/>
          </p:cNvSpPr>
          <p:nvPr>
            <p:ph idx="1"/>
          </p:nvPr>
        </p:nvSpPr>
        <p:spPr/>
        <p:txBody>
          <a:bodyPr/>
          <a:lstStyle/>
          <a:p>
            <a:r>
              <a:rPr lang="en-US" dirty="0"/>
              <a:t>This locking protocol divides transaction execution phase into three parts:</a:t>
            </a:r>
          </a:p>
          <a:p>
            <a:pPr marL="914400" lvl="1" indent="-457200">
              <a:buFont typeface="+mj-lt"/>
              <a:buAutoNum type="arabicPeriod"/>
            </a:pPr>
            <a:r>
              <a:rPr lang="en-US" dirty="0"/>
              <a:t>When transaction starts executing, </a:t>
            </a:r>
            <a:r>
              <a:rPr lang="en-US" b="1" dirty="0">
                <a:solidFill>
                  <a:schemeClr val="accent6"/>
                </a:solidFill>
              </a:rPr>
              <a:t>create a list of data items on which they need locks </a:t>
            </a:r>
            <a:r>
              <a:rPr lang="en-US" dirty="0"/>
              <a:t>and </a:t>
            </a:r>
            <a:r>
              <a:rPr lang="en-US" b="1" dirty="0">
                <a:solidFill>
                  <a:schemeClr val="accent6"/>
                </a:solidFill>
              </a:rPr>
              <a:t>requests the system for all the locks it needs</a:t>
            </a:r>
            <a:r>
              <a:rPr lang="en-US" dirty="0"/>
              <a:t>. </a:t>
            </a:r>
          </a:p>
          <a:p>
            <a:pPr marL="914400" lvl="1" indent="-457200">
              <a:buFont typeface="+mj-lt"/>
              <a:buAutoNum type="arabicPeriod"/>
            </a:pPr>
            <a:r>
              <a:rPr lang="en-US" dirty="0"/>
              <a:t>Where the </a:t>
            </a:r>
            <a:r>
              <a:rPr lang="en-US" b="1" dirty="0">
                <a:solidFill>
                  <a:schemeClr val="accent6"/>
                </a:solidFill>
              </a:rPr>
              <a:t>transaction acquires all locks </a:t>
            </a:r>
            <a:r>
              <a:rPr lang="en-US" dirty="0"/>
              <a:t>and </a:t>
            </a:r>
            <a:r>
              <a:rPr lang="en-US" b="1" dirty="0">
                <a:solidFill>
                  <a:schemeClr val="accent6"/>
                </a:solidFill>
              </a:rPr>
              <a:t>no other lock is required</a:t>
            </a:r>
            <a:r>
              <a:rPr lang="en-US" dirty="0"/>
              <a:t>. </a:t>
            </a:r>
            <a:r>
              <a:rPr lang="en-US" b="1" dirty="0">
                <a:solidFill>
                  <a:schemeClr val="accent6"/>
                </a:solidFill>
              </a:rPr>
              <a:t>Transaction keeps executing its operation</a:t>
            </a:r>
            <a:r>
              <a:rPr lang="en-US" dirty="0"/>
              <a:t>. </a:t>
            </a:r>
          </a:p>
          <a:p>
            <a:pPr marL="914400" lvl="1" indent="-457200">
              <a:buFont typeface="+mj-lt"/>
              <a:buAutoNum type="arabicPeriod"/>
            </a:pPr>
            <a:r>
              <a:rPr lang="en-US" dirty="0"/>
              <a:t>As soon as the </a:t>
            </a:r>
            <a:r>
              <a:rPr lang="en-US" b="1" dirty="0">
                <a:solidFill>
                  <a:schemeClr val="accent6"/>
                </a:solidFill>
              </a:rPr>
              <a:t>transaction releases its first lock, the third phase starts</a:t>
            </a:r>
            <a:r>
              <a:rPr lang="en-US" dirty="0"/>
              <a:t>. In this phase a </a:t>
            </a:r>
            <a:r>
              <a:rPr lang="en-US" b="1" dirty="0">
                <a:solidFill>
                  <a:schemeClr val="accent6"/>
                </a:solidFill>
              </a:rPr>
              <a:t>transaction cannot demand for any lock but only releases the acquired locks</a:t>
            </a:r>
            <a:r>
              <a:rPr lang="en-US" dirty="0"/>
              <a:t>.</a:t>
            </a:r>
          </a:p>
        </p:txBody>
      </p:sp>
      <p:cxnSp>
        <p:nvCxnSpPr>
          <p:cNvPr id="9" name="Straight Arrow Connector 8"/>
          <p:cNvCxnSpPr/>
          <p:nvPr/>
        </p:nvCxnSpPr>
        <p:spPr>
          <a:xfrm>
            <a:off x="2209800" y="5023058"/>
            <a:ext cx="5256000" cy="0"/>
          </a:xfrm>
          <a:prstGeom prst="straightConnector1">
            <a:avLst/>
          </a:prstGeom>
          <a:ln w="38100">
            <a:solidFill>
              <a:schemeClr val="tx2"/>
            </a:solidFill>
            <a:tailEnd type="triangle"/>
          </a:ln>
          <a:effectLst/>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3657600" y="4318169"/>
            <a:ext cx="2514600" cy="720000"/>
          </a:xfrm>
          <a:prstGeom prst="rec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2800" dirty="0" smtClean="0"/>
              <a:t>Transaction</a:t>
            </a:r>
            <a:endParaRPr lang="en-IN" sz="2800" dirty="0"/>
          </a:p>
        </p:txBody>
      </p:sp>
      <p:sp>
        <p:nvSpPr>
          <p:cNvPr id="11" name="TextBox 10"/>
          <p:cNvSpPr txBox="1"/>
          <p:nvPr/>
        </p:nvSpPr>
        <p:spPr>
          <a:xfrm>
            <a:off x="2936235" y="5055631"/>
            <a:ext cx="1463040" cy="646331"/>
          </a:xfrm>
          <a:prstGeom prst="rect">
            <a:avLst/>
          </a:prstGeom>
          <a:noFill/>
        </p:spPr>
        <p:txBody>
          <a:bodyPr wrap="square" rtlCol="0">
            <a:spAutoFit/>
          </a:bodyPr>
          <a:lstStyle/>
          <a:p>
            <a:pPr algn="ctr"/>
            <a:r>
              <a:rPr lang="en-US" dirty="0" smtClean="0"/>
              <a:t>Transaction</a:t>
            </a:r>
          </a:p>
          <a:p>
            <a:pPr algn="ctr"/>
            <a:r>
              <a:rPr lang="en-US" dirty="0" smtClean="0"/>
              <a:t> begin</a:t>
            </a:r>
            <a:endParaRPr lang="en-IN" dirty="0"/>
          </a:p>
        </p:txBody>
      </p:sp>
      <p:sp>
        <p:nvSpPr>
          <p:cNvPr id="12" name="TextBox 11"/>
          <p:cNvSpPr txBox="1"/>
          <p:nvPr/>
        </p:nvSpPr>
        <p:spPr>
          <a:xfrm>
            <a:off x="5459102" y="5055631"/>
            <a:ext cx="1463040" cy="646331"/>
          </a:xfrm>
          <a:prstGeom prst="rect">
            <a:avLst/>
          </a:prstGeom>
          <a:noFill/>
        </p:spPr>
        <p:txBody>
          <a:bodyPr wrap="square" rtlCol="0">
            <a:spAutoFit/>
          </a:bodyPr>
          <a:lstStyle/>
          <a:p>
            <a:pPr algn="ctr"/>
            <a:r>
              <a:rPr lang="en-US" dirty="0" smtClean="0"/>
              <a:t>Transaction</a:t>
            </a:r>
            <a:endParaRPr lang="en-US" dirty="0"/>
          </a:p>
          <a:p>
            <a:pPr algn="ctr"/>
            <a:r>
              <a:rPr lang="en-US" dirty="0" smtClean="0"/>
              <a:t> end</a:t>
            </a:r>
            <a:endParaRPr lang="en-IN" dirty="0"/>
          </a:p>
        </p:txBody>
      </p:sp>
      <p:sp>
        <p:nvSpPr>
          <p:cNvPr id="13" name="TextBox 12"/>
          <p:cNvSpPr txBox="1"/>
          <p:nvPr/>
        </p:nvSpPr>
        <p:spPr>
          <a:xfrm>
            <a:off x="7064188" y="5050728"/>
            <a:ext cx="703915" cy="369332"/>
          </a:xfrm>
          <a:prstGeom prst="rect">
            <a:avLst/>
          </a:prstGeom>
          <a:noFill/>
        </p:spPr>
        <p:txBody>
          <a:bodyPr wrap="square" rtlCol="0">
            <a:spAutoFit/>
          </a:bodyPr>
          <a:lstStyle/>
          <a:p>
            <a:r>
              <a:rPr lang="en-US" dirty="0" smtClean="0"/>
              <a:t>Time</a:t>
            </a:r>
            <a:endParaRPr lang="en-IN" sz="2000" dirty="0"/>
          </a:p>
        </p:txBody>
      </p:sp>
      <p:sp>
        <p:nvSpPr>
          <p:cNvPr id="14" name="TextBox 13"/>
          <p:cNvSpPr txBox="1"/>
          <p:nvPr/>
        </p:nvSpPr>
        <p:spPr>
          <a:xfrm>
            <a:off x="1284633" y="372068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Lock acquisition phase</a:t>
            </a:r>
            <a:endParaRPr lang="en-IN" sz="2000" dirty="0"/>
          </a:p>
        </p:txBody>
      </p:sp>
      <p:sp>
        <p:nvSpPr>
          <p:cNvPr id="15" name="TextBox 14"/>
          <p:cNvSpPr txBox="1"/>
          <p:nvPr/>
        </p:nvSpPr>
        <p:spPr>
          <a:xfrm>
            <a:off x="6418050" y="372068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Lock </a:t>
            </a:r>
            <a:r>
              <a:rPr lang="en-US" sz="2000" dirty="0" smtClean="0"/>
              <a:t>releasing phase</a:t>
            </a:r>
            <a:endParaRPr lang="en-IN" sz="2000" dirty="0"/>
          </a:p>
        </p:txBody>
      </p:sp>
      <p:cxnSp>
        <p:nvCxnSpPr>
          <p:cNvPr id="16" name="Straight Arrow Connector 15"/>
          <p:cNvCxnSpPr>
            <a:stCxn id="14" idx="3"/>
          </p:cNvCxnSpPr>
          <p:nvPr/>
        </p:nvCxnSpPr>
        <p:spPr>
          <a:xfrm>
            <a:off x="3380133" y="4074626"/>
            <a:ext cx="277467" cy="264003"/>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15" idx="1"/>
          </p:cNvCxnSpPr>
          <p:nvPr/>
        </p:nvCxnSpPr>
        <p:spPr>
          <a:xfrm flipH="1">
            <a:off x="6181880" y="4074626"/>
            <a:ext cx="236170" cy="274189"/>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23" name="Right Brace 22"/>
          <p:cNvSpPr/>
          <p:nvPr/>
        </p:nvSpPr>
        <p:spPr>
          <a:xfrm rot="16200000">
            <a:off x="4801947" y="2939959"/>
            <a:ext cx="245266" cy="2514600"/>
          </a:xfrm>
          <a:prstGeom prst="rightBrace">
            <a:avLst/>
          </a:prstGeom>
          <a:ln w="38100">
            <a:solidFill>
              <a:srgbClr val="00B0F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24" name="TextBox 23"/>
          <p:cNvSpPr txBox="1"/>
          <p:nvPr/>
        </p:nvSpPr>
        <p:spPr>
          <a:xfrm>
            <a:off x="3870381" y="332526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smtClean="0"/>
              <a:t>Transaction</a:t>
            </a:r>
          </a:p>
          <a:p>
            <a:pPr algn="ctr"/>
            <a:r>
              <a:rPr lang="en-US" sz="2000" dirty="0" smtClean="0"/>
              <a:t>execution</a:t>
            </a:r>
            <a:endParaRPr lang="en-IN" sz="2000" dirty="0"/>
          </a:p>
        </p:txBody>
      </p:sp>
    </p:spTree>
    <p:extLst>
      <p:ext uri="{BB962C8B-B14F-4D97-AF65-F5344CB8AC3E}">
        <p14:creationId xmlns:p14="http://schemas.microsoft.com/office/powerpoint/2010/main" val="320953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fade">
                                      <p:cBhvr>
                                        <p:cTn id="55" dur="500"/>
                                        <p:tgtEl>
                                          <p:spTgt spid="3">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animBg="1"/>
      <p:bldP spid="15" grpId="0" animBg="1"/>
      <p:bldP spid="23" grpId="0" animBg="1"/>
      <p:bldP spid="2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Two phase locking protocol</a:t>
            </a:r>
            <a:endParaRPr lang="en-US" dirty="0"/>
          </a:p>
        </p:txBody>
      </p:sp>
      <p:sp>
        <p:nvSpPr>
          <p:cNvPr id="3" name="Content Placeholder 2"/>
          <p:cNvSpPr>
            <a:spLocks noGrp="1"/>
          </p:cNvSpPr>
          <p:nvPr>
            <p:ph idx="1"/>
          </p:nvPr>
        </p:nvSpPr>
        <p:spPr/>
        <p:txBody>
          <a:bodyPr/>
          <a:lstStyle/>
          <a:p>
            <a:r>
              <a:rPr lang="en-US" dirty="0"/>
              <a:t>This protocol works in two phases,</a:t>
            </a:r>
          </a:p>
          <a:p>
            <a:pPr marL="457200" indent="-457200">
              <a:buFont typeface="+mj-lt"/>
              <a:buAutoNum type="arabicPeriod"/>
            </a:pPr>
            <a:r>
              <a:rPr lang="en-US" dirty="0"/>
              <a:t>Growing Phase</a:t>
            </a:r>
          </a:p>
          <a:p>
            <a:pPr lvl="1"/>
            <a:r>
              <a:rPr lang="en-US" dirty="0"/>
              <a:t>In this phase a </a:t>
            </a:r>
            <a:r>
              <a:rPr lang="en-US" b="1" dirty="0">
                <a:solidFill>
                  <a:schemeClr val="accent6"/>
                </a:solidFill>
              </a:rPr>
              <a:t>transaction obtains locks</a:t>
            </a:r>
            <a:r>
              <a:rPr lang="en-US" dirty="0"/>
              <a:t>, but </a:t>
            </a:r>
            <a:r>
              <a:rPr lang="en-US" b="1" dirty="0">
                <a:solidFill>
                  <a:schemeClr val="accent6"/>
                </a:solidFill>
              </a:rPr>
              <a:t>can not release any lock</a:t>
            </a:r>
            <a:r>
              <a:rPr lang="en-US" dirty="0"/>
              <a:t>.</a:t>
            </a:r>
          </a:p>
          <a:p>
            <a:pPr lvl="1"/>
            <a:r>
              <a:rPr lang="en-US" dirty="0"/>
              <a:t>When a transaction takes the final lock is called lock point.</a:t>
            </a:r>
          </a:p>
          <a:p>
            <a:pPr marL="457200" indent="-457200">
              <a:buFont typeface="+mj-lt"/>
              <a:buAutoNum type="arabicPeriod"/>
            </a:pPr>
            <a:r>
              <a:rPr lang="en-US" dirty="0"/>
              <a:t>Shrinking Phase</a:t>
            </a:r>
          </a:p>
          <a:p>
            <a:pPr lvl="1"/>
            <a:r>
              <a:rPr lang="en-US" dirty="0"/>
              <a:t>In this phase a </a:t>
            </a:r>
            <a:r>
              <a:rPr lang="en-US" b="1" dirty="0">
                <a:solidFill>
                  <a:schemeClr val="accent6"/>
                </a:solidFill>
              </a:rPr>
              <a:t>transaction can release locks</a:t>
            </a:r>
            <a:r>
              <a:rPr lang="en-US" dirty="0"/>
              <a:t>, but </a:t>
            </a:r>
            <a:r>
              <a:rPr lang="en-US" b="1" dirty="0">
                <a:solidFill>
                  <a:schemeClr val="accent6"/>
                </a:solidFill>
              </a:rPr>
              <a:t>can not obtain any lock</a:t>
            </a:r>
            <a:r>
              <a:rPr lang="en-US" dirty="0"/>
              <a:t>.</a:t>
            </a:r>
          </a:p>
          <a:p>
            <a:pPr lvl="1"/>
            <a:r>
              <a:rPr lang="en-US" dirty="0"/>
              <a:t>The </a:t>
            </a:r>
            <a:r>
              <a:rPr lang="en-US" b="1" dirty="0">
                <a:solidFill>
                  <a:schemeClr val="accent6"/>
                </a:solidFill>
              </a:rPr>
              <a:t>transaction enters the shrinking phase as soon as it releases the first lock </a:t>
            </a:r>
            <a:r>
              <a:rPr lang="en-US" dirty="0"/>
              <a:t>after crossing the Lock Point.</a:t>
            </a:r>
          </a:p>
        </p:txBody>
      </p:sp>
      <p:cxnSp>
        <p:nvCxnSpPr>
          <p:cNvPr id="9" name="Straight Arrow Connector 8"/>
          <p:cNvCxnSpPr/>
          <p:nvPr/>
        </p:nvCxnSpPr>
        <p:spPr>
          <a:xfrm>
            <a:off x="2209800" y="5346622"/>
            <a:ext cx="5256000" cy="0"/>
          </a:xfrm>
          <a:prstGeom prst="straightConnector1">
            <a:avLst/>
          </a:prstGeom>
          <a:ln w="38100">
            <a:solidFill>
              <a:schemeClr val="tx2"/>
            </a:solidFill>
            <a:tailEnd type="triangle"/>
          </a:ln>
          <a:effectLst/>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3657600" y="4641733"/>
            <a:ext cx="2514600" cy="720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Transaction</a:t>
            </a:r>
            <a:endParaRPr lang="en-IN" sz="2800" dirty="0"/>
          </a:p>
        </p:txBody>
      </p:sp>
      <p:sp>
        <p:nvSpPr>
          <p:cNvPr id="11" name="TextBox 10"/>
          <p:cNvSpPr txBox="1"/>
          <p:nvPr/>
        </p:nvSpPr>
        <p:spPr>
          <a:xfrm>
            <a:off x="2936235" y="5379195"/>
            <a:ext cx="1463040" cy="646331"/>
          </a:xfrm>
          <a:prstGeom prst="rect">
            <a:avLst/>
          </a:prstGeom>
          <a:noFill/>
        </p:spPr>
        <p:txBody>
          <a:bodyPr wrap="square" rtlCol="0">
            <a:spAutoFit/>
          </a:bodyPr>
          <a:lstStyle/>
          <a:p>
            <a:pPr algn="ctr"/>
            <a:r>
              <a:rPr lang="en-US" dirty="0" smtClean="0"/>
              <a:t>Transaction</a:t>
            </a:r>
          </a:p>
          <a:p>
            <a:pPr algn="ctr"/>
            <a:r>
              <a:rPr lang="en-US" dirty="0" smtClean="0"/>
              <a:t> begin</a:t>
            </a:r>
            <a:endParaRPr lang="en-IN" dirty="0"/>
          </a:p>
        </p:txBody>
      </p:sp>
      <p:sp>
        <p:nvSpPr>
          <p:cNvPr id="12" name="TextBox 11"/>
          <p:cNvSpPr txBox="1"/>
          <p:nvPr/>
        </p:nvSpPr>
        <p:spPr>
          <a:xfrm>
            <a:off x="5459102" y="5379195"/>
            <a:ext cx="1463040" cy="646331"/>
          </a:xfrm>
          <a:prstGeom prst="rect">
            <a:avLst/>
          </a:prstGeom>
          <a:noFill/>
        </p:spPr>
        <p:txBody>
          <a:bodyPr wrap="square" rtlCol="0">
            <a:spAutoFit/>
          </a:bodyPr>
          <a:lstStyle/>
          <a:p>
            <a:pPr algn="ctr"/>
            <a:r>
              <a:rPr lang="en-US" dirty="0" smtClean="0"/>
              <a:t>Transaction</a:t>
            </a:r>
            <a:endParaRPr lang="en-US" dirty="0"/>
          </a:p>
          <a:p>
            <a:pPr algn="ctr"/>
            <a:r>
              <a:rPr lang="en-US" dirty="0" smtClean="0"/>
              <a:t> end</a:t>
            </a:r>
            <a:endParaRPr lang="en-IN" dirty="0"/>
          </a:p>
        </p:txBody>
      </p:sp>
      <p:sp>
        <p:nvSpPr>
          <p:cNvPr id="13" name="TextBox 12"/>
          <p:cNvSpPr txBox="1"/>
          <p:nvPr/>
        </p:nvSpPr>
        <p:spPr>
          <a:xfrm>
            <a:off x="7064188" y="5374292"/>
            <a:ext cx="703915" cy="369332"/>
          </a:xfrm>
          <a:prstGeom prst="rect">
            <a:avLst/>
          </a:prstGeom>
          <a:noFill/>
        </p:spPr>
        <p:txBody>
          <a:bodyPr wrap="square" rtlCol="0">
            <a:spAutoFit/>
          </a:bodyPr>
          <a:lstStyle/>
          <a:p>
            <a:r>
              <a:rPr lang="en-US" dirty="0" smtClean="0"/>
              <a:t>Time</a:t>
            </a:r>
            <a:endParaRPr lang="en-IN" sz="2000" dirty="0"/>
          </a:p>
        </p:txBody>
      </p:sp>
      <p:sp>
        <p:nvSpPr>
          <p:cNvPr id="14" name="TextBox 13"/>
          <p:cNvSpPr txBox="1"/>
          <p:nvPr/>
        </p:nvSpPr>
        <p:spPr>
          <a:xfrm>
            <a:off x="1284633" y="4044247"/>
            <a:ext cx="2095500" cy="400110"/>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Growing phase</a:t>
            </a:r>
            <a:endParaRPr lang="en-IN" sz="2000" dirty="0"/>
          </a:p>
        </p:txBody>
      </p:sp>
      <p:sp>
        <p:nvSpPr>
          <p:cNvPr id="15" name="TextBox 14"/>
          <p:cNvSpPr txBox="1"/>
          <p:nvPr/>
        </p:nvSpPr>
        <p:spPr>
          <a:xfrm>
            <a:off x="6418050" y="4044247"/>
            <a:ext cx="2095500" cy="400110"/>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Shrinking phase</a:t>
            </a:r>
            <a:endParaRPr lang="en-IN" sz="2000" dirty="0"/>
          </a:p>
        </p:txBody>
      </p:sp>
      <p:cxnSp>
        <p:nvCxnSpPr>
          <p:cNvPr id="16" name="Straight Arrow Connector 15"/>
          <p:cNvCxnSpPr>
            <a:stCxn id="14" idx="3"/>
          </p:cNvCxnSpPr>
          <p:nvPr/>
        </p:nvCxnSpPr>
        <p:spPr>
          <a:xfrm>
            <a:off x="3380133" y="4244302"/>
            <a:ext cx="277467" cy="417891"/>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15" idx="1"/>
          </p:cNvCxnSpPr>
          <p:nvPr/>
        </p:nvCxnSpPr>
        <p:spPr>
          <a:xfrm flipH="1">
            <a:off x="6181880" y="4244302"/>
            <a:ext cx="236170" cy="428077"/>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17813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50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500"/>
                                        <p:tgtEl>
                                          <p:spTgt spid="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Effect transition="in" filter="fade">
                                      <p:cBhvr>
                                        <p:cTn id="65" dur="500"/>
                                        <p:tgtEl>
                                          <p:spTgt spid="3">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animEffect transition="in" filter="fade">
                                      <p:cBhvr>
                                        <p:cTn id="7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animBg="1"/>
      <p:bldP spid="1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Strict two phase locking protocol </a:t>
            </a:r>
            <a:r>
              <a:rPr lang="en-US" dirty="0" smtClean="0"/>
              <a:t>V/S </a:t>
            </a:r>
            <a:r>
              <a:rPr lang="en-US" dirty="0"/>
              <a:t>Rigorous two phase locking protocol</a:t>
            </a:r>
          </a:p>
        </p:txBody>
      </p:sp>
      <p:sp>
        <p:nvSpPr>
          <p:cNvPr id="3" name="Content Placeholder 2"/>
          <p:cNvSpPr>
            <a:spLocks noGrp="1"/>
          </p:cNvSpPr>
          <p:nvPr>
            <p:ph idx="1"/>
          </p:nvPr>
        </p:nvSpPr>
        <p:spPr/>
        <p:txBody>
          <a:bodyPr/>
          <a:lstStyle/>
          <a:p>
            <a:r>
              <a:rPr lang="en-US" dirty="0"/>
              <a:t>Strict two phase locking protocol</a:t>
            </a:r>
          </a:p>
          <a:p>
            <a:pPr lvl="1"/>
            <a:r>
              <a:rPr lang="en-US" dirty="0"/>
              <a:t>In this protocol, a </a:t>
            </a:r>
            <a:r>
              <a:rPr lang="en-US" b="1" dirty="0">
                <a:solidFill>
                  <a:schemeClr val="accent6"/>
                </a:solidFill>
              </a:rPr>
              <a:t>transaction may release all the shared locks after the Lock Point has been reached</a:t>
            </a:r>
            <a:r>
              <a:rPr lang="en-US" dirty="0"/>
              <a:t>, but </a:t>
            </a:r>
            <a:r>
              <a:rPr lang="en-US" b="1" dirty="0">
                <a:solidFill>
                  <a:schemeClr val="accent6"/>
                </a:solidFill>
              </a:rPr>
              <a:t>it cannot release any of the exclusive locks until the transaction commits or aborts</a:t>
            </a:r>
            <a:r>
              <a:rPr lang="en-US" dirty="0"/>
              <a:t>. </a:t>
            </a:r>
          </a:p>
          <a:p>
            <a:pPr lvl="1"/>
            <a:r>
              <a:rPr lang="en-US" dirty="0"/>
              <a:t>It </a:t>
            </a:r>
            <a:r>
              <a:rPr lang="en-US" b="1" dirty="0">
                <a:solidFill>
                  <a:schemeClr val="accent6"/>
                </a:solidFill>
              </a:rPr>
              <a:t>ensures that if data is being modified by one transaction, then other transaction cannot read it until first transaction commits</a:t>
            </a:r>
            <a:r>
              <a:rPr lang="en-US" dirty="0"/>
              <a:t>.</a:t>
            </a:r>
          </a:p>
          <a:p>
            <a:pPr lvl="1"/>
            <a:r>
              <a:rPr lang="en-US" dirty="0"/>
              <a:t>This protocol </a:t>
            </a:r>
            <a:r>
              <a:rPr lang="en-US" b="1" dirty="0">
                <a:solidFill>
                  <a:schemeClr val="accent6"/>
                </a:solidFill>
              </a:rPr>
              <a:t>solves dirty read problem</a:t>
            </a:r>
            <a:r>
              <a:rPr lang="en-US" dirty="0"/>
              <a:t>.</a:t>
            </a:r>
          </a:p>
          <a:p>
            <a:endParaRPr lang="en-US" dirty="0"/>
          </a:p>
          <a:p>
            <a:r>
              <a:rPr lang="en-US" dirty="0"/>
              <a:t>Rigorous two phase locking protocol</a:t>
            </a:r>
          </a:p>
          <a:p>
            <a:pPr lvl="1"/>
            <a:r>
              <a:rPr lang="en-US" dirty="0"/>
              <a:t>In this protocol, a </a:t>
            </a:r>
            <a:r>
              <a:rPr lang="en-US" b="1" dirty="0">
                <a:solidFill>
                  <a:schemeClr val="accent6"/>
                </a:solidFill>
              </a:rPr>
              <a:t>transaction is not allowed to release any lock (either shared or exclusive) until it commits</a:t>
            </a:r>
            <a:r>
              <a:rPr lang="en-US" dirty="0"/>
              <a:t>. </a:t>
            </a:r>
          </a:p>
          <a:p>
            <a:pPr lvl="1"/>
            <a:r>
              <a:rPr lang="en-US" dirty="0"/>
              <a:t>This means that </a:t>
            </a:r>
            <a:r>
              <a:rPr lang="en-US" b="1" dirty="0">
                <a:solidFill>
                  <a:schemeClr val="accent6"/>
                </a:solidFill>
              </a:rPr>
              <a:t>until the transaction commits, other transaction can not acquire even a shared lock on a data item on which the uncommitted transaction has a shared lock</a:t>
            </a:r>
            <a:r>
              <a:rPr lang="en-US" dirty="0"/>
              <a:t>.</a:t>
            </a:r>
          </a:p>
        </p:txBody>
      </p:sp>
    </p:spTree>
    <p:extLst>
      <p:ext uri="{BB962C8B-B14F-4D97-AF65-F5344CB8AC3E}">
        <p14:creationId xmlns:p14="http://schemas.microsoft.com/office/powerpoint/2010/main" val="3360781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Time stamp based protocol</a:t>
            </a:r>
          </a:p>
        </p:txBody>
      </p:sp>
      <p:sp>
        <p:nvSpPr>
          <p:cNvPr id="3" name="Content Placeholder 2"/>
          <p:cNvSpPr>
            <a:spLocks noGrp="1"/>
          </p:cNvSpPr>
          <p:nvPr>
            <p:ph idx="1"/>
          </p:nvPr>
        </p:nvSpPr>
        <p:spPr/>
        <p:txBody>
          <a:bodyPr/>
          <a:lstStyle/>
          <a:p>
            <a:r>
              <a:rPr lang="en-US" dirty="0"/>
              <a:t>This protocol </a:t>
            </a:r>
            <a:r>
              <a:rPr lang="en-US" b="1" dirty="0">
                <a:solidFill>
                  <a:schemeClr val="accent6"/>
                </a:solidFill>
              </a:rPr>
              <a:t>uses either system time or logical counter </a:t>
            </a:r>
            <a:r>
              <a:rPr lang="en-US" dirty="0"/>
              <a:t>to be used as a time-stamp.</a:t>
            </a:r>
          </a:p>
          <a:p>
            <a:r>
              <a:rPr lang="en-US" dirty="0"/>
              <a:t>Every </a:t>
            </a:r>
            <a:r>
              <a:rPr lang="en-US" b="1" dirty="0">
                <a:solidFill>
                  <a:schemeClr val="accent6"/>
                </a:solidFill>
              </a:rPr>
              <a:t>transaction has a time-stamp</a:t>
            </a:r>
            <a:r>
              <a:rPr lang="en-US" dirty="0"/>
              <a:t> associated with it and the </a:t>
            </a:r>
            <a:r>
              <a:rPr lang="en-US" b="1" dirty="0">
                <a:solidFill>
                  <a:schemeClr val="accent6"/>
                </a:solidFill>
              </a:rPr>
              <a:t>ordering is determined by the age of the transaction</a:t>
            </a:r>
            <a:r>
              <a:rPr lang="en-US" dirty="0"/>
              <a:t>.</a:t>
            </a:r>
          </a:p>
          <a:p>
            <a:r>
              <a:rPr lang="en-US" dirty="0"/>
              <a:t>A transaction ‘T1’ created at 0002 clock time would be older than all other transaction, which come after it. </a:t>
            </a:r>
          </a:p>
          <a:p>
            <a:r>
              <a:rPr lang="en-US" dirty="0"/>
              <a:t>For example, any transaction ‘T2' entering the system at 0004 is two seconds younger than transaction ‘T1’ and priority is given to the older one.</a:t>
            </a:r>
          </a:p>
          <a:p>
            <a:r>
              <a:rPr lang="en-US" dirty="0"/>
              <a:t>In addition, </a:t>
            </a:r>
            <a:r>
              <a:rPr lang="en-US" b="1" dirty="0">
                <a:solidFill>
                  <a:schemeClr val="accent6"/>
                </a:solidFill>
              </a:rPr>
              <a:t>every data item is given the latest read and write time-stamp</a:t>
            </a:r>
            <a:r>
              <a:rPr lang="en-US" dirty="0"/>
              <a:t>. This lets the system know, when last read and write operations was made on the data item</a:t>
            </a:r>
            <a:r>
              <a:rPr lang="en-US" dirty="0" smtClean="0"/>
              <a:t>.</a:t>
            </a:r>
          </a:p>
          <a:p>
            <a:r>
              <a:rPr lang="en-US" dirty="0"/>
              <a:t>This is the responsibility of the protocol system that the conflicting pair of tasks should be executed according to the timestamp values of the transactions.</a:t>
            </a:r>
          </a:p>
          <a:p>
            <a:pPr lvl="1"/>
            <a:r>
              <a:rPr lang="en-US" dirty="0"/>
              <a:t>Time-stamp of Transaction Ti is denoted as TS(Ti).</a:t>
            </a:r>
          </a:p>
          <a:p>
            <a:pPr lvl="1"/>
            <a:r>
              <a:rPr lang="en-US" dirty="0"/>
              <a:t>Read time-stamp of data-item X is denoted by R-timestamp(X).</a:t>
            </a:r>
          </a:p>
          <a:p>
            <a:pPr lvl="1"/>
            <a:r>
              <a:rPr lang="en-US" dirty="0"/>
              <a:t>Write time-stamp of data-item X is denoted by W-timestamp(X).</a:t>
            </a:r>
          </a:p>
        </p:txBody>
      </p:sp>
    </p:spTree>
    <p:extLst>
      <p:ext uri="{BB962C8B-B14F-4D97-AF65-F5344CB8AC3E}">
        <p14:creationId xmlns:p14="http://schemas.microsoft.com/office/powerpoint/2010/main" val="416629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Time stamp </a:t>
            </a:r>
            <a:r>
              <a:rPr lang="en-US" dirty="0" smtClean="0"/>
              <a:t>ordering </a:t>
            </a:r>
            <a:r>
              <a:rPr lang="en-US" dirty="0"/>
              <a:t>protocol</a:t>
            </a:r>
          </a:p>
        </p:txBody>
      </p:sp>
      <p:sp>
        <p:nvSpPr>
          <p:cNvPr id="3" name="Content Placeholder 2"/>
          <p:cNvSpPr>
            <a:spLocks noGrp="1"/>
          </p:cNvSpPr>
          <p:nvPr>
            <p:ph idx="1"/>
          </p:nvPr>
        </p:nvSpPr>
        <p:spPr/>
        <p:txBody>
          <a:bodyPr/>
          <a:lstStyle/>
          <a:p>
            <a:r>
              <a:rPr lang="en-US" dirty="0" smtClean="0"/>
              <a:t>This </a:t>
            </a:r>
            <a:r>
              <a:rPr lang="en-US" dirty="0"/>
              <a:t>is the responsibility of the protocol system that the conflicting pair of tasks should be executed according to the timestamp values of the transactions.</a:t>
            </a:r>
          </a:p>
          <a:p>
            <a:pPr lvl="1"/>
            <a:r>
              <a:rPr lang="en-US" dirty="0"/>
              <a:t>Time-stamp of Transaction Ti is denoted as TS(Ti).</a:t>
            </a:r>
          </a:p>
          <a:p>
            <a:pPr lvl="1"/>
            <a:r>
              <a:rPr lang="en-US" dirty="0"/>
              <a:t>Read time-stamp of data-item X is denoted by R-timestamp(X).</a:t>
            </a:r>
          </a:p>
          <a:p>
            <a:pPr lvl="1"/>
            <a:r>
              <a:rPr lang="en-US" dirty="0"/>
              <a:t>Write time-stamp of data-item X is denoted by W-timestamp(X</a:t>
            </a:r>
            <a:r>
              <a:rPr lang="en-US" dirty="0" smtClean="0"/>
              <a:t>).</a:t>
            </a:r>
          </a:p>
          <a:p>
            <a:r>
              <a:rPr lang="en-US" dirty="0"/>
              <a:t>Timestamp ordering protocol works as follows:</a:t>
            </a:r>
          </a:p>
          <a:p>
            <a:pPr lvl="1"/>
            <a:r>
              <a:rPr lang="en-US" dirty="0"/>
              <a:t>If a transaction Ti issues read(X) operation:</a:t>
            </a:r>
          </a:p>
          <a:p>
            <a:pPr lvl="2"/>
            <a:r>
              <a:rPr lang="en-US" dirty="0"/>
              <a:t>If TS(Ti) &lt; W-timestamp(X)</a:t>
            </a:r>
          </a:p>
          <a:p>
            <a:pPr lvl="3"/>
            <a:r>
              <a:rPr lang="en-US" dirty="0"/>
              <a:t>Operation rejected.</a:t>
            </a:r>
          </a:p>
          <a:p>
            <a:pPr lvl="2"/>
            <a:r>
              <a:rPr lang="en-US" dirty="0"/>
              <a:t>If TS(Ti) &gt;= W-timestamp(X)</a:t>
            </a:r>
          </a:p>
          <a:p>
            <a:pPr lvl="3"/>
            <a:r>
              <a:rPr lang="en-US" dirty="0"/>
              <a:t>Operation executed.</a:t>
            </a:r>
          </a:p>
          <a:p>
            <a:pPr lvl="1"/>
            <a:r>
              <a:rPr lang="en-US" dirty="0" smtClean="0"/>
              <a:t>If </a:t>
            </a:r>
            <a:r>
              <a:rPr lang="en-US" dirty="0"/>
              <a:t>a transaction Ti issues write(X) operation:</a:t>
            </a:r>
          </a:p>
          <a:p>
            <a:pPr lvl="2"/>
            <a:r>
              <a:rPr lang="en-US" dirty="0"/>
              <a:t>If TS(Ti) &lt; R-timestamp(X)</a:t>
            </a:r>
          </a:p>
          <a:p>
            <a:pPr lvl="3"/>
            <a:r>
              <a:rPr lang="en-US" dirty="0"/>
              <a:t>Operation rejected.</a:t>
            </a:r>
          </a:p>
          <a:p>
            <a:pPr lvl="2"/>
            <a:r>
              <a:rPr lang="en-US" dirty="0"/>
              <a:t>If TS(Ti) &lt; W-timestamp(X)</a:t>
            </a:r>
          </a:p>
          <a:p>
            <a:pPr lvl="3"/>
            <a:r>
              <a:rPr lang="en-US" dirty="0"/>
              <a:t>Operation rejected and Ti rolled back.</a:t>
            </a:r>
          </a:p>
          <a:p>
            <a:pPr lvl="2"/>
            <a:r>
              <a:rPr lang="en-US" dirty="0"/>
              <a:t>Otherwise, operation executed.</a:t>
            </a:r>
          </a:p>
        </p:txBody>
      </p:sp>
    </p:spTree>
    <p:extLst>
      <p:ext uri="{BB962C8B-B14F-4D97-AF65-F5344CB8AC3E}">
        <p14:creationId xmlns:p14="http://schemas.microsoft.com/office/powerpoint/2010/main" val="89145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fade">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fade">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fade">
                                      <p:cBhvr>
                                        <p:cTn id="8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gradFill flip="none" rotWithShape="1">
                  <a:gsLst>
                    <a:gs pos="10000">
                      <a:schemeClr val="accent6">
                        <a:lumMod val="50000"/>
                      </a:schemeClr>
                    </a:gs>
                    <a:gs pos="100000">
                      <a:schemeClr val="accent6"/>
                    </a:gs>
                  </a:gsLst>
                  <a:lin ang="0" scaled="1"/>
                  <a:tileRect/>
                </a:gradFill>
              </a:rPr>
              <a:t>Deadlock</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smtClean="0"/>
              <a:t>Section – 8</a:t>
            </a:r>
          </a:p>
          <a:p>
            <a:endParaRPr lang="en-US" dirty="0"/>
          </a:p>
        </p:txBody>
      </p:sp>
    </p:spTree>
    <p:extLst>
      <p:ext uri="{BB962C8B-B14F-4D97-AF65-F5344CB8AC3E}">
        <p14:creationId xmlns:p14="http://schemas.microsoft.com/office/powerpoint/2010/main" val="2666081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A</a:t>
            </a:r>
            <a:r>
              <a:rPr lang="en-US" dirty="0"/>
              <a:t>CID properties of transaction (</a:t>
            </a:r>
            <a:r>
              <a:rPr lang="en-US" dirty="0">
                <a:solidFill>
                  <a:schemeClr val="accent6"/>
                </a:solidFill>
              </a:rPr>
              <a:t>Atomicity</a:t>
            </a:r>
            <a:r>
              <a:rPr lang="en-US" dirty="0"/>
              <a:t>)</a:t>
            </a:r>
          </a:p>
        </p:txBody>
      </p:sp>
      <p:sp>
        <p:nvSpPr>
          <p:cNvPr id="3" name="Content Placeholder 2"/>
          <p:cNvSpPr>
            <a:spLocks noGrp="1"/>
          </p:cNvSpPr>
          <p:nvPr>
            <p:ph idx="1"/>
          </p:nvPr>
        </p:nvSpPr>
        <p:spPr>
          <a:xfrm>
            <a:off x="131180" y="863444"/>
            <a:ext cx="8394255" cy="5590565"/>
          </a:xfrm>
        </p:spPr>
        <p:txBody>
          <a:bodyPr/>
          <a:lstStyle/>
          <a:p>
            <a:r>
              <a:rPr lang="en-US" dirty="0"/>
              <a:t>This property states that a </a:t>
            </a:r>
            <a:r>
              <a:rPr lang="en-US" b="1" dirty="0">
                <a:solidFill>
                  <a:schemeClr val="accent6"/>
                </a:solidFill>
              </a:rPr>
              <a:t>transaction must be treated as an atomic unit</a:t>
            </a:r>
            <a:r>
              <a:rPr lang="en-US" dirty="0"/>
              <a:t>, that is, </a:t>
            </a:r>
            <a:r>
              <a:rPr lang="en-US" b="1" dirty="0">
                <a:solidFill>
                  <a:schemeClr val="accent6"/>
                </a:solidFill>
              </a:rPr>
              <a:t>either all of its operations are executed or none</a:t>
            </a:r>
            <a:r>
              <a:rPr lang="en-US" dirty="0"/>
              <a:t>. </a:t>
            </a:r>
          </a:p>
          <a:p>
            <a:r>
              <a:rPr lang="en-US" b="1" dirty="0">
                <a:solidFill>
                  <a:schemeClr val="accent6"/>
                </a:solidFill>
              </a:rPr>
              <a:t>Either transaction execute 0% or 100%</a:t>
            </a:r>
            <a:r>
              <a:rPr lang="en-US" dirty="0"/>
              <a:t>.</a:t>
            </a:r>
          </a:p>
          <a:p>
            <a:r>
              <a:rPr lang="en-US" dirty="0"/>
              <a:t>For example, consider a transaction to transfer </a:t>
            </a:r>
            <a:r>
              <a:rPr lang="en-US" dirty="0" err="1"/>
              <a:t>Rs</a:t>
            </a:r>
            <a:r>
              <a:rPr lang="en-US" dirty="0"/>
              <a:t>. 50 from account A to account B.</a:t>
            </a:r>
          </a:p>
          <a:p>
            <a:r>
              <a:rPr lang="en-US" dirty="0"/>
              <a:t>In this transaction, if </a:t>
            </a:r>
            <a:r>
              <a:rPr lang="en-US" dirty="0" err="1"/>
              <a:t>Rs</a:t>
            </a:r>
            <a:r>
              <a:rPr lang="en-US" dirty="0"/>
              <a:t>. 50 is deducted from account A then it must be added to account B.</a:t>
            </a:r>
            <a:endParaRPr lang="en-GB" dirty="0"/>
          </a:p>
        </p:txBody>
      </p:sp>
      <p:sp>
        <p:nvSpPr>
          <p:cNvPr id="4" name="TextBox 3"/>
          <p:cNvSpPr txBox="1"/>
          <p:nvPr/>
        </p:nvSpPr>
        <p:spPr>
          <a:xfrm>
            <a:off x="9466729" y="1444143"/>
            <a:ext cx="1828800" cy="3539430"/>
          </a:xfrm>
          <a:prstGeom prst="rect">
            <a:avLst/>
          </a:prstGeom>
          <a:noFill/>
          <a:ln>
            <a:solidFill>
              <a:schemeClr val="bg1"/>
            </a:solidFill>
          </a:ln>
        </p:spPr>
        <p:txBody>
          <a:bodyPr wrap="square" rtlCol="0">
            <a:spAutoFit/>
          </a:bodyPr>
          <a:lstStyle/>
          <a:p>
            <a:pPr algn="ctr"/>
            <a:endParaRPr lang="en-US" sz="2800" b="1" dirty="0" smtClean="0"/>
          </a:p>
          <a:p>
            <a:pPr algn="ctr"/>
            <a:r>
              <a:rPr lang="en-US" sz="2800" b="1" dirty="0" smtClean="0"/>
              <a:t>read</a:t>
            </a:r>
            <a:r>
              <a:rPr lang="en-US" sz="2800" dirty="0" smtClean="0"/>
              <a:t> </a:t>
            </a:r>
            <a:r>
              <a:rPr lang="en-US" sz="2800" dirty="0"/>
              <a:t>(A)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r>
              <a:rPr lang="en-US" sz="2800" dirty="0" smtClean="0"/>
              <a:t>)</a:t>
            </a:r>
          </a:p>
          <a:p>
            <a:pPr algn="ctr"/>
            <a:endParaRPr lang="en-US" sz="2800" dirty="0"/>
          </a:p>
        </p:txBody>
      </p:sp>
      <p:sp>
        <p:nvSpPr>
          <p:cNvPr id="5" name="TextBox 4"/>
          <p:cNvSpPr txBox="1"/>
          <p:nvPr/>
        </p:nvSpPr>
        <p:spPr>
          <a:xfrm>
            <a:off x="10114429" y="1444143"/>
            <a:ext cx="5334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smtClean="0"/>
              <a:t>0%</a:t>
            </a:r>
            <a:endParaRPr lang="en-IN" dirty="0"/>
          </a:p>
        </p:txBody>
      </p:sp>
      <p:sp>
        <p:nvSpPr>
          <p:cNvPr id="6" name="TextBox 5"/>
          <p:cNvSpPr txBox="1"/>
          <p:nvPr/>
        </p:nvSpPr>
        <p:spPr>
          <a:xfrm>
            <a:off x="9990604" y="4605276"/>
            <a:ext cx="78105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smtClean="0"/>
              <a:t>100%</a:t>
            </a:r>
            <a:endParaRPr lang="en-IN" dirty="0"/>
          </a:p>
        </p:txBody>
      </p:sp>
      <p:sp>
        <p:nvSpPr>
          <p:cNvPr id="7" name="TextBox 6"/>
          <p:cNvSpPr txBox="1"/>
          <p:nvPr/>
        </p:nvSpPr>
        <p:spPr>
          <a:xfrm>
            <a:off x="11182003" y="3032479"/>
            <a:ext cx="590550" cy="369332"/>
          </a:xfrm>
          <a:prstGeom prst="rect">
            <a:avLst/>
          </a:prstGeom>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FAIL</a:t>
            </a:r>
            <a:endParaRPr lang="en-IN" dirty="0"/>
          </a:p>
        </p:txBody>
      </p:sp>
      <p:cxnSp>
        <p:nvCxnSpPr>
          <p:cNvPr id="8" name="Straight Connector 7"/>
          <p:cNvCxnSpPr/>
          <p:nvPr/>
        </p:nvCxnSpPr>
        <p:spPr>
          <a:xfrm flipH="1">
            <a:off x="9410973" y="3212427"/>
            <a:ext cx="781050" cy="0"/>
          </a:xfrm>
          <a:prstGeom prst="line">
            <a:avLst/>
          </a:prstGeom>
          <a:ln w="28575">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9" name="Elbow Connector 8"/>
          <p:cNvCxnSpPr/>
          <p:nvPr/>
        </p:nvCxnSpPr>
        <p:spPr>
          <a:xfrm rot="5400000" flipH="1" flipV="1">
            <a:off x="8967173" y="2072610"/>
            <a:ext cx="1591056" cy="703455"/>
          </a:xfrm>
          <a:prstGeom prst="bentConnector3">
            <a:avLst>
              <a:gd name="adj1" fmla="val 100122"/>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H="1" flipV="1">
            <a:off x="10757758" y="3215260"/>
            <a:ext cx="419874" cy="3771"/>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8948033" y="863444"/>
            <a:ext cx="13447" cy="429768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302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par>
                                <p:cTn id="58" presetID="22" presetClass="entr" presetSubtype="4" fill="hold"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down)">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animEffect transition="in" filter="fade">
                                      <p:cBhvr>
                                        <p:cTn id="6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deadlock?</a:t>
            </a:r>
            <a:endParaRPr lang="en-US" dirty="0"/>
          </a:p>
        </p:txBody>
      </p:sp>
      <p:sp>
        <p:nvSpPr>
          <p:cNvPr id="3" name="Content Placeholder 2"/>
          <p:cNvSpPr>
            <a:spLocks noGrp="1"/>
          </p:cNvSpPr>
          <p:nvPr>
            <p:ph idx="1"/>
          </p:nvPr>
        </p:nvSpPr>
        <p:spPr/>
        <p:txBody>
          <a:bodyPr/>
          <a:lstStyle/>
          <a:p>
            <a:r>
              <a:rPr lang="en-IN" dirty="0"/>
              <a:t>Consider the following two transactions</a:t>
            </a:r>
            <a:r>
              <a:rPr lang="en-IN" dirty="0" smtClean="0"/>
              <a:t>:</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endParaRPr lang="en-IN" dirty="0" smtClean="0"/>
          </a:p>
          <a:p>
            <a:r>
              <a:rPr lang="en-US" dirty="0"/>
              <a:t>A deadlock is a </a:t>
            </a:r>
            <a:r>
              <a:rPr lang="en-US" b="1" dirty="0">
                <a:solidFill>
                  <a:schemeClr val="accent6"/>
                </a:solidFill>
              </a:rPr>
              <a:t>situation in which two or more transactions are waiting for one another to give up locks</a:t>
            </a:r>
            <a:r>
              <a:rPr lang="en-US" dirty="0"/>
              <a:t>.</a:t>
            </a:r>
            <a:endParaRPr lang="en-IN" dirty="0"/>
          </a:p>
        </p:txBody>
      </p:sp>
      <p:graphicFrame>
        <p:nvGraphicFramePr>
          <p:cNvPr id="4" name="Content Placeholder 1"/>
          <p:cNvGraphicFramePr>
            <a:graphicFrameLocks/>
          </p:cNvGraphicFramePr>
          <p:nvPr>
            <p:extLst/>
          </p:nvPr>
        </p:nvGraphicFramePr>
        <p:xfrm>
          <a:off x="2819400" y="1431384"/>
          <a:ext cx="3505200" cy="3581400"/>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516963">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smtClean="0">
                          <a:solidFill>
                            <a:schemeClr val="tx1"/>
                          </a:solidFill>
                          <a:effectLst/>
                          <a:latin typeface="+mn-lt"/>
                          <a:ea typeface="+mn-ea"/>
                          <a:cs typeface="+mn-cs"/>
                        </a:rPr>
                        <a:t>T2</a:t>
                      </a:r>
                      <a:endParaRPr lang="en-IN" sz="2400" b="1" kern="1200" dirty="0" smtClean="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064437">
                <a:tc>
                  <a:txBody>
                    <a:bodyPr/>
                    <a:lstStyle/>
                    <a:p>
                      <a:pPr marL="457200" indent="-457200" algn="ctr">
                        <a:lnSpc>
                          <a:spcPct val="115000"/>
                        </a:lnSpc>
                        <a:spcAft>
                          <a:spcPts val="0"/>
                        </a:spcAft>
                      </a:pPr>
                      <a:r>
                        <a:rPr lang="en-US" sz="1800" kern="1200" dirty="0" smtClean="0">
                          <a:solidFill>
                            <a:schemeClr val="tx1"/>
                          </a:solidFill>
                          <a:effectLst/>
                          <a:latin typeface="+mn-lt"/>
                          <a:ea typeface="+mn-ea"/>
                          <a:cs typeface="+mn-cs"/>
                        </a:rPr>
                        <a:t> </a:t>
                      </a: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indent="-457200" algn="ctr">
                        <a:lnSpc>
                          <a:spcPct val="115000"/>
                        </a:lnSpc>
                        <a:spcAft>
                          <a:spcPts val="0"/>
                        </a:spcAft>
                      </a:pPr>
                      <a:endParaRPr lang="en-US" sz="1800" kern="1200" dirty="0" smtClean="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smtClean="0">
                          <a:solidFill>
                            <a:schemeClr val="tx1"/>
                          </a:solidFill>
                          <a:effectLst/>
                          <a:latin typeface="+mn-lt"/>
                          <a:ea typeface="+mn-ea"/>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5" name="Left Brace 4"/>
          <p:cNvSpPr/>
          <p:nvPr/>
        </p:nvSpPr>
        <p:spPr>
          <a:xfrm>
            <a:off x="3048000" y="1979487"/>
            <a:ext cx="152400" cy="720000"/>
          </a:xfrm>
          <a:prstGeom prst="leftBrac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Left Brace 5"/>
          <p:cNvSpPr/>
          <p:nvPr/>
        </p:nvSpPr>
        <p:spPr>
          <a:xfrm>
            <a:off x="3048000" y="4132137"/>
            <a:ext cx="152400" cy="720000"/>
          </a:xfrm>
          <a:prstGeom prst="leftBrace">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Left Brace 6"/>
          <p:cNvSpPr/>
          <p:nvPr/>
        </p:nvSpPr>
        <p:spPr>
          <a:xfrm flipH="1">
            <a:off x="5943600" y="2674087"/>
            <a:ext cx="152400" cy="720000"/>
          </a:xfrm>
          <a:prstGeom prst="leftBrac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Left Brace 7"/>
          <p:cNvSpPr/>
          <p:nvPr/>
        </p:nvSpPr>
        <p:spPr>
          <a:xfrm flipH="1">
            <a:off x="5943600" y="3404337"/>
            <a:ext cx="152400" cy="720000"/>
          </a:xfrm>
          <a:prstGeom prst="leftBrace">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ounded Rectangular Callout 8"/>
          <p:cNvSpPr/>
          <p:nvPr/>
        </p:nvSpPr>
        <p:spPr>
          <a:xfrm>
            <a:off x="1015365" y="2077560"/>
            <a:ext cx="1692000" cy="465416"/>
          </a:xfrm>
          <a:prstGeom prst="wedgeRoundRectCallout">
            <a:avLst>
              <a:gd name="adj1" fmla="val 71339"/>
              <a:gd name="adj2" fmla="val 6475"/>
              <a:gd name="adj3" fmla="val 16667"/>
            </a:avLst>
          </a:prstGeom>
          <a:solidFill>
            <a:schemeClr val="accent3">
              <a:lumMod val="40000"/>
              <a:lumOff val="6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Granted for (A)</a:t>
            </a:r>
            <a:endParaRPr lang="en-IN" dirty="0">
              <a:solidFill>
                <a:schemeClr val="tx1"/>
              </a:solidFill>
            </a:endParaRPr>
          </a:p>
        </p:txBody>
      </p:sp>
      <p:sp>
        <p:nvSpPr>
          <p:cNvPr id="10" name="Rounded Rectangular Callout 9"/>
          <p:cNvSpPr/>
          <p:nvPr/>
        </p:nvSpPr>
        <p:spPr>
          <a:xfrm>
            <a:off x="990600" y="4223860"/>
            <a:ext cx="1692000" cy="465416"/>
          </a:xfrm>
          <a:prstGeom prst="wedgeRoundRectCallout">
            <a:avLst>
              <a:gd name="adj1" fmla="val 71339"/>
              <a:gd name="adj2" fmla="val 6475"/>
              <a:gd name="adj3" fmla="val 16667"/>
            </a:avLst>
          </a:prstGeom>
          <a:solidFill>
            <a:schemeClr val="accent6">
              <a:lumMod val="40000"/>
              <a:lumOff val="6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 for (B)</a:t>
            </a:r>
            <a:endParaRPr lang="en-IN" dirty="0">
              <a:solidFill>
                <a:schemeClr val="tx1"/>
              </a:solidFill>
            </a:endParaRPr>
          </a:p>
        </p:txBody>
      </p:sp>
      <p:sp>
        <p:nvSpPr>
          <p:cNvPr id="11" name="Rounded Rectangular Callout 10"/>
          <p:cNvSpPr/>
          <p:nvPr/>
        </p:nvSpPr>
        <p:spPr>
          <a:xfrm>
            <a:off x="6477000" y="2755144"/>
            <a:ext cx="1692000" cy="465416"/>
          </a:xfrm>
          <a:prstGeom prst="wedgeRoundRectCallout">
            <a:avLst>
              <a:gd name="adj1" fmla="val -72223"/>
              <a:gd name="adj2" fmla="val 8112"/>
              <a:gd name="adj3" fmla="val 16667"/>
            </a:avLst>
          </a:prstGeom>
          <a:solidFill>
            <a:schemeClr val="accent3">
              <a:lumMod val="40000"/>
              <a:lumOff val="6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Granted for (B)</a:t>
            </a:r>
            <a:endParaRPr lang="en-IN" dirty="0">
              <a:solidFill>
                <a:schemeClr val="tx1"/>
              </a:solidFill>
            </a:endParaRPr>
          </a:p>
        </p:txBody>
      </p:sp>
      <p:sp>
        <p:nvSpPr>
          <p:cNvPr id="12" name="Rounded Rectangular Callout 11"/>
          <p:cNvSpPr/>
          <p:nvPr/>
        </p:nvSpPr>
        <p:spPr>
          <a:xfrm>
            <a:off x="6492240" y="3498094"/>
            <a:ext cx="1692000" cy="465416"/>
          </a:xfrm>
          <a:prstGeom prst="wedgeRoundRectCallout">
            <a:avLst>
              <a:gd name="adj1" fmla="val -72223"/>
              <a:gd name="adj2" fmla="val 8112"/>
              <a:gd name="adj3" fmla="val 16667"/>
            </a:avLst>
          </a:prstGeom>
          <a:solidFill>
            <a:schemeClr val="accent6">
              <a:lumMod val="40000"/>
              <a:lumOff val="6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Waiting for (A)</a:t>
            </a:r>
            <a:endParaRPr lang="en-IN" dirty="0">
              <a:solidFill>
                <a:schemeClr val="tx1"/>
              </a:solidFill>
            </a:endParaRPr>
          </a:p>
        </p:txBody>
      </p:sp>
      <p:sp>
        <p:nvSpPr>
          <p:cNvPr id="13" name="TextBox 12"/>
          <p:cNvSpPr txBox="1"/>
          <p:nvPr/>
        </p:nvSpPr>
        <p:spPr>
          <a:xfrm>
            <a:off x="3207169" y="1998955"/>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(A)</a:t>
            </a:r>
          </a:p>
          <a:p>
            <a:pPr marL="457200" indent="-457200" algn="ctr">
              <a:lnSpc>
                <a:spcPct val="115000"/>
              </a:lnSpc>
              <a:spcAft>
                <a:spcPts val="0"/>
              </a:spcAft>
            </a:pPr>
            <a:r>
              <a:rPr lang="en-US" dirty="0"/>
              <a:t>Write (A</a:t>
            </a:r>
            <a:r>
              <a:rPr lang="en-US" dirty="0" smtClean="0"/>
              <a:t>)</a:t>
            </a:r>
            <a:endParaRPr lang="en-US" dirty="0"/>
          </a:p>
        </p:txBody>
      </p:sp>
      <p:sp>
        <p:nvSpPr>
          <p:cNvPr id="14" name="TextBox 13"/>
          <p:cNvSpPr txBox="1"/>
          <p:nvPr/>
        </p:nvSpPr>
        <p:spPr>
          <a:xfrm>
            <a:off x="4648200" y="2675606"/>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a:t>
            </a:r>
            <a:r>
              <a:rPr lang="en-US" dirty="0" smtClean="0"/>
              <a:t>(B)</a:t>
            </a:r>
            <a:endParaRPr lang="en-US" dirty="0"/>
          </a:p>
          <a:p>
            <a:pPr marL="457200" indent="-457200" algn="ctr">
              <a:lnSpc>
                <a:spcPct val="115000"/>
              </a:lnSpc>
              <a:spcAft>
                <a:spcPts val="0"/>
              </a:spcAft>
            </a:pPr>
            <a:r>
              <a:rPr lang="en-US" dirty="0"/>
              <a:t>Write </a:t>
            </a:r>
            <a:r>
              <a:rPr lang="en-US" dirty="0" smtClean="0"/>
              <a:t>(B)</a:t>
            </a:r>
            <a:endParaRPr lang="en-US" dirty="0"/>
          </a:p>
        </p:txBody>
      </p:sp>
      <p:sp>
        <p:nvSpPr>
          <p:cNvPr id="15" name="TextBox 14"/>
          <p:cNvSpPr txBox="1"/>
          <p:nvPr/>
        </p:nvSpPr>
        <p:spPr>
          <a:xfrm>
            <a:off x="3207169" y="4139310"/>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a:t>
            </a:r>
            <a:r>
              <a:rPr lang="en-US" dirty="0" smtClean="0"/>
              <a:t>(B)</a:t>
            </a:r>
            <a:endParaRPr lang="en-US" dirty="0"/>
          </a:p>
          <a:p>
            <a:pPr marL="457200" indent="-457200" algn="ctr">
              <a:lnSpc>
                <a:spcPct val="115000"/>
              </a:lnSpc>
              <a:spcAft>
                <a:spcPts val="0"/>
              </a:spcAft>
            </a:pPr>
            <a:r>
              <a:rPr lang="en-US" dirty="0"/>
              <a:t>Write </a:t>
            </a:r>
            <a:r>
              <a:rPr lang="en-US" dirty="0" smtClean="0"/>
              <a:t>(B)</a:t>
            </a:r>
            <a:endParaRPr lang="en-US" dirty="0"/>
          </a:p>
        </p:txBody>
      </p:sp>
      <p:sp>
        <p:nvSpPr>
          <p:cNvPr id="16" name="TextBox 15"/>
          <p:cNvSpPr txBox="1"/>
          <p:nvPr/>
        </p:nvSpPr>
        <p:spPr>
          <a:xfrm>
            <a:off x="4648200" y="3405036"/>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(A)</a:t>
            </a:r>
          </a:p>
          <a:p>
            <a:pPr marL="457200" indent="-457200" algn="ctr">
              <a:lnSpc>
                <a:spcPct val="115000"/>
              </a:lnSpc>
              <a:spcAft>
                <a:spcPts val="0"/>
              </a:spcAft>
            </a:pPr>
            <a:r>
              <a:rPr lang="en-US" dirty="0"/>
              <a:t>Write (A</a:t>
            </a:r>
            <a:r>
              <a:rPr lang="en-US" dirty="0" smtClean="0"/>
              <a:t>)</a:t>
            </a:r>
            <a:endParaRPr lang="en-US" dirty="0"/>
          </a:p>
        </p:txBody>
      </p:sp>
    </p:spTree>
    <p:extLst>
      <p:ext uri="{BB962C8B-B14F-4D97-AF65-F5344CB8AC3E}">
        <p14:creationId xmlns:p14="http://schemas.microsoft.com/office/powerpoint/2010/main" val="102939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detection</a:t>
            </a:r>
            <a:endParaRPr lang="en-US" dirty="0"/>
          </a:p>
        </p:txBody>
      </p:sp>
      <p:sp>
        <p:nvSpPr>
          <p:cNvPr id="3" name="Content Placeholder 2"/>
          <p:cNvSpPr>
            <a:spLocks noGrp="1"/>
          </p:cNvSpPr>
          <p:nvPr>
            <p:ph idx="1"/>
          </p:nvPr>
        </p:nvSpPr>
        <p:spPr/>
        <p:txBody>
          <a:bodyPr/>
          <a:lstStyle/>
          <a:p>
            <a:r>
              <a:rPr lang="en-US" dirty="0"/>
              <a:t>A simple way to detect deadlock is with the help of </a:t>
            </a:r>
            <a:r>
              <a:rPr lang="en-US" b="1" dirty="0">
                <a:solidFill>
                  <a:schemeClr val="accent6"/>
                </a:solidFill>
              </a:rPr>
              <a:t>wait-for graph</a:t>
            </a:r>
            <a:r>
              <a:rPr lang="en-US" dirty="0"/>
              <a:t>. </a:t>
            </a:r>
          </a:p>
          <a:p>
            <a:r>
              <a:rPr lang="en-US" dirty="0"/>
              <a:t>One </a:t>
            </a:r>
            <a:r>
              <a:rPr lang="en-US" b="1" dirty="0">
                <a:solidFill>
                  <a:schemeClr val="accent6"/>
                </a:solidFill>
              </a:rPr>
              <a:t>node is created </a:t>
            </a:r>
            <a:r>
              <a:rPr lang="en-US" dirty="0"/>
              <a:t>in the wait-for graph for </a:t>
            </a:r>
            <a:r>
              <a:rPr lang="en-US" b="1" dirty="0">
                <a:solidFill>
                  <a:schemeClr val="accent6"/>
                </a:solidFill>
              </a:rPr>
              <a:t>each transaction that is currently executing</a:t>
            </a:r>
            <a:r>
              <a:rPr lang="en-US" dirty="0"/>
              <a:t>. </a:t>
            </a:r>
          </a:p>
          <a:p>
            <a:r>
              <a:rPr lang="en-US" dirty="0"/>
              <a:t>Whenever a </a:t>
            </a:r>
            <a:r>
              <a:rPr lang="en-US" b="1" dirty="0">
                <a:solidFill>
                  <a:schemeClr val="accent6"/>
                </a:solidFill>
              </a:rPr>
              <a:t>transaction Ti is waiting to lock an item X that is currently locked by a transaction </a:t>
            </a:r>
            <a:r>
              <a:rPr lang="en-US" b="1" dirty="0" err="1">
                <a:solidFill>
                  <a:schemeClr val="accent6"/>
                </a:solidFill>
              </a:rPr>
              <a:t>Tj</a:t>
            </a:r>
            <a:r>
              <a:rPr lang="en-US" b="1" dirty="0">
                <a:solidFill>
                  <a:schemeClr val="accent6"/>
                </a:solidFill>
              </a:rPr>
              <a:t>, a directed edge from Ti to </a:t>
            </a:r>
            <a:r>
              <a:rPr lang="en-US" b="1" dirty="0" err="1">
                <a:solidFill>
                  <a:schemeClr val="accent6"/>
                </a:solidFill>
              </a:rPr>
              <a:t>Tj</a:t>
            </a:r>
            <a:r>
              <a:rPr lang="en-US" b="1" dirty="0">
                <a:solidFill>
                  <a:schemeClr val="accent6"/>
                </a:solidFill>
              </a:rPr>
              <a:t> (</a:t>
            </a:r>
            <a:r>
              <a:rPr lang="en-US" b="1" dirty="0" err="1">
                <a:solidFill>
                  <a:schemeClr val="accent6"/>
                </a:solidFill>
              </a:rPr>
              <a:t>Ti→Tj</a:t>
            </a:r>
            <a:r>
              <a:rPr lang="en-US" b="1" dirty="0">
                <a:solidFill>
                  <a:schemeClr val="accent6"/>
                </a:solidFill>
              </a:rPr>
              <a:t>) is created in the wait-for graph</a:t>
            </a:r>
            <a:r>
              <a:rPr lang="en-US" dirty="0"/>
              <a:t>. </a:t>
            </a:r>
          </a:p>
          <a:p>
            <a:r>
              <a:rPr lang="en-US" dirty="0"/>
              <a:t>When </a:t>
            </a:r>
            <a:r>
              <a:rPr lang="en-US" b="1" dirty="0" err="1" smtClean="0">
                <a:solidFill>
                  <a:schemeClr val="accent6"/>
                </a:solidFill>
              </a:rPr>
              <a:t>Tj</a:t>
            </a:r>
            <a:r>
              <a:rPr lang="en-US" b="1" dirty="0" smtClean="0">
                <a:solidFill>
                  <a:schemeClr val="accent6"/>
                </a:solidFill>
              </a:rPr>
              <a:t> releases the lock(s) on the items that Ti was waiting for</a:t>
            </a:r>
            <a:r>
              <a:rPr lang="en-US" dirty="0" smtClean="0"/>
              <a:t>, </a:t>
            </a:r>
            <a:r>
              <a:rPr lang="en-US" dirty="0"/>
              <a:t>the </a:t>
            </a:r>
            <a:r>
              <a:rPr lang="en-US" b="1" dirty="0">
                <a:solidFill>
                  <a:schemeClr val="accent6"/>
                </a:solidFill>
              </a:rPr>
              <a:t>directed edge is dropped </a:t>
            </a:r>
            <a:r>
              <a:rPr lang="en-US" dirty="0"/>
              <a:t>from the wait-for graph. </a:t>
            </a:r>
          </a:p>
          <a:p>
            <a:r>
              <a:rPr lang="en-US" dirty="0"/>
              <a:t>We have a state of </a:t>
            </a:r>
            <a:r>
              <a:rPr lang="en-US" b="1" dirty="0">
                <a:solidFill>
                  <a:schemeClr val="accent6"/>
                </a:solidFill>
              </a:rPr>
              <a:t>deadlock if and only if the wait-for graph has a cycle</a:t>
            </a:r>
            <a:r>
              <a:rPr lang="en-US" dirty="0"/>
              <a:t>. </a:t>
            </a:r>
          </a:p>
          <a:p>
            <a:r>
              <a:rPr lang="en-US" dirty="0"/>
              <a:t>Then </a:t>
            </a:r>
            <a:r>
              <a:rPr lang="en-US" b="1" dirty="0">
                <a:solidFill>
                  <a:schemeClr val="accent6"/>
                </a:solidFill>
              </a:rPr>
              <a:t>each transaction involved in the cycle is said to be </a:t>
            </a:r>
            <a:r>
              <a:rPr lang="en-US" b="1" dirty="0" smtClean="0">
                <a:solidFill>
                  <a:schemeClr val="accent6"/>
                </a:solidFill>
              </a:rPr>
              <a:t>deadlocked</a:t>
            </a:r>
            <a:r>
              <a:rPr lang="en-US" dirty="0" smtClean="0"/>
              <a:t>.</a:t>
            </a:r>
            <a:endParaRPr lang="en-IN" dirty="0" smtClean="0"/>
          </a:p>
        </p:txBody>
      </p:sp>
    </p:spTree>
    <p:extLst>
      <p:ext uri="{BB962C8B-B14F-4D97-AF65-F5344CB8AC3E}">
        <p14:creationId xmlns:p14="http://schemas.microsoft.com/office/powerpoint/2010/main" val="23440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detection</a:t>
            </a:r>
            <a:endParaRPr lang="en-US" dirty="0"/>
          </a:p>
        </p:txBody>
      </p:sp>
      <p:sp>
        <p:nvSpPr>
          <p:cNvPr id="3" name="Content Placeholder 2"/>
          <p:cNvSpPr>
            <a:spLocks noGrp="1"/>
          </p:cNvSpPr>
          <p:nvPr>
            <p:ph idx="1"/>
          </p:nvPr>
        </p:nvSpPr>
        <p:spPr>
          <a:xfrm>
            <a:off x="131180" y="863444"/>
            <a:ext cx="8520334" cy="5590565"/>
          </a:xfrm>
        </p:spPr>
        <p:txBody>
          <a:bodyPr/>
          <a:lstStyle/>
          <a:p>
            <a:r>
              <a:rPr lang="en-US" dirty="0"/>
              <a:t>Transaction </a:t>
            </a:r>
            <a:r>
              <a:rPr lang="en-US" b="1" dirty="0">
                <a:solidFill>
                  <a:schemeClr val="accent6"/>
                </a:solidFill>
              </a:rPr>
              <a:t>A is waiting for </a:t>
            </a:r>
            <a:r>
              <a:rPr lang="en-US" dirty="0"/>
              <a:t>transactions </a:t>
            </a:r>
            <a:r>
              <a:rPr lang="en-US" b="1" dirty="0">
                <a:solidFill>
                  <a:schemeClr val="accent6"/>
                </a:solidFill>
              </a:rPr>
              <a:t>B and C</a:t>
            </a:r>
            <a:r>
              <a:rPr lang="en-US" dirty="0"/>
              <a:t>.</a:t>
            </a:r>
          </a:p>
          <a:p>
            <a:r>
              <a:rPr lang="en-US" dirty="0"/>
              <a:t>Transactions </a:t>
            </a:r>
            <a:r>
              <a:rPr lang="en-US" b="1" dirty="0">
                <a:solidFill>
                  <a:schemeClr val="accent6"/>
                </a:solidFill>
              </a:rPr>
              <a:t>C is waiting </a:t>
            </a:r>
            <a:r>
              <a:rPr lang="en-US" dirty="0"/>
              <a:t>for transaction </a:t>
            </a:r>
            <a:r>
              <a:rPr lang="en-US" b="1" dirty="0">
                <a:solidFill>
                  <a:schemeClr val="accent6"/>
                </a:solidFill>
              </a:rPr>
              <a:t>B</a:t>
            </a:r>
            <a:r>
              <a:rPr lang="en-US" dirty="0"/>
              <a:t>.</a:t>
            </a:r>
          </a:p>
          <a:p>
            <a:r>
              <a:rPr lang="en-US" dirty="0"/>
              <a:t>Transaction </a:t>
            </a:r>
            <a:r>
              <a:rPr lang="en-US" b="1" dirty="0">
                <a:solidFill>
                  <a:schemeClr val="accent6"/>
                </a:solidFill>
              </a:rPr>
              <a:t>B is waiting </a:t>
            </a:r>
            <a:r>
              <a:rPr lang="en-US" dirty="0"/>
              <a:t>for transaction </a:t>
            </a:r>
            <a:r>
              <a:rPr lang="en-US" b="1" dirty="0">
                <a:solidFill>
                  <a:schemeClr val="accent6"/>
                </a:solidFill>
              </a:rPr>
              <a:t>D</a:t>
            </a:r>
            <a:r>
              <a:rPr lang="en-US" dirty="0"/>
              <a:t>.</a:t>
            </a:r>
          </a:p>
          <a:p>
            <a:r>
              <a:rPr lang="en-US" dirty="0"/>
              <a:t>This wait-for graph has </a:t>
            </a:r>
            <a:r>
              <a:rPr lang="en-US" b="1" dirty="0">
                <a:solidFill>
                  <a:schemeClr val="accent6"/>
                </a:solidFill>
              </a:rPr>
              <a:t>no cycle</a:t>
            </a:r>
            <a:r>
              <a:rPr lang="en-US" dirty="0"/>
              <a:t>, so there is </a:t>
            </a:r>
            <a:r>
              <a:rPr lang="en-US" b="1" dirty="0">
                <a:solidFill>
                  <a:schemeClr val="accent6"/>
                </a:solidFill>
              </a:rPr>
              <a:t>no deadlock state</a:t>
            </a:r>
            <a:r>
              <a:rPr lang="en-US" dirty="0"/>
              <a:t>.</a:t>
            </a:r>
          </a:p>
          <a:p>
            <a:r>
              <a:rPr lang="en-US" dirty="0"/>
              <a:t>Suppose now that transaction </a:t>
            </a:r>
            <a:r>
              <a:rPr lang="en-US" b="1" dirty="0">
                <a:solidFill>
                  <a:schemeClr val="accent6"/>
                </a:solidFill>
              </a:rPr>
              <a:t>D is requesting an item held by C</a:t>
            </a:r>
            <a:r>
              <a:rPr lang="en-US" dirty="0"/>
              <a:t>. Then the </a:t>
            </a:r>
            <a:r>
              <a:rPr lang="en-US" b="1" dirty="0">
                <a:solidFill>
                  <a:schemeClr val="accent6"/>
                </a:solidFill>
              </a:rPr>
              <a:t>edge D </a:t>
            </a:r>
            <a:r>
              <a:rPr lang="en-US" b="1" dirty="0">
                <a:solidFill>
                  <a:schemeClr val="accent6"/>
                </a:solidFill>
                <a:latin typeface="Calibri" panose="020F0502020204030204" pitchFamily="34" charset="0"/>
              </a:rPr>
              <a:t>→</a:t>
            </a:r>
            <a:r>
              <a:rPr lang="en-US" b="1" dirty="0" smtClean="0">
                <a:solidFill>
                  <a:schemeClr val="accent6"/>
                </a:solidFill>
              </a:rPr>
              <a:t> </a:t>
            </a:r>
            <a:r>
              <a:rPr lang="en-US" b="1" dirty="0">
                <a:solidFill>
                  <a:schemeClr val="accent6"/>
                </a:solidFill>
              </a:rPr>
              <a:t>C is added to the wait-for graph</a:t>
            </a:r>
            <a:r>
              <a:rPr lang="en-US" dirty="0" smtClean="0"/>
              <a:t>.</a:t>
            </a:r>
          </a:p>
          <a:p>
            <a:r>
              <a:rPr lang="en-US" dirty="0"/>
              <a:t>Now this </a:t>
            </a:r>
            <a:r>
              <a:rPr lang="en-US" b="1" dirty="0">
                <a:solidFill>
                  <a:schemeClr val="accent6"/>
                </a:solidFill>
              </a:rPr>
              <a:t>graph contains the cycle</a:t>
            </a:r>
            <a:r>
              <a:rPr lang="en-US" dirty="0"/>
              <a:t>.</a:t>
            </a:r>
          </a:p>
          <a:p>
            <a:r>
              <a:rPr lang="en-US" dirty="0" smtClean="0"/>
              <a:t>B </a:t>
            </a:r>
            <a:r>
              <a:rPr lang="en-US" dirty="0" smtClean="0">
                <a:latin typeface="Calibri" panose="020F0502020204030204" pitchFamily="34" charset="0"/>
              </a:rPr>
              <a:t>→ </a:t>
            </a:r>
            <a:r>
              <a:rPr lang="en-US" dirty="0" smtClean="0"/>
              <a:t>D </a:t>
            </a:r>
            <a:r>
              <a:rPr lang="en-US" dirty="0" smtClean="0">
                <a:latin typeface="Calibri" panose="020F0502020204030204" pitchFamily="34" charset="0"/>
              </a:rPr>
              <a:t>→ </a:t>
            </a:r>
            <a:r>
              <a:rPr lang="en-US" dirty="0" smtClean="0"/>
              <a:t>C </a:t>
            </a:r>
            <a:r>
              <a:rPr lang="en-US" dirty="0" smtClean="0">
                <a:latin typeface="Calibri" panose="020F0502020204030204" pitchFamily="34" charset="0"/>
              </a:rPr>
              <a:t>→ </a:t>
            </a:r>
            <a:r>
              <a:rPr lang="en-US" dirty="0" smtClean="0"/>
              <a:t>B</a:t>
            </a:r>
            <a:endParaRPr lang="en-US" dirty="0"/>
          </a:p>
          <a:p>
            <a:r>
              <a:rPr lang="en-US" dirty="0"/>
              <a:t>It means that </a:t>
            </a:r>
            <a:r>
              <a:rPr lang="en-US" b="1" dirty="0">
                <a:solidFill>
                  <a:schemeClr val="accent6"/>
                </a:solidFill>
              </a:rPr>
              <a:t>transactions B, D and C are all deadlocked</a:t>
            </a:r>
            <a:r>
              <a:rPr lang="en-US" dirty="0"/>
              <a:t>.</a:t>
            </a:r>
            <a:endParaRPr lang="en-IN" dirty="0" smtClean="0"/>
          </a:p>
        </p:txBody>
      </p:sp>
      <p:sp>
        <p:nvSpPr>
          <p:cNvPr id="13" name="Oval 12"/>
          <p:cNvSpPr/>
          <p:nvPr/>
        </p:nvSpPr>
        <p:spPr>
          <a:xfrm>
            <a:off x="10019189"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4" name="Oval 13"/>
          <p:cNvSpPr/>
          <p:nvPr/>
        </p:nvSpPr>
        <p:spPr>
          <a:xfrm>
            <a:off x="9095264" y="207300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15" name="Oval 14"/>
          <p:cNvSpPr/>
          <p:nvPr/>
        </p:nvSpPr>
        <p:spPr>
          <a:xfrm>
            <a:off x="11151172"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6" name="Oval 15"/>
          <p:cNvSpPr/>
          <p:nvPr/>
        </p:nvSpPr>
        <p:spPr>
          <a:xfrm>
            <a:off x="10019189" y="303187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17" name="Straight Arrow Connector 16"/>
          <p:cNvCxnSpPr>
            <a:stCxn id="14" idx="7"/>
            <a:endCxn id="13" idx="2"/>
          </p:cNvCxnSpPr>
          <p:nvPr/>
        </p:nvCxnSpPr>
        <p:spPr>
          <a:xfrm flipV="1">
            <a:off x="9485509" y="1524000"/>
            <a:ext cx="533680" cy="6159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3" idx="6"/>
          </p:cNvCxnSpPr>
          <p:nvPr/>
        </p:nvCxnSpPr>
        <p:spPr>
          <a:xfrm>
            <a:off x="10476389" y="1524000"/>
            <a:ext cx="67478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13" idx="4"/>
          </p:cNvCxnSpPr>
          <p:nvPr/>
        </p:nvCxnSpPr>
        <p:spPr>
          <a:xfrm flipV="1">
            <a:off x="10247789" y="1752600"/>
            <a:ext cx="0" cy="12792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4" idx="5"/>
            <a:endCxn id="16" idx="2"/>
          </p:cNvCxnSpPr>
          <p:nvPr/>
        </p:nvCxnSpPr>
        <p:spPr>
          <a:xfrm>
            <a:off x="9485509" y="2463252"/>
            <a:ext cx="533680" cy="7972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9921361" y="1176223"/>
            <a:ext cx="1784838" cy="2432030"/>
          </a:xfrm>
          <a:prstGeom prst="roundRect">
            <a:avLst>
              <a:gd name="adj" fmla="val 9133"/>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TextBox 21"/>
          <p:cNvSpPr txBox="1"/>
          <p:nvPr/>
        </p:nvSpPr>
        <p:spPr>
          <a:xfrm rot="17981751">
            <a:off x="10501810" y="2524771"/>
            <a:ext cx="1254673" cy="369332"/>
          </a:xfrm>
          <a:prstGeom prst="rect">
            <a:avLst/>
          </a:prstGeom>
          <a:noFill/>
        </p:spPr>
        <p:txBody>
          <a:bodyPr wrap="square" rtlCol="0">
            <a:spAutoFit/>
          </a:bodyPr>
          <a:lstStyle/>
          <a:p>
            <a:pPr algn="ctr"/>
            <a:r>
              <a:rPr lang="en-US" b="1" dirty="0" smtClean="0">
                <a:solidFill>
                  <a:schemeClr val="accent6"/>
                </a:solidFill>
              </a:rPr>
              <a:t>DEADLOCK</a:t>
            </a:r>
            <a:endParaRPr lang="en-US" b="1" dirty="0">
              <a:solidFill>
                <a:schemeClr val="accent6"/>
              </a:solidFill>
            </a:endParaRPr>
          </a:p>
        </p:txBody>
      </p:sp>
      <p:cxnSp>
        <p:nvCxnSpPr>
          <p:cNvPr id="23" name="Straight Arrow Connector 22"/>
          <p:cNvCxnSpPr/>
          <p:nvPr/>
        </p:nvCxnSpPr>
        <p:spPr>
          <a:xfrm flipH="1">
            <a:off x="10465503" y="1752600"/>
            <a:ext cx="895350" cy="15078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8768550" y="863443"/>
            <a:ext cx="13447" cy="41148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083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fade">
                                      <p:cBhvr>
                                        <p:cTn id="36" dur="500"/>
                                        <p:tgtEl>
                                          <p:spTgt spid="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fade">
                                      <p:cBhvr>
                                        <p:cTn id="41" dur="500"/>
                                        <p:tgtEl>
                                          <p:spTgt spid="3">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fade">
                                      <p:cBhvr>
                                        <p:cTn id="46" dur="500"/>
                                        <p:tgtEl>
                                          <p:spTgt spid="3">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animEffect transition="in" filter="fade">
                                      <p:cBhvr>
                                        <p:cTn id="51" dur="500"/>
                                        <p:tgtEl>
                                          <p:spTgt spid="3">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fade">
                                      <p:cBhvr>
                                        <p:cTn id="61" dur="500"/>
                                        <p:tgtEl>
                                          <p:spTgt spid="3">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5" end="5"/>
                                            </p:txEl>
                                          </p:spTgt>
                                        </p:tgtEl>
                                        <p:attrNameLst>
                                          <p:attrName>style.visibility</p:attrName>
                                        </p:attrNameLst>
                                      </p:cBhvr>
                                      <p:to>
                                        <p:strVal val="visible"/>
                                      </p:to>
                                    </p:set>
                                    <p:animEffect transition="in" filter="fade">
                                      <p:cBhvr>
                                        <p:cTn id="66" dur="500"/>
                                        <p:tgtEl>
                                          <p:spTgt spid="3">
                                            <p:txEl>
                                              <p:pRg st="5" end="5"/>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6" end="6"/>
                                            </p:txEl>
                                          </p:spTgt>
                                        </p:tgtEl>
                                        <p:attrNameLst>
                                          <p:attrName>style.visibility</p:attrName>
                                        </p:attrNameLst>
                                      </p:cBhvr>
                                      <p:to>
                                        <p:strVal val="visible"/>
                                      </p:to>
                                    </p:set>
                                    <p:animEffect transition="in" filter="fade">
                                      <p:cBhvr>
                                        <p:cTn id="69" dur="500"/>
                                        <p:tgtEl>
                                          <p:spTgt spid="3">
                                            <p:txEl>
                                              <p:pRg st="6" end="6"/>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
                                            <p:txEl>
                                              <p:pRg st="7" end="7"/>
                                            </p:txEl>
                                          </p:spTgt>
                                        </p:tgtEl>
                                        <p:attrNameLst>
                                          <p:attrName>style.visibility</p:attrName>
                                        </p:attrNameLst>
                                      </p:cBhvr>
                                      <p:to>
                                        <p:strVal val="visible"/>
                                      </p:to>
                                    </p:set>
                                    <p:animEffect transition="in" filter="fade">
                                      <p:cBhvr>
                                        <p:cTn id="72" dur="500"/>
                                        <p:tgtEl>
                                          <p:spTgt spid="3">
                                            <p:txEl>
                                              <p:pRg st="7" end="7"/>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1" grpId="0" animBg="1"/>
      <p:bldP spid="2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a:t>
            </a:r>
            <a:r>
              <a:rPr lang="en-IN" dirty="0" smtClean="0"/>
              <a:t>recovery</a:t>
            </a:r>
            <a:endParaRPr lang="en-US" dirty="0"/>
          </a:p>
        </p:txBody>
      </p:sp>
      <p:sp>
        <p:nvSpPr>
          <p:cNvPr id="3" name="Content Placeholder 2"/>
          <p:cNvSpPr>
            <a:spLocks noGrp="1"/>
          </p:cNvSpPr>
          <p:nvPr>
            <p:ph idx="1"/>
          </p:nvPr>
        </p:nvSpPr>
        <p:spPr>
          <a:xfrm>
            <a:off x="131180" y="863444"/>
            <a:ext cx="8520334" cy="5590565"/>
          </a:xfrm>
        </p:spPr>
        <p:txBody>
          <a:bodyPr/>
          <a:lstStyle/>
          <a:p>
            <a:r>
              <a:rPr lang="en-US" dirty="0"/>
              <a:t>When a deadlock is detected, the system must recover from the deadlock. </a:t>
            </a:r>
          </a:p>
          <a:p>
            <a:r>
              <a:rPr lang="en-US" dirty="0"/>
              <a:t>The most common </a:t>
            </a:r>
            <a:r>
              <a:rPr lang="en-US" b="1" dirty="0">
                <a:solidFill>
                  <a:schemeClr val="accent6"/>
                </a:solidFill>
              </a:rPr>
              <a:t>solution is to roll back one or more transactions to break the deadlock</a:t>
            </a:r>
            <a:r>
              <a:rPr lang="en-US" dirty="0"/>
              <a:t>. </a:t>
            </a:r>
          </a:p>
          <a:p>
            <a:r>
              <a:rPr lang="en-US" dirty="0"/>
              <a:t>Choosing which transaction to abort is known as </a:t>
            </a:r>
            <a:r>
              <a:rPr lang="en-US" b="1" dirty="0" smtClean="0">
                <a:solidFill>
                  <a:schemeClr val="accent6"/>
                </a:solidFill>
              </a:rPr>
              <a:t>victim selection</a:t>
            </a:r>
            <a:r>
              <a:rPr lang="en-US" dirty="0" smtClean="0"/>
              <a:t>.</a:t>
            </a:r>
          </a:p>
          <a:p>
            <a:r>
              <a:rPr lang="en-US" dirty="0"/>
              <a:t>In this wait-for graph transactions B, D and C are deadlocked. </a:t>
            </a:r>
          </a:p>
          <a:p>
            <a:r>
              <a:rPr lang="en-US" dirty="0"/>
              <a:t>In order to remove deadlock one of the transaction out of these three (B, D, C) transactions must be roll backed.</a:t>
            </a:r>
          </a:p>
          <a:p>
            <a:r>
              <a:rPr lang="en-US" dirty="0"/>
              <a:t>We should </a:t>
            </a:r>
            <a:r>
              <a:rPr lang="en-US" b="1" dirty="0">
                <a:solidFill>
                  <a:schemeClr val="accent6"/>
                </a:solidFill>
              </a:rPr>
              <a:t>rollback those transactions that will incur the minimum cost</a:t>
            </a:r>
            <a:r>
              <a:rPr lang="en-US" dirty="0"/>
              <a:t>. </a:t>
            </a:r>
          </a:p>
          <a:p>
            <a:r>
              <a:rPr lang="en-US" dirty="0"/>
              <a:t>When a deadlock is detected, the choice of which transaction to abort can be made using following criteria:</a:t>
            </a:r>
          </a:p>
          <a:p>
            <a:pPr lvl="1"/>
            <a:r>
              <a:rPr lang="en-US" dirty="0"/>
              <a:t>The transaction which have the fewest locks</a:t>
            </a:r>
          </a:p>
          <a:p>
            <a:pPr lvl="1"/>
            <a:r>
              <a:rPr lang="en-US" dirty="0"/>
              <a:t>The transaction that has done the least work</a:t>
            </a:r>
          </a:p>
          <a:p>
            <a:pPr lvl="1"/>
            <a:r>
              <a:rPr lang="en-US" dirty="0" smtClean="0"/>
              <a:t>The </a:t>
            </a:r>
            <a:r>
              <a:rPr lang="en-US" dirty="0"/>
              <a:t>transaction that is farthest from completion</a:t>
            </a:r>
            <a:endParaRPr lang="en-US" dirty="0" smtClean="0"/>
          </a:p>
          <a:p>
            <a:endParaRPr lang="en-IN" dirty="0" smtClean="0"/>
          </a:p>
        </p:txBody>
      </p:sp>
      <p:sp>
        <p:nvSpPr>
          <p:cNvPr id="13" name="Oval 12"/>
          <p:cNvSpPr/>
          <p:nvPr/>
        </p:nvSpPr>
        <p:spPr>
          <a:xfrm>
            <a:off x="10019189"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4" name="Oval 13"/>
          <p:cNvSpPr/>
          <p:nvPr/>
        </p:nvSpPr>
        <p:spPr>
          <a:xfrm>
            <a:off x="9095264" y="207300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15" name="Oval 14"/>
          <p:cNvSpPr/>
          <p:nvPr/>
        </p:nvSpPr>
        <p:spPr>
          <a:xfrm>
            <a:off x="11151172"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6" name="Oval 15"/>
          <p:cNvSpPr/>
          <p:nvPr/>
        </p:nvSpPr>
        <p:spPr>
          <a:xfrm>
            <a:off x="10019189" y="303187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17" name="Straight Arrow Connector 16"/>
          <p:cNvCxnSpPr>
            <a:stCxn id="14" idx="7"/>
            <a:endCxn id="13" idx="2"/>
          </p:cNvCxnSpPr>
          <p:nvPr/>
        </p:nvCxnSpPr>
        <p:spPr>
          <a:xfrm flipV="1">
            <a:off x="9485509" y="1524000"/>
            <a:ext cx="533680" cy="6159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3" idx="6"/>
          </p:cNvCxnSpPr>
          <p:nvPr/>
        </p:nvCxnSpPr>
        <p:spPr>
          <a:xfrm>
            <a:off x="10476389" y="1524000"/>
            <a:ext cx="67478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13" idx="4"/>
          </p:cNvCxnSpPr>
          <p:nvPr/>
        </p:nvCxnSpPr>
        <p:spPr>
          <a:xfrm flipV="1">
            <a:off x="10247789" y="1752600"/>
            <a:ext cx="0" cy="12792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4" idx="5"/>
            <a:endCxn id="16" idx="2"/>
          </p:cNvCxnSpPr>
          <p:nvPr/>
        </p:nvCxnSpPr>
        <p:spPr>
          <a:xfrm>
            <a:off x="9485509" y="2463252"/>
            <a:ext cx="533680" cy="7972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9921361" y="1176223"/>
            <a:ext cx="1784838" cy="2432030"/>
          </a:xfrm>
          <a:prstGeom prst="roundRect">
            <a:avLst>
              <a:gd name="adj" fmla="val 9133"/>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TextBox 21"/>
          <p:cNvSpPr txBox="1"/>
          <p:nvPr/>
        </p:nvSpPr>
        <p:spPr>
          <a:xfrm rot="17981751">
            <a:off x="10501810" y="2524771"/>
            <a:ext cx="1254673" cy="369332"/>
          </a:xfrm>
          <a:prstGeom prst="rect">
            <a:avLst/>
          </a:prstGeom>
          <a:noFill/>
        </p:spPr>
        <p:txBody>
          <a:bodyPr wrap="square" rtlCol="0">
            <a:spAutoFit/>
          </a:bodyPr>
          <a:lstStyle/>
          <a:p>
            <a:pPr algn="ctr"/>
            <a:r>
              <a:rPr lang="en-US" b="1" dirty="0" smtClean="0">
                <a:solidFill>
                  <a:schemeClr val="accent6"/>
                </a:solidFill>
              </a:rPr>
              <a:t>DEADLOCK</a:t>
            </a:r>
            <a:endParaRPr lang="en-US" b="1" dirty="0">
              <a:solidFill>
                <a:schemeClr val="accent6"/>
              </a:solidFill>
            </a:endParaRPr>
          </a:p>
        </p:txBody>
      </p:sp>
      <p:cxnSp>
        <p:nvCxnSpPr>
          <p:cNvPr id="23" name="Straight Arrow Connector 22"/>
          <p:cNvCxnSpPr/>
          <p:nvPr/>
        </p:nvCxnSpPr>
        <p:spPr>
          <a:xfrm flipH="1">
            <a:off x="10465503" y="1752600"/>
            <a:ext cx="895350" cy="15078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8768550" y="863443"/>
            <a:ext cx="13447" cy="566928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431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fade">
                                      <p:cBhvr>
                                        <p:cTn id="60" dur="500"/>
                                        <p:tgtEl>
                                          <p:spTgt spid="3">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animEffect transition="in" filter="fade">
                                      <p:cBhvr>
                                        <p:cTn id="65" dur="500"/>
                                        <p:tgtEl>
                                          <p:spTgt spid="3">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5" end="5"/>
                                            </p:txEl>
                                          </p:spTgt>
                                        </p:tgtEl>
                                        <p:attrNameLst>
                                          <p:attrName>style.visibility</p:attrName>
                                        </p:attrNameLst>
                                      </p:cBhvr>
                                      <p:to>
                                        <p:strVal val="visible"/>
                                      </p:to>
                                    </p:set>
                                    <p:animEffect transition="in" filter="fade">
                                      <p:cBhvr>
                                        <p:cTn id="70" dur="500"/>
                                        <p:tgtEl>
                                          <p:spTgt spid="3">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animEffect transition="in" filter="fade">
                                      <p:cBhvr>
                                        <p:cTn id="75" dur="500"/>
                                        <p:tgtEl>
                                          <p:spTgt spid="3">
                                            <p:txEl>
                                              <p:pRg st="6" end="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
                                            <p:txEl>
                                              <p:pRg st="7" end="7"/>
                                            </p:txEl>
                                          </p:spTgt>
                                        </p:tgtEl>
                                        <p:attrNameLst>
                                          <p:attrName>style.visibility</p:attrName>
                                        </p:attrNameLst>
                                      </p:cBhvr>
                                      <p:to>
                                        <p:strVal val="visible"/>
                                      </p:to>
                                    </p:set>
                                    <p:animEffect transition="in" filter="fade">
                                      <p:cBhvr>
                                        <p:cTn id="80" dur="500"/>
                                        <p:tgtEl>
                                          <p:spTgt spid="3">
                                            <p:txEl>
                                              <p:pRg st="7" end="7"/>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
                                            <p:txEl>
                                              <p:pRg st="8" end="8"/>
                                            </p:txEl>
                                          </p:spTgt>
                                        </p:tgtEl>
                                        <p:attrNameLst>
                                          <p:attrName>style.visibility</p:attrName>
                                        </p:attrNameLst>
                                      </p:cBhvr>
                                      <p:to>
                                        <p:strVal val="visible"/>
                                      </p:to>
                                    </p:set>
                                    <p:animEffect transition="in" filter="fade">
                                      <p:cBhvr>
                                        <p:cTn id="85" dur="500"/>
                                        <p:tgtEl>
                                          <p:spTgt spid="3">
                                            <p:txEl>
                                              <p:pRg st="8" end="8"/>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
                                            <p:txEl>
                                              <p:pRg st="9" end="9"/>
                                            </p:txEl>
                                          </p:spTgt>
                                        </p:tgtEl>
                                        <p:attrNameLst>
                                          <p:attrName>style.visibility</p:attrName>
                                        </p:attrNameLst>
                                      </p:cBhvr>
                                      <p:to>
                                        <p:strVal val="visible"/>
                                      </p:to>
                                    </p:set>
                                    <p:animEffect transition="in" filter="fade">
                                      <p:cBhvr>
                                        <p:cTn id="9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1" grpId="0" animBg="1"/>
      <p:bldP spid="2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a:t>
            </a:r>
            <a:r>
              <a:rPr lang="en-IN" dirty="0" smtClean="0"/>
              <a:t>prevention</a:t>
            </a:r>
            <a:endParaRPr lang="en-US" dirty="0"/>
          </a:p>
        </p:txBody>
      </p:sp>
      <p:sp>
        <p:nvSpPr>
          <p:cNvPr id="3" name="Content Placeholder 2"/>
          <p:cNvSpPr>
            <a:spLocks noGrp="1"/>
          </p:cNvSpPr>
          <p:nvPr>
            <p:ph idx="1"/>
          </p:nvPr>
        </p:nvSpPr>
        <p:spPr/>
        <p:txBody>
          <a:bodyPr/>
          <a:lstStyle/>
          <a:p>
            <a:r>
              <a:rPr lang="en-US" dirty="0"/>
              <a:t>A protocols </a:t>
            </a:r>
            <a:r>
              <a:rPr lang="en-US" b="1" dirty="0">
                <a:solidFill>
                  <a:schemeClr val="accent6"/>
                </a:solidFill>
              </a:rPr>
              <a:t>ensure that the system will never enter into a deadlock state</a:t>
            </a:r>
            <a:r>
              <a:rPr lang="en-US" dirty="0"/>
              <a:t>. </a:t>
            </a:r>
          </a:p>
          <a:p>
            <a:r>
              <a:rPr lang="en-US" dirty="0"/>
              <a:t>Some prevention strategies :</a:t>
            </a:r>
          </a:p>
          <a:p>
            <a:pPr lvl="1"/>
            <a:r>
              <a:rPr lang="en-US" dirty="0"/>
              <a:t>Require that </a:t>
            </a:r>
            <a:r>
              <a:rPr lang="en-US" b="1" dirty="0">
                <a:solidFill>
                  <a:schemeClr val="accent6"/>
                </a:solidFill>
              </a:rPr>
              <a:t>each transaction locks all its data items before it begins execution </a:t>
            </a:r>
            <a:r>
              <a:rPr lang="en-US" dirty="0"/>
              <a:t>(</a:t>
            </a:r>
            <a:r>
              <a:rPr lang="en-US" dirty="0" smtClean="0"/>
              <a:t>pre-declaration</a:t>
            </a:r>
            <a:r>
              <a:rPr lang="en-US" dirty="0"/>
              <a:t>).</a:t>
            </a:r>
          </a:p>
          <a:p>
            <a:pPr lvl="1"/>
            <a:r>
              <a:rPr lang="en-US" dirty="0"/>
              <a:t>Impose </a:t>
            </a:r>
            <a:r>
              <a:rPr lang="en-US" b="1" dirty="0">
                <a:solidFill>
                  <a:schemeClr val="accent6"/>
                </a:solidFill>
              </a:rPr>
              <a:t>partial ordering of all data items and require that a transaction can lock data items only in the order specified by the partial</a:t>
            </a:r>
            <a:r>
              <a:rPr lang="en-US" dirty="0"/>
              <a:t>.</a:t>
            </a:r>
            <a:endParaRPr lang="en-IN" dirty="0" smtClean="0"/>
          </a:p>
        </p:txBody>
      </p:sp>
    </p:spTree>
    <p:extLst>
      <p:ext uri="{BB962C8B-B14F-4D97-AF65-F5344CB8AC3E}">
        <p14:creationId xmlns:p14="http://schemas.microsoft.com/office/powerpoint/2010/main" val="333560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a:t>
            </a:r>
            <a:r>
              <a:rPr lang="en-IN" dirty="0" smtClean="0"/>
              <a:t>prevention</a:t>
            </a:r>
            <a:endParaRPr lang="en-US" dirty="0"/>
          </a:p>
        </p:txBody>
      </p:sp>
      <p:sp>
        <p:nvSpPr>
          <p:cNvPr id="3" name="Content Placeholder 2"/>
          <p:cNvSpPr>
            <a:spLocks noGrp="1"/>
          </p:cNvSpPr>
          <p:nvPr>
            <p:ph idx="1"/>
          </p:nvPr>
        </p:nvSpPr>
        <p:spPr/>
        <p:txBody>
          <a:bodyPr/>
          <a:lstStyle/>
          <a:p>
            <a:r>
              <a:rPr lang="en-US" dirty="0"/>
              <a:t>Following schemes use transaction timestamps for the sake of deadlock prevention alone.</a:t>
            </a:r>
          </a:p>
          <a:p>
            <a:pPr marL="457200" indent="-457200">
              <a:buFont typeface="+mj-lt"/>
              <a:buAutoNum type="arabicPeriod"/>
            </a:pPr>
            <a:r>
              <a:rPr lang="en-US" dirty="0"/>
              <a:t>Wait-die scheme — non-preemptive</a:t>
            </a:r>
          </a:p>
          <a:p>
            <a:pPr lvl="1"/>
            <a:r>
              <a:rPr lang="en-US" dirty="0"/>
              <a:t>If an </a:t>
            </a:r>
            <a:r>
              <a:rPr lang="en-US" b="1" dirty="0">
                <a:solidFill>
                  <a:schemeClr val="accent6"/>
                </a:solidFill>
              </a:rPr>
              <a:t>older transaction is requesting a resource </a:t>
            </a:r>
            <a:r>
              <a:rPr lang="en-US" dirty="0"/>
              <a:t>which is held by younger transaction, then </a:t>
            </a:r>
            <a:r>
              <a:rPr lang="en-US" b="1" dirty="0">
                <a:solidFill>
                  <a:schemeClr val="accent6"/>
                </a:solidFill>
              </a:rPr>
              <a:t>older transaction is allowed to wait</a:t>
            </a:r>
            <a:r>
              <a:rPr lang="en-US" dirty="0"/>
              <a:t> for it till it is available.</a:t>
            </a:r>
          </a:p>
          <a:p>
            <a:pPr lvl="1"/>
            <a:r>
              <a:rPr lang="en-US" dirty="0" smtClean="0"/>
              <a:t>If an </a:t>
            </a:r>
            <a:r>
              <a:rPr lang="en-US" b="1" dirty="0" smtClean="0">
                <a:solidFill>
                  <a:schemeClr val="accent6"/>
                </a:solidFill>
              </a:rPr>
              <a:t>younger transaction is requesting a resource </a:t>
            </a:r>
            <a:r>
              <a:rPr lang="en-US" dirty="0" smtClean="0"/>
              <a:t>which is held by older transaction, then </a:t>
            </a:r>
            <a:r>
              <a:rPr lang="en-US" b="1" dirty="0" smtClean="0">
                <a:solidFill>
                  <a:schemeClr val="accent6"/>
                </a:solidFill>
              </a:rPr>
              <a:t>younger transaction is killed</a:t>
            </a:r>
            <a:r>
              <a:rPr lang="en-US" dirty="0" smtClean="0"/>
              <a:t>.</a:t>
            </a:r>
          </a:p>
          <a:p>
            <a:pPr marL="457200" indent="-457200">
              <a:buFont typeface="+mj-lt"/>
              <a:buAutoNum type="arabicPeriod"/>
            </a:pPr>
            <a:r>
              <a:rPr lang="en-US" dirty="0"/>
              <a:t>Wound-wait scheme — preemptive</a:t>
            </a:r>
          </a:p>
          <a:p>
            <a:pPr lvl="1"/>
            <a:r>
              <a:rPr lang="en-US" dirty="0"/>
              <a:t>If an </a:t>
            </a:r>
            <a:r>
              <a:rPr lang="en-US" b="1" dirty="0">
                <a:solidFill>
                  <a:schemeClr val="accent6"/>
                </a:solidFill>
              </a:rPr>
              <a:t>older transaction is requesting a resource </a:t>
            </a:r>
            <a:r>
              <a:rPr lang="en-US" dirty="0"/>
              <a:t>which is held by younger transaction, then </a:t>
            </a:r>
            <a:r>
              <a:rPr lang="en-US" b="1" dirty="0">
                <a:solidFill>
                  <a:schemeClr val="accent6"/>
                </a:solidFill>
              </a:rPr>
              <a:t>older transaction forces younger transaction to kill </a:t>
            </a:r>
            <a:r>
              <a:rPr lang="en-US" dirty="0"/>
              <a:t>the transaction and release the resource.</a:t>
            </a:r>
          </a:p>
          <a:p>
            <a:pPr lvl="1"/>
            <a:r>
              <a:rPr lang="en-US" dirty="0"/>
              <a:t>If an </a:t>
            </a:r>
            <a:r>
              <a:rPr lang="en-US" b="1" dirty="0">
                <a:solidFill>
                  <a:schemeClr val="accent6"/>
                </a:solidFill>
              </a:rPr>
              <a:t>younger transaction is requesting a resource </a:t>
            </a:r>
            <a:r>
              <a:rPr lang="en-US" dirty="0"/>
              <a:t>which is held by older transaction, then </a:t>
            </a:r>
            <a:r>
              <a:rPr lang="en-US" b="1" dirty="0">
                <a:solidFill>
                  <a:schemeClr val="accent6"/>
                </a:solidFill>
              </a:rPr>
              <a:t>younger transaction is allowed to wait</a:t>
            </a:r>
            <a:r>
              <a:rPr lang="en-US" dirty="0"/>
              <a:t> till older transaction will releases it.</a:t>
            </a:r>
            <a:endParaRPr lang="en-US" dirty="0" smtClean="0"/>
          </a:p>
          <a:p>
            <a:pPr marL="457200" lvl="1" indent="0">
              <a:buNone/>
            </a:pPr>
            <a:endParaRPr lang="en-IN" dirty="0" smtClean="0"/>
          </a:p>
        </p:txBody>
      </p:sp>
      <p:graphicFrame>
        <p:nvGraphicFramePr>
          <p:cNvPr id="4" name="Table 3"/>
          <p:cNvGraphicFramePr>
            <a:graphicFrameLocks noGrp="1"/>
          </p:cNvGraphicFramePr>
          <p:nvPr>
            <p:extLst/>
          </p:nvPr>
        </p:nvGraphicFramePr>
        <p:xfrm>
          <a:off x="1104388" y="4871397"/>
          <a:ext cx="7725142" cy="1798320"/>
        </p:xfrm>
        <a:graphic>
          <a:graphicData uri="http://schemas.openxmlformats.org/drawingml/2006/table">
            <a:tbl>
              <a:tblPr firstRow="1" bandRow="1">
                <a:tableStyleId>{073A0DAA-6AF3-43AB-8588-CEC1D06C72B9}</a:tableStyleId>
              </a:tblPr>
              <a:tblGrid>
                <a:gridCol w="3153142">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0">
                <a:tc>
                  <a:txBody>
                    <a:bodyPr/>
                    <a:lstStyle/>
                    <a:p>
                      <a:endParaRPr lang="en-IN" sz="2000" b="1" kern="1200" dirty="0">
                        <a:solidFill>
                          <a:schemeClr val="lt1"/>
                        </a:solidFill>
                        <a:latin typeface="+mn-lt"/>
                        <a:ea typeface="+mn-ea"/>
                        <a:cs typeface="+mn-cs"/>
                      </a:endParaRPr>
                    </a:p>
                  </a:txBody>
                  <a:tcPr/>
                </a:tc>
                <a:tc>
                  <a:txBody>
                    <a:bodyPr/>
                    <a:lstStyle/>
                    <a:p>
                      <a:pPr algn="ctr"/>
                      <a:r>
                        <a:rPr lang="en-US" sz="2000" dirty="0" smtClean="0"/>
                        <a:t>Wait-die</a:t>
                      </a:r>
                      <a:endParaRPr lang="en-IN" sz="2000" b="1" dirty="0"/>
                    </a:p>
                  </a:txBody>
                  <a:tcPr anchor="ctr"/>
                </a:tc>
                <a:tc>
                  <a:txBody>
                    <a:bodyPr/>
                    <a:lstStyle/>
                    <a:p>
                      <a:pPr algn="ctr"/>
                      <a:r>
                        <a:rPr lang="en-US" sz="2000" dirty="0" smtClean="0"/>
                        <a:t>Wound-wait</a:t>
                      </a:r>
                      <a:endParaRPr lang="en-IN" sz="2000" b="1" dirty="0"/>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smtClean="0">
                          <a:solidFill>
                            <a:schemeClr val="lt1"/>
                          </a:solidFill>
                          <a:latin typeface="+mn-lt"/>
                          <a:ea typeface="+mn-ea"/>
                          <a:cs typeface="+mn-cs"/>
                        </a:rPr>
                        <a:t>O needs a resource held by Y</a:t>
                      </a:r>
                      <a:endParaRPr lang="en-IN" sz="2000" b="1" kern="1200" dirty="0" smtClean="0">
                        <a:solidFill>
                          <a:schemeClr val="lt1"/>
                        </a:solidFill>
                        <a:latin typeface="+mn-lt"/>
                        <a:ea typeface="+mn-ea"/>
                        <a:cs typeface="+mn-cs"/>
                      </a:endParaRPr>
                    </a:p>
                  </a:txBody>
                  <a:tcPr anchor="ctr">
                    <a:solidFill>
                      <a:schemeClr val="tx1"/>
                    </a:solidFill>
                  </a:tcPr>
                </a:tc>
                <a:tc>
                  <a:txBody>
                    <a:bodyPr/>
                    <a:lstStyle/>
                    <a:p>
                      <a:pPr algn="ctr"/>
                      <a:r>
                        <a:rPr lang="en-US" sz="2000" b="1" dirty="0" smtClean="0">
                          <a:solidFill>
                            <a:schemeClr val="tx2"/>
                          </a:solidFill>
                        </a:rPr>
                        <a:t>O waits</a:t>
                      </a:r>
                      <a:endParaRPr lang="en-IN" sz="2000" dirty="0"/>
                    </a:p>
                  </a:txBody>
                  <a:tcPr/>
                </a:tc>
                <a:tc>
                  <a:txBody>
                    <a:bodyPr/>
                    <a:lstStyle/>
                    <a:p>
                      <a:pPr algn="ctr"/>
                      <a:r>
                        <a:rPr lang="en-US" sz="2000" b="1" dirty="0" smtClean="0">
                          <a:solidFill>
                            <a:schemeClr val="accent6"/>
                          </a:solidFill>
                        </a:rPr>
                        <a:t>Y dies</a:t>
                      </a:r>
                      <a:endParaRPr lang="en-IN" sz="20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smtClean="0">
                          <a:solidFill>
                            <a:schemeClr val="lt1"/>
                          </a:solidFill>
                          <a:latin typeface="+mn-lt"/>
                          <a:ea typeface="+mn-ea"/>
                          <a:cs typeface="+mn-cs"/>
                        </a:rPr>
                        <a:t>Y needs a resource held by O</a:t>
                      </a:r>
                      <a:endParaRPr lang="en-IN" sz="2000" b="1" kern="1200" dirty="0" smtClean="0">
                        <a:solidFill>
                          <a:schemeClr val="lt1"/>
                        </a:solidFill>
                        <a:latin typeface="+mn-lt"/>
                        <a:ea typeface="+mn-ea"/>
                        <a:cs typeface="+mn-cs"/>
                      </a:endParaRPr>
                    </a:p>
                  </a:txBody>
                  <a:tcPr anchor="ctr">
                    <a:solidFill>
                      <a:schemeClr val="tx1"/>
                    </a:solidFill>
                  </a:tcPr>
                </a:tc>
                <a:tc>
                  <a:txBody>
                    <a:bodyPr/>
                    <a:lstStyle/>
                    <a:p>
                      <a:pPr algn="ctr"/>
                      <a:r>
                        <a:rPr lang="en-US" sz="2000" b="1" kern="1200" dirty="0" smtClean="0">
                          <a:solidFill>
                            <a:schemeClr val="accent6"/>
                          </a:solidFill>
                          <a:latin typeface="+mn-lt"/>
                          <a:ea typeface="+mn-ea"/>
                          <a:cs typeface="+mn-cs"/>
                        </a:rPr>
                        <a:t>Y dies</a:t>
                      </a:r>
                      <a:endParaRPr lang="en-IN" sz="1800" dirty="0"/>
                    </a:p>
                  </a:txBody>
                  <a:tcPr/>
                </a:tc>
                <a:tc>
                  <a:txBody>
                    <a:bodyPr/>
                    <a:lstStyle/>
                    <a:p>
                      <a:pPr algn="ctr"/>
                      <a:r>
                        <a:rPr lang="en-US" sz="2000" b="1" kern="1200" dirty="0" smtClean="0">
                          <a:solidFill>
                            <a:schemeClr val="tx2"/>
                          </a:solidFill>
                          <a:latin typeface="+mn-lt"/>
                          <a:ea typeface="+mn-ea"/>
                          <a:cs typeface="+mn-cs"/>
                        </a:rPr>
                        <a:t>Y waits</a:t>
                      </a:r>
                      <a:endParaRPr lang="en-IN" sz="2000" b="1" kern="1200" dirty="0" smtClean="0">
                        <a:solidFill>
                          <a:schemeClr val="tx2"/>
                        </a:solidFill>
                        <a:latin typeface="+mn-lt"/>
                        <a:ea typeface="+mn-ea"/>
                        <a:cs typeface="+mn-cs"/>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04255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a:t>
            </a:r>
            <a:r>
              <a:rPr lang="en-IN" dirty="0" smtClean="0"/>
              <a:t>prevention</a:t>
            </a:r>
            <a:endParaRPr lang="en-US" dirty="0"/>
          </a:p>
        </p:txBody>
      </p:sp>
      <p:sp>
        <p:nvSpPr>
          <p:cNvPr id="3" name="Content Placeholder 2"/>
          <p:cNvSpPr>
            <a:spLocks noGrp="1"/>
          </p:cNvSpPr>
          <p:nvPr>
            <p:ph idx="1"/>
          </p:nvPr>
        </p:nvSpPr>
        <p:spPr/>
        <p:txBody>
          <a:bodyPr/>
          <a:lstStyle/>
          <a:p>
            <a:r>
              <a:rPr lang="en-US" dirty="0"/>
              <a:t>Following schemes use transaction timestamps for the sake of deadlock prevention alone.</a:t>
            </a:r>
          </a:p>
          <a:p>
            <a:pPr marL="457200" indent="-457200">
              <a:buFont typeface="+mj-lt"/>
              <a:buAutoNum type="arabicPeriod" startAt="3"/>
            </a:pPr>
            <a:r>
              <a:rPr lang="en-US" dirty="0"/>
              <a:t>Timeout-Based </a:t>
            </a:r>
            <a:r>
              <a:rPr lang="en-US" dirty="0" smtClean="0"/>
              <a:t>Schemes</a:t>
            </a:r>
          </a:p>
          <a:p>
            <a:pPr lvl="1"/>
            <a:r>
              <a:rPr lang="en-US" dirty="0"/>
              <a:t>A </a:t>
            </a:r>
            <a:r>
              <a:rPr lang="en-US" b="1" dirty="0">
                <a:solidFill>
                  <a:schemeClr val="accent6"/>
                </a:solidFill>
              </a:rPr>
              <a:t>transaction waits for a lock only for a specified amount of time</a:t>
            </a:r>
            <a:r>
              <a:rPr lang="en-US" dirty="0"/>
              <a:t>. </a:t>
            </a:r>
            <a:r>
              <a:rPr lang="en-US" b="1" dirty="0">
                <a:solidFill>
                  <a:schemeClr val="accent6"/>
                </a:solidFill>
              </a:rPr>
              <a:t>After that, the wait times out and the transaction is rolled back</a:t>
            </a:r>
            <a:r>
              <a:rPr lang="en-US" dirty="0"/>
              <a:t>. So deadlocks never occur.</a:t>
            </a:r>
          </a:p>
          <a:p>
            <a:pPr lvl="1"/>
            <a:r>
              <a:rPr lang="en-US" b="1" dirty="0">
                <a:solidFill>
                  <a:schemeClr val="accent6"/>
                </a:solidFill>
              </a:rPr>
              <a:t>Simple to implement; but difficult to determine good value of the timeout interval</a:t>
            </a:r>
            <a:r>
              <a:rPr lang="en-US" dirty="0" smtClean="0"/>
              <a:t>.</a:t>
            </a:r>
          </a:p>
        </p:txBody>
      </p:sp>
    </p:spTree>
    <p:extLst>
      <p:ext uri="{BB962C8B-B14F-4D97-AF65-F5344CB8AC3E}">
        <p14:creationId xmlns:p14="http://schemas.microsoft.com/office/powerpoint/2010/main" val="1372742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931984" y="2453054"/>
            <a:ext cx="10911253" cy="694591"/>
          </a:xfrm>
          <a:prstGeom prst="rect">
            <a:avLst/>
          </a:prstGeom>
          <a:no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09600" indent="-609600">
              <a:spcBef>
                <a:spcPct val="0"/>
              </a:spcBef>
            </a:pPr>
            <a:r>
              <a:rPr lang="en-US" altLang="en-US" sz="6000" dirty="0" smtClean="0">
                <a:cs typeface="Times New Roman" panose="02020603050405020304" pitchFamily="18" charset="0"/>
              </a:rPr>
              <a:t>End of Unit - 7</a:t>
            </a:r>
          </a:p>
        </p:txBody>
      </p:sp>
      <p:sp>
        <p:nvSpPr>
          <p:cNvPr id="3" name="TextBox 2"/>
          <p:cNvSpPr txBox="1">
            <a:spLocks noChangeArrowheads="1"/>
          </p:cNvSpPr>
          <p:nvPr/>
        </p:nvSpPr>
        <p:spPr>
          <a:xfrm>
            <a:off x="148003" y="6290897"/>
            <a:ext cx="10911253" cy="694591"/>
          </a:xfrm>
          <a:prstGeom prst="rect">
            <a:avLst/>
          </a:prstGeom>
          <a:noFill/>
        </p:spPr>
        <p:txBody>
          <a:bodyPr vert="horz" lIns="91440" tIns="45720" rIns="91440" bIns="4572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09600" indent="-609600">
              <a:spcBef>
                <a:spcPct val="0"/>
              </a:spcBef>
            </a:pPr>
            <a:r>
              <a:rPr lang="en-US" altLang="en-US" sz="2000" dirty="0" smtClean="0">
                <a:cs typeface="Times New Roman" panose="02020603050405020304" pitchFamily="18" charset="0"/>
              </a:rPr>
              <a:t>Source From: Darshan Institute, Rajkot</a:t>
            </a:r>
          </a:p>
          <a:p>
            <a:pPr marL="609600" indent="-609600">
              <a:spcBef>
                <a:spcPct val="0"/>
              </a:spcBef>
            </a:pPr>
            <a:endParaRPr lang="en-US" altLang="en-US" sz="6000" dirty="0" smtClean="0">
              <a:cs typeface="Times New Roman" panose="02020603050405020304" pitchFamily="18" charset="0"/>
            </a:endParaRPr>
          </a:p>
        </p:txBody>
      </p:sp>
    </p:spTree>
    <p:extLst>
      <p:ext uri="{BB962C8B-B14F-4D97-AF65-F5344CB8AC3E}">
        <p14:creationId xmlns:p14="http://schemas.microsoft.com/office/powerpoint/2010/main" val="3814379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a:t>
            </a:r>
            <a:r>
              <a:rPr lang="en-US" dirty="0">
                <a:solidFill>
                  <a:schemeClr val="accent6"/>
                </a:solidFill>
              </a:rPr>
              <a:t>C</a:t>
            </a:r>
            <a:r>
              <a:rPr lang="en-US" dirty="0"/>
              <a:t>ID properties of transaction </a:t>
            </a:r>
            <a:r>
              <a:rPr lang="en-US" dirty="0" smtClean="0"/>
              <a:t>(</a:t>
            </a:r>
            <a:r>
              <a:rPr lang="en-US" dirty="0">
                <a:solidFill>
                  <a:schemeClr val="accent6"/>
                </a:solidFill>
              </a:rPr>
              <a:t>Consistency</a:t>
            </a:r>
            <a:r>
              <a:rPr lang="en-US" dirty="0" smtClean="0"/>
              <a:t>)</a:t>
            </a:r>
            <a:endParaRPr lang="en-US" dirty="0"/>
          </a:p>
        </p:txBody>
      </p:sp>
      <p:sp>
        <p:nvSpPr>
          <p:cNvPr id="3" name="Content Placeholder 2"/>
          <p:cNvSpPr>
            <a:spLocks noGrp="1"/>
          </p:cNvSpPr>
          <p:nvPr>
            <p:ph idx="1"/>
          </p:nvPr>
        </p:nvSpPr>
        <p:spPr>
          <a:xfrm>
            <a:off x="131180" y="863444"/>
            <a:ext cx="8394255" cy="5590565"/>
          </a:xfrm>
        </p:spPr>
        <p:txBody>
          <a:bodyPr/>
          <a:lstStyle/>
          <a:p>
            <a:r>
              <a:rPr lang="en-US" dirty="0"/>
              <a:t>The </a:t>
            </a:r>
            <a:r>
              <a:rPr lang="en-US" b="1" dirty="0">
                <a:solidFill>
                  <a:schemeClr val="accent6"/>
                </a:solidFill>
              </a:rPr>
              <a:t>database must remain in a consistent state </a:t>
            </a:r>
            <a:r>
              <a:rPr lang="en-US" dirty="0"/>
              <a:t>after any transaction.</a:t>
            </a:r>
          </a:p>
          <a:p>
            <a:r>
              <a:rPr lang="en-US" dirty="0"/>
              <a:t>If the database was in a consistent state before the execution of a transaction, it must remain consistent after the execution of the transaction as well.</a:t>
            </a:r>
          </a:p>
          <a:p>
            <a:r>
              <a:rPr lang="en-US" dirty="0"/>
              <a:t>In our example, total of A and B must remain same before and after the execution of transaction.</a:t>
            </a:r>
            <a:endParaRPr lang="en-GB" dirty="0"/>
          </a:p>
        </p:txBody>
      </p:sp>
      <p:sp>
        <p:nvSpPr>
          <p:cNvPr id="4" name="TextBox 3"/>
          <p:cNvSpPr txBox="1"/>
          <p:nvPr/>
        </p:nvSpPr>
        <p:spPr>
          <a:xfrm>
            <a:off x="9466729" y="867367"/>
            <a:ext cx="1828800" cy="4524315"/>
          </a:xfrm>
          <a:prstGeom prst="rect">
            <a:avLst/>
          </a:prstGeom>
          <a:noFill/>
          <a:ln>
            <a:solidFill>
              <a:schemeClr val="bg1"/>
            </a:solidFill>
          </a:ln>
        </p:spPr>
        <p:txBody>
          <a:bodyPr wrap="square" rtlCol="0">
            <a:spAutoFit/>
          </a:bodyPr>
          <a:lstStyle/>
          <a:p>
            <a:pPr algn="ctr"/>
            <a:r>
              <a:rPr lang="en-US" sz="2000" dirty="0">
                <a:solidFill>
                  <a:schemeClr val="tx2"/>
                </a:solidFill>
              </a:rPr>
              <a:t>A=500, B=500</a:t>
            </a:r>
          </a:p>
          <a:p>
            <a:pPr algn="ctr"/>
            <a:r>
              <a:rPr lang="en-US" sz="2000" dirty="0" smtClean="0">
                <a:solidFill>
                  <a:schemeClr val="tx2"/>
                </a:solidFill>
              </a:rPr>
              <a:t>A+B=1000</a:t>
            </a:r>
          </a:p>
          <a:p>
            <a:pPr algn="ctr"/>
            <a:endParaRPr lang="en-US" sz="2000" dirty="0" smtClean="0"/>
          </a:p>
          <a:p>
            <a:pPr algn="ctr"/>
            <a:r>
              <a:rPr lang="en-US" sz="2800" b="1" dirty="0" smtClean="0"/>
              <a:t>read</a:t>
            </a:r>
            <a:r>
              <a:rPr lang="en-US" sz="2800" dirty="0" smtClean="0"/>
              <a:t> </a:t>
            </a:r>
            <a:r>
              <a:rPr lang="en-US" sz="2800" dirty="0"/>
              <a:t>(A)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r>
              <a:rPr lang="en-US" sz="2800" dirty="0" smtClean="0"/>
              <a:t>)</a:t>
            </a:r>
          </a:p>
          <a:p>
            <a:pPr algn="ctr"/>
            <a:endParaRPr lang="en-US" sz="2000" dirty="0" smtClean="0"/>
          </a:p>
          <a:p>
            <a:pPr algn="ctr"/>
            <a:r>
              <a:rPr lang="en-US" sz="2000" dirty="0" smtClean="0">
                <a:solidFill>
                  <a:schemeClr val="tx2"/>
                </a:solidFill>
              </a:rPr>
              <a:t>A=450</a:t>
            </a:r>
            <a:r>
              <a:rPr lang="en-US" sz="2000" dirty="0">
                <a:solidFill>
                  <a:schemeClr val="tx2"/>
                </a:solidFill>
              </a:rPr>
              <a:t>, </a:t>
            </a:r>
            <a:r>
              <a:rPr lang="en-US" sz="2000" dirty="0" smtClean="0">
                <a:solidFill>
                  <a:schemeClr val="tx2"/>
                </a:solidFill>
              </a:rPr>
              <a:t>B=550</a:t>
            </a:r>
            <a:endParaRPr lang="en-US" sz="2000" dirty="0">
              <a:solidFill>
                <a:schemeClr val="tx2"/>
              </a:solidFill>
            </a:endParaRPr>
          </a:p>
          <a:p>
            <a:pPr algn="ctr"/>
            <a:r>
              <a:rPr lang="en-US" sz="2000" dirty="0" smtClean="0">
                <a:solidFill>
                  <a:schemeClr val="tx2"/>
                </a:solidFill>
              </a:rPr>
              <a:t>A+B=1000</a:t>
            </a:r>
            <a:endParaRPr lang="en-US" sz="2000" dirty="0">
              <a:solidFill>
                <a:schemeClr val="tx2"/>
              </a:solidFill>
            </a:endParaRPr>
          </a:p>
        </p:txBody>
      </p:sp>
      <p:cxnSp>
        <p:nvCxnSpPr>
          <p:cNvPr id="14" name="Straight Connector 13"/>
          <p:cNvCxnSpPr/>
          <p:nvPr/>
        </p:nvCxnSpPr>
        <p:spPr>
          <a:xfrm flipH="1">
            <a:off x="8948033" y="863444"/>
            <a:ext cx="13447" cy="45720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11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500"/>
                                        <p:tgtEl>
                                          <p:spTgt spid="4">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fade">
                                      <p:cBhvr>
                                        <p:cTn id="40" dur="500"/>
                                        <p:tgtEl>
                                          <p:spTgt spid="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Effect transition="in" filter="fade">
                                      <p:cBhvr>
                                        <p:cTn id="45" dur="500"/>
                                        <p:tgtEl>
                                          <p:spTgt spid="4">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 end="1"/>
                                            </p:txEl>
                                          </p:spTgt>
                                        </p:tgtEl>
                                        <p:attrNameLst>
                                          <p:attrName>style.visibility</p:attrName>
                                        </p:attrNameLst>
                                      </p:cBhvr>
                                      <p:to>
                                        <p:strVal val="visible"/>
                                      </p:to>
                                    </p:set>
                                    <p:animEffect transition="in" filter="fade">
                                      <p:cBhvr>
                                        <p:cTn id="48" dur="500"/>
                                        <p:tgtEl>
                                          <p:spTgt spid="4">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Effect transition="in" filter="fade">
                                      <p:cBhvr>
                                        <p:cTn id="53" dur="500"/>
                                        <p:tgtEl>
                                          <p:spTgt spid="4">
                                            <p:txEl>
                                              <p:pRg st="10" end="10"/>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11" end="11"/>
                                            </p:txEl>
                                          </p:spTgt>
                                        </p:tgtEl>
                                        <p:attrNameLst>
                                          <p:attrName>style.visibility</p:attrName>
                                        </p:attrNameLst>
                                      </p:cBhvr>
                                      <p:to>
                                        <p:strVal val="visible"/>
                                      </p:to>
                                    </p:set>
                                    <p:animEffect transition="in" filter="fade">
                                      <p:cBhvr>
                                        <p:cTn id="56"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AC</a:t>
            </a:r>
            <a:r>
              <a:rPr lang="en-US" dirty="0">
                <a:solidFill>
                  <a:schemeClr val="accent6"/>
                </a:solidFill>
              </a:rPr>
              <a:t>I</a:t>
            </a:r>
            <a:r>
              <a:rPr lang="en-US" dirty="0"/>
              <a:t>D properties of transaction </a:t>
            </a:r>
            <a:r>
              <a:rPr lang="en-US" dirty="0" smtClean="0"/>
              <a:t>(</a:t>
            </a:r>
            <a:r>
              <a:rPr lang="en-US" dirty="0">
                <a:solidFill>
                  <a:schemeClr val="accent6"/>
                </a:solidFill>
              </a:rPr>
              <a:t>Isolation</a:t>
            </a:r>
            <a:r>
              <a:rPr lang="en-US" dirty="0" smtClean="0"/>
              <a:t>)</a:t>
            </a:r>
            <a:endParaRPr lang="en-US" dirty="0"/>
          </a:p>
        </p:txBody>
      </p:sp>
      <p:sp>
        <p:nvSpPr>
          <p:cNvPr id="3" name="Content Placeholder 2"/>
          <p:cNvSpPr>
            <a:spLocks noGrp="1"/>
          </p:cNvSpPr>
          <p:nvPr>
            <p:ph idx="1"/>
          </p:nvPr>
        </p:nvSpPr>
        <p:spPr>
          <a:xfrm>
            <a:off x="131180" y="863444"/>
            <a:ext cx="8394255" cy="5590565"/>
          </a:xfrm>
        </p:spPr>
        <p:txBody>
          <a:bodyPr/>
          <a:lstStyle/>
          <a:p>
            <a:r>
              <a:rPr lang="en-US" b="1" dirty="0">
                <a:solidFill>
                  <a:schemeClr val="accent6"/>
                </a:solidFill>
              </a:rPr>
              <a:t>Changes occurring in a particular transaction will not be visible to any other transaction until it has been committed</a:t>
            </a:r>
            <a:r>
              <a:rPr lang="en-US" dirty="0"/>
              <a:t>.</a:t>
            </a:r>
          </a:p>
          <a:p>
            <a:r>
              <a:rPr lang="en-US" b="1" dirty="0">
                <a:solidFill>
                  <a:schemeClr val="accent6"/>
                </a:solidFill>
              </a:rPr>
              <a:t>Intermediate transaction results must be hidden </a:t>
            </a:r>
            <a:r>
              <a:rPr lang="en-US" dirty="0"/>
              <a:t>from other concurrently executed transactions.  </a:t>
            </a:r>
          </a:p>
          <a:p>
            <a:r>
              <a:rPr lang="en-US" dirty="0"/>
              <a:t>In our example once our transaction starts from first step (step 1) its result should not be access by any other transaction until last step (step 6) is completed.</a:t>
            </a:r>
            <a:endParaRPr lang="en-GB" dirty="0"/>
          </a:p>
        </p:txBody>
      </p:sp>
      <p:sp>
        <p:nvSpPr>
          <p:cNvPr id="4" name="TextBox 3"/>
          <p:cNvSpPr txBox="1"/>
          <p:nvPr/>
        </p:nvSpPr>
        <p:spPr>
          <a:xfrm>
            <a:off x="9516259" y="1539717"/>
            <a:ext cx="1828800" cy="2677656"/>
          </a:xfrm>
          <a:prstGeom prst="rect">
            <a:avLst/>
          </a:prstGeom>
          <a:noFill/>
          <a:ln w="28575">
            <a:solidFill>
              <a:schemeClr val="tx2"/>
            </a:solidFill>
          </a:ln>
        </p:spPr>
        <p:txBody>
          <a:bodyPr wrap="square" rtlCol="0">
            <a:spAutoFit/>
          </a:bodyPr>
          <a:lstStyle/>
          <a:p>
            <a:pPr algn="ctr"/>
            <a:r>
              <a:rPr lang="en-US" sz="2800" b="1" dirty="0" smtClean="0"/>
              <a:t>read</a:t>
            </a:r>
            <a:r>
              <a:rPr lang="en-US" sz="2800" dirty="0" smtClean="0"/>
              <a:t> </a:t>
            </a:r>
            <a:r>
              <a:rPr lang="en-US" sz="2800" dirty="0"/>
              <a:t>(A)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r>
              <a:rPr lang="en-US" sz="2800" dirty="0" smtClean="0"/>
              <a:t>)</a:t>
            </a:r>
          </a:p>
        </p:txBody>
      </p:sp>
      <p:cxnSp>
        <p:nvCxnSpPr>
          <p:cNvPr id="14" name="Straight Connector 13"/>
          <p:cNvCxnSpPr/>
          <p:nvPr/>
        </p:nvCxnSpPr>
        <p:spPr>
          <a:xfrm flipH="1">
            <a:off x="8948033" y="893859"/>
            <a:ext cx="13447" cy="347472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0698" y="2484386"/>
            <a:ext cx="640080" cy="64008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48033" y="1169035"/>
            <a:ext cx="640080" cy="640080"/>
          </a:xfrm>
          <a:prstGeom prst="rect">
            <a:avLst/>
          </a:prstGeom>
        </p:spPr>
      </p:pic>
      <p:cxnSp>
        <p:nvCxnSpPr>
          <p:cNvPr id="8" name="Straight Arrow Connector 7"/>
          <p:cNvCxnSpPr/>
          <p:nvPr/>
        </p:nvCxnSpPr>
        <p:spPr>
          <a:xfrm flipH="1">
            <a:off x="10717406" y="2880360"/>
            <a:ext cx="655318" cy="266"/>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flipV="1">
            <a:off x="9451490" y="1485900"/>
            <a:ext cx="339089" cy="4967"/>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11" name="Multiply 10"/>
          <p:cNvSpPr/>
          <p:nvPr/>
        </p:nvSpPr>
        <p:spPr>
          <a:xfrm>
            <a:off x="10948855" y="2641475"/>
            <a:ext cx="346674" cy="478301"/>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0698" y="3815346"/>
            <a:ext cx="640080" cy="640080"/>
          </a:xfrm>
          <a:prstGeom prst="rect">
            <a:avLst/>
          </a:prstGeom>
        </p:spPr>
      </p:pic>
      <p:cxnSp>
        <p:nvCxnSpPr>
          <p:cNvPr id="16" name="Straight Arrow Connector 15"/>
          <p:cNvCxnSpPr/>
          <p:nvPr/>
        </p:nvCxnSpPr>
        <p:spPr>
          <a:xfrm flipH="1">
            <a:off x="10717405" y="4203966"/>
            <a:ext cx="655319" cy="7620"/>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9769" y="4017449"/>
            <a:ext cx="365760" cy="365760"/>
          </a:xfrm>
          <a:prstGeom prst="rect">
            <a:avLst/>
          </a:prstGeom>
        </p:spPr>
      </p:pic>
      <p:sp>
        <p:nvSpPr>
          <p:cNvPr id="20" name="TextBox 19"/>
          <p:cNvSpPr txBox="1"/>
          <p:nvPr/>
        </p:nvSpPr>
        <p:spPr>
          <a:xfrm>
            <a:off x="9790579" y="893859"/>
            <a:ext cx="1280160" cy="646331"/>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smtClean="0"/>
              <a:t>Start </a:t>
            </a:r>
          </a:p>
          <a:p>
            <a:pPr algn="ctr"/>
            <a:r>
              <a:rPr lang="en-US" dirty="0" smtClean="0"/>
              <a:t>Transaction</a:t>
            </a:r>
            <a:endParaRPr lang="en-IN" dirty="0"/>
          </a:p>
        </p:txBody>
      </p:sp>
    </p:spTree>
    <p:extLst>
      <p:ext uri="{BB962C8B-B14F-4D97-AF65-F5344CB8AC3E}">
        <p14:creationId xmlns:p14="http://schemas.microsoft.com/office/powerpoint/2010/main" val="155202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500"/>
                                        <p:tgtEl>
                                          <p:spTgt spid="4">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fade">
                                      <p:cBhvr>
                                        <p:cTn id="38" dur="500"/>
                                        <p:tgtEl>
                                          <p:spTgt spid="4">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fade">
                                      <p:cBhvr>
                                        <p:cTn id="41" dur="500"/>
                                        <p:tgtEl>
                                          <p:spTgt spid="4">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par>
                                <p:cTn id="47" presetID="10"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animEffect transition="in" filter="fade">
                                      <p:cBhvr>
                                        <p:cTn id="59" dur="500"/>
                                        <p:tgtEl>
                                          <p:spTgt spid="4">
                                            <p:txEl>
                                              <p:pRg st="3" end="3"/>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fade">
                                      <p:cBhvr>
                                        <p:cTn id="62" dur="500"/>
                                        <p:tgtEl>
                                          <p:spTgt spid="4">
                                            <p:txEl>
                                              <p:pRg st="4" end="4"/>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Effect transition="in" filter="fade">
                                      <p:cBhvr>
                                        <p:cTn id="65" dur="500"/>
                                        <p:tgtEl>
                                          <p:spTgt spid="4">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childTnLst>
                                </p:cTn>
                              </p:par>
                              <p:par>
                                <p:cTn id="71" presetID="10" presetClass="entr" presetSubtype="0" fill="hold"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
                                            <p:bg/>
                                          </p:spTgt>
                                        </p:tgtEl>
                                        <p:attrNameLst>
                                          <p:attrName>style.visibility</p:attrName>
                                        </p:attrNameLst>
                                      </p:cBhvr>
                                      <p:to>
                                        <p:strVal val="visible"/>
                                      </p:to>
                                    </p:set>
                                    <p:animEffect transition="in" filter="fade">
                                      <p:cBhvr>
                                        <p:cTn id="83" dur="500"/>
                                        <p:tgtEl>
                                          <p:spTgt spid="4">
                                            <p:bg/>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
                                            <p:txEl>
                                              <p:pRg st="0" end="0"/>
                                            </p:txEl>
                                          </p:spTgt>
                                        </p:tgtEl>
                                        <p:attrNameLst>
                                          <p:attrName>style.visibility</p:attrName>
                                        </p:attrNameLst>
                                      </p:cBhvr>
                                      <p:to>
                                        <p:strVal val="visible"/>
                                      </p:to>
                                    </p:set>
                                    <p:animEffect transition="in" filter="fade">
                                      <p:cBhvr>
                                        <p:cTn id="86" dur="500"/>
                                        <p:tgtEl>
                                          <p:spTgt spid="4">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
                                            <p:txEl>
                                              <p:pRg st="1" end="1"/>
                                            </p:txEl>
                                          </p:spTgt>
                                        </p:tgtEl>
                                        <p:attrNameLst>
                                          <p:attrName>style.visibility</p:attrName>
                                        </p:attrNameLst>
                                      </p:cBhvr>
                                      <p:to>
                                        <p:strVal val="visible"/>
                                      </p:to>
                                    </p:set>
                                    <p:animEffect transition="in" filter="fade">
                                      <p:cBhvr>
                                        <p:cTn id="89" dur="500"/>
                                        <p:tgtEl>
                                          <p:spTgt spid="4">
                                            <p:txEl>
                                              <p:pRg st="1" end="1"/>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animEffect transition="in" filter="fade">
                                      <p:cBhvr>
                                        <p:cTn id="92" dur="500"/>
                                        <p:tgtEl>
                                          <p:spTgt spid="4">
                                            <p:txEl>
                                              <p:pRg st="2" end="2"/>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
                                            <p:txEl>
                                              <p:pRg st="3" end="3"/>
                                            </p:txEl>
                                          </p:spTgt>
                                        </p:tgtEl>
                                        <p:attrNameLst>
                                          <p:attrName>style.visibility</p:attrName>
                                        </p:attrNameLst>
                                      </p:cBhvr>
                                      <p:to>
                                        <p:strVal val="visible"/>
                                      </p:to>
                                    </p:set>
                                    <p:animEffect transition="in" filter="fade">
                                      <p:cBhvr>
                                        <p:cTn id="95" dur="500"/>
                                        <p:tgtEl>
                                          <p:spTgt spid="4">
                                            <p:txEl>
                                              <p:pRg st="3" end="3"/>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
                                            <p:txEl>
                                              <p:pRg st="4" end="4"/>
                                            </p:txEl>
                                          </p:spTgt>
                                        </p:tgtEl>
                                        <p:attrNameLst>
                                          <p:attrName>style.visibility</p:attrName>
                                        </p:attrNameLst>
                                      </p:cBhvr>
                                      <p:to>
                                        <p:strVal val="visible"/>
                                      </p:to>
                                    </p:set>
                                    <p:animEffect transition="in" filter="fade">
                                      <p:cBhvr>
                                        <p:cTn id="98" dur="500"/>
                                        <p:tgtEl>
                                          <p:spTgt spid="4">
                                            <p:txEl>
                                              <p:pRg st="4" end="4"/>
                                            </p:tx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
                                            <p:txEl>
                                              <p:pRg st="5" end="5"/>
                                            </p:txEl>
                                          </p:spTgt>
                                        </p:tgtEl>
                                        <p:attrNameLst>
                                          <p:attrName>style.visibility</p:attrName>
                                        </p:attrNameLst>
                                      </p:cBhvr>
                                      <p:to>
                                        <p:strVal val="visible"/>
                                      </p:to>
                                    </p:set>
                                    <p:animEffect transition="in" filter="fade">
                                      <p:cBhvr>
                                        <p:cTn id="10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11" grpId="0" animBg="1"/>
      <p:bldP spid="2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7324</Words>
  <Application>Microsoft Office PowerPoint</Application>
  <PresentationFormat>Widescreen</PresentationFormat>
  <Paragraphs>1389</Paragraphs>
  <Slides>77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77</vt:i4>
      </vt:variant>
    </vt:vector>
  </HeadingPairs>
  <TitlesOfParts>
    <vt:vector size="86" baseType="lpstr">
      <vt:lpstr>Arial</vt:lpstr>
      <vt:lpstr>Calibri</vt:lpstr>
      <vt:lpstr>Calibri Light</vt:lpstr>
      <vt:lpstr>Symbol</vt:lpstr>
      <vt:lpstr>Times New Roman</vt:lpstr>
      <vt:lpstr>Wingdings</vt:lpstr>
      <vt:lpstr>Wingdings 2</vt:lpstr>
      <vt:lpstr>Wingdings 3</vt:lpstr>
      <vt:lpstr>Office Theme</vt:lpstr>
      <vt:lpstr>PowerPoint Presentation</vt:lpstr>
      <vt:lpstr>PowerPoint Presentation</vt:lpstr>
      <vt:lpstr>What is transaction?</vt:lpstr>
      <vt:lpstr>What is transaction?</vt:lpstr>
      <vt:lpstr>ACID properties of transaction</vt:lpstr>
      <vt:lpstr>ACID properties of transaction</vt:lpstr>
      <vt:lpstr>ACID properties of transaction (Atomicity)</vt:lpstr>
      <vt:lpstr>ACID properties of transaction (Consistency)</vt:lpstr>
      <vt:lpstr>ACID properties of transaction (Isolation)</vt:lpstr>
      <vt:lpstr>ACID properties of transaction (Durability)</vt:lpstr>
      <vt:lpstr>Transaction State Diagram \ State Transition Diagram</vt:lpstr>
      <vt:lpstr>Transaction State Diagram \ State Transition Diagram</vt:lpstr>
      <vt:lpstr>Transaction State Diagram \ State Transition Diagram</vt:lpstr>
      <vt:lpstr>Schedule</vt:lpstr>
      <vt:lpstr>What is schedule?</vt:lpstr>
      <vt:lpstr>Example of schedule</vt:lpstr>
      <vt:lpstr>Example of schedule</vt:lpstr>
      <vt:lpstr>Serial schedule</vt:lpstr>
      <vt:lpstr>Example of Serial Schedule</vt:lpstr>
      <vt:lpstr>Non-serial Schedule (Interleaved Schedule)</vt:lpstr>
      <vt:lpstr>Example of Non-serial Schedule (Interleaved Schedule)</vt:lpstr>
      <vt:lpstr>Equivalent Schedule</vt:lpstr>
      <vt:lpstr>Equivalent Schedule</vt:lpstr>
      <vt:lpstr>Serializability</vt:lpstr>
      <vt:lpstr>Conflicting instructions</vt:lpstr>
      <vt:lpstr>Conflict serializability</vt:lpstr>
      <vt:lpstr>Conflict serializability (Example)</vt:lpstr>
      <vt:lpstr>Conflict serializability (Example)</vt:lpstr>
      <vt:lpstr>View serializability</vt:lpstr>
      <vt:lpstr>Initial Read</vt:lpstr>
      <vt:lpstr>Updated Read</vt:lpstr>
      <vt:lpstr>Final Write</vt:lpstr>
      <vt:lpstr>View serializable example</vt:lpstr>
      <vt:lpstr>View serializable example (Initial Read)</vt:lpstr>
      <vt:lpstr>View serializable example (Updated Read)</vt:lpstr>
      <vt:lpstr>View serializable example (Final Write)</vt:lpstr>
      <vt:lpstr>View serializable example</vt:lpstr>
      <vt:lpstr>Two phase commit protocol</vt:lpstr>
      <vt:lpstr>Two phase commit protocol</vt:lpstr>
      <vt:lpstr>Two phase commit protocol</vt:lpstr>
      <vt:lpstr>Two phase commit protocol Commit Request Phase (Obtaining Decision)</vt:lpstr>
      <vt:lpstr>Two phase commit protocol Commit Phase (Performing Decision)</vt:lpstr>
      <vt:lpstr>Database recovery</vt:lpstr>
      <vt:lpstr>Database recovery</vt:lpstr>
      <vt:lpstr>Log based recovery method</vt:lpstr>
      <vt:lpstr>Log based recovery method</vt:lpstr>
      <vt:lpstr>Immediate v/s Deferred database modification</vt:lpstr>
      <vt:lpstr>Immediate v/s Deferred database modification</vt:lpstr>
      <vt:lpstr>Immediate v/s Deferred database modification</vt:lpstr>
      <vt:lpstr>Problems with Deferred &amp; Immediate Updates (Checkpoint)</vt:lpstr>
      <vt:lpstr>How the checkpoint works when failure occurs</vt:lpstr>
      <vt:lpstr>How the checkpoint works when failure occurs</vt:lpstr>
      <vt:lpstr>Page table structure</vt:lpstr>
      <vt:lpstr>Shadow paging technique</vt:lpstr>
      <vt:lpstr>Shadow paging technique</vt:lpstr>
      <vt:lpstr>Shadow paging technique</vt:lpstr>
      <vt:lpstr>Concurrency</vt:lpstr>
      <vt:lpstr>What is concurrency?</vt:lpstr>
      <vt:lpstr>Lost update problem</vt:lpstr>
      <vt:lpstr>Dirty read problem</vt:lpstr>
      <vt:lpstr>Incorrect retrieval problem</vt:lpstr>
      <vt:lpstr>What is lock?</vt:lpstr>
      <vt:lpstr>Lock based protocol</vt:lpstr>
      <vt:lpstr>Lock based protocol</vt:lpstr>
      <vt:lpstr>Two phase locking protocol</vt:lpstr>
      <vt:lpstr>Strict two phase locking protocol V/S Rigorous two phase locking protocol</vt:lpstr>
      <vt:lpstr>Time stamp based protocol</vt:lpstr>
      <vt:lpstr>Time stamp ordering protocol</vt:lpstr>
      <vt:lpstr>Deadlock</vt:lpstr>
      <vt:lpstr>What is deadlock?</vt:lpstr>
      <vt:lpstr>Deadlock detection</vt:lpstr>
      <vt:lpstr>Deadlock detection</vt:lpstr>
      <vt:lpstr>Deadlock recovery</vt:lpstr>
      <vt:lpstr>Deadlock prevention</vt:lpstr>
      <vt:lpstr>Deadlock prevention</vt:lpstr>
      <vt:lpstr>Deadlock prevention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VSITR</dc:creator>
  <cp:lastModifiedBy>VSITR</cp:lastModifiedBy>
  <cp:revision>7</cp:revision>
  <dcterms:created xsi:type="dcterms:W3CDTF">2021-10-16T06:55:17Z</dcterms:created>
  <dcterms:modified xsi:type="dcterms:W3CDTF">2023-08-01T05:13:27Z</dcterms:modified>
</cp:coreProperties>
</file>