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2D41-D9FD-4BB3-89D0-1B65B41FD50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1A7E-F450-4208-BA40-3D74792F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72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2D41-D9FD-4BB3-89D0-1B65B41FD50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1A7E-F450-4208-BA40-3D74792F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9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2D41-D9FD-4BB3-89D0-1B65B41FD50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1A7E-F450-4208-BA40-3D74792F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33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2D41-D9FD-4BB3-89D0-1B65B41FD50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1A7E-F450-4208-BA40-3D74792F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47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2D41-D9FD-4BB3-89D0-1B65B41FD50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1A7E-F450-4208-BA40-3D74792F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6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2D41-D9FD-4BB3-89D0-1B65B41FD50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1A7E-F450-4208-BA40-3D74792F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94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2D41-D9FD-4BB3-89D0-1B65B41FD50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1A7E-F450-4208-BA40-3D74792F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01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2D41-D9FD-4BB3-89D0-1B65B41FD50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1A7E-F450-4208-BA40-3D74792F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44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2D41-D9FD-4BB3-89D0-1B65B41FD50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1A7E-F450-4208-BA40-3D74792F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3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2D41-D9FD-4BB3-89D0-1B65B41FD50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1A7E-F450-4208-BA40-3D74792F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2D41-D9FD-4BB3-89D0-1B65B41FD50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1A7E-F450-4208-BA40-3D74792F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54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02D41-D9FD-4BB3-89D0-1B65B41FD50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1A7E-F450-4208-BA40-3D74792F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1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404664"/>
            <a:ext cx="8229600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Management System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UNIT-8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Database Security</a:t>
            </a:r>
            <a:endParaRPr lang="en-IN" dirty="0"/>
          </a:p>
          <a:p>
            <a:pPr marL="0" indent="0" algn="ctr">
              <a:buNone/>
            </a:pP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AutoShape 2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vCiiivnzzwooooAKKKKACiiigAooooAK8q+KHx1+CvwSs7O/+MXxZ+HPwvtdSMi6ZJ498ZeH/Crao0O3zk0yHWr+zm1F4dymVLKOdowQXCjmvVa+RPiD+wt+yx8Wvi7rPxy+MHwo8O/FPxvqXhrRfCkDfEKFfEnhrQfD+grePBbaN4Xvw2g289xcX11eXmp3lleal5z7bW7tbfdC2dV1VFeyUObmV3UbUVHW791Nt7JLTfdCfNb3Ur+d0vwT+7T1PoT4ffEz4c/Fnw7D4u+F3jzwf8RfC088lrF4i8EeJNI8U6M11AEae0OpaLeXtol5biSP7RaPKtxAXUSxoSBXb1/PB/wS00Dwfon/AAUX/wCCglp+zHlP2QtJ07w3pGnxaNd3N74K/wCFlJe6MyxeHLqSae1vLCxv4PitDoc1lNcW6eHZtO+zTNp02ntJ/Q/WeFruvS55RUWp1Kb5XzQk6cnByg9Lxla8fLq9yYS54382nba6dnbyCiiiugsKKKKACv51/wDgo/8AtfR/FP8Aaob/AIJ8z/H/AEb9lb4HaB4c03W/2l/jBf3psfEXimDXNI0nX4PhX4QuApSJNS0HX9FF9GZY11Nr/VU1aO40PQL3RvEf9FFfPvjT9kz9lj4keJtU8a/EP9mz4DeO/GOttavrPivxj8I/APiXxJqz2NlbabZNqWt6zoF7qV81pp1lZ2Fsbm5lMFla21rFthgjReXF0atemqdOUYpyTqczklKC3heHvJS62a0W/eKkZSjaLS1V73V11V1rr5NafcfP/wCw98Qv2AvDvhrTf2b/ANjL4jfDjXk8NaLe+KL3w/4X1dtW8T6vHBPpena3418UahLBFdaxql1eXulW9/qVy+IllsNPsobTTLWxsrb9Aq8R+HX7NH7Ofwg12bxT8JvgH8Gfhj4muNNuNGuPEPw/+GPgvwdrc+kXc9rdXWlzar4e0XTr6TTrm5sbK4nsnna2lns7WWSNpIImX26tKEZwpqM40ouOijRUlBRSSXxa3+SWy824ppJNJW0Sje1ltuFFFFbFBRRRQAUUUUAFFFFABRRRQ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03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 is data encryption?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8953" y="588742"/>
            <a:ext cx="9462763" cy="15475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Encryption is a </a:t>
            </a:r>
            <a:r>
              <a:rPr lang="en-US" b="1" dirty="0">
                <a:solidFill>
                  <a:schemeClr val="accent6"/>
                </a:solidFill>
              </a:rPr>
              <a:t>security method in which information is encoded in such a way that only authorized user can read (understand) it</a:t>
            </a:r>
            <a:r>
              <a:rPr lang="en-US" dirty="0"/>
              <a:t>. 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uses encryption algorithm to generate </a:t>
            </a:r>
            <a:r>
              <a:rPr lang="en-US" b="1" dirty="0" err="1">
                <a:solidFill>
                  <a:schemeClr val="accent6"/>
                </a:solidFill>
              </a:rPr>
              <a:t>ciphertext</a:t>
            </a:r>
            <a:r>
              <a:rPr lang="en-US" b="1" dirty="0">
                <a:solidFill>
                  <a:schemeClr val="accent6"/>
                </a:solidFill>
              </a:rPr>
              <a:t> that can only be read if decrypted</a:t>
            </a:r>
            <a:r>
              <a:rPr lang="en-US" dirty="0"/>
              <a:t>.</a:t>
            </a:r>
          </a:p>
        </p:txBody>
      </p:sp>
      <p:pic>
        <p:nvPicPr>
          <p:cNvPr id="4" name="Picture 2" descr="https://digitalguardian.com/sites/default/files/blog%202-2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6" t="12024" r="4698" b="12462"/>
          <a:stretch/>
        </p:blipFill>
        <p:spPr bwMode="auto">
          <a:xfrm>
            <a:off x="9719129" y="858273"/>
            <a:ext cx="2032182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132" y="3075055"/>
            <a:ext cx="1828800" cy="125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32" y="3061615"/>
            <a:ext cx="1828800" cy="126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98432" y="2575211"/>
            <a:ext cx="110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Sender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1532" y="2591582"/>
            <a:ext cx="127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Receiver</a:t>
            </a:r>
          </a:p>
        </p:txBody>
      </p:sp>
      <p:pic>
        <p:nvPicPr>
          <p:cNvPr id="9" name="Picture 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132" y="3080744"/>
            <a:ext cx="1828800" cy="121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36832" y="2575211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Unauthorized</a:t>
            </a:r>
          </a:p>
        </p:txBody>
      </p:sp>
      <p:cxnSp>
        <p:nvCxnSpPr>
          <p:cNvPr id="11" name="Elbow Connector 10"/>
          <p:cNvCxnSpPr>
            <a:stCxn id="6" idx="2"/>
          </p:cNvCxnSpPr>
          <p:nvPr/>
        </p:nvCxnSpPr>
        <p:spPr>
          <a:xfrm rot="16200000" flipH="1">
            <a:off x="4689232" y="2157883"/>
            <a:ext cx="1752600" cy="6096000"/>
          </a:xfrm>
          <a:prstGeom prst="bentConnector2">
            <a:avLst/>
          </a:prstGeom>
          <a:ln w="12700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613532" y="4311665"/>
            <a:ext cx="0" cy="1828800"/>
          </a:xfrm>
          <a:prstGeom prst="straightConnector1">
            <a:avLst/>
          </a:prstGeom>
          <a:ln w="12700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>
            <a:off x="5565532" y="4300554"/>
            <a:ext cx="0" cy="178163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Multiply 13"/>
          <p:cNvSpPr/>
          <p:nvPr/>
        </p:nvSpPr>
        <p:spPr>
          <a:xfrm>
            <a:off x="5070232" y="4808779"/>
            <a:ext cx="990600" cy="838200"/>
          </a:xfrm>
          <a:prstGeom prst="mathMultiply">
            <a:avLst>
              <a:gd name="adj1" fmla="val 908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90432" y="4468082"/>
            <a:ext cx="8350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Hello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98019" y="5412476"/>
            <a:ext cx="8350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</a:rPr>
              <a:t>Khoor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7" name="Picture 10" descr="Image result for k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83" y="4953631"/>
            <a:ext cx="731520" cy="35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845306" y="4472814"/>
            <a:ext cx="8350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Hello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8479" y="5412476"/>
            <a:ext cx="8350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</a:rPr>
              <a:t>Khoor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" name="Picture 10" descr="Image result for ke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855784" y="4953631"/>
            <a:ext cx="731520" cy="35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ular Callout 20"/>
          <p:cNvSpPr/>
          <p:nvPr/>
        </p:nvSpPr>
        <p:spPr>
          <a:xfrm>
            <a:off x="2768356" y="4365073"/>
            <a:ext cx="1235076" cy="443706"/>
          </a:xfrm>
          <a:prstGeom prst="wedgeRoundRectCallout">
            <a:avLst>
              <a:gd name="adj1" fmla="val -77511"/>
              <a:gd name="adj2" fmla="val 14269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Plaintext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2777880" y="5338102"/>
            <a:ext cx="1235076" cy="443706"/>
          </a:xfrm>
          <a:prstGeom prst="wedgeRoundRectCallout">
            <a:avLst>
              <a:gd name="adj1" fmla="val -78064"/>
              <a:gd name="adj2" fmla="val 10424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Ciphertext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4452042" y="6351790"/>
            <a:ext cx="3749040" cy="506210"/>
          </a:xfrm>
          <a:prstGeom prst="wedgeRoundRectCallout">
            <a:avLst>
              <a:gd name="adj1" fmla="val -20021"/>
              <a:gd name="adj2" fmla="val -11710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Should not access OR can’t understand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6987932" y="4365073"/>
            <a:ext cx="1235076" cy="443706"/>
          </a:xfrm>
          <a:prstGeom prst="wedgeRoundRectCallout">
            <a:avLst>
              <a:gd name="adj1" fmla="val 102001"/>
              <a:gd name="adj2" fmla="val 17092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Plaintext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6997456" y="5338102"/>
            <a:ext cx="1235076" cy="443706"/>
          </a:xfrm>
          <a:prstGeom prst="wedgeRoundRectCallout">
            <a:avLst>
              <a:gd name="adj1" fmla="val 97391"/>
              <a:gd name="adj2" fmla="val 13247"/>
              <a:gd name="adj3" fmla="val 16667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Ciphertext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3279535" y="4837414"/>
            <a:ext cx="228600" cy="469521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Down Arrow 26"/>
          <p:cNvSpPr/>
          <p:nvPr/>
        </p:nvSpPr>
        <p:spPr>
          <a:xfrm flipV="1">
            <a:off x="7499108" y="4837414"/>
            <a:ext cx="228600" cy="469521"/>
          </a:xfrm>
          <a:prstGeom prst="down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3438853" y="4890638"/>
            <a:ext cx="11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6223670" y="4890638"/>
            <a:ext cx="133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Decryption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81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-0.00023 L 0.00261 0.03403 C 0.00261 0.04908 0.16498 0.06829 0.29766 0.06829 L 0.59284 0.06829 " pathEditMode="relative" rAng="0" ptsTypes="AAAA">
                                      <p:cBhvr>
                                        <p:cTn id="9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05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4" grpId="0" animBg="1"/>
      <p:bldP spid="15" grpId="0" animBg="1"/>
      <p:bldP spid="16" grpId="0" animBg="1"/>
      <p:bldP spid="16" grpId="1" animBg="1"/>
      <p:bldP spid="16" grpId="2" animBg="1"/>
      <p:bldP spid="18" grpId="0" animBg="1"/>
      <p:bldP spid="18" grpId="1" animBg="1"/>
      <p:bldP spid="18" grpId="2" animBg="1"/>
      <p:bldP spid="19" grpId="0" animBg="1"/>
      <p:bldP spid="21" grpId="0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/>
      <p:bldP spid="28" grpId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104411" y="2632930"/>
            <a:ext cx="10515600" cy="2852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Access control methods</a:t>
            </a:r>
          </a:p>
        </p:txBody>
      </p:sp>
    </p:spTree>
    <p:extLst>
      <p:ext uri="{BB962C8B-B14F-4D97-AF65-F5344CB8AC3E}">
        <p14:creationId xmlns:p14="http://schemas.microsoft.com/office/powerpoint/2010/main" val="21840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Access control methods of data security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There are three different methods of data access control: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Discretionary access control (DAC)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Mandatory access control (MAC)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Role based access control (RBAC)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4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Discretionary access control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 discretionary access control (DAC), the </a:t>
            </a:r>
            <a:r>
              <a:rPr lang="en-US" b="1">
                <a:solidFill>
                  <a:schemeClr val="accent6"/>
                </a:solidFill>
              </a:rPr>
              <a:t>owner of the object specifies (decides) which subjects (user) can access the object</a:t>
            </a:r>
            <a:r>
              <a:rPr lang="en-US"/>
              <a:t>.</a:t>
            </a:r>
          </a:p>
          <a:p>
            <a:r>
              <a:rPr lang="en-US"/>
              <a:t>In this method a </a:t>
            </a:r>
            <a:r>
              <a:rPr lang="en-US" b="1">
                <a:solidFill>
                  <a:schemeClr val="accent6"/>
                </a:solidFill>
              </a:rPr>
              <a:t>single user can have different rights on different objects</a:t>
            </a:r>
            <a:r>
              <a:rPr lang="en-US"/>
              <a:t>, as well as </a:t>
            </a:r>
            <a:r>
              <a:rPr lang="en-US" b="1">
                <a:solidFill>
                  <a:schemeClr val="accent6"/>
                </a:solidFill>
              </a:rPr>
              <a:t>different user can have different rights on the same objects</a:t>
            </a:r>
            <a:r>
              <a:rPr lang="en-US"/>
              <a:t>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199185"/>
              </p:ext>
            </p:extLst>
          </p:nvPr>
        </p:nvGraphicFramePr>
        <p:xfrm>
          <a:off x="4106204" y="3947980"/>
          <a:ext cx="4218307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029532"/>
              </p:ext>
            </p:extLst>
          </p:nvPr>
        </p:nvGraphicFramePr>
        <p:xfrm>
          <a:off x="4106203" y="3584367"/>
          <a:ext cx="98767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083" y="5691852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021" y="2633790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083" y="2633790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021" y="5691852"/>
            <a:ext cx="914400" cy="914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521312" y="2815360"/>
            <a:ext cx="63832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21311" y="5900769"/>
            <a:ext cx="1433903" cy="365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Coordinator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3716" y="5898983"/>
            <a:ext cx="914400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Faculty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1620" y="2885373"/>
            <a:ext cx="1066495" cy="36576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Student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287293" y="3508964"/>
            <a:ext cx="580118" cy="451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287293" y="5558197"/>
            <a:ext cx="745218" cy="317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12962" y="5577246"/>
            <a:ext cx="587188" cy="2841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666764" y="3508964"/>
            <a:ext cx="433386" cy="451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77352" y="3747033"/>
            <a:ext cx="3200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Read and Write (Full rights)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 entire table (3 tuples)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77352" y="5019405"/>
            <a:ext cx="3200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Read and Write (Full rights)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Partial table (2 or 1 tuples)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2171" y="3747033"/>
            <a:ext cx="3200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Read (Partial rights)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Partial table (Only 1 tuple)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2171" y="5019405"/>
            <a:ext cx="3200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Read (Partial rights)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Partial table (2 or 1 tuples)</a:t>
            </a:r>
          </a:p>
        </p:txBody>
      </p:sp>
    </p:spTree>
    <p:extLst>
      <p:ext uri="{BB962C8B-B14F-4D97-AF65-F5344CB8AC3E}">
        <p14:creationId xmlns:p14="http://schemas.microsoft.com/office/powerpoint/2010/main" val="32568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Discretionary access control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SQL support discretionary access control through the </a:t>
            </a:r>
            <a:r>
              <a:rPr lang="en-US" b="1">
                <a:solidFill>
                  <a:schemeClr val="accent6"/>
                </a:solidFill>
              </a:rPr>
              <a:t>GRANT</a:t>
            </a:r>
            <a:r>
              <a:rPr lang="en-US"/>
              <a:t> and </a:t>
            </a:r>
            <a:r>
              <a:rPr lang="en-US" b="1">
                <a:solidFill>
                  <a:schemeClr val="accent6"/>
                </a:solidFill>
              </a:rPr>
              <a:t>REVOKE</a:t>
            </a:r>
            <a:r>
              <a:rPr lang="en-US"/>
              <a:t> commands.</a:t>
            </a:r>
          </a:p>
          <a:p>
            <a:endParaRPr lang="en-US"/>
          </a:p>
          <a:p>
            <a:r>
              <a:rPr lang="en-US"/>
              <a:t>GRANT</a:t>
            </a:r>
          </a:p>
          <a:p>
            <a:pPr lvl="1"/>
            <a:r>
              <a:rPr lang="en-US"/>
              <a:t>This command </a:t>
            </a:r>
            <a:r>
              <a:rPr lang="en-US" b="1">
                <a:solidFill>
                  <a:schemeClr val="accent6"/>
                </a:solidFill>
              </a:rPr>
              <a:t>gives rights to user </a:t>
            </a:r>
            <a:r>
              <a:rPr lang="en-US"/>
              <a:t>for an object.</a:t>
            </a:r>
          </a:p>
          <a:p>
            <a:pPr lvl="1"/>
            <a:r>
              <a:rPr lang="en-US"/>
              <a:t>Syntax:- 	</a:t>
            </a:r>
            <a:r>
              <a:rPr lang="en-US">
                <a:solidFill>
                  <a:schemeClr val="tx2"/>
                </a:solidFill>
              </a:rPr>
              <a:t>GRANT privilege ON object TO user [WITH GRANT OPTION]</a:t>
            </a:r>
          </a:p>
          <a:p>
            <a:endParaRPr lang="en-US"/>
          </a:p>
          <a:p>
            <a:r>
              <a:rPr lang="en-US"/>
              <a:t>REVOKE</a:t>
            </a:r>
          </a:p>
          <a:p>
            <a:pPr lvl="1"/>
            <a:r>
              <a:rPr lang="en-US"/>
              <a:t>This command </a:t>
            </a:r>
            <a:r>
              <a:rPr lang="en-US" b="1">
                <a:solidFill>
                  <a:schemeClr val="accent6"/>
                </a:solidFill>
              </a:rPr>
              <a:t>takes back rights </a:t>
            </a:r>
            <a:r>
              <a:rPr lang="en-US"/>
              <a:t>from user for an object.</a:t>
            </a:r>
          </a:p>
          <a:p>
            <a:pPr lvl="1"/>
            <a:r>
              <a:rPr lang="en-US"/>
              <a:t>Syntax:- 	</a:t>
            </a:r>
            <a:r>
              <a:rPr lang="en-US">
                <a:solidFill>
                  <a:schemeClr val="tx2"/>
                </a:solidFill>
              </a:rPr>
              <a:t>REVOKE privilege ON object FROM user {RESTRICT/CASCADE}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78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Mandatory access control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2368" y="643636"/>
            <a:ext cx="12369086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method individual user cannot get rights. </a:t>
            </a:r>
          </a:p>
          <a:p>
            <a:r>
              <a:rPr lang="en-US" dirty="0"/>
              <a:t>But </a:t>
            </a:r>
            <a:r>
              <a:rPr lang="en-US" b="1" dirty="0">
                <a:solidFill>
                  <a:schemeClr val="accent6"/>
                </a:solidFill>
              </a:rPr>
              <a:t>all the users as well as all the objects are classified into different categories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Each </a:t>
            </a:r>
            <a:r>
              <a:rPr lang="en-US" sz="2400" b="1" dirty="0">
                <a:solidFill>
                  <a:schemeClr val="accent6"/>
                </a:solidFill>
              </a:rPr>
              <a:t>user is assigned a clearance level </a:t>
            </a:r>
            <a:r>
              <a:rPr lang="en-US" sz="2400" dirty="0"/>
              <a:t>and each </a:t>
            </a:r>
            <a:r>
              <a:rPr lang="en-US" sz="2400" b="1" dirty="0">
                <a:solidFill>
                  <a:schemeClr val="accent6"/>
                </a:solidFill>
              </a:rPr>
              <a:t>object is assigned a security level</a:t>
            </a:r>
            <a:r>
              <a:rPr lang="en-US" sz="2400" dirty="0"/>
              <a:t>.</a:t>
            </a:r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chemeClr val="accent6"/>
                </a:solidFill>
              </a:rPr>
              <a:t>user can access object of particular security level only if he has proper clearance level</a:t>
            </a:r>
            <a:r>
              <a:rPr lang="en-US" sz="2400" dirty="0"/>
              <a:t>.</a:t>
            </a:r>
          </a:p>
          <a:p>
            <a:r>
              <a:rPr lang="en-US" sz="2400" dirty="0"/>
              <a:t>The DBMS (system) determines whether the given user can read or write a given object based on some rules.</a:t>
            </a:r>
          </a:p>
          <a:p>
            <a:r>
              <a:rPr lang="en-US" sz="2400" dirty="0"/>
              <a:t>This rule makes sure that sensitive data can never be passed to a user without necessary clearance.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756820"/>
              </p:ext>
            </p:extLst>
          </p:nvPr>
        </p:nvGraphicFramePr>
        <p:xfrm>
          <a:off x="406994" y="1721513"/>
          <a:ext cx="10800000" cy="731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6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6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just"/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2" y="1769739"/>
            <a:ext cx="640080" cy="640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81" y="1769739"/>
            <a:ext cx="640080" cy="64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50" y="1769739"/>
            <a:ext cx="640080" cy="6400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354" y="1769739"/>
            <a:ext cx="640080" cy="64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43" y="1769739"/>
            <a:ext cx="640080" cy="6400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48" y="1769739"/>
            <a:ext cx="640080" cy="6400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15" y="1769739"/>
            <a:ext cx="640080" cy="6400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511" y="1769739"/>
            <a:ext cx="640080" cy="6400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228" y="1769739"/>
            <a:ext cx="640080" cy="6400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989" y="1769739"/>
            <a:ext cx="640080" cy="6400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138" y="1769739"/>
            <a:ext cx="640080" cy="6400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325" y="1769739"/>
            <a:ext cx="640080" cy="6400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109" y="1769739"/>
            <a:ext cx="640080" cy="6400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757" y="1769739"/>
            <a:ext cx="640080" cy="6400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541" y="1769739"/>
            <a:ext cx="640080" cy="64008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512" y="1769739"/>
            <a:ext cx="640080" cy="640080"/>
          </a:xfrm>
          <a:prstGeom prst="rect">
            <a:avLst/>
          </a:prstGeom>
        </p:spPr>
      </p:pic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315167"/>
              </p:ext>
            </p:extLst>
          </p:nvPr>
        </p:nvGraphicFramePr>
        <p:xfrm>
          <a:off x="406994" y="2902190"/>
          <a:ext cx="10800000" cy="731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6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6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just"/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2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82" y="294466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38" y="294466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771" y="294466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551" y="294466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927" y="294353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38" y="294353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49" y="294466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688" y="294241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16" y="2942410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344" y="294353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172" y="294128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atabase Table Icon Png &amp; Free Database Table Icon.png Transparent Images  #74578 - PNG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001" y="2941285"/>
            <a:ext cx="64008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891629"/>
              </p:ext>
            </p:extLst>
          </p:nvPr>
        </p:nvGraphicFramePr>
        <p:xfrm>
          <a:off x="406994" y="2478925"/>
          <a:ext cx="108000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6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6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Top Secret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Secret</a:t>
                      </a:r>
                      <a:endParaRPr lang="en-US" sz="24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Confidential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Unclassified</a:t>
                      </a:r>
                      <a:r>
                        <a:rPr lang="en-US" sz="1800" dirty="0">
                          <a:solidFill>
                            <a:schemeClr val="accent6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47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1546" y="-87923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Mandatory access control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1546" y="482600"/>
            <a:ext cx="12192000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Mandatory access control technique for multi-level security uses four components:</a:t>
            </a:r>
          </a:p>
          <a:p>
            <a:pPr lvl="1"/>
            <a:r>
              <a:rPr lang="en-US" dirty="0"/>
              <a:t>Subjects:- Such as users, accounts, programs etc.</a:t>
            </a:r>
          </a:p>
          <a:p>
            <a:pPr lvl="1"/>
            <a:r>
              <a:rPr lang="en-US" dirty="0"/>
              <a:t>Objects:- Such as relation (table), tuples (records), attribute (column), view etc.</a:t>
            </a:r>
          </a:p>
          <a:p>
            <a:pPr lvl="1"/>
            <a:r>
              <a:rPr lang="en-US" dirty="0"/>
              <a:t>Clearance level:- Such as top secret (TS), secret (S), confidential (C), Unclassified (U). Each subject is classified into one of these four classes.</a:t>
            </a:r>
          </a:p>
          <a:p>
            <a:pPr lvl="1"/>
            <a:r>
              <a:rPr lang="en-US" dirty="0"/>
              <a:t>Security level:- Such as top secret (TS), secret (S), confidential (C), Unclassified (U). Each object is classified into one of these four classes.</a:t>
            </a:r>
          </a:p>
          <a:p>
            <a:r>
              <a:rPr lang="en-US" dirty="0"/>
              <a:t>In the above system </a:t>
            </a:r>
            <a:r>
              <a:rPr lang="en-US" b="1" dirty="0">
                <a:solidFill>
                  <a:schemeClr val="accent6"/>
                </a:solidFill>
              </a:rPr>
              <a:t>TS&gt;S&gt;C&gt;U</a:t>
            </a:r>
            <a:r>
              <a:rPr lang="en-US" dirty="0"/>
              <a:t>, where </a:t>
            </a:r>
            <a:r>
              <a:rPr lang="en-US" b="1" dirty="0">
                <a:solidFill>
                  <a:schemeClr val="accent6"/>
                </a:solidFill>
              </a:rPr>
              <a:t>TS&gt;S means class TS object is more sensitive than class S object</a:t>
            </a:r>
            <a:r>
              <a:rPr lang="en-US" dirty="0"/>
              <a:t>.</a:t>
            </a:r>
          </a:p>
          <a:p>
            <a:r>
              <a:rPr lang="en-US" dirty="0"/>
              <a:t>A user can access data by following two rules </a:t>
            </a:r>
          </a:p>
          <a:p>
            <a:pPr lvl="1"/>
            <a:r>
              <a:rPr lang="en-US" dirty="0"/>
              <a:t>Security property:-</a:t>
            </a:r>
          </a:p>
          <a:p>
            <a:pPr lvl="2"/>
            <a:r>
              <a:rPr lang="en-US" dirty="0"/>
              <a:t>Security property states that a </a:t>
            </a:r>
            <a:r>
              <a:rPr lang="en-US" b="1" dirty="0">
                <a:solidFill>
                  <a:schemeClr val="accent6"/>
                </a:solidFill>
              </a:rPr>
              <a:t>subject at a given security level may not read an object at a higher security level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Star (*) security property:-</a:t>
            </a:r>
          </a:p>
          <a:p>
            <a:pPr lvl="2"/>
            <a:r>
              <a:rPr lang="en-US" dirty="0"/>
              <a:t>Star (*) property states that a </a:t>
            </a:r>
            <a:r>
              <a:rPr lang="en-US" b="1" dirty="0">
                <a:solidFill>
                  <a:schemeClr val="accent6"/>
                </a:solidFill>
              </a:rPr>
              <a:t>subject at a given security level may not write to any object at a lower security level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523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Role based access control (RBAC) rules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It restricts database access </a:t>
            </a:r>
            <a:r>
              <a:rPr lang="en-US" b="1">
                <a:solidFill>
                  <a:schemeClr val="accent6"/>
                </a:solidFill>
              </a:rPr>
              <a:t>based on a person's role within an organization</a:t>
            </a:r>
            <a:r>
              <a:rPr lang="en-US"/>
              <a:t>. The roles in RBAC refer to the levels of access that employees have to the network.</a:t>
            </a:r>
          </a:p>
          <a:p>
            <a:r>
              <a:rPr lang="en-US"/>
              <a:t>Employees are only </a:t>
            </a:r>
            <a:r>
              <a:rPr lang="en-US" b="1">
                <a:solidFill>
                  <a:schemeClr val="accent6"/>
                </a:solidFill>
              </a:rPr>
              <a:t>allowed to access the information necessary to effectively perform their job duties</a:t>
            </a:r>
            <a:r>
              <a:rPr lang="en-US"/>
              <a:t>. </a:t>
            </a:r>
          </a:p>
          <a:p>
            <a:r>
              <a:rPr lang="en-US" b="1">
                <a:solidFill>
                  <a:schemeClr val="accent6"/>
                </a:solidFill>
              </a:rPr>
              <a:t>Access can be based </a:t>
            </a:r>
            <a:r>
              <a:rPr lang="en-US"/>
              <a:t>on several factors, such as </a:t>
            </a:r>
            <a:r>
              <a:rPr lang="en-US" b="1">
                <a:solidFill>
                  <a:schemeClr val="accent6"/>
                </a:solidFill>
              </a:rPr>
              <a:t>authority, responsibility, and job competency</a:t>
            </a:r>
            <a:r>
              <a:rPr lang="en-US"/>
              <a:t>. </a:t>
            </a:r>
          </a:p>
          <a:p>
            <a:r>
              <a:rPr lang="en-US"/>
              <a:t>In addition, access to computer resources can be limited to specific tasks such as the ability to view, create, or modify a file.</a:t>
            </a:r>
          </a:p>
          <a:p>
            <a:r>
              <a:rPr lang="en-US"/>
              <a:t>Lower-level employees usually do not have access to sensitive data if they do not need it to fulfil their responsibilities. </a:t>
            </a:r>
          </a:p>
          <a:p>
            <a:r>
              <a:rPr lang="en-US"/>
              <a:t>Using RBAC will help in securing your company’s sensitive data and important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4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1025281" y="2571385"/>
            <a:ext cx="10515600" cy="2852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1296422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SQL injection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7430763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SQL injection, also known as SQLI, is a common </a:t>
            </a:r>
            <a:r>
              <a:rPr lang="en-US" b="1">
                <a:solidFill>
                  <a:schemeClr val="accent6"/>
                </a:solidFill>
              </a:rPr>
              <a:t>attack vector that uses malicious SQL code for backend database manipulation to access information that was not intended to be displayed</a:t>
            </a:r>
            <a:r>
              <a:rPr lang="en-US"/>
              <a:t>. </a:t>
            </a:r>
          </a:p>
          <a:p>
            <a:r>
              <a:rPr lang="en-US"/>
              <a:t>This information may include any number of items, including sensitive company data, user lists or private customer details.</a:t>
            </a:r>
          </a:p>
          <a:p>
            <a:r>
              <a:rPr lang="en-US"/>
              <a:t>A successful attack may result in the unauthorized viewing of user lists, the deletion of entire tables, gaining administrative rights to a database, all of which are highly detrimental to a business.</a:t>
            </a:r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68394" y="863443"/>
            <a:ext cx="4303586" cy="261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4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68244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What is data security?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Security v/s Integrity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Authentication v/s Authorization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Data encryption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Access control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DAC (Discretionary access control)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MAC (Mandatory access control)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RBAC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73693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931984" y="2453054"/>
            <a:ext cx="10911253" cy="6945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spcBef>
                <a:spcPct val="0"/>
              </a:spcBef>
            </a:pPr>
            <a:r>
              <a:rPr lang="en-US" altLang="en-US" sz="6000" dirty="0">
                <a:cs typeface="Times New Roman" panose="02020603050405020304" pitchFamily="18" charset="0"/>
              </a:rPr>
              <a:t>End of Unit - 8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>
          <a:xfrm>
            <a:off x="86458" y="6334859"/>
            <a:ext cx="10911253" cy="6945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spcBef>
                <a:spcPct val="0"/>
              </a:spcBef>
            </a:pPr>
            <a:r>
              <a:rPr lang="en-US" altLang="en-US" sz="2000" dirty="0">
                <a:cs typeface="Times New Roman" panose="02020603050405020304" pitchFamily="18" charset="0"/>
              </a:rPr>
              <a:t>Source From: Darshan Institute, Rajkot</a:t>
            </a:r>
          </a:p>
          <a:p>
            <a:pPr marL="609600" indent="-609600">
              <a:spcBef>
                <a:spcPct val="0"/>
              </a:spcBef>
            </a:pPr>
            <a:endParaRPr lang="en-US" altLang="en-US" sz="6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57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350597" y="2580177"/>
            <a:ext cx="10515600" cy="2852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What is data security?</a:t>
            </a:r>
            <a:endParaRPr lang="en-US" sz="7200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8985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 is data security?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Data security is the </a:t>
            </a:r>
            <a:r>
              <a:rPr lang="en-US" b="1">
                <a:solidFill>
                  <a:schemeClr val="accent6"/>
                </a:solidFill>
              </a:rPr>
              <a:t>protection of the data</a:t>
            </a:r>
            <a:r>
              <a:rPr lang="en-US"/>
              <a:t> from unauthorized users. </a:t>
            </a:r>
          </a:p>
          <a:p>
            <a:r>
              <a:rPr lang="en-US"/>
              <a:t>Only the authorized users are allowed to access the data. </a:t>
            </a:r>
          </a:p>
          <a:p>
            <a:r>
              <a:rPr lang="en-US"/>
              <a:t>Most of the </a:t>
            </a:r>
            <a:r>
              <a:rPr lang="en-US" b="1">
                <a:solidFill>
                  <a:schemeClr val="accent6"/>
                </a:solidFill>
              </a:rPr>
              <a:t>users are allowed to access a part of database </a:t>
            </a:r>
            <a:r>
              <a:rPr lang="en-US"/>
              <a:t>i.e., the data that is related to them or related to their department. </a:t>
            </a:r>
          </a:p>
          <a:p>
            <a:r>
              <a:rPr lang="en-US"/>
              <a:t>Mostly, the DBA or head of department can access all the data in the database. </a:t>
            </a:r>
          </a:p>
          <a:p>
            <a:r>
              <a:rPr lang="en-US"/>
              <a:t>Some users may be permitted only to retrieve data, whereas others are allowed to retrieve as well as to update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1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9773" y="2712061"/>
            <a:ext cx="10515600" cy="2852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Security v/s Integrity</a:t>
            </a:r>
            <a:endParaRPr lang="en-US" sz="7200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7784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Security v/s Integrity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679044"/>
              </p:ext>
            </p:extLst>
          </p:nvPr>
        </p:nvGraphicFramePr>
        <p:xfrm>
          <a:off x="693655" y="105083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Security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solidFill>
                            <a:schemeClr val="tx1"/>
                          </a:solidFill>
                        </a:rPr>
                        <a:t>Integrity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888699"/>
              </p:ext>
            </p:extLst>
          </p:nvPr>
        </p:nvGraphicFramePr>
        <p:xfrm>
          <a:off x="693655" y="1680832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security deals with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protection of data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integrity deals with the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validity of data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22173"/>
              </p:ext>
            </p:extLst>
          </p:nvPr>
        </p:nvGraphicFramePr>
        <p:xfrm>
          <a:off x="693655" y="2492661"/>
          <a:ext cx="10800000" cy="1554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security is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making sure that only the people who should have access to the data are the only ones who can access the data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integrity is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making sure that the data is correct and not corrupt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7372305"/>
              </p:ext>
            </p:extLst>
          </p:nvPr>
        </p:nvGraphicFramePr>
        <p:xfrm>
          <a:off x="693655" y="3667931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security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avoids from unauthorized access of data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integrity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avoids from human errors, when data is entered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033302"/>
              </p:ext>
            </p:extLst>
          </p:nvPr>
        </p:nvGraphicFramePr>
        <p:xfrm>
          <a:off x="693655" y="4491509"/>
          <a:ext cx="10800000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security is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implemented through user account (passwords)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integrity is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implemented through constraints such as Primary key, Foreign key, Check constraints etc.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6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334107" y="1894376"/>
            <a:ext cx="11250735" cy="28527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Authentication </a:t>
            </a:r>
          </a:p>
          <a:p>
            <a:pPr algn="ctr"/>
            <a:r>
              <a:rPr lang="en-US" sz="7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v/s </a:t>
            </a:r>
          </a:p>
          <a:p>
            <a:pPr algn="ctr"/>
            <a:r>
              <a:rPr lang="en-US" sz="7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285871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Authentication v/s Authorization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016205"/>
              </p:ext>
            </p:extLst>
          </p:nvPr>
        </p:nvGraphicFramePr>
        <p:xfrm>
          <a:off x="693655" y="105083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Authentication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Authorization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0397511"/>
              </p:ext>
            </p:extLst>
          </p:nvPr>
        </p:nvGraphicFramePr>
        <p:xfrm>
          <a:off x="693655" y="1680832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the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process of validating a user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the credentials (username and password).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the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process of verifying whether access is allowed or not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461143"/>
              </p:ext>
            </p:extLst>
          </p:nvPr>
        </p:nvGraphicFramePr>
        <p:xfrm>
          <a:off x="693655" y="2492661"/>
          <a:ext cx="10800000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Logging on to a PC or some website or app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 username and password is authentication.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Accessing a file (data)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hard disk or some database is authorization.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233799"/>
              </p:ext>
            </p:extLst>
          </p:nvPr>
        </p:nvGraphicFramePr>
        <p:xfrm>
          <a:off x="693655" y="3667931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the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process of verifying who you are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the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process of verifying  what you are authorized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do or not to do.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18339"/>
              </p:ext>
            </p:extLst>
          </p:nvPr>
        </p:nvGraphicFramePr>
        <p:xfrm>
          <a:off x="693655" y="4491509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just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providing integrity control and security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the data.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US" sz="2400" b="0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protecting the data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ensure privacy and access control of data.</a:t>
                      </a:r>
                      <a:endParaRPr lang="en-US" sz="2000" b="0" kern="1200" dirty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59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034073" y="2747230"/>
            <a:ext cx="10515600" cy="2852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Data encryption</a:t>
            </a:r>
            <a:endParaRPr lang="en-US" sz="7200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3779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1247</Words>
  <Application>Microsoft Office PowerPoint</Application>
  <PresentationFormat>Widescreen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VSITR</dc:creator>
  <cp:lastModifiedBy>VS ITR</cp:lastModifiedBy>
  <cp:revision>6</cp:revision>
  <dcterms:created xsi:type="dcterms:W3CDTF">2021-10-16T06:31:13Z</dcterms:created>
  <dcterms:modified xsi:type="dcterms:W3CDTF">2024-10-04T05:53:54Z</dcterms:modified>
</cp:coreProperties>
</file>