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80" r:id="rId6"/>
    <p:sldId id="260" r:id="rId7"/>
    <p:sldId id="261" r:id="rId8"/>
    <p:sldId id="262" r:id="rId9"/>
    <p:sldId id="263" r:id="rId10"/>
    <p:sldId id="264" r:id="rId11"/>
    <p:sldId id="265" r:id="rId12"/>
    <p:sldId id="281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7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9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33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965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944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01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44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43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548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02D41-D9FD-4BB3-89D0-1B65B41FD50B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1A7E-F450-4208-BA40-3D74792F7C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15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981200" y="404664"/>
            <a:ext cx="8229600" cy="61206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6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 Management System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UNIT-9</a:t>
            </a:r>
          </a:p>
          <a:p>
            <a:pPr marL="0" indent="0" algn="ctr">
              <a:buNone/>
            </a:pPr>
            <a:r>
              <a:rPr lang="en-US" sz="6000" dirty="0">
                <a:solidFill>
                  <a:schemeClr val="accent5">
                    <a:lumMod val="75000"/>
                  </a:schemeClr>
                </a:solidFill>
              </a:rPr>
              <a:t>Advanced Topics</a:t>
            </a:r>
            <a:endParaRPr lang="en-IN" dirty="0"/>
          </a:p>
          <a:p>
            <a:pPr marL="0" indent="0" algn="ctr">
              <a:buNone/>
            </a:pPr>
            <a:endParaRPr lang="en-US" sz="6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AutoShape 2" descr="data:image/pjpeg;base64,/9j/4AAQSkZJRgABAQEAYABgAAD/2wBDAAEBAQEBAQEBAQEBAQEBAQEBAQEBAQEBAQEBAQEBAQEBAQEBAQEBAQEBAQEBAQEBAQEBAQEBAQEBAQEBAQEBAQH/2wBDAQEBAQEBAQEBAQEBAQEBAQEBAQEBAQEBAQEBAQEBAQEBAQEBAQEBAQEBAQEBAQEBAQEBAQEBAQEBAQEBAQEBAQH/wAARCABAAE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+vCiiivnzzwooooAKKKKACiiigAooooAK8q+KHx1+CvwSs7O/+MXxZ+HPwvtdSMi6ZJ498ZeH/Crao0O3zk0yHWr+zm1F4dymVLKOdowQXCjmvVa+RPiD+wt+yx8Wvi7rPxy+MHwo8O/FPxvqXhrRfCkDfEKFfEnhrQfD+grePBbaN4Xvw2g289xcX11eXmp3lleal5z7bW7tbfdC2dV1VFeyUObmV3UbUVHW791Nt7JLTfdCfNb3Ur+d0vwT+7T1PoT4ffEz4c/Fnw7D4u+F3jzwf8RfC088lrF4i8EeJNI8U6M11AEae0OpaLeXtol5biSP7RaPKtxAXUSxoSBXb1/PB/wS00Dwfon/AAUX/wCCglp+zHlP2QtJ07w3pGnxaNd3N74K/wCFlJe6MyxeHLqSae1vLCxv4PitDoc1lNcW6eHZtO+zTNp02ntJ/Q/WeFruvS55RUWp1Kb5XzQk6cnByg9Lxla8fLq9yYS54382nba6dnbyCiiiugsKKKKACv51/wDgo/8AtfR/FP8Aaob/AIJ8z/H/AEb9lb4HaB4c03W/2l/jBf3psfEXimDXNI0nX4PhX4QuApSJNS0HX9FF9GZY11Nr/VU1aO40PQL3RvEf9FFfPvjT9kz9lj4keJtU8a/EP9mz4DeO/GOttavrPivxj8I/APiXxJqz2NlbabZNqWt6zoF7qV81pp1lZ2Fsbm5lMFla21rFthgjReXF0atemqdOUYpyTqczklKC3heHvJS62a0W/eKkZSjaLS1V73V11V1rr5NafcfP/wCw98Qv2AvDvhrTf2b/ANjL4jfDjXk8NaLe+KL3w/4X1dtW8T6vHBPpena3418UahLBFdaxql1eXulW9/qVy+IllsNPsobTTLWxsrb9Aq8R+HX7NH7Ofwg12bxT8JvgH8Gfhj4muNNuNGuPEPw/+GPgvwdrc+kXc9rdXWlzar4e0XTr6TTrm5sbK4nsnna2lns7WWSNpIImX26tKEZwpqM40ouOijRUlBRSSXxa3+SWy824ppJNJW0Sje1ltuFFFFbFBRRRQAUUUUAFFFFABRRRQB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03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034073" y="2747230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40377988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NoSQL?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58953" y="588742"/>
            <a:ext cx="11636807" cy="5976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NoSQL, also referred to as “</a:t>
            </a:r>
            <a:r>
              <a:rPr lang="en-IN" b="1" dirty="0">
                <a:solidFill>
                  <a:schemeClr val="accent6"/>
                </a:solidFill>
              </a:rPr>
              <a:t>not only SQL</a:t>
            </a:r>
            <a:r>
              <a:rPr lang="en-IN" dirty="0"/>
              <a:t>” or “</a:t>
            </a:r>
            <a:r>
              <a:rPr lang="en-IN" b="1" dirty="0">
                <a:solidFill>
                  <a:schemeClr val="accent6"/>
                </a:solidFill>
              </a:rPr>
              <a:t>non-SQL</a:t>
            </a:r>
            <a:r>
              <a:rPr lang="en-IN" dirty="0"/>
              <a:t>”.</a:t>
            </a:r>
          </a:p>
          <a:p>
            <a:r>
              <a:rPr lang="en-IN" dirty="0"/>
              <a:t>It is an approach to database design that </a:t>
            </a:r>
            <a:r>
              <a:rPr lang="en-IN" b="1" dirty="0">
                <a:solidFill>
                  <a:schemeClr val="accent6"/>
                </a:solidFill>
              </a:rPr>
              <a:t>enables the storage and querying of data</a:t>
            </a:r>
            <a:r>
              <a:rPr lang="en-IN" dirty="0"/>
              <a:t> outside the traditional structures found in relational databases.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098" name="Picture 2" descr="Introduction to NoSQL Databases. Over the past few years large tech… | by  Mark Rethana | Medium">
            <a:extLst>
              <a:ext uri="{FF2B5EF4-FFF2-40B4-BE49-F238E27FC236}">
                <a16:creationId xmlns:a16="http://schemas.microsoft.com/office/drawing/2014/main" id="{A3CC134E-2DB3-6237-3E74-898EC5ECF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020464"/>
            <a:ext cx="11504485" cy="483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81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What is NoSQL?</a:t>
            </a:r>
          </a:p>
        </p:txBody>
      </p:sp>
      <p:pic>
        <p:nvPicPr>
          <p:cNvPr id="5122" name="Picture 2" descr="Deep Dive into NoSQL Database Types | by Gangani Chamika | Medium">
            <a:extLst>
              <a:ext uri="{FF2B5EF4-FFF2-40B4-BE49-F238E27FC236}">
                <a16:creationId xmlns:a16="http://schemas.microsoft.com/office/drawing/2014/main" id="{003F0E7F-D2D4-B395-746D-5A460C34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8" y="711200"/>
            <a:ext cx="11283303" cy="523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02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931984" y="2453054"/>
            <a:ext cx="10911253" cy="69459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>
              <a:spcBef>
                <a:spcPct val="0"/>
              </a:spcBef>
            </a:pPr>
            <a:r>
              <a:rPr lang="en-US" altLang="en-US" sz="6000" dirty="0">
                <a:cs typeface="Times New Roman" panose="02020603050405020304" pitchFamily="18" charset="0"/>
              </a:rPr>
              <a:t>End of Unit - 9</a:t>
            </a:r>
          </a:p>
        </p:txBody>
      </p:sp>
    </p:spTree>
    <p:extLst>
      <p:ext uri="{BB962C8B-B14F-4D97-AF65-F5344CB8AC3E}">
        <p14:creationId xmlns:p14="http://schemas.microsoft.com/office/powerpoint/2010/main" val="2463575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731706"/>
            <a:ext cx="682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Web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Distributed Databases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Data Warehousing and data mining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NoSQL</a:t>
            </a:r>
          </a:p>
        </p:txBody>
      </p:sp>
    </p:spTree>
    <p:extLst>
      <p:ext uri="{BB962C8B-B14F-4D97-AF65-F5344CB8AC3E}">
        <p14:creationId xmlns:p14="http://schemas.microsoft.com/office/powerpoint/2010/main" val="736939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1350597" y="2580177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Web Databases</a:t>
            </a:r>
          </a:p>
        </p:txBody>
      </p:sp>
    </p:spTree>
    <p:extLst>
      <p:ext uri="{BB962C8B-B14F-4D97-AF65-F5344CB8AC3E}">
        <p14:creationId xmlns:p14="http://schemas.microsoft.com/office/powerpoint/2010/main" val="248985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Web Databases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59056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 web database is a system for </a:t>
            </a:r>
            <a:r>
              <a:rPr lang="en-IN" dirty="0">
                <a:solidFill>
                  <a:schemeClr val="accent6"/>
                </a:solidFill>
              </a:rPr>
              <a:t>storing and displaying </a:t>
            </a:r>
            <a:r>
              <a:rPr lang="en-IN" dirty="0"/>
              <a:t>information that is accessible from the Internet / web</a:t>
            </a:r>
            <a:r>
              <a:rPr lang="en-US" dirty="0"/>
              <a:t>. </a:t>
            </a:r>
          </a:p>
          <a:p>
            <a:pPr algn="just"/>
            <a:r>
              <a:rPr lang="en-IN" dirty="0"/>
              <a:t>The database might be used for any of a wide range of functions, such as a membership database, client list, or inventory database.</a:t>
            </a:r>
          </a:p>
          <a:p>
            <a:pPr algn="just"/>
            <a:r>
              <a:rPr lang="en-IN" dirty="0"/>
              <a:t>A web database is a type of Web Application.</a:t>
            </a:r>
          </a:p>
          <a:p>
            <a:endParaRPr lang="en-US" dirty="0"/>
          </a:p>
        </p:txBody>
      </p:sp>
      <p:pic>
        <p:nvPicPr>
          <p:cNvPr id="1026" name="Picture 2" descr="What is a Web Database Architectures ? – AHIRLABS">
            <a:extLst>
              <a:ext uri="{FF2B5EF4-FFF2-40B4-BE49-F238E27FC236}">
                <a16:creationId xmlns:a16="http://schemas.microsoft.com/office/drawing/2014/main" id="{1F9ABA74-40CD-2F3B-C767-387DE7E82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071" y="3292525"/>
            <a:ext cx="5781187" cy="303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561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of Web Databases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31180" y="863444"/>
            <a:ext cx="11929641" cy="57019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1. Data Model Based:</a:t>
            </a:r>
          </a:p>
          <a:p>
            <a:r>
              <a:rPr lang="en-US" sz="1800" dirty="0"/>
              <a:t>Hierarchical Databases</a:t>
            </a:r>
          </a:p>
          <a:p>
            <a:r>
              <a:rPr lang="en-US" sz="1800" dirty="0"/>
              <a:t>Network Databases </a:t>
            </a:r>
          </a:p>
          <a:p>
            <a:r>
              <a:rPr lang="en-US" sz="1800" dirty="0"/>
              <a:t>Object-Oriented Databases</a:t>
            </a:r>
          </a:p>
          <a:p>
            <a:r>
              <a:rPr lang="en-US" sz="1800" dirty="0"/>
              <a:t>Relational Databases</a:t>
            </a:r>
          </a:p>
          <a:p>
            <a:r>
              <a:rPr lang="en-US" sz="1800" dirty="0"/>
              <a:t>Non-Relational Databases (NoSQL)</a:t>
            </a:r>
          </a:p>
          <a:p>
            <a:pPr marL="0" indent="0">
              <a:buNone/>
            </a:pPr>
            <a:r>
              <a:rPr lang="en-US" sz="1800" b="1" dirty="0"/>
              <a:t>2. Location-Based:</a:t>
            </a:r>
          </a:p>
          <a:p>
            <a:r>
              <a:rPr lang="en-US" sz="1800" dirty="0"/>
              <a:t>Centralized Database</a:t>
            </a:r>
          </a:p>
          <a:p>
            <a:r>
              <a:rPr lang="en-US" sz="1800" dirty="0"/>
              <a:t>Distributed Database</a:t>
            </a:r>
          </a:p>
          <a:p>
            <a:pPr marL="0" indent="0">
              <a:buNone/>
            </a:pPr>
            <a:r>
              <a:rPr lang="en-US" sz="1800" b="1" dirty="0"/>
              <a:t>3. Design Based:</a:t>
            </a:r>
          </a:p>
          <a:p>
            <a:r>
              <a:rPr lang="en-US" sz="1800" dirty="0"/>
              <a:t>Operational (OLTP) Database</a:t>
            </a:r>
          </a:p>
          <a:p>
            <a:r>
              <a:rPr lang="en-US" sz="1800" dirty="0"/>
              <a:t>Analytical (OLAP) Database</a:t>
            </a:r>
          </a:p>
          <a:p>
            <a:pPr marL="0" indent="0">
              <a:buNone/>
            </a:pPr>
            <a:r>
              <a:rPr lang="en-US" sz="1800" b="1" dirty="0"/>
              <a:t>4. Hosting Based:</a:t>
            </a:r>
          </a:p>
          <a:p>
            <a:r>
              <a:rPr lang="en-US" sz="1800" dirty="0"/>
              <a:t>On-Premises Database</a:t>
            </a:r>
          </a:p>
          <a:p>
            <a:r>
              <a:rPr lang="en-US" sz="1800" dirty="0"/>
              <a:t>Cloud Database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0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919773" y="2712061"/>
            <a:ext cx="10515600" cy="285273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Distributed Databases</a:t>
            </a:r>
          </a:p>
        </p:txBody>
      </p:sp>
    </p:spTree>
    <p:extLst>
      <p:ext uri="{BB962C8B-B14F-4D97-AF65-F5344CB8AC3E}">
        <p14:creationId xmlns:p14="http://schemas.microsoft.com/office/powerpoint/2010/main" val="1277840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Distributed Databases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6B13DF-9EE0-0CA7-2EC1-A79E8A248614}"/>
              </a:ext>
            </a:extLst>
          </p:cNvPr>
          <p:cNvSpPr txBox="1">
            <a:spLocks/>
          </p:cNvSpPr>
          <p:nvPr/>
        </p:nvSpPr>
        <p:spPr>
          <a:xfrm>
            <a:off x="131180" y="863444"/>
            <a:ext cx="11929641" cy="570194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dirty="0"/>
              <a:t>A distributed database is a database that stores data in </a:t>
            </a:r>
            <a:r>
              <a:rPr lang="en-IN" dirty="0">
                <a:solidFill>
                  <a:srgbClr val="92D050"/>
                </a:solidFill>
              </a:rPr>
              <a:t>multiple locations </a:t>
            </a:r>
            <a:r>
              <a:rPr lang="en-IN" dirty="0"/>
              <a:t>instead of one location.</a:t>
            </a:r>
          </a:p>
          <a:p>
            <a:pPr algn="just"/>
            <a:r>
              <a:rPr lang="en-IN" dirty="0"/>
              <a:t>This means that rather than putting all data on one server or on one computer, data is placed on </a:t>
            </a:r>
            <a:r>
              <a:rPr lang="en-IN" dirty="0">
                <a:solidFill>
                  <a:srgbClr val="92D050"/>
                </a:solidFill>
              </a:rPr>
              <a:t>multiple servers or in a cluster of computers</a:t>
            </a:r>
            <a:r>
              <a:rPr lang="en-IN" dirty="0"/>
              <a:t> consisting of individual nodes.</a:t>
            </a:r>
          </a:p>
          <a:p>
            <a:pPr algn="just"/>
            <a:endParaRPr lang="en-US" dirty="0"/>
          </a:p>
        </p:txBody>
      </p:sp>
      <p:pic>
        <p:nvPicPr>
          <p:cNvPr id="2054" name="Picture 6" descr="What Is a Distributed Database? {Features, Benefits &amp; Drawbacks}">
            <a:extLst>
              <a:ext uri="{FF2B5EF4-FFF2-40B4-BE49-F238E27FC236}">
                <a16:creationId xmlns:a16="http://schemas.microsoft.com/office/drawing/2014/main" id="{322BAFED-F01B-BDD4-2656-00D5ADF4F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864" y="3058192"/>
            <a:ext cx="5989320" cy="3406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63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334107" y="1894376"/>
            <a:ext cx="11250735" cy="285273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warehousing </a:t>
            </a:r>
          </a:p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and</a:t>
            </a:r>
          </a:p>
          <a:p>
            <a:pPr algn="ctr"/>
            <a:r>
              <a:rPr lang="en-US" sz="7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</a:rPr>
              <a:t>Data Mining</a:t>
            </a:r>
          </a:p>
        </p:txBody>
      </p:sp>
    </p:spTree>
    <p:extLst>
      <p:ext uri="{BB962C8B-B14F-4D97-AF65-F5344CB8AC3E}">
        <p14:creationId xmlns:p14="http://schemas.microsoft.com/office/powerpoint/2010/main" val="2858712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1"/>
            <a:ext cx="12192000" cy="711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warehousing and Data mining</a:t>
            </a:r>
          </a:p>
        </p:txBody>
      </p:sp>
      <p:pic>
        <p:nvPicPr>
          <p:cNvPr id="3074" name="Picture 2" descr="Difference Between Data Mining and Data Warehousing">
            <a:extLst>
              <a:ext uri="{FF2B5EF4-FFF2-40B4-BE49-F238E27FC236}">
                <a16:creationId xmlns:a16="http://schemas.microsoft.com/office/drawing/2014/main" id="{4C6779FE-E753-4044-A49C-59632377E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503"/>
            <a:ext cx="12033504" cy="62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59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252</Words>
  <Application>Microsoft Office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VSITR</dc:creator>
  <cp:lastModifiedBy>VS ITR</cp:lastModifiedBy>
  <cp:revision>14</cp:revision>
  <dcterms:created xsi:type="dcterms:W3CDTF">2021-10-16T06:31:13Z</dcterms:created>
  <dcterms:modified xsi:type="dcterms:W3CDTF">2024-10-04T06:21:30Z</dcterms:modified>
</cp:coreProperties>
</file>