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355" r:id="rId2"/>
    <p:sldId id="332" r:id="rId3"/>
    <p:sldId id="333" r:id="rId4"/>
    <p:sldId id="258" r:id="rId5"/>
    <p:sldId id="259" r:id="rId6"/>
    <p:sldId id="260" r:id="rId7"/>
    <p:sldId id="335" r:id="rId8"/>
    <p:sldId id="261" r:id="rId9"/>
    <p:sldId id="262" r:id="rId10"/>
    <p:sldId id="263" r:id="rId11"/>
    <p:sldId id="264" r:id="rId12"/>
    <p:sldId id="265" r:id="rId13"/>
    <p:sldId id="266" r:id="rId14"/>
    <p:sldId id="267" r:id="rId15"/>
    <p:sldId id="268" r:id="rId16"/>
    <p:sldId id="269" r:id="rId17"/>
    <p:sldId id="270" r:id="rId18"/>
    <p:sldId id="271" r:id="rId19"/>
    <p:sldId id="273" r:id="rId20"/>
    <p:sldId id="339" r:id="rId21"/>
    <p:sldId id="340" r:id="rId22"/>
    <p:sldId id="341" r:id="rId23"/>
    <p:sldId id="342" r:id="rId24"/>
    <p:sldId id="343" r:id="rId25"/>
    <p:sldId id="344" r:id="rId26"/>
    <p:sldId id="345" r:id="rId27"/>
    <p:sldId id="346" r:id="rId28"/>
    <p:sldId id="347" r:id="rId29"/>
    <p:sldId id="348" r:id="rId30"/>
    <p:sldId id="349" r:id="rId31"/>
    <p:sldId id="350" r:id="rId32"/>
    <p:sldId id="284" r:id="rId33"/>
    <p:sldId id="336" r:id="rId34"/>
    <p:sldId id="286" r:id="rId35"/>
    <p:sldId id="352" r:id="rId36"/>
    <p:sldId id="353" r:id="rId37"/>
    <p:sldId id="313" r:id="rId38"/>
    <p:sldId id="315" r:id="rId39"/>
    <p:sldId id="337" r:id="rId40"/>
    <p:sldId id="314" r:id="rId41"/>
    <p:sldId id="291" r:id="rId42"/>
    <p:sldId id="292" r:id="rId43"/>
    <p:sldId id="318" r:id="rId44"/>
    <p:sldId id="293" r:id="rId45"/>
    <p:sldId id="319" r:id="rId46"/>
    <p:sldId id="320" r:id="rId47"/>
    <p:sldId id="321" r:id="rId48"/>
    <p:sldId id="322" r:id="rId49"/>
    <p:sldId id="323" r:id="rId50"/>
    <p:sldId id="324" r:id="rId51"/>
    <p:sldId id="325" r:id="rId52"/>
    <p:sldId id="326" r:id="rId53"/>
    <p:sldId id="327" r:id="rId54"/>
    <p:sldId id="328" r:id="rId55"/>
    <p:sldId id="316" r:id="rId56"/>
    <p:sldId id="317" r:id="rId57"/>
    <p:sldId id="294" r:id="rId58"/>
    <p:sldId id="329" r:id="rId59"/>
    <p:sldId id="330" r:id="rId60"/>
    <p:sldId id="331" r:id="rId61"/>
    <p:sldId id="295"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210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4B8EE2-D32C-4FA9-86D7-FA1D18F7E648}" type="datetimeFigureOut">
              <a:rPr lang="en-IN" smtClean="0"/>
              <a:t>01-08-2023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877736-E240-46C3-89F4-B2BC9646654F}" type="slidenum">
              <a:rPr lang="en-IN" smtClean="0"/>
              <a:t>‹#›</a:t>
            </a:fld>
            <a:endParaRPr lang="en-IN"/>
          </a:p>
        </p:txBody>
      </p:sp>
    </p:spTree>
    <p:extLst>
      <p:ext uri="{BB962C8B-B14F-4D97-AF65-F5344CB8AC3E}">
        <p14:creationId xmlns:p14="http://schemas.microsoft.com/office/powerpoint/2010/main" val="178447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E877736-E240-46C3-89F4-B2BC9646654F}" type="slidenum">
              <a:rPr lang="en-IN" smtClean="0"/>
              <a:t>50</a:t>
            </a:fld>
            <a:endParaRPr lang="en-IN"/>
          </a:p>
        </p:txBody>
      </p:sp>
    </p:spTree>
    <p:extLst>
      <p:ext uri="{BB962C8B-B14F-4D97-AF65-F5344CB8AC3E}">
        <p14:creationId xmlns:p14="http://schemas.microsoft.com/office/powerpoint/2010/main" val="3686686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DE391A1-B018-4F04-929E-390A4E9479D1}" type="datetimeFigureOut">
              <a:rPr lang="en-IN" smtClean="0"/>
              <a:t>01-08-2023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753919-9605-443E-8A34-0EBEC46F977A}" type="slidenum">
              <a:rPr lang="en-IN" smtClean="0"/>
              <a:t>‹#›</a:t>
            </a:fld>
            <a:endParaRPr lang="en-IN"/>
          </a:p>
        </p:txBody>
      </p:sp>
    </p:spTree>
    <p:extLst>
      <p:ext uri="{BB962C8B-B14F-4D97-AF65-F5344CB8AC3E}">
        <p14:creationId xmlns:p14="http://schemas.microsoft.com/office/powerpoint/2010/main" val="2028153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DE391A1-B018-4F04-929E-390A4E9479D1}" type="datetimeFigureOut">
              <a:rPr lang="en-IN" smtClean="0"/>
              <a:t>01-08-2023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753919-9605-443E-8A34-0EBEC46F977A}" type="slidenum">
              <a:rPr lang="en-IN" smtClean="0"/>
              <a:t>‹#›</a:t>
            </a:fld>
            <a:endParaRPr lang="en-IN"/>
          </a:p>
        </p:txBody>
      </p:sp>
    </p:spTree>
    <p:extLst>
      <p:ext uri="{BB962C8B-B14F-4D97-AF65-F5344CB8AC3E}">
        <p14:creationId xmlns:p14="http://schemas.microsoft.com/office/powerpoint/2010/main" val="3004196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DE391A1-B018-4F04-929E-390A4E9479D1}" type="datetimeFigureOut">
              <a:rPr lang="en-IN" smtClean="0"/>
              <a:t>01-08-2023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753919-9605-443E-8A34-0EBEC46F977A}" type="slidenum">
              <a:rPr lang="en-IN" smtClean="0"/>
              <a:t>‹#›</a:t>
            </a:fld>
            <a:endParaRPr lang="en-IN"/>
          </a:p>
        </p:txBody>
      </p:sp>
    </p:spTree>
    <p:extLst>
      <p:ext uri="{BB962C8B-B14F-4D97-AF65-F5344CB8AC3E}">
        <p14:creationId xmlns:p14="http://schemas.microsoft.com/office/powerpoint/2010/main" val="1237255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 Logo on BR">
    <p:spTree>
      <p:nvGrpSpPr>
        <p:cNvPr id="1" name=""/>
        <p:cNvGrpSpPr/>
        <p:nvPr/>
      </p:nvGrpSpPr>
      <p:grpSpPr>
        <a:xfrm>
          <a:off x="0" y="0"/>
          <a:ext cx="0" cy="0"/>
          <a:chOff x="0" y="0"/>
          <a:chExt cx="0" cy="0"/>
        </a:xfrm>
      </p:grpSpPr>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8774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DE391A1-B018-4F04-929E-390A4E9479D1}" type="datetimeFigureOut">
              <a:rPr lang="en-IN" smtClean="0"/>
              <a:t>01-08-2023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753919-9605-443E-8A34-0EBEC46F977A}" type="slidenum">
              <a:rPr lang="en-IN" smtClean="0"/>
              <a:t>‹#›</a:t>
            </a:fld>
            <a:endParaRPr lang="en-IN"/>
          </a:p>
        </p:txBody>
      </p:sp>
    </p:spTree>
    <p:extLst>
      <p:ext uri="{BB962C8B-B14F-4D97-AF65-F5344CB8AC3E}">
        <p14:creationId xmlns:p14="http://schemas.microsoft.com/office/powerpoint/2010/main" val="2457688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DE391A1-B018-4F04-929E-390A4E9479D1}" type="datetimeFigureOut">
              <a:rPr lang="en-IN" smtClean="0"/>
              <a:t>01-08-2023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753919-9605-443E-8A34-0EBEC46F977A}" type="slidenum">
              <a:rPr lang="en-IN" smtClean="0"/>
              <a:t>‹#›</a:t>
            </a:fld>
            <a:endParaRPr lang="en-IN"/>
          </a:p>
        </p:txBody>
      </p:sp>
    </p:spTree>
    <p:extLst>
      <p:ext uri="{BB962C8B-B14F-4D97-AF65-F5344CB8AC3E}">
        <p14:creationId xmlns:p14="http://schemas.microsoft.com/office/powerpoint/2010/main" val="484383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DE391A1-B018-4F04-929E-390A4E9479D1}" type="datetimeFigureOut">
              <a:rPr lang="en-IN" smtClean="0"/>
              <a:t>01-08-2023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753919-9605-443E-8A34-0EBEC46F977A}" type="slidenum">
              <a:rPr lang="en-IN" smtClean="0"/>
              <a:t>‹#›</a:t>
            </a:fld>
            <a:endParaRPr lang="en-IN"/>
          </a:p>
        </p:txBody>
      </p:sp>
    </p:spTree>
    <p:extLst>
      <p:ext uri="{BB962C8B-B14F-4D97-AF65-F5344CB8AC3E}">
        <p14:creationId xmlns:p14="http://schemas.microsoft.com/office/powerpoint/2010/main" val="4230791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DE391A1-B018-4F04-929E-390A4E9479D1}" type="datetimeFigureOut">
              <a:rPr lang="en-IN" smtClean="0"/>
              <a:t>01-08-2023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753919-9605-443E-8A34-0EBEC46F977A}" type="slidenum">
              <a:rPr lang="en-IN" smtClean="0"/>
              <a:t>‹#›</a:t>
            </a:fld>
            <a:endParaRPr lang="en-IN"/>
          </a:p>
        </p:txBody>
      </p:sp>
    </p:spTree>
    <p:extLst>
      <p:ext uri="{BB962C8B-B14F-4D97-AF65-F5344CB8AC3E}">
        <p14:creationId xmlns:p14="http://schemas.microsoft.com/office/powerpoint/2010/main" val="1627325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DE391A1-B018-4F04-929E-390A4E9479D1}" type="datetimeFigureOut">
              <a:rPr lang="en-IN" smtClean="0"/>
              <a:t>01-08-2023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753919-9605-443E-8A34-0EBEC46F977A}" type="slidenum">
              <a:rPr lang="en-IN" smtClean="0"/>
              <a:t>‹#›</a:t>
            </a:fld>
            <a:endParaRPr lang="en-IN"/>
          </a:p>
        </p:txBody>
      </p:sp>
    </p:spTree>
    <p:extLst>
      <p:ext uri="{BB962C8B-B14F-4D97-AF65-F5344CB8AC3E}">
        <p14:creationId xmlns:p14="http://schemas.microsoft.com/office/powerpoint/2010/main" val="861108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E391A1-B018-4F04-929E-390A4E9479D1}" type="datetimeFigureOut">
              <a:rPr lang="en-IN" smtClean="0"/>
              <a:t>01-08-2023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753919-9605-443E-8A34-0EBEC46F977A}" type="slidenum">
              <a:rPr lang="en-IN" smtClean="0"/>
              <a:t>‹#›</a:t>
            </a:fld>
            <a:endParaRPr lang="en-IN"/>
          </a:p>
        </p:txBody>
      </p:sp>
    </p:spTree>
    <p:extLst>
      <p:ext uri="{BB962C8B-B14F-4D97-AF65-F5344CB8AC3E}">
        <p14:creationId xmlns:p14="http://schemas.microsoft.com/office/powerpoint/2010/main" val="115083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DE391A1-B018-4F04-929E-390A4E9479D1}" type="datetimeFigureOut">
              <a:rPr lang="en-IN" smtClean="0"/>
              <a:t>01-08-2023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753919-9605-443E-8A34-0EBEC46F977A}" type="slidenum">
              <a:rPr lang="en-IN" smtClean="0"/>
              <a:t>‹#›</a:t>
            </a:fld>
            <a:endParaRPr lang="en-IN"/>
          </a:p>
        </p:txBody>
      </p:sp>
    </p:spTree>
    <p:extLst>
      <p:ext uri="{BB962C8B-B14F-4D97-AF65-F5344CB8AC3E}">
        <p14:creationId xmlns:p14="http://schemas.microsoft.com/office/powerpoint/2010/main" val="1277051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DE391A1-B018-4F04-929E-390A4E9479D1}" type="datetimeFigureOut">
              <a:rPr lang="en-IN" smtClean="0"/>
              <a:t>01-08-2023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753919-9605-443E-8A34-0EBEC46F977A}" type="slidenum">
              <a:rPr lang="en-IN" smtClean="0"/>
              <a:t>‹#›</a:t>
            </a:fld>
            <a:endParaRPr lang="en-IN"/>
          </a:p>
        </p:txBody>
      </p:sp>
    </p:spTree>
    <p:extLst>
      <p:ext uri="{BB962C8B-B14F-4D97-AF65-F5344CB8AC3E}">
        <p14:creationId xmlns:p14="http://schemas.microsoft.com/office/powerpoint/2010/main" val="2156725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E391A1-B018-4F04-929E-390A4E9479D1}" type="datetimeFigureOut">
              <a:rPr lang="en-IN" smtClean="0"/>
              <a:t>01-08-2023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753919-9605-443E-8A34-0EBEC46F977A}" type="slidenum">
              <a:rPr lang="en-IN" smtClean="0"/>
              <a:t>‹#›</a:t>
            </a:fld>
            <a:endParaRPr lang="en-IN"/>
          </a:p>
        </p:txBody>
      </p:sp>
    </p:spTree>
    <p:extLst>
      <p:ext uri="{BB962C8B-B14F-4D97-AF65-F5344CB8AC3E}">
        <p14:creationId xmlns:p14="http://schemas.microsoft.com/office/powerpoint/2010/main" val="3358499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1981200" y="404664"/>
            <a:ext cx="8229600" cy="61206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6000" dirty="0" smtClean="0">
                <a:solidFill>
                  <a:schemeClr val="tx1">
                    <a:lumMod val="65000"/>
                    <a:lumOff val="35000"/>
                  </a:schemeClr>
                </a:solidFill>
              </a:rPr>
              <a:t>Database Management System</a:t>
            </a:r>
          </a:p>
          <a:p>
            <a:pPr marL="0" indent="0" algn="ctr">
              <a:buNone/>
            </a:pPr>
            <a:r>
              <a:rPr lang="en-US" sz="6000" dirty="0" smtClean="0">
                <a:solidFill>
                  <a:schemeClr val="accent5">
                    <a:lumMod val="75000"/>
                  </a:schemeClr>
                </a:solidFill>
              </a:rPr>
              <a:t>UNIT-1</a:t>
            </a:r>
          </a:p>
          <a:p>
            <a:pPr marL="0" indent="0" algn="ctr">
              <a:buNone/>
            </a:pPr>
            <a:r>
              <a:rPr lang="en-US" sz="6000" dirty="0">
                <a:solidFill>
                  <a:schemeClr val="accent5">
                    <a:lumMod val="75000"/>
                  </a:schemeClr>
                </a:solidFill>
              </a:rPr>
              <a:t>Database System Architecture</a:t>
            </a:r>
          </a:p>
          <a:p>
            <a:pPr marL="0" indent="0" algn="ctr">
              <a:buNone/>
            </a:pPr>
            <a:endParaRPr lang="en-US" sz="6000" dirty="0">
              <a:solidFill>
                <a:schemeClr val="accent5">
                  <a:lumMod val="75000"/>
                </a:schemeClr>
              </a:solidFill>
            </a:endParaRPr>
          </a:p>
        </p:txBody>
      </p:sp>
      <p:sp>
        <p:nvSpPr>
          <p:cNvPr id="3" name="AutoShape 2" descr="data:image/pjpeg;base64,/9j/4AAQSkZJRgABAQEAYABgAAD/2wBDAAEBAQEBAQEBAQEBAQEBAQEBAQEBAQEBAQEBAQEBAQEBAQEBAQEBAQEBAQEBAQEBAQEBAQEBAQEBAQEBAQEBAQH/2wBDAQEBAQEBAQEBAQEBAQEBAQEBAQEBAQEBAQEBAQEBAQEBAQEBAQEBAQEBAQEBAQEBAQEBAQEBAQEBAQEBAQEBAQH/wAARCABAAEA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vCiiivnzzwooooAKKKKACiiigAooooAK8q+KHx1+CvwSs7O/+MXxZ+HPwvtdSMi6ZJ498ZeH/Crao0O3zk0yHWr+zm1F4dymVLKOdowQXCjmvVa+RPiD+wt+yx8Wvi7rPxy+MHwo8O/FPxvqXhrRfCkDfEKFfEnhrQfD+grePBbaN4Xvw2g289xcX11eXmp3lleal5z7bW7tbfdC2dV1VFeyUObmV3UbUVHW791Nt7JLTfdCfNb3Ur+d0vwT+7T1PoT4ffEz4c/Fnw7D4u+F3jzwf8RfC088lrF4i8EeJNI8U6M11AEae0OpaLeXtol5biSP7RaPKtxAXUSxoSBXb1/PB/wS00Dwfon/AAUX/wCCglp+zHlP2QtJ07w3pGnxaNd3N74K/wCFlJe6MyxeHLqSae1vLCxv4PitDoc1lNcW6eHZtO+zTNp02ntJ/Q/WeFruvS55RUWp1Kb5XzQk6cnByg9Lxla8fLq9yYS54382nba6dnbyCiiiugsKKKKACv51/wDgo/8AtfR/FP8Aaob/AIJ8z/H/AEb9lb4HaB4c03W/2l/jBf3psfEXimDXNI0nX4PhX4QuApSJNS0HX9FF9GZY11Nr/VU1aO40PQL3RvEf9FFfPvjT9kz9lj4keJtU8a/EP9mz4DeO/GOttavrPivxj8I/APiXxJqz2NlbabZNqWt6zoF7qV81pp1lZ2Fsbm5lMFla21rFthgjReXF0atemqdOUYpyTqczklKC3heHvJS62a0W/eKkZSjaLS1V73V11V1rr5NafcfP/wCw98Qv2AvDvhrTf2b/ANjL4jfDjXk8NaLe+KL3w/4X1dtW8T6vHBPpena3418UahLBFdaxql1eXulW9/qVy+IllsNPsobTTLWxsrb9Aq8R+HX7NH7Ofwg12bxT8JvgH8Gfhj4muNNuNGuPEPw/+GPgvwdrc+kXc9rdXWlzar4e0XTr6TTrm5sbK4nsnna2lns7WWSNpIImX26tKEZwpqM40ouOijRUlBRSSXxa3+SWy824ppJNJW0Sje1ltuFFFFbFBRRRQAUUUUAFFFFABRRRQB//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291102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
            <a:ext cx="12192000" cy="711200"/>
          </a:xfrm>
        </p:spPr>
        <p:txBody>
          <a:bodyPr/>
          <a:lstStyle/>
          <a:p>
            <a:r>
              <a:rPr lang="en-US" dirty="0"/>
              <a:t>Reduce d</a:t>
            </a:r>
            <a:r>
              <a:rPr lang="en-US" dirty="0" smtClean="0"/>
              <a:t>ata </a:t>
            </a:r>
            <a:r>
              <a:rPr lang="en-US" dirty="0"/>
              <a:t>r</a:t>
            </a:r>
            <a:r>
              <a:rPr lang="en-US" dirty="0" smtClean="0"/>
              <a:t>edundancy (duplication</a:t>
            </a:r>
            <a:r>
              <a:rPr lang="en-US" dirty="0"/>
              <a:t>)</a:t>
            </a:r>
          </a:p>
        </p:txBody>
      </p:sp>
      <p:sp>
        <p:nvSpPr>
          <p:cNvPr id="6" name="Rounded Rectangle 5"/>
          <p:cNvSpPr/>
          <p:nvPr/>
        </p:nvSpPr>
        <p:spPr>
          <a:xfrm>
            <a:off x="7493731" y="1430135"/>
            <a:ext cx="1800000" cy="432000"/>
          </a:xfrm>
          <a:prstGeom prst="round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dirty="0">
                <a:solidFill>
                  <a:schemeClr val="lt1"/>
                </a:solidFill>
              </a:rPr>
              <a:t>Civil</a:t>
            </a:r>
          </a:p>
        </p:txBody>
      </p:sp>
      <p:sp>
        <p:nvSpPr>
          <p:cNvPr id="7" name="Rounded Rectangle 6"/>
          <p:cNvSpPr/>
          <p:nvPr/>
        </p:nvSpPr>
        <p:spPr>
          <a:xfrm>
            <a:off x="2254981" y="5535584"/>
            <a:ext cx="1800000" cy="432000"/>
          </a:xfrm>
          <a:prstGeom prst="round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dirty="0">
                <a:solidFill>
                  <a:schemeClr val="lt1"/>
                </a:solidFill>
              </a:rPr>
              <a:t>Electrical</a:t>
            </a:r>
          </a:p>
        </p:txBody>
      </p:sp>
      <p:sp>
        <p:nvSpPr>
          <p:cNvPr id="8" name="Rounded Rectangle 7"/>
          <p:cNvSpPr/>
          <p:nvPr/>
        </p:nvSpPr>
        <p:spPr>
          <a:xfrm>
            <a:off x="7493731" y="5535584"/>
            <a:ext cx="1800000" cy="432000"/>
          </a:xfrm>
          <a:prstGeom prst="roundRect">
            <a:avLst>
              <a:gd name="adj" fmla="val 11813"/>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dirty="0">
                <a:solidFill>
                  <a:schemeClr val="lt1"/>
                </a:solidFill>
              </a:rPr>
              <a:t>Mechanical</a:t>
            </a:r>
          </a:p>
        </p:txBody>
      </p:sp>
      <p:sp>
        <p:nvSpPr>
          <p:cNvPr id="9" name="Rounded Rectangle 8"/>
          <p:cNvSpPr/>
          <p:nvPr/>
        </p:nvSpPr>
        <p:spPr>
          <a:xfrm>
            <a:off x="6879502" y="3247246"/>
            <a:ext cx="3028458" cy="822960"/>
          </a:xfrm>
          <a:prstGeom prst="roundRect">
            <a:avLst>
              <a:gd name="adj" fmla="val 6865"/>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lvl="1"/>
            <a:r>
              <a:rPr lang="en-US" dirty="0"/>
              <a:t>Same data is stored at </a:t>
            </a:r>
          </a:p>
          <a:p>
            <a:pPr lvl="1"/>
            <a:r>
              <a:rPr lang="en-US" dirty="0"/>
              <a:t>four different places.</a:t>
            </a:r>
          </a:p>
        </p:txBody>
      </p:sp>
      <p:sp>
        <p:nvSpPr>
          <p:cNvPr id="10" name="Rounded Rectangle 9"/>
          <p:cNvSpPr/>
          <p:nvPr/>
        </p:nvSpPr>
        <p:spPr>
          <a:xfrm>
            <a:off x="1279935" y="3002643"/>
            <a:ext cx="3750093" cy="1384948"/>
          </a:xfrm>
          <a:prstGeom prst="roundRect">
            <a:avLst>
              <a:gd name="adj" fmla="val 5501"/>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lvl="1"/>
            <a:r>
              <a:rPr lang="en-US" dirty="0"/>
              <a:t>Database management system can remove such data redundancy by storing data centrally.</a:t>
            </a:r>
          </a:p>
        </p:txBody>
      </p:sp>
      <p:pic>
        <p:nvPicPr>
          <p:cNvPr id="11" name="Picture 2" descr="Image result for teacher icon"/>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852" r="6430"/>
          <a:stretch/>
        </p:blipFill>
        <p:spPr bwMode="auto">
          <a:xfrm>
            <a:off x="5265336" y="2998900"/>
            <a:ext cx="1378858" cy="1392434"/>
          </a:xfrm>
          <a:prstGeom prst="rect">
            <a:avLst/>
          </a:prstGeom>
          <a:noFill/>
          <a:extLst>
            <a:ext uri="{909E8E84-426E-40DD-AFC4-6F175D3DCCD1}">
              <a14:hiddenFill xmlns:a14="http://schemas.microsoft.com/office/drawing/2010/main">
                <a:solidFill>
                  <a:srgbClr val="FFFFFF"/>
                </a:solidFill>
              </a14:hiddenFill>
            </a:ext>
          </a:extLst>
        </p:spPr>
      </p:pic>
      <p:sp>
        <p:nvSpPr>
          <p:cNvPr id="12" name="Rounded Rectangle 11"/>
          <p:cNvSpPr/>
          <p:nvPr/>
        </p:nvSpPr>
        <p:spPr>
          <a:xfrm>
            <a:off x="2254981" y="1430135"/>
            <a:ext cx="1800000" cy="432000"/>
          </a:xfrm>
          <a:prstGeom prst="round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dirty="0">
                <a:solidFill>
                  <a:schemeClr val="lt1"/>
                </a:solidFill>
              </a:rPr>
              <a:t>Computer</a:t>
            </a:r>
          </a:p>
        </p:txBody>
      </p:sp>
      <p:graphicFrame>
        <p:nvGraphicFramePr>
          <p:cNvPr id="13"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896503555"/>
              </p:ext>
            </p:extLst>
          </p:nvPr>
        </p:nvGraphicFramePr>
        <p:xfrm>
          <a:off x="889777" y="2032462"/>
          <a:ext cx="4530408" cy="411480"/>
        </p:xfrm>
        <a:graphic>
          <a:graphicData uri="http://schemas.openxmlformats.org/drawingml/2006/table">
            <a:tbl>
              <a:tblPr firstRow="1" bandRow="1">
                <a:tableStyleId>{8EC20E35-A176-4012-BC5E-935CFFF8708E}</a:tableStyleId>
              </a:tblPr>
              <a:tblGrid>
                <a:gridCol w="1698943">
                  <a:extLst>
                    <a:ext uri="{9D8B030D-6E8A-4147-A177-3AD203B41FA5}">
                      <a16:colId xmlns:a16="http://schemas.microsoft.com/office/drawing/2014/main" val="20000"/>
                    </a:ext>
                  </a:extLst>
                </a:gridCol>
                <a:gridCol w="989330">
                  <a:extLst>
                    <a:ext uri="{9D8B030D-6E8A-4147-A177-3AD203B41FA5}">
                      <a16:colId xmlns:a16="http://schemas.microsoft.com/office/drawing/2014/main" val="20001"/>
                    </a:ext>
                  </a:extLst>
                </a:gridCol>
                <a:gridCol w="917893">
                  <a:extLst>
                    <a:ext uri="{9D8B030D-6E8A-4147-A177-3AD203B41FA5}">
                      <a16:colId xmlns:a16="http://schemas.microsoft.com/office/drawing/2014/main" val="20002"/>
                    </a:ext>
                  </a:extLst>
                </a:gridCol>
                <a:gridCol w="924242">
                  <a:extLst>
                    <a:ext uri="{9D8B030D-6E8A-4147-A177-3AD203B41FA5}">
                      <a16:colId xmlns:a16="http://schemas.microsoft.com/office/drawing/2014/main" val="20003"/>
                    </a:ext>
                  </a:extLst>
                </a:gridCol>
              </a:tblGrid>
              <a:tr h="411480">
                <a:tc>
                  <a:txBody>
                    <a:bodyPr/>
                    <a:lstStyle/>
                    <a:p>
                      <a:pPr algn="l"/>
                      <a:r>
                        <a:rPr lang="en-US" b="1" dirty="0" err="1" smtClean="0">
                          <a:solidFill>
                            <a:schemeClr val="tx1"/>
                          </a:solidFill>
                        </a:rPr>
                        <a:t>Emp_Name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Mobile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Subject</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1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232343214"/>
              </p:ext>
            </p:extLst>
          </p:nvPr>
        </p:nvGraphicFramePr>
        <p:xfrm>
          <a:off x="889777" y="2442901"/>
          <a:ext cx="4530408" cy="411480"/>
        </p:xfrm>
        <a:graphic>
          <a:graphicData uri="http://schemas.openxmlformats.org/drawingml/2006/table">
            <a:tbl>
              <a:tblPr firstRow="1" bandRow="1">
                <a:tableStyleId>{8EC20E35-A176-4012-BC5E-935CFFF8708E}</a:tableStyleId>
              </a:tblPr>
              <a:tblGrid>
                <a:gridCol w="1698943">
                  <a:extLst>
                    <a:ext uri="{9D8B030D-6E8A-4147-A177-3AD203B41FA5}">
                      <a16:colId xmlns:a16="http://schemas.microsoft.com/office/drawing/2014/main" val="20000"/>
                    </a:ext>
                  </a:extLst>
                </a:gridCol>
                <a:gridCol w="989330">
                  <a:extLst>
                    <a:ext uri="{9D8B030D-6E8A-4147-A177-3AD203B41FA5}">
                      <a16:colId xmlns:a16="http://schemas.microsoft.com/office/drawing/2014/main" val="20001"/>
                    </a:ext>
                  </a:extLst>
                </a:gridCol>
                <a:gridCol w="917893">
                  <a:extLst>
                    <a:ext uri="{9D8B030D-6E8A-4147-A177-3AD203B41FA5}">
                      <a16:colId xmlns:a16="http://schemas.microsoft.com/office/drawing/2014/main" val="20002"/>
                    </a:ext>
                  </a:extLst>
                </a:gridCol>
                <a:gridCol w="924242">
                  <a:extLst>
                    <a:ext uri="{9D8B030D-6E8A-4147-A177-3AD203B41FA5}">
                      <a16:colId xmlns:a16="http://schemas.microsoft.com/office/drawing/2014/main" val="20003"/>
                    </a:ext>
                  </a:extLst>
                </a:gridCol>
              </a:tblGrid>
              <a:tr h="411480">
                <a:tc>
                  <a:txBody>
                    <a:bodyPr/>
                    <a:lstStyle/>
                    <a:p>
                      <a:r>
                        <a:rPr lang="en-US" sz="1900" b="0" kern="1200" dirty="0" smtClean="0">
                          <a:solidFill>
                            <a:schemeClr val="dk1"/>
                          </a:solidFill>
                          <a:latin typeface="+mn-lt"/>
                          <a:ea typeface="+mn-ea"/>
                          <a:cs typeface="+mn-cs"/>
                        </a:rPr>
                        <a:t>Prof. Ajay Shah</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Rajkot</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1234</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PPS</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643036017"/>
              </p:ext>
            </p:extLst>
          </p:nvPr>
        </p:nvGraphicFramePr>
        <p:xfrm>
          <a:off x="6128527" y="2032462"/>
          <a:ext cx="4530408" cy="411480"/>
        </p:xfrm>
        <a:graphic>
          <a:graphicData uri="http://schemas.openxmlformats.org/drawingml/2006/table">
            <a:tbl>
              <a:tblPr firstRow="1" bandRow="1">
                <a:tableStyleId>{8EC20E35-A176-4012-BC5E-935CFFF8708E}</a:tableStyleId>
              </a:tblPr>
              <a:tblGrid>
                <a:gridCol w="1698943">
                  <a:extLst>
                    <a:ext uri="{9D8B030D-6E8A-4147-A177-3AD203B41FA5}">
                      <a16:colId xmlns:a16="http://schemas.microsoft.com/office/drawing/2014/main" val="20000"/>
                    </a:ext>
                  </a:extLst>
                </a:gridCol>
                <a:gridCol w="989330">
                  <a:extLst>
                    <a:ext uri="{9D8B030D-6E8A-4147-A177-3AD203B41FA5}">
                      <a16:colId xmlns:a16="http://schemas.microsoft.com/office/drawing/2014/main" val="20001"/>
                    </a:ext>
                  </a:extLst>
                </a:gridCol>
                <a:gridCol w="917893">
                  <a:extLst>
                    <a:ext uri="{9D8B030D-6E8A-4147-A177-3AD203B41FA5}">
                      <a16:colId xmlns:a16="http://schemas.microsoft.com/office/drawing/2014/main" val="20002"/>
                    </a:ext>
                  </a:extLst>
                </a:gridCol>
                <a:gridCol w="924242">
                  <a:extLst>
                    <a:ext uri="{9D8B030D-6E8A-4147-A177-3AD203B41FA5}">
                      <a16:colId xmlns:a16="http://schemas.microsoft.com/office/drawing/2014/main" val="20003"/>
                    </a:ext>
                  </a:extLst>
                </a:gridCol>
              </a:tblGrid>
              <a:tr h="411480">
                <a:tc>
                  <a:txBody>
                    <a:bodyPr/>
                    <a:lstStyle/>
                    <a:p>
                      <a:pPr algn="l"/>
                      <a:r>
                        <a:rPr lang="en-US" b="1" dirty="0" err="1" smtClean="0">
                          <a:solidFill>
                            <a:schemeClr val="tx1"/>
                          </a:solidFill>
                        </a:rPr>
                        <a:t>Emp_Name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Mobile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Subject</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1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675421433"/>
              </p:ext>
            </p:extLst>
          </p:nvPr>
        </p:nvGraphicFramePr>
        <p:xfrm>
          <a:off x="6128527" y="2442901"/>
          <a:ext cx="4530408" cy="411480"/>
        </p:xfrm>
        <a:graphic>
          <a:graphicData uri="http://schemas.openxmlformats.org/drawingml/2006/table">
            <a:tbl>
              <a:tblPr firstRow="1" bandRow="1">
                <a:tableStyleId>{8EC20E35-A176-4012-BC5E-935CFFF8708E}</a:tableStyleId>
              </a:tblPr>
              <a:tblGrid>
                <a:gridCol w="1698943">
                  <a:extLst>
                    <a:ext uri="{9D8B030D-6E8A-4147-A177-3AD203B41FA5}">
                      <a16:colId xmlns:a16="http://schemas.microsoft.com/office/drawing/2014/main" val="20000"/>
                    </a:ext>
                  </a:extLst>
                </a:gridCol>
                <a:gridCol w="989330">
                  <a:extLst>
                    <a:ext uri="{9D8B030D-6E8A-4147-A177-3AD203B41FA5}">
                      <a16:colId xmlns:a16="http://schemas.microsoft.com/office/drawing/2014/main" val="20001"/>
                    </a:ext>
                  </a:extLst>
                </a:gridCol>
                <a:gridCol w="917893">
                  <a:extLst>
                    <a:ext uri="{9D8B030D-6E8A-4147-A177-3AD203B41FA5}">
                      <a16:colId xmlns:a16="http://schemas.microsoft.com/office/drawing/2014/main" val="20002"/>
                    </a:ext>
                  </a:extLst>
                </a:gridCol>
                <a:gridCol w="924242">
                  <a:extLst>
                    <a:ext uri="{9D8B030D-6E8A-4147-A177-3AD203B41FA5}">
                      <a16:colId xmlns:a16="http://schemas.microsoft.com/office/drawing/2014/main" val="20003"/>
                    </a:ext>
                  </a:extLst>
                </a:gridCol>
              </a:tblGrid>
              <a:tr h="411480">
                <a:tc>
                  <a:txBody>
                    <a:bodyPr/>
                    <a:lstStyle/>
                    <a:p>
                      <a:r>
                        <a:rPr lang="en-US" sz="1900" b="0" kern="1200" dirty="0" smtClean="0">
                          <a:solidFill>
                            <a:schemeClr val="dk1"/>
                          </a:solidFill>
                          <a:latin typeface="+mn-lt"/>
                          <a:ea typeface="+mn-ea"/>
                          <a:cs typeface="+mn-cs"/>
                        </a:rPr>
                        <a:t>Prof. Ajay Shah</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Rajkot</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1234</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PPS</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781564415"/>
              </p:ext>
            </p:extLst>
          </p:nvPr>
        </p:nvGraphicFramePr>
        <p:xfrm>
          <a:off x="889777" y="4565205"/>
          <a:ext cx="4530408" cy="411480"/>
        </p:xfrm>
        <a:graphic>
          <a:graphicData uri="http://schemas.openxmlformats.org/drawingml/2006/table">
            <a:tbl>
              <a:tblPr firstRow="1" bandRow="1">
                <a:tableStyleId>{8EC20E35-A176-4012-BC5E-935CFFF8708E}</a:tableStyleId>
              </a:tblPr>
              <a:tblGrid>
                <a:gridCol w="1698943">
                  <a:extLst>
                    <a:ext uri="{9D8B030D-6E8A-4147-A177-3AD203B41FA5}">
                      <a16:colId xmlns:a16="http://schemas.microsoft.com/office/drawing/2014/main" val="20000"/>
                    </a:ext>
                  </a:extLst>
                </a:gridCol>
                <a:gridCol w="989330">
                  <a:extLst>
                    <a:ext uri="{9D8B030D-6E8A-4147-A177-3AD203B41FA5}">
                      <a16:colId xmlns:a16="http://schemas.microsoft.com/office/drawing/2014/main" val="20001"/>
                    </a:ext>
                  </a:extLst>
                </a:gridCol>
                <a:gridCol w="917893">
                  <a:extLst>
                    <a:ext uri="{9D8B030D-6E8A-4147-A177-3AD203B41FA5}">
                      <a16:colId xmlns:a16="http://schemas.microsoft.com/office/drawing/2014/main" val="20002"/>
                    </a:ext>
                  </a:extLst>
                </a:gridCol>
                <a:gridCol w="924242">
                  <a:extLst>
                    <a:ext uri="{9D8B030D-6E8A-4147-A177-3AD203B41FA5}">
                      <a16:colId xmlns:a16="http://schemas.microsoft.com/office/drawing/2014/main" val="20003"/>
                    </a:ext>
                  </a:extLst>
                </a:gridCol>
              </a:tblGrid>
              <a:tr h="411480">
                <a:tc>
                  <a:txBody>
                    <a:bodyPr/>
                    <a:lstStyle/>
                    <a:p>
                      <a:pPr algn="l"/>
                      <a:r>
                        <a:rPr lang="en-US" b="1" dirty="0" err="1" smtClean="0">
                          <a:solidFill>
                            <a:schemeClr val="tx1"/>
                          </a:solidFill>
                        </a:rPr>
                        <a:t>Emp_Name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Mobile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Subject</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18"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55622576"/>
              </p:ext>
            </p:extLst>
          </p:nvPr>
        </p:nvGraphicFramePr>
        <p:xfrm>
          <a:off x="889777" y="4975644"/>
          <a:ext cx="4530408" cy="411480"/>
        </p:xfrm>
        <a:graphic>
          <a:graphicData uri="http://schemas.openxmlformats.org/drawingml/2006/table">
            <a:tbl>
              <a:tblPr firstRow="1" bandRow="1">
                <a:tableStyleId>{8EC20E35-A176-4012-BC5E-935CFFF8708E}</a:tableStyleId>
              </a:tblPr>
              <a:tblGrid>
                <a:gridCol w="1698943">
                  <a:extLst>
                    <a:ext uri="{9D8B030D-6E8A-4147-A177-3AD203B41FA5}">
                      <a16:colId xmlns:a16="http://schemas.microsoft.com/office/drawing/2014/main" val="20000"/>
                    </a:ext>
                  </a:extLst>
                </a:gridCol>
                <a:gridCol w="989330">
                  <a:extLst>
                    <a:ext uri="{9D8B030D-6E8A-4147-A177-3AD203B41FA5}">
                      <a16:colId xmlns:a16="http://schemas.microsoft.com/office/drawing/2014/main" val="20001"/>
                    </a:ext>
                  </a:extLst>
                </a:gridCol>
                <a:gridCol w="917893">
                  <a:extLst>
                    <a:ext uri="{9D8B030D-6E8A-4147-A177-3AD203B41FA5}">
                      <a16:colId xmlns:a16="http://schemas.microsoft.com/office/drawing/2014/main" val="20002"/>
                    </a:ext>
                  </a:extLst>
                </a:gridCol>
                <a:gridCol w="924242">
                  <a:extLst>
                    <a:ext uri="{9D8B030D-6E8A-4147-A177-3AD203B41FA5}">
                      <a16:colId xmlns:a16="http://schemas.microsoft.com/office/drawing/2014/main" val="20003"/>
                    </a:ext>
                  </a:extLst>
                </a:gridCol>
              </a:tblGrid>
              <a:tr h="411480">
                <a:tc>
                  <a:txBody>
                    <a:bodyPr/>
                    <a:lstStyle/>
                    <a:p>
                      <a:r>
                        <a:rPr lang="en-US" sz="1900" b="0" kern="1200" dirty="0" smtClean="0">
                          <a:solidFill>
                            <a:schemeClr val="dk1"/>
                          </a:solidFill>
                          <a:latin typeface="+mn-lt"/>
                          <a:ea typeface="+mn-ea"/>
                          <a:cs typeface="+mn-cs"/>
                        </a:rPr>
                        <a:t>Prof. Ajay Shah</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Rajkot</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1234</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PPS</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717177869"/>
              </p:ext>
            </p:extLst>
          </p:nvPr>
        </p:nvGraphicFramePr>
        <p:xfrm>
          <a:off x="6128527" y="4565205"/>
          <a:ext cx="4530408" cy="411480"/>
        </p:xfrm>
        <a:graphic>
          <a:graphicData uri="http://schemas.openxmlformats.org/drawingml/2006/table">
            <a:tbl>
              <a:tblPr firstRow="1" bandRow="1">
                <a:tableStyleId>{8EC20E35-A176-4012-BC5E-935CFFF8708E}</a:tableStyleId>
              </a:tblPr>
              <a:tblGrid>
                <a:gridCol w="1698943">
                  <a:extLst>
                    <a:ext uri="{9D8B030D-6E8A-4147-A177-3AD203B41FA5}">
                      <a16:colId xmlns:a16="http://schemas.microsoft.com/office/drawing/2014/main" val="20000"/>
                    </a:ext>
                  </a:extLst>
                </a:gridCol>
                <a:gridCol w="989330">
                  <a:extLst>
                    <a:ext uri="{9D8B030D-6E8A-4147-A177-3AD203B41FA5}">
                      <a16:colId xmlns:a16="http://schemas.microsoft.com/office/drawing/2014/main" val="20001"/>
                    </a:ext>
                  </a:extLst>
                </a:gridCol>
                <a:gridCol w="917893">
                  <a:extLst>
                    <a:ext uri="{9D8B030D-6E8A-4147-A177-3AD203B41FA5}">
                      <a16:colId xmlns:a16="http://schemas.microsoft.com/office/drawing/2014/main" val="20002"/>
                    </a:ext>
                  </a:extLst>
                </a:gridCol>
                <a:gridCol w="924242">
                  <a:extLst>
                    <a:ext uri="{9D8B030D-6E8A-4147-A177-3AD203B41FA5}">
                      <a16:colId xmlns:a16="http://schemas.microsoft.com/office/drawing/2014/main" val="20003"/>
                    </a:ext>
                  </a:extLst>
                </a:gridCol>
              </a:tblGrid>
              <a:tr h="411480">
                <a:tc>
                  <a:txBody>
                    <a:bodyPr/>
                    <a:lstStyle/>
                    <a:p>
                      <a:pPr algn="l"/>
                      <a:r>
                        <a:rPr lang="en-US" b="1" dirty="0" err="1" smtClean="0">
                          <a:solidFill>
                            <a:schemeClr val="tx1"/>
                          </a:solidFill>
                        </a:rPr>
                        <a:t>Emp_Name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Mobile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Subject</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20"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921172913"/>
              </p:ext>
            </p:extLst>
          </p:nvPr>
        </p:nvGraphicFramePr>
        <p:xfrm>
          <a:off x="6128527" y="4975644"/>
          <a:ext cx="4530408" cy="411480"/>
        </p:xfrm>
        <a:graphic>
          <a:graphicData uri="http://schemas.openxmlformats.org/drawingml/2006/table">
            <a:tbl>
              <a:tblPr firstRow="1" bandRow="1">
                <a:tableStyleId>{8EC20E35-A176-4012-BC5E-935CFFF8708E}</a:tableStyleId>
              </a:tblPr>
              <a:tblGrid>
                <a:gridCol w="1698943">
                  <a:extLst>
                    <a:ext uri="{9D8B030D-6E8A-4147-A177-3AD203B41FA5}">
                      <a16:colId xmlns:a16="http://schemas.microsoft.com/office/drawing/2014/main" val="20000"/>
                    </a:ext>
                  </a:extLst>
                </a:gridCol>
                <a:gridCol w="989330">
                  <a:extLst>
                    <a:ext uri="{9D8B030D-6E8A-4147-A177-3AD203B41FA5}">
                      <a16:colId xmlns:a16="http://schemas.microsoft.com/office/drawing/2014/main" val="20001"/>
                    </a:ext>
                  </a:extLst>
                </a:gridCol>
                <a:gridCol w="917893">
                  <a:extLst>
                    <a:ext uri="{9D8B030D-6E8A-4147-A177-3AD203B41FA5}">
                      <a16:colId xmlns:a16="http://schemas.microsoft.com/office/drawing/2014/main" val="20002"/>
                    </a:ext>
                  </a:extLst>
                </a:gridCol>
                <a:gridCol w="924242">
                  <a:extLst>
                    <a:ext uri="{9D8B030D-6E8A-4147-A177-3AD203B41FA5}">
                      <a16:colId xmlns:a16="http://schemas.microsoft.com/office/drawing/2014/main" val="20003"/>
                    </a:ext>
                  </a:extLst>
                </a:gridCol>
              </a:tblGrid>
              <a:tr h="411480">
                <a:tc>
                  <a:txBody>
                    <a:bodyPr/>
                    <a:lstStyle/>
                    <a:p>
                      <a:r>
                        <a:rPr lang="en-US" sz="1900" b="0" kern="1200" dirty="0" smtClean="0">
                          <a:solidFill>
                            <a:schemeClr val="dk1"/>
                          </a:solidFill>
                          <a:latin typeface="+mn-lt"/>
                          <a:ea typeface="+mn-ea"/>
                          <a:cs typeface="+mn-cs"/>
                        </a:rPr>
                        <a:t>Prof. Ajay Shah</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Rajkot</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1234</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PPS</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2317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par>
                                <p:cTn id="41" presetID="10"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par>
                                <p:cTn id="47" presetID="10" presetClass="entr" presetSubtype="0"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500"/>
                                        <p:tgtEl>
                                          <p:spTgt spid="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
            <a:ext cx="12192000" cy="711200"/>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mtClean="0"/>
              <a:t>Remove data inconsistency</a:t>
            </a:r>
            <a:endParaRPr lang="en-US" dirty="0"/>
          </a:p>
        </p:txBody>
      </p:sp>
      <p:sp>
        <p:nvSpPr>
          <p:cNvPr id="3" name="Rounded Rectangle 2"/>
          <p:cNvSpPr/>
          <p:nvPr/>
        </p:nvSpPr>
        <p:spPr>
          <a:xfrm>
            <a:off x="7493731" y="1430135"/>
            <a:ext cx="1800000" cy="432000"/>
          </a:xfrm>
          <a:prstGeom prst="round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dirty="0">
                <a:solidFill>
                  <a:schemeClr val="lt1"/>
                </a:solidFill>
              </a:rPr>
              <a:t>Civil</a:t>
            </a:r>
          </a:p>
        </p:txBody>
      </p:sp>
      <p:sp>
        <p:nvSpPr>
          <p:cNvPr id="4" name="Rounded Rectangle 3"/>
          <p:cNvSpPr/>
          <p:nvPr/>
        </p:nvSpPr>
        <p:spPr>
          <a:xfrm>
            <a:off x="2254981" y="5535583"/>
            <a:ext cx="1800000" cy="432000"/>
          </a:xfrm>
          <a:prstGeom prst="round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dirty="0">
                <a:solidFill>
                  <a:schemeClr val="lt1"/>
                </a:solidFill>
              </a:rPr>
              <a:t>Electrical</a:t>
            </a:r>
          </a:p>
        </p:txBody>
      </p:sp>
      <p:sp>
        <p:nvSpPr>
          <p:cNvPr id="5" name="Rounded Rectangle 4"/>
          <p:cNvSpPr/>
          <p:nvPr/>
        </p:nvSpPr>
        <p:spPr>
          <a:xfrm>
            <a:off x="7493731" y="5535583"/>
            <a:ext cx="1800000" cy="432000"/>
          </a:xfrm>
          <a:prstGeom prst="roundRect">
            <a:avLst>
              <a:gd name="adj" fmla="val 11813"/>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dirty="0">
                <a:solidFill>
                  <a:schemeClr val="lt1"/>
                </a:solidFill>
              </a:rPr>
              <a:t>Mechanical</a:t>
            </a:r>
          </a:p>
        </p:txBody>
      </p:sp>
      <p:pic>
        <p:nvPicPr>
          <p:cNvPr id="6" name="Picture 2" descr="Image result for teacher icon"/>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852" r="6430"/>
          <a:stretch/>
        </p:blipFill>
        <p:spPr bwMode="auto">
          <a:xfrm>
            <a:off x="5265336" y="2998900"/>
            <a:ext cx="1378858" cy="1392434"/>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2254981" y="1430135"/>
            <a:ext cx="1800000" cy="432000"/>
          </a:xfrm>
          <a:prstGeom prst="round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dirty="0">
                <a:solidFill>
                  <a:schemeClr val="lt1"/>
                </a:solidFill>
              </a:rPr>
              <a:t>Computer</a:t>
            </a:r>
          </a:p>
        </p:txBody>
      </p:sp>
      <p:graphicFrame>
        <p:nvGraphicFramePr>
          <p:cNvPr id="8"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858637134"/>
              </p:ext>
            </p:extLst>
          </p:nvPr>
        </p:nvGraphicFramePr>
        <p:xfrm>
          <a:off x="889777" y="2032462"/>
          <a:ext cx="4530408" cy="411480"/>
        </p:xfrm>
        <a:graphic>
          <a:graphicData uri="http://schemas.openxmlformats.org/drawingml/2006/table">
            <a:tbl>
              <a:tblPr firstRow="1" bandRow="1">
                <a:tableStyleId>{8EC20E35-A176-4012-BC5E-935CFFF8708E}</a:tableStyleId>
              </a:tblPr>
              <a:tblGrid>
                <a:gridCol w="1698943">
                  <a:extLst>
                    <a:ext uri="{9D8B030D-6E8A-4147-A177-3AD203B41FA5}">
                      <a16:colId xmlns:a16="http://schemas.microsoft.com/office/drawing/2014/main" val="20000"/>
                    </a:ext>
                  </a:extLst>
                </a:gridCol>
                <a:gridCol w="989330">
                  <a:extLst>
                    <a:ext uri="{9D8B030D-6E8A-4147-A177-3AD203B41FA5}">
                      <a16:colId xmlns:a16="http://schemas.microsoft.com/office/drawing/2014/main" val="20001"/>
                    </a:ext>
                  </a:extLst>
                </a:gridCol>
                <a:gridCol w="917893">
                  <a:extLst>
                    <a:ext uri="{9D8B030D-6E8A-4147-A177-3AD203B41FA5}">
                      <a16:colId xmlns:a16="http://schemas.microsoft.com/office/drawing/2014/main" val="20002"/>
                    </a:ext>
                  </a:extLst>
                </a:gridCol>
                <a:gridCol w="924242">
                  <a:extLst>
                    <a:ext uri="{9D8B030D-6E8A-4147-A177-3AD203B41FA5}">
                      <a16:colId xmlns:a16="http://schemas.microsoft.com/office/drawing/2014/main" val="20003"/>
                    </a:ext>
                  </a:extLst>
                </a:gridCol>
              </a:tblGrid>
              <a:tr h="411480">
                <a:tc>
                  <a:txBody>
                    <a:bodyPr/>
                    <a:lstStyle/>
                    <a:p>
                      <a:pPr algn="l"/>
                      <a:r>
                        <a:rPr lang="en-US" b="1" dirty="0" err="1" smtClean="0">
                          <a:solidFill>
                            <a:schemeClr val="tx1"/>
                          </a:solidFill>
                        </a:rPr>
                        <a:t>Emp_Name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Mobile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Subject</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962954662"/>
              </p:ext>
            </p:extLst>
          </p:nvPr>
        </p:nvGraphicFramePr>
        <p:xfrm>
          <a:off x="889777" y="2442901"/>
          <a:ext cx="4530408" cy="411480"/>
        </p:xfrm>
        <a:graphic>
          <a:graphicData uri="http://schemas.openxmlformats.org/drawingml/2006/table">
            <a:tbl>
              <a:tblPr firstRow="1" bandRow="1">
                <a:tableStyleId>{8EC20E35-A176-4012-BC5E-935CFFF8708E}</a:tableStyleId>
              </a:tblPr>
              <a:tblGrid>
                <a:gridCol w="1698943">
                  <a:extLst>
                    <a:ext uri="{9D8B030D-6E8A-4147-A177-3AD203B41FA5}">
                      <a16:colId xmlns:a16="http://schemas.microsoft.com/office/drawing/2014/main" val="20000"/>
                    </a:ext>
                  </a:extLst>
                </a:gridCol>
                <a:gridCol w="989330">
                  <a:extLst>
                    <a:ext uri="{9D8B030D-6E8A-4147-A177-3AD203B41FA5}">
                      <a16:colId xmlns:a16="http://schemas.microsoft.com/office/drawing/2014/main" val="20001"/>
                    </a:ext>
                  </a:extLst>
                </a:gridCol>
                <a:gridCol w="917893">
                  <a:extLst>
                    <a:ext uri="{9D8B030D-6E8A-4147-A177-3AD203B41FA5}">
                      <a16:colId xmlns:a16="http://schemas.microsoft.com/office/drawing/2014/main" val="20002"/>
                    </a:ext>
                  </a:extLst>
                </a:gridCol>
                <a:gridCol w="924242">
                  <a:extLst>
                    <a:ext uri="{9D8B030D-6E8A-4147-A177-3AD203B41FA5}">
                      <a16:colId xmlns:a16="http://schemas.microsoft.com/office/drawing/2014/main" val="20003"/>
                    </a:ext>
                  </a:extLst>
                </a:gridCol>
              </a:tblGrid>
              <a:tr h="411480">
                <a:tc>
                  <a:txBody>
                    <a:bodyPr/>
                    <a:lstStyle/>
                    <a:p>
                      <a:r>
                        <a:rPr lang="en-US" sz="1900" b="0" kern="1200" dirty="0" smtClean="0">
                          <a:solidFill>
                            <a:schemeClr val="dk1"/>
                          </a:solidFill>
                          <a:latin typeface="+mn-lt"/>
                          <a:ea typeface="+mn-ea"/>
                          <a:cs typeface="+mn-cs"/>
                        </a:rPr>
                        <a:t>Prof. Ajay Shah</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Rajkot</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1234</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PPS</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0"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287892683"/>
              </p:ext>
            </p:extLst>
          </p:nvPr>
        </p:nvGraphicFramePr>
        <p:xfrm>
          <a:off x="6128527" y="2032462"/>
          <a:ext cx="4530408" cy="411480"/>
        </p:xfrm>
        <a:graphic>
          <a:graphicData uri="http://schemas.openxmlformats.org/drawingml/2006/table">
            <a:tbl>
              <a:tblPr firstRow="1" bandRow="1">
                <a:tableStyleId>{8EC20E35-A176-4012-BC5E-935CFFF8708E}</a:tableStyleId>
              </a:tblPr>
              <a:tblGrid>
                <a:gridCol w="1698943">
                  <a:extLst>
                    <a:ext uri="{9D8B030D-6E8A-4147-A177-3AD203B41FA5}">
                      <a16:colId xmlns:a16="http://schemas.microsoft.com/office/drawing/2014/main" val="20000"/>
                    </a:ext>
                  </a:extLst>
                </a:gridCol>
                <a:gridCol w="989330">
                  <a:extLst>
                    <a:ext uri="{9D8B030D-6E8A-4147-A177-3AD203B41FA5}">
                      <a16:colId xmlns:a16="http://schemas.microsoft.com/office/drawing/2014/main" val="20001"/>
                    </a:ext>
                  </a:extLst>
                </a:gridCol>
                <a:gridCol w="917893">
                  <a:extLst>
                    <a:ext uri="{9D8B030D-6E8A-4147-A177-3AD203B41FA5}">
                      <a16:colId xmlns:a16="http://schemas.microsoft.com/office/drawing/2014/main" val="20002"/>
                    </a:ext>
                  </a:extLst>
                </a:gridCol>
                <a:gridCol w="924242">
                  <a:extLst>
                    <a:ext uri="{9D8B030D-6E8A-4147-A177-3AD203B41FA5}">
                      <a16:colId xmlns:a16="http://schemas.microsoft.com/office/drawing/2014/main" val="20003"/>
                    </a:ext>
                  </a:extLst>
                </a:gridCol>
              </a:tblGrid>
              <a:tr h="411480">
                <a:tc>
                  <a:txBody>
                    <a:bodyPr/>
                    <a:lstStyle/>
                    <a:p>
                      <a:pPr algn="l"/>
                      <a:r>
                        <a:rPr lang="en-US" b="1" dirty="0" err="1" smtClean="0">
                          <a:solidFill>
                            <a:schemeClr val="tx1"/>
                          </a:solidFill>
                        </a:rPr>
                        <a:t>Emp_Name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Mobile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Subject</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11"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088721701"/>
              </p:ext>
            </p:extLst>
          </p:nvPr>
        </p:nvGraphicFramePr>
        <p:xfrm>
          <a:off x="6128527" y="2442901"/>
          <a:ext cx="4530408" cy="411480"/>
        </p:xfrm>
        <a:graphic>
          <a:graphicData uri="http://schemas.openxmlformats.org/drawingml/2006/table">
            <a:tbl>
              <a:tblPr firstRow="1" bandRow="1">
                <a:tableStyleId>{8EC20E35-A176-4012-BC5E-935CFFF8708E}</a:tableStyleId>
              </a:tblPr>
              <a:tblGrid>
                <a:gridCol w="1698943">
                  <a:extLst>
                    <a:ext uri="{9D8B030D-6E8A-4147-A177-3AD203B41FA5}">
                      <a16:colId xmlns:a16="http://schemas.microsoft.com/office/drawing/2014/main" val="20000"/>
                    </a:ext>
                  </a:extLst>
                </a:gridCol>
                <a:gridCol w="989330">
                  <a:extLst>
                    <a:ext uri="{9D8B030D-6E8A-4147-A177-3AD203B41FA5}">
                      <a16:colId xmlns:a16="http://schemas.microsoft.com/office/drawing/2014/main" val="20001"/>
                    </a:ext>
                  </a:extLst>
                </a:gridCol>
                <a:gridCol w="917893">
                  <a:extLst>
                    <a:ext uri="{9D8B030D-6E8A-4147-A177-3AD203B41FA5}">
                      <a16:colId xmlns:a16="http://schemas.microsoft.com/office/drawing/2014/main" val="20002"/>
                    </a:ext>
                  </a:extLst>
                </a:gridCol>
                <a:gridCol w="924242">
                  <a:extLst>
                    <a:ext uri="{9D8B030D-6E8A-4147-A177-3AD203B41FA5}">
                      <a16:colId xmlns:a16="http://schemas.microsoft.com/office/drawing/2014/main" val="20003"/>
                    </a:ext>
                  </a:extLst>
                </a:gridCol>
              </a:tblGrid>
              <a:tr h="411480">
                <a:tc>
                  <a:txBody>
                    <a:bodyPr/>
                    <a:lstStyle/>
                    <a:p>
                      <a:r>
                        <a:rPr lang="en-US" sz="1900" b="0" kern="1200" dirty="0" smtClean="0">
                          <a:solidFill>
                            <a:schemeClr val="dk1"/>
                          </a:solidFill>
                          <a:latin typeface="+mn-lt"/>
                          <a:ea typeface="+mn-ea"/>
                          <a:cs typeface="+mn-cs"/>
                        </a:rPr>
                        <a:t>Prof. Ajay Shah</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Rajkot</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1234</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PPS</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2"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180165634"/>
              </p:ext>
            </p:extLst>
          </p:nvPr>
        </p:nvGraphicFramePr>
        <p:xfrm>
          <a:off x="889777" y="4565205"/>
          <a:ext cx="4530408" cy="411480"/>
        </p:xfrm>
        <a:graphic>
          <a:graphicData uri="http://schemas.openxmlformats.org/drawingml/2006/table">
            <a:tbl>
              <a:tblPr firstRow="1" bandRow="1">
                <a:tableStyleId>{8EC20E35-A176-4012-BC5E-935CFFF8708E}</a:tableStyleId>
              </a:tblPr>
              <a:tblGrid>
                <a:gridCol w="1698943">
                  <a:extLst>
                    <a:ext uri="{9D8B030D-6E8A-4147-A177-3AD203B41FA5}">
                      <a16:colId xmlns:a16="http://schemas.microsoft.com/office/drawing/2014/main" val="20000"/>
                    </a:ext>
                  </a:extLst>
                </a:gridCol>
                <a:gridCol w="989330">
                  <a:extLst>
                    <a:ext uri="{9D8B030D-6E8A-4147-A177-3AD203B41FA5}">
                      <a16:colId xmlns:a16="http://schemas.microsoft.com/office/drawing/2014/main" val="20001"/>
                    </a:ext>
                  </a:extLst>
                </a:gridCol>
                <a:gridCol w="917893">
                  <a:extLst>
                    <a:ext uri="{9D8B030D-6E8A-4147-A177-3AD203B41FA5}">
                      <a16:colId xmlns:a16="http://schemas.microsoft.com/office/drawing/2014/main" val="20002"/>
                    </a:ext>
                  </a:extLst>
                </a:gridCol>
                <a:gridCol w="924242">
                  <a:extLst>
                    <a:ext uri="{9D8B030D-6E8A-4147-A177-3AD203B41FA5}">
                      <a16:colId xmlns:a16="http://schemas.microsoft.com/office/drawing/2014/main" val="20003"/>
                    </a:ext>
                  </a:extLst>
                </a:gridCol>
              </a:tblGrid>
              <a:tr h="411480">
                <a:tc>
                  <a:txBody>
                    <a:bodyPr/>
                    <a:lstStyle/>
                    <a:p>
                      <a:pPr algn="l"/>
                      <a:r>
                        <a:rPr lang="en-US" b="1" dirty="0" err="1" smtClean="0">
                          <a:solidFill>
                            <a:schemeClr val="tx1"/>
                          </a:solidFill>
                        </a:rPr>
                        <a:t>Emp_Name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Mobile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Subject</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13"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203107648"/>
              </p:ext>
            </p:extLst>
          </p:nvPr>
        </p:nvGraphicFramePr>
        <p:xfrm>
          <a:off x="889777" y="4975644"/>
          <a:ext cx="4530408" cy="411480"/>
        </p:xfrm>
        <a:graphic>
          <a:graphicData uri="http://schemas.openxmlformats.org/drawingml/2006/table">
            <a:tbl>
              <a:tblPr firstRow="1" bandRow="1">
                <a:tableStyleId>{8EC20E35-A176-4012-BC5E-935CFFF8708E}</a:tableStyleId>
              </a:tblPr>
              <a:tblGrid>
                <a:gridCol w="1698943">
                  <a:extLst>
                    <a:ext uri="{9D8B030D-6E8A-4147-A177-3AD203B41FA5}">
                      <a16:colId xmlns:a16="http://schemas.microsoft.com/office/drawing/2014/main" val="20000"/>
                    </a:ext>
                  </a:extLst>
                </a:gridCol>
                <a:gridCol w="989330">
                  <a:extLst>
                    <a:ext uri="{9D8B030D-6E8A-4147-A177-3AD203B41FA5}">
                      <a16:colId xmlns:a16="http://schemas.microsoft.com/office/drawing/2014/main" val="20001"/>
                    </a:ext>
                  </a:extLst>
                </a:gridCol>
                <a:gridCol w="917893">
                  <a:extLst>
                    <a:ext uri="{9D8B030D-6E8A-4147-A177-3AD203B41FA5}">
                      <a16:colId xmlns:a16="http://schemas.microsoft.com/office/drawing/2014/main" val="20002"/>
                    </a:ext>
                  </a:extLst>
                </a:gridCol>
                <a:gridCol w="924242">
                  <a:extLst>
                    <a:ext uri="{9D8B030D-6E8A-4147-A177-3AD203B41FA5}">
                      <a16:colId xmlns:a16="http://schemas.microsoft.com/office/drawing/2014/main" val="20003"/>
                    </a:ext>
                  </a:extLst>
                </a:gridCol>
              </a:tblGrid>
              <a:tr h="411480">
                <a:tc>
                  <a:txBody>
                    <a:bodyPr/>
                    <a:lstStyle/>
                    <a:p>
                      <a:r>
                        <a:rPr lang="en-US" sz="1900" b="0" kern="1200" dirty="0" smtClean="0">
                          <a:solidFill>
                            <a:schemeClr val="dk1"/>
                          </a:solidFill>
                          <a:latin typeface="+mn-lt"/>
                          <a:ea typeface="+mn-ea"/>
                          <a:cs typeface="+mn-cs"/>
                        </a:rPr>
                        <a:t>Prof. Ajay Shah</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Rajkot</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1234</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PPS</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426591983"/>
              </p:ext>
            </p:extLst>
          </p:nvPr>
        </p:nvGraphicFramePr>
        <p:xfrm>
          <a:off x="6128527" y="4565205"/>
          <a:ext cx="4530408" cy="411480"/>
        </p:xfrm>
        <a:graphic>
          <a:graphicData uri="http://schemas.openxmlformats.org/drawingml/2006/table">
            <a:tbl>
              <a:tblPr firstRow="1" bandRow="1">
                <a:tableStyleId>{8EC20E35-A176-4012-BC5E-935CFFF8708E}</a:tableStyleId>
              </a:tblPr>
              <a:tblGrid>
                <a:gridCol w="1698943">
                  <a:extLst>
                    <a:ext uri="{9D8B030D-6E8A-4147-A177-3AD203B41FA5}">
                      <a16:colId xmlns:a16="http://schemas.microsoft.com/office/drawing/2014/main" val="20000"/>
                    </a:ext>
                  </a:extLst>
                </a:gridCol>
                <a:gridCol w="989330">
                  <a:extLst>
                    <a:ext uri="{9D8B030D-6E8A-4147-A177-3AD203B41FA5}">
                      <a16:colId xmlns:a16="http://schemas.microsoft.com/office/drawing/2014/main" val="20001"/>
                    </a:ext>
                  </a:extLst>
                </a:gridCol>
                <a:gridCol w="917893">
                  <a:extLst>
                    <a:ext uri="{9D8B030D-6E8A-4147-A177-3AD203B41FA5}">
                      <a16:colId xmlns:a16="http://schemas.microsoft.com/office/drawing/2014/main" val="20002"/>
                    </a:ext>
                  </a:extLst>
                </a:gridCol>
                <a:gridCol w="924242">
                  <a:extLst>
                    <a:ext uri="{9D8B030D-6E8A-4147-A177-3AD203B41FA5}">
                      <a16:colId xmlns:a16="http://schemas.microsoft.com/office/drawing/2014/main" val="20003"/>
                    </a:ext>
                  </a:extLst>
                </a:gridCol>
              </a:tblGrid>
              <a:tr h="411480">
                <a:tc>
                  <a:txBody>
                    <a:bodyPr/>
                    <a:lstStyle/>
                    <a:p>
                      <a:pPr algn="l"/>
                      <a:r>
                        <a:rPr lang="en-US" b="1" dirty="0" err="1" smtClean="0">
                          <a:solidFill>
                            <a:schemeClr val="tx1"/>
                          </a:solidFill>
                        </a:rPr>
                        <a:t>Emp_Name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Mobile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Subject</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1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07360968"/>
              </p:ext>
            </p:extLst>
          </p:nvPr>
        </p:nvGraphicFramePr>
        <p:xfrm>
          <a:off x="6128527" y="4975644"/>
          <a:ext cx="4530408" cy="411480"/>
        </p:xfrm>
        <a:graphic>
          <a:graphicData uri="http://schemas.openxmlformats.org/drawingml/2006/table">
            <a:tbl>
              <a:tblPr firstRow="1" bandRow="1">
                <a:tableStyleId>{8EC20E35-A176-4012-BC5E-935CFFF8708E}</a:tableStyleId>
              </a:tblPr>
              <a:tblGrid>
                <a:gridCol w="1698943">
                  <a:extLst>
                    <a:ext uri="{9D8B030D-6E8A-4147-A177-3AD203B41FA5}">
                      <a16:colId xmlns:a16="http://schemas.microsoft.com/office/drawing/2014/main" val="20000"/>
                    </a:ext>
                  </a:extLst>
                </a:gridCol>
                <a:gridCol w="989330">
                  <a:extLst>
                    <a:ext uri="{9D8B030D-6E8A-4147-A177-3AD203B41FA5}">
                      <a16:colId xmlns:a16="http://schemas.microsoft.com/office/drawing/2014/main" val="20001"/>
                    </a:ext>
                  </a:extLst>
                </a:gridCol>
                <a:gridCol w="917893">
                  <a:extLst>
                    <a:ext uri="{9D8B030D-6E8A-4147-A177-3AD203B41FA5}">
                      <a16:colId xmlns:a16="http://schemas.microsoft.com/office/drawing/2014/main" val="20002"/>
                    </a:ext>
                  </a:extLst>
                </a:gridCol>
                <a:gridCol w="924242">
                  <a:extLst>
                    <a:ext uri="{9D8B030D-6E8A-4147-A177-3AD203B41FA5}">
                      <a16:colId xmlns:a16="http://schemas.microsoft.com/office/drawing/2014/main" val="20003"/>
                    </a:ext>
                  </a:extLst>
                </a:gridCol>
              </a:tblGrid>
              <a:tr h="411480">
                <a:tc>
                  <a:txBody>
                    <a:bodyPr/>
                    <a:lstStyle/>
                    <a:p>
                      <a:r>
                        <a:rPr lang="en-US" sz="1900" b="0" kern="1200" dirty="0" smtClean="0">
                          <a:solidFill>
                            <a:schemeClr val="dk1"/>
                          </a:solidFill>
                          <a:latin typeface="+mn-lt"/>
                          <a:ea typeface="+mn-ea"/>
                          <a:cs typeface="+mn-cs"/>
                        </a:rPr>
                        <a:t>Prof. Ajay Shah</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Rajkot</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1234</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PPS</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16" name="Rounded Rectangle 15"/>
          <p:cNvSpPr/>
          <p:nvPr/>
        </p:nvSpPr>
        <p:spPr>
          <a:xfrm>
            <a:off x="7152349" y="2998900"/>
            <a:ext cx="3028458" cy="732071"/>
          </a:xfrm>
          <a:prstGeom prst="roundRect">
            <a:avLst>
              <a:gd name="adj" fmla="val 6865"/>
            </a:avLst>
          </a:prstGeom>
          <a:solidFill>
            <a:schemeClr val="bg1"/>
          </a:solidFill>
          <a:ln>
            <a:solidFill>
              <a:schemeClr val="accent6"/>
            </a:solidFill>
          </a:ln>
        </p:spPr>
        <p:txBody>
          <a:bodyPr vert="horz" wrap="square" lIns="91440" tIns="45720" rIns="91440" bIns="45720" numCol="1" anchor="ctr" anchorCtr="0" compatLnSpc="1">
            <a:prstTxWarp prst="textNoShape">
              <a:avLst/>
            </a:prstTxWarp>
          </a:bodyPr>
          <a:lstStyle/>
          <a:p>
            <a:pPr lvl="1"/>
            <a:r>
              <a:rPr lang="en-IN" dirty="0">
                <a:solidFill>
                  <a:schemeClr val="accent6"/>
                </a:solidFill>
              </a:rPr>
              <a:t>Same data having </a:t>
            </a:r>
          </a:p>
          <a:p>
            <a:pPr lvl="1"/>
            <a:r>
              <a:rPr lang="en-IN" dirty="0">
                <a:solidFill>
                  <a:schemeClr val="accent6"/>
                </a:solidFill>
              </a:rPr>
              <a:t>different state (values)</a:t>
            </a:r>
            <a:endParaRPr lang="en-US" dirty="0">
              <a:solidFill>
                <a:schemeClr val="accent6"/>
              </a:solidFill>
            </a:endParaRPr>
          </a:p>
        </p:txBody>
      </p:sp>
      <p:sp>
        <p:nvSpPr>
          <p:cNvPr id="17" name="Rounded Rectangle 16"/>
          <p:cNvSpPr/>
          <p:nvPr/>
        </p:nvSpPr>
        <p:spPr>
          <a:xfrm>
            <a:off x="1589351" y="3006385"/>
            <a:ext cx="3131261" cy="1384948"/>
          </a:xfrm>
          <a:prstGeom prst="roundRect">
            <a:avLst>
              <a:gd name="adj" fmla="val 2976"/>
            </a:avLst>
          </a:prstGeom>
          <a:solidFill>
            <a:schemeClr val="bg1"/>
          </a:solidFill>
          <a:ln>
            <a:solidFill>
              <a:schemeClr val="accent6"/>
            </a:solidFill>
          </a:ln>
        </p:spPr>
        <p:txBody>
          <a:bodyPr vert="horz" wrap="square" lIns="91440" tIns="45720" rIns="91440" bIns="45720" numCol="1" anchor="ctr" anchorCtr="0" compatLnSpc="1">
            <a:prstTxWarp prst="textNoShape">
              <a:avLst/>
            </a:prstTxWarp>
          </a:bodyPr>
          <a:lstStyle/>
          <a:p>
            <a:pPr lvl="1"/>
            <a:r>
              <a:rPr lang="en-IN" dirty="0">
                <a:solidFill>
                  <a:schemeClr val="accent6"/>
                </a:solidFill>
              </a:rPr>
              <a:t>Database management system can keep data in consistent state.</a:t>
            </a:r>
            <a:endParaRPr lang="en-US" dirty="0">
              <a:solidFill>
                <a:schemeClr val="accent6"/>
              </a:solidFill>
            </a:endParaRPr>
          </a:p>
        </p:txBody>
      </p:sp>
      <p:sp>
        <p:nvSpPr>
          <p:cNvPr id="18" name="Rounded Rectangular Callout 17"/>
          <p:cNvSpPr/>
          <p:nvPr/>
        </p:nvSpPr>
        <p:spPr>
          <a:xfrm>
            <a:off x="7152349" y="3842162"/>
            <a:ext cx="2977097" cy="633692"/>
          </a:xfrm>
          <a:prstGeom prst="wedgeRoundRectCallout">
            <a:avLst>
              <a:gd name="adj1" fmla="val -75092"/>
              <a:gd name="adj2" fmla="val -64469"/>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lvl="1"/>
            <a:r>
              <a:rPr lang="en-IN" dirty="0"/>
              <a:t>Mobile no is changed</a:t>
            </a:r>
            <a:endParaRPr lang="en-US" dirty="0"/>
          </a:p>
        </p:txBody>
      </p:sp>
      <p:sp>
        <p:nvSpPr>
          <p:cNvPr id="19" name="Rounded Rectangle 18"/>
          <p:cNvSpPr/>
          <p:nvPr/>
        </p:nvSpPr>
        <p:spPr>
          <a:xfrm>
            <a:off x="3574524" y="2428826"/>
            <a:ext cx="913655" cy="425316"/>
          </a:xfrm>
          <a:prstGeom prst="roundRect">
            <a:avLst/>
          </a:prstGeom>
          <a:solidFill>
            <a:schemeClr val="bg1"/>
          </a:solidFill>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smtClean="0"/>
              <a:t>6789</a:t>
            </a:r>
            <a:endParaRPr lang="en-IN" dirty="0"/>
          </a:p>
        </p:txBody>
      </p:sp>
      <p:sp>
        <p:nvSpPr>
          <p:cNvPr id="20" name="Rounded Rectangle 19"/>
          <p:cNvSpPr/>
          <p:nvPr/>
        </p:nvSpPr>
        <p:spPr>
          <a:xfrm>
            <a:off x="3574524" y="4973236"/>
            <a:ext cx="913655" cy="425316"/>
          </a:xfrm>
          <a:prstGeom prst="roundRect">
            <a:avLst/>
          </a:prstGeom>
          <a:solidFill>
            <a:schemeClr val="bg1"/>
          </a:solidFill>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smtClean="0"/>
              <a:t>6789</a:t>
            </a:r>
            <a:endParaRPr lang="en-IN" dirty="0"/>
          </a:p>
        </p:txBody>
      </p:sp>
      <p:sp>
        <p:nvSpPr>
          <p:cNvPr id="21" name="Rounded Rectangle 20"/>
          <p:cNvSpPr/>
          <p:nvPr/>
        </p:nvSpPr>
        <p:spPr>
          <a:xfrm>
            <a:off x="8822242" y="2429137"/>
            <a:ext cx="914400" cy="429768"/>
          </a:xfrm>
          <a:prstGeom prst="roundRect">
            <a:avLst>
              <a:gd name="adj" fmla="val 7787"/>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8822242" y="4968784"/>
            <a:ext cx="914400" cy="429768"/>
          </a:xfrm>
          <a:prstGeom prst="roundRect">
            <a:avLst>
              <a:gd name="adj" fmla="val 7787"/>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662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par>
                                <p:cTn id="41" presetID="10"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500"/>
                                        <p:tgtEl>
                                          <p:spTgt spid="2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fade">
                                      <p:cBhvr>
                                        <p:cTn id="7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animBg="1"/>
      <p:bldP spid="16" grpId="0" animBg="1"/>
      <p:bldP spid="17" grpId="0" animBg="1"/>
      <p:bldP spid="18" grpId="0" animBg="1"/>
      <p:bldP spid="19" grpId="0" animBg="1"/>
      <p:bldP spid="20" grpId="0" animBg="1"/>
      <p:bldP spid="21" grpId="0"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95EF1AA-B384-4B3C-AA64-26D31B983DC1}"/>
              </a:ext>
            </a:extLst>
          </p:cNvPr>
          <p:cNvSpPr>
            <a:spLocks noGrp="1"/>
          </p:cNvSpPr>
          <p:nvPr>
            <p:ph type="title"/>
          </p:nvPr>
        </p:nvSpPr>
        <p:spPr>
          <a:xfrm>
            <a:off x="0" y="1"/>
            <a:ext cx="12192000" cy="711200"/>
          </a:xfrm>
        </p:spPr>
        <p:txBody>
          <a:bodyPr/>
          <a:lstStyle/>
          <a:p>
            <a:r>
              <a:rPr lang="en-US" dirty="0" smtClean="0"/>
              <a:t>Data isolation</a:t>
            </a:r>
            <a:endParaRPr lang="en-US" dirty="0"/>
          </a:p>
        </p:txBody>
      </p:sp>
      <p:sp>
        <p:nvSpPr>
          <p:cNvPr id="5" name="Content Placeholder 2">
            <a:extLst>
              <a:ext uri="{FF2B5EF4-FFF2-40B4-BE49-F238E27FC236}">
                <a16:creationId xmlns:a16="http://schemas.microsoft.com/office/drawing/2014/main" id="{21ED515D-C27A-442E-AC75-3436088FDA4F}"/>
              </a:ext>
            </a:extLst>
          </p:cNvPr>
          <p:cNvSpPr>
            <a:spLocks noGrp="1"/>
          </p:cNvSpPr>
          <p:nvPr>
            <p:ph idx="1"/>
          </p:nvPr>
        </p:nvSpPr>
        <p:spPr>
          <a:xfrm>
            <a:off x="131180" y="863444"/>
            <a:ext cx="11929641" cy="5590565"/>
          </a:xfrm>
        </p:spPr>
        <p:txBody>
          <a:bodyPr/>
          <a:lstStyle/>
          <a:p>
            <a:r>
              <a:rPr lang="en-US" dirty="0"/>
              <a:t>Data are </a:t>
            </a:r>
            <a:r>
              <a:rPr lang="en-US" b="1" dirty="0">
                <a:solidFill>
                  <a:schemeClr val="accent6"/>
                </a:solidFill>
              </a:rPr>
              <a:t>scattered</a:t>
            </a:r>
            <a:r>
              <a:rPr lang="en-US" dirty="0"/>
              <a:t> in various </a:t>
            </a:r>
            <a:r>
              <a:rPr lang="en-US" dirty="0" smtClean="0"/>
              <a:t>files.</a:t>
            </a:r>
            <a:endParaRPr lang="en-US" dirty="0"/>
          </a:p>
          <a:p>
            <a:r>
              <a:rPr lang="en-US" dirty="0"/>
              <a:t>Files may be in </a:t>
            </a:r>
            <a:r>
              <a:rPr lang="en-US" b="1" dirty="0">
                <a:solidFill>
                  <a:schemeClr val="accent6"/>
                </a:solidFill>
              </a:rPr>
              <a:t>different </a:t>
            </a:r>
            <a:r>
              <a:rPr lang="en-US" b="1" dirty="0" smtClean="0">
                <a:solidFill>
                  <a:schemeClr val="accent6"/>
                </a:solidFill>
              </a:rPr>
              <a:t>formats</a:t>
            </a:r>
            <a:r>
              <a:rPr lang="en-US" dirty="0" smtClean="0"/>
              <a:t>.</a:t>
            </a:r>
            <a:endParaRPr lang="en-US" dirty="0"/>
          </a:p>
          <a:p>
            <a:r>
              <a:rPr lang="en-US" b="1" dirty="0">
                <a:solidFill>
                  <a:schemeClr val="accent6"/>
                </a:solidFill>
              </a:rPr>
              <a:t>Difficult to retrieve </a:t>
            </a:r>
            <a:r>
              <a:rPr lang="en-US" dirty="0"/>
              <a:t>the appropriate </a:t>
            </a:r>
            <a:r>
              <a:rPr lang="en-US" dirty="0" smtClean="0"/>
              <a:t>data.</a:t>
            </a:r>
            <a:endParaRPr lang="en-US" dirty="0"/>
          </a:p>
        </p:txBody>
      </p:sp>
      <p:graphicFrame>
        <p:nvGraphicFramePr>
          <p:cNvPr id="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775266982"/>
              </p:ext>
            </p:extLst>
          </p:nvPr>
        </p:nvGraphicFramePr>
        <p:xfrm>
          <a:off x="6962728" y="1510161"/>
          <a:ext cx="4530408" cy="411480"/>
        </p:xfrm>
        <a:graphic>
          <a:graphicData uri="http://schemas.openxmlformats.org/drawingml/2006/table">
            <a:tbl>
              <a:tblPr firstRow="1" bandRow="1">
                <a:tableStyleId>{8EC20E35-A176-4012-BC5E-935CFFF8708E}</a:tableStyleId>
              </a:tblPr>
              <a:tblGrid>
                <a:gridCol w="1698943">
                  <a:extLst>
                    <a:ext uri="{9D8B030D-6E8A-4147-A177-3AD203B41FA5}">
                      <a16:colId xmlns:a16="http://schemas.microsoft.com/office/drawing/2014/main" val="20000"/>
                    </a:ext>
                  </a:extLst>
                </a:gridCol>
                <a:gridCol w="989330">
                  <a:extLst>
                    <a:ext uri="{9D8B030D-6E8A-4147-A177-3AD203B41FA5}">
                      <a16:colId xmlns:a16="http://schemas.microsoft.com/office/drawing/2014/main" val="20001"/>
                    </a:ext>
                  </a:extLst>
                </a:gridCol>
                <a:gridCol w="917893">
                  <a:extLst>
                    <a:ext uri="{9D8B030D-6E8A-4147-A177-3AD203B41FA5}">
                      <a16:colId xmlns:a16="http://schemas.microsoft.com/office/drawing/2014/main" val="20002"/>
                    </a:ext>
                  </a:extLst>
                </a:gridCol>
                <a:gridCol w="924242">
                  <a:extLst>
                    <a:ext uri="{9D8B030D-6E8A-4147-A177-3AD203B41FA5}">
                      <a16:colId xmlns:a16="http://schemas.microsoft.com/office/drawing/2014/main" val="20003"/>
                    </a:ext>
                  </a:extLst>
                </a:gridCol>
              </a:tblGrid>
              <a:tr h="411480">
                <a:tc>
                  <a:txBody>
                    <a:bodyPr/>
                    <a:lstStyle/>
                    <a:p>
                      <a:pPr algn="l"/>
                      <a:r>
                        <a:rPr lang="en-US" b="1" dirty="0" err="1" smtClean="0">
                          <a:solidFill>
                            <a:schemeClr val="tx1"/>
                          </a:solidFill>
                        </a:rPr>
                        <a:t>Emp_Name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Mobile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Subject</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533539417"/>
              </p:ext>
            </p:extLst>
          </p:nvPr>
        </p:nvGraphicFramePr>
        <p:xfrm>
          <a:off x="6962728" y="1920600"/>
          <a:ext cx="4530408" cy="411480"/>
        </p:xfrm>
        <a:graphic>
          <a:graphicData uri="http://schemas.openxmlformats.org/drawingml/2006/table">
            <a:tbl>
              <a:tblPr firstRow="1" bandRow="1">
                <a:tableStyleId>{8EC20E35-A176-4012-BC5E-935CFFF8708E}</a:tableStyleId>
              </a:tblPr>
              <a:tblGrid>
                <a:gridCol w="1698943">
                  <a:extLst>
                    <a:ext uri="{9D8B030D-6E8A-4147-A177-3AD203B41FA5}">
                      <a16:colId xmlns:a16="http://schemas.microsoft.com/office/drawing/2014/main" val="20000"/>
                    </a:ext>
                  </a:extLst>
                </a:gridCol>
                <a:gridCol w="989330">
                  <a:extLst>
                    <a:ext uri="{9D8B030D-6E8A-4147-A177-3AD203B41FA5}">
                      <a16:colId xmlns:a16="http://schemas.microsoft.com/office/drawing/2014/main" val="20001"/>
                    </a:ext>
                  </a:extLst>
                </a:gridCol>
                <a:gridCol w="917893">
                  <a:extLst>
                    <a:ext uri="{9D8B030D-6E8A-4147-A177-3AD203B41FA5}">
                      <a16:colId xmlns:a16="http://schemas.microsoft.com/office/drawing/2014/main" val="20002"/>
                    </a:ext>
                  </a:extLst>
                </a:gridCol>
                <a:gridCol w="924242">
                  <a:extLst>
                    <a:ext uri="{9D8B030D-6E8A-4147-A177-3AD203B41FA5}">
                      <a16:colId xmlns:a16="http://schemas.microsoft.com/office/drawing/2014/main" val="20003"/>
                    </a:ext>
                  </a:extLst>
                </a:gridCol>
              </a:tblGrid>
              <a:tr h="411480">
                <a:tc>
                  <a:txBody>
                    <a:bodyPr/>
                    <a:lstStyle/>
                    <a:p>
                      <a:r>
                        <a:rPr lang="en-US" sz="1900" b="0" kern="1200" dirty="0" smtClean="0">
                          <a:solidFill>
                            <a:schemeClr val="dk1"/>
                          </a:solidFill>
                          <a:latin typeface="+mn-lt"/>
                          <a:ea typeface="+mn-ea"/>
                          <a:cs typeface="+mn-cs"/>
                        </a:rPr>
                        <a:t>Prof. Ajay Shah</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Rajkot</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1234</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PPS</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8"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413131909"/>
              </p:ext>
            </p:extLst>
          </p:nvPr>
        </p:nvGraphicFramePr>
        <p:xfrm>
          <a:off x="6962728" y="3072180"/>
          <a:ext cx="4530408" cy="411480"/>
        </p:xfrm>
        <a:graphic>
          <a:graphicData uri="http://schemas.openxmlformats.org/drawingml/2006/table">
            <a:tbl>
              <a:tblPr firstRow="1" bandRow="1">
                <a:tableStyleId>{8EC20E35-A176-4012-BC5E-935CFFF8708E}</a:tableStyleId>
              </a:tblPr>
              <a:tblGrid>
                <a:gridCol w="1698943">
                  <a:extLst>
                    <a:ext uri="{9D8B030D-6E8A-4147-A177-3AD203B41FA5}">
                      <a16:colId xmlns:a16="http://schemas.microsoft.com/office/drawing/2014/main" val="20000"/>
                    </a:ext>
                  </a:extLst>
                </a:gridCol>
                <a:gridCol w="989330">
                  <a:extLst>
                    <a:ext uri="{9D8B030D-6E8A-4147-A177-3AD203B41FA5}">
                      <a16:colId xmlns:a16="http://schemas.microsoft.com/office/drawing/2014/main" val="20001"/>
                    </a:ext>
                  </a:extLst>
                </a:gridCol>
                <a:gridCol w="917893">
                  <a:extLst>
                    <a:ext uri="{9D8B030D-6E8A-4147-A177-3AD203B41FA5}">
                      <a16:colId xmlns:a16="http://schemas.microsoft.com/office/drawing/2014/main" val="20002"/>
                    </a:ext>
                  </a:extLst>
                </a:gridCol>
                <a:gridCol w="924242">
                  <a:extLst>
                    <a:ext uri="{9D8B030D-6E8A-4147-A177-3AD203B41FA5}">
                      <a16:colId xmlns:a16="http://schemas.microsoft.com/office/drawing/2014/main" val="20003"/>
                    </a:ext>
                  </a:extLst>
                </a:gridCol>
              </a:tblGrid>
              <a:tr h="411480">
                <a:tc>
                  <a:txBody>
                    <a:bodyPr/>
                    <a:lstStyle/>
                    <a:p>
                      <a:pPr algn="l"/>
                      <a:r>
                        <a:rPr lang="en-US" b="1" dirty="0" err="1" smtClean="0">
                          <a:solidFill>
                            <a:schemeClr val="tx1"/>
                          </a:solidFill>
                        </a:rPr>
                        <a:t>Emp_Name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Post</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Salary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Load</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98066729"/>
              </p:ext>
            </p:extLst>
          </p:nvPr>
        </p:nvGraphicFramePr>
        <p:xfrm>
          <a:off x="6962728" y="3482619"/>
          <a:ext cx="4530408" cy="670560"/>
        </p:xfrm>
        <a:graphic>
          <a:graphicData uri="http://schemas.openxmlformats.org/drawingml/2006/table">
            <a:tbl>
              <a:tblPr firstRow="1" bandRow="1">
                <a:tableStyleId>{8EC20E35-A176-4012-BC5E-935CFFF8708E}</a:tableStyleId>
              </a:tblPr>
              <a:tblGrid>
                <a:gridCol w="1698943">
                  <a:extLst>
                    <a:ext uri="{9D8B030D-6E8A-4147-A177-3AD203B41FA5}">
                      <a16:colId xmlns:a16="http://schemas.microsoft.com/office/drawing/2014/main" val="20000"/>
                    </a:ext>
                  </a:extLst>
                </a:gridCol>
                <a:gridCol w="989330">
                  <a:extLst>
                    <a:ext uri="{9D8B030D-6E8A-4147-A177-3AD203B41FA5}">
                      <a16:colId xmlns:a16="http://schemas.microsoft.com/office/drawing/2014/main" val="20001"/>
                    </a:ext>
                  </a:extLst>
                </a:gridCol>
                <a:gridCol w="917893">
                  <a:extLst>
                    <a:ext uri="{9D8B030D-6E8A-4147-A177-3AD203B41FA5}">
                      <a16:colId xmlns:a16="http://schemas.microsoft.com/office/drawing/2014/main" val="20002"/>
                    </a:ext>
                  </a:extLst>
                </a:gridCol>
                <a:gridCol w="924242">
                  <a:extLst>
                    <a:ext uri="{9D8B030D-6E8A-4147-A177-3AD203B41FA5}">
                      <a16:colId xmlns:a16="http://schemas.microsoft.com/office/drawing/2014/main" val="20003"/>
                    </a:ext>
                  </a:extLst>
                </a:gridCol>
              </a:tblGrid>
              <a:tr h="411480">
                <a:tc>
                  <a:txBody>
                    <a:bodyPr/>
                    <a:lstStyle/>
                    <a:p>
                      <a:r>
                        <a:rPr lang="en-US" sz="1900" b="0" kern="1200" dirty="0" smtClean="0">
                          <a:solidFill>
                            <a:schemeClr val="dk1"/>
                          </a:solidFill>
                          <a:latin typeface="+mn-lt"/>
                          <a:ea typeface="+mn-ea"/>
                          <a:cs typeface="+mn-cs"/>
                        </a:rPr>
                        <a:t>Prof. Ajay Shah</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Lecturer</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50,000</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15</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0"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975661328"/>
              </p:ext>
            </p:extLst>
          </p:nvPr>
        </p:nvGraphicFramePr>
        <p:xfrm>
          <a:off x="6962728" y="4623475"/>
          <a:ext cx="4873308" cy="411480"/>
        </p:xfrm>
        <a:graphic>
          <a:graphicData uri="http://schemas.openxmlformats.org/drawingml/2006/table">
            <a:tbl>
              <a:tblPr firstRow="1" bandRow="1">
                <a:tableStyleId>{8EC20E35-A176-4012-BC5E-935CFFF8708E}</a:tableStyleId>
              </a:tblPr>
              <a:tblGrid>
                <a:gridCol w="1698943">
                  <a:extLst>
                    <a:ext uri="{9D8B030D-6E8A-4147-A177-3AD203B41FA5}">
                      <a16:colId xmlns:a16="http://schemas.microsoft.com/office/drawing/2014/main" val="20000"/>
                    </a:ext>
                  </a:extLst>
                </a:gridCol>
                <a:gridCol w="1078230">
                  <a:extLst>
                    <a:ext uri="{9D8B030D-6E8A-4147-A177-3AD203B41FA5}">
                      <a16:colId xmlns:a16="http://schemas.microsoft.com/office/drawing/2014/main" val="20001"/>
                    </a:ext>
                  </a:extLst>
                </a:gridCol>
                <a:gridCol w="1271905">
                  <a:extLst>
                    <a:ext uri="{9D8B030D-6E8A-4147-A177-3AD203B41FA5}">
                      <a16:colId xmlns:a16="http://schemas.microsoft.com/office/drawing/2014/main" val="20002"/>
                    </a:ext>
                  </a:extLst>
                </a:gridCol>
                <a:gridCol w="824230">
                  <a:extLst>
                    <a:ext uri="{9D8B030D-6E8A-4147-A177-3AD203B41FA5}">
                      <a16:colId xmlns:a16="http://schemas.microsoft.com/office/drawing/2014/main" val="20003"/>
                    </a:ext>
                  </a:extLst>
                </a:gridCol>
              </a:tblGrid>
              <a:tr h="411480">
                <a:tc>
                  <a:txBody>
                    <a:bodyPr/>
                    <a:lstStyle/>
                    <a:p>
                      <a:pPr algn="l"/>
                      <a:r>
                        <a:rPr lang="en-US" b="1" dirty="0" err="1" smtClean="0">
                          <a:solidFill>
                            <a:schemeClr val="tx1"/>
                          </a:solidFill>
                        </a:rPr>
                        <a:t>Emp_Name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Teaching</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Knowledge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Rating</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11"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551488325"/>
              </p:ext>
            </p:extLst>
          </p:nvPr>
        </p:nvGraphicFramePr>
        <p:xfrm>
          <a:off x="6962728" y="5033914"/>
          <a:ext cx="4871133" cy="411480"/>
        </p:xfrm>
        <a:graphic>
          <a:graphicData uri="http://schemas.openxmlformats.org/drawingml/2006/table">
            <a:tbl>
              <a:tblPr firstRow="1" bandRow="1">
                <a:tableStyleId>{8EC20E35-A176-4012-BC5E-935CFFF8708E}</a:tableStyleId>
              </a:tblPr>
              <a:tblGrid>
                <a:gridCol w="1698943">
                  <a:extLst>
                    <a:ext uri="{9D8B030D-6E8A-4147-A177-3AD203B41FA5}">
                      <a16:colId xmlns:a16="http://schemas.microsoft.com/office/drawing/2014/main" val="20000"/>
                    </a:ext>
                  </a:extLst>
                </a:gridCol>
                <a:gridCol w="1077642">
                  <a:extLst>
                    <a:ext uri="{9D8B030D-6E8A-4147-A177-3AD203B41FA5}">
                      <a16:colId xmlns:a16="http://schemas.microsoft.com/office/drawing/2014/main" val="20001"/>
                    </a:ext>
                  </a:extLst>
                </a:gridCol>
                <a:gridCol w="1271588">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tblGrid>
              <a:tr h="411480">
                <a:tc>
                  <a:txBody>
                    <a:bodyPr/>
                    <a:lstStyle/>
                    <a:p>
                      <a:r>
                        <a:rPr lang="en-US" sz="1900" b="0" kern="1200" dirty="0" smtClean="0">
                          <a:solidFill>
                            <a:schemeClr val="dk1"/>
                          </a:solidFill>
                          <a:latin typeface="+mn-lt"/>
                          <a:ea typeface="+mn-ea"/>
                          <a:cs typeface="+mn-cs"/>
                        </a:rPr>
                        <a:t>Prof. Ajay Shah</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Good</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Excellent</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9</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2"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548374812"/>
              </p:ext>
            </p:extLst>
          </p:nvPr>
        </p:nvGraphicFramePr>
        <p:xfrm>
          <a:off x="6960913" y="2706138"/>
          <a:ext cx="822960" cy="365760"/>
        </p:xfrm>
        <a:graphic>
          <a:graphicData uri="http://schemas.openxmlformats.org/drawingml/2006/table">
            <a:tbl>
              <a:tblPr firstRow="1" bandRow="1">
                <a:tableStyleId>{8EC20E35-A176-4012-BC5E-935CFFF8708E}</a:tableStyleId>
              </a:tblPr>
              <a:tblGrid>
                <a:gridCol w="822960">
                  <a:extLst>
                    <a:ext uri="{9D8B030D-6E8A-4147-A177-3AD203B41FA5}">
                      <a16:colId xmlns:a16="http://schemas.microsoft.com/office/drawing/2014/main" val="20000"/>
                    </a:ext>
                  </a:extLst>
                </a:gridCol>
              </a:tblGrid>
              <a:tr h="285488">
                <a:tc>
                  <a:txBody>
                    <a:bodyPr/>
                    <a:lstStyle/>
                    <a:p>
                      <a:pPr algn="l"/>
                      <a:r>
                        <a:rPr lang="en-US" b="1" dirty="0" smtClean="0">
                          <a:solidFill>
                            <a:schemeClr val="tx1"/>
                          </a:solidFill>
                        </a:rPr>
                        <a:t>File - 2</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3"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752616342"/>
              </p:ext>
            </p:extLst>
          </p:nvPr>
        </p:nvGraphicFramePr>
        <p:xfrm>
          <a:off x="6960913" y="4255846"/>
          <a:ext cx="822960" cy="365760"/>
        </p:xfrm>
        <a:graphic>
          <a:graphicData uri="http://schemas.openxmlformats.org/drawingml/2006/table">
            <a:tbl>
              <a:tblPr firstRow="1" bandRow="1">
                <a:tableStyleId>{8EC20E35-A176-4012-BC5E-935CFFF8708E}</a:tableStyleId>
              </a:tblPr>
              <a:tblGrid>
                <a:gridCol w="822960">
                  <a:extLst>
                    <a:ext uri="{9D8B030D-6E8A-4147-A177-3AD203B41FA5}">
                      <a16:colId xmlns:a16="http://schemas.microsoft.com/office/drawing/2014/main" val="20000"/>
                    </a:ext>
                  </a:extLst>
                </a:gridCol>
              </a:tblGrid>
              <a:tr h="285488">
                <a:tc>
                  <a:txBody>
                    <a:bodyPr/>
                    <a:lstStyle/>
                    <a:p>
                      <a:pPr algn="l"/>
                      <a:r>
                        <a:rPr lang="en-US" b="1" dirty="0" smtClean="0">
                          <a:solidFill>
                            <a:schemeClr val="tx1"/>
                          </a:solidFill>
                        </a:rPr>
                        <a:t>File - 3</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701680985"/>
              </p:ext>
            </p:extLst>
          </p:nvPr>
        </p:nvGraphicFramePr>
        <p:xfrm>
          <a:off x="6963944" y="1145357"/>
          <a:ext cx="822960" cy="365760"/>
        </p:xfrm>
        <a:graphic>
          <a:graphicData uri="http://schemas.openxmlformats.org/drawingml/2006/table">
            <a:tbl>
              <a:tblPr firstRow="1" bandRow="1">
                <a:tableStyleId>{8EC20E35-A176-4012-BC5E-935CFFF8708E}</a:tableStyleId>
              </a:tblPr>
              <a:tblGrid>
                <a:gridCol w="822960">
                  <a:extLst>
                    <a:ext uri="{9D8B030D-6E8A-4147-A177-3AD203B41FA5}">
                      <a16:colId xmlns:a16="http://schemas.microsoft.com/office/drawing/2014/main" val="20000"/>
                    </a:ext>
                  </a:extLst>
                </a:gridCol>
              </a:tblGrid>
              <a:tr h="285488">
                <a:tc>
                  <a:txBody>
                    <a:bodyPr/>
                    <a:lstStyle/>
                    <a:p>
                      <a:pPr algn="l"/>
                      <a:r>
                        <a:rPr lang="en-US" b="1" dirty="0" smtClean="0">
                          <a:solidFill>
                            <a:schemeClr val="tx1"/>
                          </a:solidFill>
                        </a:rPr>
                        <a:t>File - 1</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15" name="Rounded Rectangular Callout 14"/>
          <p:cNvSpPr/>
          <p:nvPr/>
        </p:nvSpPr>
        <p:spPr>
          <a:xfrm>
            <a:off x="254010" y="2660407"/>
            <a:ext cx="6217920" cy="633692"/>
          </a:xfrm>
          <a:prstGeom prst="wedgeRoundRectCallout">
            <a:avLst>
              <a:gd name="adj1" fmla="val -46835"/>
              <a:gd name="adj2" fmla="val 1908"/>
              <a:gd name="adj3" fmla="val 16667"/>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IN" sz="2000" dirty="0">
                <a:solidFill>
                  <a:schemeClr val="lt1"/>
                </a:solidFill>
              </a:rPr>
              <a:t>DBMS allow us to access (retrieve) appropriate data easily.</a:t>
            </a:r>
            <a:endParaRPr lang="en-US" sz="2000" dirty="0">
              <a:solidFill>
                <a:schemeClr val="lt1"/>
              </a:solidFill>
            </a:endParaRPr>
          </a:p>
        </p:txBody>
      </p:sp>
      <p:sp>
        <p:nvSpPr>
          <p:cNvPr id="16" name="Rounded Rectangular Callout 15"/>
          <p:cNvSpPr/>
          <p:nvPr/>
        </p:nvSpPr>
        <p:spPr>
          <a:xfrm>
            <a:off x="254010" y="3656122"/>
            <a:ext cx="6217920" cy="1434940"/>
          </a:xfrm>
          <a:prstGeom prst="wedgeRoundRectCallout">
            <a:avLst>
              <a:gd name="adj1" fmla="val -46835"/>
              <a:gd name="adj2" fmla="val 1908"/>
              <a:gd name="adj3" fmla="val 16667"/>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000" dirty="0">
                <a:solidFill>
                  <a:schemeClr val="lt1"/>
                </a:solidFill>
              </a:rPr>
              <a:t>Data isolation is a property that determines when and how changes made by one operation become visible to other concurrent users and systems. </a:t>
            </a:r>
            <a:endParaRPr lang="en-US" sz="2000" dirty="0" smtClean="0">
              <a:solidFill>
                <a:schemeClr val="lt1"/>
              </a:solidFill>
            </a:endParaRPr>
          </a:p>
          <a:p>
            <a:pPr algn="ctr"/>
            <a:r>
              <a:rPr lang="en-US" sz="2000" dirty="0" smtClean="0">
                <a:solidFill>
                  <a:schemeClr val="lt1"/>
                </a:solidFill>
              </a:rPr>
              <a:t>This </a:t>
            </a:r>
            <a:r>
              <a:rPr lang="en-US" sz="2000" dirty="0">
                <a:solidFill>
                  <a:schemeClr val="lt1"/>
                </a:solidFill>
              </a:rPr>
              <a:t>issue occurs in a concurrency </a:t>
            </a:r>
            <a:r>
              <a:rPr lang="en-US" sz="2000" dirty="0" smtClean="0">
                <a:solidFill>
                  <a:schemeClr val="lt1"/>
                </a:solidFill>
              </a:rPr>
              <a:t>situation.</a:t>
            </a:r>
            <a:endParaRPr lang="en-US" sz="2000" dirty="0">
              <a:solidFill>
                <a:schemeClr val="lt1"/>
              </a:solidFill>
            </a:endParaRPr>
          </a:p>
        </p:txBody>
      </p:sp>
    </p:spTree>
    <p:extLst>
      <p:ext uri="{BB962C8B-B14F-4D97-AF65-F5344CB8AC3E}">
        <p14:creationId xmlns:p14="http://schemas.microsoft.com/office/powerpoint/2010/main" val="122777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Effect transition="in" filter="fade">
                                      <p:cBhvr>
                                        <p:cTn id="34" dur="500"/>
                                        <p:tgtEl>
                                          <p:spTgt spid="5">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
                                            <p:txEl>
                                              <p:pRg st="1" end="1"/>
                                            </p:txEl>
                                          </p:spTgt>
                                        </p:tgtEl>
                                        <p:attrNameLst>
                                          <p:attrName>style.visibility</p:attrName>
                                        </p:attrNameLst>
                                      </p:cBhvr>
                                      <p:to>
                                        <p:strVal val="visible"/>
                                      </p:to>
                                    </p:set>
                                    <p:animEffect transition="in" filter="fade">
                                      <p:cBhvr>
                                        <p:cTn id="39" dur="500"/>
                                        <p:tgtEl>
                                          <p:spTgt spid="5">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
                                            <p:txEl>
                                              <p:pRg st="2" end="2"/>
                                            </p:txEl>
                                          </p:spTgt>
                                        </p:tgtEl>
                                        <p:attrNameLst>
                                          <p:attrName>style.visibility</p:attrName>
                                        </p:attrNameLst>
                                      </p:cBhvr>
                                      <p:to>
                                        <p:strVal val="visible"/>
                                      </p:to>
                                    </p:set>
                                    <p:animEffect transition="in" filter="fade">
                                      <p:cBhvr>
                                        <p:cTn id="44" dur="500"/>
                                        <p:tgtEl>
                                          <p:spTgt spid="5">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
            <a:ext cx="12192000" cy="711200"/>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mtClean="0"/>
              <a:t>Guaranteed atomicity</a:t>
            </a:r>
            <a:endParaRPr lang="en-US" dirty="0"/>
          </a:p>
        </p:txBody>
      </p:sp>
      <p:sp>
        <p:nvSpPr>
          <p:cNvPr id="3" name="Content Placeholder 2"/>
          <p:cNvSpPr txBox="1">
            <a:spLocks/>
          </p:cNvSpPr>
          <p:nvPr/>
        </p:nvSpPr>
        <p:spPr>
          <a:xfrm>
            <a:off x="131180" y="863444"/>
            <a:ext cx="11929641" cy="55905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mtClean="0"/>
              <a:t>Atomicity: Either transaction </a:t>
            </a:r>
            <a:r>
              <a:rPr lang="en-US" b="1" smtClean="0">
                <a:solidFill>
                  <a:schemeClr val="accent6"/>
                </a:solidFill>
              </a:rPr>
              <a:t>execute</a:t>
            </a:r>
            <a:r>
              <a:rPr lang="en-US" smtClean="0"/>
              <a:t> </a:t>
            </a:r>
            <a:r>
              <a:rPr lang="en-US" b="1" smtClean="0">
                <a:solidFill>
                  <a:schemeClr val="accent6"/>
                </a:solidFill>
              </a:rPr>
              <a:t>0% or 100%</a:t>
            </a:r>
            <a:r>
              <a:rPr lang="en-US" smtClean="0"/>
              <a:t>.</a:t>
            </a:r>
            <a:endParaRPr lang="en-US" dirty="0"/>
          </a:p>
        </p:txBody>
      </p:sp>
      <p:sp>
        <p:nvSpPr>
          <p:cNvPr id="4" name="TextBox 3"/>
          <p:cNvSpPr txBox="1"/>
          <p:nvPr/>
        </p:nvSpPr>
        <p:spPr>
          <a:xfrm>
            <a:off x="803081" y="3828764"/>
            <a:ext cx="1276350" cy="1015663"/>
          </a:xfrm>
          <a:prstGeom prst="rect">
            <a:avLst/>
          </a:prstGeom>
          <a:noFill/>
        </p:spPr>
        <p:txBody>
          <a:bodyPr wrap="square" rtlCol="0">
            <a:spAutoFit/>
          </a:bodyPr>
          <a:lstStyle/>
          <a:p>
            <a:pPr algn="ctr"/>
            <a:r>
              <a:rPr lang="en-US" sz="2000" dirty="0" smtClean="0"/>
              <a:t>Person A</a:t>
            </a:r>
          </a:p>
          <a:p>
            <a:pPr algn="ctr"/>
            <a:r>
              <a:rPr lang="en-US" sz="2000" dirty="0" smtClean="0"/>
              <a:t>Account A</a:t>
            </a:r>
          </a:p>
          <a:p>
            <a:pPr algn="ctr"/>
            <a:r>
              <a:rPr lang="en-US" sz="2000" dirty="0" smtClean="0"/>
              <a:t>Bal : 2000</a:t>
            </a:r>
            <a:endParaRPr lang="en-US" sz="2000" dirty="0"/>
          </a:p>
        </p:txBody>
      </p:sp>
      <p:sp>
        <p:nvSpPr>
          <p:cNvPr id="5" name="TextBox 4"/>
          <p:cNvSpPr txBox="1"/>
          <p:nvPr/>
        </p:nvSpPr>
        <p:spPr>
          <a:xfrm>
            <a:off x="5851331" y="3828764"/>
            <a:ext cx="1238250" cy="1015663"/>
          </a:xfrm>
          <a:prstGeom prst="rect">
            <a:avLst/>
          </a:prstGeom>
          <a:noFill/>
        </p:spPr>
        <p:txBody>
          <a:bodyPr wrap="square" rtlCol="0">
            <a:spAutoFit/>
          </a:bodyPr>
          <a:lstStyle/>
          <a:p>
            <a:pPr algn="ctr"/>
            <a:r>
              <a:rPr lang="en-US" sz="2000" dirty="0" smtClean="0"/>
              <a:t>Person B</a:t>
            </a:r>
          </a:p>
          <a:p>
            <a:pPr algn="ctr"/>
            <a:r>
              <a:rPr lang="en-US" sz="2000" dirty="0" smtClean="0"/>
              <a:t>Account B</a:t>
            </a:r>
          </a:p>
          <a:p>
            <a:pPr algn="ctr"/>
            <a:r>
              <a:rPr lang="en-US" sz="2000" dirty="0" smtClean="0"/>
              <a:t>Bal : 1000</a:t>
            </a:r>
            <a:endParaRPr lang="en-US" sz="2000" dirty="0"/>
          </a:p>
        </p:txBody>
      </p:sp>
      <p:sp>
        <p:nvSpPr>
          <p:cNvPr id="6" name="Right Arrow 5"/>
          <p:cNvSpPr/>
          <p:nvPr/>
        </p:nvSpPr>
        <p:spPr>
          <a:xfrm>
            <a:off x="2746181" y="3828764"/>
            <a:ext cx="2438400" cy="876300"/>
          </a:xfrm>
          <a:prstGeom prst="rightArrow">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solidFill>
                  <a:schemeClr val="tx1"/>
                </a:solidFill>
              </a:rPr>
              <a:t>Transfer 500</a:t>
            </a:r>
          </a:p>
        </p:txBody>
      </p:sp>
      <p:sp>
        <p:nvSpPr>
          <p:cNvPr id="7" name="TextBox 6"/>
          <p:cNvSpPr txBox="1"/>
          <p:nvPr/>
        </p:nvSpPr>
        <p:spPr>
          <a:xfrm>
            <a:off x="1960368" y="4781264"/>
            <a:ext cx="4010025" cy="707886"/>
          </a:xfrm>
          <a:prstGeom prst="rect">
            <a:avLst/>
          </a:prstGeom>
          <a:noFill/>
        </p:spPr>
        <p:txBody>
          <a:bodyPr wrap="square" rtlCol="0">
            <a:spAutoFit/>
          </a:bodyPr>
          <a:lstStyle/>
          <a:p>
            <a:pPr algn="ctr"/>
            <a:r>
              <a:rPr lang="en-US" sz="2000" dirty="0" smtClean="0"/>
              <a:t>Step 1 : Debit 500 from Account A</a:t>
            </a:r>
          </a:p>
          <a:p>
            <a:pPr algn="ctr"/>
            <a:r>
              <a:rPr lang="en-US" sz="2000" dirty="0"/>
              <a:t>Step </a:t>
            </a:r>
            <a:r>
              <a:rPr lang="en-US" sz="2000" dirty="0" smtClean="0"/>
              <a:t>2 </a:t>
            </a:r>
            <a:r>
              <a:rPr lang="en-US" sz="2000" dirty="0"/>
              <a:t>: </a:t>
            </a:r>
            <a:r>
              <a:rPr lang="en-US" sz="2000" dirty="0" smtClean="0"/>
              <a:t>Credit </a:t>
            </a:r>
            <a:r>
              <a:rPr lang="en-US" sz="2000" dirty="0"/>
              <a:t>500 </a:t>
            </a:r>
            <a:r>
              <a:rPr lang="en-US" sz="2000" dirty="0" smtClean="0"/>
              <a:t>into Account B</a:t>
            </a:r>
          </a:p>
        </p:txBody>
      </p:sp>
      <p:sp>
        <p:nvSpPr>
          <p:cNvPr id="8" name="Rounded Rectangle 7"/>
          <p:cNvSpPr/>
          <p:nvPr/>
        </p:nvSpPr>
        <p:spPr>
          <a:xfrm>
            <a:off x="2746181" y="2190464"/>
            <a:ext cx="2438400" cy="1066800"/>
          </a:xfrm>
          <a:prstGeom prst="roundRect">
            <a:avLst>
              <a:gd name="adj" fmla="val 11970"/>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dirty="0">
                <a:solidFill>
                  <a:schemeClr val="lt1"/>
                </a:solidFill>
              </a:rPr>
              <a:t>Sum of both account before transfer is 3000</a:t>
            </a:r>
          </a:p>
        </p:txBody>
      </p:sp>
      <p:sp>
        <p:nvSpPr>
          <p:cNvPr id="9" name="Rounded Rectangle 8"/>
          <p:cNvSpPr/>
          <p:nvPr/>
        </p:nvSpPr>
        <p:spPr>
          <a:xfrm>
            <a:off x="2665217" y="5584400"/>
            <a:ext cx="2600326" cy="687289"/>
          </a:xfrm>
          <a:prstGeom prst="round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dirty="0">
                <a:solidFill>
                  <a:schemeClr val="lt1"/>
                </a:solidFill>
              </a:rPr>
              <a:t>Sum of both account </a:t>
            </a:r>
          </a:p>
          <a:p>
            <a:pPr algn="ctr"/>
            <a:r>
              <a:rPr lang="en-US" dirty="0">
                <a:solidFill>
                  <a:schemeClr val="lt1"/>
                </a:solidFill>
              </a:rPr>
              <a:t>after transfer is 3000</a:t>
            </a:r>
          </a:p>
        </p:txBody>
      </p:sp>
      <p:cxnSp>
        <p:nvCxnSpPr>
          <p:cNvPr id="10" name="Straight Connector 9"/>
          <p:cNvCxnSpPr/>
          <p:nvPr/>
        </p:nvCxnSpPr>
        <p:spPr>
          <a:xfrm>
            <a:off x="1688906" y="5124166"/>
            <a:ext cx="4572000" cy="0"/>
          </a:xfrm>
          <a:prstGeom prst="line">
            <a:avLst/>
          </a:prstGeom>
        </p:spPr>
        <p:style>
          <a:lnRef idx="2">
            <a:schemeClr val="accent6"/>
          </a:lnRef>
          <a:fillRef idx="0">
            <a:schemeClr val="accent6"/>
          </a:fillRef>
          <a:effectRef idx="1">
            <a:schemeClr val="accent6"/>
          </a:effectRef>
          <a:fontRef idx="minor">
            <a:schemeClr val="tx1"/>
          </a:fontRef>
        </p:style>
      </p:cxnSp>
      <p:sp>
        <p:nvSpPr>
          <p:cNvPr id="11" name="Rounded Rectangular Callout 10"/>
          <p:cNvSpPr/>
          <p:nvPr/>
        </p:nvSpPr>
        <p:spPr>
          <a:xfrm>
            <a:off x="6613328" y="5295617"/>
            <a:ext cx="1971677" cy="1009647"/>
          </a:xfrm>
          <a:prstGeom prst="wedgeRoundRectCallout">
            <a:avLst>
              <a:gd name="adj1" fmla="val -88224"/>
              <a:gd name="adj2" fmla="val -67469"/>
              <a:gd name="adj3" fmla="val 16667"/>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dirty="0">
                <a:solidFill>
                  <a:schemeClr val="lt1"/>
                </a:solidFill>
              </a:rPr>
              <a:t>Sum of both account is 2500</a:t>
            </a:r>
          </a:p>
          <a:p>
            <a:pPr algn="ctr"/>
            <a:r>
              <a:rPr lang="en-US" dirty="0">
                <a:solidFill>
                  <a:schemeClr val="lt1"/>
                </a:solidFill>
              </a:rPr>
              <a:t>so inconsistent</a:t>
            </a:r>
          </a:p>
        </p:txBody>
      </p:sp>
      <p:sp>
        <p:nvSpPr>
          <p:cNvPr id="12" name="Rounded Rectangular Callout 11"/>
          <p:cNvSpPr/>
          <p:nvPr/>
        </p:nvSpPr>
        <p:spPr>
          <a:xfrm>
            <a:off x="585198" y="5332749"/>
            <a:ext cx="1464467" cy="595295"/>
          </a:xfrm>
          <a:prstGeom prst="wedgeRoundRectCallout">
            <a:avLst>
              <a:gd name="adj1" fmla="val 45202"/>
              <a:gd name="adj2" fmla="val -82104"/>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Transaction is failed</a:t>
            </a:r>
          </a:p>
        </p:txBody>
      </p:sp>
      <p:pic>
        <p:nvPicPr>
          <p:cNvPr id="13" name="Picture 2" descr="Related image"/>
          <p:cNvPicPr>
            <a:picLocks noChangeAspect="1" noChangeArrowheads="1"/>
          </p:cNvPicPr>
          <p:nvPr/>
        </p:nvPicPr>
        <p:blipFill rotWithShape="1">
          <a:blip r:embed="rId2">
            <a:extLst>
              <a:ext uri="{28A0092B-C50C-407E-A947-70E740481C1C}">
                <a14:useLocalDpi xmlns:a14="http://schemas.microsoft.com/office/drawing/2010/main" val="0"/>
              </a:ext>
            </a:extLst>
          </a:blip>
          <a:srcRect l="27689" t="2449" r="27511"/>
          <a:stretch/>
        </p:blipFill>
        <p:spPr bwMode="auto">
          <a:xfrm>
            <a:off x="541256" y="1515808"/>
            <a:ext cx="1800000" cy="22053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Image resul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5117" t="6774" r="15457" b="6843"/>
          <a:stretch/>
        </p:blipFill>
        <p:spPr bwMode="auto">
          <a:xfrm>
            <a:off x="5583642" y="1533984"/>
            <a:ext cx="1773627" cy="220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76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p:bldP spid="8" grpId="0" animBg="1"/>
      <p:bldP spid="9" grpId="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
            <a:ext cx="12192000" cy="711200"/>
          </a:xfrm>
        </p:spPr>
        <p:txBody>
          <a:bodyPr/>
          <a:lstStyle/>
          <a:p>
            <a:r>
              <a:rPr lang="en-US" dirty="0"/>
              <a:t>Allow to i</a:t>
            </a:r>
            <a:r>
              <a:rPr lang="en-US" dirty="0" smtClean="0"/>
              <a:t>mplement </a:t>
            </a:r>
            <a:r>
              <a:rPr lang="en-US" dirty="0"/>
              <a:t>i</a:t>
            </a:r>
            <a:r>
              <a:rPr lang="en-US" dirty="0" smtClean="0"/>
              <a:t>ntegrity </a:t>
            </a:r>
            <a:r>
              <a:rPr lang="en-US" dirty="0"/>
              <a:t>c</a:t>
            </a:r>
            <a:r>
              <a:rPr lang="en-US" dirty="0" smtClean="0"/>
              <a:t>onstraints</a:t>
            </a:r>
            <a:endParaRPr lang="en-US" dirty="0"/>
          </a:p>
        </p:txBody>
      </p:sp>
      <p:sp>
        <p:nvSpPr>
          <p:cNvPr id="5" name="Content Placeholder 2"/>
          <p:cNvSpPr>
            <a:spLocks noGrp="1"/>
          </p:cNvSpPr>
          <p:nvPr>
            <p:ph idx="1"/>
          </p:nvPr>
        </p:nvSpPr>
        <p:spPr>
          <a:xfrm>
            <a:off x="131180" y="863444"/>
            <a:ext cx="11929641" cy="5590565"/>
          </a:xfrm>
        </p:spPr>
        <p:txBody>
          <a:bodyPr/>
          <a:lstStyle/>
          <a:p>
            <a:pPr marL="0" indent="0">
              <a:buNone/>
            </a:pPr>
            <a:endParaRPr lang="en-US" dirty="0"/>
          </a:p>
        </p:txBody>
      </p:sp>
      <p:graphicFrame>
        <p:nvGraphicFramePr>
          <p:cNvPr id="6"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947620683"/>
              </p:ext>
            </p:extLst>
          </p:nvPr>
        </p:nvGraphicFramePr>
        <p:xfrm>
          <a:off x="625686" y="1255811"/>
          <a:ext cx="5041583" cy="822960"/>
        </p:xfrm>
        <a:graphic>
          <a:graphicData uri="http://schemas.openxmlformats.org/drawingml/2006/table">
            <a:tbl>
              <a:tblPr firstRow="1" bandRow="1">
                <a:tableStyleId>{8EC20E35-A176-4012-BC5E-935CFFF8708E}</a:tableStyleId>
              </a:tblPr>
              <a:tblGrid>
                <a:gridCol w="1698943">
                  <a:extLst>
                    <a:ext uri="{9D8B030D-6E8A-4147-A177-3AD203B41FA5}">
                      <a16:colId xmlns:a16="http://schemas.microsoft.com/office/drawing/2014/main" val="20000"/>
                    </a:ext>
                  </a:extLst>
                </a:gridCol>
                <a:gridCol w="989330">
                  <a:extLst>
                    <a:ext uri="{9D8B030D-6E8A-4147-A177-3AD203B41FA5}">
                      <a16:colId xmlns:a16="http://schemas.microsoft.com/office/drawing/2014/main" val="20001"/>
                    </a:ext>
                  </a:extLst>
                </a:gridCol>
                <a:gridCol w="1429068">
                  <a:extLst>
                    <a:ext uri="{9D8B030D-6E8A-4147-A177-3AD203B41FA5}">
                      <a16:colId xmlns:a16="http://schemas.microsoft.com/office/drawing/2014/main" val="20002"/>
                    </a:ext>
                  </a:extLst>
                </a:gridCol>
                <a:gridCol w="924242">
                  <a:extLst>
                    <a:ext uri="{9D8B030D-6E8A-4147-A177-3AD203B41FA5}">
                      <a16:colId xmlns:a16="http://schemas.microsoft.com/office/drawing/2014/main" val="20003"/>
                    </a:ext>
                  </a:extLst>
                </a:gridCol>
              </a:tblGrid>
              <a:tr h="411480">
                <a:tc>
                  <a:txBody>
                    <a:bodyPr/>
                    <a:lstStyle/>
                    <a:p>
                      <a:pPr algn="l"/>
                      <a:r>
                        <a:rPr lang="en-US" b="1" dirty="0" err="1" smtClean="0">
                          <a:solidFill>
                            <a:schemeClr val="tx1"/>
                          </a:solidFill>
                        </a:rPr>
                        <a:t>Emp_Name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smtClean="0">
                          <a:solidFill>
                            <a:schemeClr val="tx1"/>
                          </a:solidFill>
                        </a:rPr>
                        <a:t>Mobile_No</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Subject</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algn="l"/>
                      <a:r>
                        <a:rPr lang="en-US" sz="1900" dirty="0" smtClean="0"/>
                        <a:t>Prof. Ajay Shah</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Rajkot</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9876543210</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PPS</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7"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3999443892"/>
              </p:ext>
            </p:extLst>
          </p:nvPr>
        </p:nvGraphicFramePr>
        <p:xfrm>
          <a:off x="625686" y="3111497"/>
          <a:ext cx="5041583" cy="822960"/>
        </p:xfrm>
        <a:graphic>
          <a:graphicData uri="http://schemas.openxmlformats.org/drawingml/2006/table">
            <a:tbl>
              <a:tblPr firstRow="1" bandRow="1">
                <a:tableStyleId>{8EC20E35-A176-4012-BC5E-935CFFF8708E}</a:tableStyleId>
              </a:tblPr>
              <a:tblGrid>
                <a:gridCol w="1698943">
                  <a:extLst>
                    <a:ext uri="{9D8B030D-6E8A-4147-A177-3AD203B41FA5}">
                      <a16:colId xmlns:a16="http://schemas.microsoft.com/office/drawing/2014/main" val="20000"/>
                    </a:ext>
                  </a:extLst>
                </a:gridCol>
                <a:gridCol w="989330">
                  <a:extLst>
                    <a:ext uri="{9D8B030D-6E8A-4147-A177-3AD203B41FA5}">
                      <a16:colId xmlns:a16="http://schemas.microsoft.com/office/drawing/2014/main" val="20001"/>
                    </a:ext>
                  </a:extLst>
                </a:gridCol>
                <a:gridCol w="1429068">
                  <a:extLst>
                    <a:ext uri="{9D8B030D-6E8A-4147-A177-3AD203B41FA5}">
                      <a16:colId xmlns:a16="http://schemas.microsoft.com/office/drawing/2014/main" val="20002"/>
                    </a:ext>
                  </a:extLst>
                </a:gridCol>
                <a:gridCol w="924242">
                  <a:extLst>
                    <a:ext uri="{9D8B030D-6E8A-4147-A177-3AD203B41FA5}">
                      <a16:colId xmlns:a16="http://schemas.microsoft.com/office/drawing/2014/main" val="20003"/>
                    </a:ext>
                  </a:extLst>
                </a:gridCol>
              </a:tblGrid>
              <a:tr h="411480">
                <a:tc>
                  <a:txBody>
                    <a:bodyPr/>
                    <a:lstStyle/>
                    <a:p>
                      <a:pPr algn="l"/>
                      <a:r>
                        <a:rPr lang="en-US" b="1" dirty="0" err="1" smtClean="0">
                          <a:solidFill>
                            <a:schemeClr val="tx1"/>
                          </a:solidFill>
                        </a:rPr>
                        <a:t>Student_Name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Branch</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Backlog</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SPI</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algn="l"/>
                      <a:r>
                        <a:rPr lang="en-US" sz="1900" dirty="0" err="1" smtClean="0"/>
                        <a:t>Nirav</a:t>
                      </a:r>
                      <a:r>
                        <a:rPr lang="en-US" sz="1900" baseline="0" dirty="0" smtClean="0"/>
                        <a:t> Patel</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Rajkot</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0</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8.5</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8" name="Rounded Rectangular Callout 7"/>
          <p:cNvSpPr/>
          <p:nvPr/>
        </p:nvSpPr>
        <p:spPr>
          <a:xfrm>
            <a:off x="3146407" y="2210445"/>
            <a:ext cx="3017520" cy="468000"/>
          </a:xfrm>
          <a:prstGeom prst="wedgeRoundRectCallout">
            <a:avLst>
              <a:gd name="adj1" fmla="val -22194"/>
              <a:gd name="adj2" fmla="val -89872"/>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Should contain exact 10 digits</a:t>
            </a:r>
            <a:endParaRPr lang="en-US" dirty="0">
              <a:solidFill>
                <a:schemeClr val="tx1"/>
              </a:solidFill>
            </a:endParaRPr>
          </a:p>
        </p:txBody>
      </p:sp>
      <p:sp>
        <p:nvSpPr>
          <p:cNvPr id="9" name="Rounded Rectangular Callout 8"/>
          <p:cNvSpPr/>
          <p:nvPr/>
        </p:nvSpPr>
        <p:spPr>
          <a:xfrm>
            <a:off x="4271274" y="4116930"/>
            <a:ext cx="2651760" cy="468000"/>
          </a:xfrm>
          <a:prstGeom prst="wedgeRoundRectCallout">
            <a:avLst>
              <a:gd name="adj1" fmla="val -23686"/>
              <a:gd name="adj2" fmla="val -99481"/>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Should be between 0 to 10</a:t>
            </a:r>
            <a:endParaRPr lang="en-US" dirty="0">
              <a:solidFill>
                <a:schemeClr val="tx1"/>
              </a:solidFill>
            </a:endParaRPr>
          </a:p>
        </p:txBody>
      </p:sp>
      <p:sp>
        <p:nvSpPr>
          <p:cNvPr id="10" name="Rounded Rectangular Callout 9"/>
          <p:cNvSpPr/>
          <p:nvPr/>
        </p:nvSpPr>
        <p:spPr>
          <a:xfrm>
            <a:off x="266700" y="5009267"/>
            <a:ext cx="7040880" cy="640080"/>
          </a:xfrm>
          <a:prstGeom prst="wedgeRoundRectCallout">
            <a:avLst>
              <a:gd name="adj1" fmla="val -49350"/>
              <a:gd name="adj2" fmla="val 4128"/>
              <a:gd name="adj3" fmla="val 16667"/>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IN" sz="2000" dirty="0">
                <a:solidFill>
                  <a:schemeClr val="lt1"/>
                </a:solidFill>
              </a:rPr>
              <a:t>DBMS allows us to implement such business rules in our </a:t>
            </a:r>
            <a:r>
              <a:rPr lang="en-IN" sz="2000" dirty="0" smtClean="0">
                <a:solidFill>
                  <a:schemeClr val="lt1"/>
                </a:solidFill>
              </a:rPr>
              <a:t>database.</a:t>
            </a:r>
            <a:r>
              <a:rPr lang="en-IN" sz="2000" dirty="0" smtClean="0"/>
              <a:t>.</a:t>
            </a:r>
            <a:endParaRPr lang="en-IN" sz="2000" dirty="0"/>
          </a:p>
        </p:txBody>
      </p:sp>
    </p:spTree>
    <p:extLst>
      <p:ext uri="{BB962C8B-B14F-4D97-AF65-F5344CB8AC3E}">
        <p14:creationId xmlns:p14="http://schemas.microsoft.com/office/powerpoint/2010/main" val="1178687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
            <a:ext cx="12192000" cy="711200"/>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mtClean="0"/>
              <a:t>Sharing of data among multiple users</a:t>
            </a:r>
            <a:endParaRPr lang="en-US" dirty="0"/>
          </a:p>
        </p:txBody>
      </p:sp>
      <p:sp>
        <p:nvSpPr>
          <p:cNvPr id="3" name="Rounded Rectangle 2"/>
          <p:cNvSpPr/>
          <p:nvPr/>
        </p:nvSpPr>
        <p:spPr>
          <a:xfrm>
            <a:off x="7493731" y="1430135"/>
            <a:ext cx="1800000" cy="432000"/>
          </a:xfrm>
          <a:prstGeom prst="round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dirty="0">
                <a:solidFill>
                  <a:schemeClr val="lt1"/>
                </a:solidFill>
              </a:rPr>
              <a:t>Civil</a:t>
            </a:r>
          </a:p>
        </p:txBody>
      </p:sp>
      <p:sp>
        <p:nvSpPr>
          <p:cNvPr id="4" name="Rounded Rectangle 3"/>
          <p:cNvSpPr/>
          <p:nvPr/>
        </p:nvSpPr>
        <p:spPr>
          <a:xfrm>
            <a:off x="2254981" y="5535583"/>
            <a:ext cx="1800000" cy="432000"/>
          </a:xfrm>
          <a:prstGeom prst="round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dirty="0">
                <a:solidFill>
                  <a:schemeClr val="lt1"/>
                </a:solidFill>
              </a:rPr>
              <a:t>Electrical</a:t>
            </a:r>
          </a:p>
        </p:txBody>
      </p:sp>
      <p:sp>
        <p:nvSpPr>
          <p:cNvPr id="5" name="Rounded Rectangle 4"/>
          <p:cNvSpPr/>
          <p:nvPr/>
        </p:nvSpPr>
        <p:spPr>
          <a:xfrm>
            <a:off x="7493731" y="5535583"/>
            <a:ext cx="1800000" cy="432000"/>
          </a:xfrm>
          <a:prstGeom prst="roundRect">
            <a:avLst>
              <a:gd name="adj" fmla="val 11813"/>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dirty="0">
                <a:solidFill>
                  <a:schemeClr val="lt1"/>
                </a:solidFill>
              </a:rPr>
              <a:t>Mechanical</a:t>
            </a:r>
          </a:p>
        </p:txBody>
      </p:sp>
      <p:sp>
        <p:nvSpPr>
          <p:cNvPr id="6" name="Rounded Rectangle 5"/>
          <p:cNvSpPr/>
          <p:nvPr/>
        </p:nvSpPr>
        <p:spPr>
          <a:xfrm>
            <a:off x="2254981" y="1430135"/>
            <a:ext cx="1800000" cy="432000"/>
          </a:xfrm>
          <a:prstGeom prst="round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dirty="0">
                <a:solidFill>
                  <a:schemeClr val="lt1"/>
                </a:solidFill>
              </a:rPr>
              <a:t>Computer</a:t>
            </a:r>
          </a:p>
        </p:txBody>
      </p:sp>
      <p:graphicFrame>
        <p:nvGraphicFramePr>
          <p:cNvPr id="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970485624"/>
              </p:ext>
            </p:extLst>
          </p:nvPr>
        </p:nvGraphicFramePr>
        <p:xfrm>
          <a:off x="889777" y="2032462"/>
          <a:ext cx="4530408" cy="411480"/>
        </p:xfrm>
        <a:graphic>
          <a:graphicData uri="http://schemas.openxmlformats.org/drawingml/2006/table">
            <a:tbl>
              <a:tblPr firstRow="1" bandRow="1">
                <a:tableStyleId>{8EC20E35-A176-4012-BC5E-935CFFF8708E}</a:tableStyleId>
              </a:tblPr>
              <a:tblGrid>
                <a:gridCol w="1698943">
                  <a:extLst>
                    <a:ext uri="{9D8B030D-6E8A-4147-A177-3AD203B41FA5}">
                      <a16:colId xmlns:a16="http://schemas.microsoft.com/office/drawing/2014/main" val="20000"/>
                    </a:ext>
                  </a:extLst>
                </a:gridCol>
                <a:gridCol w="989330">
                  <a:extLst>
                    <a:ext uri="{9D8B030D-6E8A-4147-A177-3AD203B41FA5}">
                      <a16:colId xmlns:a16="http://schemas.microsoft.com/office/drawing/2014/main" val="20001"/>
                    </a:ext>
                  </a:extLst>
                </a:gridCol>
                <a:gridCol w="917893">
                  <a:extLst>
                    <a:ext uri="{9D8B030D-6E8A-4147-A177-3AD203B41FA5}">
                      <a16:colId xmlns:a16="http://schemas.microsoft.com/office/drawing/2014/main" val="20002"/>
                    </a:ext>
                  </a:extLst>
                </a:gridCol>
                <a:gridCol w="924242">
                  <a:extLst>
                    <a:ext uri="{9D8B030D-6E8A-4147-A177-3AD203B41FA5}">
                      <a16:colId xmlns:a16="http://schemas.microsoft.com/office/drawing/2014/main" val="20003"/>
                    </a:ext>
                  </a:extLst>
                </a:gridCol>
              </a:tblGrid>
              <a:tr h="411480">
                <a:tc>
                  <a:txBody>
                    <a:bodyPr/>
                    <a:lstStyle/>
                    <a:p>
                      <a:pPr algn="l"/>
                      <a:r>
                        <a:rPr lang="en-US" b="1" dirty="0" err="1" smtClean="0">
                          <a:solidFill>
                            <a:schemeClr val="tx1"/>
                          </a:solidFill>
                        </a:rPr>
                        <a:t>Emp_Name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Mobile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Subject</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8"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958189816"/>
              </p:ext>
            </p:extLst>
          </p:nvPr>
        </p:nvGraphicFramePr>
        <p:xfrm>
          <a:off x="889777" y="2442901"/>
          <a:ext cx="4530408" cy="411480"/>
        </p:xfrm>
        <a:graphic>
          <a:graphicData uri="http://schemas.openxmlformats.org/drawingml/2006/table">
            <a:tbl>
              <a:tblPr firstRow="1" bandRow="1">
                <a:tableStyleId>{8EC20E35-A176-4012-BC5E-935CFFF8708E}</a:tableStyleId>
              </a:tblPr>
              <a:tblGrid>
                <a:gridCol w="1698943">
                  <a:extLst>
                    <a:ext uri="{9D8B030D-6E8A-4147-A177-3AD203B41FA5}">
                      <a16:colId xmlns:a16="http://schemas.microsoft.com/office/drawing/2014/main" val="20000"/>
                    </a:ext>
                  </a:extLst>
                </a:gridCol>
                <a:gridCol w="989330">
                  <a:extLst>
                    <a:ext uri="{9D8B030D-6E8A-4147-A177-3AD203B41FA5}">
                      <a16:colId xmlns:a16="http://schemas.microsoft.com/office/drawing/2014/main" val="20001"/>
                    </a:ext>
                  </a:extLst>
                </a:gridCol>
                <a:gridCol w="917893">
                  <a:extLst>
                    <a:ext uri="{9D8B030D-6E8A-4147-A177-3AD203B41FA5}">
                      <a16:colId xmlns:a16="http://schemas.microsoft.com/office/drawing/2014/main" val="20002"/>
                    </a:ext>
                  </a:extLst>
                </a:gridCol>
                <a:gridCol w="924242">
                  <a:extLst>
                    <a:ext uri="{9D8B030D-6E8A-4147-A177-3AD203B41FA5}">
                      <a16:colId xmlns:a16="http://schemas.microsoft.com/office/drawing/2014/main" val="20003"/>
                    </a:ext>
                  </a:extLst>
                </a:gridCol>
              </a:tblGrid>
              <a:tr h="411480">
                <a:tc>
                  <a:txBody>
                    <a:bodyPr/>
                    <a:lstStyle/>
                    <a:p>
                      <a:r>
                        <a:rPr lang="en-US" sz="1900" b="0" kern="1200" dirty="0" smtClean="0">
                          <a:solidFill>
                            <a:schemeClr val="dk1"/>
                          </a:solidFill>
                          <a:latin typeface="+mn-lt"/>
                          <a:ea typeface="+mn-ea"/>
                          <a:cs typeface="+mn-cs"/>
                        </a:rPr>
                        <a:t>Prof. Ajay Shah</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Rajkot</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1234</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PPS</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68220521"/>
              </p:ext>
            </p:extLst>
          </p:nvPr>
        </p:nvGraphicFramePr>
        <p:xfrm>
          <a:off x="6128527" y="2032462"/>
          <a:ext cx="4530408" cy="411480"/>
        </p:xfrm>
        <a:graphic>
          <a:graphicData uri="http://schemas.openxmlformats.org/drawingml/2006/table">
            <a:tbl>
              <a:tblPr firstRow="1" bandRow="1">
                <a:tableStyleId>{8EC20E35-A176-4012-BC5E-935CFFF8708E}</a:tableStyleId>
              </a:tblPr>
              <a:tblGrid>
                <a:gridCol w="1698943">
                  <a:extLst>
                    <a:ext uri="{9D8B030D-6E8A-4147-A177-3AD203B41FA5}">
                      <a16:colId xmlns:a16="http://schemas.microsoft.com/office/drawing/2014/main" val="20000"/>
                    </a:ext>
                  </a:extLst>
                </a:gridCol>
                <a:gridCol w="989330">
                  <a:extLst>
                    <a:ext uri="{9D8B030D-6E8A-4147-A177-3AD203B41FA5}">
                      <a16:colId xmlns:a16="http://schemas.microsoft.com/office/drawing/2014/main" val="20001"/>
                    </a:ext>
                  </a:extLst>
                </a:gridCol>
                <a:gridCol w="917893">
                  <a:extLst>
                    <a:ext uri="{9D8B030D-6E8A-4147-A177-3AD203B41FA5}">
                      <a16:colId xmlns:a16="http://schemas.microsoft.com/office/drawing/2014/main" val="20002"/>
                    </a:ext>
                  </a:extLst>
                </a:gridCol>
                <a:gridCol w="924242">
                  <a:extLst>
                    <a:ext uri="{9D8B030D-6E8A-4147-A177-3AD203B41FA5}">
                      <a16:colId xmlns:a16="http://schemas.microsoft.com/office/drawing/2014/main" val="20003"/>
                    </a:ext>
                  </a:extLst>
                </a:gridCol>
              </a:tblGrid>
              <a:tr h="411480">
                <a:tc>
                  <a:txBody>
                    <a:bodyPr/>
                    <a:lstStyle/>
                    <a:p>
                      <a:pPr algn="l"/>
                      <a:r>
                        <a:rPr lang="en-US" b="1" dirty="0" err="1" smtClean="0">
                          <a:solidFill>
                            <a:schemeClr val="tx1"/>
                          </a:solidFill>
                        </a:rPr>
                        <a:t>Emp_Name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Mobile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Subject</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10"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600273137"/>
              </p:ext>
            </p:extLst>
          </p:nvPr>
        </p:nvGraphicFramePr>
        <p:xfrm>
          <a:off x="6128527" y="2442901"/>
          <a:ext cx="4530408" cy="411480"/>
        </p:xfrm>
        <a:graphic>
          <a:graphicData uri="http://schemas.openxmlformats.org/drawingml/2006/table">
            <a:tbl>
              <a:tblPr firstRow="1" bandRow="1">
                <a:tableStyleId>{8EC20E35-A176-4012-BC5E-935CFFF8708E}</a:tableStyleId>
              </a:tblPr>
              <a:tblGrid>
                <a:gridCol w="1698943">
                  <a:extLst>
                    <a:ext uri="{9D8B030D-6E8A-4147-A177-3AD203B41FA5}">
                      <a16:colId xmlns:a16="http://schemas.microsoft.com/office/drawing/2014/main" val="20000"/>
                    </a:ext>
                  </a:extLst>
                </a:gridCol>
                <a:gridCol w="989330">
                  <a:extLst>
                    <a:ext uri="{9D8B030D-6E8A-4147-A177-3AD203B41FA5}">
                      <a16:colId xmlns:a16="http://schemas.microsoft.com/office/drawing/2014/main" val="20001"/>
                    </a:ext>
                  </a:extLst>
                </a:gridCol>
                <a:gridCol w="917893">
                  <a:extLst>
                    <a:ext uri="{9D8B030D-6E8A-4147-A177-3AD203B41FA5}">
                      <a16:colId xmlns:a16="http://schemas.microsoft.com/office/drawing/2014/main" val="20002"/>
                    </a:ext>
                  </a:extLst>
                </a:gridCol>
                <a:gridCol w="924242">
                  <a:extLst>
                    <a:ext uri="{9D8B030D-6E8A-4147-A177-3AD203B41FA5}">
                      <a16:colId xmlns:a16="http://schemas.microsoft.com/office/drawing/2014/main" val="20003"/>
                    </a:ext>
                  </a:extLst>
                </a:gridCol>
              </a:tblGrid>
              <a:tr h="411480">
                <a:tc>
                  <a:txBody>
                    <a:bodyPr/>
                    <a:lstStyle/>
                    <a:p>
                      <a:r>
                        <a:rPr lang="en-US" sz="1900" b="0" kern="1200" dirty="0" smtClean="0">
                          <a:solidFill>
                            <a:schemeClr val="dk1"/>
                          </a:solidFill>
                          <a:latin typeface="+mn-lt"/>
                          <a:ea typeface="+mn-ea"/>
                          <a:cs typeface="+mn-cs"/>
                        </a:rPr>
                        <a:t>Prof. Ajay Shah</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Rajkot</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1234</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PPS</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1"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846537084"/>
              </p:ext>
            </p:extLst>
          </p:nvPr>
        </p:nvGraphicFramePr>
        <p:xfrm>
          <a:off x="889777" y="4565205"/>
          <a:ext cx="4530408" cy="411480"/>
        </p:xfrm>
        <a:graphic>
          <a:graphicData uri="http://schemas.openxmlformats.org/drawingml/2006/table">
            <a:tbl>
              <a:tblPr firstRow="1" bandRow="1">
                <a:tableStyleId>{8EC20E35-A176-4012-BC5E-935CFFF8708E}</a:tableStyleId>
              </a:tblPr>
              <a:tblGrid>
                <a:gridCol w="1698943">
                  <a:extLst>
                    <a:ext uri="{9D8B030D-6E8A-4147-A177-3AD203B41FA5}">
                      <a16:colId xmlns:a16="http://schemas.microsoft.com/office/drawing/2014/main" val="20000"/>
                    </a:ext>
                  </a:extLst>
                </a:gridCol>
                <a:gridCol w="989330">
                  <a:extLst>
                    <a:ext uri="{9D8B030D-6E8A-4147-A177-3AD203B41FA5}">
                      <a16:colId xmlns:a16="http://schemas.microsoft.com/office/drawing/2014/main" val="20001"/>
                    </a:ext>
                  </a:extLst>
                </a:gridCol>
                <a:gridCol w="917893">
                  <a:extLst>
                    <a:ext uri="{9D8B030D-6E8A-4147-A177-3AD203B41FA5}">
                      <a16:colId xmlns:a16="http://schemas.microsoft.com/office/drawing/2014/main" val="20002"/>
                    </a:ext>
                  </a:extLst>
                </a:gridCol>
                <a:gridCol w="924242">
                  <a:extLst>
                    <a:ext uri="{9D8B030D-6E8A-4147-A177-3AD203B41FA5}">
                      <a16:colId xmlns:a16="http://schemas.microsoft.com/office/drawing/2014/main" val="20003"/>
                    </a:ext>
                  </a:extLst>
                </a:gridCol>
              </a:tblGrid>
              <a:tr h="411480">
                <a:tc>
                  <a:txBody>
                    <a:bodyPr/>
                    <a:lstStyle/>
                    <a:p>
                      <a:pPr algn="l"/>
                      <a:r>
                        <a:rPr lang="en-US" b="1" dirty="0" err="1" smtClean="0">
                          <a:solidFill>
                            <a:schemeClr val="tx1"/>
                          </a:solidFill>
                        </a:rPr>
                        <a:t>Emp_Name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Mobile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Subject</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12"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50246824"/>
              </p:ext>
            </p:extLst>
          </p:nvPr>
        </p:nvGraphicFramePr>
        <p:xfrm>
          <a:off x="889777" y="4975644"/>
          <a:ext cx="4530408" cy="411480"/>
        </p:xfrm>
        <a:graphic>
          <a:graphicData uri="http://schemas.openxmlformats.org/drawingml/2006/table">
            <a:tbl>
              <a:tblPr firstRow="1" bandRow="1">
                <a:tableStyleId>{8EC20E35-A176-4012-BC5E-935CFFF8708E}</a:tableStyleId>
              </a:tblPr>
              <a:tblGrid>
                <a:gridCol w="1698943">
                  <a:extLst>
                    <a:ext uri="{9D8B030D-6E8A-4147-A177-3AD203B41FA5}">
                      <a16:colId xmlns:a16="http://schemas.microsoft.com/office/drawing/2014/main" val="20000"/>
                    </a:ext>
                  </a:extLst>
                </a:gridCol>
                <a:gridCol w="989330">
                  <a:extLst>
                    <a:ext uri="{9D8B030D-6E8A-4147-A177-3AD203B41FA5}">
                      <a16:colId xmlns:a16="http://schemas.microsoft.com/office/drawing/2014/main" val="20001"/>
                    </a:ext>
                  </a:extLst>
                </a:gridCol>
                <a:gridCol w="917893">
                  <a:extLst>
                    <a:ext uri="{9D8B030D-6E8A-4147-A177-3AD203B41FA5}">
                      <a16:colId xmlns:a16="http://schemas.microsoft.com/office/drawing/2014/main" val="20002"/>
                    </a:ext>
                  </a:extLst>
                </a:gridCol>
                <a:gridCol w="924242">
                  <a:extLst>
                    <a:ext uri="{9D8B030D-6E8A-4147-A177-3AD203B41FA5}">
                      <a16:colId xmlns:a16="http://schemas.microsoft.com/office/drawing/2014/main" val="20003"/>
                    </a:ext>
                  </a:extLst>
                </a:gridCol>
              </a:tblGrid>
              <a:tr h="411480">
                <a:tc>
                  <a:txBody>
                    <a:bodyPr/>
                    <a:lstStyle/>
                    <a:p>
                      <a:r>
                        <a:rPr lang="en-US" sz="1900" b="0" kern="1200" dirty="0" smtClean="0">
                          <a:solidFill>
                            <a:schemeClr val="dk1"/>
                          </a:solidFill>
                          <a:latin typeface="+mn-lt"/>
                          <a:ea typeface="+mn-ea"/>
                          <a:cs typeface="+mn-cs"/>
                        </a:rPr>
                        <a:t>Prof. Ajay Shah</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Rajkot</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1234</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PPS</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3"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742045411"/>
              </p:ext>
            </p:extLst>
          </p:nvPr>
        </p:nvGraphicFramePr>
        <p:xfrm>
          <a:off x="6128527" y="4565205"/>
          <a:ext cx="4530408" cy="411480"/>
        </p:xfrm>
        <a:graphic>
          <a:graphicData uri="http://schemas.openxmlformats.org/drawingml/2006/table">
            <a:tbl>
              <a:tblPr firstRow="1" bandRow="1">
                <a:tableStyleId>{8EC20E35-A176-4012-BC5E-935CFFF8708E}</a:tableStyleId>
              </a:tblPr>
              <a:tblGrid>
                <a:gridCol w="1698943">
                  <a:extLst>
                    <a:ext uri="{9D8B030D-6E8A-4147-A177-3AD203B41FA5}">
                      <a16:colId xmlns:a16="http://schemas.microsoft.com/office/drawing/2014/main" val="20000"/>
                    </a:ext>
                  </a:extLst>
                </a:gridCol>
                <a:gridCol w="989330">
                  <a:extLst>
                    <a:ext uri="{9D8B030D-6E8A-4147-A177-3AD203B41FA5}">
                      <a16:colId xmlns:a16="http://schemas.microsoft.com/office/drawing/2014/main" val="20001"/>
                    </a:ext>
                  </a:extLst>
                </a:gridCol>
                <a:gridCol w="917893">
                  <a:extLst>
                    <a:ext uri="{9D8B030D-6E8A-4147-A177-3AD203B41FA5}">
                      <a16:colId xmlns:a16="http://schemas.microsoft.com/office/drawing/2014/main" val="20002"/>
                    </a:ext>
                  </a:extLst>
                </a:gridCol>
                <a:gridCol w="924242">
                  <a:extLst>
                    <a:ext uri="{9D8B030D-6E8A-4147-A177-3AD203B41FA5}">
                      <a16:colId xmlns:a16="http://schemas.microsoft.com/office/drawing/2014/main" val="20003"/>
                    </a:ext>
                  </a:extLst>
                </a:gridCol>
              </a:tblGrid>
              <a:tr h="411480">
                <a:tc>
                  <a:txBody>
                    <a:bodyPr/>
                    <a:lstStyle/>
                    <a:p>
                      <a:pPr algn="l"/>
                      <a:r>
                        <a:rPr lang="en-US" b="1" dirty="0" err="1" smtClean="0">
                          <a:solidFill>
                            <a:schemeClr val="tx1"/>
                          </a:solidFill>
                        </a:rPr>
                        <a:t>Emp_Name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Mobile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Subject</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1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937273143"/>
              </p:ext>
            </p:extLst>
          </p:nvPr>
        </p:nvGraphicFramePr>
        <p:xfrm>
          <a:off x="6128527" y="4975644"/>
          <a:ext cx="4530408" cy="411480"/>
        </p:xfrm>
        <a:graphic>
          <a:graphicData uri="http://schemas.openxmlformats.org/drawingml/2006/table">
            <a:tbl>
              <a:tblPr firstRow="1" bandRow="1">
                <a:tableStyleId>{8EC20E35-A176-4012-BC5E-935CFFF8708E}</a:tableStyleId>
              </a:tblPr>
              <a:tblGrid>
                <a:gridCol w="1698943">
                  <a:extLst>
                    <a:ext uri="{9D8B030D-6E8A-4147-A177-3AD203B41FA5}">
                      <a16:colId xmlns:a16="http://schemas.microsoft.com/office/drawing/2014/main" val="20000"/>
                    </a:ext>
                  </a:extLst>
                </a:gridCol>
                <a:gridCol w="989330">
                  <a:extLst>
                    <a:ext uri="{9D8B030D-6E8A-4147-A177-3AD203B41FA5}">
                      <a16:colId xmlns:a16="http://schemas.microsoft.com/office/drawing/2014/main" val="20001"/>
                    </a:ext>
                  </a:extLst>
                </a:gridCol>
                <a:gridCol w="917893">
                  <a:extLst>
                    <a:ext uri="{9D8B030D-6E8A-4147-A177-3AD203B41FA5}">
                      <a16:colId xmlns:a16="http://schemas.microsoft.com/office/drawing/2014/main" val="20002"/>
                    </a:ext>
                  </a:extLst>
                </a:gridCol>
                <a:gridCol w="924242">
                  <a:extLst>
                    <a:ext uri="{9D8B030D-6E8A-4147-A177-3AD203B41FA5}">
                      <a16:colId xmlns:a16="http://schemas.microsoft.com/office/drawing/2014/main" val="20003"/>
                    </a:ext>
                  </a:extLst>
                </a:gridCol>
              </a:tblGrid>
              <a:tr h="411480">
                <a:tc>
                  <a:txBody>
                    <a:bodyPr/>
                    <a:lstStyle/>
                    <a:p>
                      <a:r>
                        <a:rPr lang="en-US" sz="1900" b="0" kern="1200" dirty="0" smtClean="0">
                          <a:solidFill>
                            <a:schemeClr val="dk1"/>
                          </a:solidFill>
                          <a:latin typeface="+mn-lt"/>
                          <a:ea typeface="+mn-ea"/>
                          <a:cs typeface="+mn-cs"/>
                        </a:rPr>
                        <a:t>Prof. Ajay Shah</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Rajkot</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1234</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PPS</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5371" y="1379673"/>
            <a:ext cx="555241" cy="555241"/>
          </a:xfrm>
          <a:prstGeom prst="rect">
            <a:avLst/>
          </a:prstGeom>
        </p:spPr>
      </p:pic>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8100" y="1375931"/>
            <a:ext cx="555241" cy="555241"/>
          </a:xfrm>
          <a:prstGeom prst="rect">
            <a:avLst/>
          </a:prstGeom>
        </p:spPr>
      </p:pic>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5371" y="5473962"/>
            <a:ext cx="555241" cy="555241"/>
          </a:xfrm>
          <a:prstGeom prst="rect">
            <a:avLst/>
          </a:prstGeom>
        </p:spPr>
      </p:pic>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8099" y="5473962"/>
            <a:ext cx="555241" cy="555241"/>
          </a:xfrm>
          <a:prstGeom prst="rect">
            <a:avLst/>
          </a:prstGeom>
        </p:spPr>
      </p:pic>
      <p:sp>
        <p:nvSpPr>
          <p:cNvPr id="19" name="Rounded Rectangle 18"/>
          <p:cNvSpPr/>
          <p:nvPr/>
        </p:nvSpPr>
        <p:spPr>
          <a:xfrm>
            <a:off x="6473491" y="3195938"/>
            <a:ext cx="3840480" cy="1005840"/>
          </a:xfrm>
          <a:prstGeom prst="roundRect">
            <a:avLst>
              <a:gd name="adj" fmla="val 2976"/>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lvl="1"/>
            <a:r>
              <a:rPr lang="en-IN" dirty="0">
                <a:solidFill>
                  <a:schemeClr val="tx1"/>
                </a:solidFill>
              </a:rPr>
              <a:t>Database management system allows more than one user to access same data simultaneously.</a:t>
            </a:r>
            <a:endParaRPr lang="en-US" dirty="0">
              <a:solidFill>
                <a:schemeClr val="tx1"/>
              </a:solidFill>
            </a:endParaRPr>
          </a:p>
        </p:txBody>
      </p:sp>
      <p:cxnSp>
        <p:nvCxnSpPr>
          <p:cNvPr id="20" name="Straight Arrow Connector 19"/>
          <p:cNvCxnSpPr>
            <a:endCxn id="11" idx="0"/>
          </p:cNvCxnSpPr>
          <p:nvPr/>
        </p:nvCxnSpPr>
        <p:spPr>
          <a:xfrm flipH="1">
            <a:off x="3154981" y="1944632"/>
            <a:ext cx="1293104" cy="2620573"/>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cxnSp>
        <p:nvCxnSpPr>
          <p:cNvPr id="21" name="Straight Arrow Connector 20"/>
          <p:cNvCxnSpPr/>
          <p:nvPr/>
        </p:nvCxnSpPr>
        <p:spPr>
          <a:xfrm>
            <a:off x="4725705" y="1725422"/>
            <a:ext cx="1395695" cy="306578"/>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sp>
        <p:nvSpPr>
          <p:cNvPr id="22" name="Multiply 21"/>
          <p:cNvSpPr/>
          <p:nvPr/>
        </p:nvSpPr>
        <p:spPr>
          <a:xfrm>
            <a:off x="5314964" y="1371788"/>
            <a:ext cx="822325" cy="1118347"/>
          </a:xfrm>
          <a:prstGeom prst="mathMultiply">
            <a:avLst/>
          </a:prstGeom>
          <a:solidFill>
            <a:schemeClr val="accent6"/>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3" name="Multiply 22"/>
          <p:cNvSpPr/>
          <p:nvPr/>
        </p:nvSpPr>
        <p:spPr>
          <a:xfrm>
            <a:off x="3193819" y="3139685"/>
            <a:ext cx="822325" cy="1118347"/>
          </a:xfrm>
          <a:prstGeom prst="mathMultiply">
            <a:avLst/>
          </a:prstGeom>
          <a:solidFill>
            <a:schemeClr val="accent6"/>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 name="Rounded Rectangular Callout 23"/>
          <p:cNvSpPr/>
          <p:nvPr/>
        </p:nvSpPr>
        <p:spPr>
          <a:xfrm>
            <a:off x="4016144" y="3254918"/>
            <a:ext cx="1709983" cy="432000"/>
          </a:xfrm>
          <a:prstGeom prst="wedgeRoundRectCallout">
            <a:avLst>
              <a:gd name="adj1" fmla="val -53781"/>
              <a:gd name="adj2" fmla="val -112720"/>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Want to access</a:t>
            </a:r>
            <a:endParaRPr lang="en-US" dirty="0">
              <a:solidFill>
                <a:schemeClr val="tx1"/>
              </a:solidFill>
            </a:endParaRPr>
          </a:p>
        </p:txBody>
      </p:sp>
      <p:sp>
        <p:nvSpPr>
          <p:cNvPr id="25" name="Rounded Rectangular Callout 24"/>
          <p:cNvSpPr/>
          <p:nvPr/>
        </p:nvSpPr>
        <p:spPr>
          <a:xfrm>
            <a:off x="5199979" y="1059818"/>
            <a:ext cx="1709983" cy="432000"/>
          </a:xfrm>
          <a:prstGeom prst="wedgeRoundRectCallout">
            <a:avLst>
              <a:gd name="adj1" fmla="val -71057"/>
              <a:gd name="adj2" fmla="val 108716"/>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Want to access</a:t>
            </a:r>
            <a:endParaRPr lang="en-US" dirty="0">
              <a:solidFill>
                <a:schemeClr val="tx1"/>
              </a:solidFill>
            </a:endParaRPr>
          </a:p>
        </p:txBody>
      </p:sp>
    </p:spTree>
    <p:extLst>
      <p:ext uri="{BB962C8B-B14F-4D97-AF65-F5344CB8AC3E}">
        <p14:creationId xmlns:p14="http://schemas.microsoft.com/office/powerpoint/2010/main" val="225922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par>
                                <p:cTn id="38" presetID="10" presetClass="entr" presetSubtype="0"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par>
                                <p:cTn id="41" presetID="10"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par>
                                <p:cTn id="47" presetID="10"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500"/>
                                        <p:tgtEl>
                                          <p:spTgt spid="2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par>
                                <p:cTn id="71" presetID="10" presetClass="entr" presetSubtype="0" fill="hold" nodeType="with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fade">
                                      <p:cBhvr>
                                        <p:cTn id="73" dur="500"/>
                                        <p:tgtEl>
                                          <p:spTgt spid="21"/>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fade">
                                      <p:cBhvr>
                                        <p:cTn id="78" dur="500"/>
                                        <p:tgtEl>
                                          <p:spTgt spid="22"/>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19"/>
                                        </p:tgtEl>
                                        <p:attrNameLst>
                                          <p:attrName>style.visibility</p:attrName>
                                        </p:attrNameLst>
                                      </p:cBhvr>
                                      <p:to>
                                        <p:strVal val="visible"/>
                                      </p:to>
                                    </p:set>
                                    <p:animEffect transition="in" filter="fade">
                                      <p:cBhvr>
                                        <p:cTn id="8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19" grpId="0" animBg="1"/>
      <p:bldP spid="22" grpId="0" animBg="1"/>
      <p:bldP spid="23" grpId="0" animBg="1"/>
      <p:bldP spid="24" grpId="0" animBg="1"/>
      <p:bldP spid="2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95EF1AA-B384-4B3C-AA64-26D31B983DC1}"/>
              </a:ext>
            </a:extLst>
          </p:cNvPr>
          <p:cNvSpPr>
            <a:spLocks noGrp="1"/>
          </p:cNvSpPr>
          <p:nvPr>
            <p:ph type="title"/>
          </p:nvPr>
        </p:nvSpPr>
        <p:spPr>
          <a:xfrm>
            <a:off x="0" y="1"/>
            <a:ext cx="12192000" cy="711200"/>
          </a:xfrm>
        </p:spPr>
        <p:txBody>
          <a:bodyPr/>
          <a:lstStyle/>
          <a:p>
            <a:r>
              <a:rPr lang="en-US" dirty="0"/>
              <a:t>Restricting unauthorized access to data</a:t>
            </a:r>
          </a:p>
        </p:txBody>
      </p:sp>
      <p:sp>
        <p:nvSpPr>
          <p:cNvPr id="5" name="Content Placeholder 2">
            <a:extLst>
              <a:ext uri="{FF2B5EF4-FFF2-40B4-BE49-F238E27FC236}">
                <a16:creationId xmlns:a16="http://schemas.microsoft.com/office/drawing/2014/main" id="{21ED515D-C27A-442E-AC75-3436088FDA4F}"/>
              </a:ext>
            </a:extLst>
          </p:cNvPr>
          <p:cNvSpPr>
            <a:spLocks noGrp="1"/>
          </p:cNvSpPr>
          <p:nvPr>
            <p:ph idx="1"/>
          </p:nvPr>
        </p:nvSpPr>
        <p:spPr>
          <a:xfrm>
            <a:off x="131180" y="863444"/>
            <a:ext cx="11929641" cy="5590565"/>
          </a:xfrm>
        </p:spPr>
        <p:txBody>
          <a:bodyPr/>
          <a:lstStyle/>
          <a:p>
            <a:pPr marL="0" indent="0">
              <a:buNone/>
            </a:pPr>
            <a:endParaRPr lang="en-US" dirty="0"/>
          </a:p>
        </p:txBody>
      </p:sp>
      <p:graphicFrame>
        <p:nvGraphicFramePr>
          <p:cNvPr id="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762394582"/>
              </p:ext>
            </p:extLst>
          </p:nvPr>
        </p:nvGraphicFramePr>
        <p:xfrm>
          <a:off x="963723" y="1510161"/>
          <a:ext cx="4530408" cy="411480"/>
        </p:xfrm>
        <a:graphic>
          <a:graphicData uri="http://schemas.openxmlformats.org/drawingml/2006/table">
            <a:tbl>
              <a:tblPr firstRow="1" bandRow="1">
                <a:tableStyleId>{8EC20E35-A176-4012-BC5E-935CFFF8708E}</a:tableStyleId>
              </a:tblPr>
              <a:tblGrid>
                <a:gridCol w="1698943">
                  <a:extLst>
                    <a:ext uri="{9D8B030D-6E8A-4147-A177-3AD203B41FA5}">
                      <a16:colId xmlns:a16="http://schemas.microsoft.com/office/drawing/2014/main" val="20000"/>
                    </a:ext>
                  </a:extLst>
                </a:gridCol>
                <a:gridCol w="989330">
                  <a:extLst>
                    <a:ext uri="{9D8B030D-6E8A-4147-A177-3AD203B41FA5}">
                      <a16:colId xmlns:a16="http://schemas.microsoft.com/office/drawing/2014/main" val="20001"/>
                    </a:ext>
                  </a:extLst>
                </a:gridCol>
                <a:gridCol w="917893">
                  <a:extLst>
                    <a:ext uri="{9D8B030D-6E8A-4147-A177-3AD203B41FA5}">
                      <a16:colId xmlns:a16="http://schemas.microsoft.com/office/drawing/2014/main" val="20002"/>
                    </a:ext>
                  </a:extLst>
                </a:gridCol>
                <a:gridCol w="924242">
                  <a:extLst>
                    <a:ext uri="{9D8B030D-6E8A-4147-A177-3AD203B41FA5}">
                      <a16:colId xmlns:a16="http://schemas.microsoft.com/office/drawing/2014/main" val="20003"/>
                    </a:ext>
                  </a:extLst>
                </a:gridCol>
              </a:tblGrid>
              <a:tr h="411480">
                <a:tc>
                  <a:txBody>
                    <a:bodyPr/>
                    <a:lstStyle/>
                    <a:p>
                      <a:pPr algn="l"/>
                      <a:r>
                        <a:rPr lang="en-US" b="1" dirty="0" err="1" smtClean="0">
                          <a:solidFill>
                            <a:schemeClr val="tx1"/>
                          </a:solidFill>
                        </a:rPr>
                        <a:t>Emp_Name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Mobile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Subject</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138316665"/>
              </p:ext>
            </p:extLst>
          </p:nvPr>
        </p:nvGraphicFramePr>
        <p:xfrm>
          <a:off x="963723" y="1920600"/>
          <a:ext cx="4530408" cy="411480"/>
        </p:xfrm>
        <a:graphic>
          <a:graphicData uri="http://schemas.openxmlformats.org/drawingml/2006/table">
            <a:tbl>
              <a:tblPr firstRow="1" bandRow="1">
                <a:tableStyleId>{8EC20E35-A176-4012-BC5E-935CFFF8708E}</a:tableStyleId>
              </a:tblPr>
              <a:tblGrid>
                <a:gridCol w="1698943">
                  <a:extLst>
                    <a:ext uri="{9D8B030D-6E8A-4147-A177-3AD203B41FA5}">
                      <a16:colId xmlns:a16="http://schemas.microsoft.com/office/drawing/2014/main" val="20000"/>
                    </a:ext>
                  </a:extLst>
                </a:gridCol>
                <a:gridCol w="989330">
                  <a:extLst>
                    <a:ext uri="{9D8B030D-6E8A-4147-A177-3AD203B41FA5}">
                      <a16:colId xmlns:a16="http://schemas.microsoft.com/office/drawing/2014/main" val="20001"/>
                    </a:ext>
                  </a:extLst>
                </a:gridCol>
                <a:gridCol w="917893">
                  <a:extLst>
                    <a:ext uri="{9D8B030D-6E8A-4147-A177-3AD203B41FA5}">
                      <a16:colId xmlns:a16="http://schemas.microsoft.com/office/drawing/2014/main" val="20002"/>
                    </a:ext>
                  </a:extLst>
                </a:gridCol>
                <a:gridCol w="924242">
                  <a:extLst>
                    <a:ext uri="{9D8B030D-6E8A-4147-A177-3AD203B41FA5}">
                      <a16:colId xmlns:a16="http://schemas.microsoft.com/office/drawing/2014/main" val="20003"/>
                    </a:ext>
                  </a:extLst>
                </a:gridCol>
              </a:tblGrid>
              <a:tr h="411480">
                <a:tc>
                  <a:txBody>
                    <a:bodyPr/>
                    <a:lstStyle/>
                    <a:p>
                      <a:r>
                        <a:rPr lang="en-US" sz="1900" b="0" kern="1200" dirty="0" smtClean="0">
                          <a:solidFill>
                            <a:schemeClr val="dk1"/>
                          </a:solidFill>
                          <a:latin typeface="+mn-lt"/>
                          <a:ea typeface="+mn-ea"/>
                          <a:cs typeface="+mn-cs"/>
                        </a:rPr>
                        <a:t>Prof. Ajay Shah</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Rajkot</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1234</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PPS</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8"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679808457"/>
              </p:ext>
            </p:extLst>
          </p:nvPr>
        </p:nvGraphicFramePr>
        <p:xfrm>
          <a:off x="963723" y="3072180"/>
          <a:ext cx="4530408" cy="411480"/>
        </p:xfrm>
        <a:graphic>
          <a:graphicData uri="http://schemas.openxmlformats.org/drawingml/2006/table">
            <a:tbl>
              <a:tblPr firstRow="1" bandRow="1">
                <a:tableStyleId>{8EC20E35-A176-4012-BC5E-935CFFF8708E}</a:tableStyleId>
              </a:tblPr>
              <a:tblGrid>
                <a:gridCol w="1698943">
                  <a:extLst>
                    <a:ext uri="{9D8B030D-6E8A-4147-A177-3AD203B41FA5}">
                      <a16:colId xmlns:a16="http://schemas.microsoft.com/office/drawing/2014/main" val="20000"/>
                    </a:ext>
                  </a:extLst>
                </a:gridCol>
                <a:gridCol w="989330">
                  <a:extLst>
                    <a:ext uri="{9D8B030D-6E8A-4147-A177-3AD203B41FA5}">
                      <a16:colId xmlns:a16="http://schemas.microsoft.com/office/drawing/2014/main" val="20001"/>
                    </a:ext>
                  </a:extLst>
                </a:gridCol>
                <a:gridCol w="917893">
                  <a:extLst>
                    <a:ext uri="{9D8B030D-6E8A-4147-A177-3AD203B41FA5}">
                      <a16:colId xmlns:a16="http://schemas.microsoft.com/office/drawing/2014/main" val="20002"/>
                    </a:ext>
                  </a:extLst>
                </a:gridCol>
                <a:gridCol w="924242">
                  <a:extLst>
                    <a:ext uri="{9D8B030D-6E8A-4147-A177-3AD203B41FA5}">
                      <a16:colId xmlns:a16="http://schemas.microsoft.com/office/drawing/2014/main" val="20003"/>
                    </a:ext>
                  </a:extLst>
                </a:gridCol>
              </a:tblGrid>
              <a:tr h="411480">
                <a:tc>
                  <a:txBody>
                    <a:bodyPr/>
                    <a:lstStyle/>
                    <a:p>
                      <a:pPr algn="l"/>
                      <a:r>
                        <a:rPr lang="en-US" b="1" dirty="0" err="1" smtClean="0">
                          <a:solidFill>
                            <a:schemeClr val="tx1"/>
                          </a:solidFill>
                        </a:rPr>
                        <a:t>Emp_Name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Post</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Salary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Load</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598171479"/>
              </p:ext>
            </p:extLst>
          </p:nvPr>
        </p:nvGraphicFramePr>
        <p:xfrm>
          <a:off x="963723" y="3482619"/>
          <a:ext cx="4530408" cy="670560"/>
        </p:xfrm>
        <a:graphic>
          <a:graphicData uri="http://schemas.openxmlformats.org/drawingml/2006/table">
            <a:tbl>
              <a:tblPr firstRow="1" bandRow="1">
                <a:tableStyleId>{8EC20E35-A176-4012-BC5E-935CFFF8708E}</a:tableStyleId>
              </a:tblPr>
              <a:tblGrid>
                <a:gridCol w="1698943">
                  <a:extLst>
                    <a:ext uri="{9D8B030D-6E8A-4147-A177-3AD203B41FA5}">
                      <a16:colId xmlns:a16="http://schemas.microsoft.com/office/drawing/2014/main" val="20000"/>
                    </a:ext>
                  </a:extLst>
                </a:gridCol>
                <a:gridCol w="989330">
                  <a:extLst>
                    <a:ext uri="{9D8B030D-6E8A-4147-A177-3AD203B41FA5}">
                      <a16:colId xmlns:a16="http://schemas.microsoft.com/office/drawing/2014/main" val="20001"/>
                    </a:ext>
                  </a:extLst>
                </a:gridCol>
                <a:gridCol w="917893">
                  <a:extLst>
                    <a:ext uri="{9D8B030D-6E8A-4147-A177-3AD203B41FA5}">
                      <a16:colId xmlns:a16="http://schemas.microsoft.com/office/drawing/2014/main" val="20002"/>
                    </a:ext>
                  </a:extLst>
                </a:gridCol>
                <a:gridCol w="924242">
                  <a:extLst>
                    <a:ext uri="{9D8B030D-6E8A-4147-A177-3AD203B41FA5}">
                      <a16:colId xmlns:a16="http://schemas.microsoft.com/office/drawing/2014/main" val="20003"/>
                    </a:ext>
                  </a:extLst>
                </a:gridCol>
              </a:tblGrid>
              <a:tr h="411480">
                <a:tc>
                  <a:txBody>
                    <a:bodyPr/>
                    <a:lstStyle/>
                    <a:p>
                      <a:r>
                        <a:rPr lang="en-US" sz="1900" b="0" kern="1200" dirty="0" smtClean="0">
                          <a:solidFill>
                            <a:schemeClr val="dk1"/>
                          </a:solidFill>
                          <a:latin typeface="+mn-lt"/>
                          <a:ea typeface="+mn-ea"/>
                          <a:cs typeface="+mn-cs"/>
                        </a:rPr>
                        <a:t>Prof. Ajay Shah</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Lecturer</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50,000</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15</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0"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848796204"/>
              </p:ext>
            </p:extLst>
          </p:nvPr>
        </p:nvGraphicFramePr>
        <p:xfrm>
          <a:off x="963723" y="4623475"/>
          <a:ext cx="4873308" cy="411480"/>
        </p:xfrm>
        <a:graphic>
          <a:graphicData uri="http://schemas.openxmlformats.org/drawingml/2006/table">
            <a:tbl>
              <a:tblPr firstRow="1" bandRow="1">
                <a:tableStyleId>{8EC20E35-A176-4012-BC5E-935CFFF8708E}</a:tableStyleId>
              </a:tblPr>
              <a:tblGrid>
                <a:gridCol w="1698943">
                  <a:extLst>
                    <a:ext uri="{9D8B030D-6E8A-4147-A177-3AD203B41FA5}">
                      <a16:colId xmlns:a16="http://schemas.microsoft.com/office/drawing/2014/main" val="20000"/>
                    </a:ext>
                  </a:extLst>
                </a:gridCol>
                <a:gridCol w="1078230">
                  <a:extLst>
                    <a:ext uri="{9D8B030D-6E8A-4147-A177-3AD203B41FA5}">
                      <a16:colId xmlns:a16="http://schemas.microsoft.com/office/drawing/2014/main" val="20001"/>
                    </a:ext>
                  </a:extLst>
                </a:gridCol>
                <a:gridCol w="1271905">
                  <a:extLst>
                    <a:ext uri="{9D8B030D-6E8A-4147-A177-3AD203B41FA5}">
                      <a16:colId xmlns:a16="http://schemas.microsoft.com/office/drawing/2014/main" val="20002"/>
                    </a:ext>
                  </a:extLst>
                </a:gridCol>
                <a:gridCol w="824230">
                  <a:extLst>
                    <a:ext uri="{9D8B030D-6E8A-4147-A177-3AD203B41FA5}">
                      <a16:colId xmlns:a16="http://schemas.microsoft.com/office/drawing/2014/main" val="20003"/>
                    </a:ext>
                  </a:extLst>
                </a:gridCol>
              </a:tblGrid>
              <a:tr h="411480">
                <a:tc>
                  <a:txBody>
                    <a:bodyPr/>
                    <a:lstStyle/>
                    <a:p>
                      <a:pPr algn="l"/>
                      <a:r>
                        <a:rPr lang="en-US" b="1" dirty="0" err="1" smtClean="0">
                          <a:solidFill>
                            <a:schemeClr val="tx1"/>
                          </a:solidFill>
                        </a:rPr>
                        <a:t>Emp_Name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Teaching</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Knowledge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Rating</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11"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265822193"/>
              </p:ext>
            </p:extLst>
          </p:nvPr>
        </p:nvGraphicFramePr>
        <p:xfrm>
          <a:off x="963723" y="5033914"/>
          <a:ext cx="4871133" cy="411480"/>
        </p:xfrm>
        <a:graphic>
          <a:graphicData uri="http://schemas.openxmlformats.org/drawingml/2006/table">
            <a:tbl>
              <a:tblPr firstRow="1" bandRow="1">
                <a:tableStyleId>{8EC20E35-A176-4012-BC5E-935CFFF8708E}</a:tableStyleId>
              </a:tblPr>
              <a:tblGrid>
                <a:gridCol w="1698943">
                  <a:extLst>
                    <a:ext uri="{9D8B030D-6E8A-4147-A177-3AD203B41FA5}">
                      <a16:colId xmlns:a16="http://schemas.microsoft.com/office/drawing/2014/main" val="20000"/>
                    </a:ext>
                  </a:extLst>
                </a:gridCol>
                <a:gridCol w="1077642">
                  <a:extLst>
                    <a:ext uri="{9D8B030D-6E8A-4147-A177-3AD203B41FA5}">
                      <a16:colId xmlns:a16="http://schemas.microsoft.com/office/drawing/2014/main" val="20001"/>
                    </a:ext>
                  </a:extLst>
                </a:gridCol>
                <a:gridCol w="1271588">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tblGrid>
              <a:tr h="411480">
                <a:tc>
                  <a:txBody>
                    <a:bodyPr/>
                    <a:lstStyle/>
                    <a:p>
                      <a:r>
                        <a:rPr lang="en-US" sz="1900" b="0" kern="1200" dirty="0" smtClean="0">
                          <a:solidFill>
                            <a:schemeClr val="dk1"/>
                          </a:solidFill>
                          <a:latin typeface="+mn-lt"/>
                          <a:ea typeface="+mn-ea"/>
                          <a:cs typeface="+mn-cs"/>
                        </a:rPr>
                        <a:t>Prof. Ajay Shah</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Good</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Excellent</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9</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2"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66024922"/>
              </p:ext>
            </p:extLst>
          </p:nvPr>
        </p:nvGraphicFramePr>
        <p:xfrm>
          <a:off x="961908" y="2706138"/>
          <a:ext cx="822960" cy="365760"/>
        </p:xfrm>
        <a:graphic>
          <a:graphicData uri="http://schemas.openxmlformats.org/drawingml/2006/table">
            <a:tbl>
              <a:tblPr firstRow="1" bandRow="1">
                <a:tableStyleId>{8EC20E35-A176-4012-BC5E-935CFFF8708E}</a:tableStyleId>
              </a:tblPr>
              <a:tblGrid>
                <a:gridCol w="822960">
                  <a:extLst>
                    <a:ext uri="{9D8B030D-6E8A-4147-A177-3AD203B41FA5}">
                      <a16:colId xmlns:a16="http://schemas.microsoft.com/office/drawing/2014/main" val="20000"/>
                    </a:ext>
                  </a:extLst>
                </a:gridCol>
              </a:tblGrid>
              <a:tr h="285488">
                <a:tc>
                  <a:txBody>
                    <a:bodyPr/>
                    <a:lstStyle/>
                    <a:p>
                      <a:pPr algn="l"/>
                      <a:r>
                        <a:rPr lang="en-US" b="1" dirty="0" smtClean="0">
                          <a:solidFill>
                            <a:schemeClr val="tx1"/>
                          </a:solidFill>
                        </a:rPr>
                        <a:t>File - 2</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3"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352635789"/>
              </p:ext>
            </p:extLst>
          </p:nvPr>
        </p:nvGraphicFramePr>
        <p:xfrm>
          <a:off x="961908" y="4255846"/>
          <a:ext cx="822960" cy="365760"/>
        </p:xfrm>
        <a:graphic>
          <a:graphicData uri="http://schemas.openxmlformats.org/drawingml/2006/table">
            <a:tbl>
              <a:tblPr firstRow="1" bandRow="1">
                <a:tableStyleId>{8EC20E35-A176-4012-BC5E-935CFFF8708E}</a:tableStyleId>
              </a:tblPr>
              <a:tblGrid>
                <a:gridCol w="822960">
                  <a:extLst>
                    <a:ext uri="{9D8B030D-6E8A-4147-A177-3AD203B41FA5}">
                      <a16:colId xmlns:a16="http://schemas.microsoft.com/office/drawing/2014/main" val="20000"/>
                    </a:ext>
                  </a:extLst>
                </a:gridCol>
              </a:tblGrid>
              <a:tr h="285488">
                <a:tc>
                  <a:txBody>
                    <a:bodyPr/>
                    <a:lstStyle/>
                    <a:p>
                      <a:pPr algn="l"/>
                      <a:r>
                        <a:rPr lang="en-US" b="1" dirty="0" smtClean="0">
                          <a:solidFill>
                            <a:schemeClr val="tx1"/>
                          </a:solidFill>
                        </a:rPr>
                        <a:t>File - 3</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433912031"/>
              </p:ext>
            </p:extLst>
          </p:nvPr>
        </p:nvGraphicFramePr>
        <p:xfrm>
          <a:off x="964939" y="1145357"/>
          <a:ext cx="822960" cy="365760"/>
        </p:xfrm>
        <a:graphic>
          <a:graphicData uri="http://schemas.openxmlformats.org/drawingml/2006/table">
            <a:tbl>
              <a:tblPr firstRow="1" bandRow="1">
                <a:tableStyleId>{8EC20E35-A176-4012-BC5E-935CFFF8708E}</a:tableStyleId>
              </a:tblPr>
              <a:tblGrid>
                <a:gridCol w="822960">
                  <a:extLst>
                    <a:ext uri="{9D8B030D-6E8A-4147-A177-3AD203B41FA5}">
                      <a16:colId xmlns:a16="http://schemas.microsoft.com/office/drawing/2014/main" val="20000"/>
                    </a:ext>
                  </a:extLst>
                </a:gridCol>
              </a:tblGrid>
              <a:tr h="285488">
                <a:tc>
                  <a:txBody>
                    <a:bodyPr/>
                    <a:lstStyle/>
                    <a:p>
                      <a:pPr algn="l"/>
                      <a:r>
                        <a:rPr lang="en-US" b="1" dirty="0" smtClean="0">
                          <a:solidFill>
                            <a:schemeClr val="tx1"/>
                          </a:solidFill>
                        </a:rPr>
                        <a:t>File - 1</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15" name="Rounded Rectangular Callout 14"/>
          <p:cNvSpPr/>
          <p:nvPr/>
        </p:nvSpPr>
        <p:spPr>
          <a:xfrm>
            <a:off x="786272" y="5776440"/>
            <a:ext cx="5303520" cy="633692"/>
          </a:xfrm>
          <a:prstGeom prst="wedgeRoundRectCallout">
            <a:avLst>
              <a:gd name="adj1" fmla="val -46835"/>
              <a:gd name="adj2" fmla="val 1908"/>
              <a:gd name="adj3" fmla="val 16667"/>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000" dirty="0">
                <a:solidFill>
                  <a:schemeClr val="lt1"/>
                </a:solidFill>
              </a:rPr>
              <a:t>DBMS prevents unauthorized user to access data.</a:t>
            </a:r>
          </a:p>
        </p:txBody>
      </p:sp>
      <p:sp>
        <p:nvSpPr>
          <p:cNvPr id="16" name="Rounded Rectangle 15"/>
          <p:cNvSpPr/>
          <p:nvPr/>
        </p:nvSpPr>
        <p:spPr>
          <a:xfrm>
            <a:off x="581891" y="1041488"/>
            <a:ext cx="5611091" cy="4653063"/>
          </a:xfrm>
          <a:prstGeom prst="roundRect">
            <a:avLst>
              <a:gd name="adj" fmla="val 3354"/>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734292" y="1136486"/>
            <a:ext cx="5292436" cy="2880360"/>
          </a:xfrm>
          <a:prstGeom prst="roundRect">
            <a:avLst>
              <a:gd name="adj" fmla="val 3354"/>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734292" y="4260606"/>
            <a:ext cx="5292436" cy="1281704"/>
          </a:xfrm>
          <a:prstGeom prst="roundRect">
            <a:avLst>
              <a:gd name="adj" fmla="val 3354"/>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9496" y="2512328"/>
            <a:ext cx="914400" cy="914400"/>
          </a:xfrm>
          <a:prstGeom prst="rect">
            <a:avLst/>
          </a:prstGeom>
        </p:spPr>
      </p:pic>
      <p:sp>
        <p:nvSpPr>
          <p:cNvPr id="20" name="TextBox 19"/>
          <p:cNvSpPr txBox="1"/>
          <p:nvPr/>
        </p:nvSpPr>
        <p:spPr>
          <a:xfrm>
            <a:off x="7965598" y="2533226"/>
            <a:ext cx="1016094" cy="923330"/>
          </a:xfrm>
          <a:prstGeom prst="rect">
            <a:avLst/>
          </a:prstGeom>
          <a:noFill/>
        </p:spPr>
        <p:txBody>
          <a:bodyPr wrap="square" rtlCol="0">
            <a:spAutoFit/>
          </a:bodyPr>
          <a:lstStyle/>
          <a:p>
            <a:pPr algn="ctr"/>
            <a:r>
              <a:rPr lang="en-US" dirty="0" smtClean="0"/>
              <a:t>Faculty of other college  </a:t>
            </a:r>
            <a:endParaRPr lang="en-US" dirty="0"/>
          </a:p>
        </p:txBody>
      </p:sp>
      <p:sp>
        <p:nvSpPr>
          <p:cNvPr id="21" name="Left Arrow 20"/>
          <p:cNvSpPr/>
          <p:nvPr/>
        </p:nvSpPr>
        <p:spPr>
          <a:xfrm>
            <a:off x="6208190" y="2817128"/>
            <a:ext cx="7620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181296" y="2260444"/>
            <a:ext cx="1028700" cy="646331"/>
          </a:xfrm>
          <a:prstGeom prst="rect">
            <a:avLst/>
          </a:prstGeom>
          <a:noFill/>
        </p:spPr>
        <p:txBody>
          <a:bodyPr wrap="square" rtlCol="0">
            <a:spAutoFit/>
          </a:bodyPr>
          <a:lstStyle/>
          <a:p>
            <a:r>
              <a:rPr lang="en-US" dirty="0" smtClean="0"/>
              <a:t>Wants to access</a:t>
            </a:r>
            <a:endParaRPr lang="en-US" dirty="0"/>
          </a:p>
        </p:txBody>
      </p:sp>
      <p:pic>
        <p:nvPicPr>
          <p:cNvPr id="23" name="Picture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9496" y="3923397"/>
            <a:ext cx="914400" cy="914400"/>
          </a:xfrm>
          <a:prstGeom prst="rect">
            <a:avLst/>
          </a:prstGeom>
        </p:spPr>
      </p:pic>
      <p:sp>
        <p:nvSpPr>
          <p:cNvPr id="24" name="TextBox 23"/>
          <p:cNvSpPr txBox="1"/>
          <p:nvPr/>
        </p:nvSpPr>
        <p:spPr>
          <a:xfrm>
            <a:off x="7971536" y="4057431"/>
            <a:ext cx="1004219" cy="646331"/>
          </a:xfrm>
          <a:prstGeom prst="rect">
            <a:avLst/>
          </a:prstGeom>
          <a:noFill/>
        </p:spPr>
        <p:txBody>
          <a:bodyPr wrap="square" rtlCol="0">
            <a:spAutoFit/>
          </a:bodyPr>
          <a:lstStyle/>
          <a:p>
            <a:pPr algn="ctr"/>
            <a:r>
              <a:rPr lang="en-US" dirty="0" smtClean="0"/>
              <a:t>VSITR</a:t>
            </a:r>
          </a:p>
          <a:p>
            <a:pPr algn="ctr"/>
            <a:r>
              <a:rPr lang="en-US" dirty="0" smtClean="0"/>
              <a:t>Faculty</a:t>
            </a:r>
            <a:endParaRPr lang="en-US" dirty="0"/>
          </a:p>
        </p:txBody>
      </p:sp>
      <p:sp>
        <p:nvSpPr>
          <p:cNvPr id="25" name="Left Arrow 24"/>
          <p:cNvSpPr/>
          <p:nvPr/>
        </p:nvSpPr>
        <p:spPr>
          <a:xfrm>
            <a:off x="6208190" y="4228197"/>
            <a:ext cx="7620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6181296" y="3671513"/>
            <a:ext cx="1028700" cy="646331"/>
          </a:xfrm>
          <a:prstGeom prst="rect">
            <a:avLst/>
          </a:prstGeom>
          <a:noFill/>
        </p:spPr>
        <p:txBody>
          <a:bodyPr wrap="square" rtlCol="0">
            <a:spAutoFit/>
          </a:bodyPr>
          <a:lstStyle/>
          <a:p>
            <a:r>
              <a:rPr lang="en-US" dirty="0" smtClean="0"/>
              <a:t>Wants to access</a:t>
            </a:r>
            <a:endParaRPr lang="en-US" dirty="0"/>
          </a:p>
        </p:txBody>
      </p:sp>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9252" y="2260444"/>
            <a:ext cx="894898" cy="829605"/>
          </a:xfrm>
          <a:prstGeom prst="rect">
            <a:avLst/>
          </a:prstGeom>
        </p:spPr>
      </p:pic>
      <p:sp>
        <p:nvSpPr>
          <p:cNvPr id="28" name="Multiply 27"/>
          <p:cNvSpPr/>
          <p:nvPr/>
        </p:nvSpPr>
        <p:spPr>
          <a:xfrm>
            <a:off x="5253709" y="4093151"/>
            <a:ext cx="822325" cy="1118347"/>
          </a:xfrm>
          <a:prstGeom prst="mathMultiply">
            <a:avLst/>
          </a:prstGeom>
          <a:solidFill>
            <a:schemeClr val="accent6"/>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9" name="Multiply 28"/>
          <p:cNvSpPr/>
          <p:nvPr/>
        </p:nvSpPr>
        <p:spPr>
          <a:xfrm>
            <a:off x="6280227" y="2396363"/>
            <a:ext cx="822325" cy="1118347"/>
          </a:xfrm>
          <a:prstGeom prst="mathMultiply">
            <a:avLst/>
          </a:prstGeom>
          <a:solidFill>
            <a:schemeClr val="accent6"/>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2135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fade">
                                      <p:cBhvr>
                                        <p:cTn id="76" dur="500"/>
                                        <p:tgtEl>
                                          <p:spTgt spid="17"/>
                                        </p:tgtEl>
                                      </p:cBhvr>
                                    </p:animEffect>
                                  </p:childTnLst>
                                </p:cTn>
                              </p:par>
                              <p:par>
                                <p:cTn id="77" presetID="10" presetClass="entr" presetSubtype="0" fill="hold" nodeType="with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fade">
                                      <p:cBhvr>
                                        <p:cTn id="79" dur="500"/>
                                        <p:tgtEl>
                                          <p:spTgt spid="27"/>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18"/>
                                        </p:tgtEl>
                                        <p:attrNameLst>
                                          <p:attrName>style.visibility</p:attrName>
                                        </p:attrNameLst>
                                      </p:cBhvr>
                                      <p:to>
                                        <p:strVal val="visible"/>
                                      </p:to>
                                    </p:set>
                                    <p:animEffect transition="in" filter="fade">
                                      <p:cBhvr>
                                        <p:cTn id="84" dur="500"/>
                                        <p:tgtEl>
                                          <p:spTgt spid="18"/>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fade">
                                      <p:cBhvr>
                                        <p:cTn id="87" dur="500"/>
                                        <p:tgtEl>
                                          <p:spTgt spid="28"/>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5"/>
                                        </p:tgtEl>
                                        <p:attrNameLst>
                                          <p:attrName>style.visibility</p:attrName>
                                        </p:attrNameLst>
                                      </p:cBhvr>
                                      <p:to>
                                        <p:strVal val="visible"/>
                                      </p:to>
                                    </p:set>
                                    <p:animEffect transition="in" filter="fade">
                                      <p:cBhvr>
                                        <p:cTn id="9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20" grpId="0"/>
      <p:bldP spid="21" grpId="0" animBg="1"/>
      <p:bldP spid="22" grpId="0"/>
      <p:bldP spid="24" grpId="0"/>
      <p:bldP spid="25" grpId="0" animBg="1"/>
      <p:bldP spid="26" grpId="0"/>
      <p:bldP spid="28" grpId="0" animBg="1"/>
      <p:bldP spid="2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
            <a:ext cx="12192000" cy="711200"/>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mtClean="0"/>
              <a:t>Providing backup and recovery services</a:t>
            </a:r>
            <a:endParaRPr lang="en-US" dirty="0"/>
          </a:p>
        </p:txBody>
      </p:sp>
      <p:pic>
        <p:nvPicPr>
          <p:cNvPr id="3" name="Picture 2" descr="Image result for backup and recovery"/>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624" t="5000" r="10000" b="5000"/>
          <a:stretch/>
        </p:blipFill>
        <p:spPr bwMode="auto">
          <a:xfrm>
            <a:off x="1902298" y="1371600"/>
            <a:ext cx="6366112" cy="3819666"/>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p:cNvSpPr/>
          <p:nvPr/>
        </p:nvSpPr>
        <p:spPr>
          <a:xfrm>
            <a:off x="1336314" y="5505791"/>
            <a:ext cx="7498080" cy="633692"/>
          </a:xfrm>
          <a:prstGeom prst="wedgeRoundRectCallout">
            <a:avLst>
              <a:gd name="adj1" fmla="val -46835"/>
              <a:gd name="adj2" fmla="val 1908"/>
              <a:gd name="adj3" fmla="val 16667"/>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000" dirty="0">
                <a:solidFill>
                  <a:schemeClr val="lt1"/>
                </a:solidFill>
              </a:rPr>
              <a:t>Provides facilities to backup and restore the database in case of failure.</a:t>
            </a:r>
          </a:p>
        </p:txBody>
      </p:sp>
    </p:spTree>
    <p:extLst>
      <p:ext uri="{BB962C8B-B14F-4D97-AF65-F5344CB8AC3E}">
        <p14:creationId xmlns:p14="http://schemas.microsoft.com/office/powerpoint/2010/main" val="1996438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
            <a:ext cx="12192000" cy="711200"/>
          </a:xfrm>
        </p:spPr>
        <p:txBody>
          <a:bodyPr/>
          <a:lstStyle/>
          <a:p>
            <a:r>
              <a:rPr lang="en-US" dirty="0"/>
              <a:t>Advantages of DBMS (Summary)</a:t>
            </a:r>
          </a:p>
        </p:txBody>
      </p:sp>
      <p:sp>
        <p:nvSpPr>
          <p:cNvPr id="5" name="Content Placeholder 2"/>
          <p:cNvSpPr>
            <a:spLocks noGrp="1"/>
          </p:cNvSpPr>
          <p:nvPr>
            <p:ph idx="1"/>
          </p:nvPr>
        </p:nvSpPr>
        <p:spPr>
          <a:xfrm>
            <a:off x="131180" y="863444"/>
            <a:ext cx="11929641" cy="5590565"/>
          </a:xfrm>
        </p:spPr>
        <p:txBody>
          <a:bodyPr/>
          <a:lstStyle/>
          <a:p>
            <a:r>
              <a:rPr lang="en-US" dirty="0"/>
              <a:t>Reduce data redundancy (duplication)</a:t>
            </a:r>
          </a:p>
          <a:p>
            <a:pPr lvl="1"/>
            <a:r>
              <a:rPr lang="en-US" b="1" dirty="0">
                <a:solidFill>
                  <a:schemeClr val="accent6"/>
                </a:solidFill>
              </a:rPr>
              <a:t>Avoids unnecessary duplication</a:t>
            </a:r>
            <a:r>
              <a:rPr lang="en-US" dirty="0"/>
              <a:t> of data by storing data centrally.</a:t>
            </a:r>
          </a:p>
          <a:p>
            <a:r>
              <a:rPr lang="en-US" dirty="0"/>
              <a:t>Remove data inconsistency</a:t>
            </a:r>
          </a:p>
          <a:p>
            <a:pPr lvl="1"/>
            <a:r>
              <a:rPr lang="en-US" dirty="0"/>
              <a:t>By </a:t>
            </a:r>
            <a:r>
              <a:rPr lang="en-US" b="1" dirty="0">
                <a:solidFill>
                  <a:schemeClr val="accent6"/>
                </a:solidFill>
              </a:rPr>
              <a:t>eliminating redundancy</a:t>
            </a:r>
            <a:r>
              <a:rPr lang="en-US" dirty="0"/>
              <a:t>, data </a:t>
            </a:r>
            <a:r>
              <a:rPr lang="en-US" b="1" dirty="0">
                <a:solidFill>
                  <a:schemeClr val="accent6"/>
                </a:solidFill>
              </a:rPr>
              <a:t>inconsistency can be removed</a:t>
            </a:r>
            <a:r>
              <a:rPr lang="en-US" dirty="0"/>
              <a:t>.</a:t>
            </a:r>
          </a:p>
          <a:p>
            <a:r>
              <a:rPr lang="en-US" dirty="0"/>
              <a:t>Data isolation</a:t>
            </a:r>
          </a:p>
          <a:p>
            <a:pPr lvl="1"/>
            <a:r>
              <a:rPr lang="en-US" dirty="0"/>
              <a:t>A user can </a:t>
            </a:r>
            <a:r>
              <a:rPr lang="en-US" b="1" dirty="0">
                <a:solidFill>
                  <a:schemeClr val="accent6"/>
                </a:solidFill>
              </a:rPr>
              <a:t>easily retrieve proper data </a:t>
            </a:r>
            <a:r>
              <a:rPr lang="en-US" dirty="0"/>
              <a:t>as per his/her requirement.</a:t>
            </a:r>
          </a:p>
          <a:p>
            <a:r>
              <a:rPr lang="en-US" dirty="0"/>
              <a:t>Guaranteed atomicity</a:t>
            </a:r>
          </a:p>
          <a:p>
            <a:pPr lvl="1"/>
            <a:r>
              <a:rPr lang="en-US" dirty="0"/>
              <a:t>Either transaction </a:t>
            </a:r>
            <a:r>
              <a:rPr lang="en-US" b="1" dirty="0">
                <a:solidFill>
                  <a:schemeClr val="accent6"/>
                </a:solidFill>
              </a:rPr>
              <a:t>executes 0% or 100</a:t>
            </a:r>
            <a:r>
              <a:rPr lang="en-US" b="1" dirty="0" smtClean="0">
                <a:solidFill>
                  <a:schemeClr val="accent6"/>
                </a:solidFill>
              </a:rPr>
              <a:t>%.</a:t>
            </a:r>
            <a:endParaRPr lang="en-US" b="1" dirty="0">
              <a:solidFill>
                <a:schemeClr val="accent6"/>
              </a:solidFill>
            </a:endParaRPr>
          </a:p>
        </p:txBody>
      </p:sp>
    </p:spTree>
    <p:extLst>
      <p:ext uri="{BB962C8B-B14F-4D97-AF65-F5344CB8AC3E}">
        <p14:creationId xmlns:p14="http://schemas.microsoft.com/office/powerpoint/2010/main" val="219582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31180" y="863444"/>
            <a:ext cx="11929641" cy="5590565"/>
          </a:xfrm>
        </p:spPr>
        <p:txBody>
          <a:bodyPr/>
          <a:lstStyle/>
          <a:p>
            <a:r>
              <a:rPr lang="en-US" dirty="0" smtClean="0"/>
              <a:t>Allow implementing integrity constraints</a:t>
            </a:r>
          </a:p>
          <a:p>
            <a:pPr lvl="1"/>
            <a:r>
              <a:rPr lang="en-US" b="1" dirty="0" smtClean="0">
                <a:solidFill>
                  <a:schemeClr val="accent6"/>
                </a:solidFill>
              </a:rPr>
              <a:t>Business rules can be implemented </a:t>
            </a:r>
            <a:r>
              <a:rPr lang="en-US" dirty="0" smtClean="0"/>
              <a:t>such as do not allow to store amount less than </a:t>
            </a:r>
            <a:r>
              <a:rPr lang="en-US" dirty="0" err="1" smtClean="0"/>
              <a:t>Rs</a:t>
            </a:r>
            <a:r>
              <a:rPr lang="en-US" dirty="0" smtClean="0"/>
              <a:t>. 0 in balance. </a:t>
            </a:r>
          </a:p>
          <a:p>
            <a:r>
              <a:rPr lang="en-US" dirty="0" smtClean="0"/>
              <a:t>Sharing of data among multiple users</a:t>
            </a:r>
          </a:p>
          <a:p>
            <a:pPr lvl="1"/>
            <a:r>
              <a:rPr lang="en-US" b="1" dirty="0" smtClean="0">
                <a:solidFill>
                  <a:schemeClr val="accent6"/>
                </a:solidFill>
              </a:rPr>
              <a:t>More than one users can access </a:t>
            </a:r>
            <a:r>
              <a:rPr lang="en-US" dirty="0" smtClean="0"/>
              <a:t>same data at the same time.</a:t>
            </a:r>
          </a:p>
          <a:p>
            <a:r>
              <a:rPr lang="en-US" dirty="0" smtClean="0"/>
              <a:t>Restricting unauthorized access to data</a:t>
            </a:r>
          </a:p>
          <a:p>
            <a:pPr lvl="1"/>
            <a:r>
              <a:rPr lang="en-US" dirty="0" smtClean="0"/>
              <a:t>A user can </a:t>
            </a:r>
            <a:r>
              <a:rPr lang="en-US" b="1" dirty="0" smtClean="0">
                <a:solidFill>
                  <a:schemeClr val="accent6"/>
                </a:solidFill>
              </a:rPr>
              <a:t>only access data which is authorized </a:t>
            </a:r>
            <a:r>
              <a:rPr lang="en-US" dirty="0" smtClean="0"/>
              <a:t>to him/her.</a:t>
            </a:r>
            <a:endParaRPr lang="en-US" dirty="0"/>
          </a:p>
          <a:p>
            <a:r>
              <a:rPr lang="en-US" dirty="0" smtClean="0"/>
              <a:t>Providing backup and recovery services</a:t>
            </a:r>
          </a:p>
          <a:p>
            <a:pPr lvl="1"/>
            <a:r>
              <a:rPr lang="en-US" dirty="0" smtClean="0"/>
              <a:t>Can </a:t>
            </a:r>
            <a:r>
              <a:rPr lang="en-US" b="1" dirty="0" smtClean="0">
                <a:solidFill>
                  <a:schemeClr val="accent6"/>
                </a:solidFill>
              </a:rPr>
              <a:t>take a regular auto or manual backup </a:t>
            </a:r>
            <a:r>
              <a:rPr lang="en-US" dirty="0" smtClean="0"/>
              <a:t>and </a:t>
            </a:r>
            <a:r>
              <a:rPr lang="en-US" b="1" dirty="0" smtClean="0">
                <a:solidFill>
                  <a:schemeClr val="accent6"/>
                </a:solidFill>
              </a:rPr>
              <a:t>use it to restore </a:t>
            </a:r>
            <a:r>
              <a:rPr lang="en-US" dirty="0" smtClean="0"/>
              <a:t>the database if it corrupts.</a:t>
            </a:r>
            <a:endParaRPr lang="en-US" dirty="0"/>
          </a:p>
        </p:txBody>
      </p:sp>
      <p:sp>
        <p:nvSpPr>
          <p:cNvPr id="5" name="Title 1"/>
          <p:cNvSpPr>
            <a:spLocks noGrp="1"/>
          </p:cNvSpPr>
          <p:nvPr>
            <p:ph type="title"/>
          </p:nvPr>
        </p:nvSpPr>
        <p:spPr>
          <a:xfrm>
            <a:off x="0" y="1"/>
            <a:ext cx="12192000" cy="711200"/>
          </a:xfrm>
        </p:spPr>
        <p:txBody>
          <a:bodyPr/>
          <a:lstStyle/>
          <a:p>
            <a:r>
              <a:rPr lang="en-US" dirty="0"/>
              <a:t>Advantages of DBMS (Summary)</a:t>
            </a:r>
          </a:p>
        </p:txBody>
      </p:sp>
    </p:spTree>
    <p:extLst>
      <p:ext uri="{BB962C8B-B14F-4D97-AF65-F5344CB8AC3E}">
        <p14:creationId xmlns:p14="http://schemas.microsoft.com/office/powerpoint/2010/main" val="308226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tabase Management system(DBMS) - MechoMot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111" y="567018"/>
            <a:ext cx="10227733" cy="575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847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gradFill flip="none" rotWithShape="1">
                  <a:gsLst>
                    <a:gs pos="10000">
                      <a:schemeClr val="accent6">
                        <a:lumMod val="50000"/>
                      </a:schemeClr>
                    </a:gs>
                    <a:gs pos="100000">
                      <a:schemeClr val="accent6"/>
                    </a:gs>
                  </a:gsLst>
                  <a:lin ang="0" scaled="1"/>
                  <a:tileRect/>
                </a:gradFill>
              </a:rPr>
              <a:t>Basic Terms</a:t>
            </a:r>
            <a:endParaRPr lang="en-US" dirty="0">
              <a:gradFill flip="none" rotWithShape="1">
                <a:gsLst>
                  <a:gs pos="10000">
                    <a:schemeClr val="accent6">
                      <a:lumMod val="50000"/>
                    </a:schemeClr>
                  </a:gs>
                  <a:gs pos="100000">
                    <a:schemeClr val="accent6"/>
                  </a:gs>
                </a:gsLst>
                <a:lin ang="0" scaled="1"/>
                <a:tileRect/>
              </a:gradFill>
            </a:endParaRPr>
          </a:p>
        </p:txBody>
      </p:sp>
    </p:spTree>
    <p:extLst>
      <p:ext uri="{BB962C8B-B14F-4D97-AF65-F5344CB8AC3E}">
        <p14:creationId xmlns:p14="http://schemas.microsoft.com/office/powerpoint/2010/main" val="7123917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t>
            </a:r>
            <a:r>
              <a:rPr lang="en-US" dirty="0" smtClean="0"/>
              <a:t>terms</a:t>
            </a:r>
            <a:endParaRPr lang="en-US" dirty="0"/>
          </a:p>
        </p:txBody>
      </p:sp>
      <p:sp>
        <p:nvSpPr>
          <p:cNvPr id="3" name="Content Placeholder 2"/>
          <p:cNvSpPr>
            <a:spLocks noGrp="1"/>
          </p:cNvSpPr>
          <p:nvPr>
            <p:ph idx="1"/>
          </p:nvPr>
        </p:nvSpPr>
        <p:spPr/>
        <p:txBody>
          <a:bodyPr/>
          <a:lstStyle/>
          <a:p>
            <a:r>
              <a:rPr lang="en-US" dirty="0"/>
              <a:t>Data</a:t>
            </a:r>
          </a:p>
          <a:p>
            <a:pPr lvl="1"/>
            <a:r>
              <a:rPr lang="en-US" dirty="0"/>
              <a:t>Data is </a:t>
            </a:r>
            <a:r>
              <a:rPr lang="en-US" b="1" dirty="0">
                <a:solidFill>
                  <a:schemeClr val="accent6"/>
                </a:solidFill>
              </a:rPr>
              <a:t>raw, unorganized facts </a:t>
            </a:r>
            <a:r>
              <a:rPr lang="en-US" dirty="0"/>
              <a:t>that need to be processed.</a:t>
            </a:r>
          </a:p>
          <a:p>
            <a:pPr lvl="1"/>
            <a:r>
              <a:rPr lang="en-US" dirty="0"/>
              <a:t>Example: Marks of students</a:t>
            </a:r>
          </a:p>
          <a:p>
            <a:pPr lvl="1"/>
            <a:r>
              <a:rPr lang="en-US" dirty="0"/>
              <a:t>Student_1 = 50/100, Student_2 = 25/100. </a:t>
            </a:r>
          </a:p>
          <a:p>
            <a:r>
              <a:rPr lang="en-US" dirty="0"/>
              <a:t>Information</a:t>
            </a:r>
          </a:p>
          <a:p>
            <a:pPr lvl="1"/>
            <a:r>
              <a:rPr lang="en-US" dirty="0"/>
              <a:t>When data is </a:t>
            </a:r>
            <a:r>
              <a:rPr lang="en-US" b="1" dirty="0">
                <a:solidFill>
                  <a:schemeClr val="accent6"/>
                </a:solidFill>
              </a:rPr>
              <a:t>processed, organized, structured </a:t>
            </a:r>
            <a:r>
              <a:rPr lang="en-US" dirty="0"/>
              <a:t>or presented in a given context so as to make it useful, it is called information.</a:t>
            </a:r>
          </a:p>
          <a:p>
            <a:pPr lvl="1"/>
            <a:r>
              <a:rPr lang="en-US" dirty="0"/>
              <a:t>Example: Result of students (Pass or Fail)</a:t>
            </a:r>
          </a:p>
          <a:p>
            <a:pPr lvl="1"/>
            <a:r>
              <a:rPr lang="en-US" dirty="0"/>
              <a:t>Student_1 = Pass, Student_2 = </a:t>
            </a:r>
            <a:r>
              <a:rPr lang="en-US" dirty="0" smtClean="0"/>
              <a:t>Fail</a:t>
            </a:r>
            <a:r>
              <a:rPr lang="en-US" dirty="0"/>
              <a:t>.</a:t>
            </a:r>
          </a:p>
        </p:txBody>
      </p:sp>
    </p:spTree>
    <p:extLst>
      <p:ext uri="{BB962C8B-B14F-4D97-AF65-F5344CB8AC3E}">
        <p14:creationId xmlns:p14="http://schemas.microsoft.com/office/powerpoint/2010/main" val="661853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t>
            </a:r>
            <a:r>
              <a:rPr lang="en-US" dirty="0" smtClean="0"/>
              <a:t>terms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Metadata</a:t>
            </a:r>
          </a:p>
          <a:p>
            <a:pPr lvl="1"/>
            <a:r>
              <a:rPr lang="en-US" dirty="0"/>
              <a:t>Metadata is </a:t>
            </a:r>
            <a:r>
              <a:rPr lang="en-US" b="1" dirty="0">
                <a:solidFill>
                  <a:schemeClr val="accent6"/>
                </a:solidFill>
              </a:rPr>
              <a:t>data about data</a:t>
            </a:r>
            <a:r>
              <a:rPr lang="en-US" dirty="0"/>
              <a:t>. </a:t>
            </a:r>
          </a:p>
          <a:p>
            <a:pPr lvl="1"/>
            <a:r>
              <a:rPr lang="en-US" dirty="0"/>
              <a:t>Data such as table name, column name, data type, authorized user and user access privileges for any table is called metadata for that table.</a:t>
            </a:r>
          </a:p>
          <a:p>
            <a:endParaRPr lang="en-US" dirty="0"/>
          </a:p>
          <a:p>
            <a:endParaRPr lang="en-US" dirty="0"/>
          </a:p>
          <a:p>
            <a:endParaRPr lang="en-US" dirty="0"/>
          </a:p>
          <a:p>
            <a:pPr lvl="1"/>
            <a:endParaRPr lang="en-US" dirty="0" smtClean="0"/>
          </a:p>
          <a:p>
            <a:pPr lvl="1"/>
            <a:r>
              <a:rPr lang="en-US" dirty="0" smtClean="0"/>
              <a:t>Metadata </a:t>
            </a:r>
            <a:r>
              <a:rPr lang="en-US" dirty="0"/>
              <a:t>of above table is: </a:t>
            </a:r>
          </a:p>
          <a:p>
            <a:pPr lvl="2"/>
            <a:r>
              <a:rPr lang="en-US" dirty="0"/>
              <a:t>Table name such as </a:t>
            </a:r>
            <a:r>
              <a:rPr lang="en-US" dirty="0">
                <a:solidFill>
                  <a:schemeClr val="tx2"/>
                </a:solidFill>
              </a:rPr>
              <a:t>Faculty</a:t>
            </a:r>
          </a:p>
          <a:p>
            <a:pPr lvl="2"/>
            <a:r>
              <a:rPr lang="en-US" dirty="0"/>
              <a:t>Column name such as </a:t>
            </a:r>
            <a:r>
              <a:rPr lang="en-US" dirty="0" err="1">
                <a:solidFill>
                  <a:schemeClr val="tx2"/>
                </a:solidFill>
              </a:rPr>
              <a:t>Emp_Name</a:t>
            </a:r>
            <a:r>
              <a:rPr lang="en-US" dirty="0">
                <a:solidFill>
                  <a:schemeClr val="tx2"/>
                </a:solidFill>
              </a:rPr>
              <a:t>, Address, </a:t>
            </a:r>
            <a:r>
              <a:rPr lang="en-US" dirty="0" err="1" smtClean="0">
                <a:solidFill>
                  <a:schemeClr val="tx2"/>
                </a:solidFill>
              </a:rPr>
              <a:t>Mobile_No</a:t>
            </a:r>
            <a:r>
              <a:rPr lang="en-US" dirty="0" smtClean="0">
                <a:solidFill>
                  <a:schemeClr val="tx2"/>
                </a:solidFill>
              </a:rPr>
              <a:t>, </a:t>
            </a:r>
            <a:r>
              <a:rPr lang="en-US" dirty="0">
                <a:solidFill>
                  <a:schemeClr val="tx2"/>
                </a:solidFill>
              </a:rPr>
              <a:t>Subject</a:t>
            </a:r>
          </a:p>
          <a:p>
            <a:pPr lvl="2"/>
            <a:r>
              <a:rPr lang="en-US" dirty="0" err="1"/>
              <a:t>Datatype</a:t>
            </a:r>
            <a:r>
              <a:rPr lang="en-US" dirty="0"/>
              <a:t>  such as </a:t>
            </a:r>
            <a:r>
              <a:rPr lang="en-US" dirty="0" err="1">
                <a:solidFill>
                  <a:schemeClr val="tx2"/>
                </a:solidFill>
              </a:rPr>
              <a:t>Varchar</a:t>
            </a:r>
            <a:r>
              <a:rPr lang="en-US" dirty="0">
                <a:solidFill>
                  <a:schemeClr val="tx2"/>
                </a:solidFill>
              </a:rPr>
              <a:t>, Decimal</a:t>
            </a:r>
          </a:p>
          <a:p>
            <a:pPr lvl="2"/>
            <a:r>
              <a:rPr lang="en-US" dirty="0"/>
              <a:t>Access privileges such </a:t>
            </a:r>
            <a:r>
              <a:rPr lang="en-US" dirty="0">
                <a:solidFill>
                  <a:schemeClr val="tx2"/>
                </a:solidFill>
              </a:rPr>
              <a:t>as Read, Write (Update</a:t>
            </a:r>
            <a:r>
              <a:rPr lang="en-US" dirty="0" smtClean="0">
                <a:solidFill>
                  <a:schemeClr val="tx2"/>
                </a:solidFill>
              </a:rPr>
              <a:t>)</a:t>
            </a:r>
            <a:endParaRPr lang="en-US" dirty="0">
              <a:solidFill>
                <a:schemeClr val="tx2"/>
              </a:solidFill>
            </a:endParaRPr>
          </a:p>
        </p:txBody>
      </p:sp>
      <p:graphicFrame>
        <p:nvGraphicFramePr>
          <p:cNvPr id="5" name="Content Placeholder 4">
            <a:extLst>
              <a:ext uri="{FF2B5EF4-FFF2-40B4-BE49-F238E27FC236}">
                <a16:creationId xmlns:a16="http://schemas.microsoft.com/office/drawing/2014/main" id="{2486BC6F-42B7-4A1D-889E-1B1818D1D5FB}"/>
              </a:ext>
            </a:extLst>
          </p:cNvPr>
          <p:cNvGraphicFramePr>
            <a:graphicFrameLocks/>
          </p:cNvGraphicFramePr>
          <p:nvPr>
            <p:extLst/>
          </p:nvPr>
        </p:nvGraphicFramePr>
        <p:xfrm>
          <a:off x="1089710" y="2811663"/>
          <a:ext cx="5041583" cy="822960"/>
        </p:xfrm>
        <a:graphic>
          <a:graphicData uri="http://schemas.openxmlformats.org/drawingml/2006/table">
            <a:tbl>
              <a:tblPr firstRow="1" bandRow="1">
                <a:tableStyleId>{8EC20E35-A176-4012-BC5E-935CFFF8708E}</a:tableStyleId>
              </a:tblPr>
              <a:tblGrid>
                <a:gridCol w="1698943">
                  <a:extLst>
                    <a:ext uri="{9D8B030D-6E8A-4147-A177-3AD203B41FA5}">
                      <a16:colId xmlns:a16="http://schemas.microsoft.com/office/drawing/2014/main" val="20000"/>
                    </a:ext>
                  </a:extLst>
                </a:gridCol>
                <a:gridCol w="989330">
                  <a:extLst>
                    <a:ext uri="{9D8B030D-6E8A-4147-A177-3AD203B41FA5}">
                      <a16:colId xmlns:a16="http://schemas.microsoft.com/office/drawing/2014/main" val="20001"/>
                    </a:ext>
                  </a:extLst>
                </a:gridCol>
                <a:gridCol w="1429068">
                  <a:extLst>
                    <a:ext uri="{9D8B030D-6E8A-4147-A177-3AD203B41FA5}">
                      <a16:colId xmlns:a16="http://schemas.microsoft.com/office/drawing/2014/main" val="20002"/>
                    </a:ext>
                  </a:extLst>
                </a:gridCol>
                <a:gridCol w="924242">
                  <a:extLst>
                    <a:ext uri="{9D8B030D-6E8A-4147-A177-3AD203B41FA5}">
                      <a16:colId xmlns:a16="http://schemas.microsoft.com/office/drawing/2014/main" val="20003"/>
                    </a:ext>
                  </a:extLst>
                </a:gridCol>
              </a:tblGrid>
              <a:tr h="411480">
                <a:tc>
                  <a:txBody>
                    <a:bodyPr/>
                    <a:lstStyle/>
                    <a:p>
                      <a:pPr algn="l"/>
                      <a:r>
                        <a:rPr lang="en-US" b="1" dirty="0" err="1" smtClean="0">
                          <a:solidFill>
                            <a:schemeClr val="tx1"/>
                          </a:solidFill>
                        </a:rPr>
                        <a:t>Emp_Name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smtClean="0">
                          <a:solidFill>
                            <a:schemeClr val="tx1"/>
                          </a:solidFill>
                        </a:rPr>
                        <a:t>Mobile_No</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Subject</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algn="l"/>
                      <a:r>
                        <a:rPr lang="en-US" sz="1900" dirty="0" smtClean="0"/>
                        <a:t>Prof. Ajay Shah</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Rajkot</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9876543210</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PPS</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6" name="Content Placeholder 4">
            <a:extLst>
              <a:ext uri="{FF2B5EF4-FFF2-40B4-BE49-F238E27FC236}">
                <a16:creationId xmlns:a16="http://schemas.microsoft.com/office/drawing/2014/main" id="{26B864CA-85CD-4666-B9D1-870ED08B272C}"/>
              </a:ext>
            </a:extLst>
          </p:cNvPr>
          <p:cNvGraphicFramePr>
            <a:graphicFrameLocks/>
          </p:cNvGraphicFramePr>
          <p:nvPr>
            <p:extLst/>
          </p:nvPr>
        </p:nvGraphicFramePr>
        <p:xfrm>
          <a:off x="1088109" y="2440948"/>
          <a:ext cx="914400" cy="365760"/>
        </p:xfrm>
        <a:graphic>
          <a:graphicData uri="http://schemas.openxmlformats.org/drawingml/2006/table">
            <a:tbl>
              <a:tblPr firstRow="1" bandRow="1">
                <a:tableStyleId>{8EC20E35-A176-4012-BC5E-935CFFF8708E}</a:tableStyleId>
              </a:tblPr>
              <a:tblGrid>
                <a:gridCol w="914400">
                  <a:extLst>
                    <a:ext uri="{9D8B030D-6E8A-4147-A177-3AD203B41FA5}">
                      <a16:colId xmlns:a16="http://schemas.microsoft.com/office/drawing/2014/main" val="20000"/>
                    </a:ext>
                  </a:extLst>
                </a:gridCol>
              </a:tblGrid>
              <a:tr h="285488">
                <a:tc>
                  <a:txBody>
                    <a:bodyPr/>
                    <a:lstStyle/>
                    <a:p>
                      <a:pPr algn="l"/>
                      <a:r>
                        <a:rPr lang="en-US" b="1" dirty="0" smtClean="0">
                          <a:solidFill>
                            <a:schemeClr val="tx1"/>
                          </a:solidFill>
                        </a:rPr>
                        <a:t>Faculty</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00018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t>
            </a:r>
            <a:r>
              <a:rPr lang="en-US" dirty="0" smtClean="0"/>
              <a:t>terms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Data dictionary</a:t>
            </a:r>
          </a:p>
          <a:p>
            <a:pPr lvl="1"/>
            <a:r>
              <a:rPr lang="en-US" dirty="0"/>
              <a:t>A data dictionary is an information repository which </a:t>
            </a:r>
            <a:r>
              <a:rPr lang="en-US" b="1" dirty="0">
                <a:solidFill>
                  <a:schemeClr val="accent6"/>
                </a:solidFill>
              </a:rPr>
              <a:t>contains metadata</a:t>
            </a:r>
            <a:r>
              <a:rPr lang="en-US" dirty="0"/>
              <a:t>. </a:t>
            </a:r>
          </a:p>
          <a:p>
            <a:endParaRPr lang="en-US" dirty="0"/>
          </a:p>
          <a:p>
            <a:endParaRPr lang="en-US" dirty="0"/>
          </a:p>
          <a:p>
            <a:endParaRPr lang="en-US" dirty="0"/>
          </a:p>
          <a:p>
            <a:r>
              <a:rPr lang="en-US" dirty="0" smtClean="0"/>
              <a:t>Data </a:t>
            </a:r>
            <a:r>
              <a:rPr lang="en-US" dirty="0"/>
              <a:t>warehouse</a:t>
            </a:r>
          </a:p>
          <a:p>
            <a:pPr lvl="1"/>
            <a:r>
              <a:rPr lang="en-US" dirty="0"/>
              <a:t>A data warehouse is an information repository which </a:t>
            </a:r>
            <a:r>
              <a:rPr lang="en-US" b="1" dirty="0">
                <a:solidFill>
                  <a:schemeClr val="accent6"/>
                </a:solidFill>
              </a:rPr>
              <a:t>stores data</a:t>
            </a:r>
            <a:r>
              <a:rPr lang="en-US" dirty="0"/>
              <a:t>. </a:t>
            </a:r>
          </a:p>
          <a:p>
            <a:pPr lvl="2"/>
            <a:endParaRPr lang="en-US" dirty="0">
              <a:solidFill>
                <a:schemeClr val="tx2"/>
              </a:solidFill>
            </a:endParaRPr>
          </a:p>
        </p:txBody>
      </p:sp>
      <p:graphicFrame>
        <p:nvGraphicFramePr>
          <p:cNvPr id="5" name="Content Placeholder 4">
            <a:extLst>
              <a:ext uri="{FF2B5EF4-FFF2-40B4-BE49-F238E27FC236}">
                <a16:creationId xmlns:a16="http://schemas.microsoft.com/office/drawing/2014/main" id="{2486BC6F-42B7-4A1D-889E-1B1818D1D5FB}"/>
              </a:ext>
            </a:extLst>
          </p:cNvPr>
          <p:cNvGraphicFramePr>
            <a:graphicFrameLocks/>
          </p:cNvGraphicFramePr>
          <p:nvPr>
            <p:extLst/>
          </p:nvPr>
        </p:nvGraphicFramePr>
        <p:xfrm>
          <a:off x="1089710" y="4281411"/>
          <a:ext cx="5041583" cy="1234440"/>
        </p:xfrm>
        <a:graphic>
          <a:graphicData uri="http://schemas.openxmlformats.org/drawingml/2006/table">
            <a:tbl>
              <a:tblPr firstRow="1" bandRow="1">
                <a:tableStyleId>{8EC20E35-A176-4012-BC5E-935CFFF8708E}</a:tableStyleId>
              </a:tblPr>
              <a:tblGrid>
                <a:gridCol w="1698943">
                  <a:extLst>
                    <a:ext uri="{9D8B030D-6E8A-4147-A177-3AD203B41FA5}">
                      <a16:colId xmlns:a16="http://schemas.microsoft.com/office/drawing/2014/main" val="20000"/>
                    </a:ext>
                  </a:extLst>
                </a:gridCol>
                <a:gridCol w="989330">
                  <a:extLst>
                    <a:ext uri="{9D8B030D-6E8A-4147-A177-3AD203B41FA5}">
                      <a16:colId xmlns:a16="http://schemas.microsoft.com/office/drawing/2014/main" val="20001"/>
                    </a:ext>
                  </a:extLst>
                </a:gridCol>
                <a:gridCol w="1429068">
                  <a:extLst>
                    <a:ext uri="{9D8B030D-6E8A-4147-A177-3AD203B41FA5}">
                      <a16:colId xmlns:a16="http://schemas.microsoft.com/office/drawing/2014/main" val="20002"/>
                    </a:ext>
                  </a:extLst>
                </a:gridCol>
                <a:gridCol w="924242">
                  <a:extLst>
                    <a:ext uri="{9D8B030D-6E8A-4147-A177-3AD203B41FA5}">
                      <a16:colId xmlns:a16="http://schemas.microsoft.com/office/drawing/2014/main" val="20003"/>
                    </a:ext>
                  </a:extLst>
                </a:gridCol>
              </a:tblGrid>
              <a:tr h="411480">
                <a:tc>
                  <a:txBody>
                    <a:bodyPr/>
                    <a:lstStyle/>
                    <a:p>
                      <a:pPr algn="l"/>
                      <a:r>
                        <a:rPr lang="en-US" b="1" dirty="0" err="1" smtClean="0">
                          <a:solidFill>
                            <a:schemeClr val="tx1"/>
                          </a:solidFill>
                        </a:rPr>
                        <a:t>Emp_Name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smtClean="0">
                          <a:solidFill>
                            <a:schemeClr val="tx1"/>
                          </a:solidFill>
                        </a:rPr>
                        <a:t>Mobile_No</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Subject</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algn="l"/>
                      <a:r>
                        <a:rPr lang="en-US" sz="1900" dirty="0" smtClean="0"/>
                        <a:t>Prof. Ajay Shah</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Rajkot</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9876543210</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PPS</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algn="l"/>
                      <a:r>
                        <a:rPr lang="en-US" sz="1900" dirty="0" smtClean="0"/>
                        <a:t>Prof. Ajay Patel</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err="1" smtClean="0">
                          <a:solidFill>
                            <a:schemeClr val="dk1"/>
                          </a:solidFill>
                          <a:latin typeface="+mn-lt"/>
                          <a:ea typeface="+mn-ea"/>
                          <a:cs typeface="+mn-cs"/>
                        </a:rPr>
                        <a:t>Surat</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0123456789</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DBMS</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6" name="Content Placeholder 4">
            <a:extLst>
              <a:ext uri="{FF2B5EF4-FFF2-40B4-BE49-F238E27FC236}">
                <a16:creationId xmlns:a16="http://schemas.microsoft.com/office/drawing/2014/main" id="{26B864CA-85CD-4666-B9D1-870ED08B272C}"/>
              </a:ext>
            </a:extLst>
          </p:cNvPr>
          <p:cNvGraphicFramePr>
            <a:graphicFrameLocks/>
          </p:cNvGraphicFramePr>
          <p:nvPr>
            <p:extLst/>
          </p:nvPr>
        </p:nvGraphicFramePr>
        <p:xfrm>
          <a:off x="1088109" y="3910696"/>
          <a:ext cx="914400" cy="365760"/>
        </p:xfrm>
        <a:graphic>
          <a:graphicData uri="http://schemas.openxmlformats.org/drawingml/2006/table">
            <a:tbl>
              <a:tblPr firstRow="1" bandRow="1">
                <a:tableStyleId>{8EC20E35-A176-4012-BC5E-935CFFF8708E}</a:tableStyleId>
              </a:tblPr>
              <a:tblGrid>
                <a:gridCol w="914400">
                  <a:extLst>
                    <a:ext uri="{9D8B030D-6E8A-4147-A177-3AD203B41FA5}">
                      <a16:colId xmlns:a16="http://schemas.microsoft.com/office/drawing/2014/main" val="20000"/>
                    </a:ext>
                  </a:extLst>
                </a:gridCol>
              </a:tblGrid>
              <a:tr h="285488">
                <a:tc>
                  <a:txBody>
                    <a:bodyPr/>
                    <a:lstStyle/>
                    <a:p>
                      <a:pPr algn="l"/>
                      <a:r>
                        <a:rPr lang="en-US" b="1" dirty="0" smtClean="0">
                          <a:solidFill>
                            <a:schemeClr val="tx1"/>
                          </a:solidFill>
                        </a:rPr>
                        <a:t>Faculty</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7" name="Rounded Rectangle 6"/>
          <p:cNvSpPr/>
          <p:nvPr/>
        </p:nvSpPr>
        <p:spPr>
          <a:xfrm>
            <a:off x="1096273" y="1709532"/>
            <a:ext cx="6583680" cy="1188720"/>
          </a:xfrm>
          <a:prstGeom prst="roundRect">
            <a:avLst>
              <a:gd name="adj" fmla="val 8184"/>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marL="742950" lvl="1" indent="-285750">
              <a:buFont typeface="Arial" panose="020B0604020202020204" pitchFamily="34" charset="0"/>
              <a:buChar char="•"/>
            </a:pPr>
            <a:r>
              <a:rPr lang="en-US" dirty="0"/>
              <a:t>Table Name – </a:t>
            </a:r>
            <a:r>
              <a:rPr lang="en-US" dirty="0">
                <a:solidFill>
                  <a:schemeClr val="tx2"/>
                </a:solidFill>
              </a:rPr>
              <a:t>Faculty</a:t>
            </a:r>
          </a:p>
          <a:p>
            <a:pPr marL="742950" lvl="1" indent="-285750">
              <a:buFont typeface="Arial" panose="020B0604020202020204" pitchFamily="34" charset="0"/>
              <a:buChar char="•"/>
            </a:pPr>
            <a:r>
              <a:rPr lang="en-US" dirty="0"/>
              <a:t>Column Name – </a:t>
            </a:r>
            <a:r>
              <a:rPr lang="en-US" dirty="0" err="1">
                <a:solidFill>
                  <a:schemeClr val="tx2"/>
                </a:solidFill>
              </a:rPr>
              <a:t>EmpName</a:t>
            </a:r>
            <a:r>
              <a:rPr lang="en-US" dirty="0">
                <a:solidFill>
                  <a:schemeClr val="tx2"/>
                </a:solidFill>
              </a:rPr>
              <a:t>, Address, Mob, Subject, Salary</a:t>
            </a:r>
          </a:p>
          <a:p>
            <a:pPr marL="742950" lvl="1" indent="-285750">
              <a:buFont typeface="Arial" panose="020B0604020202020204" pitchFamily="34" charset="0"/>
              <a:buChar char="•"/>
            </a:pPr>
            <a:r>
              <a:rPr lang="en-US" dirty="0" err="1"/>
              <a:t>Datatype</a:t>
            </a:r>
            <a:r>
              <a:rPr lang="en-US" dirty="0"/>
              <a:t> – </a:t>
            </a:r>
            <a:r>
              <a:rPr lang="en-US" dirty="0" err="1">
                <a:solidFill>
                  <a:schemeClr val="tx2"/>
                </a:solidFill>
              </a:rPr>
              <a:t>Varchar</a:t>
            </a:r>
            <a:r>
              <a:rPr lang="en-US" dirty="0">
                <a:solidFill>
                  <a:schemeClr val="tx2"/>
                </a:solidFill>
              </a:rPr>
              <a:t>, Decimal</a:t>
            </a:r>
          </a:p>
          <a:p>
            <a:pPr marL="742950" lvl="1" indent="-285750">
              <a:buFont typeface="Arial" panose="020B0604020202020204" pitchFamily="34" charset="0"/>
              <a:buChar char="•"/>
            </a:pPr>
            <a:r>
              <a:rPr lang="en-US" dirty="0"/>
              <a:t>Access Privileges – </a:t>
            </a:r>
            <a:r>
              <a:rPr lang="en-US" dirty="0">
                <a:solidFill>
                  <a:schemeClr val="tx2"/>
                </a:solidFill>
              </a:rPr>
              <a:t>Read, Write (Update)</a:t>
            </a:r>
          </a:p>
        </p:txBody>
      </p:sp>
      <p:sp>
        <p:nvSpPr>
          <p:cNvPr id="8" name="Rounded Rectangle 7"/>
          <p:cNvSpPr/>
          <p:nvPr/>
        </p:nvSpPr>
        <p:spPr>
          <a:xfrm>
            <a:off x="1096272" y="4694889"/>
            <a:ext cx="5037827" cy="807202"/>
          </a:xfrm>
          <a:prstGeom prst="roundRect">
            <a:avLst>
              <a:gd name="adj" fmla="val 7787"/>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688878" y="6364139"/>
            <a:ext cx="868680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10" name="Content Placeholder 4">
            <a:extLst>
              <a:ext uri="{FF2B5EF4-FFF2-40B4-BE49-F238E27FC236}">
                <a16:creationId xmlns:a16="http://schemas.microsoft.com/office/drawing/2014/main" id="{26B864CA-85CD-4666-B9D1-870ED08B272C}"/>
              </a:ext>
            </a:extLst>
          </p:cNvPr>
          <p:cNvGraphicFramePr>
            <a:graphicFrameLocks/>
          </p:cNvGraphicFramePr>
          <p:nvPr>
            <p:extLst/>
          </p:nvPr>
        </p:nvGraphicFramePr>
        <p:xfrm>
          <a:off x="688878" y="5976154"/>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l"/>
                      <a:r>
                        <a:rPr lang="en-US" sz="2000" b="1" dirty="0" smtClean="0">
                          <a:solidFill>
                            <a:schemeClr val="bg1"/>
                          </a:solidFill>
                        </a:rPr>
                        <a:t>Exercise</a:t>
                      </a:r>
                      <a:endParaRPr lang="en-US" sz="2000" b="1" dirty="0">
                        <a:solidFill>
                          <a:schemeClr val="bg1"/>
                        </a:solidFill>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11"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69467159"/>
              </p:ext>
            </p:extLst>
          </p:nvPr>
        </p:nvGraphicFramePr>
        <p:xfrm>
          <a:off x="1787807" y="5967266"/>
          <a:ext cx="8384893" cy="396240"/>
        </p:xfrm>
        <a:graphic>
          <a:graphicData uri="http://schemas.openxmlformats.org/drawingml/2006/table">
            <a:tbl>
              <a:tblPr firstRow="1" bandRow="1">
                <a:tableStyleId>{8EC20E35-A176-4012-BC5E-935CFFF8708E}</a:tableStyleId>
              </a:tblPr>
              <a:tblGrid>
                <a:gridCol w="8384893">
                  <a:extLst>
                    <a:ext uri="{9D8B030D-6E8A-4147-A177-3AD203B41FA5}">
                      <a16:colId xmlns:a16="http://schemas.microsoft.com/office/drawing/2014/main" val="20000"/>
                    </a:ext>
                  </a:extLst>
                </a:gridCol>
              </a:tblGrid>
              <a:tr h="285488">
                <a:tc>
                  <a:txBody>
                    <a:bodyPr/>
                    <a:lstStyle/>
                    <a:p>
                      <a:pPr algn="l"/>
                      <a:r>
                        <a:rPr lang="en-US" sz="2000" b="0" kern="1200" dirty="0" smtClean="0">
                          <a:solidFill>
                            <a:schemeClr val="tx1"/>
                          </a:solidFill>
                          <a:latin typeface="+mn-lt"/>
                          <a:ea typeface="+mn-ea"/>
                          <a:cs typeface="+mn-cs"/>
                        </a:rPr>
                        <a:t>Why data dictionary and data warehouse are stored in the different places?</a:t>
                      </a:r>
                      <a:endParaRPr lang="en-US" sz="20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0594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par>
                                <p:cTn id="33" presetID="10"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left)">
                                      <p:cBhvr>
                                        <p:cTn id="43" dur="500"/>
                                        <p:tgtEl>
                                          <p:spTgt spid="9"/>
                                        </p:tgtEl>
                                      </p:cBhvr>
                                    </p:animEffect>
                                  </p:childTnLst>
                                </p:cTn>
                              </p:par>
                              <p:par>
                                <p:cTn id="44" presetID="22" presetClass="entr" presetSubtype="8"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par>
                                <p:cTn id="47" presetID="22" presetClass="entr" presetSubtype="8"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t>
            </a:r>
            <a:r>
              <a:rPr lang="en-US" dirty="0" smtClean="0"/>
              <a:t>terms (</a:t>
            </a:r>
            <a:r>
              <a:rPr lang="en-US" dirty="0" err="1" smtClean="0"/>
              <a:t>cont</a:t>
            </a:r>
            <a:r>
              <a:rPr lang="en-US" dirty="0" smtClean="0"/>
              <a:t>…)</a:t>
            </a:r>
            <a:endParaRPr lang="en-US" dirty="0"/>
          </a:p>
        </p:txBody>
      </p:sp>
      <p:sp>
        <p:nvSpPr>
          <p:cNvPr id="3" name="Content Placeholder 2"/>
          <p:cNvSpPr>
            <a:spLocks noGrp="1"/>
          </p:cNvSpPr>
          <p:nvPr>
            <p:ph idx="1"/>
          </p:nvPr>
        </p:nvSpPr>
        <p:spPr>
          <a:xfrm>
            <a:off x="178805" y="863444"/>
            <a:ext cx="11929641" cy="5590565"/>
          </a:xfrm>
        </p:spPr>
        <p:txBody>
          <a:bodyPr/>
          <a:lstStyle/>
          <a:p>
            <a:r>
              <a:rPr lang="en-US" dirty="0"/>
              <a:t>Field</a:t>
            </a:r>
          </a:p>
          <a:p>
            <a:pPr lvl="1"/>
            <a:r>
              <a:rPr lang="en-US" dirty="0"/>
              <a:t>A field is a </a:t>
            </a:r>
            <a:r>
              <a:rPr lang="en-US" b="1" dirty="0">
                <a:solidFill>
                  <a:schemeClr val="accent6"/>
                </a:solidFill>
              </a:rPr>
              <a:t>character or group of characters </a:t>
            </a:r>
            <a:r>
              <a:rPr lang="en-US" dirty="0"/>
              <a:t>that have a specific meaning.</a:t>
            </a:r>
          </a:p>
          <a:p>
            <a:pPr lvl="1"/>
            <a:r>
              <a:rPr lang="en-US" dirty="0" err="1"/>
              <a:t>E.g</a:t>
            </a:r>
            <a:r>
              <a:rPr lang="en-US" dirty="0"/>
              <a:t>, the value of </a:t>
            </a:r>
            <a:r>
              <a:rPr lang="en-US" dirty="0" err="1"/>
              <a:t>Emp_Name</a:t>
            </a:r>
            <a:r>
              <a:rPr lang="en-US" dirty="0"/>
              <a:t>, Address, </a:t>
            </a:r>
            <a:r>
              <a:rPr lang="en-US" dirty="0" err="1" smtClean="0"/>
              <a:t>Mobile_No</a:t>
            </a:r>
            <a:r>
              <a:rPr lang="en-US" dirty="0" smtClean="0"/>
              <a:t> </a:t>
            </a:r>
            <a:r>
              <a:rPr lang="en-US" dirty="0" err="1"/>
              <a:t>etc</a:t>
            </a:r>
            <a:r>
              <a:rPr lang="en-US" dirty="0"/>
              <a:t> are all fields </a:t>
            </a:r>
            <a:r>
              <a:rPr lang="en-US" dirty="0" smtClean="0"/>
              <a:t>of Faculty </a:t>
            </a:r>
            <a:r>
              <a:rPr lang="en-US" dirty="0"/>
              <a:t>table.</a:t>
            </a:r>
          </a:p>
          <a:p>
            <a:endParaRPr lang="en-US" dirty="0"/>
          </a:p>
          <a:p>
            <a:endParaRPr lang="en-US" dirty="0"/>
          </a:p>
          <a:p>
            <a:endParaRPr lang="en-US" dirty="0"/>
          </a:p>
          <a:p>
            <a:endParaRPr lang="en-US" dirty="0" smtClean="0"/>
          </a:p>
          <a:p>
            <a:r>
              <a:rPr lang="en-US" dirty="0" smtClean="0"/>
              <a:t>Record </a:t>
            </a:r>
            <a:r>
              <a:rPr lang="en-US" dirty="0"/>
              <a:t>/ Tuple</a:t>
            </a:r>
          </a:p>
          <a:p>
            <a:pPr lvl="1"/>
            <a:r>
              <a:rPr lang="en-US" dirty="0"/>
              <a:t>A record is a </a:t>
            </a:r>
            <a:r>
              <a:rPr lang="en-US" b="1" dirty="0">
                <a:solidFill>
                  <a:schemeClr val="accent6"/>
                </a:solidFill>
              </a:rPr>
              <a:t>collection of logically related fields</a:t>
            </a:r>
            <a:r>
              <a:rPr lang="en-US" dirty="0"/>
              <a:t>.</a:t>
            </a:r>
          </a:p>
          <a:p>
            <a:pPr lvl="1"/>
            <a:r>
              <a:rPr lang="en-US" dirty="0" err="1"/>
              <a:t>E.g</a:t>
            </a:r>
            <a:r>
              <a:rPr lang="en-US" dirty="0"/>
              <a:t>, the collection of fields (</a:t>
            </a:r>
            <a:r>
              <a:rPr lang="en-US" dirty="0" err="1"/>
              <a:t>Emp_Name</a:t>
            </a:r>
            <a:r>
              <a:rPr lang="en-US" dirty="0"/>
              <a:t>, Address, </a:t>
            </a:r>
            <a:r>
              <a:rPr lang="en-US" dirty="0" err="1" smtClean="0"/>
              <a:t>Mobile_No</a:t>
            </a:r>
            <a:r>
              <a:rPr lang="en-US" dirty="0" smtClean="0"/>
              <a:t>, Subject) </a:t>
            </a:r>
            <a:r>
              <a:rPr lang="en-US" dirty="0"/>
              <a:t>forms a record for the Faculty.</a:t>
            </a:r>
          </a:p>
        </p:txBody>
      </p:sp>
      <p:graphicFrame>
        <p:nvGraphicFramePr>
          <p:cNvPr id="5" name="Content Placeholder 4">
            <a:extLst>
              <a:ext uri="{FF2B5EF4-FFF2-40B4-BE49-F238E27FC236}">
                <a16:creationId xmlns:a16="http://schemas.microsoft.com/office/drawing/2014/main" id="{2486BC6F-42B7-4A1D-889E-1B1818D1D5FB}"/>
              </a:ext>
            </a:extLst>
          </p:cNvPr>
          <p:cNvGraphicFramePr>
            <a:graphicFrameLocks/>
          </p:cNvGraphicFramePr>
          <p:nvPr>
            <p:extLst/>
          </p:nvPr>
        </p:nvGraphicFramePr>
        <p:xfrm>
          <a:off x="1117657" y="2429520"/>
          <a:ext cx="5041583" cy="1234440"/>
        </p:xfrm>
        <a:graphic>
          <a:graphicData uri="http://schemas.openxmlformats.org/drawingml/2006/table">
            <a:tbl>
              <a:tblPr firstRow="1" bandRow="1">
                <a:tableStyleId>{8EC20E35-A176-4012-BC5E-935CFFF8708E}</a:tableStyleId>
              </a:tblPr>
              <a:tblGrid>
                <a:gridCol w="1698943">
                  <a:extLst>
                    <a:ext uri="{9D8B030D-6E8A-4147-A177-3AD203B41FA5}">
                      <a16:colId xmlns:a16="http://schemas.microsoft.com/office/drawing/2014/main" val="20000"/>
                    </a:ext>
                  </a:extLst>
                </a:gridCol>
                <a:gridCol w="989330">
                  <a:extLst>
                    <a:ext uri="{9D8B030D-6E8A-4147-A177-3AD203B41FA5}">
                      <a16:colId xmlns:a16="http://schemas.microsoft.com/office/drawing/2014/main" val="20001"/>
                    </a:ext>
                  </a:extLst>
                </a:gridCol>
                <a:gridCol w="1429068">
                  <a:extLst>
                    <a:ext uri="{9D8B030D-6E8A-4147-A177-3AD203B41FA5}">
                      <a16:colId xmlns:a16="http://schemas.microsoft.com/office/drawing/2014/main" val="20002"/>
                    </a:ext>
                  </a:extLst>
                </a:gridCol>
                <a:gridCol w="924242">
                  <a:extLst>
                    <a:ext uri="{9D8B030D-6E8A-4147-A177-3AD203B41FA5}">
                      <a16:colId xmlns:a16="http://schemas.microsoft.com/office/drawing/2014/main" val="20003"/>
                    </a:ext>
                  </a:extLst>
                </a:gridCol>
              </a:tblGrid>
              <a:tr h="411480">
                <a:tc>
                  <a:txBody>
                    <a:bodyPr/>
                    <a:lstStyle/>
                    <a:p>
                      <a:pPr algn="l"/>
                      <a:r>
                        <a:rPr lang="en-US" b="1" dirty="0" err="1" smtClean="0">
                          <a:solidFill>
                            <a:schemeClr val="tx1"/>
                          </a:solidFill>
                        </a:rPr>
                        <a:t>Emp_Name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smtClean="0">
                          <a:solidFill>
                            <a:schemeClr val="tx1"/>
                          </a:solidFill>
                        </a:rPr>
                        <a:t>Mobile_No</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Subject</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algn="l"/>
                      <a:r>
                        <a:rPr lang="en-US" sz="1900" dirty="0" smtClean="0"/>
                        <a:t>Prof. Ajay Shah</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Rajkot</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9876543210</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PPS</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algn="l"/>
                      <a:r>
                        <a:rPr lang="en-US" sz="1900" dirty="0" smtClean="0"/>
                        <a:t>Prof. Ajay Patel</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err="1" smtClean="0">
                          <a:solidFill>
                            <a:schemeClr val="dk1"/>
                          </a:solidFill>
                          <a:latin typeface="+mn-lt"/>
                          <a:ea typeface="+mn-ea"/>
                          <a:cs typeface="+mn-cs"/>
                        </a:rPr>
                        <a:t>Surat</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0123456789</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smtClean="0">
                          <a:solidFill>
                            <a:schemeClr val="dk1"/>
                          </a:solidFill>
                          <a:latin typeface="+mn-lt"/>
                          <a:ea typeface="+mn-ea"/>
                          <a:cs typeface="+mn-cs"/>
                        </a:rPr>
                        <a:t>DBMS</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6" name="Content Placeholder 4">
            <a:extLst>
              <a:ext uri="{FF2B5EF4-FFF2-40B4-BE49-F238E27FC236}">
                <a16:creationId xmlns:a16="http://schemas.microsoft.com/office/drawing/2014/main" id="{26B864CA-85CD-4666-B9D1-870ED08B272C}"/>
              </a:ext>
            </a:extLst>
          </p:cNvPr>
          <p:cNvGraphicFramePr>
            <a:graphicFrameLocks/>
          </p:cNvGraphicFramePr>
          <p:nvPr>
            <p:extLst/>
          </p:nvPr>
        </p:nvGraphicFramePr>
        <p:xfrm>
          <a:off x="1116684" y="2058805"/>
          <a:ext cx="914400" cy="365760"/>
        </p:xfrm>
        <a:graphic>
          <a:graphicData uri="http://schemas.openxmlformats.org/drawingml/2006/table">
            <a:tbl>
              <a:tblPr firstRow="1" bandRow="1">
                <a:tableStyleId>{8EC20E35-A176-4012-BC5E-935CFFF8708E}</a:tableStyleId>
              </a:tblPr>
              <a:tblGrid>
                <a:gridCol w="914400">
                  <a:extLst>
                    <a:ext uri="{9D8B030D-6E8A-4147-A177-3AD203B41FA5}">
                      <a16:colId xmlns:a16="http://schemas.microsoft.com/office/drawing/2014/main" val="20000"/>
                    </a:ext>
                  </a:extLst>
                </a:gridCol>
              </a:tblGrid>
              <a:tr h="285488">
                <a:tc>
                  <a:txBody>
                    <a:bodyPr/>
                    <a:lstStyle/>
                    <a:p>
                      <a:pPr algn="l"/>
                      <a:r>
                        <a:rPr lang="en-US" b="1" dirty="0" smtClean="0">
                          <a:solidFill>
                            <a:schemeClr val="tx1"/>
                          </a:solidFill>
                        </a:rPr>
                        <a:t>Faculty</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9" name="Content Placeholder 4">
            <a:extLst>
              <a:ext uri="{FF2B5EF4-FFF2-40B4-BE49-F238E27FC236}">
                <a16:creationId xmlns:a16="http://schemas.microsoft.com/office/drawing/2014/main" id="{26B864CA-85CD-4666-B9D1-870ED08B272C}"/>
              </a:ext>
            </a:extLst>
          </p:cNvPr>
          <p:cNvGraphicFramePr>
            <a:graphicFrameLocks/>
          </p:cNvGraphicFramePr>
          <p:nvPr>
            <p:extLst/>
          </p:nvPr>
        </p:nvGraphicFramePr>
        <p:xfrm>
          <a:off x="1117657" y="5137851"/>
          <a:ext cx="5041583" cy="411480"/>
        </p:xfrm>
        <a:graphic>
          <a:graphicData uri="http://schemas.openxmlformats.org/drawingml/2006/table">
            <a:tbl>
              <a:tblPr firstRow="1" bandRow="1">
                <a:tableStyleId>{8EC20E35-A176-4012-BC5E-935CFFF8708E}</a:tableStyleId>
              </a:tblPr>
              <a:tblGrid>
                <a:gridCol w="1698943">
                  <a:extLst>
                    <a:ext uri="{9D8B030D-6E8A-4147-A177-3AD203B41FA5}">
                      <a16:colId xmlns:a16="http://schemas.microsoft.com/office/drawing/2014/main" val="20000"/>
                    </a:ext>
                  </a:extLst>
                </a:gridCol>
                <a:gridCol w="989330">
                  <a:extLst>
                    <a:ext uri="{9D8B030D-6E8A-4147-A177-3AD203B41FA5}">
                      <a16:colId xmlns:a16="http://schemas.microsoft.com/office/drawing/2014/main" val="20001"/>
                    </a:ext>
                  </a:extLst>
                </a:gridCol>
                <a:gridCol w="1429068">
                  <a:extLst>
                    <a:ext uri="{9D8B030D-6E8A-4147-A177-3AD203B41FA5}">
                      <a16:colId xmlns:a16="http://schemas.microsoft.com/office/drawing/2014/main" val="20002"/>
                    </a:ext>
                  </a:extLst>
                </a:gridCol>
                <a:gridCol w="924242">
                  <a:extLst>
                    <a:ext uri="{9D8B030D-6E8A-4147-A177-3AD203B41FA5}">
                      <a16:colId xmlns:a16="http://schemas.microsoft.com/office/drawing/2014/main" val="20003"/>
                    </a:ext>
                  </a:extLst>
                </a:gridCol>
              </a:tblGrid>
              <a:tr h="411480">
                <a:tc>
                  <a:txBody>
                    <a:bodyPr/>
                    <a:lstStyle/>
                    <a:p>
                      <a:r>
                        <a:rPr lang="en-US" sz="1900" b="0" kern="1200" dirty="0" smtClean="0">
                          <a:solidFill>
                            <a:schemeClr val="dk1"/>
                          </a:solidFill>
                          <a:latin typeface="+mn-lt"/>
                          <a:ea typeface="+mn-ea"/>
                          <a:cs typeface="+mn-cs"/>
                        </a:rPr>
                        <a:t>Prof. Ajay Shah</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Rajkot</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9876543210</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PPS</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1" name="Content Placeholder 4">
            <a:extLst>
              <a:ext uri="{FF2B5EF4-FFF2-40B4-BE49-F238E27FC236}">
                <a16:creationId xmlns:a16="http://schemas.microsoft.com/office/drawing/2014/main" id="{26B864CA-85CD-4666-B9D1-870ED08B272C}"/>
              </a:ext>
            </a:extLst>
          </p:cNvPr>
          <p:cNvGraphicFramePr>
            <a:graphicFrameLocks/>
          </p:cNvGraphicFramePr>
          <p:nvPr>
            <p:extLst/>
          </p:nvPr>
        </p:nvGraphicFramePr>
        <p:xfrm>
          <a:off x="1117657" y="5549012"/>
          <a:ext cx="5041583" cy="411480"/>
        </p:xfrm>
        <a:graphic>
          <a:graphicData uri="http://schemas.openxmlformats.org/drawingml/2006/table">
            <a:tbl>
              <a:tblPr firstRow="1" bandRow="1">
                <a:tableStyleId>{8EC20E35-A176-4012-BC5E-935CFFF8708E}</a:tableStyleId>
              </a:tblPr>
              <a:tblGrid>
                <a:gridCol w="1698943">
                  <a:extLst>
                    <a:ext uri="{9D8B030D-6E8A-4147-A177-3AD203B41FA5}">
                      <a16:colId xmlns:a16="http://schemas.microsoft.com/office/drawing/2014/main" val="20000"/>
                    </a:ext>
                  </a:extLst>
                </a:gridCol>
                <a:gridCol w="989330">
                  <a:extLst>
                    <a:ext uri="{9D8B030D-6E8A-4147-A177-3AD203B41FA5}">
                      <a16:colId xmlns:a16="http://schemas.microsoft.com/office/drawing/2014/main" val="20001"/>
                    </a:ext>
                  </a:extLst>
                </a:gridCol>
                <a:gridCol w="1429068">
                  <a:extLst>
                    <a:ext uri="{9D8B030D-6E8A-4147-A177-3AD203B41FA5}">
                      <a16:colId xmlns:a16="http://schemas.microsoft.com/office/drawing/2014/main" val="20002"/>
                    </a:ext>
                  </a:extLst>
                </a:gridCol>
                <a:gridCol w="924242">
                  <a:extLst>
                    <a:ext uri="{9D8B030D-6E8A-4147-A177-3AD203B41FA5}">
                      <a16:colId xmlns:a16="http://schemas.microsoft.com/office/drawing/2014/main" val="20003"/>
                    </a:ext>
                  </a:extLst>
                </a:gridCol>
              </a:tblGrid>
              <a:tr h="411480">
                <a:tc>
                  <a:txBody>
                    <a:bodyPr/>
                    <a:lstStyle/>
                    <a:p>
                      <a:r>
                        <a:rPr lang="en-US" sz="1900" b="0" kern="1200" dirty="0" smtClean="0">
                          <a:solidFill>
                            <a:schemeClr val="dk1"/>
                          </a:solidFill>
                          <a:latin typeface="+mn-lt"/>
                          <a:ea typeface="+mn-ea"/>
                          <a:cs typeface="+mn-cs"/>
                        </a:rPr>
                        <a:t>Prof. Ajay Patel</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err="1" smtClean="0">
                          <a:solidFill>
                            <a:schemeClr val="dk1"/>
                          </a:solidFill>
                          <a:latin typeface="+mn-lt"/>
                          <a:ea typeface="+mn-ea"/>
                          <a:cs typeface="+mn-cs"/>
                        </a:rPr>
                        <a:t>Surat</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0123456789</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900" b="0" kern="1200" dirty="0" smtClean="0">
                          <a:solidFill>
                            <a:schemeClr val="dk1"/>
                          </a:solidFill>
                          <a:latin typeface="+mn-lt"/>
                          <a:ea typeface="+mn-ea"/>
                          <a:cs typeface="+mn-cs"/>
                        </a:rPr>
                        <a:t>DBMS</a:t>
                      </a:r>
                      <a:endParaRPr lang="en-US" sz="19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2" name="Table 11"/>
          <p:cNvGraphicFramePr>
            <a:graphicFrameLocks noGrp="1"/>
          </p:cNvGraphicFramePr>
          <p:nvPr>
            <p:extLst/>
          </p:nvPr>
        </p:nvGraphicFramePr>
        <p:xfrm>
          <a:off x="6731235" y="3105184"/>
          <a:ext cx="1663768" cy="370840"/>
        </p:xfrm>
        <a:graphic>
          <a:graphicData uri="http://schemas.openxmlformats.org/drawingml/2006/table">
            <a:tbl>
              <a:tblPr firstRow="1" bandRow="1">
                <a:tableStyleId>{5C22544A-7EE6-4342-B048-85BDC9FD1C3A}</a:tableStyleId>
              </a:tblPr>
              <a:tblGrid>
                <a:gridCol w="1663768">
                  <a:extLst>
                    <a:ext uri="{9D8B030D-6E8A-4147-A177-3AD203B41FA5}">
                      <a16:colId xmlns:a16="http://schemas.microsoft.com/office/drawing/2014/main" val="20000"/>
                    </a:ext>
                  </a:extLst>
                </a:gridCol>
              </a:tblGrid>
              <a:tr h="370840">
                <a:tc>
                  <a:txBody>
                    <a:bodyPr/>
                    <a:lstStyle/>
                    <a:p>
                      <a:r>
                        <a:rPr lang="en-US" b="0" dirty="0" smtClean="0">
                          <a:solidFill>
                            <a:schemeClr val="tx1"/>
                          </a:solidFill>
                        </a:rPr>
                        <a:t>Prof.</a:t>
                      </a:r>
                      <a:r>
                        <a:rPr lang="en-US" b="0" baseline="0" dirty="0" smtClean="0">
                          <a:solidFill>
                            <a:schemeClr val="tx1"/>
                          </a:solidFill>
                        </a:rPr>
                        <a:t> Ajay Shah</a:t>
                      </a:r>
                      <a:endParaRPr lang="en-US" b="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extLst/>
          </p:nvPr>
        </p:nvGraphicFramePr>
        <p:xfrm>
          <a:off x="8507446" y="3105184"/>
          <a:ext cx="1340886" cy="370840"/>
        </p:xfrm>
        <a:graphic>
          <a:graphicData uri="http://schemas.openxmlformats.org/drawingml/2006/table">
            <a:tbl>
              <a:tblPr firstRow="1" bandRow="1">
                <a:tableStyleId>{5C22544A-7EE6-4342-B048-85BDC9FD1C3A}</a:tableStyleId>
              </a:tblPr>
              <a:tblGrid>
                <a:gridCol w="1340886">
                  <a:extLst>
                    <a:ext uri="{9D8B030D-6E8A-4147-A177-3AD203B41FA5}">
                      <a16:colId xmlns:a16="http://schemas.microsoft.com/office/drawing/2014/main" val="20000"/>
                    </a:ext>
                  </a:extLst>
                </a:gridCol>
              </a:tblGrid>
              <a:tr h="370840">
                <a:tc>
                  <a:txBody>
                    <a:bodyPr/>
                    <a:lstStyle/>
                    <a:p>
                      <a:pPr algn="ctr"/>
                      <a:r>
                        <a:rPr lang="en-US" b="0" dirty="0" smtClean="0">
                          <a:solidFill>
                            <a:schemeClr val="tx1"/>
                          </a:solidFill>
                        </a:rPr>
                        <a:t>Rajkot</a:t>
                      </a:r>
                      <a:endParaRPr lang="en-US" b="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4" name="Rounded Rectangular Callout 13"/>
          <p:cNvSpPr/>
          <p:nvPr/>
        </p:nvSpPr>
        <p:spPr>
          <a:xfrm>
            <a:off x="8558649" y="2468828"/>
            <a:ext cx="1238480" cy="515938"/>
          </a:xfrm>
          <a:prstGeom prst="wedgeRoundRectCallout">
            <a:avLst>
              <a:gd name="adj1" fmla="val -49350"/>
              <a:gd name="adj2" fmla="val 4128"/>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IN" dirty="0">
                <a:solidFill>
                  <a:schemeClr val="tx1"/>
                </a:solidFill>
              </a:rPr>
              <a:t>Fields</a:t>
            </a:r>
          </a:p>
        </p:txBody>
      </p:sp>
      <p:sp>
        <p:nvSpPr>
          <p:cNvPr id="15" name="Rounded Rectangular Callout 14"/>
          <p:cNvSpPr/>
          <p:nvPr/>
        </p:nvSpPr>
        <p:spPr>
          <a:xfrm>
            <a:off x="6404033" y="5294853"/>
            <a:ext cx="1612324" cy="547909"/>
          </a:xfrm>
          <a:prstGeom prst="wedgeRoundRectCallout">
            <a:avLst>
              <a:gd name="adj1" fmla="val -49350"/>
              <a:gd name="adj2" fmla="val 19073"/>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IN" dirty="0">
                <a:solidFill>
                  <a:schemeClr val="tx1"/>
                </a:solidFill>
              </a:rPr>
              <a:t>Record / Tuple</a:t>
            </a:r>
          </a:p>
        </p:txBody>
      </p:sp>
      <p:graphicFrame>
        <p:nvGraphicFramePr>
          <p:cNvPr id="20" name="Table 19"/>
          <p:cNvGraphicFramePr>
            <a:graphicFrameLocks noGrp="1"/>
          </p:cNvGraphicFramePr>
          <p:nvPr>
            <p:extLst/>
          </p:nvPr>
        </p:nvGraphicFramePr>
        <p:xfrm>
          <a:off x="9960775" y="3105184"/>
          <a:ext cx="1340886" cy="640080"/>
        </p:xfrm>
        <a:graphic>
          <a:graphicData uri="http://schemas.openxmlformats.org/drawingml/2006/table">
            <a:tbl>
              <a:tblPr firstRow="1" bandRow="1">
                <a:tableStyleId>{5C22544A-7EE6-4342-B048-85BDC9FD1C3A}</a:tableStyleId>
              </a:tblPr>
              <a:tblGrid>
                <a:gridCol w="1340886">
                  <a:extLst>
                    <a:ext uri="{9D8B030D-6E8A-4147-A177-3AD203B41FA5}">
                      <a16:colId xmlns:a16="http://schemas.microsoft.com/office/drawing/2014/main" val="20000"/>
                    </a:ext>
                  </a:extLst>
                </a:gridCol>
              </a:tblGrid>
              <a:tr h="370840">
                <a:tc>
                  <a:txBody>
                    <a:bodyPr/>
                    <a:lstStyle/>
                    <a:p>
                      <a:pPr algn="ctr"/>
                      <a:r>
                        <a:rPr lang="en-US" b="0" dirty="0" smtClean="0">
                          <a:solidFill>
                            <a:schemeClr val="tx1"/>
                          </a:solidFill>
                        </a:rPr>
                        <a:t>9876543210</a:t>
                      </a:r>
                      <a:endParaRPr lang="en-US" b="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6265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500"/>
                                        <p:tgtEl>
                                          <p:spTgt spid="3">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500"/>
                                        <p:tgtEl>
                                          <p:spTgt spid="3">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500"/>
                                        <p:tgtEl>
                                          <p:spTgt spid="3">
                                            <p:txEl>
                                              <p:pRg st="9" end="9"/>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500"/>
                                        <p:tgtEl>
                                          <p:spTgt spid="9"/>
                                        </p:tgtEl>
                                      </p:cBhvr>
                                    </p:animEffect>
                                  </p:childTnLst>
                                </p:cTn>
                              </p:par>
                              <p:par>
                                <p:cTn id="58" presetID="10" presetClass="entr" presetSubtype="0" fill="hold" nodeType="with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fade">
                                      <p:cBhvr>
                                        <p:cTn id="60" dur="500"/>
                                        <p:tgtEl>
                                          <p:spTgt spid="1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3 Levels ANSI SPARC </a:t>
            </a:r>
            <a:r>
              <a:rPr lang="en-US" dirty="0" smtClean="0">
                <a:gradFill flip="none" rotWithShape="1">
                  <a:gsLst>
                    <a:gs pos="10000">
                      <a:schemeClr val="accent6">
                        <a:lumMod val="50000"/>
                      </a:schemeClr>
                    </a:gs>
                    <a:gs pos="100000">
                      <a:schemeClr val="accent6"/>
                    </a:gs>
                  </a:gsLst>
                  <a:lin ang="0" scaled="1"/>
                  <a:tileRect/>
                </a:gradFill>
              </a:rPr>
              <a:t/>
            </a:r>
            <a:br>
              <a:rPr lang="en-US" dirty="0" smtClean="0">
                <a:gradFill flip="none" rotWithShape="1">
                  <a:gsLst>
                    <a:gs pos="10000">
                      <a:schemeClr val="accent6">
                        <a:lumMod val="50000"/>
                      </a:schemeClr>
                    </a:gs>
                    <a:gs pos="100000">
                      <a:schemeClr val="accent6"/>
                    </a:gs>
                  </a:gsLst>
                  <a:lin ang="0" scaled="1"/>
                  <a:tileRect/>
                </a:gradFill>
              </a:rPr>
            </a:br>
            <a:r>
              <a:rPr lang="en-US" dirty="0" smtClean="0">
                <a:gradFill flip="none" rotWithShape="1">
                  <a:gsLst>
                    <a:gs pos="10000">
                      <a:schemeClr val="accent6">
                        <a:lumMod val="50000"/>
                      </a:schemeClr>
                    </a:gs>
                    <a:gs pos="100000">
                      <a:schemeClr val="accent6"/>
                    </a:gs>
                  </a:gsLst>
                  <a:lin ang="0" scaled="1"/>
                  <a:tileRect/>
                </a:gradFill>
              </a:rPr>
              <a:t>Database </a:t>
            </a:r>
            <a:r>
              <a:rPr lang="en-US" dirty="0">
                <a:gradFill flip="none" rotWithShape="1">
                  <a:gsLst>
                    <a:gs pos="10000">
                      <a:schemeClr val="accent6">
                        <a:lumMod val="50000"/>
                      </a:schemeClr>
                    </a:gs>
                    <a:gs pos="100000">
                      <a:schemeClr val="accent6"/>
                    </a:gs>
                  </a:gsLst>
                  <a:lin ang="0" scaled="1"/>
                  <a:tileRect/>
                </a:gradFill>
              </a:rPr>
              <a:t>System</a:t>
            </a:r>
          </a:p>
        </p:txBody>
      </p:sp>
    </p:spTree>
    <p:extLst>
      <p:ext uri="{BB962C8B-B14F-4D97-AF65-F5344CB8AC3E}">
        <p14:creationId xmlns:p14="http://schemas.microsoft.com/office/powerpoint/2010/main" val="6585633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3 Levels ANSI SPARC Database </a:t>
            </a:r>
            <a:r>
              <a:rPr lang="en-US" dirty="0" smtClean="0"/>
              <a:t>System</a:t>
            </a:r>
            <a:endParaRPr lang="en-US" dirty="0"/>
          </a:p>
        </p:txBody>
      </p:sp>
      <p:sp>
        <p:nvSpPr>
          <p:cNvPr id="5" name="Content Placeholder 4"/>
          <p:cNvSpPr>
            <a:spLocks noGrp="1"/>
          </p:cNvSpPr>
          <p:nvPr>
            <p:ph idx="1"/>
          </p:nvPr>
        </p:nvSpPr>
        <p:spPr/>
        <p:txBody>
          <a:bodyPr/>
          <a:lstStyle/>
          <a:p>
            <a:endParaRPr lang="en-US" dirty="0"/>
          </a:p>
        </p:txBody>
      </p:sp>
      <p:sp>
        <p:nvSpPr>
          <p:cNvPr id="6" name="TextBox 5"/>
          <p:cNvSpPr txBox="1"/>
          <p:nvPr/>
        </p:nvSpPr>
        <p:spPr>
          <a:xfrm>
            <a:off x="9115926" y="1920389"/>
            <a:ext cx="1005840" cy="646331"/>
          </a:xfrm>
          <a:prstGeom prst="rect">
            <a:avLst/>
          </a:prstGeom>
          <a:noFill/>
        </p:spPr>
        <p:txBody>
          <a:bodyPr wrap="square" rtlCol="0">
            <a:spAutoFit/>
          </a:bodyPr>
          <a:lstStyle/>
          <a:p>
            <a:pPr algn="ctr"/>
            <a:r>
              <a:rPr lang="en-US" b="1" dirty="0" smtClean="0"/>
              <a:t>View </a:t>
            </a:r>
          </a:p>
          <a:p>
            <a:pPr algn="ctr"/>
            <a:r>
              <a:rPr lang="en-US" b="1" dirty="0" smtClean="0"/>
              <a:t>Level</a:t>
            </a:r>
            <a:endParaRPr lang="en-IN" b="1" dirty="0"/>
          </a:p>
        </p:txBody>
      </p:sp>
      <p:sp>
        <p:nvSpPr>
          <p:cNvPr id="7" name="TextBox 6"/>
          <p:cNvSpPr txBox="1"/>
          <p:nvPr/>
        </p:nvSpPr>
        <p:spPr>
          <a:xfrm>
            <a:off x="9115926" y="3220135"/>
            <a:ext cx="1005840" cy="646331"/>
          </a:xfrm>
          <a:prstGeom prst="rect">
            <a:avLst/>
          </a:prstGeom>
          <a:noFill/>
        </p:spPr>
        <p:txBody>
          <a:bodyPr wrap="square" rtlCol="0">
            <a:spAutoFit/>
          </a:bodyPr>
          <a:lstStyle/>
          <a:p>
            <a:pPr algn="ctr"/>
            <a:r>
              <a:rPr lang="en-US" b="1" dirty="0" smtClean="0"/>
              <a:t>Logical </a:t>
            </a:r>
          </a:p>
          <a:p>
            <a:pPr algn="ctr"/>
            <a:r>
              <a:rPr lang="en-US" b="1" dirty="0" smtClean="0"/>
              <a:t>Level</a:t>
            </a:r>
            <a:endParaRPr lang="en-IN" b="1" dirty="0"/>
          </a:p>
        </p:txBody>
      </p:sp>
      <p:sp>
        <p:nvSpPr>
          <p:cNvPr id="8" name="TextBox 7"/>
          <p:cNvSpPr txBox="1"/>
          <p:nvPr/>
        </p:nvSpPr>
        <p:spPr>
          <a:xfrm>
            <a:off x="9115926" y="4546684"/>
            <a:ext cx="1005840" cy="646331"/>
          </a:xfrm>
          <a:prstGeom prst="rect">
            <a:avLst/>
          </a:prstGeom>
          <a:noFill/>
        </p:spPr>
        <p:txBody>
          <a:bodyPr wrap="square" rtlCol="0">
            <a:spAutoFit/>
          </a:bodyPr>
          <a:lstStyle/>
          <a:p>
            <a:pPr algn="ctr"/>
            <a:r>
              <a:rPr lang="en-US" b="1" dirty="0" smtClean="0"/>
              <a:t>Physical </a:t>
            </a:r>
          </a:p>
          <a:p>
            <a:pPr algn="ctr"/>
            <a:r>
              <a:rPr lang="en-US" b="1" dirty="0" smtClean="0"/>
              <a:t>Level</a:t>
            </a:r>
            <a:endParaRPr lang="en-IN" b="1" dirty="0"/>
          </a:p>
        </p:txBody>
      </p:sp>
      <p:sp>
        <p:nvSpPr>
          <p:cNvPr id="9" name="Rectangle 8"/>
          <p:cNvSpPr/>
          <p:nvPr/>
        </p:nvSpPr>
        <p:spPr>
          <a:xfrm>
            <a:off x="4028950" y="1938754"/>
            <a:ext cx="1097280" cy="609600"/>
          </a:xfrm>
          <a:prstGeom prst="rect">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solidFill>
                  <a:schemeClr val="tx1"/>
                </a:solidFill>
              </a:rPr>
              <a:t>View 1</a:t>
            </a:r>
            <a:endParaRPr lang="en-IN" dirty="0">
              <a:solidFill>
                <a:schemeClr val="tx1"/>
              </a:solidFill>
            </a:endParaRPr>
          </a:p>
        </p:txBody>
      </p:sp>
      <p:sp>
        <p:nvSpPr>
          <p:cNvPr id="10" name="Rectangle 9"/>
          <p:cNvSpPr/>
          <p:nvPr/>
        </p:nvSpPr>
        <p:spPr>
          <a:xfrm>
            <a:off x="5857750" y="1938754"/>
            <a:ext cx="1097280" cy="609600"/>
          </a:xfrm>
          <a:prstGeom prst="rect">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solidFill>
                  <a:schemeClr val="tx1"/>
                </a:solidFill>
              </a:rPr>
              <a:t>View 2</a:t>
            </a:r>
            <a:endParaRPr lang="en-IN" dirty="0">
              <a:solidFill>
                <a:schemeClr val="tx1"/>
              </a:solidFill>
            </a:endParaRPr>
          </a:p>
        </p:txBody>
      </p:sp>
      <p:sp>
        <p:nvSpPr>
          <p:cNvPr id="11" name="Rectangle 10"/>
          <p:cNvSpPr/>
          <p:nvPr/>
        </p:nvSpPr>
        <p:spPr>
          <a:xfrm>
            <a:off x="7686550" y="1938754"/>
            <a:ext cx="1097280" cy="609600"/>
          </a:xfrm>
          <a:prstGeom prst="rect">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solidFill>
                  <a:schemeClr val="tx1"/>
                </a:solidFill>
              </a:rPr>
              <a:t>View 3</a:t>
            </a:r>
            <a:endParaRPr lang="en-IN" dirty="0">
              <a:solidFill>
                <a:schemeClr val="tx1"/>
              </a:solidFill>
            </a:endParaRPr>
          </a:p>
        </p:txBody>
      </p:sp>
      <p:sp>
        <p:nvSpPr>
          <p:cNvPr id="12" name="Rectangle 11"/>
          <p:cNvSpPr/>
          <p:nvPr/>
        </p:nvSpPr>
        <p:spPr>
          <a:xfrm>
            <a:off x="5686926" y="3146539"/>
            <a:ext cx="1447800" cy="609600"/>
          </a:xfrm>
          <a:prstGeom prst="rect">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solidFill>
                  <a:schemeClr val="tx1"/>
                </a:solidFill>
              </a:rPr>
              <a:t>Conceptual</a:t>
            </a:r>
          </a:p>
          <a:p>
            <a:pPr algn="ctr"/>
            <a:r>
              <a:rPr lang="en-US" dirty="0">
                <a:solidFill>
                  <a:schemeClr val="tx1"/>
                </a:solidFill>
              </a:rPr>
              <a:t>Level</a:t>
            </a:r>
            <a:endParaRPr lang="en-IN" dirty="0">
              <a:solidFill>
                <a:schemeClr val="tx1"/>
              </a:solidFill>
            </a:endParaRPr>
          </a:p>
        </p:txBody>
      </p:sp>
      <p:sp>
        <p:nvSpPr>
          <p:cNvPr id="13" name="Rectangle 12"/>
          <p:cNvSpPr/>
          <p:nvPr/>
        </p:nvSpPr>
        <p:spPr>
          <a:xfrm>
            <a:off x="5686926" y="4565049"/>
            <a:ext cx="1447800" cy="609600"/>
          </a:xfrm>
          <a:prstGeom prst="rect">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solidFill>
                  <a:schemeClr val="tx1"/>
                </a:solidFill>
              </a:rPr>
              <a:t>Internal</a:t>
            </a:r>
          </a:p>
          <a:p>
            <a:pPr algn="ctr"/>
            <a:r>
              <a:rPr lang="en-US" dirty="0">
                <a:solidFill>
                  <a:schemeClr val="tx1"/>
                </a:solidFill>
              </a:rPr>
              <a:t>Level</a:t>
            </a:r>
            <a:endParaRPr lang="en-IN" dirty="0">
              <a:solidFill>
                <a:schemeClr val="tx1"/>
              </a:solidFill>
            </a:endParaRPr>
          </a:p>
        </p:txBody>
      </p:sp>
      <p:sp>
        <p:nvSpPr>
          <p:cNvPr id="14" name="Flowchart: Magnetic Disk 13"/>
          <p:cNvSpPr/>
          <p:nvPr/>
        </p:nvSpPr>
        <p:spPr>
          <a:xfrm>
            <a:off x="5686926" y="5715000"/>
            <a:ext cx="1447800" cy="609600"/>
          </a:xfrm>
          <a:prstGeom prst="flowChartMagneticDisk">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solidFill>
                  <a:schemeClr val="tx1"/>
                </a:solidFill>
              </a:rPr>
              <a:t>Database</a:t>
            </a:r>
            <a:endParaRPr lang="en-IN" dirty="0">
              <a:solidFill>
                <a:schemeClr val="tx1"/>
              </a:solidFill>
            </a:endParaRPr>
          </a:p>
        </p:txBody>
      </p:sp>
      <p:cxnSp>
        <p:nvCxnSpPr>
          <p:cNvPr id="15" name="Straight Connector 14"/>
          <p:cNvCxnSpPr>
            <a:stCxn id="9" idx="2"/>
          </p:cNvCxnSpPr>
          <p:nvPr/>
        </p:nvCxnSpPr>
        <p:spPr>
          <a:xfrm>
            <a:off x="4577590" y="2548354"/>
            <a:ext cx="1109336" cy="690146"/>
          </a:xfrm>
          <a:prstGeom prst="line">
            <a:avLst/>
          </a:prstGeom>
          <a:ln w="19050">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10" idx="2"/>
            <a:endCxn id="12" idx="0"/>
          </p:cNvCxnSpPr>
          <p:nvPr/>
        </p:nvCxnSpPr>
        <p:spPr>
          <a:xfrm>
            <a:off x="6406390" y="2548354"/>
            <a:ext cx="4436" cy="598185"/>
          </a:xfrm>
          <a:prstGeom prst="line">
            <a:avLst/>
          </a:prstGeom>
          <a:ln w="19050">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11" idx="2"/>
          </p:cNvCxnSpPr>
          <p:nvPr/>
        </p:nvCxnSpPr>
        <p:spPr>
          <a:xfrm flipH="1">
            <a:off x="7134726" y="2548354"/>
            <a:ext cx="1100464" cy="690146"/>
          </a:xfrm>
          <a:prstGeom prst="line">
            <a:avLst/>
          </a:prstGeom>
          <a:ln w="19050">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12" idx="2"/>
            <a:endCxn id="13" idx="0"/>
          </p:cNvCxnSpPr>
          <p:nvPr/>
        </p:nvCxnSpPr>
        <p:spPr>
          <a:xfrm>
            <a:off x="6410826" y="3756139"/>
            <a:ext cx="0" cy="808910"/>
          </a:xfrm>
          <a:prstGeom prst="line">
            <a:avLst/>
          </a:prstGeom>
          <a:ln w="19050">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13" idx="2"/>
            <a:endCxn id="14" idx="1"/>
          </p:cNvCxnSpPr>
          <p:nvPr/>
        </p:nvCxnSpPr>
        <p:spPr>
          <a:xfrm>
            <a:off x="6410826" y="5174649"/>
            <a:ext cx="0" cy="540351"/>
          </a:xfrm>
          <a:prstGeom prst="line">
            <a:avLst/>
          </a:prstGeom>
          <a:ln w="19050">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120390" y="1524000"/>
            <a:ext cx="914400" cy="369332"/>
          </a:xfrm>
          <a:prstGeom prst="rect">
            <a:avLst/>
          </a:prstGeom>
          <a:noFill/>
        </p:spPr>
        <p:txBody>
          <a:bodyPr wrap="square" rtlCol="0">
            <a:spAutoFit/>
          </a:bodyPr>
          <a:lstStyle/>
          <a:p>
            <a:pPr algn="ctr"/>
            <a:r>
              <a:rPr lang="en-US" dirty="0" smtClean="0"/>
              <a:t>User 1</a:t>
            </a:r>
            <a:endParaRPr lang="en-IN" dirty="0"/>
          </a:p>
        </p:txBody>
      </p:sp>
      <p:sp>
        <p:nvSpPr>
          <p:cNvPr id="21" name="TextBox 20"/>
          <p:cNvSpPr txBox="1"/>
          <p:nvPr/>
        </p:nvSpPr>
        <p:spPr>
          <a:xfrm>
            <a:off x="5949190" y="1535668"/>
            <a:ext cx="914400" cy="369332"/>
          </a:xfrm>
          <a:prstGeom prst="rect">
            <a:avLst/>
          </a:prstGeom>
          <a:noFill/>
        </p:spPr>
        <p:txBody>
          <a:bodyPr wrap="square" rtlCol="0">
            <a:spAutoFit/>
          </a:bodyPr>
          <a:lstStyle/>
          <a:p>
            <a:pPr algn="ctr"/>
            <a:r>
              <a:rPr lang="en-US" dirty="0" smtClean="0"/>
              <a:t>User 2</a:t>
            </a:r>
            <a:endParaRPr lang="en-IN" dirty="0"/>
          </a:p>
        </p:txBody>
      </p:sp>
      <p:sp>
        <p:nvSpPr>
          <p:cNvPr id="22" name="TextBox 21"/>
          <p:cNvSpPr txBox="1"/>
          <p:nvPr/>
        </p:nvSpPr>
        <p:spPr>
          <a:xfrm>
            <a:off x="7777990" y="1524000"/>
            <a:ext cx="914400" cy="369332"/>
          </a:xfrm>
          <a:prstGeom prst="rect">
            <a:avLst/>
          </a:prstGeom>
          <a:noFill/>
        </p:spPr>
        <p:txBody>
          <a:bodyPr wrap="square" rtlCol="0">
            <a:spAutoFit/>
          </a:bodyPr>
          <a:lstStyle/>
          <a:p>
            <a:pPr algn="ctr"/>
            <a:r>
              <a:rPr lang="en-US" dirty="0" smtClean="0"/>
              <a:t>User 3</a:t>
            </a:r>
            <a:endParaRPr lang="en-IN" dirty="0"/>
          </a:p>
        </p:txBody>
      </p:sp>
      <p:sp>
        <p:nvSpPr>
          <p:cNvPr id="23" name="Rectangle 22"/>
          <p:cNvSpPr/>
          <p:nvPr/>
        </p:nvSpPr>
        <p:spPr>
          <a:xfrm>
            <a:off x="1686426" y="4546684"/>
            <a:ext cx="2819400" cy="646331"/>
          </a:xfrm>
          <a:prstGeom prst="rect">
            <a:avLst/>
          </a:prstGeom>
        </p:spPr>
        <p:txBody>
          <a:bodyPr wrap="square">
            <a:spAutoFit/>
          </a:bodyPr>
          <a:lstStyle/>
          <a:p>
            <a:r>
              <a:rPr lang="en-IN" b="1" dirty="0">
                <a:solidFill>
                  <a:schemeClr val="accent6"/>
                </a:solidFill>
              </a:rPr>
              <a:t>H</a:t>
            </a:r>
            <a:r>
              <a:rPr lang="en-IN" b="1" dirty="0" smtClean="0">
                <a:solidFill>
                  <a:schemeClr val="accent6"/>
                </a:solidFill>
              </a:rPr>
              <a:t>ow</a:t>
            </a:r>
            <a:r>
              <a:rPr lang="en-IN" b="1" dirty="0" smtClean="0"/>
              <a:t> </a:t>
            </a:r>
            <a:r>
              <a:rPr lang="en-IN" dirty="0"/>
              <a:t>the data are actually stored on storage </a:t>
            </a:r>
            <a:r>
              <a:rPr lang="en-IN" dirty="0" smtClean="0"/>
              <a:t>devices?</a:t>
            </a:r>
            <a:endParaRPr lang="en-IN" dirty="0"/>
          </a:p>
        </p:txBody>
      </p:sp>
      <p:sp>
        <p:nvSpPr>
          <p:cNvPr id="24" name="Rectangle 23"/>
          <p:cNvSpPr/>
          <p:nvPr/>
        </p:nvSpPr>
        <p:spPr>
          <a:xfrm>
            <a:off x="1686426" y="3128174"/>
            <a:ext cx="2819400" cy="646331"/>
          </a:xfrm>
          <a:prstGeom prst="rect">
            <a:avLst/>
          </a:prstGeom>
        </p:spPr>
        <p:txBody>
          <a:bodyPr wrap="square">
            <a:spAutoFit/>
          </a:bodyPr>
          <a:lstStyle/>
          <a:p>
            <a:r>
              <a:rPr lang="en-IN" b="1" dirty="0">
                <a:solidFill>
                  <a:schemeClr val="accent6"/>
                </a:solidFill>
              </a:rPr>
              <a:t>W</a:t>
            </a:r>
            <a:r>
              <a:rPr lang="en-IN" b="1" dirty="0" smtClean="0">
                <a:solidFill>
                  <a:schemeClr val="accent6"/>
                </a:solidFill>
              </a:rPr>
              <a:t>hat</a:t>
            </a:r>
            <a:r>
              <a:rPr lang="en-IN" b="1" dirty="0" smtClean="0"/>
              <a:t> </a:t>
            </a:r>
            <a:r>
              <a:rPr lang="en-IN" dirty="0"/>
              <a:t>data are </a:t>
            </a:r>
            <a:r>
              <a:rPr lang="en-IN" dirty="0" smtClean="0"/>
              <a:t>stored and </a:t>
            </a:r>
          </a:p>
          <a:p>
            <a:r>
              <a:rPr lang="en-IN" b="1" dirty="0" smtClean="0">
                <a:solidFill>
                  <a:schemeClr val="accent6"/>
                </a:solidFill>
              </a:rPr>
              <a:t>What</a:t>
            </a:r>
            <a:r>
              <a:rPr lang="en-IN" dirty="0" smtClean="0">
                <a:solidFill>
                  <a:schemeClr val="accent6"/>
                </a:solidFill>
              </a:rPr>
              <a:t> </a:t>
            </a:r>
            <a:r>
              <a:rPr lang="en-IN" dirty="0"/>
              <a:t>relationships </a:t>
            </a:r>
            <a:r>
              <a:rPr lang="en-IN" dirty="0" smtClean="0"/>
              <a:t>exist? </a:t>
            </a:r>
            <a:endParaRPr lang="en-IN" dirty="0"/>
          </a:p>
        </p:txBody>
      </p:sp>
      <p:sp>
        <p:nvSpPr>
          <p:cNvPr id="25" name="Rectangle 24"/>
          <p:cNvSpPr/>
          <p:nvPr/>
        </p:nvSpPr>
        <p:spPr>
          <a:xfrm>
            <a:off x="1686426" y="1920389"/>
            <a:ext cx="2171700" cy="646331"/>
          </a:xfrm>
          <a:prstGeom prst="rect">
            <a:avLst/>
          </a:prstGeom>
        </p:spPr>
        <p:txBody>
          <a:bodyPr wrap="square">
            <a:spAutoFit/>
          </a:bodyPr>
          <a:lstStyle/>
          <a:p>
            <a:r>
              <a:rPr lang="en-IN" b="1" dirty="0" smtClean="0">
                <a:solidFill>
                  <a:schemeClr val="accent6"/>
                </a:solidFill>
              </a:rPr>
              <a:t>How</a:t>
            </a:r>
            <a:r>
              <a:rPr lang="en-IN" b="1" dirty="0" smtClean="0"/>
              <a:t> </a:t>
            </a:r>
            <a:r>
              <a:rPr lang="en-IN" dirty="0" smtClean="0"/>
              <a:t>data </a:t>
            </a:r>
            <a:r>
              <a:rPr lang="en-IN" dirty="0"/>
              <a:t>are </a:t>
            </a:r>
            <a:r>
              <a:rPr lang="en-IN" dirty="0" smtClean="0"/>
              <a:t>viewed by each users?</a:t>
            </a:r>
            <a:endParaRPr lang="en-IN" dirty="0"/>
          </a:p>
        </p:txBody>
      </p:sp>
      <p:pic>
        <p:nvPicPr>
          <p:cNvPr id="26" name="Picture 6" descr="Image resul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11583" y="991877"/>
            <a:ext cx="532015" cy="53201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Image resul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40383" y="991877"/>
            <a:ext cx="532015" cy="53201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Image resul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69183" y="991877"/>
            <a:ext cx="532015" cy="532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987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500"/>
                                        <p:tgtEl>
                                          <p:spTgt spid="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500"/>
                                        <p:tgtEl>
                                          <p:spTgt spid="2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500"/>
                                        <p:tgtEl>
                                          <p:spTgt spid="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500"/>
                                        <p:tgtEl>
                                          <p:spTgt spid="2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500"/>
                                        <p:tgtEl>
                                          <p:spTgt spid="2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500"/>
                                        <p:tgtEl>
                                          <p:spTgt spid="22"/>
                                        </p:tgtEl>
                                      </p:cBhvr>
                                    </p:animEffect>
                                  </p:childTnLst>
                                </p:cTn>
                              </p:par>
                              <p:par>
                                <p:cTn id="71" presetID="10" presetClass="entr" presetSubtype="0"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10" presetClass="entr" presetSubtype="0" fill="hold"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500"/>
                                        <p:tgtEl>
                                          <p:spTgt spid="27"/>
                                        </p:tgtEl>
                                      </p:cBhvr>
                                    </p:animEffect>
                                  </p:childTnLst>
                                </p:cTn>
                              </p:par>
                              <p:par>
                                <p:cTn id="77" presetID="10" presetClass="entr" presetSubtype="0" fill="hold"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P spid="10" grpId="0" animBg="1"/>
      <p:bldP spid="11" grpId="0" animBg="1"/>
      <p:bldP spid="12" grpId="0" animBg="1"/>
      <p:bldP spid="13" grpId="0" animBg="1"/>
      <p:bldP spid="14" grpId="0" animBg="1"/>
      <p:bldP spid="20" grpId="0"/>
      <p:bldP spid="21" grpId="0"/>
      <p:bldP spid="22" grpId="0"/>
      <p:bldP spid="23" grpId="0"/>
      <p:bldP spid="24" grpId="0"/>
      <p:bldP spid="2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Levels ANSI SPARC Database System</a:t>
            </a:r>
          </a:p>
        </p:txBody>
      </p:sp>
      <p:sp>
        <p:nvSpPr>
          <p:cNvPr id="3" name="Content Placeholder 2"/>
          <p:cNvSpPr>
            <a:spLocks noGrp="1"/>
          </p:cNvSpPr>
          <p:nvPr>
            <p:ph idx="1"/>
          </p:nvPr>
        </p:nvSpPr>
        <p:spPr>
          <a:xfrm>
            <a:off x="178805" y="863444"/>
            <a:ext cx="11929641" cy="5590565"/>
          </a:xfrm>
        </p:spPr>
        <p:txBody>
          <a:bodyPr/>
          <a:lstStyle/>
          <a:p>
            <a:r>
              <a:rPr lang="en-US" dirty="0"/>
              <a:t>Internal level (Physical level) </a:t>
            </a:r>
          </a:p>
          <a:p>
            <a:pPr lvl="1"/>
            <a:r>
              <a:rPr lang="en-US" dirty="0"/>
              <a:t>It describes </a:t>
            </a:r>
            <a:r>
              <a:rPr lang="en-US" b="1" dirty="0">
                <a:solidFill>
                  <a:schemeClr val="accent6"/>
                </a:solidFill>
              </a:rPr>
              <a:t>how a data is stored </a:t>
            </a:r>
            <a:r>
              <a:rPr lang="en-US" dirty="0"/>
              <a:t>on the storage device.</a:t>
            </a:r>
          </a:p>
          <a:p>
            <a:pPr lvl="1"/>
            <a:r>
              <a:rPr lang="en-US" dirty="0"/>
              <a:t>Deals with physical storage of data.</a:t>
            </a:r>
          </a:p>
          <a:p>
            <a:pPr lvl="2"/>
            <a:r>
              <a:rPr lang="en-US" dirty="0"/>
              <a:t>Structure of records on disk - files, pages, </a:t>
            </a:r>
            <a:r>
              <a:rPr lang="en-US" dirty="0" smtClean="0"/>
              <a:t>blocks and indexes </a:t>
            </a:r>
            <a:r>
              <a:rPr lang="en-US" dirty="0"/>
              <a:t>and ordering of records</a:t>
            </a:r>
          </a:p>
          <a:p>
            <a:pPr lvl="1"/>
            <a:r>
              <a:rPr lang="en-US" dirty="0"/>
              <a:t>Internal view is described by the internal schema</a:t>
            </a:r>
            <a:r>
              <a:rPr lang="en-US" dirty="0" smtClean="0"/>
              <a:t>.</a:t>
            </a:r>
          </a:p>
          <a:p>
            <a:r>
              <a:rPr lang="en-US" dirty="0"/>
              <a:t>Conceptual level (Logical level) </a:t>
            </a:r>
          </a:p>
          <a:p>
            <a:pPr lvl="1"/>
            <a:r>
              <a:rPr lang="en-US" b="1" dirty="0">
                <a:solidFill>
                  <a:schemeClr val="accent6"/>
                </a:solidFill>
              </a:rPr>
              <a:t>What data are stored and what relationships exist </a:t>
            </a:r>
            <a:r>
              <a:rPr lang="en-US" dirty="0"/>
              <a:t>among those data? </a:t>
            </a:r>
          </a:p>
          <a:p>
            <a:pPr lvl="1"/>
            <a:r>
              <a:rPr lang="en-US" dirty="0"/>
              <a:t>It hides low level complexities of physical storage.</a:t>
            </a:r>
          </a:p>
          <a:p>
            <a:pPr lvl="1"/>
            <a:r>
              <a:rPr lang="en-US" dirty="0"/>
              <a:t>For Example, STUDENT database may contain STUDENT and COURSE tables which will be visible to users but users are unaware about their storage.</a:t>
            </a:r>
          </a:p>
          <a:p>
            <a:pPr lvl="1"/>
            <a:r>
              <a:rPr lang="en-US" dirty="0"/>
              <a:t>Database administrator works at this level to determine what data to keep in the database</a:t>
            </a:r>
            <a:r>
              <a:rPr lang="en-US" dirty="0" smtClean="0"/>
              <a:t>.</a:t>
            </a:r>
          </a:p>
          <a:p>
            <a:r>
              <a:rPr lang="en-US" dirty="0"/>
              <a:t>External level (View level) </a:t>
            </a:r>
          </a:p>
          <a:p>
            <a:pPr lvl="1"/>
            <a:r>
              <a:rPr lang="en-US" dirty="0"/>
              <a:t>It describes only part of the entire database that an end user concern or </a:t>
            </a:r>
            <a:r>
              <a:rPr lang="en-US" b="1" dirty="0" smtClean="0">
                <a:solidFill>
                  <a:schemeClr val="accent6"/>
                </a:solidFill>
              </a:rPr>
              <a:t>how </a:t>
            </a:r>
            <a:r>
              <a:rPr lang="en-US" b="1" dirty="0">
                <a:solidFill>
                  <a:schemeClr val="accent6"/>
                </a:solidFill>
              </a:rPr>
              <a:t>data are viewed </a:t>
            </a:r>
            <a:r>
              <a:rPr lang="en-US" dirty="0"/>
              <a:t>by each user.</a:t>
            </a:r>
          </a:p>
          <a:p>
            <a:pPr lvl="1"/>
            <a:r>
              <a:rPr lang="en-US" dirty="0" smtClean="0"/>
              <a:t>Different </a:t>
            </a:r>
            <a:r>
              <a:rPr lang="en-US" dirty="0"/>
              <a:t>user needs different views of the database, so there can be many views in a view level abstraction of the </a:t>
            </a:r>
            <a:r>
              <a:rPr lang="en-US" dirty="0" smtClean="0"/>
              <a:t>database. Used </a:t>
            </a:r>
            <a:r>
              <a:rPr lang="en-US" dirty="0"/>
              <a:t>by end users and application programmers</a:t>
            </a:r>
            <a:r>
              <a:rPr lang="en-US" dirty="0" smtClean="0"/>
              <a:t>.</a:t>
            </a:r>
          </a:p>
          <a:p>
            <a:pPr lvl="1"/>
            <a:r>
              <a:rPr lang="en-US" dirty="0"/>
              <a:t>End users need to access only part of the database rather than the entire database.</a:t>
            </a:r>
          </a:p>
        </p:txBody>
      </p:sp>
    </p:spTree>
    <p:extLst>
      <p:ext uri="{BB962C8B-B14F-4D97-AF65-F5344CB8AC3E}">
        <p14:creationId xmlns:p14="http://schemas.microsoft.com/office/powerpoint/2010/main" val="155949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3 Levels ANSI SPARC Database </a:t>
            </a:r>
            <a:r>
              <a:rPr lang="en-US" dirty="0" smtClean="0"/>
              <a:t>System: Example</a:t>
            </a:r>
            <a:endParaRPr lang="en-US" dirty="0"/>
          </a:p>
        </p:txBody>
      </p:sp>
      <p:sp>
        <p:nvSpPr>
          <p:cNvPr id="5" name="Content Placeholder 4"/>
          <p:cNvSpPr>
            <a:spLocks noGrp="1"/>
          </p:cNvSpPr>
          <p:nvPr>
            <p:ph idx="1"/>
          </p:nvPr>
        </p:nvSpPr>
        <p:spPr/>
        <p:txBody>
          <a:bodyPr/>
          <a:lstStyle/>
          <a:p>
            <a:endParaRPr lang="en-US" dirty="0"/>
          </a:p>
        </p:txBody>
      </p:sp>
      <p:sp>
        <p:nvSpPr>
          <p:cNvPr id="6" name="TextBox 5"/>
          <p:cNvSpPr txBox="1"/>
          <p:nvPr/>
        </p:nvSpPr>
        <p:spPr>
          <a:xfrm>
            <a:off x="10992850" y="1920389"/>
            <a:ext cx="1005840" cy="646331"/>
          </a:xfrm>
          <a:prstGeom prst="rect">
            <a:avLst/>
          </a:prstGeom>
          <a:noFill/>
        </p:spPr>
        <p:txBody>
          <a:bodyPr wrap="square" rtlCol="0">
            <a:spAutoFit/>
          </a:bodyPr>
          <a:lstStyle/>
          <a:p>
            <a:pPr algn="ctr"/>
            <a:r>
              <a:rPr lang="en-US" b="1" dirty="0" smtClean="0"/>
              <a:t>View </a:t>
            </a:r>
          </a:p>
          <a:p>
            <a:pPr algn="ctr"/>
            <a:r>
              <a:rPr lang="en-US" b="1" dirty="0" smtClean="0"/>
              <a:t>Level</a:t>
            </a:r>
            <a:endParaRPr lang="en-IN" b="1" dirty="0"/>
          </a:p>
        </p:txBody>
      </p:sp>
      <p:sp>
        <p:nvSpPr>
          <p:cNvPr id="7" name="TextBox 6"/>
          <p:cNvSpPr txBox="1"/>
          <p:nvPr/>
        </p:nvSpPr>
        <p:spPr>
          <a:xfrm>
            <a:off x="10992850" y="3220135"/>
            <a:ext cx="1005840" cy="646331"/>
          </a:xfrm>
          <a:prstGeom prst="rect">
            <a:avLst/>
          </a:prstGeom>
          <a:noFill/>
        </p:spPr>
        <p:txBody>
          <a:bodyPr wrap="square" rtlCol="0">
            <a:spAutoFit/>
          </a:bodyPr>
          <a:lstStyle/>
          <a:p>
            <a:pPr algn="ctr"/>
            <a:r>
              <a:rPr lang="en-US" b="1" dirty="0" smtClean="0"/>
              <a:t>Logical </a:t>
            </a:r>
          </a:p>
          <a:p>
            <a:pPr algn="ctr"/>
            <a:r>
              <a:rPr lang="en-US" b="1" dirty="0" smtClean="0"/>
              <a:t>Level</a:t>
            </a:r>
            <a:endParaRPr lang="en-IN" b="1" dirty="0"/>
          </a:p>
        </p:txBody>
      </p:sp>
      <p:sp>
        <p:nvSpPr>
          <p:cNvPr id="8" name="TextBox 7"/>
          <p:cNvSpPr txBox="1"/>
          <p:nvPr/>
        </p:nvSpPr>
        <p:spPr>
          <a:xfrm>
            <a:off x="10992850" y="4546684"/>
            <a:ext cx="1005840" cy="646331"/>
          </a:xfrm>
          <a:prstGeom prst="rect">
            <a:avLst/>
          </a:prstGeom>
          <a:noFill/>
        </p:spPr>
        <p:txBody>
          <a:bodyPr wrap="square" rtlCol="0">
            <a:spAutoFit/>
          </a:bodyPr>
          <a:lstStyle/>
          <a:p>
            <a:pPr algn="ctr"/>
            <a:r>
              <a:rPr lang="en-US" b="1" dirty="0" smtClean="0"/>
              <a:t>Physical </a:t>
            </a:r>
          </a:p>
          <a:p>
            <a:pPr algn="ctr"/>
            <a:r>
              <a:rPr lang="en-US" b="1" dirty="0" smtClean="0"/>
              <a:t>Level</a:t>
            </a:r>
            <a:endParaRPr lang="en-IN" b="1" dirty="0"/>
          </a:p>
        </p:txBody>
      </p:sp>
      <p:sp>
        <p:nvSpPr>
          <p:cNvPr id="9" name="Rectangle 8"/>
          <p:cNvSpPr/>
          <p:nvPr/>
        </p:nvSpPr>
        <p:spPr>
          <a:xfrm>
            <a:off x="6114420" y="1938754"/>
            <a:ext cx="1097280" cy="609600"/>
          </a:xfrm>
          <a:prstGeom prst="rect">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solidFill>
                  <a:schemeClr val="tx1"/>
                </a:solidFill>
              </a:rPr>
              <a:t>View 1</a:t>
            </a:r>
            <a:endParaRPr lang="en-IN" dirty="0">
              <a:solidFill>
                <a:schemeClr val="tx1"/>
              </a:solidFill>
            </a:endParaRPr>
          </a:p>
        </p:txBody>
      </p:sp>
      <p:sp>
        <p:nvSpPr>
          <p:cNvPr id="10" name="Rectangle 9"/>
          <p:cNvSpPr/>
          <p:nvPr/>
        </p:nvSpPr>
        <p:spPr>
          <a:xfrm>
            <a:off x="7943220" y="1938754"/>
            <a:ext cx="1097280" cy="609600"/>
          </a:xfrm>
          <a:prstGeom prst="rect">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solidFill>
                  <a:schemeClr val="tx1"/>
                </a:solidFill>
              </a:rPr>
              <a:t>View 2</a:t>
            </a:r>
            <a:endParaRPr lang="en-IN" dirty="0">
              <a:solidFill>
                <a:schemeClr val="tx1"/>
              </a:solidFill>
            </a:endParaRPr>
          </a:p>
        </p:txBody>
      </p:sp>
      <p:sp>
        <p:nvSpPr>
          <p:cNvPr id="11" name="Rectangle 10"/>
          <p:cNvSpPr/>
          <p:nvPr/>
        </p:nvSpPr>
        <p:spPr>
          <a:xfrm>
            <a:off x="9772020" y="1938754"/>
            <a:ext cx="1097280" cy="609600"/>
          </a:xfrm>
          <a:prstGeom prst="rect">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solidFill>
                  <a:schemeClr val="tx1"/>
                </a:solidFill>
              </a:rPr>
              <a:t>View 3</a:t>
            </a:r>
            <a:endParaRPr lang="en-IN" dirty="0">
              <a:solidFill>
                <a:schemeClr val="tx1"/>
              </a:solidFill>
            </a:endParaRPr>
          </a:p>
        </p:txBody>
      </p:sp>
      <p:sp>
        <p:nvSpPr>
          <p:cNvPr id="12" name="Rectangle 11"/>
          <p:cNvSpPr/>
          <p:nvPr/>
        </p:nvSpPr>
        <p:spPr>
          <a:xfrm>
            <a:off x="7772396" y="3146539"/>
            <a:ext cx="1447800" cy="609600"/>
          </a:xfrm>
          <a:prstGeom prst="rect">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solidFill>
                  <a:schemeClr val="tx1"/>
                </a:solidFill>
              </a:rPr>
              <a:t>Conceptual</a:t>
            </a:r>
          </a:p>
          <a:p>
            <a:pPr algn="ctr"/>
            <a:r>
              <a:rPr lang="en-US" dirty="0">
                <a:solidFill>
                  <a:schemeClr val="tx1"/>
                </a:solidFill>
              </a:rPr>
              <a:t>Level</a:t>
            </a:r>
            <a:endParaRPr lang="en-IN" dirty="0">
              <a:solidFill>
                <a:schemeClr val="tx1"/>
              </a:solidFill>
            </a:endParaRPr>
          </a:p>
        </p:txBody>
      </p:sp>
      <p:sp>
        <p:nvSpPr>
          <p:cNvPr id="13" name="Rectangle 12"/>
          <p:cNvSpPr/>
          <p:nvPr/>
        </p:nvSpPr>
        <p:spPr>
          <a:xfrm>
            <a:off x="7772396" y="4565049"/>
            <a:ext cx="1447800" cy="609600"/>
          </a:xfrm>
          <a:prstGeom prst="rect">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solidFill>
                  <a:schemeClr val="tx1"/>
                </a:solidFill>
              </a:rPr>
              <a:t>Internal</a:t>
            </a:r>
          </a:p>
          <a:p>
            <a:pPr algn="ctr"/>
            <a:r>
              <a:rPr lang="en-US" dirty="0">
                <a:solidFill>
                  <a:schemeClr val="tx1"/>
                </a:solidFill>
              </a:rPr>
              <a:t>Level</a:t>
            </a:r>
            <a:endParaRPr lang="en-IN" dirty="0">
              <a:solidFill>
                <a:schemeClr val="tx1"/>
              </a:solidFill>
            </a:endParaRPr>
          </a:p>
        </p:txBody>
      </p:sp>
      <p:sp>
        <p:nvSpPr>
          <p:cNvPr id="14" name="Flowchart: Magnetic Disk 13"/>
          <p:cNvSpPr/>
          <p:nvPr/>
        </p:nvSpPr>
        <p:spPr>
          <a:xfrm>
            <a:off x="7772396" y="5715000"/>
            <a:ext cx="1447800" cy="609600"/>
          </a:xfrm>
          <a:prstGeom prst="flowChartMagneticDisk">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solidFill>
                  <a:schemeClr val="tx1"/>
                </a:solidFill>
              </a:rPr>
              <a:t>Database</a:t>
            </a:r>
            <a:endParaRPr lang="en-IN" dirty="0">
              <a:solidFill>
                <a:schemeClr val="tx1"/>
              </a:solidFill>
            </a:endParaRPr>
          </a:p>
        </p:txBody>
      </p:sp>
      <p:cxnSp>
        <p:nvCxnSpPr>
          <p:cNvPr id="15" name="Straight Connector 14"/>
          <p:cNvCxnSpPr>
            <a:stCxn id="9" idx="2"/>
          </p:cNvCxnSpPr>
          <p:nvPr/>
        </p:nvCxnSpPr>
        <p:spPr>
          <a:xfrm>
            <a:off x="6663060" y="2548354"/>
            <a:ext cx="1109336" cy="690146"/>
          </a:xfrm>
          <a:prstGeom prst="line">
            <a:avLst/>
          </a:prstGeom>
          <a:ln w="19050">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10" idx="2"/>
            <a:endCxn id="12" idx="0"/>
          </p:cNvCxnSpPr>
          <p:nvPr/>
        </p:nvCxnSpPr>
        <p:spPr>
          <a:xfrm>
            <a:off x="8491860" y="2548354"/>
            <a:ext cx="4436" cy="598185"/>
          </a:xfrm>
          <a:prstGeom prst="line">
            <a:avLst/>
          </a:prstGeom>
          <a:ln w="19050">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11" idx="2"/>
          </p:cNvCxnSpPr>
          <p:nvPr/>
        </p:nvCxnSpPr>
        <p:spPr>
          <a:xfrm flipH="1">
            <a:off x="9220196" y="2548354"/>
            <a:ext cx="1100464" cy="690146"/>
          </a:xfrm>
          <a:prstGeom prst="line">
            <a:avLst/>
          </a:prstGeom>
          <a:ln w="19050">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12" idx="2"/>
            <a:endCxn id="13" idx="0"/>
          </p:cNvCxnSpPr>
          <p:nvPr/>
        </p:nvCxnSpPr>
        <p:spPr>
          <a:xfrm>
            <a:off x="8496296" y="3756139"/>
            <a:ext cx="0" cy="808910"/>
          </a:xfrm>
          <a:prstGeom prst="line">
            <a:avLst/>
          </a:prstGeom>
          <a:ln w="19050">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13" idx="2"/>
            <a:endCxn id="14" idx="1"/>
          </p:cNvCxnSpPr>
          <p:nvPr/>
        </p:nvCxnSpPr>
        <p:spPr>
          <a:xfrm>
            <a:off x="8496296" y="5174649"/>
            <a:ext cx="0" cy="540351"/>
          </a:xfrm>
          <a:prstGeom prst="line">
            <a:avLst/>
          </a:prstGeom>
          <a:ln w="19050">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6205860" y="1524000"/>
            <a:ext cx="914400" cy="369332"/>
          </a:xfrm>
          <a:prstGeom prst="rect">
            <a:avLst/>
          </a:prstGeom>
          <a:noFill/>
        </p:spPr>
        <p:txBody>
          <a:bodyPr wrap="square" rtlCol="0">
            <a:spAutoFit/>
          </a:bodyPr>
          <a:lstStyle/>
          <a:p>
            <a:pPr algn="ctr"/>
            <a:r>
              <a:rPr lang="en-US" dirty="0" smtClean="0"/>
              <a:t>User 1</a:t>
            </a:r>
            <a:endParaRPr lang="en-IN" dirty="0"/>
          </a:p>
        </p:txBody>
      </p:sp>
      <p:sp>
        <p:nvSpPr>
          <p:cNvPr id="21" name="TextBox 20"/>
          <p:cNvSpPr txBox="1"/>
          <p:nvPr/>
        </p:nvSpPr>
        <p:spPr>
          <a:xfrm>
            <a:off x="8034660" y="1535668"/>
            <a:ext cx="914400" cy="369332"/>
          </a:xfrm>
          <a:prstGeom prst="rect">
            <a:avLst/>
          </a:prstGeom>
          <a:noFill/>
        </p:spPr>
        <p:txBody>
          <a:bodyPr wrap="square" rtlCol="0">
            <a:spAutoFit/>
          </a:bodyPr>
          <a:lstStyle/>
          <a:p>
            <a:pPr algn="ctr"/>
            <a:r>
              <a:rPr lang="en-US" dirty="0" smtClean="0"/>
              <a:t>User 2</a:t>
            </a:r>
            <a:endParaRPr lang="en-IN" dirty="0"/>
          </a:p>
        </p:txBody>
      </p:sp>
      <p:sp>
        <p:nvSpPr>
          <p:cNvPr id="22" name="TextBox 21"/>
          <p:cNvSpPr txBox="1"/>
          <p:nvPr/>
        </p:nvSpPr>
        <p:spPr>
          <a:xfrm>
            <a:off x="9863460" y="1524000"/>
            <a:ext cx="914400" cy="369332"/>
          </a:xfrm>
          <a:prstGeom prst="rect">
            <a:avLst/>
          </a:prstGeom>
          <a:noFill/>
        </p:spPr>
        <p:txBody>
          <a:bodyPr wrap="square" rtlCol="0">
            <a:spAutoFit/>
          </a:bodyPr>
          <a:lstStyle/>
          <a:p>
            <a:pPr algn="ctr"/>
            <a:r>
              <a:rPr lang="en-US" dirty="0" smtClean="0"/>
              <a:t>User 3</a:t>
            </a:r>
            <a:endParaRPr lang="en-IN" dirty="0"/>
          </a:p>
        </p:txBody>
      </p:sp>
      <p:pic>
        <p:nvPicPr>
          <p:cNvPr id="26" name="Picture 6" descr="Image resul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97053" y="991877"/>
            <a:ext cx="532015" cy="53201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Image resul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5853" y="991877"/>
            <a:ext cx="532015" cy="53201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Image resul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54653" y="991877"/>
            <a:ext cx="532015" cy="532015"/>
          </a:xfrm>
          <a:prstGeom prst="rect">
            <a:avLst/>
          </a:prstGeom>
          <a:noFill/>
          <a:extLst>
            <a:ext uri="{909E8E84-426E-40DD-AFC4-6F175D3DCCD1}">
              <a14:hiddenFill xmlns:a14="http://schemas.microsoft.com/office/drawing/2010/main">
                <a:solidFill>
                  <a:srgbClr val="FFFFFF"/>
                </a:solidFill>
              </a14:hiddenFill>
            </a:ext>
          </a:extLst>
        </p:spPr>
      </p:pic>
      <p:sp>
        <p:nvSpPr>
          <p:cNvPr id="29" name="Rounded Rectangular Callout 28"/>
          <p:cNvSpPr/>
          <p:nvPr/>
        </p:nvSpPr>
        <p:spPr>
          <a:xfrm>
            <a:off x="213631" y="4359071"/>
            <a:ext cx="5577840" cy="1021556"/>
          </a:xfrm>
          <a:prstGeom prst="wedgeRoundRectCallout">
            <a:avLst>
              <a:gd name="adj1" fmla="val 85532"/>
              <a:gd name="adj2" fmla="val -2149"/>
              <a:gd name="adj3" fmla="val 16667"/>
            </a:avLst>
          </a:prstGeom>
          <a:solidFill>
            <a:schemeClr val="bg1"/>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accent6"/>
                </a:solidFill>
              </a:rPr>
              <a:t>Records can be described as blocks of storage (bytes, gigabytes, terabytes etc.) in memory. </a:t>
            </a:r>
            <a:endParaRPr lang="en-IN" dirty="0" smtClean="0">
              <a:solidFill>
                <a:schemeClr val="accent6"/>
              </a:solidFill>
            </a:endParaRPr>
          </a:p>
          <a:p>
            <a:r>
              <a:rPr lang="en-IN" dirty="0" smtClean="0">
                <a:solidFill>
                  <a:schemeClr val="accent6"/>
                </a:solidFill>
              </a:rPr>
              <a:t>These </a:t>
            </a:r>
            <a:r>
              <a:rPr lang="en-IN" dirty="0">
                <a:solidFill>
                  <a:schemeClr val="accent6"/>
                </a:solidFill>
              </a:rPr>
              <a:t>details are often hidden from the programmers.</a:t>
            </a:r>
          </a:p>
        </p:txBody>
      </p:sp>
      <p:sp>
        <p:nvSpPr>
          <p:cNvPr id="30" name="Rounded Rectangular Callout 29"/>
          <p:cNvSpPr/>
          <p:nvPr/>
        </p:nvSpPr>
        <p:spPr>
          <a:xfrm>
            <a:off x="213631" y="2708806"/>
            <a:ext cx="5577840" cy="1328023"/>
          </a:xfrm>
          <a:prstGeom prst="wedgeRoundRectCallout">
            <a:avLst>
              <a:gd name="adj1" fmla="val 85472"/>
              <a:gd name="adj2" fmla="val -804"/>
              <a:gd name="adj3" fmla="val 16667"/>
            </a:avLst>
          </a:prstGeom>
          <a:solidFill>
            <a:schemeClr val="bg1"/>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accent6"/>
                </a:solidFill>
              </a:rPr>
              <a:t>Records can be described as fields and attributes along with their data types, their relationship among each other can be logically implemented. </a:t>
            </a:r>
          </a:p>
          <a:p>
            <a:r>
              <a:rPr lang="en-IN" dirty="0">
                <a:solidFill>
                  <a:schemeClr val="accent6"/>
                </a:solidFill>
              </a:rPr>
              <a:t>Programmers generally work at this level.</a:t>
            </a:r>
          </a:p>
        </p:txBody>
      </p:sp>
      <p:sp>
        <p:nvSpPr>
          <p:cNvPr id="31" name="Rounded Rectangular Callout 30"/>
          <p:cNvSpPr/>
          <p:nvPr/>
        </p:nvSpPr>
        <p:spPr>
          <a:xfrm>
            <a:off x="213739" y="1886009"/>
            <a:ext cx="5577840" cy="715089"/>
          </a:xfrm>
          <a:prstGeom prst="wedgeRoundRectCallout">
            <a:avLst>
              <a:gd name="adj1" fmla="val 55845"/>
              <a:gd name="adj2" fmla="val -1796"/>
              <a:gd name="adj3" fmla="val 16667"/>
            </a:avLst>
          </a:prstGeom>
          <a:solidFill>
            <a:schemeClr val="bg1"/>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accent6"/>
                </a:solidFill>
              </a:rPr>
              <a:t>User just interact with system with the help of GUI.</a:t>
            </a:r>
          </a:p>
          <a:p>
            <a:r>
              <a:rPr lang="en-IN" dirty="0">
                <a:solidFill>
                  <a:schemeClr val="accent6"/>
                </a:solidFill>
              </a:rPr>
              <a:t>Users are not aware of how and what the data is stored.</a:t>
            </a:r>
          </a:p>
        </p:txBody>
      </p:sp>
      <p:sp>
        <p:nvSpPr>
          <p:cNvPr id="32" name="Rectangle 31"/>
          <p:cNvSpPr/>
          <p:nvPr/>
        </p:nvSpPr>
        <p:spPr>
          <a:xfrm>
            <a:off x="190500" y="1095454"/>
            <a:ext cx="5234354" cy="369332"/>
          </a:xfrm>
          <a:prstGeom prst="rect">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t>We are storing student information in a student table.</a:t>
            </a:r>
          </a:p>
        </p:txBody>
      </p:sp>
    </p:spTree>
    <p:extLst>
      <p:ext uri="{BB962C8B-B14F-4D97-AF65-F5344CB8AC3E}">
        <p14:creationId xmlns:p14="http://schemas.microsoft.com/office/powerpoint/2010/main" val="4051574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par>
                                <p:cTn id="36" presetID="1" presetClass="entr" presetSubtype="0"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par>
                                <p:cTn id="46" presetID="10" presetClass="entr" presetSubtype="0" fill="hold"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500"/>
                                        <p:tgtEl>
                                          <p:spTgt spid="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fade">
                                      <p:cBhvr>
                                        <p:cTn id="60" dur="500"/>
                                        <p:tgtEl>
                                          <p:spTgt spid="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500"/>
                                        <p:tgtEl>
                                          <p:spTgt spid="2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fade">
                                      <p:cBhvr>
                                        <p:cTn id="69" dur="500"/>
                                        <p:tgtEl>
                                          <p:spTgt spid="22"/>
                                        </p:tgtEl>
                                      </p:cBhvr>
                                    </p:animEffect>
                                  </p:childTnLst>
                                </p:cTn>
                              </p:par>
                              <p:par>
                                <p:cTn id="70" presetID="10" presetClass="entr" presetSubtype="0" fill="hold"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fade">
                                      <p:cBhvr>
                                        <p:cTn id="72" dur="500"/>
                                        <p:tgtEl>
                                          <p:spTgt spid="26"/>
                                        </p:tgtEl>
                                      </p:cBhvr>
                                    </p:animEffect>
                                  </p:childTnLst>
                                </p:cTn>
                              </p:par>
                              <p:par>
                                <p:cTn id="73" presetID="10" presetClass="entr" presetSubtype="0" fill="hold" nodeType="with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fade">
                                      <p:cBhvr>
                                        <p:cTn id="75" dur="500"/>
                                        <p:tgtEl>
                                          <p:spTgt spid="27"/>
                                        </p:tgtEl>
                                      </p:cBhvr>
                                    </p:animEffect>
                                  </p:childTnLst>
                                </p:cTn>
                              </p:par>
                              <p:par>
                                <p:cTn id="76" presetID="10" presetClass="entr" presetSubtype="0" fill="hold" nodeType="with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fade">
                                      <p:cBhvr>
                                        <p:cTn id="78" dur="500"/>
                                        <p:tgtEl>
                                          <p:spTgt spid="28"/>
                                        </p:tgtEl>
                                      </p:cBhvr>
                                    </p:animEffect>
                                  </p:childTnLst>
                                </p:cTn>
                              </p:par>
                              <p:par>
                                <p:cTn id="79" presetID="1" presetClass="entr" presetSubtype="0"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P spid="10" grpId="0" animBg="1"/>
      <p:bldP spid="11" grpId="0" animBg="1"/>
      <p:bldP spid="12" grpId="0" animBg="1"/>
      <p:bldP spid="13" grpId="0" animBg="1"/>
      <p:bldP spid="14" grpId="0" animBg="1"/>
      <p:bldP spid="20" grpId="0"/>
      <p:bldP spid="21" grpId="0"/>
      <p:bldP spid="22" grpId="0"/>
      <p:bldP spid="29" grpId="0" animBg="1"/>
      <p:bldP spid="30" grpId="0" animBg="1"/>
      <p:bldP spid="31" grpId="0" animBg="1"/>
      <p:bldP spid="3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Abstraction in DBMS </a:t>
            </a:r>
          </a:p>
        </p:txBody>
      </p:sp>
      <p:sp>
        <p:nvSpPr>
          <p:cNvPr id="3" name="Content Placeholder 2"/>
          <p:cNvSpPr>
            <a:spLocks noGrp="1"/>
          </p:cNvSpPr>
          <p:nvPr>
            <p:ph idx="1"/>
          </p:nvPr>
        </p:nvSpPr>
        <p:spPr>
          <a:xfrm>
            <a:off x="178805" y="863444"/>
            <a:ext cx="11929641" cy="5590565"/>
          </a:xfrm>
        </p:spPr>
        <p:txBody>
          <a:bodyPr/>
          <a:lstStyle/>
          <a:p>
            <a:r>
              <a:rPr lang="en-US" dirty="0"/>
              <a:t>Database systems are made-up of complex data structures. </a:t>
            </a:r>
          </a:p>
          <a:p>
            <a:r>
              <a:rPr lang="en-US" dirty="0"/>
              <a:t>To ease the user interaction with database, the developers hide internal irrelevant details from users. </a:t>
            </a:r>
          </a:p>
          <a:p>
            <a:r>
              <a:rPr lang="en-US" dirty="0"/>
              <a:t>This </a:t>
            </a:r>
            <a:r>
              <a:rPr lang="en-US" b="1" dirty="0">
                <a:solidFill>
                  <a:schemeClr val="accent6"/>
                </a:solidFill>
              </a:rPr>
              <a:t>process of hiding irrelevant details </a:t>
            </a:r>
            <a:r>
              <a:rPr lang="en-US" dirty="0"/>
              <a:t>from user is called data abstraction.</a:t>
            </a:r>
          </a:p>
        </p:txBody>
      </p:sp>
    </p:spTree>
    <p:extLst>
      <p:ext uri="{BB962C8B-B14F-4D97-AF65-F5344CB8AC3E}">
        <p14:creationId xmlns:p14="http://schemas.microsoft.com/office/powerpoint/2010/main" val="2346154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347546" y="270542"/>
            <a:ext cx="7613039" cy="6037938"/>
          </a:xfrm>
          <a:prstGeom prst="rect">
            <a:avLst/>
          </a:prstGeom>
        </p:spPr>
      </p:pic>
    </p:spTree>
    <p:extLst>
      <p:ext uri="{BB962C8B-B14F-4D97-AF65-F5344CB8AC3E}">
        <p14:creationId xmlns:p14="http://schemas.microsoft.com/office/powerpoint/2010/main" val="31173188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Mapping </a:t>
            </a:r>
            <a:r>
              <a:rPr lang="en-US" dirty="0"/>
              <a:t>and </a:t>
            </a:r>
            <a:r>
              <a:rPr lang="en-US" smtClean="0"/>
              <a:t>Data Independence</a:t>
            </a:r>
            <a:endParaRPr lang="en-US" dirty="0"/>
          </a:p>
        </p:txBody>
      </p:sp>
      <p:sp>
        <p:nvSpPr>
          <p:cNvPr id="5" name="Content Placeholder 4"/>
          <p:cNvSpPr>
            <a:spLocks noGrp="1"/>
          </p:cNvSpPr>
          <p:nvPr>
            <p:ph idx="1"/>
          </p:nvPr>
        </p:nvSpPr>
        <p:spPr/>
        <p:txBody>
          <a:bodyPr/>
          <a:lstStyle/>
          <a:p>
            <a:endParaRPr lang="en-US" dirty="0"/>
          </a:p>
        </p:txBody>
      </p:sp>
      <p:sp>
        <p:nvSpPr>
          <p:cNvPr id="6" name="TextBox 5"/>
          <p:cNvSpPr txBox="1"/>
          <p:nvPr/>
        </p:nvSpPr>
        <p:spPr>
          <a:xfrm>
            <a:off x="10992850" y="1920389"/>
            <a:ext cx="1005840" cy="646331"/>
          </a:xfrm>
          <a:prstGeom prst="rect">
            <a:avLst/>
          </a:prstGeom>
          <a:noFill/>
        </p:spPr>
        <p:txBody>
          <a:bodyPr wrap="square" rtlCol="0">
            <a:spAutoFit/>
          </a:bodyPr>
          <a:lstStyle/>
          <a:p>
            <a:pPr algn="ctr"/>
            <a:r>
              <a:rPr lang="en-US" b="1" dirty="0" smtClean="0"/>
              <a:t>View </a:t>
            </a:r>
          </a:p>
          <a:p>
            <a:pPr algn="ctr"/>
            <a:r>
              <a:rPr lang="en-US" b="1" dirty="0" smtClean="0"/>
              <a:t>Level</a:t>
            </a:r>
            <a:endParaRPr lang="en-IN" b="1" dirty="0"/>
          </a:p>
        </p:txBody>
      </p:sp>
      <p:sp>
        <p:nvSpPr>
          <p:cNvPr id="7" name="TextBox 6"/>
          <p:cNvSpPr txBox="1"/>
          <p:nvPr/>
        </p:nvSpPr>
        <p:spPr>
          <a:xfrm>
            <a:off x="10992850" y="3220135"/>
            <a:ext cx="1005840" cy="646331"/>
          </a:xfrm>
          <a:prstGeom prst="rect">
            <a:avLst/>
          </a:prstGeom>
          <a:noFill/>
        </p:spPr>
        <p:txBody>
          <a:bodyPr wrap="square" rtlCol="0">
            <a:spAutoFit/>
          </a:bodyPr>
          <a:lstStyle/>
          <a:p>
            <a:pPr algn="ctr"/>
            <a:r>
              <a:rPr lang="en-US" b="1" dirty="0" smtClean="0"/>
              <a:t>Logical </a:t>
            </a:r>
          </a:p>
          <a:p>
            <a:pPr algn="ctr"/>
            <a:r>
              <a:rPr lang="en-US" b="1" dirty="0" smtClean="0"/>
              <a:t>Level</a:t>
            </a:r>
            <a:endParaRPr lang="en-IN" b="1" dirty="0"/>
          </a:p>
        </p:txBody>
      </p:sp>
      <p:sp>
        <p:nvSpPr>
          <p:cNvPr id="8" name="TextBox 7"/>
          <p:cNvSpPr txBox="1"/>
          <p:nvPr/>
        </p:nvSpPr>
        <p:spPr>
          <a:xfrm>
            <a:off x="10992850" y="4546684"/>
            <a:ext cx="1005840" cy="646331"/>
          </a:xfrm>
          <a:prstGeom prst="rect">
            <a:avLst/>
          </a:prstGeom>
          <a:noFill/>
        </p:spPr>
        <p:txBody>
          <a:bodyPr wrap="square" rtlCol="0">
            <a:spAutoFit/>
          </a:bodyPr>
          <a:lstStyle/>
          <a:p>
            <a:pPr algn="ctr"/>
            <a:r>
              <a:rPr lang="en-US" b="1" dirty="0" smtClean="0"/>
              <a:t>Physical </a:t>
            </a:r>
          </a:p>
          <a:p>
            <a:pPr algn="ctr"/>
            <a:r>
              <a:rPr lang="en-US" b="1" dirty="0" smtClean="0"/>
              <a:t>Level</a:t>
            </a:r>
            <a:endParaRPr lang="en-IN" b="1" dirty="0"/>
          </a:p>
        </p:txBody>
      </p:sp>
      <p:sp>
        <p:nvSpPr>
          <p:cNvPr id="9" name="Rectangle 8"/>
          <p:cNvSpPr/>
          <p:nvPr/>
        </p:nvSpPr>
        <p:spPr>
          <a:xfrm>
            <a:off x="6114420" y="1938754"/>
            <a:ext cx="1097280" cy="609600"/>
          </a:xfrm>
          <a:prstGeom prst="rect">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solidFill>
                  <a:schemeClr val="tx1"/>
                </a:solidFill>
              </a:rPr>
              <a:t>View 1</a:t>
            </a:r>
            <a:endParaRPr lang="en-IN" dirty="0">
              <a:solidFill>
                <a:schemeClr val="tx1"/>
              </a:solidFill>
            </a:endParaRPr>
          </a:p>
        </p:txBody>
      </p:sp>
      <p:sp>
        <p:nvSpPr>
          <p:cNvPr id="10" name="Rectangle 9"/>
          <p:cNvSpPr/>
          <p:nvPr/>
        </p:nvSpPr>
        <p:spPr>
          <a:xfrm>
            <a:off x="7943220" y="1938754"/>
            <a:ext cx="1097280" cy="609600"/>
          </a:xfrm>
          <a:prstGeom prst="rect">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solidFill>
                  <a:schemeClr val="tx1"/>
                </a:solidFill>
              </a:rPr>
              <a:t>View 2</a:t>
            </a:r>
            <a:endParaRPr lang="en-IN" dirty="0">
              <a:solidFill>
                <a:schemeClr val="tx1"/>
              </a:solidFill>
            </a:endParaRPr>
          </a:p>
        </p:txBody>
      </p:sp>
      <p:sp>
        <p:nvSpPr>
          <p:cNvPr id="11" name="Rectangle 10"/>
          <p:cNvSpPr/>
          <p:nvPr/>
        </p:nvSpPr>
        <p:spPr>
          <a:xfrm>
            <a:off x="9772020" y="1938754"/>
            <a:ext cx="1097280" cy="609600"/>
          </a:xfrm>
          <a:prstGeom prst="rect">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solidFill>
                  <a:schemeClr val="tx1"/>
                </a:solidFill>
              </a:rPr>
              <a:t>View 3</a:t>
            </a:r>
            <a:endParaRPr lang="en-IN" dirty="0">
              <a:solidFill>
                <a:schemeClr val="tx1"/>
              </a:solidFill>
            </a:endParaRPr>
          </a:p>
        </p:txBody>
      </p:sp>
      <p:sp>
        <p:nvSpPr>
          <p:cNvPr id="12" name="Rectangle 11"/>
          <p:cNvSpPr/>
          <p:nvPr/>
        </p:nvSpPr>
        <p:spPr>
          <a:xfrm>
            <a:off x="7772396" y="3261098"/>
            <a:ext cx="1447800" cy="609600"/>
          </a:xfrm>
          <a:prstGeom prst="rect">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solidFill>
                  <a:schemeClr val="tx1"/>
                </a:solidFill>
              </a:rPr>
              <a:t>Conceptual</a:t>
            </a:r>
          </a:p>
          <a:p>
            <a:pPr algn="ctr"/>
            <a:r>
              <a:rPr lang="en-US" dirty="0">
                <a:solidFill>
                  <a:schemeClr val="tx1"/>
                </a:solidFill>
              </a:rPr>
              <a:t>Level</a:t>
            </a:r>
            <a:endParaRPr lang="en-IN" dirty="0">
              <a:solidFill>
                <a:schemeClr val="tx1"/>
              </a:solidFill>
            </a:endParaRPr>
          </a:p>
        </p:txBody>
      </p:sp>
      <p:sp>
        <p:nvSpPr>
          <p:cNvPr id="13" name="Rectangle 12"/>
          <p:cNvSpPr/>
          <p:nvPr/>
        </p:nvSpPr>
        <p:spPr>
          <a:xfrm>
            <a:off x="7772396" y="4553017"/>
            <a:ext cx="1447800" cy="609600"/>
          </a:xfrm>
          <a:prstGeom prst="rect">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solidFill>
                  <a:schemeClr val="tx1"/>
                </a:solidFill>
              </a:rPr>
              <a:t>Internal</a:t>
            </a:r>
          </a:p>
          <a:p>
            <a:pPr algn="ctr"/>
            <a:r>
              <a:rPr lang="en-US" dirty="0">
                <a:solidFill>
                  <a:schemeClr val="tx1"/>
                </a:solidFill>
              </a:rPr>
              <a:t>Level</a:t>
            </a:r>
            <a:endParaRPr lang="en-IN" dirty="0">
              <a:solidFill>
                <a:schemeClr val="tx1"/>
              </a:solidFill>
            </a:endParaRPr>
          </a:p>
        </p:txBody>
      </p:sp>
      <p:sp>
        <p:nvSpPr>
          <p:cNvPr id="14" name="Flowchart: Magnetic Disk 13"/>
          <p:cNvSpPr/>
          <p:nvPr/>
        </p:nvSpPr>
        <p:spPr>
          <a:xfrm>
            <a:off x="7772396" y="5715000"/>
            <a:ext cx="1447800" cy="609600"/>
          </a:xfrm>
          <a:prstGeom prst="flowChartMagneticDisk">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solidFill>
                  <a:schemeClr val="tx1"/>
                </a:solidFill>
              </a:rPr>
              <a:t>Database</a:t>
            </a:r>
            <a:endParaRPr lang="en-IN" dirty="0">
              <a:solidFill>
                <a:schemeClr val="tx1"/>
              </a:solidFill>
            </a:endParaRPr>
          </a:p>
        </p:txBody>
      </p:sp>
      <p:cxnSp>
        <p:nvCxnSpPr>
          <p:cNvPr id="15" name="Straight Connector 14"/>
          <p:cNvCxnSpPr>
            <a:stCxn id="9" idx="2"/>
          </p:cNvCxnSpPr>
          <p:nvPr/>
        </p:nvCxnSpPr>
        <p:spPr>
          <a:xfrm>
            <a:off x="6663060" y="2548354"/>
            <a:ext cx="1109336" cy="712744"/>
          </a:xfrm>
          <a:prstGeom prst="line">
            <a:avLst/>
          </a:prstGeom>
          <a:ln w="19050">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10" idx="2"/>
            <a:endCxn id="12" idx="0"/>
          </p:cNvCxnSpPr>
          <p:nvPr/>
        </p:nvCxnSpPr>
        <p:spPr>
          <a:xfrm>
            <a:off x="8491860" y="2548354"/>
            <a:ext cx="4436" cy="712744"/>
          </a:xfrm>
          <a:prstGeom prst="line">
            <a:avLst/>
          </a:prstGeom>
          <a:ln w="19050">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11" idx="2"/>
          </p:cNvCxnSpPr>
          <p:nvPr/>
        </p:nvCxnSpPr>
        <p:spPr>
          <a:xfrm flipH="1">
            <a:off x="9231000" y="2548354"/>
            <a:ext cx="1089660" cy="712744"/>
          </a:xfrm>
          <a:prstGeom prst="line">
            <a:avLst/>
          </a:prstGeom>
          <a:ln w="19050">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12" idx="2"/>
            <a:endCxn id="13" idx="0"/>
          </p:cNvCxnSpPr>
          <p:nvPr/>
        </p:nvCxnSpPr>
        <p:spPr>
          <a:xfrm>
            <a:off x="8496296" y="3870698"/>
            <a:ext cx="0" cy="682319"/>
          </a:xfrm>
          <a:prstGeom prst="line">
            <a:avLst/>
          </a:prstGeom>
          <a:ln w="19050">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13" idx="2"/>
            <a:endCxn id="14" idx="1"/>
          </p:cNvCxnSpPr>
          <p:nvPr/>
        </p:nvCxnSpPr>
        <p:spPr>
          <a:xfrm>
            <a:off x="8496296" y="5162617"/>
            <a:ext cx="0" cy="552383"/>
          </a:xfrm>
          <a:prstGeom prst="line">
            <a:avLst/>
          </a:prstGeom>
          <a:ln w="19050">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6205860" y="1524000"/>
            <a:ext cx="914400" cy="369332"/>
          </a:xfrm>
          <a:prstGeom prst="rect">
            <a:avLst/>
          </a:prstGeom>
          <a:noFill/>
        </p:spPr>
        <p:txBody>
          <a:bodyPr wrap="square" rtlCol="0">
            <a:spAutoFit/>
          </a:bodyPr>
          <a:lstStyle/>
          <a:p>
            <a:pPr algn="ctr"/>
            <a:r>
              <a:rPr lang="en-US" dirty="0" smtClean="0"/>
              <a:t>User 1</a:t>
            </a:r>
            <a:endParaRPr lang="en-IN" dirty="0"/>
          </a:p>
        </p:txBody>
      </p:sp>
      <p:sp>
        <p:nvSpPr>
          <p:cNvPr id="21" name="TextBox 20"/>
          <p:cNvSpPr txBox="1"/>
          <p:nvPr/>
        </p:nvSpPr>
        <p:spPr>
          <a:xfrm>
            <a:off x="8034660" y="1535668"/>
            <a:ext cx="914400" cy="369332"/>
          </a:xfrm>
          <a:prstGeom prst="rect">
            <a:avLst/>
          </a:prstGeom>
          <a:noFill/>
        </p:spPr>
        <p:txBody>
          <a:bodyPr wrap="square" rtlCol="0">
            <a:spAutoFit/>
          </a:bodyPr>
          <a:lstStyle/>
          <a:p>
            <a:pPr algn="ctr"/>
            <a:r>
              <a:rPr lang="en-US" dirty="0" smtClean="0"/>
              <a:t>User 2</a:t>
            </a:r>
            <a:endParaRPr lang="en-IN" dirty="0"/>
          </a:p>
        </p:txBody>
      </p:sp>
      <p:sp>
        <p:nvSpPr>
          <p:cNvPr id="22" name="TextBox 21"/>
          <p:cNvSpPr txBox="1"/>
          <p:nvPr/>
        </p:nvSpPr>
        <p:spPr>
          <a:xfrm>
            <a:off x="9863460" y="1524000"/>
            <a:ext cx="914400" cy="369332"/>
          </a:xfrm>
          <a:prstGeom prst="rect">
            <a:avLst/>
          </a:prstGeom>
          <a:noFill/>
        </p:spPr>
        <p:txBody>
          <a:bodyPr wrap="square" rtlCol="0">
            <a:spAutoFit/>
          </a:bodyPr>
          <a:lstStyle/>
          <a:p>
            <a:pPr algn="ctr"/>
            <a:r>
              <a:rPr lang="en-US" dirty="0" smtClean="0"/>
              <a:t>User 3</a:t>
            </a:r>
            <a:endParaRPr lang="en-IN" dirty="0"/>
          </a:p>
        </p:txBody>
      </p:sp>
      <p:pic>
        <p:nvPicPr>
          <p:cNvPr id="27" name="Picture 6" descr="Image resul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5853" y="991877"/>
            <a:ext cx="532015" cy="532015"/>
          </a:xfrm>
          <a:prstGeom prst="rect">
            <a:avLst/>
          </a:prstGeom>
          <a:noFill/>
          <a:extLst>
            <a:ext uri="{909E8E84-426E-40DD-AFC4-6F175D3DCCD1}">
              <a14:hiddenFill xmlns:a14="http://schemas.microsoft.com/office/drawing/2010/main">
                <a:solidFill>
                  <a:srgbClr val="FFFFFF"/>
                </a:solidFill>
              </a14:hiddenFill>
            </a:ext>
          </a:extLst>
        </p:spPr>
      </p:pic>
      <p:sp>
        <p:nvSpPr>
          <p:cNvPr id="33" name="Rounded Rectangular Callout 32"/>
          <p:cNvSpPr/>
          <p:nvPr/>
        </p:nvSpPr>
        <p:spPr>
          <a:xfrm>
            <a:off x="9040500" y="1001074"/>
            <a:ext cx="2664742" cy="432000"/>
          </a:xfrm>
          <a:prstGeom prst="wedgeRoundRectCallout">
            <a:avLst>
              <a:gd name="adj1" fmla="val -63161"/>
              <a:gd name="adj2" fmla="val 27020"/>
              <a:gd name="adj3" fmla="val 16667"/>
            </a:avLst>
          </a:prstGeom>
          <a:solidFill>
            <a:schemeClr val="bg1"/>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accent6"/>
                </a:solidFill>
              </a:rPr>
              <a:t>Want to access some data</a:t>
            </a:r>
            <a:endParaRPr lang="en-US" dirty="0">
              <a:solidFill>
                <a:schemeClr val="accent6"/>
              </a:solidFill>
            </a:endParaRPr>
          </a:p>
        </p:txBody>
      </p:sp>
      <p:sp>
        <p:nvSpPr>
          <p:cNvPr id="37" name="Down Arrow 36"/>
          <p:cNvSpPr/>
          <p:nvPr/>
        </p:nvSpPr>
        <p:spPr>
          <a:xfrm>
            <a:off x="8011857" y="2553411"/>
            <a:ext cx="304800" cy="687277"/>
          </a:xfrm>
          <a:prstGeom prst="downArrow">
            <a:avLst/>
          </a:prstGeom>
          <a:solidFill>
            <a:schemeClr val="accent6">
              <a:lumMod val="20000"/>
              <a:lumOff val="80000"/>
            </a:schemeClr>
          </a:solidFill>
          <a:ln>
            <a:solidFill>
              <a:schemeClr val="accent6"/>
            </a:solidFill>
          </a:ln>
        </p:spPr>
        <p:txBody>
          <a:bodyPr vert="vert270" wrap="square" lIns="91440" tIns="45720" rIns="91440" bIns="45720" numCol="1" anchor="ctr" anchorCtr="0" compatLnSpc="1">
            <a:prstTxWarp prst="textNoShape">
              <a:avLst/>
            </a:prstTxWarp>
          </a:bodyPr>
          <a:lstStyle/>
          <a:p>
            <a:pPr algn="ctr"/>
            <a:r>
              <a:rPr lang="en-US" sz="1000" dirty="0">
                <a:solidFill>
                  <a:schemeClr val="tx1"/>
                </a:solidFill>
              </a:rPr>
              <a:t>Request</a:t>
            </a:r>
            <a:endParaRPr lang="en-IN" sz="1000" dirty="0">
              <a:solidFill>
                <a:schemeClr val="tx1"/>
              </a:solidFill>
            </a:endParaRPr>
          </a:p>
        </p:txBody>
      </p:sp>
      <p:sp>
        <p:nvSpPr>
          <p:cNvPr id="38" name="Down Arrow 37"/>
          <p:cNvSpPr/>
          <p:nvPr/>
        </p:nvSpPr>
        <p:spPr>
          <a:xfrm flipV="1">
            <a:off x="8757538" y="5147806"/>
            <a:ext cx="304800" cy="686123"/>
          </a:xfrm>
          <a:prstGeom prst="downArrow">
            <a:avLst/>
          </a:prstGeom>
          <a:solidFill>
            <a:schemeClr val="accent6">
              <a:lumMod val="20000"/>
              <a:lumOff val="80000"/>
            </a:schemeClr>
          </a:solidFill>
          <a:ln>
            <a:solidFill>
              <a:schemeClr val="accent6"/>
            </a:solidFill>
          </a:ln>
        </p:spPr>
        <p:txBody>
          <a:bodyPr vert="vert270" wrap="square" lIns="91440" tIns="45720" rIns="91440" bIns="45720" numCol="1" anchor="ctr" anchorCtr="0" compatLnSpc="1">
            <a:prstTxWarp prst="textNoShape">
              <a:avLst/>
            </a:prstTxWarp>
          </a:bodyPr>
          <a:lstStyle/>
          <a:p>
            <a:pPr algn="ctr"/>
            <a:r>
              <a:rPr lang="en-US" sz="1000" dirty="0">
                <a:solidFill>
                  <a:schemeClr val="tx1"/>
                </a:solidFill>
              </a:rPr>
              <a:t>Result</a:t>
            </a:r>
            <a:endParaRPr lang="en-IN" sz="1000" dirty="0">
              <a:solidFill>
                <a:schemeClr val="tx1"/>
              </a:solidFill>
            </a:endParaRPr>
          </a:p>
        </p:txBody>
      </p:sp>
      <p:sp>
        <p:nvSpPr>
          <p:cNvPr id="39" name="Curved Up Arrow 38"/>
          <p:cNvSpPr/>
          <p:nvPr/>
        </p:nvSpPr>
        <p:spPr>
          <a:xfrm>
            <a:off x="7935600" y="2548354"/>
            <a:ext cx="1295400" cy="3420000"/>
          </a:xfrm>
          <a:prstGeom prst="curvedUpArrow">
            <a:avLst>
              <a:gd name="adj1" fmla="val 11300"/>
              <a:gd name="adj2" fmla="val 29392"/>
              <a:gd name="adj3" fmla="val 25000"/>
            </a:avLst>
          </a:prstGeom>
          <a:noFill/>
          <a:ln w="31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accent6"/>
                </a:solidFill>
              </a:ln>
              <a:solidFill>
                <a:schemeClr val="tx1"/>
              </a:solidFill>
            </a:endParaRPr>
          </a:p>
        </p:txBody>
      </p:sp>
      <p:sp>
        <p:nvSpPr>
          <p:cNvPr id="40" name="Rounded Rectangular Callout 39"/>
          <p:cNvSpPr/>
          <p:nvPr/>
        </p:nvSpPr>
        <p:spPr>
          <a:xfrm>
            <a:off x="288160" y="2700597"/>
            <a:ext cx="6217920" cy="1200886"/>
          </a:xfrm>
          <a:prstGeom prst="wedgeRoundRectCallout">
            <a:avLst>
              <a:gd name="adj1" fmla="val -46835"/>
              <a:gd name="adj2" fmla="val 1908"/>
              <a:gd name="adj3" fmla="val 16667"/>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000" dirty="0">
                <a:solidFill>
                  <a:schemeClr val="lt1"/>
                </a:solidFill>
              </a:rPr>
              <a:t>Process of transforming requests and results between the three levels is called mapping.</a:t>
            </a:r>
          </a:p>
        </p:txBody>
      </p:sp>
      <p:sp>
        <p:nvSpPr>
          <p:cNvPr id="41" name="Rounded Rectangular Callout 40"/>
          <p:cNvSpPr/>
          <p:nvPr/>
        </p:nvSpPr>
        <p:spPr>
          <a:xfrm>
            <a:off x="288160" y="4104336"/>
            <a:ext cx="6217920" cy="1200886"/>
          </a:xfrm>
          <a:prstGeom prst="wedgeRoundRectCallout">
            <a:avLst>
              <a:gd name="adj1" fmla="val -46835"/>
              <a:gd name="adj2" fmla="val 1908"/>
              <a:gd name="adj3" fmla="val 16667"/>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000" dirty="0">
                <a:solidFill>
                  <a:schemeClr val="lt1"/>
                </a:solidFill>
              </a:rPr>
              <a:t>Ability to modify a schema definition in one level without affecting a schema definition in the next higher level.</a:t>
            </a:r>
          </a:p>
        </p:txBody>
      </p:sp>
    </p:spTree>
    <p:extLst>
      <p:ext uri="{BB962C8B-B14F-4D97-AF65-F5344CB8AC3E}">
        <p14:creationId xmlns:p14="http://schemas.microsoft.com/office/powerpoint/2010/main" val="3743264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1000"/>
                                        <p:tgtEl>
                                          <p:spTgt spid="37"/>
                                        </p:tgtEl>
                                      </p:cBhvr>
                                    </p:animEffect>
                                    <p:anim calcmode="lin" valueType="num">
                                      <p:cBhvr>
                                        <p:cTn id="13" dur="1000" fill="hold"/>
                                        <p:tgtEl>
                                          <p:spTgt spid="37"/>
                                        </p:tgtEl>
                                        <p:attrNameLst>
                                          <p:attrName>ppt_x</p:attrName>
                                        </p:attrNameLst>
                                      </p:cBhvr>
                                      <p:tavLst>
                                        <p:tav tm="0">
                                          <p:val>
                                            <p:strVal val="#ppt_x"/>
                                          </p:val>
                                        </p:tav>
                                        <p:tav tm="100000">
                                          <p:val>
                                            <p:strVal val="#ppt_x"/>
                                          </p:val>
                                        </p:tav>
                                      </p:tavLst>
                                    </p:anim>
                                    <p:anim calcmode="lin" valueType="num">
                                      <p:cBhvr>
                                        <p:cTn id="14"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1" nodeType="clickEffect">
                                  <p:stCondLst>
                                    <p:cond delay="0"/>
                                  </p:stCondLst>
                                  <p:childTnLst>
                                    <p:animMotion origin="layout" path="M 0.00013 0.00047 L 0.00352 0.19167 " pathEditMode="relative" rAng="0" ptsTypes="AA">
                                      <p:cBhvr>
                                        <p:cTn id="18" dur="2000" fill="hold"/>
                                        <p:tgtEl>
                                          <p:spTgt spid="37"/>
                                        </p:tgtEl>
                                        <p:attrNameLst>
                                          <p:attrName>ppt_x</p:attrName>
                                          <p:attrName>ppt_y</p:attrName>
                                        </p:attrNameLst>
                                      </p:cBhvr>
                                      <p:rCtr x="169" y="9560"/>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2" nodeType="clickEffect">
                                  <p:stCondLst>
                                    <p:cond delay="0"/>
                                  </p:stCondLst>
                                  <p:childTnLst>
                                    <p:animMotion origin="layout" path="M 0.00352 0.19815 L 0.00352 0.38704 " pathEditMode="relative" rAng="0" ptsTypes="AA">
                                      <p:cBhvr>
                                        <p:cTn id="22" dur="2000" fill="hold"/>
                                        <p:tgtEl>
                                          <p:spTgt spid="37"/>
                                        </p:tgtEl>
                                        <p:attrNameLst>
                                          <p:attrName>ppt_x</p:attrName>
                                          <p:attrName>ppt_y</p:attrName>
                                        </p:attrNameLst>
                                      </p:cBhvr>
                                      <p:rCtr x="0" y="9444"/>
                                    </p:animMotion>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3" nodeType="clickEffect">
                                  <p:stCondLst>
                                    <p:cond delay="0"/>
                                  </p:stCondLst>
                                  <p:childTnLst>
                                    <p:animEffect transition="out" filter="fade">
                                      <p:cBhvr>
                                        <p:cTn id="26" dur="500"/>
                                        <p:tgtEl>
                                          <p:spTgt spid="37"/>
                                        </p:tgtEl>
                                      </p:cBhvr>
                                    </p:animEffect>
                                    <p:set>
                                      <p:cBhvr>
                                        <p:cTn id="27" dur="1" fill="hold">
                                          <p:stCondLst>
                                            <p:cond delay="499"/>
                                          </p:stCondLst>
                                        </p:cTn>
                                        <p:tgtEl>
                                          <p:spTgt spid="3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1000"/>
                                        <p:tgtEl>
                                          <p:spTgt spid="38"/>
                                        </p:tgtEl>
                                      </p:cBhvr>
                                    </p:animEffect>
                                    <p:anim calcmode="lin" valueType="num">
                                      <p:cBhvr>
                                        <p:cTn id="33" dur="1000" fill="hold"/>
                                        <p:tgtEl>
                                          <p:spTgt spid="38"/>
                                        </p:tgtEl>
                                        <p:attrNameLst>
                                          <p:attrName>ppt_x</p:attrName>
                                        </p:attrNameLst>
                                      </p:cBhvr>
                                      <p:tavLst>
                                        <p:tav tm="0">
                                          <p:val>
                                            <p:strVal val="#ppt_x"/>
                                          </p:val>
                                        </p:tav>
                                        <p:tav tm="100000">
                                          <p:val>
                                            <p:strVal val="#ppt_x"/>
                                          </p:val>
                                        </p:tav>
                                      </p:tavLst>
                                    </p:anim>
                                    <p:anim calcmode="lin" valueType="num">
                                      <p:cBhvr>
                                        <p:cTn id="34"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1" nodeType="clickEffect">
                                  <p:stCondLst>
                                    <p:cond delay="0"/>
                                  </p:stCondLst>
                                  <p:childTnLst>
                                    <p:animMotion origin="layout" path="M 6.25E-7 -4.44444E-6 L 0.00104 -0.18657 " pathEditMode="relative" rAng="0" ptsTypes="AA">
                                      <p:cBhvr>
                                        <p:cTn id="38" dur="2000" fill="hold"/>
                                        <p:tgtEl>
                                          <p:spTgt spid="38"/>
                                        </p:tgtEl>
                                        <p:attrNameLst>
                                          <p:attrName>ppt_x</p:attrName>
                                          <p:attrName>ppt_y</p:attrName>
                                        </p:attrNameLst>
                                      </p:cBhvr>
                                      <p:rCtr x="52" y="-9329"/>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2" nodeType="clickEffect">
                                  <p:stCondLst>
                                    <p:cond delay="0"/>
                                  </p:stCondLst>
                                  <p:childTnLst>
                                    <p:animMotion origin="layout" path="M 0.00104 -0.18657 L 0.00104 -0.37847 " pathEditMode="relative" rAng="0" ptsTypes="AA">
                                      <p:cBhvr>
                                        <p:cTn id="42" dur="2000" fill="hold"/>
                                        <p:tgtEl>
                                          <p:spTgt spid="38"/>
                                        </p:tgtEl>
                                        <p:attrNameLst>
                                          <p:attrName>ppt_x</p:attrName>
                                          <p:attrName>ppt_y</p:attrName>
                                        </p:attrNameLst>
                                      </p:cBhvr>
                                      <p:rCtr x="0" y="-9606"/>
                                    </p:animMotion>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3" nodeType="clickEffect">
                                  <p:stCondLst>
                                    <p:cond delay="0"/>
                                  </p:stCondLst>
                                  <p:childTnLst>
                                    <p:animEffect transition="out" filter="fade">
                                      <p:cBhvr>
                                        <p:cTn id="46" dur="500"/>
                                        <p:tgtEl>
                                          <p:spTgt spid="38"/>
                                        </p:tgtEl>
                                      </p:cBhvr>
                                    </p:animEffect>
                                    <p:set>
                                      <p:cBhvr>
                                        <p:cTn id="47" dur="1" fill="hold">
                                          <p:stCondLst>
                                            <p:cond delay="499"/>
                                          </p:stCondLst>
                                        </p:cTn>
                                        <p:tgtEl>
                                          <p:spTgt spid="38"/>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wipe(left)">
                                      <p:cBhvr>
                                        <p:cTn id="52" dur="1000"/>
                                        <p:tgtEl>
                                          <p:spTgt spid="3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fade">
                                      <p:cBhvr>
                                        <p:cTn id="57" dur="500"/>
                                        <p:tgtEl>
                                          <p:spTgt spid="4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fade">
                                      <p:cBhvr>
                                        <p:cTn id="6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7" grpId="0" animBg="1"/>
      <p:bldP spid="37" grpId="1" animBg="1"/>
      <p:bldP spid="37" grpId="2" animBg="1"/>
      <p:bldP spid="37" grpId="3" animBg="1"/>
      <p:bldP spid="38" grpId="0" animBg="1"/>
      <p:bldP spid="38" grpId="1" animBg="1"/>
      <p:bldP spid="38" grpId="2" animBg="1"/>
      <p:bldP spid="38" grpId="3" animBg="1"/>
      <p:bldP spid="39" grpId="0" animBg="1"/>
      <p:bldP spid="40" grpId="0" animBg="1"/>
      <p:bldP spid="4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Data Independence</a:t>
            </a:r>
          </a:p>
        </p:txBody>
      </p:sp>
      <p:sp>
        <p:nvSpPr>
          <p:cNvPr id="3" name="Content Placeholder 2"/>
          <p:cNvSpPr>
            <a:spLocks noGrp="1"/>
          </p:cNvSpPr>
          <p:nvPr>
            <p:ph idx="1"/>
          </p:nvPr>
        </p:nvSpPr>
        <p:spPr>
          <a:xfrm>
            <a:off x="178805" y="863444"/>
            <a:ext cx="11929641" cy="5590565"/>
          </a:xfrm>
        </p:spPr>
        <p:txBody>
          <a:bodyPr/>
          <a:lstStyle/>
          <a:p>
            <a:r>
              <a:rPr lang="en-US" dirty="0" smtClean="0"/>
              <a:t>Physical </a:t>
            </a:r>
            <a:r>
              <a:rPr lang="en-US" dirty="0"/>
              <a:t>Data Independence</a:t>
            </a:r>
          </a:p>
          <a:p>
            <a:pPr lvl="1"/>
            <a:r>
              <a:rPr lang="en-US" dirty="0"/>
              <a:t>Physical Data Independence is the ability to modify the physical schema without requiring any change in logical (conceptual) schema and application programs.</a:t>
            </a:r>
          </a:p>
          <a:p>
            <a:pPr lvl="1"/>
            <a:r>
              <a:rPr lang="en-US" dirty="0"/>
              <a:t>Modifications at the internal levels are occasionally necessary to improve performance.</a:t>
            </a:r>
          </a:p>
          <a:p>
            <a:pPr lvl="1"/>
            <a:r>
              <a:rPr lang="en-US" dirty="0"/>
              <a:t>Possible modifications at internal levels are changes in file structures, compression techniques, hashing algorithms, storage devices, etc.</a:t>
            </a:r>
          </a:p>
          <a:p>
            <a:r>
              <a:rPr lang="en-US" dirty="0" smtClean="0"/>
              <a:t>Logical </a:t>
            </a:r>
            <a:r>
              <a:rPr lang="en-US" dirty="0"/>
              <a:t>Data Independence</a:t>
            </a:r>
          </a:p>
          <a:p>
            <a:pPr lvl="1"/>
            <a:r>
              <a:rPr lang="en-US" dirty="0"/>
              <a:t>Logical data independence is the ability to modify the conceptual schema without requiring any change in application programs.</a:t>
            </a:r>
          </a:p>
          <a:p>
            <a:pPr lvl="1"/>
            <a:r>
              <a:rPr lang="en-US" dirty="0"/>
              <a:t>Modification at the logical levels is necessary whenever the logical structure of the database is changed.</a:t>
            </a:r>
          </a:p>
          <a:p>
            <a:pPr lvl="1"/>
            <a:r>
              <a:rPr lang="en-US" dirty="0"/>
              <a:t>Application programs are heavily dependent on logical structures of the data they access. So any change in logical structure also requires programs to change.</a:t>
            </a:r>
          </a:p>
        </p:txBody>
      </p:sp>
    </p:spTree>
    <p:extLst>
      <p:ext uri="{BB962C8B-B14F-4D97-AF65-F5344CB8AC3E}">
        <p14:creationId xmlns:p14="http://schemas.microsoft.com/office/powerpoint/2010/main" val="3979219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990112" y="724999"/>
            <a:ext cx="10515600" cy="285273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smtClean="0">
                <a:gradFill flip="none" rotWithShape="1">
                  <a:gsLst>
                    <a:gs pos="10000">
                      <a:schemeClr val="accent6">
                        <a:lumMod val="50000"/>
                      </a:schemeClr>
                    </a:gs>
                    <a:gs pos="100000">
                      <a:schemeClr val="accent6"/>
                    </a:gs>
                  </a:gsLst>
                  <a:lin ang="0" scaled="1"/>
                  <a:tileRect/>
                </a:gradFill>
              </a:rPr>
              <a:t>Types of Database Users</a:t>
            </a:r>
            <a:endParaRPr lang="en-US" dirty="0">
              <a:gradFill flip="none" rotWithShape="1">
                <a:gsLst>
                  <a:gs pos="10000">
                    <a:schemeClr val="accent6">
                      <a:lumMod val="50000"/>
                    </a:schemeClr>
                  </a:gs>
                  <a:gs pos="100000">
                    <a:schemeClr val="accent6"/>
                  </a:gs>
                </a:gsLst>
                <a:lin ang="0" scaled="1"/>
                <a:tileRect/>
              </a:gradFill>
            </a:endParaRPr>
          </a:p>
        </p:txBody>
      </p:sp>
    </p:spTree>
    <p:extLst>
      <p:ext uri="{BB962C8B-B14F-4D97-AF65-F5344CB8AC3E}">
        <p14:creationId xmlns:p14="http://schemas.microsoft.com/office/powerpoint/2010/main" val="34204137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atabase Users and Administrator - Ducat Tutori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402" y="237565"/>
            <a:ext cx="10663942" cy="6396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5747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
            <a:ext cx="12192000" cy="711200"/>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smtClean="0"/>
              <a:t>Types of Database Users</a:t>
            </a:r>
            <a:endParaRPr lang="en-US" dirty="0"/>
          </a:p>
        </p:txBody>
      </p:sp>
      <p:sp>
        <p:nvSpPr>
          <p:cNvPr id="3" name="Content Placeholder 2"/>
          <p:cNvSpPr txBox="1">
            <a:spLocks/>
          </p:cNvSpPr>
          <p:nvPr/>
        </p:nvSpPr>
        <p:spPr>
          <a:xfrm>
            <a:off x="178805" y="863444"/>
            <a:ext cx="11929641" cy="55905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Ø"/>
            </a:pPr>
            <a:r>
              <a:rPr lang="en-US" dirty="0" smtClean="0"/>
              <a:t>Naive Users (End Users)</a:t>
            </a:r>
          </a:p>
          <a:p>
            <a:pPr marL="800100" lvl="1" indent="-342900" algn="l">
              <a:buFont typeface="Arial" panose="020B0604020202020204" pitchFamily="34" charset="0"/>
              <a:buChar char="•"/>
            </a:pPr>
            <a:r>
              <a:rPr lang="en-US" b="1" dirty="0" smtClean="0">
                <a:solidFill>
                  <a:schemeClr val="accent6"/>
                </a:solidFill>
              </a:rPr>
              <a:t>Unsophisticated users </a:t>
            </a:r>
            <a:r>
              <a:rPr lang="en-US" dirty="0" smtClean="0"/>
              <a:t>who have zero knowledge of database system</a:t>
            </a:r>
          </a:p>
          <a:p>
            <a:pPr marL="800100" lvl="1" indent="-342900" algn="l">
              <a:buFont typeface="Arial" panose="020B0604020202020204" pitchFamily="34" charset="0"/>
              <a:buChar char="•"/>
            </a:pPr>
            <a:r>
              <a:rPr lang="en-US" dirty="0" smtClean="0"/>
              <a:t>End user interacts to database via sophisticated software or tools</a:t>
            </a:r>
          </a:p>
          <a:p>
            <a:pPr marL="800100" lvl="1" indent="-342900" algn="l">
              <a:buFont typeface="Arial" panose="020B0604020202020204" pitchFamily="34" charset="0"/>
              <a:buChar char="•"/>
            </a:pPr>
            <a:r>
              <a:rPr lang="en-US" dirty="0" smtClean="0"/>
              <a:t>e.g. Clerk in bank</a:t>
            </a:r>
          </a:p>
          <a:p>
            <a:pPr marL="342900" indent="-342900" algn="l">
              <a:buFont typeface="Wingdings" panose="05000000000000000000" pitchFamily="2" charset="2"/>
              <a:buChar char="Ø"/>
            </a:pPr>
            <a:r>
              <a:rPr lang="en-US" dirty="0" smtClean="0"/>
              <a:t>Application Programmers</a:t>
            </a:r>
          </a:p>
          <a:p>
            <a:pPr marL="800100" lvl="1" indent="-342900" algn="l">
              <a:buFont typeface="Arial" panose="020B0604020202020204" pitchFamily="34" charset="0"/>
              <a:buChar char="•"/>
            </a:pPr>
            <a:r>
              <a:rPr lang="en-US" b="1" dirty="0" smtClean="0">
                <a:solidFill>
                  <a:schemeClr val="accent6"/>
                </a:solidFill>
              </a:rPr>
              <a:t>Programmers</a:t>
            </a:r>
            <a:r>
              <a:rPr lang="en-US" dirty="0" smtClean="0"/>
              <a:t> who write software using tools such as Java, </a:t>
            </a:r>
            <a:r>
              <a:rPr lang="en-US" dirty="0" err="1" smtClean="0"/>
              <a:t>.Net</a:t>
            </a:r>
            <a:r>
              <a:rPr lang="en-US" dirty="0" smtClean="0"/>
              <a:t>, PHP etc…</a:t>
            </a:r>
          </a:p>
          <a:p>
            <a:pPr marL="800100" lvl="1" indent="-342900" algn="l">
              <a:buFont typeface="Arial" panose="020B0604020202020204" pitchFamily="34" charset="0"/>
              <a:buChar char="•"/>
            </a:pPr>
            <a:r>
              <a:rPr lang="en-US" dirty="0" smtClean="0"/>
              <a:t>e.g. Software developers</a:t>
            </a:r>
          </a:p>
          <a:p>
            <a:pPr marL="342900" indent="-342900" algn="l">
              <a:buFont typeface="Wingdings" panose="05000000000000000000" pitchFamily="2" charset="2"/>
              <a:buChar char="Ø"/>
            </a:pPr>
            <a:r>
              <a:rPr lang="en-US" dirty="0" smtClean="0"/>
              <a:t>Sophisticated Users</a:t>
            </a:r>
          </a:p>
          <a:p>
            <a:pPr marL="800100" lvl="1" indent="-342900" algn="l">
              <a:buFont typeface="Arial" panose="020B0604020202020204" pitchFamily="34" charset="0"/>
              <a:buChar char="•"/>
            </a:pPr>
            <a:r>
              <a:rPr lang="en-US" b="1" dirty="0" smtClean="0">
                <a:solidFill>
                  <a:schemeClr val="accent6"/>
                </a:solidFill>
              </a:rPr>
              <a:t>Interact with database system </a:t>
            </a:r>
            <a:r>
              <a:rPr lang="en-US" dirty="0" smtClean="0"/>
              <a:t>without using an application program</a:t>
            </a:r>
          </a:p>
          <a:p>
            <a:pPr marL="800100" lvl="1" indent="-342900" algn="l">
              <a:buFont typeface="Arial" panose="020B0604020202020204" pitchFamily="34" charset="0"/>
              <a:buChar char="•"/>
            </a:pPr>
            <a:r>
              <a:rPr lang="en-US" dirty="0" smtClean="0"/>
              <a:t>Use query tools like SQL</a:t>
            </a:r>
          </a:p>
          <a:p>
            <a:pPr marL="800100" lvl="1" indent="-342900" algn="l">
              <a:buFont typeface="Arial" panose="020B0604020202020204" pitchFamily="34" charset="0"/>
              <a:buChar char="•"/>
            </a:pPr>
            <a:r>
              <a:rPr lang="en-US" dirty="0" smtClean="0"/>
              <a:t>e.g. Analyst </a:t>
            </a:r>
          </a:p>
          <a:p>
            <a:pPr marL="342900" indent="-342900" algn="l">
              <a:buFont typeface="Wingdings" panose="05000000000000000000" pitchFamily="2" charset="2"/>
              <a:buChar char="Ø"/>
            </a:pPr>
            <a:r>
              <a:rPr lang="en-US" dirty="0" smtClean="0"/>
              <a:t>Specialized Users (DBA)</a:t>
            </a:r>
          </a:p>
          <a:p>
            <a:pPr marL="800100" lvl="1" indent="-342900" algn="l">
              <a:buFont typeface="Arial" panose="020B0604020202020204" pitchFamily="34" charset="0"/>
              <a:buChar char="•"/>
            </a:pPr>
            <a:r>
              <a:rPr lang="en-US" dirty="0" smtClean="0"/>
              <a:t>User </a:t>
            </a:r>
            <a:r>
              <a:rPr lang="en-US" b="1" dirty="0" smtClean="0">
                <a:solidFill>
                  <a:schemeClr val="accent6"/>
                </a:solidFill>
              </a:rPr>
              <a:t>write specialized </a:t>
            </a:r>
            <a:r>
              <a:rPr lang="en-US" dirty="0" smtClean="0"/>
              <a:t>database applications program</a:t>
            </a:r>
          </a:p>
          <a:p>
            <a:pPr marL="800100" lvl="1" indent="-342900" algn="l">
              <a:buFont typeface="Arial" panose="020B0604020202020204" pitchFamily="34" charset="0"/>
              <a:buChar char="•"/>
            </a:pPr>
            <a:r>
              <a:rPr lang="en-US" dirty="0" smtClean="0"/>
              <a:t>Use administration tools</a:t>
            </a:r>
          </a:p>
          <a:p>
            <a:pPr marL="800100" lvl="1" indent="-342900" algn="l">
              <a:buFont typeface="Arial" panose="020B0604020202020204" pitchFamily="34" charset="0"/>
              <a:buChar char="•"/>
            </a:pPr>
            <a:r>
              <a:rPr lang="en-US" dirty="0" smtClean="0"/>
              <a:t>e.g. Database Administrator</a:t>
            </a:r>
          </a:p>
          <a:p>
            <a:pPr lvl="1" algn="l"/>
            <a:endParaRPr lang="en-US" dirty="0"/>
          </a:p>
        </p:txBody>
      </p:sp>
    </p:spTree>
    <p:extLst>
      <p:ext uri="{BB962C8B-B14F-4D97-AF65-F5344CB8AC3E}">
        <p14:creationId xmlns:p14="http://schemas.microsoft.com/office/powerpoint/2010/main" val="1828633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Database </a:t>
            </a:r>
            <a:r>
              <a:rPr lang="en-US" dirty="0" smtClean="0">
                <a:gradFill flip="none" rotWithShape="1">
                  <a:gsLst>
                    <a:gs pos="10000">
                      <a:schemeClr val="accent6">
                        <a:lumMod val="50000"/>
                      </a:schemeClr>
                    </a:gs>
                    <a:gs pos="100000">
                      <a:schemeClr val="accent6"/>
                    </a:gs>
                  </a:gsLst>
                  <a:lin ang="0" scaled="1"/>
                  <a:tileRect/>
                </a:gradFill>
              </a:rPr>
              <a:t>System Architecture</a:t>
            </a:r>
            <a:endParaRPr lang="en-US" dirty="0">
              <a:gradFill flip="none" rotWithShape="1">
                <a:gsLst>
                  <a:gs pos="10000">
                    <a:schemeClr val="accent6">
                      <a:lumMod val="50000"/>
                    </a:schemeClr>
                  </a:gs>
                  <a:gs pos="100000">
                    <a:schemeClr val="accent6"/>
                  </a:gs>
                </a:gsLst>
                <a:lin ang="0" scaled="1"/>
                <a:tileRect/>
              </a:gradFill>
            </a:endParaRPr>
          </a:p>
        </p:txBody>
      </p:sp>
    </p:spTree>
    <p:extLst>
      <p:ext uri="{BB962C8B-B14F-4D97-AF65-F5344CB8AC3E}">
        <p14:creationId xmlns:p14="http://schemas.microsoft.com/office/powerpoint/2010/main" val="2804377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Database System Architecture</a:t>
            </a:r>
          </a:p>
        </p:txBody>
      </p:sp>
      <p:sp>
        <p:nvSpPr>
          <p:cNvPr id="5" name="Content Placeholder 4"/>
          <p:cNvSpPr>
            <a:spLocks noGrp="1"/>
          </p:cNvSpPr>
          <p:nvPr>
            <p:ph idx="1"/>
          </p:nvPr>
        </p:nvSpPr>
        <p:spPr/>
        <p:txBody>
          <a:bodyPr/>
          <a:lstStyle/>
          <a:p>
            <a:endParaRPr lang="en-US" dirty="0"/>
          </a:p>
        </p:txBody>
      </p:sp>
      <p:sp>
        <p:nvSpPr>
          <p:cNvPr id="104" name="TextBox 103"/>
          <p:cNvSpPr txBox="1"/>
          <p:nvPr/>
        </p:nvSpPr>
        <p:spPr>
          <a:xfrm>
            <a:off x="4960561" y="1485765"/>
            <a:ext cx="548640" cy="276999"/>
          </a:xfrm>
          <a:prstGeom prst="rect">
            <a:avLst/>
          </a:prstGeom>
          <a:noFill/>
        </p:spPr>
        <p:txBody>
          <a:bodyPr wrap="square" rtlCol="0" anchor="ctr">
            <a:spAutoFit/>
          </a:bodyPr>
          <a:lstStyle/>
          <a:p>
            <a:r>
              <a:rPr lang="en-US" sz="1200" dirty="0" smtClean="0"/>
              <a:t>uses</a:t>
            </a:r>
            <a:endParaRPr lang="en-US" sz="1200" dirty="0"/>
          </a:p>
        </p:txBody>
      </p:sp>
      <p:sp>
        <p:nvSpPr>
          <p:cNvPr id="105" name="TextBox 104"/>
          <p:cNvSpPr txBox="1"/>
          <p:nvPr/>
        </p:nvSpPr>
        <p:spPr>
          <a:xfrm>
            <a:off x="3329498" y="1485765"/>
            <a:ext cx="548640" cy="276999"/>
          </a:xfrm>
          <a:prstGeom prst="rect">
            <a:avLst/>
          </a:prstGeom>
          <a:noFill/>
        </p:spPr>
        <p:txBody>
          <a:bodyPr wrap="square" rtlCol="0" anchor="ctr">
            <a:spAutoFit/>
          </a:bodyPr>
          <a:lstStyle/>
          <a:p>
            <a:r>
              <a:rPr lang="en-US" sz="1200" dirty="0" smtClean="0"/>
              <a:t>write</a:t>
            </a:r>
            <a:endParaRPr lang="en-US" sz="1200" dirty="0"/>
          </a:p>
        </p:txBody>
      </p:sp>
      <p:sp>
        <p:nvSpPr>
          <p:cNvPr id="106" name="TextBox 105"/>
          <p:cNvSpPr txBox="1"/>
          <p:nvPr/>
        </p:nvSpPr>
        <p:spPr>
          <a:xfrm>
            <a:off x="1824325" y="1485765"/>
            <a:ext cx="548640" cy="276999"/>
          </a:xfrm>
          <a:prstGeom prst="rect">
            <a:avLst/>
          </a:prstGeom>
          <a:noFill/>
        </p:spPr>
        <p:txBody>
          <a:bodyPr wrap="square" rtlCol="0" anchor="ctr">
            <a:spAutoFit/>
          </a:bodyPr>
          <a:lstStyle/>
          <a:p>
            <a:r>
              <a:rPr lang="en-US" sz="1200" dirty="0" smtClean="0"/>
              <a:t>uses</a:t>
            </a:r>
            <a:endParaRPr lang="en-US" sz="1200" dirty="0"/>
          </a:p>
        </p:txBody>
      </p:sp>
      <p:sp>
        <p:nvSpPr>
          <p:cNvPr id="107" name="TextBox 106"/>
          <p:cNvSpPr txBox="1"/>
          <p:nvPr/>
        </p:nvSpPr>
        <p:spPr>
          <a:xfrm>
            <a:off x="6565353" y="1485765"/>
            <a:ext cx="548640" cy="276999"/>
          </a:xfrm>
          <a:prstGeom prst="rect">
            <a:avLst/>
          </a:prstGeom>
          <a:noFill/>
        </p:spPr>
        <p:txBody>
          <a:bodyPr wrap="square" rtlCol="0" anchor="ctr">
            <a:spAutoFit/>
          </a:bodyPr>
          <a:lstStyle/>
          <a:p>
            <a:r>
              <a:rPr lang="en-US" sz="1200" dirty="0" smtClean="0"/>
              <a:t>uses</a:t>
            </a:r>
            <a:endParaRPr lang="en-US" sz="1200" dirty="0"/>
          </a:p>
        </p:txBody>
      </p:sp>
      <p:sp>
        <p:nvSpPr>
          <p:cNvPr id="108" name="Rounded Rectangle 107"/>
          <p:cNvSpPr/>
          <p:nvPr/>
        </p:nvSpPr>
        <p:spPr>
          <a:xfrm>
            <a:off x="1533793" y="4112355"/>
            <a:ext cx="6120000" cy="967756"/>
          </a:xfrm>
          <a:prstGeom prst="roundRect">
            <a:avLst>
              <a:gd name="adj" fmla="val 0"/>
            </a:avLst>
          </a:prstGeom>
          <a:solidFill>
            <a:schemeClr val="accent3">
              <a:lumMod val="20000"/>
              <a:lumOff val="80000"/>
            </a:schemeClr>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ounded Rectangle 108"/>
          <p:cNvSpPr/>
          <p:nvPr/>
        </p:nvSpPr>
        <p:spPr>
          <a:xfrm>
            <a:off x="1536864" y="2606083"/>
            <a:ext cx="6120000" cy="1442917"/>
          </a:xfrm>
          <a:prstGeom prst="roundRect">
            <a:avLst>
              <a:gd name="adj" fmla="val 0"/>
            </a:avLst>
          </a:prstGeom>
          <a:solidFill>
            <a:schemeClr val="accent5">
              <a:lumMod val="20000"/>
              <a:lumOff val="80000"/>
            </a:schemeClr>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AutoShape 78"/>
          <p:cNvSpPr>
            <a:spLocks noChangeArrowheads="1"/>
          </p:cNvSpPr>
          <p:nvPr/>
        </p:nvSpPr>
        <p:spPr bwMode="auto">
          <a:xfrm>
            <a:off x="1764262" y="1038810"/>
            <a:ext cx="1069045" cy="478494"/>
          </a:xfrm>
          <a:prstGeom prst="roundRect">
            <a:avLst>
              <a:gd name="adj" fmla="val 16667"/>
            </a:avLst>
          </a:prstGeom>
          <a:solidFill>
            <a:schemeClr val="accent6"/>
          </a:solidFill>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alt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Naive </a:t>
            </a:r>
          </a:p>
          <a:p>
            <a:pPr algn="ctr" eaLnBrk="0" fontAlgn="base" hangingPunct="0">
              <a:spcBef>
                <a:spcPct val="0"/>
              </a:spcBef>
              <a:spcAft>
                <a:spcPct val="0"/>
              </a:spcAft>
            </a:pPr>
            <a:r>
              <a:rPr lang="en-US" altLang="en-US" sz="1400" dirty="0" smtClean="0">
                <a:solidFill>
                  <a:schemeClr val="bg1"/>
                </a:solidFill>
                <a:latin typeface="Calibri" panose="020F0502020204030204" pitchFamily="34" charset="0"/>
                <a:ea typeface="Calibri" panose="020F0502020204030204" pitchFamily="34" charset="0"/>
                <a:cs typeface="Calibri" panose="020F0502020204030204" pitchFamily="34" charset="0"/>
              </a:rPr>
              <a:t>user</a:t>
            </a:r>
            <a:endParaRPr lang="en-US" alt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11" name="AutoShape 77"/>
          <p:cNvSpPr>
            <a:spLocks noChangeArrowheads="1"/>
          </p:cNvSpPr>
          <p:nvPr/>
        </p:nvSpPr>
        <p:spPr bwMode="auto">
          <a:xfrm>
            <a:off x="3120138" y="1038810"/>
            <a:ext cx="1313293" cy="479515"/>
          </a:xfrm>
          <a:prstGeom prst="roundRect">
            <a:avLst>
              <a:gd name="adj" fmla="val 16667"/>
            </a:avLst>
          </a:prstGeom>
          <a:solidFill>
            <a:schemeClr val="accent6"/>
          </a:solidFill>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alt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Application programmer</a:t>
            </a:r>
          </a:p>
        </p:txBody>
      </p:sp>
      <p:sp>
        <p:nvSpPr>
          <p:cNvPr id="112" name="AutoShape 76"/>
          <p:cNvSpPr>
            <a:spLocks noChangeArrowheads="1"/>
          </p:cNvSpPr>
          <p:nvPr/>
        </p:nvSpPr>
        <p:spPr bwMode="auto">
          <a:xfrm>
            <a:off x="4717116" y="1038810"/>
            <a:ext cx="1353809" cy="479515"/>
          </a:xfrm>
          <a:prstGeom prst="roundRect">
            <a:avLst>
              <a:gd name="adj" fmla="val 16667"/>
            </a:avLst>
          </a:prstGeom>
          <a:solidFill>
            <a:schemeClr val="accent6"/>
          </a:solidFill>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alt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Sophisticated</a:t>
            </a:r>
          </a:p>
          <a:p>
            <a:pPr algn="ctr" eaLnBrk="0" fontAlgn="base" hangingPunct="0">
              <a:spcBef>
                <a:spcPct val="0"/>
              </a:spcBef>
              <a:spcAft>
                <a:spcPct val="0"/>
              </a:spcAft>
            </a:pPr>
            <a:r>
              <a:rPr lang="en-US" altLang="en-US" sz="1400" dirty="0" smtClean="0">
                <a:solidFill>
                  <a:schemeClr val="bg1"/>
                </a:solidFill>
                <a:latin typeface="Calibri" panose="020F0502020204030204" pitchFamily="34" charset="0"/>
                <a:ea typeface="Calibri" panose="020F0502020204030204" pitchFamily="34" charset="0"/>
                <a:cs typeface="Calibri" panose="020F0502020204030204" pitchFamily="34" charset="0"/>
              </a:rPr>
              <a:t>user</a:t>
            </a:r>
            <a:endParaRPr lang="en-US" alt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13" name="AutoShape 75"/>
          <p:cNvSpPr>
            <a:spLocks noChangeArrowheads="1"/>
          </p:cNvSpPr>
          <p:nvPr/>
        </p:nvSpPr>
        <p:spPr bwMode="auto">
          <a:xfrm>
            <a:off x="6360902" y="1038810"/>
            <a:ext cx="1373845" cy="479515"/>
          </a:xfrm>
          <a:prstGeom prst="roundRect">
            <a:avLst>
              <a:gd name="adj" fmla="val 16667"/>
            </a:avLst>
          </a:prstGeom>
          <a:solidFill>
            <a:schemeClr val="accent6"/>
          </a:solidFill>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alt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Database administrator</a:t>
            </a:r>
          </a:p>
        </p:txBody>
      </p:sp>
      <p:sp>
        <p:nvSpPr>
          <p:cNvPr id="114" name="Oval 70"/>
          <p:cNvSpPr>
            <a:spLocks noChangeArrowheads="1"/>
          </p:cNvSpPr>
          <p:nvPr/>
        </p:nvSpPr>
        <p:spPr bwMode="auto">
          <a:xfrm>
            <a:off x="1570734" y="1756873"/>
            <a:ext cx="1463040" cy="637074"/>
          </a:xfrm>
          <a:prstGeom prst="ellipse">
            <a:avLst/>
          </a:prstGeom>
          <a:solidFill>
            <a:schemeClr val="tx2"/>
          </a:solidFill>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alt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Application</a:t>
            </a:r>
          </a:p>
          <a:p>
            <a:pPr algn="ctr" eaLnBrk="0" fontAlgn="base" hangingPunct="0">
              <a:spcBef>
                <a:spcPct val="0"/>
              </a:spcBef>
              <a:spcAft>
                <a:spcPct val="0"/>
              </a:spcAft>
            </a:pPr>
            <a:r>
              <a:rPr lang="en-US" alt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interfaces</a:t>
            </a:r>
          </a:p>
        </p:txBody>
      </p:sp>
      <p:sp>
        <p:nvSpPr>
          <p:cNvPr id="115" name="Oval 67"/>
          <p:cNvSpPr>
            <a:spLocks noChangeArrowheads="1"/>
          </p:cNvSpPr>
          <p:nvPr/>
        </p:nvSpPr>
        <p:spPr bwMode="auto">
          <a:xfrm>
            <a:off x="3049304" y="1756873"/>
            <a:ext cx="1463040" cy="637200"/>
          </a:xfrm>
          <a:prstGeom prst="ellipse">
            <a:avLst/>
          </a:prstGeom>
          <a:solidFill>
            <a:schemeClr val="tx2"/>
          </a:solidFill>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alt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Application</a:t>
            </a:r>
          </a:p>
          <a:p>
            <a:pPr algn="ctr" eaLnBrk="0" fontAlgn="base" hangingPunct="0">
              <a:spcBef>
                <a:spcPct val="0"/>
              </a:spcBef>
              <a:spcAft>
                <a:spcPct val="0"/>
              </a:spcAft>
            </a:pPr>
            <a:r>
              <a:rPr lang="en-US" alt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program</a:t>
            </a:r>
          </a:p>
        </p:txBody>
      </p:sp>
      <p:sp>
        <p:nvSpPr>
          <p:cNvPr id="116" name="Oval 64"/>
          <p:cNvSpPr>
            <a:spLocks noChangeArrowheads="1"/>
          </p:cNvSpPr>
          <p:nvPr/>
        </p:nvSpPr>
        <p:spPr bwMode="auto">
          <a:xfrm>
            <a:off x="4671395" y="1756873"/>
            <a:ext cx="1463040" cy="636129"/>
          </a:xfrm>
          <a:prstGeom prst="ellipse">
            <a:avLst/>
          </a:prstGeom>
          <a:solidFill>
            <a:schemeClr val="tx2"/>
          </a:solidFill>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alt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Query</a:t>
            </a:r>
          </a:p>
          <a:p>
            <a:pPr algn="ctr" eaLnBrk="0" fontAlgn="base" hangingPunct="0">
              <a:spcBef>
                <a:spcPct val="0"/>
              </a:spcBef>
              <a:spcAft>
                <a:spcPct val="0"/>
              </a:spcAft>
            </a:pPr>
            <a:r>
              <a:rPr lang="en-US" alt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tool</a:t>
            </a:r>
          </a:p>
        </p:txBody>
      </p:sp>
      <p:sp>
        <p:nvSpPr>
          <p:cNvPr id="117" name="Oval 61"/>
          <p:cNvSpPr>
            <a:spLocks noChangeArrowheads="1"/>
          </p:cNvSpPr>
          <p:nvPr/>
        </p:nvSpPr>
        <p:spPr bwMode="auto">
          <a:xfrm>
            <a:off x="6170402" y="1756873"/>
            <a:ext cx="1754845" cy="637200"/>
          </a:xfrm>
          <a:prstGeom prst="ellipse">
            <a:avLst/>
          </a:prstGeom>
          <a:solidFill>
            <a:schemeClr val="tx2"/>
          </a:solidFill>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altLang="en-US" sz="1300" dirty="0">
                <a:solidFill>
                  <a:schemeClr val="bg1"/>
                </a:solidFill>
                <a:latin typeface="Calibri" panose="020F0502020204030204" pitchFamily="34" charset="0"/>
                <a:ea typeface="Calibri" panose="020F0502020204030204" pitchFamily="34" charset="0"/>
                <a:cs typeface="Calibri" panose="020F0502020204030204" pitchFamily="34" charset="0"/>
              </a:rPr>
              <a:t>Administration tool</a:t>
            </a:r>
          </a:p>
        </p:txBody>
      </p:sp>
      <p:sp>
        <p:nvSpPr>
          <p:cNvPr id="118" name="Rectangle 58"/>
          <p:cNvSpPr>
            <a:spLocks noChangeArrowheads="1"/>
          </p:cNvSpPr>
          <p:nvPr/>
        </p:nvSpPr>
        <p:spPr bwMode="auto">
          <a:xfrm>
            <a:off x="3363629" y="2667000"/>
            <a:ext cx="1006996" cy="457200"/>
          </a:xfrm>
          <a:prstGeom prst="rect">
            <a:avLst/>
          </a:prstGeom>
          <a:solidFill>
            <a:schemeClr val="tx1">
              <a:lumMod val="75000"/>
              <a:lumOff val="25000"/>
            </a:schemeClr>
          </a:solidFill>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altLang="en-US" sz="14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Compiler </a:t>
            </a:r>
            <a:r>
              <a:rPr lang="en-US" alt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and linker</a:t>
            </a:r>
          </a:p>
        </p:txBody>
      </p:sp>
      <p:sp>
        <p:nvSpPr>
          <p:cNvPr id="119" name="Rectangle 55"/>
          <p:cNvSpPr>
            <a:spLocks noChangeArrowheads="1"/>
          </p:cNvSpPr>
          <p:nvPr/>
        </p:nvSpPr>
        <p:spPr bwMode="auto">
          <a:xfrm>
            <a:off x="4884200" y="2667000"/>
            <a:ext cx="1006996" cy="457200"/>
          </a:xfrm>
          <a:prstGeom prst="rect">
            <a:avLst/>
          </a:prstGeom>
          <a:solidFill>
            <a:schemeClr val="tx1">
              <a:lumMod val="75000"/>
              <a:lumOff val="25000"/>
            </a:schemeClr>
          </a:solidFill>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alt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DML queries</a:t>
            </a:r>
          </a:p>
        </p:txBody>
      </p:sp>
      <p:sp>
        <p:nvSpPr>
          <p:cNvPr id="120" name="Rectangle 52"/>
          <p:cNvSpPr>
            <a:spLocks noChangeArrowheads="1"/>
          </p:cNvSpPr>
          <p:nvPr/>
        </p:nvSpPr>
        <p:spPr bwMode="auto">
          <a:xfrm>
            <a:off x="6544326" y="2667000"/>
            <a:ext cx="1006996" cy="457200"/>
          </a:xfrm>
          <a:prstGeom prst="rect">
            <a:avLst/>
          </a:prstGeom>
          <a:solidFill>
            <a:schemeClr val="tx1">
              <a:lumMod val="75000"/>
              <a:lumOff val="25000"/>
            </a:schemeClr>
          </a:solidFill>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alt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DDL interpreter</a:t>
            </a:r>
          </a:p>
        </p:txBody>
      </p:sp>
      <p:sp>
        <p:nvSpPr>
          <p:cNvPr id="121" name="Rectangle 49"/>
          <p:cNvSpPr>
            <a:spLocks noChangeArrowheads="1"/>
          </p:cNvSpPr>
          <p:nvPr/>
        </p:nvSpPr>
        <p:spPr bwMode="auto">
          <a:xfrm>
            <a:off x="1656000" y="3093720"/>
            <a:ext cx="1285569" cy="640080"/>
          </a:xfrm>
          <a:prstGeom prst="rect">
            <a:avLst/>
          </a:prstGeom>
          <a:solidFill>
            <a:schemeClr val="tx1">
              <a:lumMod val="75000"/>
              <a:lumOff val="25000"/>
            </a:schemeClr>
          </a:solidFill>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altLang="en-US" sz="14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Application </a:t>
            </a:r>
            <a:r>
              <a:rPr lang="en-US" alt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program object code</a:t>
            </a:r>
          </a:p>
        </p:txBody>
      </p:sp>
      <p:sp>
        <p:nvSpPr>
          <p:cNvPr id="122" name="Rectangle 48"/>
          <p:cNvSpPr>
            <a:spLocks noChangeArrowheads="1"/>
          </p:cNvSpPr>
          <p:nvPr/>
        </p:nvSpPr>
        <p:spPr bwMode="auto">
          <a:xfrm>
            <a:off x="4727922" y="3264689"/>
            <a:ext cx="1335418" cy="457200"/>
          </a:xfrm>
          <a:prstGeom prst="rect">
            <a:avLst/>
          </a:prstGeom>
          <a:solidFill>
            <a:schemeClr val="tx1">
              <a:lumMod val="75000"/>
              <a:lumOff val="25000"/>
            </a:schemeClr>
          </a:solidFill>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alt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DML compiler and organizer</a:t>
            </a:r>
          </a:p>
        </p:txBody>
      </p:sp>
      <p:sp>
        <p:nvSpPr>
          <p:cNvPr id="123" name="Rectangle 47"/>
          <p:cNvSpPr>
            <a:spLocks noChangeArrowheads="1"/>
          </p:cNvSpPr>
          <p:nvPr/>
        </p:nvSpPr>
        <p:spPr bwMode="auto">
          <a:xfrm>
            <a:off x="3123314" y="3578783"/>
            <a:ext cx="1444752" cy="457200"/>
          </a:xfrm>
          <a:prstGeom prst="rect">
            <a:avLst/>
          </a:prstGeom>
          <a:solidFill>
            <a:schemeClr val="tx1">
              <a:lumMod val="75000"/>
              <a:lumOff val="25000"/>
            </a:schemeClr>
          </a:solidFill>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alt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Q</a:t>
            </a:r>
            <a:r>
              <a:rPr lang="en-US" altLang="en-US" sz="14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uery </a:t>
            </a:r>
            <a:r>
              <a:rPr lang="en-US" alt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evaluation engine</a:t>
            </a:r>
          </a:p>
        </p:txBody>
      </p:sp>
      <p:sp>
        <p:nvSpPr>
          <p:cNvPr id="124" name="Rectangle 31"/>
          <p:cNvSpPr>
            <a:spLocks noChangeArrowheads="1"/>
          </p:cNvSpPr>
          <p:nvPr/>
        </p:nvSpPr>
        <p:spPr bwMode="auto">
          <a:xfrm>
            <a:off x="1918937" y="4267199"/>
            <a:ext cx="1132658" cy="455196"/>
          </a:xfrm>
          <a:prstGeom prst="rect">
            <a:avLst/>
          </a:prstGeom>
          <a:solidFill>
            <a:schemeClr val="tx1">
              <a:lumMod val="75000"/>
              <a:lumOff val="25000"/>
            </a:schemeClr>
          </a:solidFill>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altLang="en-US" sz="14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Buffer </a:t>
            </a:r>
            <a:r>
              <a:rPr lang="en-US" alt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manager</a:t>
            </a:r>
          </a:p>
        </p:txBody>
      </p:sp>
      <p:sp>
        <p:nvSpPr>
          <p:cNvPr id="125" name="Rectangle 30"/>
          <p:cNvSpPr>
            <a:spLocks noChangeArrowheads="1"/>
          </p:cNvSpPr>
          <p:nvPr/>
        </p:nvSpPr>
        <p:spPr bwMode="auto">
          <a:xfrm>
            <a:off x="3284063" y="4267199"/>
            <a:ext cx="930082" cy="457200"/>
          </a:xfrm>
          <a:prstGeom prst="rect">
            <a:avLst/>
          </a:prstGeom>
          <a:solidFill>
            <a:schemeClr val="tx1">
              <a:lumMod val="75000"/>
              <a:lumOff val="25000"/>
            </a:schemeClr>
          </a:solidFill>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altLang="en-US" sz="14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File </a:t>
            </a:r>
            <a:r>
              <a:rPr lang="en-US" alt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manager</a:t>
            </a:r>
          </a:p>
        </p:txBody>
      </p:sp>
      <p:sp>
        <p:nvSpPr>
          <p:cNvPr id="126" name="Rectangle 29"/>
          <p:cNvSpPr>
            <a:spLocks noChangeArrowheads="1"/>
          </p:cNvSpPr>
          <p:nvPr/>
        </p:nvSpPr>
        <p:spPr bwMode="auto">
          <a:xfrm>
            <a:off x="4446613" y="4267199"/>
            <a:ext cx="1499502" cy="457200"/>
          </a:xfrm>
          <a:prstGeom prst="rect">
            <a:avLst/>
          </a:prstGeom>
          <a:solidFill>
            <a:schemeClr val="tx1">
              <a:lumMod val="75000"/>
              <a:lumOff val="25000"/>
            </a:schemeClr>
          </a:solidFill>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altLang="en-US" sz="14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Authorization </a:t>
            </a:r>
            <a:r>
              <a:rPr lang="en-US" alt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and integrity </a:t>
            </a:r>
            <a:r>
              <a:rPr lang="en-US" altLang="en-US" sz="14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manager</a:t>
            </a:r>
            <a:endParaRPr lang="en-US" alt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27" name="Rectangle 28"/>
          <p:cNvSpPr>
            <a:spLocks noChangeArrowheads="1"/>
          </p:cNvSpPr>
          <p:nvPr/>
        </p:nvSpPr>
        <p:spPr bwMode="auto">
          <a:xfrm>
            <a:off x="6178584" y="4267199"/>
            <a:ext cx="1097280" cy="457200"/>
          </a:xfrm>
          <a:prstGeom prst="rect">
            <a:avLst/>
          </a:prstGeom>
          <a:solidFill>
            <a:schemeClr val="tx1">
              <a:lumMod val="75000"/>
              <a:lumOff val="25000"/>
            </a:schemeClr>
          </a:solidFill>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altLang="en-US" sz="14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Transaction </a:t>
            </a:r>
            <a:r>
              <a:rPr lang="en-US" alt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manager</a:t>
            </a:r>
          </a:p>
        </p:txBody>
      </p:sp>
      <p:sp>
        <p:nvSpPr>
          <p:cNvPr id="128" name="AutoShape 23"/>
          <p:cNvSpPr>
            <a:spLocks noChangeArrowheads="1"/>
          </p:cNvSpPr>
          <p:nvPr/>
        </p:nvSpPr>
        <p:spPr bwMode="auto">
          <a:xfrm>
            <a:off x="2581039" y="5137903"/>
            <a:ext cx="3017520" cy="1110497"/>
          </a:xfrm>
          <a:prstGeom prst="can">
            <a:avLst>
              <a:gd name="adj" fmla="val 20167"/>
            </a:avLst>
          </a:prstGeom>
          <a:solidFill>
            <a:schemeClr val="accent2">
              <a:lumMod val="20000"/>
              <a:lumOff val="80000"/>
            </a:schemeClr>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IN"/>
          </a:p>
        </p:txBody>
      </p:sp>
      <p:sp>
        <p:nvSpPr>
          <p:cNvPr id="129" name="Rectangle 22"/>
          <p:cNvSpPr>
            <a:spLocks noChangeArrowheads="1"/>
          </p:cNvSpPr>
          <p:nvPr/>
        </p:nvSpPr>
        <p:spPr bwMode="auto">
          <a:xfrm>
            <a:off x="4151664" y="5486399"/>
            <a:ext cx="1371600" cy="288000"/>
          </a:xfrm>
          <a:prstGeom prst="rect">
            <a:avLst/>
          </a:prstGeom>
          <a:solidFill>
            <a:schemeClr val="tx1">
              <a:lumMod val="75000"/>
              <a:lumOff val="25000"/>
            </a:schemeClr>
          </a:solidFill>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altLang="en-US" sz="14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Data </a:t>
            </a:r>
            <a:r>
              <a:rPr lang="en-US" alt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dictionary</a:t>
            </a:r>
          </a:p>
        </p:txBody>
      </p:sp>
      <p:sp>
        <p:nvSpPr>
          <p:cNvPr id="130" name="Rectangle 21"/>
          <p:cNvSpPr>
            <a:spLocks noChangeArrowheads="1"/>
          </p:cNvSpPr>
          <p:nvPr/>
        </p:nvSpPr>
        <p:spPr bwMode="auto">
          <a:xfrm>
            <a:off x="4197384" y="5845840"/>
            <a:ext cx="1280160" cy="288000"/>
          </a:xfrm>
          <a:prstGeom prst="rect">
            <a:avLst/>
          </a:prstGeom>
          <a:solidFill>
            <a:schemeClr val="tx1">
              <a:lumMod val="75000"/>
              <a:lumOff val="25000"/>
            </a:schemeClr>
          </a:solidFill>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altLang="en-US" sz="14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Statistical </a:t>
            </a:r>
            <a:r>
              <a:rPr lang="en-US" alt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data </a:t>
            </a:r>
          </a:p>
        </p:txBody>
      </p:sp>
      <p:sp>
        <p:nvSpPr>
          <p:cNvPr id="131" name="Rectangle 20"/>
          <p:cNvSpPr>
            <a:spLocks noChangeArrowheads="1"/>
          </p:cNvSpPr>
          <p:nvPr/>
        </p:nvSpPr>
        <p:spPr bwMode="auto">
          <a:xfrm>
            <a:off x="3210051" y="5497886"/>
            <a:ext cx="731520" cy="288000"/>
          </a:xfrm>
          <a:prstGeom prst="rect">
            <a:avLst/>
          </a:prstGeom>
          <a:solidFill>
            <a:schemeClr val="tx1">
              <a:lumMod val="75000"/>
              <a:lumOff val="25000"/>
            </a:schemeClr>
          </a:solidFill>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altLang="en-US" sz="14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Indices</a:t>
            </a:r>
            <a:endParaRPr lang="en-US" alt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32" name="Rectangle 19"/>
          <p:cNvSpPr>
            <a:spLocks noChangeArrowheads="1"/>
          </p:cNvSpPr>
          <p:nvPr/>
        </p:nvSpPr>
        <p:spPr bwMode="auto">
          <a:xfrm>
            <a:off x="2659437" y="5808000"/>
            <a:ext cx="577827" cy="288000"/>
          </a:xfrm>
          <a:prstGeom prst="rect">
            <a:avLst/>
          </a:prstGeom>
          <a:solidFill>
            <a:schemeClr val="tx1">
              <a:lumMod val="75000"/>
              <a:lumOff val="25000"/>
            </a:schemeClr>
          </a:solidFill>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lang="en-US" altLang="en-US" sz="14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Data</a:t>
            </a:r>
            <a:endParaRPr lang="en-US" altLang="en-US" sz="1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133" name="Straight Connector 132"/>
          <p:cNvCxnSpPr/>
          <p:nvPr/>
        </p:nvCxnSpPr>
        <p:spPr>
          <a:xfrm flipH="1">
            <a:off x="2297426" y="1517304"/>
            <a:ext cx="2717" cy="23956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7046142" y="1517304"/>
            <a:ext cx="1683" cy="23854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5395808" y="1517304"/>
            <a:ext cx="2717" cy="252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3776784" y="1517304"/>
            <a:ext cx="0" cy="25436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298784" y="2392680"/>
            <a:ext cx="1" cy="694944"/>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38" name="Straight Connector 137"/>
          <p:cNvCxnSpPr/>
          <p:nvPr/>
        </p:nvCxnSpPr>
        <p:spPr>
          <a:xfrm>
            <a:off x="3785911" y="2390633"/>
            <a:ext cx="1" cy="274320"/>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39" name="Straight Connector 138"/>
          <p:cNvCxnSpPr/>
          <p:nvPr/>
        </p:nvCxnSpPr>
        <p:spPr>
          <a:xfrm flipH="1">
            <a:off x="5391606" y="2388286"/>
            <a:ext cx="4829" cy="274320"/>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40" name="Straight Connector 139"/>
          <p:cNvCxnSpPr/>
          <p:nvPr/>
        </p:nvCxnSpPr>
        <p:spPr>
          <a:xfrm>
            <a:off x="7047824" y="2392679"/>
            <a:ext cx="1" cy="274320"/>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41" name="Straight Connector 140"/>
          <p:cNvCxnSpPr>
            <a:stCxn id="117" idx="4"/>
            <a:endCxn id="119" idx="0"/>
          </p:cNvCxnSpPr>
          <p:nvPr/>
        </p:nvCxnSpPr>
        <p:spPr>
          <a:xfrm flipH="1">
            <a:off x="5387698" y="2394073"/>
            <a:ext cx="1660127" cy="272927"/>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42" name="Straight Arrow Connector 141"/>
          <p:cNvCxnSpPr/>
          <p:nvPr/>
        </p:nvCxnSpPr>
        <p:spPr>
          <a:xfrm>
            <a:off x="4370625" y="2895600"/>
            <a:ext cx="513575" cy="0"/>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Elbow Connector 142"/>
          <p:cNvCxnSpPr>
            <a:stCxn id="118" idx="1"/>
          </p:cNvCxnSpPr>
          <p:nvPr/>
        </p:nvCxnSpPr>
        <p:spPr>
          <a:xfrm rot="10800000" flipV="1">
            <a:off x="2583431" y="2895600"/>
            <a:ext cx="780199" cy="201634"/>
          </a:xfrm>
          <a:prstGeom prst="bentConnector3">
            <a:avLst>
              <a:gd name="adj1" fmla="val 100319"/>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V="1">
            <a:off x="2941569" y="3411562"/>
            <a:ext cx="853656" cy="1"/>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45" name="Straight Arrow Connector 144"/>
          <p:cNvCxnSpPr/>
          <p:nvPr/>
        </p:nvCxnSpPr>
        <p:spPr>
          <a:xfrm flipV="1">
            <a:off x="3795225" y="2960524"/>
            <a:ext cx="1079563" cy="453193"/>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p:nvPr/>
        </p:nvCxnSpPr>
        <p:spPr>
          <a:xfrm>
            <a:off x="5391639" y="3119477"/>
            <a:ext cx="5931" cy="157123"/>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Elbow Connector 146"/>
          <p:cNvCxnSpPr>
            <a:stCxn id="121" idx="2"/>
            <a:endCxn id="123" idx="1"/>
          </p:cNvCxnSpPr>
          <p:nvPr/>
        </p:nvCxnSpPr>
        <p:spPr>
          <a:xfrm rot="16200000" flipH="1">
            <a:off x="2674258" y="3358326"/>
            <a:ext cx="73583" cy="824529"/>
          </a:xfrm>
          <a:prstGeom prst="bentConnector2">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Elbow Connector 147"/>
          <p:cNvCxnSpPr>
            <a:stCxn id="122" idx="2"/>
            <a:endCxn id="123" idx="3"/>
          </p:cNvCxnSpPr>
          <p:nvPr/>
        </p:nvCxnSpPr>
        <p:spPr>
          <a:xfrm rot="5400000">
            <a:off x="4939102" y="3350854"/>
            <a:ext cx="85494" cy="827565"/>
          </a:xfrm>
          <a:prstGeom prst="bentConnector2">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6045332" y="3702786"/>
            <a:ext cx="1620000" cy="338554"/>
          </a:xfrm>
          <a:prstGeom prst="rect">
            <a:avLst/>
          </a:prstGeom>
          <a:noFill/>
        </p:spPr>
        <p:txBody>
          <a:bodyPr wrap="square" rtlCol="0" anchor="ctr">
            <a:spAutoFit/>
          </a:bodyPr>
          <a:lstStyle/>
          <a:p>
            <a:r>
              <a:rPr lang="en-US" sz="1600" dirty="0" smtClean="0"/>
              <a:t>Query processor</a:t>
            </a:r>
            <a:endParaRPr lang="en-US" sz="1600" dirty="0"/>
          </a:p>
        </p:txBody>
      </p:sp>
      <p:sp>
        <p:nvSpPr>
          <p:cNvPr id="150" name="TextBox 149"/>
          <p:cNvSpPr txBox="1"/>
          <p:nvPr/>
        </p:nvSpPr>
        <p:spPr>
          <a:xfrm>
            <a:off x="6025671" y="4724400"/>
            <a:ext cx="1620000" cy="338554"/>
          </a:xfrm>
          <a:prstGeom prst="rect">
            <a:avLst/>
          </a:prstGeom>
          <a:noFill/>
        </p:spPr>
        <p:txBody>
          <a:bodyPr wrap="square" rtlCol="0" anchor="ctr">
            <a:spAutoFit/>
          </a:bodyPr>
          <a:lstStyle/>
          <a:p>
            <a:r>
              <a:rPr lang="en-US" sz="1600" dirty="0" smtClean="0"/>
              <a:t>Storage manager</a:t>
            </a:r>
            <a:endParaRPr lang="en-US" sz="1600" dirty="0"/>
          </a:p>
        </p:txBody>
      </p:sp>
      <p:sp>
        <p:nvSpPr>
          <p:cNvPr id="151" name="TextBox 150"/>
          <p:cNvSpPr txBox="1"/>
          <p:nvPr/>
        </p:nvSpPr>
        <p:spPr>
          <a:xfrm>
            <a:off x="6017474" y="5562600"/>
            <a:ext cx="1620000" cy="338554"/>
          </a:xfrm>
          <a:prstGeom prst="rect">
            <a:avLst/>
          </a:prstGeom>
          <a:noFill/>
        </p:spPr>
        <p:txBody>
          <a:bodyPr wrap="square" rtlCol="0" anchor="ctr">
            <a:spAutoFit/>
          </a:bodyPr>
          <a:lstStyle/>
          <a:p>
            <a:r>
              <a:rPr lang="en-US" sz="1600" dirty="0"/>
              <a:t>D</a:t>
            </a:r>
            <a:r>
              <a:rPr lang="en-US" sz="1600" dirty="0" smtClean="0"/>
              <a:t>isk storage</a:t>
            </a:r>
            <a:endParaRPr lang="en-US" sz="1600" dirty="0"/>
          </a:p>
        </p:txBody>
      </p:sp>
      <p:cxnSp>
        <p:nvCxnSpPr>
          <p:cNvPr id="152" name="Straight Connector 151"/>
          <p:cNvCxnSpPr>
            <a:stCxn id="123" idx="2"/>
            <a:endCxn id="124" idx="0"/>
          </p:cNvCxnSpPr>
          <p:nvPr/>
        </p:nvCxnSpPr>
        <p:spPr>
          <a:xfrm flipH="1">
            <a:off x="2485266" y="4035983"/>
            <a:ext cx="1360424" cy="231216"/>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53" name="Straight Connector 152"/>
          <p:cNvCxnSpPr>
            <a:stCxn id="123" idx="2"/>
            <a:endCxn id="125" idx="0"/>
          </p:cNvCxnSpPr>
          <p:nvPr/>
        </p:nvCxnSpPr>
        <p:spPr>
          <a:xfrm flipH="1">
            <a:off x="3749104" y="4035983"/>
            <a:ext cx="96586" cy="231216"/>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54" name="Straight Connector 153"/>
          <p:cNvCxnSpPr>
            <a:stCxn id="123" idx="2"/>
            <a:endCxn id="126" idx="0"/>
          </p:cNvCxnSpPr>
          <p:nvPr/>
        </p:nvCxnSpPr>
        <p:spPr>
          <a:xfrm>
            <a:off x="3845690" y="4035983"/>
            <a:ext cx="1350674" cy="231216"/>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55" name="Straight Connector 154"/>
          <p:cNvCxnSpPr>
            <a:stCxn id="123" idx="2"/>
            <a:endCxn id="127" idx="0"/>
          </p:cNvCxnSpPr>
          <p:nvPr/>
        </p:nvCxnSpPr>
        <p:spPr>
          <a:xfrm>
            <a:off x="3845690" y="4035983"/>
            <a:ext cx="2881534" cy="231216"/>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56" name="Straight Connector 155"/>
          <p:cNvCxnSpPr>
            <a:stCxn id="124" idx="2"/>
            <a:endCxn id="132" idx="0"/>
          </p:cNvCxnSpPr>
          <p:nvPr/>
        </p:nvCxnSpPr>
        <p:spPr>
          <a:xfrm>
            <a:off x="2485266" y="4722395"/>
            <a:ext cx="463085" cy="1085605"/>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57" name="Straight Connector 156"/>
          <p:cNvCxnSpPr>
            <a:stCxn id="124" idx="2"/>
            <a:endCxn id="131" idx="0"/>
          </p:cNvCxnSpPr>
          <p:nvPr/>
        </p:nvCxnSpPr>
        <p:spPr>
          <a:xfrm>
            <a:off x="2485266" y="4722395"/>
            <a:ext cx="1090545" cy="775491"/>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58" name="Straight Connector 157"/>
          <p:cNvCxnSpPr>
            <a:stCxn id="125" idx="2"/>
            <a:endCxn id="131" idx="0"/>
          </p:cNvCxnSpPr>
          <p:nvPr/>
        </p:nvCxnSpPr>
        <p:spPr>
          <a:xfrm flipH="1">
            <a:off x="3575811" y="4724399"/>
            <a:ext cx="173293" cy="773487"/>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59" name="Straight Connector 158"/>
          <p:cNvCxnSpPr>
            <a:stCxn id="125" idx="2"/>
            <a:endCxn id="132" idx="0"/>
          </p:cNvCxnSpPr>
          <p:nvPr/>
        </p:nvCxnSpPr>
        <p:spPr>
          <a:xfrm flipH="1">
            <a:off x="2948351" y="4724399"/>
            <a:ext cx="800753" cy="1083601"/>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60" name="Straight Connector 159"/>
          <p:cNvCxnSpPr>
            <a:stCxn id="126" idx="2"/>
            <a:endCxn id="129" idx="0"/>
          </p:cNvCxnSpPr>
          <p:nvPr/>
        </p:nvCxnSpPr>
        <p:spPr>
          <a:xfrm flipH="1">
            <a:off x="4837464" y="4724399"/>
            <a:ext cx="358900" cy="762000"/>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61" name="Straight Connector 160"/>
          <p:cNvCxnSpPr>
            <a:stCxn id="122" idx="2"/>
            <a:endCxn id="129" idx="0"/>
          </p:cNvCxnSpPr>
          <p:nvPr/>
        </p:nvCxnSpPr>
        <p:spPr>
          <a:xfrm flipH="1">
            <a:off x="4837464" y="3721889"/>
            <a:ext cx="558167" cy="1764510"/>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62" name="Straight Connector 161"/>
          <p:cNvCxnSpPr/>
          <p:nvPr/>
        </p:nvCxnSpPr>
        <p:spPr>
          <a:xfrm flipH="1">
            <a:off x="4072764" y="4953000"/>
            <a:ext cx="8883" cy="999910"/>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63" name="Straight Connector 162"/>
          <p:cNvCxnSpPr>
            <a:endCxn id="130" idx="1"/>
          </p:cNvCxnSpPr>
          <p:nvPr/>
        </p:nvCxnSpPr>
        <p:spPr>
          <a:xfrm>
            <a:off x="4072764" y="5952910"/>
            <a:ext cx="124620" cy="36930"/>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64" name="Straight Connector 163"/>
          <p:cNvCxnSpPr/>
          <p:nvPr/>
        </p:nvCxnSpPr>
        <p:spPr>
          <a:xfrm flipV="1">
            <a:off x="4081647" y="4953000"/>
            <a:ext cx="914400" cy="5960"/>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165" name="Rounded Rectangular Callout 164"/>
          <p:cNvSpPr/>
          <p:nvPr/>
        </p:nvSpPr>
        <p:spPr>
          <a:xfrm>
            <a:off x="7733064" y="2819400"/>
            <a:ext cx="1485900" cy="933549"/>
          </a:xfrm>
          <a:prstGeom prst="wedgeRoundRectCallout">
            <a:avLst>
              <a:gd name="adj1" fmla="val -62859"/>
              <a:gd name="adj2" fmla="val 62598"/>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D</a:t>
            </a:r>
            <a:r>
              <a:rPr lang="en-IN" sz="1400" dirty="0" smtClean="0">
                <a:solidFill>
                  <a:schemeClr val="tx1"/>
                </a:solidFill>
              </a:rPr>
              <a:t>eals </a:t>
            </a:r>
            <a:r>
              <a:rPr lang="en-IN" sz="1400" dirty="0">
                <a:solidFill>
                  <a:schemeClr val="tx1"/>
                </a:solidFill>
              </a:rPr>
              <a:t>with execution of DDL and DML statements</a:t>
            </a:r>
            <a:endParaRPr lang="en-US" sz="1400" dirty="0">
              <a:solidFill>
                <a:schemeClr val="tx1"/>
              </a:solidFill>
            </a:endParaRPr>
          </a:p>
        </p:txBody>
      </p:sp>
      <p:sp>
        <p:nvSpPr>
          <p:cNvPr id="166" name="Rounded Rectangular Callout 165"/>
          <p:cNvSpPr/>
          <p:nvPr/>
        </p:nvSpPr>
        <p:spPr>
          <a:xfrm>
            <a:off x="7504464" y="5072798"/>
            <a:ext cx="1808351" cy="1251801"/>
          </a:xfrm>
          <a:prstGeom prst="wedgeRoundRectCallout">
            <a:avLst>
              <a:gd name="adj1" fmla="val -57836"/>
              <a:gd name="adj2" fmla="val -58339"/>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t>
            </a:r>
            <a:r>
              <a:rPr lang="en-US" sz="1400" dirty="0" smtClean="0">
                <a:solidFill>
                  <a:schemeClr val="tx1"/>
                </a:solidFill>
              </a:rPr>
              <a:t>rovides </a:t>
            </a:r>
            <a:r>
              <a:rPr lang="en-US" sz="1400" dirty="0">
                <a:solidFill>
                  <a:schemeClr val="tx1"/>
                </a:solidFill>
              </a:rPr>
              <a:t>interface between low-level data stored and application program </a:t>
            </a:r>
            <a:r>
              <a:rPr lang="en-US" sz="1400" dirty="0" smtClean="0">
                <a:solidFill>
                  <a:schemeClr val="tx1"/>
                </a:solidFill>
              </a:rPr>
              <a:t>or queries</a:t>
            </a:r>
            <a:endParaRPr lang="en-US" sz="1400" dirty="0">
              <a:solidFill>
                <a:schemeClr val="tx1"/>
              </a:solidFill>
            </a:endParaRPr>
          </a:p>
        </p:txBody>
      </p:sp>
      <p:sp>
        <p:nvSpPr>
          <p:cNvPr id="167" name="Rounded Rectangular Callout 166"/>
          <p:cNvSpPr/>
          <p:nvPr/>
        </p:nvSpPr>
        <p:spPr>
          <a:xfrm>
            <a:off x="7739527" y="2575431"/>
            <a:ext cx="1573288" cy="1111211"/>
          </a:xfrm>
          <a:prstGeom prst="wedgeRoundRectCallout">
            <a:avLst>
              <a:gd name="adj1" fmla="val -75967"/>
              <a:gd name="adj2" fmla="val -21302"/>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Interprets DDL statements into a set of tables containing metadata</a:t>
            </a:r>
            <a:endParaRPr lang="en-US" sz="1400" dirty="0">
              <a:solidFill>
                <a:schemeClr val="tx1"/>
              </a:solidFill>
            </a:endParaRPr>
          </a:p>
        </p:txBody>
      </p:sp>
      <p:sp>
        <p:nvSpPr>
          <p:cNvPr id="168" name="Rounded Rectangular Callout 167"/>
          <p:cNvSpPr/>
          <p:nvPr/>
        </p:nvSpPr>
        <p:spPr>
          <a:xfrm>
            <a:off x="7670352" y="2437406"/>
            <a:ext cx="1671927" cy="1645920"/>
          </a:xfrm>
          <a:prstGeom prst="wedgeRoundRectCallout">
            <a:avLst>
              <a:gd name="adj1" fmla="val -153676"/>
              <a:gd name="adj2" fmla="val 17324"/>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T</a:t>
            </a:r>
            <a:r>
              <a:rPr lang="en-IN" sz="1400" dirty="0" smtClean="0">
                <a:solidFill>
                  <a:schemeClr val="tx1"/>
                </a:solidFill>
              </a:rPr>
              <a:t>ranslates </a:t>
            </a:r>
            <a:r>
              <a:rPr lang="en-IN" sz="1400" dirty="0">
                <a:solidFill>
                  <a:schemeClr val="tx1"/>
                </a:solidFill>
              </a:rPr>
              <a:t>DML statements into low level instructions that the query evaluation engine understands</a:t>
            </a:r>
            <a:endParaRPr lang="en-US" sz="1400" dirty="0">
              <a:solidFill>
                <a:schemeClr val="tx1"/>
              </a:solidFill>
            </a:endParaRPr>
          </a:p>
        </p:txBody>
      </p:sp>
      <p:sp>
        <p:nvSpPr>
          <p:cNvPr id="169" name="Rounded Rectangular Callout 168"/>
          <p:cNvSpPr/>
          <p:nvPr/>
        </p:nvSpPr>
        <p:spPr>
          <a:xfrm>
            <a:off x="7656864" y="2761334"/>
            <a:ext cx="1671927" cy="1124866"/>
          </a:xfrm>
          <a:prstGeom prst="wedgeRoundRectCallout">
            <a:avLst>
              <a:gd name="adj1" fmla="val -241708"/>
              <a:gd name="adj2" fmla="val 46975"/>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Executes low level instructions generated by DML compiler.</a:t>
            </a:r>
            <a:endParaRPr lang="en-US" sz="1400" dirty="0">
              <a:solidFill>
                <a:schemeClr val="tx1"/>
              </a:solidFill>
            </a:endParaRPr>
          </a:p>
        </p:txBody>
      </p:sp>
      <p:sp>
        <p:nvSpPr>
          <p:cNvPr id="170" name="Rounded Rectangular Callout 169"/>
          <p:cNvSpPr/>
          <p:nvPr/>
        </p:nvSpPr>
        <p:spPr>
          <a:xfrm>
            <a:off x="7543004" y="5062712"/>
            <a:ext cx="1808351" cy="799624"/>
          </a:xfrm>
          <a:prstGeom prst="wedgeRoundRectCallout">
            <a:avLst>
              <a:gd name="adj1" fmla="val -73147"/>
              <a:gd name="adj2" fmla="val -110050"/>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rPr>
              <a:t>Preserves </a:t>
            </a:r>
            <a:r>
              <a:rPr lang="en-IN" sz="1400" dirty="0">
                <a:solidFill>
                  <a:schemeClr val="tx1"/>
                </a:solidFill>
              </a:rPr>
              <a:t>atomicity and controls concurrency</a:t>
            </a:r>
            <a:endParaRPr lang="en-US" sz="1400" dirty="0">
              <a:solidFill>
                <a:schemeClr val="tx1"/>
              </a:solidFill>
            </a:endParaRPr>
          </a:p>
        </p:txBody>
      </p:sp>
      <p:sp>
        <p:nvSpPr>
          <p:cNvPr id="171" name="Rounded Rectangular Callout 170"/>
          <p:cNvSpPr/>
          <p:nvPr/>
        </p:nvSpPr>
        <p:spPr>
          <a:xfrm>
            <a:off x="7465924" y="5201650"/>
            <a:ext cx="1808351" cy="971282"/>
          </a:xfrm>
          <a:prstGeom prst="wedgeRoundRectCallout">
            <a:avLst>
              <a:gd name="adj1" fmla="val -140128"/>
              <a:gd name="adj2" fmla="val -119954"/>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Checks the authority of users to access data and integrity constraints</a:t>
            </a:r>
            <a:endParaRPr lang="en-US" sz="1400" dirty="0">
              <a:solidFill>
                <a:schemeClr val="tx1"/>
              </a:solidFill>
            </a:endParaRPr>
          </a:p>
        </p:txBody>
      </p:sp>
      <p:sp>
        <p:nvSpPr>
          <p:cNvPr id="172" name="Rounded Rectangular Callout 171"/>
          <p:cNvSpPr/>
          <p:nvPr/>
        </p:nvSpPr>
        <p:spPr>
          <a:xfrm>
            <a:off x="485453" y="4722395"/>
            <a:ext cx="1808351" cy="971282"/>
          </a:xfrm>
          <a:prstGeom prst="wedgeRoundRectCallout">
            <a:avLst>
              <a:gd name="adj1" fmla="val 116367"/>
              <a:gd name="adj2" fmla="val -75228"/>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Manages allocation of space on disk storage</a:t>
            </a:r>
            <a:endParaRPr lang="en-US" sz="1400" dirty="0">
              <a:solidFill>
                <a:schemeClr val="tx1"/>
              </a:solidFill>
            </a:endParaRPr>
          </a:p>
        </p:txBody>
      </p:sp>
      <p:sp>
        <p:nvSpPr>
          <p:cNvPr id="173" name="Rounded Rectangular Callout 172"/>
          <p:cNvSpPr/>
          <p:nvPr/>
        </p:nvSpPr>
        <p:spPr>
          <a:xfrm>
            <a:off x="443642" y="4862733"/>
            <a:ext cx="1881685" cy="971282"/>
          </a:xfrm>
          <a:prstGeom prst="wedgeRoundRectCallout">
            <a:avLst>
              <a:gd name="adj1" fmla="val 44887"/>
              <a:gd name="adj2" fmla="val -88719"/>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Fetches data from disk storage to memory for being used</a:t>
            </a:r>
            <a:endParaRPr lang="en-US" sz="1400" dirty="0">
              <a:solidFill>
                <a:schemeClr val="tx1"/>
              </a:solidFill>
            </a:endParaRPr>
          </a:p>
        </p:txBody>
      </p:sp>
      <p:sp>
        <p:nvSpPr>
          <p:cNvPr id="174" name="Rounded Rectangular Callout 173"/>
          <p:cNvSpPr/>
          <p:nvPr/>
        </p:nvSpPr>
        <p:spPr>
          <a:xfrm>
            <a:off x="5554157" y="5915811"/>
            <a:ext cx="1808351" cy="289110"/>
          </a:xfrm>
          <a:prstGeom prst="wedgeRoundRectCallout">
            <a:avLst>
              <a:gd name="adj1" fmla="val -58702"/>
              <a:gd name="adj2" fmla="val -138903"/>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To store metadata</a:t>
            </a:r>
            <a:endParaRPr lang="en-US" sz="1400" dirty="0">
              <a:solidFill>
                <a:schemeClr val="tx1"/>
              </a:solidFill>
            </a:endParaRPr>
          </a:p>
        </p:txBody>
      </p:sp>
      <p:sp>
        <p:nvSpPr>
          <p:cNvPr id="175" name="Rounded Rectangular Callout 174"/>
          <p:cNvSpPr/>
          <p:nvPr/>
        </p:nvSpPr>
        <p:spPr>
          <a:xfrm>
            <a:off x="445159" y="5600765"/>
            <a:ext cx="1881685" cy="503521"/>
          </a:xfrm>
          <a:prstGeom prst="wedgeRoundRectCallout">
            <a:avLst>
              <a:gd name="adj1" fmla="val 98580"/>
              <a:gd name="adj2" fmla="val -41907"/>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To provide faster access to data items</a:t>
            </a:r>
            <a:endParaRPr lang="en-US" sz="1400" dirty="0">
              <a:solidFill>
                <a:schemeClr val="tx1"/>
              </a:solidFill>
            </a:endParaRPr>
          </a:p>
        </p:txBody>
      </p:sp>
      <p:sp>
        <p:nvSpPr>
          <p:cNvPr id="176" name="Rounded Rectangular Callout 175"/>
          <p:cNvSpPr/>
          <p:nvPr/>
        </p:nvSpPr>
        <p:spPr>
          <a:xfrm>
            <a:off x="445450" y="5828302"/>
            <a:ext cx="1881685" cy="503521"/>
          </a:xfrm>
          <a:prstGeom prst="wedgeRoundRectCallout">
            <a:avLst>
              <a:gd name="adj1" fmla="val 72921"/>
              <a:gd name="adj2" fmla="val -21046"/>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To store user data</a:t>
            </a:r>
            <a:endParaRPr lang="en-US" sz="1400" dirty="0">
              <a:solidFill>
                <a:schemeClr val="tx1"/>
              </a:solidFill>
            </a:endParaRPr>
          </a:p>
        </p:txBody>
      </p:sp>
      <p:sp>
        <p:nvSpPr>
          <p:cNvPr id="177" name="Rounded Rectangular Callout 176"/>
          <p:cNvSpPr/>
          <p:nvPr/>
        </p:nvSpPr>
        <p:spPr>
          <a:xfrm>
            <a:off x="5568750" y="5862336"/>
            <a:ext cx="2240514" cy="516949"/>
          </a:xfrm>
          <a:prstGeom prst="wedgeRoundRectCallout">
            <a:avLst>
              <a:gd name="adj1" fmla="val -57639"/>
              <a:gd name="adj2" fmla="val -23588"/>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To store statistical information about the data</a:t>
            </a:r>
            <a:endParaRPr lang="en-US" sz="1400" dirty="0">
              <a:solidFill>
                <a:schemeClr val="tx1"/>
              </a:solidFill>
            </a:endParaRPr>
          </a:p>
        </p:txBody>
      </p:sp>
    </p:spTree>
    <p:extLst>
      <p:ext uri="{BB962C8B-B14F-4D97-AF65-F5344CB8AC3E}">
        <p14:creationId xmlns:p14="http://schemas.microsoft.com/office/powerpoint/2010/main" val="996817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1"/>
                                        </p:tgtEl>
                                        <p:attrNameLst>
                                          <p:attrName>style.visibility</p:attrName>
                                        </p:attrNameLst>
                                      </p:cBhvr>
                                      <p:to>
                                        <p:strVal val="visible"/>
                                      </p:to>
                                    </p:set>
                                    <p:animEffect transition="in" filter="fade">
                                      <p:cBhvr>
                                        <p:cTn id="10" dur="500"/>
                                        <p:tgtEl>
                                          <p:spTgt spid="1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2"/>
                                        </p:tgtEl>
                                        <p:attrNameLst>
                                          <p:attrName>style.visibility</p:attrName>
                                        </p:attrNameLst>
                                      </p:cBhvr>
                                      <p:to>
                                        <p:strVal val="visible"/>
                                      </p:to>
                                    </p:set>
                                    <p:animEffect transition="in" filter="fade">
                                      <p:cBhvr>
                                        <p:cTn id="13" dur="500"/>
                                        <p:tgtEl>
                                          <p:spTgt spid="1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3"/>
                                        </p:tgtEl>
                                        <p:attrNameLst>
                                          <p:attrName>style.visibility</p:attrName>
                                        </p:attrNameLst>
                                      </p:cBhvr>
                                      <p:to>
                                        <p:strVal val="visible"/>
                                      </p:to>
                                    </p:set>
                                    <p:animEffect transition="in" filter="fade">
                                      <p:cBhvr>
                                        <p:cTn id="16" dur="500"/>
                                        <p:tgtEl>
                                          <p:spTgt spid="1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33"/>
                                        </p:tgtEl>
                                        <p:attrNameLst>
                                          <p:attrName>style.visibility</p:attrName>
                                        </p:attrNameLst>
                                      </p:cBhvr>
                                      <p:to>
                                        <p:strVal val="visible"/>
                                      </p:to>
                                    </p:set>
                                    <p:animEffect transition="in" filter="fade">
                                      <p:cBhvr>
                                        <p:cTn id="21" dur="500"/>
                                        <p:tgtEl>
                                          <p:spTgt spid="1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6"/>
                                        </p:tgtEl>
                                        <p:attrNameLst>
                                          <p:attrName>style.visibility</p:attrName>
                                        </p:attrNameLst>
                                      </p:cBhvr>
                                      <p:to>
                                        <p:strVal val="visible"/>
                                      </p:to>
                                    </p:set>
                                    <p:animEffect transition="in" filter="fade">
                                      <p:cBhvr>
                                        <p:cTn id="24" dur="500"/>
                                        <p:tgtEl>
                                          <p:spTgt spid="10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14"/>
                                        </p:tgtEl>
                                        <p:attrNameLst>
                                          <p:attrName>style.visibility</p:attrName>
                                        </p:attrNameLst>
                                      </p:cBhvr>
                                      <p:to>
                                        <p:strVal val="visible"/>
                                      </p:to>
                                    </p:set>
                                    <p:animEffect transition="in" filter="fade">
                                      <p:cBhvr>
                                        <p:cTn id="29" dur="500"/>
                                        <p:tgtEl>
                                          <p:spTgt spid="11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36"/>
                                        </p:tgtEl>
                                        <p:attrNameLst>
                                          <p:attrName>style.visibility</p:attrName>
                                        </p:attrNameLst>
                                      </p:cBhvr>
                                      <p:to>
                                        <p:strVal val="visible"/>
                                      </p:to>
                                    </p:set>
                                    <p:animEffect transition="in" filter="fade">
                                      <p:cBhvr>
                                        <p:cTn id="34" dur="500"/>
                                        <p:tgtEl>
                                          <p:spTgt spid="13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5"/>
                                        </p:tgtEl>
                                        <p:attrNameLst>
                                          <p:attrName>style.visibility</p:attrName>
                                        </p:attrNameLst>
                                      </p:cBhvr>
                                      <p:to>
                                        <p:strVal val="visible"/>
                                      </p:to>
                                    </p:set>
                                    <p:animEffect transition="in" filter="fade">
                                      <p:cBhvr>
                                        <p:cTn id="37" dur="500"/>
                                        <p:tgtEl>
                                          <p:spTgt spid="10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5"/>
                                        </p:tgtEl>
                                        <p:attrNameLst>
                                          <p:attrName>style.visibility</p:attrName>
                                        </p:attrNameLst>
                                      </p:cBhvr>
                                      <p:to>
                                        <p:strVal val="visible"/>
                                      </p:to>
                                    </p:set>
                                    <p:animEffect transition="in" filter="fade">
                                      <p:cBhvr>
                                        <p:cTn id="42" dur="500"/>
                                        <p:tgtEl>
                                          <p:spTgt spid="1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5"/>
                                        </p:tgtEl>
                                        <p:attrNameLst>
                                          <p:attrName>style.visibility</p:attrName>
                                        </p:attrNameLst>
                                      </p:cBhvr>
                                      <p:to>
                                        <p:strVal val="visible"/>
                                      </p:to>
                                    </p:set>
                                    <p:animEffect transition="in" filter="fade">
                                      <p:cBhvr>
                                        <p:cTn id="47" dur="500"/>
                                        <p:tgtEl>
                                          <p:spTgt spid="13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04"/>
                                        </p:tgtEl>
                                        <p:attrNameLst>
                                          <p:attrName>style.visibility</p:attrName>
                                        </p:attrNameLst>
                                      </p:cBhvr>
                                      <p:to>
                                        <p:strVal val="visible"/>
                                      </p:to>
                                    </p:set>
                                    <p:animEffect transition="in" filter="fade">
                                      <p:cBhvr>
                                        <p:cTn id="50" dur="500"/>
                                        <p:tgtEl>
                                          <p:spTgt spid="10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16"/>
                                        </p:tgtEl>
                                        <p:attrNameLst>
                                          <p:attrName>style.visibility</p:attrName>
                                        </p:attrNameLst>
                                      </p:cBhvr>
                                      <p:to>
                                        <p:strVal val="visible"/>
                                      </p:to>
                                    </p:set>
                                    <p:animEffect transition="in" filter="fade">
                                      <p:cBhvr>
                                        <p:cTn id="55" dur="500"/>
                                        <p:tgtEl>
                                          <p:spTgt spid="11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34"/>
                                        </p:tgtEl>
                                        <p:attrNameLst>
                                          <p:attrName>style.visibility</p:attrName>
                                        </p:attrNameLst>
                                      </p:cBhvr>
                                      <p:to>
                                        <p:strVal val="visible"/>
                                      </p:to>
                                    </p:set>
                                    <p:animEffect transition="in" filter="fade">
                                      <p:cBhvr>
                                        <p:cTn id="60" dur="500"/>
                                        <p:tgtEl>
                                          <p:spTgt spid="13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07"/>
                                        </p:tgtEl>
                                        <p:attrNameLst>
                                          <p:attrName>style.visibility</p:attrName>
                                        </p:attrNameLst>
                                      </p:cBhvr>
                                      <p:to>
                                        <p:strVal val="visible"/>
                                      </p:to>
                                    </p:set>
                                    <p:animEffect transition="in" filter="fade">
                                      <p:cBhvr>
                                        <p:cTn id="63" dur="500"/>
                                        <p:tgtEl>
                                          <p:spTgt spid="107"/>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17"/>
                                        </p:tgtEl>
                                        <p:attrNameLst>
                                          <p:attrName>style.visibility</p:attrName>
                                        </p:attrNameLst>
                                      </p:cBhvr>
                                      <p:to>
                                        <p:strVal val="visible"/>
                                      </p:to>
                                    </p:set>
                                    <p:animEffect transition="in" filter="fade">
                                      <p:cBhvr>
                                        <p:cTn id="68" dur="500"/>
                                        <p:tgtEl>
                                          <p:spTgt spid="117"/>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09"/>
                                        </p:tgtEl>
                                        <p:attrNameLst>
                                          <p:attrName>style.visibility</p:attrName>
                                        </p:attrNameLst>
                                      </p:cBhvr>
                                      <p:to>
                                        <p:strVal val="visible"/>
                                      </p:to>
                                    </p:set>
                                    <p:animEffect transition="in" filter="fade">
                                      <p:cBhvr>
                                        <p:cTn id="73" dur="500"/>
                                        <p:tgtEl>
                                          <p:spTgt spid="109"/>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49"/>
                                        </p:tgtEl>
                                        <p:attrNameLst>
                                          <p:attrName>style.visibility</p:attrName>
                                        </p:attrNameLst>
                                      </p:cBhvr>
                                      <p:to>
                                        <p:strVal val="visible"/>
                                      </p:to>
                                    </p:set>
                                    <p:animEffect transition="in" filter="fade">
                                      <p:cBhvr>
                                        <p:cTn id="76" dur="500"/>
                                        <p:tgtEl>
                                          <p:spTgt spid="149"/>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65"/>
                                        </p:tgtEl>
                                        <p:attrNameLst>
                                          <p:attrName>style.visibility</p:attrName>
                                        </p:attrNameLst>
                                      </p:cBhvr>
                                      <p:to>
                                        <p:strVal val="visible"/>
                                      </p:to>
                                    </p:set>
                                    <p:animEffect transition="in" filter="fade">
                                      <p:cBhvr>
                                        <p:cTn id="81" dur="500"/>
                                        <p:tgtEl>
                                          <p:spTgt spid="165"/>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grpId="1" nodeType="clickEffect">
                                  <p:stCondLst>
                                    <p:cond delay="0"/>
                                  </p:stCondLst>
                                  <p:childTnLst>
                                    <p:animEffect transition="out" filter="fade">
                                      <p:cBhvr>
                                        <p:cTn id="85" dur="500"/>
                                        <p:tgtEl>
                                          <p:spTgt spid="165"/>
                                        </p:tgtEl>
                                      </p:cBhvr>
                                    </p:animEffect>
                                    <p:set>
                                      <p:cBhvr>
                                        <p:cTn id="86" dur="1" fill="hold">
                                          <p:stCondLst>
                                            <p:cond delay="499"/>
                                          </p:stCondLst>
                                        </p:cTn>
                                        <p:tgtEl>
                                          <p:spTgt spid="165"/>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137"/>
                                        </p:tgtEl>
                                        <p:attrNameLst>
                                          <p:attrName>style.visibility</p:attrName>
                                        </p:attrNameLst>
                                      </p:cBhvr>
                                      <p:to>
                                        <p:strVal val="visible"/>
                                      </p:to>
                                    </p:set>
                                    <p:animEffect transition="in" filter="fade">
                                      <p:cBhvr>
                                        <p:cTn id="91" dur="500"/>
                                        <p:tgtEl>
                                          <p:spTgt spid="137"/>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1"/>
                                        </p:tgtEl>
                                        <p:attrNameLst>
                                          <p:attrName>style.visibility</p:attrName>
                                        </p:attrNameLst>
                                      </p:cBhvr>
                                      <p:to>
                                        <p:strVal val="visible"/>
                                      </p:to>
                                    </p:set>
                                    <p:animEffect transition="in" filter="fade">
                                      <p:cBhvr>
                                        <p:cTn id="94" dur="500"/>
                                        <p:tgtEl>
                                          <p:spTgt spid="121"/>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138"/>
                                        </p:tgtEl>
                                        <p:attrNameLst>
                                          <p:attrName>style.visibility</p:attrName>
                                        </p:attrNameLst>
                                      </p:cBhvr>
                                      <p:to>
                                        <p:strVal val="visible"/>
                                      </p:to>
                                    </p:set>
                                    <p:animEffect transition="in" filter="fade">
                                      <p:cBhvr>
                                        <p:cTn id="99" dur="500"/>
                                        <p:tgtEl>
                                          <p:spTgt spid="138"/>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18"/>
                                        </p:tgtEl>
                                        <p:attrNameLst>
                                          <p:attrName>style.visibility</p:attrName>
                                        </p:attrNameLst>
                                      </p:cBhvr>
                                      <p:to>
                                        <p:strVal val="visible"/>
                                      </p:to>
                                    </p:set>
                                    <p:animEffect transition="in" filter="fade">
                                      <p:cBhvr>
                                        <p:cTn id="102" dur="500"/>
                                        <p:tgtEl>
                                          <p:spTgt spid="118"/>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139"/>
                                        </p:tgtEl>
                                        <p:attrNameLst>
                                          <p:attrName>style.visibility</p:attrName>
                                        </p:attrNameLst>
                                      </p:cBhvr>
                                      <p:to>
                                        <p:strVal val="visible"/>
                                      </p:to>
                                    </p:set>
                                    <p:animEffect transition="in" filter="fade">
                                      <p:cBhvr>
                                        <p:cTn id="107" dur="500"/>
                                        <p:tgtEl>
                                          <p:spTgt spid="139"/>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119"/>
                                        </p:tgtEl>
                                        <p:attrNameLst>
                                          <p:attrName>style.visibility</p:attrName>
                                        </p:attrNameLst>
                                      </p:cBhvr>
                                      <p:to>
                                        <p:strVal val="visible"/>
                                      </p:to>
                                    </p:set>
                                    <p:animEffect transition="in" filter="fade">
                                      <p:cBhvr>
                                        <p:cTn id="110" dur="500"/>
                                        <p:tgtEl>
                                          <p:spTgt spid="119"/>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143"/>
                                        </p:tgtEl>
                                        <p:attrNameLst>
                                          <p:attrName>style.visibility</p:attrName>
                                        </p:attrNameLst>
                                      </p:cBhvr>
                                      <p:to>
                                        <p:strVal val="visible"/>
                                      </p:to>
                                    </p:set>
                                    <p:animEffect transition="in" filter="fade">
                                      <p:cBhvr>
                                        <p:cTn id="115" dur="500"/>
                                        <p:tgtEl>
                                          <p:spTgt spid="143"/>
                                        </p:tgtEl>
                                      </p:cBhvr>
                                    </p:animEffect>
                                  </p:childTnLst>
                                </p:cTn>
                              </p:par>
                              <p:par>
                                <p:cTn id="116" presetID="10" presetClass="entr" presetSubtype="0" fill="hold" nodeType="withEffect">
                                  <p:stCondLst>
                                    <p:cond delay="0"/>
                                  </p:stCondLst>
                                  <p:childTnLst>
                                    <p:set>
                                      <p:cBhvr>
                                        <p:cTn id="117" dur="1" fill="hold">
                                          <p:stCondLst>
                                            <p:cond delay="0"/>
                                          </p:stCondLst>
                                        </p:cTn>
                                        <p:tgtEl>
                                          <p:spTgt spid="142"/>
                                        </p:tgtEl>
                                        <p:attrNameLst>
                                          <p:attrName>style.visibility</p:attrName>
                                        </p:attrNameLst>
                                      </p:cBhvr>
                                      <p:to>
                                        <p:strVal val="visible"/>
                                      </p:to>
                                    </p:set>
                                    <p:animEffect transition="in" filter="fade">
                                      <p:cBhvr>
                                        <p:cTn id="118" dur="500"/>
                                        <p:tgtEl>
                                          <p:spTgt spid="142"/>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144"/>
                                        </p:tgtEl>
                                        <p:attrNameLst>
                                          <p:attrName>style.visibility</p:attrName>
                                        </p:attrNameLst>
                                      </p:cBhvr>
                                      <p:to>
                                        <p:strVal val="visible"/>
                                      </p:to>
                                    </p:set>
                                    <p:animEffect transition="in" filter="fade">
                                      <p:cBhvr>
                                        <p:cTn id="123" dur="500"/>
                                        <p:tgtEl>
                                          <p:spTgt spid="144"/>
                                        </p:tgtEl>
                                      </p:cBhvr>
                                    </p:animEffect>
                                  </p:childTnLst>
                                </p:cTn>
                              </p:par>
                              <p:par>
                                <p:cTn id="124" presetID="10" presetClass="entr" presetSubtype="0" fill="hold" nodeType="withEffect">
                                  <p:stCondLst>
                                    <p:cond delay="0"/>
                                  </p:stCondLst>
                                  <p:childTnLst>
                                    <p:set>
                                      <p:cBhvr>
                                        <p:cTn id="125" dur="1" fill="hold">
                                          <p:stCondLst>
                                            <p:cond delay="0"/>
                                          </p:stCondLst>
                                        </p:cTn>
                                        <p:tgtEl>
                                          <p:spTgt spid="145"/>
                                        </p:tgtEl>
                                        <p:attrNameLst>
                                          <p:attrName>style.visibility</p:attrName>
                                        </p:attrNameLst>
                                      </p:cBhvr>
                                      <p:to>
                                        <p:strVal val="visible"/>
                                      </p:to>
                                    </p:set>
                                    <p:animEffect transition="in" filter="fade">
                                      <p:cBhvr>
                                        <p:cTn id="126" dur="500"/>
                                        <p:tgtEl>
                                          <p:spTgt spid="145"/>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140"/>
                                        </p:tgtEl>
                                        <p:attrNameLst>
                                          <p:attrName>style.visibility</p:attrName>
                                        </p:attrNameLst>
                                      </p:cBhvr>
                                      <p:to>
                                        <p:strVal val="visible"/>
                                      </p:to>
                                    </p:set>
                                    <p:animEffect transition="in" filter="fade">
                                      <p:cBhvr>
                                        <p:cTn id="131" dur="500"/>
                                        <p:tgtEl>
                                          <p:spTgt spid="14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120"/>
                                        </p:tgtEl>
                                        <p:attrNameLst>
                                          <p:attrName>style.visibility</p:attrName>
                                        </p:attrNameLst>
                                      </p:cBhvr>
                                      <p:to>
                                        <p:strVal val="visible"/>
                                      </p:to>
                                    </p:set>
                                    <p:animEffect transition="in" filter="fade">
                                      <p:cBhvr>
                                        <p:cTn id="134" dur="500"/>
                                        <p:tgtEl>
                                          <p:spTgt spid="120"/>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167"/>
                                        </p:tgtEl>
                                        <p:attrNameLst>
                                          <p:attrName>style.visibility</p:attrName>
                                        </p:attrNameLst>
                                      </p:cBhvr>
                                      <p:to>
                                        <p:strVal val="visible"/>
                                      </p:to>
                                    </p:set>
                                    <p:animEffect transition="in" filter="fade">
                                      <p:cBhvr>
                                        <p:cTn id="139" dur="500"/>
                                        <p:tgtEl>
                                          <p:spTgt spid="167"/>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xit" presetSubtype="0" fill="hold" grpId="1" nodeType="clickEffect">
                                  <p:stCondLst>
                                    <p:cond delay="0"/>
                                  </p:stCondLst>
                                  <p:childTnLst>
                                    <p:animEffect transition="out" filter="fade">
                                      <p:cBhvr>
                                        <p:cTn id="143" dur="500"/>
                                        <p:tgtEl>
                                          <p:spTgt spid="167"/>
                                        </p:tgtEl>
                                      </p:cBhvr>
                                    </p:animEffect>
                                    <p:set>
                                      <p:cBhvr>
                                        <p:cTn id="144" dur="1" fill="hold">
                                          <p:stCondLst>
                                            <p:cond delay="499"/>
                                          </p:stCondLst>
                                        </p:cTn>
                                        <p:tgtEl>
                                          <p:spTgt spid="167"/>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nodeType="clickEffect">
                                  <p:stCondLst>
                                    <p:cond delay="0"/>
                                  </p:stCondLst>
                                  <p:childTnLst>
                                    <p:set>
                                      <p:cBhvr>
                                        <p:cTn id="148" dur="1" fill="hold">
                                          <p:stCondLst>
                                            <p:cond delay="0"/>
                                          </p:stCondLst>
                                        </p:cTn>
                                        <p:tgtEl>
                                          <p:spTgt spid="141"/>
                                        </p:tgtEl>
                                        <p:attrNameLst>
                                          <p:attrName>style.visibility</p:attrName>
                                        </p:attrNameLst>
                                      </p:cBhvr>
                                      <p:to>
                                        <p:strVal val="visible"/>
                                      </p:to>
                                    </p:set>
                                    <p:animEffect transition="in" filter="fade">
                                      <p:cBhvr>
                                        <p:cTn id="149" dur="500"/>
                                        <p:tgtEl>
                                          <p:spTgt spid="141"/>
                                        </p:tgtEl>
                                      </p:cBhvr>
                                    </p:animEffect>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nodeType="clickEffect">
                                  <p:stCondLst>
                                    <p:cond delay="0"/>
                                  </p:stCondLst>
                                  <p:childTnLst>
                                    <p:set>
                                      <p:cBhvr>
                                        <p:cTn id="153" dur="1" fill="hold">
                                          <p:stCondLst>
                                            <p:cond delay="0"/>
                                          </p:stCondLst>
                                        </p:cTn>
                                        <p:tgtEl>
                                          <p:spTgt spid="146"/>
                                        </p:tgtEl>
                                        <p:attrNameLst>
                                          <p:attrName>style.visibility</p:attrName>
                                        </p:attrNameLst>
                                      </p:cBhvr>
                                      <p:to>
                                        <p:strVal val="visible"/>
                                      </p:to>
                                    </p:set>
                                    <p:animEffect transition="in" filter="fade">
                                      <p:cBhvr>
                                        <p:cTn id="154" dur="500"/>
                                        <p:tgtEl>
                                          <p:spTgt spid="146"/>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2"/>
                                        </p:tgtEl>
                                        <p:attrNameLst>
                                          <p:attrName>style.visibility</p:attrName>
                                        </p:attrNameLst>
                                      </p:cBhvr>
                                      <p:to>
                                        <p:strVal val="visible"/>
                                      </p:to>
                                    </p:set>
                                    <p:animEffect transition="in" filter="fade">
                                      <p:cBhvr>
                                        <p:cTn id="157" dur="500"/>
                                        <p:tgtEl>
                                          <p:spTgt spid="122"/>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168"/>
                                        </p:tgtEl>
                                        <p:attrNameLst>
                                          <p:attrName>style.visibility</p:attrName>
                                        </p:attrNameLst>
                                      </p:cBhvr>
                                      <p:to>
                                        <p:strVal val="visible"/>
                                      </p:to>
                                    </p:set>
                                    <p:animEffect transition="in" filter="fade">
                                      <p:cBhvr>
                                        <p:cTn id="162" dur="500"/>
                                        <p:tgtEl>
                                          <p:spTgt spid="168"/>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xit" presetSubtype="0" fill="hold" grpId="1" nodeType="clickEffect">
                                  <p:stCondLst>
                                    <p:cond delay="0"/>
                                  </p:stCondLst>
                                  <p:childTnLst>
                                    <p:animEffect transition="out" filter="fade">
                                      <p:cBhvr>
                                        <p:cTn id="166" dur="500"/>
                                        <p:tgtEl>
                                          <p:spTgt spid="168"/>
                                        </p:tgtEl>
                                      </p:cBhvr>
                                    </p:animEffect>
                                    <p:set>
                                      <p:cBhvr>
                                        <p:cTn id="167" dur="1" fill="hold">
                                          <p:stCondLst>
                                            <p:cond delay="499"/>
                                          </p:stCondLst>
                                        </p:cTn>
                                        <p:tgtEl>
                                          <p:spTgt spid="168"/>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123"/>
                                        </p:tgtEl>
                                        <p:attrNameLst>
                                          <p:attrName>style.visibility</p:attrName>
                                        </p:attrNameLst>
                                      </p:cBhvr>
                                      <p:to>
                                        <p:strVal val="visible"/>
                                      </p:to>
                                    </p:set>
                                    <p:animEffect transition="in" filter="fade">
                                      <p:cBhvr>
                                        <p:cTn id="172" dur="500"/>
                                        <p:tgtEl>
                                          <p:spTgt spid="123"/>
                                        </p:tgtEl>
                                      </p:cBhvr>
                                    </p:animEffect>
                                  </p:childTnLst>
                                </p:cTn>
                              </p:par>
                              <p:par>
                                <p:cTn id="173" presetID="10" presetClass="entr" presetSubtype="0" fill="hold" nodeType="withEffect">
                                  <p:stCondLst>
                                    <p:cond delay="0"/>
                                  </p:stCondLst>
                                  <p:childTnLst>
                                    <p:set>
                                      <p:cBhvr>
                                        <p:cTn id="174" dur="1" fill="hold">
                                          <p:stCondLst>
                                            <p:cond delay="0"/>
                                          </p:stCondLst>
                                        </p:cTn>
                                        <p:tgtEl>
                                          <p:spTgt spid="148"/>
                                        </p:tgtEl>
                                        <p:attrNameLst>
                                          <p:attrName>style.visibility</p:attrName>
                                        </p:attrNameLst>
                                      </p:cBhvr>
                                      <p:to>
                                        <p:strVal val="visible"/>
                                      </p:to>
                                    </p:set>
                                    <p:animEffect transition="in" filter="fade">
                                      <p:cBhvr>
                                        <p:cTn id="175" dur="500"/>
                                        <p:tgtEl>
                                          <p:spTgt spid="148"/>
                                        </p:tgtEl>
                                      </p:cBhvr>
                                    </p:animEffect>
                                  </p:childTnLst>
                                </p:cTn>
                              </p:par>
                              <p:par>
                                <p:cTn id="176" presetID="10" presetClass="entr" presetSubtype="0" fill="hold" nodeType="withEffect">
                                  <p:stCondLst>
                                    <p:cond delay="0"/>
                                  </p:stCondLst>
                                  <p:childTnLst>
                                    <p:set>
                                      <p:cBhvr>
                                        <p:cTn id="177" dur="1" fill="hold">
                                          <p:stCondLst>
                                            <p:cond delay="0"/>
                                          </p:stCondLst>
                                        </p:cTn>
                                        <p:tgtEl>
                                          <p:spTgt spid="147"/>
                                        </p:tgtEl>
                                        <p:attrNameLst>
                                          <p:attrName>style.visibility</p:attrName>
                                        </p:attrNameLst>
                                      </p:cBhvr>
                                      <p:to>
                                        <p:strVal val="visible"/>
                                      </p:to>
                                    </p:set>
                                    <p:animEffect transition="in" filter="fade">
                                      <p:cBhvr>
                                        <p:cTn id="178" dur="500"/>
                                        <p:tgtEl>
                                          <p:spTgt spid="147"/>
                                        </p:tgtEl>
                                      </p:cBhvr>
                                    </p:animEffect>
                                  </p:childTnLst>
                                </p:cTn>
                              </p:par>
                            </p:childTnLst>
                          </p:cTn>
                        </p:par>
                      </p:childTnLst>
                    </p:cTn>
                  </p:par>
                  <p:par>
                    <p:cTn id="179" fill="hold">
                      <p:stCondLst>
                        <p:cond delay="indefinite"/>
                      </p:stCondLst>
                      <p:childTnLst>
                        <p:par>
                          <p:cTn id="180" fill="hold">
                            <p:stCondLst>
                              <p:cond delay="0"/>
                            </p:stCondLst>
                            <p:childTnLst>
                              <p:par>
                                <p:cTn id="181" presetID="10" presetClass="entr" presetSubtype="0" fill="hold" grpId="0" nodeType="clickEffect">
                                  <p:stCondLst>
                                    <p:cond delay="0"/>
                                  </p:stCondLst>
                                  <p:childTnLst>
                                    <p:set>
                                      <p:cBhvr>
                                        <p:cTn id="182" dur="1" fill="hold">
                                          <p:stCondLst>
                                            <p:cond delay="0"/>
                                          </p:stCondLst>
                                        </p:cTn>
                                        <p:tgtEl>
                                          <p:spTgt spid="169"/>
                                        </p:tgtEl>
                                        <p:attrNameLst>
                                          <p:attrName>style.visibility</p:attrName>
                                        </p:attrNameLst>
                                      </p:cBhvr>
                                      <p:to>
                                        <p:strVal val="visible"/>
                                      </p:to>
                                    </p:set>
                                    <p:animEffect transition="in" filter="fade">
                                      <p:cBhvr>
                                        <p:cTn id="183" dur="500"/>
                                        <p:tgtEl>
                                          <p:spTgt spid="169"/>
                                        </p:tgtEl>
                                      </p:cBhvr>
                                    </p:animEffect>
                                  </p:childTnLst>
                                </p:cTn>
                              </p:par>
                            </p:childTnLst>
                          </p:cTn>
                        </p:par>
                      </p:childTnLst>
                    </p:cTn>
                  </p:par>
                  <p:par>
                    <p:cTn id="184" fill="hold">
                      <p:stCondLst>
                        <p:cond delay="indefinite"/>
                      </p:stCondLst>
                      <p:childTnLst>
                        <p:par>
                          <p:cTn id="185" fill="hold">
                            <p:stCondLst>
                              <p:cond delay="0"/>
                            </p:stCondLst>
                            <p:childTnLst>
                              <p:par>
                                <p:cTn id="186" presetID="10" presetClass="exit" presetSubtype="0" fill="hold" grpId="1" nodeType="clickEffect">
                                  <p:stCondLst>
                                    <p:cond delay="0"/>
                                  </p:stCondLst>
                                  <p:childTnLst>
                                    <p:animEffect transition="out" filter="fade">
                                      <p:cBhvr>
                                        <p:cTn id="187" dur="500"/>
                                        <p:tgtEl>
                                          <p:spTgt spid="169"/>
                                        </p:tgtEl>
                                      </p:cBhvr>
                                    </p:animEffect>
                                    <p:set>
                                      <p:cBhvr>
                                        <p:cTn id="188" dur="1" fill="hold">
                                          <p:stCondLst>
                                            <p:cond delay="499"/>
                                          </p:stCondLst>
                                        </p:cTn>
                                        <p:tgtEl>
                                          <p:spTgt spid="169"/>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10" presetClass="entr" presetSubtype="0" fill="hold" grpId="0" nodeType="clickEffect">
                                  <p:stCondLst>
                                    <p:cond delay="0"/>
                                  </p:stCondLst>
                                  <p:childTnLst>
                                    <p:set>
                                      <p:cBhvr>
                                        <p:cTn id="192" dur="1" fill="hold">
                                          <p:stCondLst>
                                            <p:cond delay="0"/>
                                          </p:stCondLst>
                                        </p:cTn>
                                        <p:tgtEl>
                                          <p:spTgt spid="108"/>
                                        </p:tgtEl>
                                        <p:attrNameLst>
                                          <p:attrName>style.visibility</p:attrName>
                                        </p:attrNameLst>
                                      </p:cBhvr>
                                      <p:to>
                                        <p:strVal val="visible"/>
                                      </p:to>
                                    </p:set>
                                    <p:animEffect transition="in" filter="fade">
                                      <p:cBhvr>
                                        <p:cTn id="193" dur="500"/>
                                        <p:tgtEl>
                                          <p:spTgt spid="108"/>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50"/>
                                        </p:tgtEl>
                                        <p:attrNameLst>
                                          <p:attrName>style.visibility</p:attrName>
                                        </p:attrNameLst>
                                      </p:cBhvr>
                                      <p:to>
                                        <p:strVal val="visible"/>
                                      </p:to>
                                    </p:set>
                                    <p:animEffect transition="in" filter="fade">
                                      <p:cBhvr>
                                        <p:cTn id="196" dur="500"/>
                                        <p:tgtEl>
                                          <p:spTgt spid="150"/>
                                        </p:tgtEl>
                                      </p:cBhvr>
                                    </p:animEffect>
                                  </p:childTnLst>
                                </p:cTn>
                              </p:par>
                            </p:childTnLst>
                          </p:cTn>
                        </p:par>
                      </p:childTnLst>
                    </p:cTn>
                  </p:par>
                  <p:par>
                    <p:cTn id="197" fill="hold">
                      <p:stCondLst>
                        <p:cond delay="indefinite"/>
                      </p:stCondLst>
                      <p:childTnLst>
                        <p:par>
                          <p:cTn id="198" fill="hold">
                            <p:stCondLst>
                              <p:cond delay="0"/>
                            </p:stCondLst>
                            <p:childTnLst>
                              <p:par>
                                <p:cTn id="199" presetID="10" presetClass="entr" presetSubtype="0" fill="hold" grpId="0" nodeType="clickEffect">
                                  <p:stCondLst>
                                    <p:cond delay="0"/>
                                  </p:stCondLst>
                                  <p:childTnLst>
                                    <p:set>
                                      <p:cBhvr>
                                        <p:cTn id="200" dur="1" fill="hold">
                                          <p:stCondLst>
                                            <p:cond delay="0"/>
                                          </p:stCondLst>
                                        </p:cTn>
                                        <p:tgtEl>
                                          <p:spTgt spid="166"/>
                                        </p:tgtEl>
                                        <p:attrNameLst>
                                          <p:attrName>style.visibility</p:attrName>
                                        </p:attrNameLst>
                                      </p:cBhvr>
                                      <p:to>
                                        <p:strVal val="visible"/>
                                      </p:to>
                                    </p:set>
                                    <p:animEffect transition="in" filter="fade">
                                      <p:cBhvr>
                                        <p:cTn id="201" dur="500"/>
                                        <p:tgtEl>
                                          <p:spTgt spid="166"/>
                                        </p:tgtEl>
                                      </p:cBhvr>
                                    </p:animEffect>
                                  </p:childTnLst>
                                </p:cTn>
                              </p:par>
                            </p:childTnLst>
                          </p:cTn>
                        </p:par>
                      </p:childTnLst>
                    </p:cTn>
                  </p:par>
                  <p:par>
                    <p:cTn id="202" fill="hold">
                      <p:stCondLst>
                        <p:cond delay="indefinite"/>
                      </p:stCondLst>
                      <p:childTnLst>
                        <p:par>
                          <p:cTn id="203" fill="hold">
                            <p:stCondLst>
                              <p:cond delay="0"/>
                            </p:stCondLst>
                            <p:childTnLst>
                              <p:par>
                                <p:cTn id="204" presetID="10" presetClass="exit" presetSubtype="0" fill="hold" grpId="1" nodeType="clickEffect">
                                  <p:stCondLst>
                                    <p:cond delay="0"/>
                                  </p:stCondLst>
                                  <p:childTnLst>
                                    <p:animEffect transition="out" filter="fade">
                                      <p:cBhvr>
                                        <p:cTn id="205" dur="500"/>
                                        <p:tgtEl>
                                          <p:spTgt spid="166"/>
                                        </p:tgtEl>
                                      </p:cBhvr>
                                    </p:animEffect>
                                    <p:set>
                                      <p:cBhvr>
                                        <p:cTn id="206" dur="1" fill="hold">
                                          <p:stCondLst>
                                            <p:cond delay="499"/>
                                          </p:stCondLst>
                                        </p:cTn>
                                        <p:tgtEl>
                                          <p:spTgt spid="166"/>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10" presetClass="entr" presetSubtype="0" fill="hold" nodeType="clickEffect">
                                  <p:stCondLst>
                                    <p:cond delay="0"/>
                                  </p:stCondLst>
                                  <p:childTnLst>
                                    <p:set>
                                      <p:cBhvr>
                                        <p:cTn id="210" dur="1" fill="hold">
                                          <p:stCondLst>
                                            <p:cond delay="0"/>
                                          </p:stCondLst>
                                        </p:cTn>
                                        <p:tgtEl>
                                          <p:spTgt spid="155"/>
                                        </p:tgtEl>
                                        <p:attrNameLst>
                                          <p:attrName>style.visibility</p:attrName>
                                        </p:attrNameLst>
                                      </p:cBhvr>
                                      <p:to>
                                        <p:strVal val="visible"/>
                                      </p:to>
                                    </p:set>
                                    <p:animEffect transition="in" filter="fade">
                                      <p:cBhvr>
                                        <p:cTn id="211" dur="500"/>
                                        <p:tgtEl>
                                          <p:spTgt spid="155"/>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7"/>
                                        </p:tgtEl>
                                        <p:attrNameLst>
                                          <p:attrName>style.visibility</p:attrName>
                                        </p:attrNameLst>
                                      </p:cBhvr>
                                      <p:to>
                                        <p:strVal val="visible"/>
                                      </p:to>
                                    </p:set>
                                    <p:animEffect transition="in" filter="fade">
                                      <p:cBhvr>
                                        <p:cTn id="214" dur="500"/>
                                        <p:tgtEl>
                                          <p:spTgt spid="127"/>
                                        </p:tgtEl>
                                      </p:cBhvr>
                                    </p:animEffect>
                                  </p:childTnLst>
                                </p:cTn>
                              </p:par>
                            </p:childTnLst>
                          </p:cTn>
                        </p:par>
                      </p:childTnLst>
                    </p:cTn>
                  </p:par>
                  <p:par>
                    <p:cTn id="215" fill="hold">
                      <p:stCondLst>
                        <p:cond delay="indefinite"/>
                      </p:stCondLst>
                      <p:childTnLst>
                        <p:par>
                          <p:cTn id="216" fill="hold">
                            <p:stCondLst>
                              <p:cond delay="0"/>
                            </p:stCondLst>
                            <p:childTnLst>
                              <p:par>
                                <p:cTn id="217" presetID="10" presetClass="entr" presetSubtype="0" fill="hold" grpId="0" nodeType="clickEffect">
                                  <p:stCondLst>
                                    <p:cond delay="0"/>
                                  </p:stCondLst>
                                  <p:childTnLst>
                                    <p:set>
                                      <p:cBhvr>
                                        <p:cTn id="218" dur="1" fill="hold">
                                          <p:stCondLst>
                                            <p:cond delay="0"/>
                                          </p:stCondLst>
                                        </p:cTn>
                                        <p:tgtEl>
                                          <p:spTgt spid="170"/>
                                        </p:tgtEl>
                                        <p:attrNameLst>
                                          <p:attrName>style.visibility</p:attrName>
                                        </p:attrNameLst>
                                      </p:cBhvr>
                                      <p:to>
                                        <p:strVal val="visible"/>
                                      </p:to>
                                    </p:set>
                                    <p:animEffect transition="in" filter="fade">
                                      <p:cBhvr>
                                        <p:cTn id="219" dur="500"/>
                                        <p:tgtEl>
                                          <p:spTgt spid="170"/>
                                        </p:tgtEl>
                                      </p:cBhvr>
                                    </p:animEffect>
                                  </p:childTnLst>
                                </p:cTn>
                              </p:par>
                            </p:childTnLst>
                          </p:cTn>
                        </p:par>
                      </p:childTnLst>
                    </p:cTn>
                  </p:par>
                  <p:par>
                    <p:cTn id="220" fill="hold">
                      <p:stCondLst>
                        <p:cond delay="indefinite"/>
                      </p:stCondLst>
                      <p:childTnLst>
                        <p:par>
                          <p:cTn id="221" fill="hold">
                            <p:stCondLst>
                              <p:cond delay="0"/>
                            </p:stCondLst>
                            <p:childTnLst>
                              <p:par>
                                <p:cTn id="222" presetID="10" presetClass="exit" presetSubtype="0" fill="hold" grpId="1" nodeType="clickEffect">
                                  <p:stCondLst>
                                    <p:cond delay="0"/>
                                  </p:stCondLst>
                                  <p:childTnLst>
                                    <p:animEffect transition="out" filter="fade">
                                      <p:cBhvr>
                                        <p:cTn id="223" dur="500"/>
                                        <p:tgtEl>
                                          <p:spTgt spid="170"/>
                                        </p:tgtEl>
                                      </p:cBhvr>
                                    </p:animEffect>
                                    <p:set>
                                      <p:cBhvr>
                                        <p:cTn id="224" dur="1" fill="hold">
                                          <p:stCondLst>
                                            <p:cond delay="499"/>
                                          </p:stCondLst>
                                        </p:cTn>
                                        <p:tgtEl>
                                          <p:spTgt spid="170"/>
                                        </p:tgtEl>
                                        <p:attrNameLst>
                                          <p:attrName>style.visibility</p:attrName>
                                        </p:attrNameLst>
                                      </p:cBhvr>
                                      <p:to>
                                        <p:strVal val="hidden"/>
                                      </p:to>
                                    </p:set>
                                  </p:childTnLst>
                                </p:cTn>
                              </p:par>
                            </p:childTnLst>
                          </p:cTn>
                        </p:par>
                      </p:childTnLst>
                    </p:cTn>
                  </p:par>
                  <p:par>
                    <p:cTn id="225" fill="hold">
                      <p:stCondLst>
                        <p:cond delay="indefinite"/>
                      </p:stCondLst>
                      <p:childTnLst>
                        <p:par>
                          <p:cTn id="226" fill="hold">
                            <p:stCondLst>
                              <p:cond delay="0"/>
                            </p:stCondLst>
                            <p:childTnLst>
                              <p:par>
                                <p:cTn id="227" presetID="10" presetClass="entr" presetSubtype="0" fill="hold" nodeType="clickEffect">
                                  <p:stCondLst>
                                    <p:cond delay="0"/>
                                  </p:stCondLst>
                                  <p:childTnLst>
                                    <p:set>
                                      <p:cBhvr>
                                        <p:cTn id="228" dur="1" fill="hold">
                                          <p:stCondLst>
                                            <p:cond delay="0"/>
                                          </p:stCondLst>
                                        </p:cTn>
                                        <p:tgtEl>
                                          <p:spTgt spid="154"/>
                                        </p:tgtEl>
                                        <p:attrNameLst>
                                          <p:attrName>style.visibility</p:attrName>
                                        </p:attrNameLst>
                                      </p:cBhvr>
                                      <p:to>
                                        <p:strVal val="visible"/>
                                      </p:to>
                                    </p:set>
                                    <p:animEffect transition="in" filter="fade">
                                      <p:cBhvr>
                                        <p:cTn id="229" dur="500"/>
                                        <p:tgtEl>
                                          <p:spTgt spid="154"/>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6"/>
                                        </p:tgtEl>
                                        <p:attrNameLst>
                                          <p:attrName>style.visibility</p:attrName>
                                        </p:attrNameLst>
                                      </p:cBhvr>
                                      <p:to>
                                        <p:strVal val="visible"/>
                                      </p:to>
                                    </p:set>
                                    <p:animEffect transition="in" filter="fade">
                                      <p:cBhvr>
                                        <p:cTn id="232" dur="500"/>
                                        <p:tgtEl>
                                          <p:spTgt spid="126"/>
                                        </p:tgtEl>
                                      </p:cBhvr>
                                    </p:animEffect>
                                  </p:childTnLst>
                                </p:cTn>
                              </p:par>
                            </p:childTnLst>
                          </p:cTn>
                        </p:par>
                      </p:childTnLst>
                    </p:cTn>
                  </p:par>
                  <p:par>
                    <p:cTn id="233" fill="hold">
                      <p:stCondLst>
                        <p:cond delay="indefinite"/>
                      </p:stCondLst>
                      <p:childTnLst>
                        <p:par>
                          <p:cTn id="234" fill="hold">
                            <p:stCondLst>
                              <p:cond delay="0"/>
                            </p:stCondLst>
                            <p:childTnLst>
                              <p:par>
                                <p:cTn id="235" presetID="10" presetClass="entr" presetSubtype="0" fill="hold" grpId="0" nodeType="clickEffect">
                                  <p:stCondLst>
                                    <p:cond delay="0"/>
                                  </p:stCondLst>
                                  <p:childTnLst>
                                    <p:set>
                                      <p:cBhvr>
                                        <p:cTn id="236" dur="1" fill="hold">
                                          <p:stCondLst>
                                            <p:cond delay="0"/>
                                          </p:stCondLst>
                                        </p:cTn>
                                        <p:tgtEl>
                                          <p:spTgt spid="171"/>
                                        </p:tgtEl>
                                        <p:attrNameLst>
                                          <p:attrName>style.visibility</p:attrName>
                                        </p:attrNameLst>
                                      </p:cBhvr>
                                      <p:to>
                                        <p:strVal val="visible"/>
                                      </p:to>
                                    </p:set>
                                    <p:animEffect transition="in" filter="fade">
                                      <p:cBhvr>
                                        <p:cTn id="237" dur="500"/>
                                        <p:tgtEl>
                                          <p:spTgt spid="171"/>
                                        </p:tgtEl>
                                      </p:cBhvr>
                                    </p:animEffect>
                                  </p:childTnLst>
                                </p:cTn>
                              </p:par>
                            </p:childTnLst>
                          </p:cTn>
                        </p:par>
                      </p:childTnLst>
                    </p:cTn>
                  </p:par>
                  <p:par>
                    <p:cTn id="238" fill="hold">
                      <p:stCondLst>
                        <p:cond delay="indefinite"/>
                      </p:stCondLst>
                      <p:childTnLst>
                        <p:par>
                          <p:cTn id="239" fill="hold">
                            <p:stCondLst>
                              <p:cond delay="0"/>
                            </p:stCondLst>
                            <p:childTnLst>
                              <p:par>
                                <p:cTn id="240" presetID="10" presetClass="exit" presetSubtype="0" fill="hold" grpId="1" nodeType="clickEffect">
                                  <p:stCondLst>
                                    <p:cond delay="0"/>
                                  </p:stCondLst>
                                  <p:childTnLst>
                                    <p:animEffect transition="out" filter="fade">
                                      <p:cBhvr>
                                        <p:cTn id="241" dur="500"/>
                                        <p:tgtEl>
                                          <p:spTgt spid="171"/>
                                        </p:tgtEl>
                                      </p:cBhvr>
                                    </p:animEffect>
                                    <p:set>
                                      <p:cBhvr>
                                        <p:cTn id="242" dur="1" fill="hold">
                                          <p:stCondLst>
                                            <p:cond delay="499"/>
                                          </p:stCondLst>
                                        </p:cTn>
                                        <p:tgtEl>
                                          <p:spTgt spid="171"/>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10" presetClass="entr" presetSubtype="0" fill="hold" nodeType="clickEffect">
                                  <p:stCondLst>
                                    <p:cond delay="0"/>
                                  </p:stCondLst>
                                  <p:childTnLst>
                                    <p:set>
                                      <p:cBhvr>
                                        <p:cTn id="246" dur="1" fill="hold">
                                          <p:stCondLst>
                                            <p:cond delay="0"/>
                                          </p:stCondLst>
                                        </p:cTn>
                                        <p:tgtEl>
                                          <p:spTgt spid="153"/>
                                        </p:tgtEl>
                                        <p:attrNameLst>
                                          <p:attrName>style.visibility</p:attrName>
                                        </p:attrNameLst>
                                      </p:cBhvr>
                                      <p:to>
                                        <p:strVal val="visible"/>
                                      </p:to>
                                    </p:set>
                                    <p:animEffect transition="in" filter="fade">
                                      <p:cBhvr>
                                        <p:cTn id="247" dur="500"/>
                                        <p:tgtEl>
                                          <p:spTgt spid="153"/>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5"/>
                                        </p:tgtEl>
                                        <p:attrNameLst>
                                          <p:attrName>style.visibility</p:attrName>
                                        </p:attrNameLst>
                                      </p:cBhvr>
                                      <p:to>
                                        <p:strVal val="visible"/>
                                      </p:to>
                                    </p:set>
                                    <p:animEffect transition="in" filter="fade">
                                      <p:cBhvr>
                                        <p:cTn id="250" dur="500"/>
                                        <p:tgtEl>
                                          <p:spTgt spid="125"/>
                                        </p:tgtEl>
                                      </p:cBhvr>
                                    </p:animEffect>
                                  </p:childTnLst>
                                </p:cTn>
                              </p:par>
                            </p:childTnLst>
                          </p:cTn>
                        </p:par>
                      </p:childTnLst>
                    </p:cTn>
                  </p:par>
                  <p:par>
                    <p:cTn id="251" fill="hold">
                      <p:stCondLst>
                        <p:cond delay="indefinite"/>
                      </p:stCondLst>
                      <p:childTnLst>
                        <p:par>
                          <p:cTn id="252" fill="hold">
                            <p:stCondLst>
                              <p:cond delay="0"/>
                            </p:stCondLst>
                            <p:childTnLst>
                              <p:par>
                                <p:cTn id="253" presetID="10" presetClass="entr" presetSubtype="0" fill="hold" grpId="0" nodeType="clickEffect">
                                  <p:stCondLst>
                                    <p:cond delay="0"/>
                                  </p:stCondLst>
                                  <p:childTnLst>
                                    <p:set>
                                      <p:cBhvr>
                                        <p:cTn id="254" dur="1" fill="hold">
                                          <p:stCondLst>
                                            <p:cond delay="0"/>
                                          </p:stCondLst>
                                        </p:cTn>
                                        <p:tgtEl>
                                          <p:spTgt spid="172"/>
                                        </p:tgtEl>
                                        <p:attrNameLst>
                                          <p:attrName>style.visibility</p:attrName>
                                        </p:attrNameLst>
                                      </p:cBhvr>
                                      <p:to>
                                        <p:strVal val="visible"/>
                                      </p:to>
                                    </p:set>
                                    <p:animEffect transition="in" filter="fade">
                                      <p:cBhvr>
                                        <p:cTn id="255" dur="500"/>
                                        <p:tgtEl>
                                          <p:spTgt spid="172"/>
                                        </p:tgtEl>
                                      </p:cBhvr>
                                    </p:animEffect>
                                  </p:childTnLst>
                                </p:cTn>
                              </p:par>
                            </p:childTnLst>
                          </p:cTn>
                        </p:par>
                      </p:childTnLst>
                    </p:cTn>
                  </p:par>
                  <p:par>
                    <p:cTn id="256" fill="hold">
                      <p:stCondLst>
                        <p:cond delay="indefinite"/>
                      </p:stCondLst>
                      <p:childTnLst>
                        <p:par>
                          <p:cTn id="257" fill="hold">
                            <p:stCondLst>
                              <p:cond delay="0"/>
                            </p:stCondLst>
                            <p:childTnLst>
                              <p:par>
                                <p:cTn id="258" presetID="10" presetClass="exit" presetSubtype="0" fill="hold" grpId="1" nodeType="clickEffect">
                                  <p:stCondLst>
                                    <p:cond delay="0"/>
                                  </p:stCondLst>
                                  <p:childTnLst>
                                    <p:animEffect transition="out" filter="fade">
                                      <p:cBhvr>
                                        <p:cTn id="259" dur="500"/>
                                        <p:tgtEl>
                                          <p:spTgt spid="172"/>
                                        </p:tgtEl>
                                      </p:cBhvr>
                                    </p:animEffect>
                                    <p:set>
                                      <p:cBhvr>
                                        <p:cTn id="260" dur="1" fill="hold">
                                          <p:stCondLst>
                                            <p:cond delay="499"/>
                                          </p:stCondLst>
                                        </p:cTn>
                                        <p:tgtEl>
                                          <p:spTgt spid="172"/>
                                        </p:tgtEl>
                                        <p:attrNameLst>
                                          <p:attrName>style.visibility</p:attrName>
                                        </p:attrNameLst>
                                      </p:cBhvr>
                                      <p:to>
                                        <p:strVal val="hidden"/>
                                      </p:to>
                                    </p:set>
                                  </p:childTnLst>
                                </p:cTn>
                              </p:par>
                            </p:childTnLst>
                          </p:cTn>
                        </p:par>
                      </p:childTnLst>
                    </p:cTn>
                  </p:par>
                  <p:par>
                    <p:cTn id="261" fill="hold">
                      <p:stCondLst>
                        <p:cond delay="indefinite"/>
                      </p:stCondLst>
                      <p:childTnLst>
                        <p:par>
                          <p:cTn id="262" fill="hold">
                            <p:stCondLst>
                              <p:cond delay="0"/>
                            </p:stCondLst>
                            <p:childTnLst>
                              <p:par>
                                <p:cTn id="263" presetID="10" presetClass="entr" presetSubtype="0" fill="hold" nodeType="clickEffect">
                                  <p:stCondLst>
                                    <p:cond delay="0"/>
                                  </p:stCondLst>
                                  <p:childTnLst>
                                    <p:set>
                                      <p:cBhvr>
                                        <p:cTn id="264" dur="1" fill="hold">
                                          <p:stCondLst>
                                            <p:cond delay="0"/>
                                          </p:stCondLst>
                                        </p:cTn>
                                        <p:tgtEl>
                                          <p:spTgt spid="152"/>
                                        </p:tgtEl>
                                        <p:attrNameLst>
                                          <p:attrName>style.visibility</p:attrName>
                                        </p:attrNameLst>
                                      </p:cBhvr>
                                      <p:to>
                                        <p:strVal val="visible"/>
                                      </p:to>
                                    </p:set>
                                    <p:animEffect transition="in" filter="fade">
                                      <p:cBhvr>
                                        <p:cTn id="265" dur="500"/>
                                        <p:tgtEl>
                                          <p:spTgt spid="152"/>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4"/>
                                        </p:tgtEl>
                                        <p:attrNameLst>
                                          <p:attrName>style.visibility</p:attrName>
                                        </p:attrNameLst>
                                      </p:cBhvr>
                                      <p:to>
                                        <p:strVal val="visible"/>
                                      </p:to>
                                    </p:set>
                                    <p:animEffect transition="in" filter="fade">
                                      <p:cBhvr>
                                        <p:cTn id="268" dur="500"/>
                                        <p:tgtEl>
                                          <p:spTgt spid="124"/>
                                        </p:tgtEl>
                                      </p:cBhvr>
                                    </p:animEffect>
                                  </p:childTnLst>
                                </p:cTn>
                              </p:par>
                            </p:childTnLst>
                          </p:cTn>
                        </p:par>
                      </p:childTnLst>
                    </p:cTn>
                  </p:par>
                  <p:par>
                    <p:cTn id="269" fill="hold">
                      <p:stCondLst>
                        <p:cond delay="indefinite"/>
                      </p:stCondLst>
                      <p:childTnLst>
                        <p:par>
                          <p:cTn id="270" fill="hold">
                            <p:stCondLst>
                              <p:cond delay="0"/>
                            </p:stCondLst>
                            <p:childTnLst>
                              <p:par>
                                <p:cTn id="271" presetID="10" presetClass="entr" presetSubtype="0" fill="hold" grpId="0" nodeType="clickEffect">
                                  <p:stCondLst>
                                    <p:cond delay="0"/>
                                  </p:stCondLst>
                                  <p:childTnLst>
                                    <p:set>
                                      <p:cBhvr>
                                        <p:cTn id="272" dur="1" fill="hold">
                                          <p:stCondLst>
                                            <p:cond delay="0"/>
                                          </p:stCondLst>
                                        </p:cTn>
                                        <p:tgtEl>
                                          <p:spTgt spid="173"/>
                                        </p:tgtEl>
                                        <p:attrNameLst>
                                          <p:attrName>style.visibility</p:attrName>
                                        </p:attrNameLst>
                                      </p:cBhvr>
                                      <p:to>
                                        <p:strVal val="visible"/>
                                      </p:to>
                                    </p:set>
                                    <p:animEffect transition="in" filter="fade">
                                      <p:cBhvr>
                                        <p:cTn id="273" dur="500"/>
                                        <p:tgtEl>
                                          <p:spTgt spid="173"/>
                                        </p:tgtEl>
                                      </p:cBhvr>
                                    </p:animEffect>
                                  </p:childTnLst>
                                </p:cTn>
                              </p:par>
                            </p:childTnLst>
                          </p:cTn>
                        </p:par>
                      </p:childTnLst>
                    </p:cTn>
                  </p:par>
                  <p:par>
                    <p:cTn id="274" fill="hold">
                      <p:stCondLst>
                        <p:cond delay="indefinite"/>
                      </p:stCondLst>
                      <p:childTnLst>
                        <p:par>
                          <p:cTn id="275" fill="hold">
                            <p:stCondLst>
                              <p:cond delay="0"/>
                            </p:stCondLst>
                            <p:childTnLst>
                              <p:par>
                                <p:cTn id="276" presetID="10" presetClass="exit" presetSubtype="0" fill="hold" grpId="1" nodeType="clickEffect">
                                  <p:stCondLst>
                                    <p:cond delay="0"/>
                                  </p:stCondLst>
                                  <p:childTnLst>
                                    <p:animEffect transition="out" filter="fade">
                                      <p:cBhvr>
                                        <p:cTn id="277" dur="500"/>
                                        <p:tgtEl>
                                          <p:spTgt spid="173"/>
                                        </p:tgtEl>
                                      </p:cBhvr>
                                    </p:animEffect>
                                    <p:set>
                                      <p:cBhvr>
                                        <p:cTn id="278" dur="1" fill="hold">
                                          <p:stCondLst>
                                            <p:cond delay="499"/>
                                          </p:stCondLst>
                                        </p:cTn>
                                        <p:tgtEl>
                                          <p:spTgt spid="173"/>
                                        </p:tgtEl>
                                        <p:attrNameLst>
                                          <p:attrName>style.visibility</p:attrName>
                                        </p:attrNameLst>
                                      </p:cBhvr>
                                      <p:to>
                                        <p:strVal val="hidden"/>
                                      </p:to>
                                    </p:set>
                                  </p:childTnLst>
                                </p:cTn>
                              </p:par>
                            </p:childTnLst>
                          </p:cTn>
                        </p:par>
                      </p:childTnLst>
                    </p:cTn>
                  </p:par>
                  <p:par>
                    <p:cTn id="279" fill="hold">
                      <p:stCondLst>
                        <p:cond delay="indefinite"/>
                      </p:stCondLst>
                      <p:childTnLst>
                        <p:par>
                          <p:cTn id="280" fill="hold">
                            <p:stCondLst>
                              <p:cond delay="0"/>
                            </p:stCondLst>
                            <p:childTnLst>
                              <p:par>
                                <p:cTn id="281" presetID="10" presetClass="entr" presetSubtype="0" fill="hold" grpId="0" nodeType="clickEffect">
                                  <p:stCondLst>
                                    <p:cond delay="0"/>
                                  </p:stCondLst>
                                  <p:childTnLst>
                                    <p:set>
                                      <p:cBhvr>
                                        <p:cTn id="282" dur="1" fill="hold">
                                          <p:stCondLst>
                                            <p:cond delay="0"/>
                                          </p:stCondLst>
                                        </p:cTn>
                                        <p:tgtEl>
                                          <p:spTgt spid="151"/>
                                        </p:tgtEl>
                                        <p:attrNameLst>
                                          <p:attrName>style.visibility</p:attrName>
                                        </p:attrNameLst>
                                      </p:cBhvr>
                                      <p:to>
                                        <p:strVal val="visible"/>
                                      </p:to>
                                    </p:set>
                                    <p:animEffect transition="in" filter="fade">
                                      <p:cBhvr>
                                        <p:cTn id="283" dur="500"/>
                                        <p:tgtEl>
                                          <p:spTgt spid="151"/>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8"/>
                                        </p:tgtEl>
                                        <p:attrNameLst>
                                          <p:attrName>style.visibility</p:attrName>
                                        </p:attrNameLst>
                                      </p:cBhvr>
                                      <p:to>
                                        <p:strVal val="visible"/>
                                      </p:to>
                                    </p:set>
                                    <p:animEffect transition="in" filter="fade">
                                      <p:cBhvr>
                                        <p:cTn id="286" dur="500"/>
                                        <p:tgtEl>
                                          <p:spTgt spid="128"/>
                                        </p:tgtEl>
                                      </p:cBhvr>
                                    </p:animEffect>
                                  </p:childTnLst>
                                </p:cTn>
                              </p:par>
                            </p:childTnLst>
                          </p:cTn>
                        </p:par>
                      </p:childTnLst>
                    </p:cTn>
                  </p:par>
                  <p:par>
                    <p:cTn id="287" fill="hold">
                      <p:stCondLst>
                        <p:cond delay="indefinite"/>
                      </p:stCondLst>
                      <p:childTnLst>
                        <p:par>
                          <p:cTn id="288" fill="hold">
                            <p:stCondLst>
                              <p:cond delay="0"/>
                            </p:stCondLst>
                            <p:childTnLst>
                              <p:par>
                                <p:cTn id="289" presetID="10" presetClass="entr" presetSubtype="0" fill="hold" nodeType="clickEffect">
                                  <p:stCondLst>
                                    <p:cond delay="0"/>
                                  </p:stCondLst>
                                  <p:childTnLst>
                                    <p:set>
                                      <p:cBhvr>
                                        <p:cTn id="290" dur="1" fill="hold">
                                          <p:stCondLst>
                                            <p:cond delay="0"/>
                                          </p:stCondLst>
                                        </p:cTn>
                                        <p:tgtEl>
                                          <p:spTgt spid="161"/>
                                        </p:tgtEl>
                                        <p:attrNameLst>
                                          <p:attrName>style.visibility</p:attrName>
                                        </p:attrNameLst>
                                      </p:cBhvr>
                                      <p:to>
                                        <p:strVal val="visible"/>
                                      </p:to>
                                    </p:set>
                                    <p:animEffect transition="in" filter="fade">
                                      <p:cBhvr>
                                        <p:cTn id="291" dur="500"/>
                                        <p:tgtEl>
                                          <p:spTgt spid="161"/>
                                        </p:tgtEl>
                                      </p:cBhvr>
                                    </p:animEffect>
                                  </p:childTnLst>
                                </p:cTn>
                              </p:par>
                              <p:par>
                                <p:cTn id="292" presetID="10" presetClass="entr" presetSubtype="0" fill="hold" nodeType="withEffect">
                                  <p:stCondLst>
                                    <p:cond delay="0"/>
                                  </p:stCondLst>
                                  <p:childTnLst>
                                    <p:set>
                                      <p:cBhvr>
                                        <p:cTn id="293" dur="1" fill="hold">
                                          <p:stCondLst>
                                            <p:cond delay="0"/>
                                          </p:stCondLst>
                                        </p:cTn>
                                        <p:tgtEl>
                                          <p:spTgt spid="160"/>
                                        </p:tgtEl>
                                        <p:attrNameLst>
                                          <p:attrName>style.visibility</p:attrName>
                                        </p:attrNameLst>
                                      </p:cBhvr>
                                      <p:to>
                                        <p:strVal val="visible"/>
                                      </p:to>
                                    </p:set>
                                    <p:animEffect transition="in" filter="fade">
                                      <p:cBhvr>
                                        <p:cTn id="294" dur="500"/>
                                        <p:tgtEl>
                                          <p:spTgt spid="160"/>
                                        </p:tgtEl>
                                      </p:cBhvr>
                                    </p:animEffect>
                                  </p:childTnLst>
                                </p:cTn>
                              </p:par>
                              <p:par>
                                <p:cTn id="295" presetID="10" presetClass="entr" presetSubtype="0" fill="hold" grpId="0" nodeType="withEffect">
                                  <p:stCondLst>
                                    <p:cond delay="0"/>
                                  </p:stCondLst>
                                  <p:childTnLst>
                                    <p:set>
                                      <p:cBhvr>
                                        <p:cTn id="296" dur="1" fill="hold">
                                          <p:stCondLst>
                                            <p:cond delay="0"/>
                                          </p:stCondLst>
                                        </p:cTn>
                                        <p:tgtEl>
                                          <p:spTgt spid="129"/>
                                        </p:tgtEl>
                                        <p:attrNameLst>
                                          <p:attrName>style.visibility</p:attrName>
                                        </p:attrNameLst>
                                      </p:cBhvr>
                                      <p:to>
                                        <p:strVal val="visible"/>
                                      </p:to>
                                    </p:set>
                                    <p:animEffect transition="in" filter="fade">
                                      <p:cBhvr>
                                        <p:cTn id="297" dur="500"/>
                                        <p:tgtEl>
                                          <p:spTgt spid="129"/>
                                        </p:tgtEl>
                                      </p:cBhvr>
                                    </p:animEffect>
                                  </p:childTnLst>
                                </p:cTn>
                              </p:par>
                            </p:childTnLst>
                          </p:cTn>
                        </p:par>
                      </p:childTnLst>
                    </p:cTn>
                  </p:par>
                  <p:par>
                    <p:cTn id="298" fill="hold">
                      <p:stCondLst>
                        <p:cond delay="indefinite"/>
                      </p:stCondLst>
                      <p:childTnLst>
                        <p:par>
                          <p:cTn id="299" fill="hold">
                            <p:stCondLst>
                              <p:cond delay="0"/>
                            </p:stCondLst>
                            <p:childTnLst>
                              <p:par>
                                <p:cTn id="300" presetID="10" presetClass="entr" presetSubtype="0" fill="hold" grpId="0" nodeType="clickEffect">
                                  <p:stCondLst>
                                    <p:cond delay="0"/>
                                  </p:stCondLst>
                                  <p:childTnLst>
                                    <p:set>
                                      <p:cBhvr>
                                        <p:cTn id="301" dur="1" fill="hold">
                                          <p:stCondLst>
                                            <p:cond delay="0"/>
                                          </p:stCondLst>
                                        </p:cTn>
                                        <p:tgtEl>
                                          <p:spTgt spid="174"/>
                                        </p:tgtEl>
                                        <p:attrNameLst>
                                          <p:attrName>style.visibility</p:attrName>
                                        </p:attrNameLst>
                                      </p:cBhvr>
                                      <p:to>
                                        <p:strVal val="visible"/>
                                      </p:to>
                                    </p:set>
                                    <p:animEffect transition="in" filter="fade">
                                      <p:cBhvr>
                                        <p:cTn id="302" dur="500"/>
                                        <p:tgtEl>
                                          <p:spTgt spid="174"/>
                                        </p:tgtEl>
                                      </p:cBhvr>
                                    </p:animEffect>
                                  </p:childTnLst>
                                </p:cTn>
                              </p:par>
                            </p:childTnLst>
                          </p:cTn>
                        </p:par>
                      </p:childTnLst>
                    </p:cTn>
                  </p:par>
                  <p:par>
                    <p:cTn id="303" fill="hold">
                      <p:stCondLst>
                        <p:cond delay="indefinite"/>
                      </p:stCondLst>
                      <p:childTnLst>
                        <p:par>
                          <p:cTn id="304" fill="hold">
                            <p:stCondLst>
                              <p:cond delay="0"/>
                            </p:stCondLst>
                            <p:childTnLst>
                              <p:par>
                                <p:cTn id="305" presetID="10" presetClass="exit" presetSubtype="0" fill="hold" grpId="1" nodeType="clickEffect">
                                  <p:stCondLst>
                                    <p:cond delay="0"/>
                                  </p:stCondLst>
                                  <p:childTnLst>
                                    <p:animEffect transition="out" filter="fade">
                                      <p:cBhvr>
                                        <p:cTn id="306" dur="500"/>
                                        <p:tgtEl>
                                          <p:spTgt spid="174"/>
                                        </p:tgtEl>
                                      </p:cBhvr>
                                    </p:animEffect>
                                    <p:set>
                                      <p:cBhvr>
                                        <p:cTn id="307" dur="1" fill="hold">
                                          <p:stCondLst>
                                            <p:cond delay="499"/>
                                          </p:stCondLst>
                                        </p:cTn>
                                        <p:tgtEl>
                                          <p:spTgt spid="174"/>
                                        </p:tgtEl>
                                        <p:attrNameLst>
                                          <p:attrName>style.visibility</p:attrName>
                                        </p:attrNameLst>
                                      </p:cBhvr>
                                      <p:to>
                                        <p:strVal val="hidden"/>
                                      </p:to>
                                    </p:set>
                                  </p:childTnLst>
                                </p:cTn>
                              </p:par>
                            </p:childTnLst>
                          </p:cTn>
                        </p:par>
                      </p:childTnLst>
                    </p:cTn>
                  </p:par>
                  <p:par>
                    <p:cTn id="308" fill="hold">
                      <p:stCondLst>
                        <p:cond delay="indefinite"/>
                      </p:stCondLst>
                      <p:childTnLst>
                        <p:par>
                          <p:cTn id="309" fill="hold">
                            <p:stCondLst>
                              <p:cond delay="0"/>
                            </p:stCondLst>
                            <p:childTnLst>
                              <p:par>
                                <p:cTn id="310" presetID="10" presetClass="entr" presetSubtype="0" fill="hold" nodeType="clickEffect">
                                  <p:stCondLst>
                                    <p:cond delay="0"/>
                                  </p:stCondLst>
                                  <p:childTnLst>
                                    <p:set>
                                      <p:cBhvr>
                                        <p:cTn id="311" dur="1" fill="hold">
                                          <p:stCondLst>
                                            <p:cond delay="0"/>
                                          </p:stCondLst>
                                        </p:cTn>
                                        <p:tgtEl>
                                          <p:spTgt spid="158"/>
                                        </p:tgtEl>
                                        <p:attrNameLst>
                                          <p:attrName>style.visibility</p:attrName>
                                        </p:attrNameLst>
                                      </p:cBhvr>
                                      <p:to>
                                        <p:strVal val="visible"/>
                                      </p:to>
                                    </p:set>
                                    <p:animEffect transition="in" filter="fade">
                                      <p:cBhvr>
                                        <p:cTn id="312" dur="500"/>
                                        <p:tgtEl>
                                          <p:spTgt spid="158"/>
                                        </p:tgtEl>
                                      </p:cBhvr>
                                    </p:animEffect>
                                  </p:childTnLst>
                                </p:cTn>
                              </p:par>
                              <p:par>
                                <p:cTn id="313" presetID="10" presetClass="entr" presetSubtype="0" fill="hold" nodeType="withEffect">
                                  <p:stCondLst>
                                    <p:cond delay="0"/>
                                  </p:stCondLst>
                                  <p:childTnLst>
                                    <p:set>
                                      <p:cBhvr>
                                        <p:cTn id="314" dur="1" fill="hold">
                                          <p:stCondLst>
                                            <p:cond delay="0"/>
                                          </p:stCondLst>
                                        </p:cTn>
                                        <p:tgtEl>
                                          <p:spTgt spid="157"/>
                                        </p:tgtEl>
                                        <p:attrNameLst>
                                          <p:attrName>style.visibility</p:attrName>
                                        </p:attrNameLst>
                                      </p:cBhvr>
                                      <p:to>
                                        <p:strVal val="visible"/>
                                      </p:to>
                                    </p:set>
                                    <p:animEffect transition="in" filter="fade">
                                      <p:cBhvr>
                                        <p:cTn id="315" dur="500"/>
                                        <p:tgtEl>
                                          <p:spTgt spid="157"/>
                                        </p:tgtEl>
                                      </p:cBhvr>
                                    </p:animEffect>
                                  </p:childTnLst>
                                </p:cTn>
                              </p:par>
                              <p:par>
                                <p:cTn id="316" presetID="10" presetClass="entr" presetSubtype="0" fill="hold" grpId="0" nodeType="withEffect">
                                  <p:stCondLst>
                                    <p:cond delay="0"/>
                                  </p:stCondLst>
                                  <p:childTnLst>
                                    <p:set>
                                      <p:cBhvr>
                                        <p:cTn id="317" dur="1" fill="hold">
                                          <p:stCondLst>
                                            <p:cond delay="0"/>
                                          </p:stCondLst>
                                        </p:cTn>
                                        <p:tgtEl>
                                          <p:spTgt spid="131"/>
                                        </p:tgtEl>
                                        <p:attrNameLst>
                                          <p:attrName>style.visibility</p:attrName>
                                        </p:attrNameLst>
                                      </p:cBhvr>
                                      <p:to>
                                        <p:strVal val="visible"/>
                                      </p:to>
                                    </p:set>
                                    <p:animEffect transition="in" filter="fade">
                                      <p:cBhvr>
                                        <p:cTn id="318" dur="500"/>
                                        <p:tgtEl>
                                          <p:spTgt spid="131"/>
                                        </p:tgtEl>
                                      </p:cBhvr>
                                    </p:animEffect>
                                  </p:childTnLst>
                                </p:cTn>
                              </p:par>
                            </p:childTnLst>
                          </p:cTn>
                        </p:par>
                      </p:childTnLst>
                    </p:cTn>
                  </p:par>
                  <p:par>
                    <p:cTn id="319" fill="hold">
                      <p:stCondLst>
                        <p:cond delay="indefinite"/>
                      </p:stCondLst>
                      <p:childTnLst>
                        <p:par>
                          <p:cTn id="320" fill="hold">
                            <p:stCondLst>
                              <p:cond delay="0"/>
                            </p:stCondLst>
                            <p:childTnLst>
                              <p:par>
                                <p:cTn id="321" presetID="10" presetClass="entr" presetSubtype="0" fill="hold" grpId="0" nodeType="clickEffect">
                                  <p:stCondLst>
                                    <p:cond delay="0"/>
                                  </p:stCondLst>
                                  <p:childTnLst>
                                    <p:set>
                                      <p:cBhvr>
                                        <p:cTn id="322" dur="1" fill="hold">
                                          <p:stCondLst>
                                            <p:cond delay="0"/>
                                          </p:stCondLst>
                                        </p:cTn>
                                        <p:tgtEl>
                                          <p:spTgt spid="175"/>
                                        </p:tgtEl>
                                        <p:attrNameLst>
                                          <p:attrName>style.visibility</p:attrName>
                                        </p:attrNameLst>
                                      </p:cBhvr>
                                      <p:to>
                                        <p:strVal val="visible"/>
                                      </p:to>
                                    </p:set>
                                    <p:animEffect transition="in" filter="fade">
                                      <p:cBhvr>
                                        <p:cTn id="323" dur="500"/>
                                        <p:tgtEl>
                                          <p:spTgt spid="175"/>
                                        </p:tgtEl>
                                      </p:cBhvr>
                                    </p:animEffect>
                                  </p:childTnLst>
                                </p:cTn>
                              </p:par>
                            </p:childTnLst>
                          </p:cTn>
                        </p:par>
                      </p:childTnLst>
                    </p:cTn>
                  </p:par>
                  <p:par>
                    <p:cTn id="324" fill="hold">
                      <p:stCondLst>
                        <p:cond delay="indefinite"/>
                      </p:stCondLst>
                      <p:childTnLst>
                        <p:par>
                          <p:cTn id="325" fill="hold">
                            <p:stCondLst>
                              <p:cond delay="0"/>
                            </p:stCondLst>
                            <p:childTnLst>
                              <p:par>
                                <p:cTn id="326" presetID="10" presetClass="exit" presetSubtype="0" fill="hold" grpId="1" nodeType="clickEffect">
                                  <p:stCondLst>
                                    <p:cond delay="0"/>
                                  </p:stCondLst>
                                  <p:childTnLst>
                                    <p:animEffect transition="out" filter="fade">
                                      <p:cBhvr>
                                        <p:cTn id="327" dur="500"/>
                                        <p:tgtEl>
                                          <p:spTgt spid="175"/>
                                        </p:tgtEl>
                                      </p:cBhvr>
                                    </p:animEffect>
                                    <p:set>
                                      <p:cBhvr>
                                        <p:cTn id="328" dur="1" fill="hold">
                                          <p:stCondLst>
                                            <p:cond delay="499"/>
                                          </p:stCondLst>
                                        </p:cTn>
                                        <p:tgtEl>
                                          <p:spTgt spid="175"/>
                                        </p:tgtEl>
                                        <p:attrNameLst>
                                          <p:attrName>style.visibility</p:attrName>
                                        </p:attrNameLst>
                                      </p:cBhvr>
                                      <p:to>
                                        <p:strVal val="hidden"/>
                                      </p:to>
                                    </p:set>
                                  </p:childTnLst>
                                </p:cTn>
                              </p:par>
                            </p:childTnLst>
                          </p:cTn>
                        </p:par>
                      </p:childTnLst>
                    </p:cTn>
                  </p:par>
                  <p:par>
                    <p:cTn id="329" fill="hold">
                      <p:stCondLst>
                        <p:cond delay="indefinite"/>
                      </p:stCondLst>
                      <p:childTnLst>
                        <p:par>
                          <p:cTn id="330" fill="hold">
                            <p:stCondLst>
                              <p:cond delay="0"/>
                            </p:stCondLst>
                            <p:childTnLst>
                              <p:par>
                                <p:cTn id="331" presetID="10" presetClass="entr" presetSubtype="0" fill="hold" grpId="0" nodeType="clickEffect">
                                  <p:stCondLst>
                                    <p:cond delay="0"/>
                                  </p:stCondLst>
                                  <p:childTnLst>
                                    <p:set>
                                      <p:cBhvr>
                                        <p:cTn id="332" dur="1" fill="hold">
                                          <p:stCondLst>
                                            <p:cond delay="0"/>
                                          </p:stCondLst>
                                        </p:cTn>
                                        <p:tgtEl>
                                          <p:spTgt spid="132"/>
                                        </p:tgtEl>
                                        <p:attrNameLst>
                                          <p:attrName>style.visibility</p:attrName>
                                        </p:attrNameLst>
                                      </p:cBhvr>
                                      <p:to>
                                        <p:strVal val="visible"/>
                                      </p:to>
                                    </p:set>
                                    <p:animEffect transition="in" filter="fade">
                                      <p:cBhvr>
                                        <p:cTn id="333" dur="500"/>
                                        <p:tgtEl>
                                          <p:spTgt spid="132"/>
                                        </p:tgtEl>
                                      </p:cBhvr>
                                    </p:animEffect>
                                  </p:childTnLst>
                                </p:cTn>
                              </p:par>
                              <p:par>
                                <p:cTn id="334" presetID="10" presetClass="entr" presetSubtype="0" fill="hold" nodeType="withEffect">
                                  <p:stCondLst>
                                    <p:cond delay="0"/>
                                  </p:stCondLst>
                                  <p:childTnLst>
                                    <p:set>
                                      <p:cBhvr>
                                        <p:cTn id="335" dur="1" fill="hold">
                                          <p:stCondLst>
                                            <p:cond delay="0"/>
                                          </p:stCondLst>
                                        </p:cTn>
                                        <p:tgtEl>
                                          <p:spTgt spid="159"/>
                                        </p:tgtEl>
                                        <p:attrNameLst>
                                          <p:attrName>style.visibility</p:attrName>
                                        </p:attrNameLst>
                                      </p:cBhvr>
                                      <p:to>
                                        <p:strVal val="visible"/>
                                      </p:to>
                                    </p:set>
                                    <p:animEffect transition="in" filter="fade">
                                      <p:cBhvr>
                                        <p:cTn id="336" dur="500"/>
                                        <p:tgtEl>
                                          <p:spTgt spid="159"/>
                                        </p:tgtEl>
                                      </p:cBhvr>
                                    </p:animEffect>
                                  </p:childTnLst>
                                </p:cTn>
                              </p:par>
                              <p:par>
                                <p:cTn id="337" presetID="10" presetClass="entr" presetSubtype="0" fill="hold" nodeType="withEffect">
                                  <p:stCondLst>
                                    <p:cond delay="0"/>
                                  </p:stCondLst>
                                  <p:childTnLst>
                                    <p:set>
                                      <p:cBhvr>
                                        <p:cTn id="338" dur="1" fill="hold">
                                          <p:stCondLst>
                                            <p:cond delay="0"/>
                                          </p:stCondLst>
                                        </p:cTn>
                                        <p:tgtEl>
                                          <p:spTgt spid="156"/>
                                        </p:tgtEl>
                                        <p:attrNameLst>
                                          <p:attrName>style.visibility</p:attrName>
                                        </p:attrNameLst>
                                      </p:cBhvr>
                                      <p:to>
                                        <p:strVal val="visible"/>
                                      </p:to>
                                    </p:set>
                                    <p:animEffect transition="in" filter="fade">
                                      <p:cBhvr>
                                        <p:cTn id="339" dur="500"/>
                                        <p:tgtEl>
                                          <p:spTgt spid="156"/>
                                        </p:tgtEl>
                                      </p:cBhvr>
                                    </p:animEffect>
                                  </p:childTnLst>
                                </p:cTn>
                              </p:par>
                            </p:childTnLst>
                          </p:cTn>
                        </p:par>
                      </p:childTnLst>
                    </p:cTn>
                  </p:par>
                  <p:par>
                    <p:cTn id="340" fill="hold">
                      <p:stCondLst>
                        <p:cond delay="indefinite"/>
                      </p:stCondLst>
                      <p:childTnLst>
                        <p:par>
                          <p:cTn id="341" fill="hold">
                            <p:stCondLst>
                              <p:cond delay="0"/>
                            </p:stCondLst>
                            <p:childTnLst>
                              <p:par>
                                <p:cTn id="342" presetID="10" presetClass="entr" presetSubtype="0" fill="hold" grpId="0" nodeType="clickEffect">
                                  <p:stCondLst>
                                    <p:cond delay="0"/>
                                  </p:stCondLst>
                                  <p:childTnLst>
                                    <p:set>
                                      <p:cBhvr>
                                        <p:cTn id="343" dur="1" fill="hold">
                                          <p:stCondLst>
                                            <p:cond delay="0"/>
                                          </p:stCondLst>
                                        </p:cTn>
                                        <p:tgtEl>
                                          <p:spTgt spid="176"/>
                                        </p:tgtEl>
                                        <p:attrNameLst>
                                          <p:attrName>style.visibility</p:attrName>
                                        </p:attrNameLst>
                                      </p:cBhvr>
                                      <p:to>
                                        <p:strVal val="visible"/>
                                      </p:to>
                                    </p:set>
                                    <p:animEffect transition="in" filter="fade">
                                      <p:cBhvr>
                                        <p:cTn id="344" dur="500"/>
                                        <p:tgtEl>
                                          <p:spTgt spid="176"/>
                                        </p:tgtEl>
                                      </p:cBhvr>
                                    </p:animEffect>
                                  </p:childTnLst>
                                </p:cTn>
                              </p:par>
                            </p:childTnLst>
                          </p:cTn>
                        </p:par>
                      </p:childTnLst>
                    </p:cTn>
                  </p:par>
                  <p:par>
                    <p:cTn id="345" fill="hold">
                      <p:stCondLst>
                        <p:cond delay="indefinite"/>
                      </p:stCondLst>
                      <p:childTnLst>
                        <p:par>
                          <p:cTn id="346" fill="hold">
                            <p:stCondLst>
                              <p:cond delay="0"/>
                            </p:stCondLst>
                            <p:childTnLst>
                              <p:par>
                                <p:cTn id="347" presetID="10" presetClass="exit" presetSubtype="0" fill="hold" grpId="1" nodeType="clickEffect">
                                  <p:stCondLst>
                                    <p:cond delay="0"/>
                                  </p:stCondLst>
                                  <p:childTnLst>
                                    <p:animEffect transition="out" filter="fade">
                                      <p:cBhvr>
                                        <p:cTn id="348" dur="500"/>
                                        <p:tgtEl>
                                          <p:spTgt spid="176"/>
                                        </p:tgtEl>
                                      </p:cBhvr>
                                    </p:animEffect>
                                    <p:set>
                                      <p:cBhvr>
                                        <p:cTn id="349" dur="1" fill="hold">
                                          <p:stCondLst>
                                            <p:cond delay="499"/>
                                          </p:stCondLst>
                                        </p:cTn>
                                        <p:tgtEl>
                                          <p:spTgt spid="176"/>
                                        </p:tgtEl>
                                        <p:attrNameLst>
                                          <p:attrName>style.visibility</p:attrName>
                                        </p:attrNameLst>
                                      </p:cBhvr>
                                      <p:to>
                                        <p:strVal val="hidden"/>
                                      </p:to>
                                    </p:set>
                                  </p:childTnLst>
                                </p:cTn>
                              </p:par>
                            </p:childTnLst>
                          </p:cTn>
                        </p:par>
                      </p:childTnLst>
                    </p:cTn>
                  </p:par>
                  <p:par>
                    <p:cTn id="350" fill="hold">
                      <p:stCondLst>
                        <p:cond delay="indefinite"/>
                      </p:stCondLst>
                      <p:childTnLst>
                        <p:par>
                          <p:cTn id="351" fill="hold">
                            <p:stCondLst>
                              <p:cond delay="0"/>
                            </p:stCondLst>
                            <p:childTnLst>
                              <p:par>
                                <p:cTn id="352" presetID="10" presetClass="entr" presetSubtype="0" fill="hold" grpId="0" nodeType="clickEffect">
                                  <p:stCondLst>
                                    <p:cond delay="0"/>
                                  </p:stCondLst>
                                  <p:childTnLst>
                                    <p:set>
                                      <p:cBhvr>
                                        <p:cTn id="353" dur="1" fill="hold">
                                          <p:stCondLst>
                                            <p:cond delay="0"/>
                                          </p:stCondLst>
                                        </p:cTn>
                                        <p:tgtEl>
                                          <p:spTgt spid="130"/>
                                        </p:tgtEl>
                                        <p:attrNameLst>
                                          <p:attrName>style.visibility</p:attrName>
                                        </p:attrNameLst>
                                      </p:cBhvr>
                                      <p:to>
                                        <p:strVal val="visible"/>
                                      </p:to>
                                    </p:set>
                                    <p:animEffect transition="in" filter="fade">
                                      <p:cBhvr>
                                        <p:cTn id="354" dur="500"/>
                                        <p:tgtEl>
                                          <p:spTgt spid="130"/>
                                        </p:tgtEl>
                                      </p:cBhvr>
                                    </p:animEffect>
                                  </p:childTnLst>
                                </p:cTn>
                              </p:par>
                              <p:par>
                                <p:cTn id="355" presetID="10" presetClass="entr" presetSubtype="0" fill="hold" nodeType="withEffect">
                                  <p:stCondLst>
                                    <p:cond delay="0"/>
                                  </p:stCondLst>
                                  <p:childTnLst>
                                    <p:set>
                                      <p:cBhvr>
                                        <p:cTn id="356" dur="1" fill="hold">
                                          <p:stCondLst>
                                            <p:cond delay="0"/>
                                          </p:stCondLst>
                                        </p:cTn>
                                        <p:tgtEl>
                                          <p:spTgt spid="164"/>
                                        </p:tgtEl>
                                        <p:attrNameLst>
                                          <p:attrName>style.visibility</p:attrName>
                                        </p:attrNameLst>
                                      </p:cBhvr>
                                      <p:to>
                                        <p:strVal val="visible"/>
                                      </p:to>
                                    </p:set>
                                    <p:animEffect transition="in" filter="fade">
                                      <p:cBhvr>
                                        <p:cTn id="357" dur="500"/>
                                        <p:tgtEl>
                                          <p:spTgt spid="164"/>
                                        </p:tgtEl>
                                      </p:cBhvr>
                                    </p:animEffect>
                                  </p:childTnLst>
                                </p:cTn>
                              </p:par>
                              <p:par>
                                <p:cTn id="358" presetID="10" presetClass="entr" presetSubtype="0" fill="hold" nodeType="withEffect">
                                  <p:stCondLst>
                                    <p:cond delay="0"/>
                                  </p:stCondLst>
                                  <p:childTnLst>
                                    <p:set>
                                      <p:cBhvr>
                                        <p:cTn id="359" dur="1" fill="hold">
                                          <p:stCondLst>
                                            <p:cond delay="0"/>
                                          </p:stCondLst>
                                        </p:cTn>
                                        <p:tgtEl>
                                          <p:spTgt spid="162"/>
                                        </p:tgtEl>
                                        <p:attrNameLst>
                                          <p:attrName>style.visibility</p:attrName>
                                        </p:attrNameLst>
                                      </p:cBhvr>
                                      <p:to>
                                        <p:strVal val="visible"/>
                                      </p:to>
                                    </p:set>
                                    <p:animEffect transition="in" filter="fade">
                                      <p:cBhvr>
                                        <p:cTn id="360" dur="500"/>
                                        <p:tgtEl>
                                          <p:spTgt spid="162"/>
                                        </p:tgtEl>
                                      </p:cBhvr>
                                    </p:animEffect>
                                  </p:childTnLst>
                                </p:cTn>
                              </p:par>
                              <p:par>
                                <p:cTn id="361" presetID="10" presetClass="entr" presetSubtype="0" fill="hold" nodeType="withEffect">
                                  <p:stCondLst>
                                    <p:cond delay="0"/>
                                  </p:stCondLst>
                                  <p:childTnLst>
                                    <p:set>
                                      <p:cBhvr>
                                        <p:cTn id="362" dur="1" fill="hold">
                                          <p:stCondLst>
                                            <p:cond delay="0"/>
                                          </p:stCondLst>
                                        </p:cTn>
                                        <p:tgtEl>
                                          <p:spTgt spid="163"/>
                                        </p:tgtEl>
                                        <p:attrNameLst>
                                          <p:attrName>style.visibility</p:attrName>
                                        </p:attrNameLst>
                                      </p:cBhvr>
                                      <p:to>
                                        <p:strVal val="visible"/>
                                      </p:to>
                                    </p:set>
                                    <p:animEffect transition="in" filter="fade">
                                      <p:cBhvr>
                                        <p:cTn id="363" dur="500"/>
                                        <p:tgtEl>
                                          <p:spTgt spid="163"/>
                                        </p:tgtEl>
                                      </p:cBhvr>
                                    </p:animEffect>
                                  </p:childTnLst>
                                </p:cTn>
                              </p:par>
                            </p:childTnLst>
                          </p:cTn>
                        </p:par>
                      </p:childTnLst>
                    </p:cTn>
                  </p:par>
                  <p:par>
                    <p:cTn id="364" fill="hold">
                      <p:stCondLst>
                        <p:cond delay="indefinite"/>
                      </p:stCondLst>
                      <p:childTnLst>
                        <p:par>
                          <p:cTn id="365" fill="hold">
                            <p:stCondLst>
                              <p:cond delay="0"/>
                            </p:stCondLst>
                            <p:childTnLst>
                              <p:par>
                                <p:cTn id="366" presetID="10" presetClass="entr" presetSubtype="0" fill="hold" grpId="0" nodeType="clickEffect">
                                  <p:stCondLst>
                                    <p:cond delay="0"/>
                                  </p:stCondLst>
                                  <p:childTnLst>
                                    <p:set>
                                      <p:cBhvr>
                                        <p:cTn id="367" dur="1" fill="hold">
                                          <p:stCondLst>
                                            <p:cond delay="0"/>
                                          </p:stCondLst>
                                        </p:cTn>
                                        <p:tgtEl>
                                          <p:spTgt spid="177"/>
                                        </p:tgtEl>
                                        <p:attrNameLst>
                                          <p:attrName>style.visibility</p:attrName>
                                        </p:attrNameLst>
                                      </p:cBhvr>
                                      <p:to>
                                        <p:strVal val="visible"/>
                                      </p:to>
                                    </p:set>
                                    <p:animEffect transition="in" filter="fade">
                                      <p:cBhvr>
                                        <p:cTn id="368" dur="500"/>
                                        <p:tgtEl>
                                          <p:spTgt spid="177"/>
                                        </p:tgtEl>
                                      </p:cBhvr>
                                    </p:animEffect>
                                  </p:childTnLst>
                                </p:cTn>
                              </p:par>
                            </p:childTnLst>
                          </p:cTn>
                        </p:par>
                      </p:childTnLst>
                    </p:cTn>
                  </p:par>
                  <p:par>
                    <p:cTn id="369" fill="hold">
                      <p:stCondLst>
                        <p:cond delay="indefinite"/>
                      </p:stCondLst>
                      <p:childTnLst>
                        <p:par>
                          <p:cTn id="370" fill="hold">
                            <p:stCondLst>
                              <p:cond delay="0"/>
                            </p:stCondLst>
                            <p:childTnLst>
                              <p:par>
                                <p:cTn id="371" presetID="10" presetClass="exit" presetSubtype="0" fill="hold" grpId="1" nodeType="clickEffect">
                                  <p:stCondLst>
                                    <p:cond delay="0"/>
                                  </p:stCondLst>
                                  <p:childTnLst>
                                    <p:animEffect transition="out" filter="fade">
                                      <p:cBhvr>
                                        <p:cTn id="372" dur="500"/>
                                        <p:tgtEl>
                                          <p:spTgt spid="177"/>
                                        </p:tgtEl>
                                      </p:cBhvr>
                                    </p:animEffect>
                                    <p:set>
                                      <p:cBhvr>
                                        <p:cTn id="373" dur="1" fill="hold">
                                          <p:stCondLst>
                                            <p:cond delay="499"/>
                                          </p:stCondLst>
                                        </p:cTn>
                                        <p:tgtEl>
                                          <p:spTgt spid="1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5" grpId="0"/>
      <p:bldP spid="106" grpId="0"/>
      <p:bldP spid="107" grpId="0"/>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49" grpId="0"/>
      <p:bldP spid="150" grpId="0"/>
      <p:bldP spid="151" grpId="0"/>
      <p:bldP spid="165" grpId="0" animBg="1"/>
      <p:bldP spid="165" grpId="1" animBg="1"/>
      <p:bldP spid="166" grpId="0" animBg="1"/>
      <p:bldP spid="166" grpId="1" animBg="1"/>
      <p:bldP spid="167" grpId="0" animBg="1"/>
      <p:bldP spid="167" grpId="1" animBg="1"/>
      <p:bldP spid="168" grpId="0" animBg="1"/>
      <p:bldP spid="168" grpId="1" animBg="1"/>
      <p:bldP spid="169" grpId="0" animBg="1"/>
      <p:bldP spid="169" grpId="1" animBg="1"/>
      <p:bldP spid="170" grpId="0" animBg="1"/>
      <p:bldP spid="170" grpId="1" animBg="1"/>
      <p:bldP spid="171" grpId="0" animBg="1"/>
      <p:bldP spid="171" grpId="1" animBg="1"/>
      <p:bldP spid="172" grpId="0" animBg="1"/>
      <p:bldP spid="172" grpId="1" animBg="1"/>
      <p:bldP spid="173" grpId="0" animBg="1"/>
      <p:bldP spid="173" grpId="1" animBg="1"/>
      <p:bldP spid="174" grpId="0" animBg="1"/>
      <p:bldP spid="174" grpId="1" animBg="1"/>
      <p:bldP spid="175" grpId="0" animBg="1"/>
      <p:bldP spid="175" grpId="1" animBg="1"/>
      <p:bldP spid="176" grpId="0" animBg="1"/>
      <p:bldP spid="176" grpId="1" animBg="1"/>
      <p:bldP spid="177" grpId="0" animBg="1"/>
      <p:bldP spid="177"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963735" y="1015146"/>
            <a:ext cx="10515600" cy="285273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smtClean="0">
                <a:gradFill flip="none" rotWithShape="1">
                  <a:gsLst>
                    <a:gs pos="10000">
                      <a:schemeClr val="accent6">
                        <a:lumMod val="50000"/>
                      </a:schemeClr>
                    </a:gs>
                    <a:gs pos="100000">
                      <a:schemeClr val="accent6"/>
                    </a:gs>
                  </a:gsLst>
                  <a:lin ang="0" scaled="1"/>
                  <a:tileRect/>
                </a:gradFill>
              </a:rPr>
              <a:t>Structured Query Language(SQL)</a:t>
            </a:r>
            <a:endParaRPr lang="en-US" dirty="0">
              <a:gradFill flip="none" rotWithShape="1">
                <a:gsLst>
                  <a:gs pos="10000">
                    <a:schemeClr val="accent6">
                      <a:lumMod val="50000"/>
                    </a:schemeClr>
                  </a:gs>
                  <a:gs pos="100000">
                    <a:schemeClr val="accent6"/>
                  </a:gs>
                </a:gsLst>
                <a:lin ang="0" scaled="1"/>
                <a:tileRect/>
              </a:gradFill>
            </a:endParaRPr>
          </a:p>
        </p:txBody>
      </p:sp>
    </p:spTree>
    <p:extLst>
      <p:ext uri="{BB962C8B-B14F-4D97-AF65-F5344CB8AC3E}">
        <p14:creationId xmlns:p14="http://schemas.microsoft.com/office/powerpoint/2010/main" val="33710710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11200"/>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smtClean="0"/>
              <a:t>Introduction</a:t>
            </a:r>
            <a:endParaRPr lang="en-US" dirty="0"/>
          </a:p>
        </p:txBody>
      </p:sp>
      <p:sp>
        <p:nvSpPr>
          <p:cNvPr id="5" name="Rectangle 3"/>
          <p:cNvSpPr txBox="1">
            <a:spLocks noChangeArrowheads="1"/>
          </p:cNvSpPr>
          <p:nvPr/>
        </p:nvSpPr>
        <p:spPr>
          <a:xfrm>
            <a:off x="336550" y="1219200"/>
            <a:ext cx="10381273" cy="51196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Wingdings" panose="05000000000000000000" pitchFamily="2" charset="2"/>
              <a:buChar char="Ø"/>
            </a:pPr>
            <a:r>
              <a:rPr lang="en-US" altLang="en-US" sz="4400" dirty="0" smtClean="0"/>
              <a:t>SQL is a Structured Query Language, which is a computer language for storing, manipulating and retrieving data stored in a relational database</a:t>
            </a:r>
            <a:r>
              <a:rPr lang="en-US" altLang="en-US" sz="2800" dirty="0" smtClean="0"/>
              <a:t>.   </a:t>
            </a:r>
          </a:p>
          <a:p>
            <a:pPr lvl="1" algn="l"/>
            <a:endParaRPr lang="en-US" altLang="en-US" sz="2400" dirty="0" smtClean="0"/>
          </a:p>
          <a:p>
            <a:pPr lvl="1" algn="l">
              <a:buFontTx/>
              <a:buNone/>
            </a:pPr>
            <a:endParaRPr lang="en-US" altLang="en-US" sz="2400" dirty="0" smtClean="0"/>
          </a:p>
        </p:txBody>
      </p:sp>
    </p:spTree>
    <p:extLst>
      <p:ext uri="{BB962C8B-B14F-4D97-AF65-F5344CB8AC3E}">
        <p14:creationId xmlns:p14="http://schemas.microsoft.com/office/powerpoint/2010/main" val="28007671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SQL - JournalDe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938" y="422031"/>
            <a:ext cx="8229600" cy="5952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22475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1007696" y="707415"/>
            <a:ext cx="10515600" cy="285273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smtClean="0">
                <a:gradFill flip="none" rotWithShape="1">
                  <a:gsLst>
                    <a:gs pos="10000">
                      <a:schemeClr val="accent6">
                        <a:lumMod val="50000"/>
                      </a:schemeClr>
                    </a:gs>
                    <a:gs pos="100000">
                      <a:schemeClr val="accent6"/>
                    </a:gs>
                  </a:gsLst>
                  <a:lin ang="0" scaled="1"/>
                  <a:tileRect/>
                </a:gradFill>
              </a:rPr>
              <a:t>Introduction to DBMS </a:t>
            </a:r>
            <a:endParaRPr lang="en-US" dirty="0">
              <a:gradFill flip="none" rotWithShape="1">
                <a:gsLst>
                  <a:gs pos="10000">
                    <a:schemeClr val="accent6">
                      <a:lumMod val="50000"/>
                    </a:schemeClr>
                  </a:gs>
                  <a:gs pos="100000">
                    <a:schemeClr val="accent6"/>
                  </a:gs>
                </a:gsLst>
                <a:lin ang="0" scaled="1"/>
                <a:tileRect/>
              </a:gradFill>
            </a:endParaRPr>
          </a:p>
        </p:txBody>
      </p:sp>
    </p:spTree>
    <p:extLst>
      <p:ext uri="{BB962C8B-B14F-4D97-AF65-F5344CB8AC3E}">
        <p14:creationId xmlns:p14="http://schemas.microsoft.com/office/powerpoint/2010/main" val="25489709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831850" y="1709738"/>
            <a:ext cx="10515600" cy="285273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smtClean="0">
                <a:gradFill flip="none" rotWithShape="1">
                  <a:gsLst>
                    <a:gs pos="10000">
                      <a:schemeClr val="accent6">
                        <a:lumMod val="50000"/>
                      </a:schemeClr>
                    </a:gs>
                    <a:gs pos="100000">
                      <a:schemeClr val="accent6"/>
                    </a:gs>
                  </a:gsLst>
                  <a:lin ang="0" scaled="1"/>
                  <a:tileRect/>
                </a:gradFill>
              </a:rPr>
              <a:t>Data Definition Language(DDL)</a:t>
            </a:r>
            <a:endParaRPr lang="en-US" dirty="0">
              <a:gradFill flip="none" rotWithShape="1">
                <a:gsLst>
                  <a:gs pos="10000">
                    <a:schemeClr val="accent6">
                      <a:lumMod val="50000"/>
                    </a:schemeClr>
                  </a:gs>
                  <a:gs pos="100000">
                    <a:schemeClr val="accent6"/>
                  </a:gs>
                </a:gsLst>
                <a:lin ang="0" scaled="1"/>
                <a:tileRect/>
              </a:gradFill>
            </a:endParaRPr>
          </a:p>
        </p:txBody>
      </p:sp>
    </p:spTree>
    <p:extLst>
      <p:ext uri="{BB962C8B-B14F-4D97-AF65-F5344CB8AC3E}">
        <p14:creationId xmlns:p14="http://schemas.microsoft.com/office/powerpoint/2010/main" val="41049015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
            <a:ext cx="12192000" cy="711200"/>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smtClean="0"/>
              <a:t>Introduction</a:t>
            </a:r>
            <a:endParaRPr lang="en-US" dirty="0"/>
          </a:p>
        </p:txBody>
      </p:sp>
      <p:sp>
        <p:nvSpPr>
          <p:cNvPr id="3" name="Rectangle 3"/>
          <p:cNvSpPr txBox="1">
            <a:spLocks noChangeArrowheads="1"/>
          </p:cNvSpPr>
          <p:nvPr/>
        </p:nvSpPr>
        <p:spPr>
          <a:xfrm>
            <a:off x="336550" y="1219200"/>
            <a:ext cx="8578850" cy="51196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Wingdings" panose="05000000000000000000" pitchFamily="2" charset="2"/>
              <a:buChar char="Ø"/>
            </a:pPr>
            <a:r>
              <a:rPr lang="en-US" altLang="en-US" sz="2800" dirty="0" smtClean="0"/>
              <a:t>DDL statements are used to define the database structure or scheme. </a:t>
            </a:r>
          </a:p>
          <a:p>
            <a:pPr marL="457200" indent="-457200" algn="l">
              <a:buFont typeface="Wingdings" panose="05000000000000000000" pitchFamily="2" charset="2"/>
              <a:buChar char="Ø"/>
            </a:pPr>
            <a:r>
              <a:rPr lang="en-US" altLang="en-US" sz="2800" dirty="0" smtClean="0"/>
              <a:t>To understand the SQL Data Definition Language </a:t>
            </a:r>
          </a:p>
          <a:p>
            <a:pPr marL="800100" lvl="1" indent="-342900" algn="l">
              <a:buFont typeface="Arial" panose="020B0604020202020204" pitchFamily="34" charset="0"/>
              <a:buChar char="•"/>
            </a:pPr>
            <a:r>
              <a:rPr lang="en-US" altLang="en-US" sz="2400" dirty="0" smtClean="0"/>
              <a:t>Create </a:t>
            </a:r>
          </a:p>
          <a:p>
            <a:pPr marL="800100" lvl="1" indent="-342900" algn="l">
              <a:buFont typeface="Arial" panose="020B0604020202020204" pitchFamily="34" charset="0"/>
              <a:buChar char="•"/>
            </a:pPr>
            <a:r>
              <a:rPr lang="en-US" altLang="en-US" sz="2400" dirty="0" smtClean="0"/>
              <a:t>Drop </a:t>
            </a:r>
          </a:p>
          <a:p>
            <a:pPr marL="800100" lvl="1" indent="-342900" algn="l">
              <a:buFont typeface="Arial" panose="020B0604020202020204" pitchFamily="34" charset="0"/>
              <a:buChar char="•"/>
            </a:pPr>
            <a:r>
              <a:rPr lang="en-US" altLang="en-US" sz="2400" dirty="0" smtClean="0"/>
              <a:t>Truncate</a:t>
            </a:r>
          </a:p>
          <a:p>
            <a:pPr marL="800100" lvl="1" indent="-342900" algn="l">
              <a:buFont typeface="Arial" panose="020B0604020202020204" pitchFamily="34" charset="0"/>
              <a:buChar char="•"/>
            </a:pPr>
            <a:r>
              <a:rPr lang="en-US" altLang="en-US" sz="2400" dirty="0" smtClean="0"/>
              <a:t>Alter</a:t>
            </a:r>
          </a:p>
          <a:p>
            <a:pPr lvl="1" algn="l"/>
            <a:endParaRPr lang="en-US" altLang="en-US" sz="2400" dirty="0" smtClean="0"/>
          </a:p>
          <a:p>
            <a:pPr lvl="1" algn="l"/>
            <a:endParaRPr lang="en-US" altLang="en-US" sz="2400" dirty="0" smtClean="0"/>
          </a:p>
          <a:p>
            <a:pPr lvl="1" algn="l">
              <a:buFontTx/>
              <a:buNone/>
            </a:pPr>
            <a:endParaRPr lang="en-US" altLang="en-US" sz="2400" dirty="0" smtClean="0"/>
          </a:p>
        </p:txBody>
      </p:sp>
    </p:spTree>
    <p:extLst>
      <p:ext uri="{BB962C8B-B14F-4D97-AF65-F5344CB8AC3E}">
        <p14:creationId xmlns:p14="http://schemas.microsoft.com/office/powerpoint/2010/main" val="17982762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
            <a:ext cx="12192000" cy="711200"/>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smtClean="0"/>
              <a:t>Creating the Database</a:t>
            </a:r>
            <a:endParaRPr lang="en-US" dirty="0"/>
          </a:p>
        </p:txBody>
      </p:sp>
      <p:sp>
        <p:nvSpPr>
          <p:cNvPr id="3" name="Rectangle 3"/>
          <p:cNvSpPr txBox="1">
            <a:spLocks noChangeArrowheads="1"/>
          </p:cNvSpPr>
          <p:nvPr/>
        </p:nvSpPr>
        <p:spPr>
          <a:xfrm>
            <a:off x="328246" y="791308"/>
            <a:ext cx="8534400" cy="5334000"/>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indent="-533400"/>
            <a:r>
              <a:rPr lang="en-US" altLang="en-US" dirty="0"/>
              <a:t>To</a:t>
            </a:r>
            <a:r>
              <a:rPr lang="en-US" altLang="en-US" sz="2400" dirty="0" smtClean="0">
                <a:latin typeface="Times New Roman" panose="02020603050405020304" pitchFamily="18" charset="0"/>
                <a:cs typeface="Times New Roman" panose="02020603050405020304" pitchFamily="18" charset="0"/>
              </a:rPr>
              <a:t> </a:t>
            </a:r>
            <a:r>
              <a:rPr lang="en-US" altLang="en-US" dirty="0"/>
              <a:t>initialize a new database:</a:t>
            </a:r>
          </a:p>
          <a:p>
            <a:pPr marL="533400" indent="-533400"/>
            <a:r>
              <a:rPr lang="en-US" altLang="en-US" dirty="0">
                <a:solidFill>
                  <a:schemeClr val="accent6">
                    <a:lumMod val="75000"/>
                  </a:schemeClr>
                </a:solidFill>
              </a:rPr>
              <a:t>Syntax:</a:t>
            </a:r>
          </a:p>
          <a:p>
            <a:pPr marL="1023938" lvl="1" indent="-457200">
              <a:buFontTx/>
              <a:buNone/>
            </a:pPr>
            <a:r>
              <a:rPr lang="en-US" altLang="en-US" sz="2800" b="1" dirty="0"/>
              <a:t>CREATE DATABASE </a:t>
            </a:r>
            <a:r>
              <a:rPr lang="en-US" altLang="en-US" sz="2800" b="1" dirty="0" err="1"/>
              <a:t>database_name</a:t>
            </a:r>
            <a:endParaRPr lang="en-US" altLang="en-US" sz="2800" b="1" dirty="0"/>
          </a:p>
          <a:p>
            <a:pPr marL="533400" indent="-533400"/>
            <a:r>
              <a:rPr lang="en-US" altLang="en-US" dirty="0"/>
              <a:t>There are numerous arguments that go along with this command but are database specific</a:t>
            </a:r>
          </a:p>
          <a:p>
            <a:pPr marL="533400" indent="-533400"/>
            <a:r>
              <a:rPr lang="en-US" altLang="en-US" dirty="0"/>
              <a:t>Only some databases require database to be created and space to be allocated prior to creation of tables.</a:t>
            </a:r>
          </a:p>
          <a:p>
            <a:pPr marL="533400" indent="-533400"/>
            <a:r>
              <a:rPr lang="en-US" altLang="en-US" dirty="0"/>
              <a:t>Some databases provide graphical user interfaces to create databases and allocate space. </a:t>
            </a:r>
          </a:p>
          <a:p>
            <a:pPr marL="1023938" lvl="1" indent="-457200"/>
            <a:r>
              <a:rPr lang="en-US" altLang="en-US" sz="2800" dirty="0"/>
              <a:t>Access only allows database to be created using User Interface</a:t>
            </a:r>
          </a:p>
        </p:txBody>
      </p:sp>
    </p:spTree>
    <p:extLst>
      <p:ext uri="{BB962C8B-B14F-4D97-AF65-F5344CB8AC3E}">
        <p14:creationId xmlns:p14="http://schemas.microsoft.com/office/powerpoint/2010/main" val="37653213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
            <a:ext cx="12192000" cy="711200"/>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smtClean="0"/>
              <a:t>Creating the Table</a:t>
            </a:r>
            <a:endParaRPr lang="en-US" dirty="0"/>
          </a:p>
        </p:txBody>
      </p:sp>
      <p:sp>
        <p:nvSpPr>
          <p:cNvPr id="4" name="Rectangle 3"/>
          <p:cNvSpPr txBox="1">
            <a:spLocks noChangeArrowheads="1"/>
          </p:cNvSpPr>
          <p:nvPr/>
        </p:nvSpPr>
        <p:spPr>
          <a:xfrm>
            <a:off x="381000" y="835269"/>
            <a:ext cx="11811000" cy="5641731"/>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indent="-533400"/>
            <a:r>
              <a:rPr lang="en-US" altLang="en-US" sz="2400" b="1" dirty="0" smtClean="0">
                <a:solidFill>
                  <a:schemeClr val="accent6">
                    <a:lumMod val="75000"/>
                  </a:schemeClr>
                </a:solidFill>
                <a:cs typeface="Times New Roman" panose="02020603050405020304" pitchFamily="18" charset="0"/>
              </a:rPr>
              <a:t>Syntax</a:t>
            </a:r>
          </a:p>
          <a:p>
            <a:pPr marL="1023938" lvl="1" indent="-457200">
              <a:buFontTx/>
              <a:buNone/>
            </a:pPr>
            <a:r>
              <a:rPr lang="en-US" altLang="en-US" sz="2000" dirty="0" smtClean="0">
                <a:cs typeface="Times New Roman" panose="02020603050405020304" pitchFamily="18" charset="0"/>
              </a:rPr>
              <a:t>CREATE TABLE </a:t>
            </a:r>
            <a:r>
              <a:rPr lang="en-US" altLang="en-US" sz="2000" dirty="0" err="1" smtClean="0">
                <a:cs typeface="Times New Roman" panose="02020603050405020304" pitchFamily="18" charset="0"/>
              </a:rPr>
              <a:t>table_name</a:t>
            </a:r>
            <a:endParaRPr lang="en-US" altLang="en-US" sz="2000" dirty="0" smtClean="0">
              <a:cs typeface="Times New Roman" panose="02020603050405020304" pitchFamily="18" charset="0"/>
            </a:endParaRPr>
          </a:p>
          <a:p>
            <a:pPr marL="1023938" lvl="1" indent="-457200">
              <a:buFontTx/>
              <a:buNone/>
            </a:pPr>
            <a:r>
              <a:rPr lang="en-US" altLang="en-US" sz="2000" dirty="0" smtClean="0">
                <a:cs typeface="Times New Roman" panose="02020603050405020304" pitchFamily="18" charset="0"/>
              </a:rPr>
              <a:t>(</a:t>
            </a:r>
          </a:p>
          <a:p>
            <a:pPr marL="1023938" lvl="1" indent="-457200">
              <a:buFontTx/>
              <a:buNone/>
            </a:pPr>
            <a:r>
              <a:rPr lang="en-US" altLang="en-US" sz="2000" dirty="0" err="1" smtClean="0">
                <a:cs typeface="Times New Roman" panose="02020603050405020304" pitchFamily="18" charset="0"/>
              </a:rPr>
              <a:t>Column_name</a:t>
            </a:r>
            <a:r>
              <a:rPr lang="en-US" altLang="en-US" sz="2000" dirty="0" smtClean="0">
                <a:cs typeface="Times New Roman" panose="02020603050405020304" pitchFamily="18" charset="0"/>
              </a:rPr>
              <a:t>	datatype[(size)],</a:t>
            </a:r>
          </a:p>
          <a:p>
            <a:pPr marL="1023938" lvl="1" indent="-457200">
              <a:buFontTx/>
              <a:buNone/>
            </a:pPr>
            <a:r>
              <a:rPr lang="en-US" altLang="en-US" sz="2000" dirty="0" smtClean="0">
                <a:cs typeface="Times New Roman" panose="02020603050405020304" pitchFamily="18" charset="0"/>
              </a:rPr>
              <a:t> </a:t>
            </a:r>
            <a:r>
              <a:rPr lang="en-US" altLang="en-US" sz="2000" dirty="0" err="1" smtClean="0">
                <a:cs typeface="Times New Roman" panose="02020603050405020304" pitchFamily="18" charset="0"/>
              </a:rPr>
              <a:t>Column_name</a:t>
            </a:r>
            <a:r>
              <a:rPr lang="en-US" altLang="en-US" sz="2000" dirty="0" smtClean="0">
                <a:cs typeface="Times New Roman" panose="02020603050405020304" pitchFamily="18" charset="0"/>
              </a:rPr>
              <a:t>	datatype[(size)],</a:t>
            </a:r>
          </a:p>
          <a:p>
            <a:pPr marL="1023938" lvl="1" indent="-457200">
              <a:buFontTx/>
              <a:buNone/>
            </a:pPr>
            <a:r>
              <a:rPr lang="en-US" altLang="en-US" sz="2000" dirty="0" smtClean="0">
                <a:cs typeface="Times New Roman" panose="02020603050405020304" pitchFamily="18" charset="0"/>
              </a:rPr>
              <a:t>);</a:t>
            </a:r>
          </a:p>
          <a:p>
            <a:pPr marL="533400" indent="-533400"/>
            <a:r>
              <a:rPr lang="en-US" altLang="en-US" sz="2400" b="1" dirty="0" smtClean="0">
                <a:solidFill>
                  <a:schemeClr val="accent6">
                    <a:lumMod val="75000"/>
                  </a:schemeClr>
                </a:solidFill>
                <a:cs typeface="Times New Roman" panose="02020603050405020304" pitchFamily="18" charset="0"/>
              </a:rPr>
              <a:t>Example</a:t>
            </a:r>
          </a:p>
          <a:p>
            <a:pPr marL="1023938" lvl="1" indent="-457200">
              <a:buFontTx/>
              <a:buNone/>
            </a:pPr>
            <a:r>
              <a:rPr lang="en-US" altLang="en-US" sz="2000" dirty="0" smtClean="0">
                <a:cs typeface="Times New Roman" panose="02020603050405020304" pitchFamily="18" charset="0"/>
              </a:rPr>
              <a:t>CREATE TABLE books(ISBN</a:t>
            </a:r>
            <a:r>
              <a:rPr lang="en-US" altLang="en-US" sz="2000" dirty="0">
                <a:cs typeface="Times New Roman" panose="02020603050405020304" pitchFamily="18" charset="0"/>
              </a:rPr>
              <a:t> </a:t>
            </a:r>
            <a:r>
              <a:rPr lang="en-US" altLang="en-US" sz="2000" dirty="0" smtClean="0">
                <a:cs typeface="Times New Roman" panose="02020603050405020304" pitchFamily="18" charset="0"/>
              </a:rPr>
              <a:t>char(20), Title</a:t>
            </a:r>
            <a:r>
              <a:rPr lang="en-US" altLang="en-US" sz="2000" dirty="0">
                <a:cs typeface="Times New Roman" panose="02020603050405020304" pitchFamily="18" charset="0"/>
              </a:rPr>
              <a:t> </a:t>
            </a:r>
            <a:r>
              <a:rPr lang="en-US" altLang="en-US" sz="2000" dirty="0" smtClean="0">
                <a:cs typeface="Times New Roman" panose="02020603050405020304" pitchFamily="18" charset="0"/>
              </a:rPr>
              <a:t>char(50), </a:t>
            </a:r>
            <a:r>
              <a:rPr lang="en-US" altLang="en-US" sz="2000" dirty="0" err="1" smtClean="0">
                <a:cs typeface="Times New Roman" panose="02020603050405020304" pitchFamily="18" charset="0"/>
              </a:rPr>
              <a:t>AuthorID</a:t>
            </a:r>
            <a:r>
              <a:rPr lang="en-US" altLang="en-US" sz="2000" dirty="0">
                <a:cs typeface="Times New Roman" panose="02020603050405020304" pitchFamily="18" charset="0"/>
              </a:rPr>
              <a:t> </a:t>
            </a:r>
            <a:r>
              <a:rPr lang="en-US" altLang="en-US" sz="2000" dirty="0" smtClean="0">
                <a:cs typeface="Times New Roman" panose="02020603050405020304" pitchFamily="18" charset="0"/>
              </a:rPr>
              <a:t>Integer, Price</a:t>
            </a:r>
            <a:r>
              <a:rPr lang="en-US" altLang="en-US" sz="2000" dirty="0">
                <a:cs typeface="Times New Roman" panose="02020603050405020304" pitchFamily="18" charset="0"/>
              </a:rPr>
              <a:t> </a:t>
            </a:r>
            <a:r>
              <a:rPr lang="en-US" altLang="en-US" sz="2000" dirty="0" smtClean="0">
                <a:cs typeface="Times New Roman" panose="02020603050405020304" pitchFamily="18" charset="0"/>
              </a:rPr>
              <a:t>float);</a:t>
            </a:r>
          </a:p>
          <a:p>
            <a:pPr marL="533400" indent="-533400"/>
            <a:r>
              <a:rPr lang="en-US" altLang="en-US" sz="2400" dirty="0" smtClean="0">
                <a:solidFill>
                  <a:schemeClr val="accent6">
                    <a:lumMod val="75000"/>
                  </a:schemeClr>
                </a:solidFill>
                <a:cs typeface="Times New Roman" panose="02020603050405020304" pitchFamily="18" charset="0"/>
              </a:rPr>
              <a:t>Creates a table with four columns</a:t>
            </a:r>
          </a:p>
          <a:p>
            <a:pPr marL="533400" indent="-533400">
              <a:buFontTx/>
              <a:buNone/>
            </a:pPr>
            <a:endParaRPr lang="en-US" altLang="en-US" sz="2400" dirty="0" smtClean="0">
              <a:cs typeface="Times New Roman" panose="02020603050405020304" pitchFamily="18" charset="0"/>
            </a:endParaRPr>
          </a:p>
        </p:txBody>
      </p:sp>
    </p:spTree>
    <p:extLst>
      <p:ext uri="{BB962C8B-B14F-4D97-AF65-F5344CB8AC3E}">
        <p14:creationId xmlns:p14="http://schemas.microsoft.com/office/powerpoint/2010/main" val="41284848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
            <a:ext cx="12192000" cy="711200"/>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smtClean="0"/>
              <a:t>Data types</a:t>
            </a:r>
            <a:endParaRPr lang="en-US" dirty="0"/>
          </a:p>
        </p:txBody>
      </p:sp>
      <p:sp>
        <p:nvSpPr>
          <p:cNvPr id="3" name="Rectangle 3"/>
          <p:cNvSpPr txBox="1">
            <a:spLocks noChangeArrowheads="1"/>
          </p:cNvSpPr>
          <p:nvPr/>
        </p:nvSpPr>
        <p:spPr>
          <a:xfrm>
            <a:off x="381000" y="1143000"/>
            <a:ext cx="8534400" cy="5334000"/>
          </a:xfrm>
          <a:prstGeom prst="rect">
            <a:avLst/>
          </a:prstGeom>
          <a:no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09600" indent="-609600" algn="l">
              <a:buFont typeface="Wingdings" panose="05000000000000000000" pitchFamily="2" charset="2"/>
              <a:buChar char="Ø"/>
            </a:pPr>
            <a:r>
              <a:rPr lang="en-US" altLang="en-US" dirty="0" smtClean="0">
                <a:cs typeface="Times New Roman" panose="02020603050405020304" pitchFamily="18" charset="0"/>
              </a:rPr>
              <a:t>Following broad categories of data types exist in most databases:</a:t>
            </a:r>
          </a:p>
          <a:p>
            <a:pPr marL="1100138" lvl="1" indent="-533400" algn="l">
              <a:buFont typeface="Arial" panose="020B0604020202020204" pitchFamily="34" charset="0"/>
              <a:buChar char="•"/>
            </a:pPr>
            <a:r>
              <a:rPr lang="en-US" altLang="en-US" sz="2400" dirty="0" smtClean="0">
                <a:cs typeface="Times New Roman" panose="02020603050405020304" pitchFamily="18" charset="0"/>
              </a:rPr>
              <a:t>String Data</a:t>
            </a:r>
          </a:p>
          <a:p>
            <a:pPr marL="1100138" lvl="1" indent="-533400" algn="l">
              <a:buFont typeface="Arial" panose="020B0604020202020204" pitchFamily="34" charset="0"/>
              <a:buChar char="•"/>
            </a:pPr>
            <a:r>
              <a:rPr lang="en-US" altLang="en-US" sz="2400" dirty="0" smtClean="0">
                <a:cs typeface="Times New Roman" panose="02020603050405020304" pitchFamily="18" charset="0"/>
              </a:rPr>
              <a:t>Numeric Data</a:t>
            </a:r>
          </a:p>
          <a:p>
            <a:pPr marL="1100138" lvl="1" indent="-533400" algn="l">
              <a:buFont typeface="Arial" panose="020B0604020202020204" pitchFamily="34" charset="0"/>
              <a:buChar char="•"/>
            </a:pPr>
            <a:r>
              <a:rPr lang="en-US" altLang="en-US" sz="2400" dirty="0" smtClean="0">
                <a:cs typeface="Times New Roman" panose="02020603050405020304" pitchFamily="18" charset="0"/>
              </a:rPr>
              <a:t>Temporal Data</a:t>
            </a:r>
          </a:p>
          <a:p>
            <a:pPr marL="1100138" lvl="1" indent="-533400" algn="l">
              <a:buFont typeface="Arial" panose="020B0604020202020204" pitchFamily="34" charset="0"/>
              <a:buChar char="•"/>
            </a:pPr>
            <a:r>
              <a:rPr lang="en-US" altLang="en-US" sz="2400" dirty="0" smtClean="0">
                <a:cs typeface="Times New Roman" panose="02020603050405020304" pitchFamily="18" charset="0"/>
              </a:rPr>
              <a:t>Large Objects</a:t>
            </a:r>
          </a:p>
          <a:p>
            <a:pPr marL="609600" indent="-609600" algn="l">
              <a:buFontTx/>
              <a:buNone/>
            </a:pPr>
            <a:endParaRPr lang="en-US" altLang="en-US" dirty="0" smtClean="0">
              <a:cs typeface="Times New Roman" panose="02020603050405020304" pitchFamily="18" charset="0"/>
            </a:endParaRPr>
          </a:p>
        </p:txBody>
      </p:sp>
    </p:spTree>
    <p:extLst>
      <p:ext uri="{BB962C8B-B14F-4D97-AF65-F5344CB8AC3E}">
        <p14:creationId xmlns:p14="http://schemas.microsoft.com/office/powerpoint/2010/main" val="25690504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
            <a:ext cx="12192000" cy="711200"/>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smtClean="0"/>
              <a:t>String Data</a:t>
            </a:r>
            <a:endParaRPr lang="en-US" dirty="0"/>
          </a:p>
        </p:txBody>
      </p:sp>
      <p:sp>
        <p:nvSpPr>
          <p:cNvPr id="3" name="Rectangle 3"/>
          <p:cNvSpPr txBox="1">
            <a:spLocks noChangeArrowheads="1"/>
          </p:cNvSpPr>
          <p:nvPr/>
        </p:nvSpPr>
        <p:spPr>
          <a:xfrm>
            <a:off x="260838" y="826477"/>
            <a:ext cx="8153400" cy="5334000"/>
          </a:xfrm>
          <a:prstGeom prst="rect">
            <a:avLst/>
          </a:prstGeom>
          <a:no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09600" indent="-609600" algn="l">
              <a:buFont typeface="Wingdings" panose="05000000000000000000" pitchFamily="2" charset="2"/>
              <a:buChar char="Ø"/>
            </a:pPr>
            <a:r>
              <a:rPr lang="en-US" altLang="en-US" b="1" dirty="0" smtClean="0">
                <a:cs typeface="Times New Roman" panose="02020603050405020304" pitchFamily="18" charset="0"/>
              </a:rPr>
              <a:t>Fixed Length</a:t>
            </a:r>
            <a:r>
              <a:rPr lang="en-US" altLang="en-US" dirty="0" smtClean="0">
                <a:cs typeface="Times New Roman" panose="02020603050405020304" pitchFamily="18" charset="0"/>
              </a:rPr>
              <a:t>: </a:t>
            </a:r>
          </a:p>
          <a:p>
            <a:pPr marL="609600" indent="-609600" algn="l">
              <a:buFont typeface="Arial" panose="020B0604020202020204" pitchFamily="34" charset="0"/>
              <a:buChar char="•"/>
            </a:pPr>
            <a:r>
              <a:rPr lang="en-US" altLang="en-US" dirty="0" smtClean="0">
                <a:cs typeface="Times New Roman" panose="02020603050405020304" pitchFamily="18" charset="0"/>
              </a:rPr>
              <a:t>Occupies the same length of space in memory no matter how much data is stored in them.</a:t>
            </a:r>
          </a:p>
          <a:p>
            <a:pPr marL="609600" indent="-609600" algn="l">
              <a:buFont typeface="Wingdings" panose="05000000000000000000" pitchFamily="2" charset="2"/>
              <a:buChar char="Ø"/>
            </a:pPr>
            <a:r>
              <a:rPr lang="en-US" altLang="en-US" b="1" dirty="0" smtClean="0">
                <a:solidFill>
                  <a:schemeClr val="accent6">
                    <a:lumMod val="75000"/>
                  </a:schemeClr>
                </a:solidFill>
                <a:cs typeface="Times New Roman" panose="02020603050405020304" pitchFamily="18" charset="0"/>
              </a:rPr>
              <a:t>Syntax:</a:t>
            </a:r>
          </a:p>
          <a:p>
            <a:pPr marL="566738" lvl="1" algn="l"/>
            <a:r>
              <a:rPr lang="en-US" altLang="en-US" sz="2400" dirty="0" smtClean="0">
                <a:cs typeface="Times New Roman" panose="02020603050405020304" pitchFamily="18" charset="0"/>
              </a:rPr>
              <a:t>char(n) where n is the length of the String</a:t>
            </a:r>
          </a:p>
          <a:p>
            <a:pPr marL="1100138" lvl="1" indent="-533400" algn="l">
              <a:buFontTx/>
              <a:buNone/>
            </a:pPr>
            <a:r>
              <a:rPr lang="en-US" altLang="en-US" sz="2400" dirty="0" smtClean="0">
                <a:cs typeface="Times New Roman" panose="02020603050405020304" pitchFamily="18" charset="0"/>
              </a:rPr>
              <a:t>e.g. name char(50)</a:t>
            </a:r>
          </a:p>
          <a:p>
            <a:pPr marL="609600" indent="-609600" algn="l">
              <a:buFont typeface="Wingdings" panose="05000000000000000000" pitchFamily="2" charset="2"/>
              <a:buChar char="Ø"/>
            </a:pPr>
            <a:r>
              <a:rPr lang="en-US" altLang="en-US" dirty="0" smtClean="0">
                <a:cs typeface="Times New Roman" panose="02020603050405020304" pitchFamily="18" charset="0"/>
              </a:rPr>
              <a:t>If the variable stored for name is ‘Sanjay’ the extra 43 fields are padded with blanks</a:t>
            </a:r>
          </a:p>
          <a:p>
            <a:pPr marL="609600" indent="-609600" algn="l">
              <a:buFontTx/>
              <a:buNone/>
            </a:pPr>
            <a:endParaRPr lang="en-US" altLang="en-US" dirty="0" smtClean="0">
              <a:cs typeface="Times New Roman" panose="02020603050405020304" pitchFamily="18" charset="0"/>
            </a:endParaRPr>
          </a:p>
          <a:p>
            <a:pPr marL="609600" indent="-609600" algn="l">
              <a:buFontTx/>
              <a:buNone/>
            </a:pPr>
            <a:endParaRPr lang="en-US" altLang="en-US" dirty="0" smtClean="0">
              <a:cs typeface="Times New Roman" panose="02020603050405020304" pitchFamily="18" charset="0"/>
            </a:endParaRPr>
          </a:p>
        </p:txBody>
      </p:sp>
    </p:spTree>
    <p:extLst>
      <p:ext uri="{BB962C8B-B14F-4D97-AF65-F5344CB8AC3E}">
        <p14:creationId xmlns:p14="http://schemas.microsoft.com/office/powerpoint/2010/main" val="18732460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
            <a:ext cx="12192000" cy="711200"/>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smtClean="0"/>
              <a:t>String Data</a:t>
            </a:r>
            <a:endParaRPr lang="en-US" dirty="0"/>
          </a:p>
        </p:txBody>
      </p:sp>
      <p:sp>
        <p:nvSpPr>
          <p:cNvPr id="3" name="Rectangle 3"/>
          <p:cNvSpPr txBox="1">
            <a:spLocks noChangeArrowheads="1"/>
          </p:cNvSpPr>
          <p:nvPr/>
        </p:nvSpPr>
        <p:spPr>
          <a:xfrm>
            <a:off x="263769" y="782516"/>
            <a:ext cx="8229600" cy="5334000"/>
          </a:xfrm>
          <a:prstGeom prst="rect">
            <a:avLst/>
          </a:prstGeom>
          <a:no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09600" indent="-609600" algn="l">
              <a:buFont typeface="Wingdings" panose="05000000000000000000" pitchFamily="2" charset="2"/>
              <a:buChar char="Ø"/>
            </a:pPr>
            <a:r>
              <a:rPr lang="en-US" altLang="en-US" b="1" dirty="0" smtClean="0">
                <a:cs typeface="Times New Roman" panose="02020603050405020304" pitchFamily="18" charset="0"/>
              </a:rPr>
              <a:t>Variable Length</a:t>
            </a:r>
            <a:r>
              <a:rPr lang="en-US" altLang="en-US" dirty="0" smtClean="0">
                <a:cs typeface="Times New Roman" panose="02020603050405020304" pitchFamily="18" charset="0"/>
              </a:rPr>
              <a:t> string is specified with maximum length of characters possible in the string, however, the allocation is sized to the size of the data stored in memory.</a:t>
            </a:r>
          </a:p>
          <a:p>
            <a:pPr marL="609600" indent="-609600" algn="l">
              <a:buFont typeface="Wingdings" panose="05000000000000000000" pitchFamily="2" charset="2"/>
              <a:buChar char="Ø"/>
            </a:pPr>
            <a:r>
              <a:rPr lang="en-US" altLang="en-US" b="1" dirty="0" smtClean="0">
                <a:solidFill>
                  <a:schemeClr val="accent6">
                    <a:lumMod val="75000"/>
                  </a:schemeClr>
                </a:solidFill>
                <a:cs typeface="Times New Roman" panose="02020603050405020304" pitchFamily="18" charset="0"/>
              </a:rPr>
              <a:t>Syntax:</a:t>
            </a:r>
            <a:r>
              <a:rPr lang="en-US" altLang="en-US" dirty="0" smtClean="0">
                <a:cs typeface="Times New Roman" panose="02020603050405020304" pitchFamily="18" charset="0"/>
              </a:rPr>
              <a:t> </a:t>
            </a:r>
          </a:p>
          <a:p>
            <a:pPr marL="1100138" lvl="1" indent="-533400" algn="l">
              <a:buFontTx/>
              <a:buNone/>
            </a:pPr>
            <a:r>
              <a:rPr lang="en-US" altLang="en-US" sz="2400" dirty="0" smtClean="0">
                <a:cs typeface="Times New Roman" panose="02020603050405020304" pitchFamily="18" charset="0"/>
              </a:rPr>
              <a:t>Varchar(n) – n is the maximum length of data possible for the type</a:t>
            </a:r>
          </a:p>
          <a:p>
            <a:pPr marL="609600" indent="-609600" algn="l">
              <a:buFont typeface="Wingdings" panose="05000000000000000000" pitchFamily="2" charset="2"/>
              <a:buChar char="Ø"/>
            </a:pPr>
            <a:r>
              <a:rPr lang="en-US" altLang="en-US" dirty="0" smtClean="0">
                <a:cs typeface="Times New Roman" panose="02020603050405020304" pitchFamily="18" charset="0"/>
              </a:rPr>
              <a:t>There may be a restriction in the maximum length of the data that you can specify in the declaration which will vary according to the database.</a:t>
            </a:r>
          </a:p>
          <a:p>
            <a:pPr marL="609600" indent="-609600" algn="l">
              <a:buFont typeface="Wingdings" panose="05000000000000000000" pitchFamily="2" charset="2"/>
              <a:buChar char="Ø"/>
            </a:pPr>
            <a:r>
              <a:rPr lang="en-US" altLang="en-US" dirty="0" smtClean="0">
                <a:cs typeface="Times New Roman" panose="02020603050405020304" pitchFamily="18" charset="0"/>
              </a:rPr>
              <a:t>All character data has to be enclosed in single quotes during specification. </a:t>
            </a:r>
          </a:p>
          <a:p>
            <a:pPr marL="609600" indent="-609600" algn="l"/>
            <a:endParaRPr lang="en-US" altLang="en-US" dirty="0" smtClean="0">
              <a:cs typeface="Times New Roman" panose="02020603050405020304" pitchFamily="18" charset="0"/>
            </a:endParaRPr>
          </a:p>
        </p:txBody>
      </p:sp>
    </p:spTree>
    <p:extLst>
      <p:ext uri="{BB962C8B-B14F-4D97-AF65-F5344CB8AC3E}">
        <p14:creationId xmlns:p14="http://schemas.microsoft.com/office/powerpoint/2010/main" val="7078959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
            <a:ext cx="12192000" cy="711200"/>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smtClean="0"/>
              <a:t>Numeric Data</a:t>
            </a:r>
            <a:endParaRPr lang="en-US" dirty="0"/>
          </a:p>
        </p:txBody>
      </p:sp>
      <p:sp>
        <p:nvSpPr>
          <p:cNvPr id="3" name="Rectangle 3"/>
          <p:cNvSpPr txBox="1">
            <a:spLocks noChangeArrowheads="1"/>
          </p:cNvSpPr>
          <p:nvPr/>
        </p:nvSpPr>
        <p:spPr>
          <a:xfrm>
            <a:off x="269631" y="571500"/>
            <a:ext cx="8153400" cy="5334000"/>
          </a:xfrm>
          <a:prstGeom prst="rect">
            <a:avLst/>
          </a:prstGeom>
          <a:noFill/>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09600" indent="-609600" algn="l">
              <a:buFont typeface="Wingdings" panose="05000000000000000000" pitchFamily="2" charset="2"/>
              <a:buChar char="Ø"/>
            </a:pPr>
            <a:r>
              <a:rPr lang="en-US" altLang="en-US" dirty="0" smtClean="0">
                <a:cs typeface="Times New Roman" panose="02020603050405020304" pitchFamily="18" charset="0"/>
              </a:rPr>
              <a:t>Store all the data related to purely numeric data. </a:t>
            </a:r>
          </a:p>
          <a:p>
            <a:pPr marL="609600" indent="-609600" algn="l">
              <a:buFont typeface="Wingdings" panose="05000000000000000000" pitchFamily="2" charset="2"/>
              <a:buChar char="Ø"/>
            </a:pPr>
            <a:r>
              <a:rPr lang="en-US" altLang="en-US" dirty="0" smtClean="0">
                <a:cs typeface="Times New Roman" panose="02020603050405020304" pitchFamily="18" charset="0"/>
              </a:rPr>
              <a:t>Some numeric data may also be stored as a character field e.g. zip codes</a:t>
            </a:r>
          </a:p>
          <a:p>
            <a:pPr marL="609600" indent="-609600" algn="l">
              <a:buFont typeface="Wingdings" panose="05000000000000000000" pitchFamily="2" charset="2"/>
              <a:buChar char="Ø"/>
            </a:pPr>
            <a:r>
              <a:rPr lang="en-US" altLang="en-US" b="1" dirty="0" smtClean="0">
                <a:solidFill>
                  <a:schemeClr val="accent6">
                    <a:lumMod val="75000"/>
                  </a:schemeClr>
                </a:solidFill>
                <a:cs typeface="Times New Roman" panose="02020603050405020304" pitchFamily="18" charset="0"/>
              </a:rPr>
              <a:t>Common Numeric Types</a:t>
            </a:r>
            <a:r>
              <a:rPr lang="en-US" altLang="en-US" dirty="0" smtClean="0">
                <a:solidFill>
                  <a:schemeClr val="accent6">
                    <a:lumMod val="75000"/>
                  </a:schemeClr>
                </a:solidFill>
                <a:cs typeface="Times New Roman" panose="02020603050405020304" pitchFamily="18" charset="0"/>
              </a:rPr>
              <a:t>:</a:t>
            </a:r>
          </a:p>
          <a:p>
            <a:pPr marL="1100138" lvl="1" indent="-533400" algn="l">
              <a:buFont typeface="Arial" panose="020B0604020202020204" pitchFamily="34" charset="0"/>
              <a:buChar char="•"/>
            </a:pPr>
            <a:r>
              <a:rPr lang="en-US" altLang="en-US" dirty="0" smtClean="0">
                <a:cs typeface="Times New Roman" panose="02020603050405020304" pitchFamily="18" charset="0"/>
              </a:rPr>
              <a:t>Decimal	               Floating point number</a:t>
            </a:r>
          </a:p>
          <a:p>
            <a:pPr marL="1100138" lvl="1" indent="-533400" algn="l">
              <a:buFont typeface="Arial" panose="020B0604020202020204" pitchFamily="34" charset="0"/>
              <a:buChar char="•"/>
            </a:pPr>
            <a:r>
              <a:rPr lang="en-US" altLang="en-US" dirty="0" smtClean="0">
                <a:cs typeface="Times New Roman" panose="02020603050405020304" pitchFamily="18" charset="0"/>
              </a:rPr>
              <a:t>Float		               Floating point number</a:t>
            </a:r>
          </a:p>
          <a:p>
            <a:pPr marL="1100138" lvl="1" indent="-533400" algn="l">
              <a:buFont typeface="Arial" panose="020B0604020202020204" pitchFamily="34" charset="0"/>
              <a:buChar char="•"/>
            </a:pPr>
            <a:r>
              <a:rPr lang="en-US" altLang="en-US" dirty="0" smtClean="0">
                <a:cs typeface="Times New Roman" panose="02020603050405020304" pitchFamily="18" charset="0"/>
              </a:rPr>
              <a:t>Integer(size)	 	Integer of specified length</a:t>
            </a:r>
          </a:p>
          <a:p>
            <a:pPr marL="1100138" lvl="1" indent="-533400" algn="l">
              <a:buFont typeface="Arial" panose="020B0604020202020204" pitchFamily="34" charset="0"/>
              <a:buChar char="•"/>
            </a:pPr>
            <a:r>
              <a:rPr lang="en-US" altLang="en-US" dirty="0" smtClean="0">
                <a:cs typeface="Times New Roman" panose="02020603050405020304" pitchFamily="18" charset="0"/>
              </a:rPr>
              <a:t>Money			A number which contains exactly two 			digits after the decimal point</a:t>
            </a:r>
          </a:p>
          <a:p>
            <a:pPr marL="1100138" lvl="1" indent="-533400" algn="l">
              <a:buFont typeface="Arial" panose="020B0604020202020204" pitchFamily="34" charset="0"/>
              <a:buChar char="•"/>
            </a:pPr>
            <a:r>
              <a:rPr lang="en-US" altLang="en-US" dirty="0" smtClean="0">
                <a:cs typeface="Times New Roman" panose="02020603050405020304" pitchFamily="18" charset="0"/>
              </a:rPr>
              <a:t>Number	               A standard number field that can hold a 			floating point data</a:t>
            </a:r>
          </a:p>
          <a:p>
            <a:pPr marL="609600" indent="-609600" algn="l">
              <a:buFontTx/>
              <a:buNone/>
            </a:pPr>
            <a:r>
              <a:rPr lang="en-US" altLang="en-US" dirty="0" smtClean="0">
                <a:cs typeface="Times New Roman" panose="02020603050405020304" pitchFamily="18" charset="0"/>
              </a:rPr>
              <a:t> </a:t>
            </a:r>
          </a:p>
          <a:p>
            <a:pPr marL="609600" indent="-609600" algn="l">
              <a:buFontTx/>
              <a:buNone/>
            </a:pPr>
            <a:r>
              <a:rPr lang="en-US" altLang="en-US" i="1" dirty="0" smtClean="0">
                <a:cs typeface="Times New Roman" panose="02020603050405020304" pitchFamily="18" charset="0"/>
              </a:rPr>
              <a:t>Note: Different databases name their numeric fields differently and may not support all numeric types. They may also support additional numeric types.</a:t>
            </a:r>
          </a:p>
          <a:p>
            <a:pPr marL="609600" indent="-609600" algn="l">
              <a:buFontTx/>
              <a:buNone/>
            </a:pPr>
            <a:endParaRPr lang="en-US" altLang="en-US" dirty="0" smtClean="0">
              <a:cs typeface="Times New Roman" panose="02020603050405020304" pitchFamily="18" charset="0"/>
            </a:endParaRPr>
          </a:p>
        </p:txBody>
      </p:sp>
    </p:spTree>
    <p:extLst>
      <p:ext uri="{BB962C8B-B14F-4D97-AF65-F5344CB8AC3E}">
        <p14:creationId xmlns:p14="http://schemas.microsoft.com/office/powerpoint/2010/main" val="17999569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
            <a:ext cx="12192000" cy="711200"/>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smtClean="0"/>
              <a:t>Temporal Data</a:t>
            </a:r>
            <a:endParaRPr lang="en-US" dirty="0"/>
          </a:p>
        </p:txBody>
      </p:sp>
      <p:sp>
        <p:nvSpPr>
          <p:cNvPr id="4" name="Rectangle 3"/>
          <p:cNvSpPr txBox="1">
            <a:spLocks noChangeArrowheads="1"/>
          </p:cNvSpPr>
          <p:nvPr/>
        </p:nvSpPr>
        <p:spPr>
          <a:xfrm>
            <a:off x="278423" y="711201"/>
            <a:ext cx="8153400" cy="5334000"/>
          </a:xfrm>
          <a:prstGeom prst="rect">
            <a:avLst/>
          </a:prstGeom>
          <a:no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09600" indent="-609600" algn="l">
              <a:buFont typeface="Wingdings" panose="05000000000000000000" pitchFamily="2" charset="2"/>
              <a:buChar char="Ø"/>
            </a:pPr>
            <a:r>
              <a:rPr lang="en-US" altLang="en-US" b="1" dirty="0" smtClean="0">
                <a:cs typeface="Times New Roman" panose="02020603050405020304" pitchFamily="18" charset="0"/>
              </a:rPr>
              <a:t>These represent the dates and time</a:t>
            </a:r>
            <a:endParaRPr lang="en-US" altLang="en-US" dirty="0" smtClean="0">
              <a:cs typeface="Times New Roman" panose="02020603050405020304" pitchFamily="18" charset="0"/>
            </a:endParaRPr>
          </a:p>
          <a:p>
            <a:pPr marL="609600" indent="-609600" algn="l">
              <a:buFont typeface="Wingdings" panose="05000000000000000000" pitchFamily="2" charset="2"/>
              <a:buChar char="Ø"/>
            </a:pPr>
            <a:r>
              <a:rPr lang="en-US" altLang="en-US" dirty="0" smtClean="0">
                <a:cs typeface="Times New Roman" panose="02020603050405020304" pitchFamily="18" charset="0"/>
              </a:rPr>
              <a:t>Three basic types are supported:</a:t>
            </a:r>
          </a:p>
          <a:p>
            <a:pPr marL="1100138" lvl="1" indent="-533400" algn="l">
              <a:buFont typeface="Arial" panose="020B0604020202020204" pitchFamily="34" charset="0"/>
              <a:buChar char="•"/>
            </a:pPr>
            <a:r>
              <a:rPr lang="en-US" altLang="en-US" dirty="0" smtClean="0">
                <a:cs typeface="Times New Roman" panose="02020603050405020304" pitchFamily="18" charset="0"/>
              </a:rPr>
              <a:t>Dates</a:t>
            </a:r>
          </a:p>
          <a:p>
            <a:pPr marL="1100138" lvl="1" indent="-533400" algn="l">
              <a:buFont typeface="Arial" panose="020B0604020202020204" pitchFamily="34" charset="0"/>
              <a:buChar char="•"/>
            </a:pPr>
            <a:r>
              <a:rPr lang="en-US" altLang="en-US" dirty="0" smtClean="0">
                <a:cs typeface="Times New Roman" panose="02020603050405020304" pitchFamily="18" charset="0"/>
              </a:rPr>
              <a:t>Times</a:t>
            </a:r>
          </a:p>
          <a:p>
            <a:pPr marL="1100138" lvl="1" indent="-533400" algn="l">
              <a:buFont typeface="Arial" panose="020B0604020202020204" pitchFamily="34" charset="0"/>
              <a:buChar char="•"/>
            </a:pPr>
            <a:r>
              <a:rPr lang="en-US" altLang="en-US" dirty="0" smtClean="0">
                <a:cs typeface="Times New Roman" panose="02020603050405020304" pitchFamily="18" charset="0"/>
              </a:rPr>
              <a:t>Date-Time Combinations </a:t>
            </a:r>
          </a:p>
        </p:txBody>
      </p:sp>
    </p:spTree>
    <p:extLst>
      <p:ext uri="{BB962C8B-B14F-4D97-AF65-F5344CB8AC3E}">
        <p14:creationId xmlns:p14="http://schemas.microsoft.com/office/powerpoint/2010/main" val="20728886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
            <a:ext cx="12192000" cy="711200"/>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smtClean="0"/>
              <a:t>Large Data</a:t>
            </a:r>
            <a:endParaRPr lang="en-US" dirty="0"/>
          </a:p>
        </p:txBody>
      </p:sp>
      <p:sp>
        <p:nvSpPr>
          <p:cNvPr id="3" name="Rectangle 3"/>
          <p:cNvSpPr txBox="1">
            <a:spLocks noChangeArrowheads="1"/>
          </p:cNvSpPr>
          <p:nvPr/>
        </p:nvSpPr>
        <p:spPr>
          <a:xfrm>
            <a:off x="243254" y="711201"/>
            <a:ext cx="8153400" cy="5334000"/>
          </a:xfrm>
          <a:prstGeom prst="rect">
            <a:avLst/>
          </a:prstGeom>
          <a:no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Wingdings" panose="05000000000000000000" pitchFamily="2" charset="2"/>
              <a:buChar char="Ø"/>
            </a:pPr>
            <a:r>
              <a:rPr lang="en-US" altLang="en-US" sz="2800" dirty="0" smtClean="0">
                <a:cs typeface="Times New Roman" panose="02020603050405020304" pitchFamily="18" charset="0"/>
              </a:rPr>
              <a:t>These are used for storing data objects like files and images:</a:t>
            </a:r>
          </a:p>
          <a:p>
            <a:pPr marL="609600" indent="-609600" algn="l">
              <a:buFont typeface="Wingdings" panose="05000000000000000000" pitchFamily="2" charset="2"/>
              <a:buChar char="Ø"/>
            </a:pPr>
            <a:r>
              <a:rPr lang="en-US" altLang="en-US" sz="2800" b="1" dirty="0" smtClean="0">
                <a:solidFill>
                  <a:schemeClr val="accent6">
                    <a:lumMod val="75000"/>
                  </a:schemeClr>
                </a:solidFill>
                <a:cs typeface="Times New Roman" panose="02020603050405020304" pitchFamily="18" charset="0"/>
              </a:rPr>
              <a:t>There are two types</a:t>
            </a:r>
            <a:r>
              <a:rPr lang="en-US" altLang="en-US" sz="2800" dirty="0" smtClean="0">
                <a:solidFill>
                  <a:schemeClr val="accent6">
                    <a:lumMod val="75000"/>
                  </a:schemeClr>
                </a:solidFill>
                <a:cs typeface="Times New Roman" panose="02020603050405020304" pitchFamily="18" charset="0"/>
              </a:rPr>
              <a:t>:</a:t>
            </a:r>
          </a:p>
          <a:p>
            <a:pPr marL="1100138" lvl="1" indent="-533400" algn="l">
              <a:buFont typeface="Arial" panose="020B0604020202020204" pitchFamily="34" charset="0"/>
              <a:buChar char="•"/>
            </a:pPr>
            <a:r>
              <a:rPr lang="en-US" altLang="en-US" sz="2400" dirty="0" smtClean="0">
                <a:cs typeface="Times New Roman" panose="02020603050405020304" pitchFamily="18" charset="0"/>
              </a:rPr>
              <a:t>Character Large Objects (</a:t>
            </a:r>
            <a:r>
              <a:rPr lang="en-US" altLang="en-US" sz="2400" dirty="0" err="1" smtClean="0">
                <a:cs typeface="Times New Roman" panose="02020603050405020304" pitchFamily="18" charset="0"/>
              </a:rPr>
              <a:t>clobs</a:t>
            </a:r>
            <a:r>
              <a:rPr lang="en-US" altLang="en-US" sz="2400" dirty="0" smtClean="0">
                <a:cs typeface="Times New Roman" panose="02020603050405020304" pitchFamily="18" charset="0"/>
              </a:rPr>
              <a:t>)</a:t>
            </a:r>
          </a:p>
          <a:p>
            <a:pPr marL="1100138" lvl="1" indent="-533400" algn="l">
              <a:buFont typeface="Arial" panose="020B0604020202020204" pitchFamily="34" charset="0"/>
              <a:buChar char="•"/>
            </a:pPr>
            <a:r>
              <a:rPr lang="en-US" altLang="en-US" sz="2400" dirty="0" smtClean="0">
                <a:cs typeface="Times New Roman" panose="02020603050405020304" pitchFamily="18" charset="0"/>
              </a:rPr>
              <a:t>Binary Large Objects (blobs)</a:t>
            </a:r>
          </a:p>
        </p:txBody>
      </p:sp>
    </p:spTree>
    <p:extLst>
      <p:ext uri="{BB962C8B-B14F-4D97-AF65-F5344CB8AC3E}">
        <p14:creationId xmlns:p14="http://schemas.microsoft.com/office/powerpoint/2010/main" val="19990972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US" dirty="0"/>
              <a:t>What is Database Management System (DBMS)?</a:t>
            </a:r>
          </a:p>
        </p:txBody>
      </p:sp>
      <p:sp>
        <p:nvSpPr>
          <p:cNvPr id="5" name="Content Placeholder 4"/>
          <p:cNvSpPr>
            <a:spLocks noGrp="1"/>
          </p:cNvSpPr>
          <p:nvPr>
            <p:ph idx="1"/>
          </p:nvPr>
        </p:nvSpPr>
        <p:spPr>
          <a:xfrm>
            <a:off x="131180" y="863444"/>
            <a:ext cx="11929641" cy="5590565"/>
          </a:xfrm>
        </p:spPr>
        <p:txBody>
          <a:bodyPr>
            <a:normAutofit/>
          </a:bodyPr>
          <a:lstStyle/>
          <a:p>
            <a:r>
              <a:rPr lang="en-US" dirty="0" smtClean="0"/>
              <a:t>Data </a:t>
            </a:r>
            <a:r>
              <a:rPr lang="en-US" dirty="0"/>
              <a:t>- </a:t>
            </a:r>
            <a:r>
              <a:rPr lang="en-US" b="1" dirty="0">
                <a:solidFill>
                  <a:schemeClr val="accent6"/>
                </a:solidFill>
              </a:rPr>
              <a:t>Fact</a:t>
            </a:r>
            <a:r>
              <a:rPr lang="en-US" dirty="0"/>
              <a:t> that can be recorded or stored</a:t>
            </a:r>
          </a:p>
          <a:p>
            <a:pPr lvl="1"/>
            <a:r>
              <a:rPr lang="en-US" dirty="0"/>
              <a:t>e.g. Person Name, Age, Gender and Weight etc.</a:t>
            </a:r>
          </a:p>
          <a:p>
            <a:r>
              <a:rPr lang="en-US" dirty="0"/>
              <a:t>Database - Collection of </a:t>
            </a:r>
            <a:r>
              <a:rPr lang="en-US" b="1" dirty="0">
                <a:solidFill>
                  <a:schemeClr val="accent6"/>
                </a:solidFill>
              </a:rPr>
              <a:t>logically related data</a:t>
            </a:r>
          </a:p>
          <a:p>
            <a:pPr lvl="1"/>
            <a:r>
              <a:rPr lang="en-US" dirty="0"/>
              <a:t>e.g. Books Database in Library, Student Database in University etc.</a:t>
            </a:r>
          </a:p>
          <a:p>
            <a:r>
              <a:rPr lang="en-US" dirty="0"/>
              <a:t>Management - </a:t>
            </a:r>
            <a:r>
              <a:rPr lang="en-US" b="1" dirty="0">
                <a:solidFill>
                  <a:schemeClr val="accent6"/>
                </a:solidFill>
              </a:rPr>
              <a:t>Manipulation</a:t>
            </a:r>
            <a:r>
              <a:rPr lang="en-US" dirty="0"/>
              <a:t>, </a:t>
            </a:r>
            <a:r>
              <a:rPr lang="en-US" b="1" dirty="0">
                <a:solidFill>
                  <a:schemeClr val="accent6"/>
                </a:solidFill>
              </a:rPr>
              <a:t>Searching</a:t>
            </a:r>
            <a:r>
              <a:rPr lang="en-US" dirty="0"/>
              <a:t> and </a:t>
            </a:r>
            <a:r>
              <a:rPr lang="en-US" b="1" dirty="0">
                <a:solidFill>
                  <a:schemeClr val="accent6"/>
                </a:solidFill>
              </a:rPr>
              <a:t>Security</a:t>
            </a:r>
            <a:r>
              <a:rPr lang="en-US" dirty="0"/>
              <a:t> of data</a:t>
            </a:r>
          </a:p>
          <a:p>
            <a:pPr lvl="1"/>
            <a:r>
              <a:rPr lang="en-US" dirty="0"/>
              <a:t>e.g. Viewing result in GTU website, Searching exam papers in GTU </a:t>
            </a:r>
            <a:r>
              <a:rPr lang="en-US" dirty="0" smtClean="0"/>
              <a:t>website etc.</a:t>
            </a:r>
            <a:endParaRPr lang="en-US" dirty="0"/>
          </a:p>
          <a:p>
            <a:r>
              <a:rPr lang="en-US" dirty="0"/>
              <a:t>System - </a:t>
            </a:r>
            <a:r>
              <a:rPr lang="en-US" b="1" dirty="0">
                <a:solidFill>
                  <a:schemeClr val="accent6"/>
                </a:solidFill>
              </a:rPr>
              <a:t>Programs</a:t>
            </a:r>
            <a:r>
              <a:rPr lang="en-US" dirty="0"/>
              <a:t> or </a:t>
            </a:r>
            <a:r>
              <a:rPr lang="en-US" b="1" dirty="0">
                <a:solidFill>
                  <a:schemeClr val="accent6"/>
                </a:solidFill>
              </a:rPr>
              <a:t>tools</a:t>
            </a:r>
            <a:r>
              <a:rPr lang="en-US" dirty="0"/>
              <a:t> used to manage database</a:t>
            </a:r>
          </a:p>
          <a:p>
            <a:pPr lvl="1"/>
            <a:r>
              <a:rPr lang="en-US" dirty="0"/>
              <a:t>e.g. SQL Server Studio Express, </a:t>
            </a:r>
            <a:r>
              <a:rPr lang="en-US" dirty="0" smtClean="0"/>
              <a:t>Oracle etc.</a:t>
            </a:r>
            <a:endParaRPr lang="en-US" dirty="0"/>
          </a:p>
        </p:txBody>
      </p:sp>
    </p:spTree>
    <p:extLst>
      <p:ext uri="{BB962C8B-B14F-4D97-AF65-F5344CB8AC3E}">
        <p14:creationId xmlns:p14="http://schemas.microsoft.com/office/powerpoint/2010/main" val="214087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
            <a:ext cx="12192000" cy="711200"/>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smtClean="0"/>
              <a:t>TRUNCATE Table</a:t>
            </a:r>
            <a:endParaRPr lang="en-US" dirty="0"/>
          </a:p>
        </p:txBody>
      </p:sp>
      <p:sp>
        <p:nvSpPr>
          <p:cNvPr id="4" name="Rectangle 3"/>
          <p:cNvSpPr txBox="1">
            <a:spLocks noChangeArrowheads="1"/>
          </p:cNvSpPr>
          <p:nvPr/>
        </p:nvSpPr>
        <p:spPr>
          <a:xfrm>
            <a:off x="307731" y="711201"/>
            <a:ext cx="11324492" cy="5334000"/>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spcBef>
                <a:spcPct val="0"/>
              </a:spcBef>
            </a:pPr>
            <a:r>
              <a:rPr lang="en-US" altLang="en-US" sz="2400" dirty="0">
                <a:cs typeface="Times New Roman" panose="02020603050405020304" pitchFamily="18" charset="0"/>
              </a:rPr>
              <a:t>Truncate Statement:</a:t>
            </a:r>
          </a:p>
          <a:p>
            <a:pPr marL="1100138" lvl="1" indent="-533400" algn="just">
              <a:spcBef>
                <a:spcPct val="0"/>
              </a:spcBef>
            </a:pPr>
            <a:r>
              <a:rPr lang="en-US" altLang="en-US" dirty="0">
                <a:cs typeface="Times New Roman" panose="02020603050405020304" pitchFamily="18" charset="0"/>
              </a:rPr>
              <a:t>used to delete all the rows of a table. Delete can also be used to delete all the rows from the table. The difference is that delete performs a delete operation on each row in the table and the database performs all attendant tasks on the way. On the other </a:t>
            </a:r>
            <a:r>
              <a:rPr lang="en-US" altLang="en-US" dirty="0" smtClean="0">
                <a:cs typeface="Times New Roman" panose="02020603050405020304" pitchFamily="18" charset="0"/>
              </a:rPr>
              <a:t>hand </a:t>
            </a:r>
            <a:r>
              <a:rPr lang="en-US" altLang="en-US" dirty="0">
                <a:cs typeface="Times New Roman" panose="02020603050405020304" pitchFamily="18" charset="0"/>
              </a:rPr>
              <a:t>the Truncate statement simply throws away all the rows at once and is much quicker. The note of caution is that truncate does not do integrity checks on the way which can lead to inconsistencies on the way. If there are dependencies requiring integrity checks we should use delete. </a:t>
            </a:r>
          </a:p>
          <a:p>
            <a:pPr marL="1100138" lvl="1" indent="-533400">
              <a:spcBef>
                <a:spcPct val="0"/>
              </a:spcBef>
            </a:pPr>
            <a:endParaRPr lang="en-US" altLang="en-US" dirty="0">
              <a:cs typeface="Times New Roman" panose="02020603050405020304" pitchFamily="18" charset="0"/>
            </a:endParaRPr>
          </a:p>
          <a:p>
            <a:pPr marL="609600" indent="-609600">
              <a:spcBef>
                <a:spcPct val="0"/>
              </a:spcBef>
            </a:pPr>
            <a:r>
              <a:rPr lang="en-US" altLang="en-US" sz="2400" dirty="0">
                <a:solidFill>
                  <a:schemeClr val="accent6">
                    <a:lumMod val="75000"/>
                  </a:schemeClr>
                </a:solidFill>
                <a:cs typeface="Times New Roman" panose="02020603050405020304" pitchFamily="18" charset="0"/>
              </a:rPr>
              <a:t>Syntax:</a:t>
            </a:r>
            <a:r>
              <a:rPr lang="en-US" altLang="en-US" sz="2400" dirty="0">
                <a:cs typeface="Times New Roman" panose="02020603050405020304" pitchFamily="18" charset="0"/>
              </a:rPr>
              <a:t> TRUNCATE TABLE </a:t>
            </a:r>
            <a:r>
              <a:rPr lang="en-US" altLang="en-US" sz="2400" dirty="0" err="1">
                <a:cs typeface="Times New Roman" panose="02020603050405020304" pitchFamily="18" charset="0"/>
              </a:rPr>
              <a:t>table_name</a:t>
            </a:r>
            <a:endParaRPr lang="en-US" altLang="en-US" sz="2400" dirty="0">
              <a:cs typeface="Times New Roman" panose="02020603050405020304" pitchFamily="18" charset="0"/>
            </a:endParaRPr>
          </a:p>
          <a:p>
            <a:pPr marL="609600" indent="-609600">
              <a:spcBef>
                <a:spcPct val="0"/>
              </a:spcBef>
            </a:pPr>
            <a:endParaRPr lang="en-US" altLang="en-US" sz="2400" dirty="0" smtClean="0">
              <a:cs typeface="Times New Roman" panose="02020603050405020304" pitchFamily="18" charset="0"/>
            </a:endParaRPr>
          </a:p>
          <a:p>
            <a:pPr marL="609600" indent="-609600">
              <a:spcBef>
                <a:spcPct val="0"/>
              </a:spcBef>
            </a:pPr>
            <a:r>
              <a:rPr lang="en-US" altLang="en-US" sz="2400" dirty="0" smtClean="0">
                <a:solidFill>
                  <a:schemeClr val="accent6">
                    <a:lumMod val="75000"/>
                  </a:schemeClr>
                </a:solidFill>
                <a:cs typeface="Times New Roman" panose="02020603050405020304" pitchFamily="18" charset="0"/>
              </a:rPr>
              <a:t>Example:</a:t>
            </a:r>
          </a:p>
          <a:p>
            <a:pPr marL="609600" indent="-609600">
              <a:spcBef>
                <a:spcPct val="0"/>
              </a:spcBef>
            </a:pPr>
            <a:endParaRPr lang="en-US" altLang="en-US" sz="2400" dirty="0">
              <a:cs typeface="Times New Roman" panose="02020603050405020304" pitchFamily="18" charset="0"/>
            </a:endParaRPr>
          </a:p>
          <a:p>
            <a:pPr marL="609600" indent="-609600">
              <a:spcBef>
                <a:spcPct val="0"/>
              </a:spcBef>
              <a:buFontTx/>
              <a:buNone/>
            </a:pPr>
            <a:r>
              <a:rPr lang="en-US" altLang="en-US" sz="2400" dirty="0" smtClean="0">
                <a:cs typeface="Times New Roman" panose="02020603050405020304" pitchFamily="18" charset="0"/>
              </a:rPr>
              <a:t>	TRUNCATE </a:t>
            </a:r>
            <a:r>
              <a:rPr lang="en-US" altLang="en-US" sz="2400" dirty="0">
                <a:cs typeface="Times New Roman" panose="02020603050405020304" pitchFamily="18" charset="0"/>
              </a:rPr>
              <a:t>TABLE studios</a:t>
            </a:r>
          </a:p>
          <a:p>
            <a:pPr marL="609600" indent="-609600">
              <a:spcBef>
                <a:spcPct val="0"/>
              </a:spcBef>
              <a:buFontTx/>
              <a:buNone/>
            </a:pPr>
            <a:endParaRPr lang="en-US" altLang="en-US" sz="2400" dirty="0">
              <a:cs typeface="Times New Roman" panose="02020603050405020304" pitchFamily="18" charset="0"/>
            </a:endParaRPr>
          </a:p>
          <a:p>
            <a:pPr marL="609600" indent="-609600">
              <a:spcBef>
                <a:spcPct val="0"/>
              </a:spcBef>
              <a:buFontTx/>
              <a:buNone/>
            </a:pPr>
            <a:endParaRPr lang="en-US" altLang="en-US" sz="2400" dirty="0">
              <a:cs typeface="Times New Roman" panose="02020603050405020304" pitchFamily="18" charset="0"/>
            </a:endParaRPr>
          </a:p>
          <a:p>
            <a:pPr marL="609600" indent="-609600">
              <a:spcBef>
                <a:spcPct val="0"/>
              </a:spcBef>
            </a:pPr>
            <a:r>
              <a:rPr lang="en-US" altLang="en-US" sz="2400" dirty="0">
                <a:cs typeface="Times New Roman" panose="02020603050405020304" pitchFamily="18" charset="0"/>
              </a:rPr>
              <a:t>This deletes all the rows of the table studios</a:t>
            </a:r>
          </a:p>
        </p:txBody>
      </p:sp>
    </p:spTree>
    <p:extLst>
      <p:ext uri="{BB962C8B-B14F-4D97-AF65-F5344CB8AC3E}">
        <p14:creationId xmlns:p14="http://schemas.microsoft.com/office/powerpoint/2010/main" val="11506316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
            <a:ext cx="12192000" cy="711200"/>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smtClean="0"/>
              <a:t>Drop Table</a:t>
            </a:r>
            <a:endParaRPr lang="en-US" dirty="0"/>
          </a:p>
        </p:txBody>
      </p:sp>
      <p:sp>
        <p:nvSpPr>
          <p:cNvPr id="5" name="Rectangle 3"/>
          <p:cNvSpPr txBox="1">
            <a:spLocks noChangeArrowheads="1"/>
          </p:cNvSpPr>
          <p:nvPr/>
        </p:nvSpPr>
        <p:spPr>
          <a:xfrm>
            <a:off x="263769" y="711201"/>
            <a:ext cx="8077200" cy="5334000"/>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lnSpc>
                <a:spcPct val="120000"/>
              </a:lnSpc>
              <a:spcBef>
                <a:spcPct val="0"/>
              </a:spcBef>
            </a:pPr>
            <a:r>
              <a:rPr lang="en-US" altLang="en-US" sz="2400" dirty="0">
                <a:cs typeface="Times New Roman" panose="02020603050405020304" pitchFamily="18" charset="0"/>
              </a:rPr>
              <a:t>Drop Statement:</a:t>
            </a:r>
          </a:p>
          <a:p>
            <a:pPr marL="1100138" lvl="1" indent="-533400">
              <a:lnSpc>
                <a:spcPct val="120000"/>
              </a:lnSpc>
              <a:spcBef>
                <a:spcPct val="0"/>
              </a:spcBef>
            </a:pPr>
            <a:r>
              <a:rPr lang="en-US" altLang="en-US" dirty="0">
                <a:cs typeface="Times New Roman" panose="02020603050405020304" pitchFamily="18" charset="0"/>
              </a:rPr>
              <a:t>used to remove elements from a database, such as tables, indexes or even users and databases. Drop command is used with a variety of keywords based on the need. </a:t>
            </a:r>
          </a:p>
          <a:p>
            <a:pPr marL="1100138" lvl="1" indent="-533400">
              <a:lnSpc>
                <a:spcPct val="120000"/>
              </a:lnSpc>
              <a:spcBef>
                <a:spcPct val="0"/>
              </a:spcBef>
              <a:buFontTx/>
              <a:buNone/>
            </a:pPr>
            <a:endParaRPr lang="en-US" altLang="en-US" dirty="0">
              <a:cs typeface="Times New Roman" panose="02020603050405020304" pitchFamily="18" charset="0"/>
            </a:endParaRPr>
          </a:p>
          <a:p>
            <a:pPr marL="609600" indent="-609600">
              <a:lnSpc>
                <a:spcPct val="120000"/>
              </a:lnSpc>
              <a:spcBef>
                <a:spcPct val="0"/>
              </a:spcBef>
            </a:pPr>
            <a:r>
              <a:rPr lang="en-US" altLang="en-US" sz="2400" dirty="0">
                <a:solidFill>
                  <a:schemeClr val="accent6">
                    <a:lumMod val="75000"/>
                  </a:schemeClr>
                </a:solidFill>
                <a:cs typeface="Times New Roman" panose="02020603050405020304" pitchFamily="18" charset="0"/>
              </a:rPr>
              <a:t>Drop Table Syntax: </a:t>
            </a:r>
            <a:r>
              <a:rPr lang="en-US" altLang="en-US" sz="2400" dirty="0">
                <a:cs typeface="Times New Roman" panose="02020603050405020304" pitchFamily="18" charset="0"/>
              </a:rPr>
              <a:t>DROP TABLE </a:t>
            </a:r>
            <a:r>
              <a:rPr lang="en-US" altLang="en-US" sz="2400" dirty="0" err="1">
                <a:cs typeface="Times New Roman" panose="02020603050405020304" pitchFamily="18" charset="0"/>
              </a:rPr>
              <a:t>table_name</a:t>
            </a:r>
            <a:endParaRPr lang="en-US" altLang="en-US" sz="2400" dirty="0">
              <a:cs typeface="Times New Roman" panose="02020603050405020304" pitchFamily="18" charset="0"/>
            </a:endParaRPr>
          </a:p>
          <a:p>
            <a:pPr marL="609600" indent="-609600">
              <a:lnSpc>
                <a:spcPct val="120000"/>
              </a:lnSpc>
              <a:spcBef>
                <a:spcPct val="0"/>
              </a:spcBef>
            </a:pPr>
            <a:r>
              <a:rPr lang="en-US" altLang="en-US" sz="2400" dirty="0">
                <a:solidFill>
                  <a:schemeClr val="accent6">
                    <a:lumMod val="75000"/>
                  </a:schemeClr>
                </a:solidFill>
                <a:cs typeface="Times New Roman" panose="02020603050405020304" pitchFamily="18" charset="0"/>
              </a:rPr>
              <a:t>Drop Table Example: </a:t>
            </a:r>
            <a:r>
              <a:rPr lang="en-US" altLang="en-US" sz="2400" dirty="0">
                <a:cs typeface="Times New Roman" panose="02020603050405020304" pitchFamily="18" charset="0"/>
              </a:rPr>
              <a:t>DROP TABLE studios</a:t>
            </a:r>
          </a:p>
          <a:p>
            <a:pPr marL="609600" indent="-609600">
              <a:lnSpc>
                <a:spcPct val="120000"/>
              </a:lnSpc>
              <a:spcBef>
                <a:spcPct val="0"/>
              </a:spcBef>
            </a:pPr>
            <a:endParaRPr lang="en-US" altLang="en-US" sz="2400" dirty="0">
              <a:cs typeface="Times New Roman" panose="02020603050405020304" pitchFamily="18" charset="0"/>
            </a:endParaRPr>
          </a:p>
          <a:p>
            <a:pPr marL="609600" indent="-609600">
              <a:lnSpc>
                <a:spcPct val="120000"/>
              </a:lnSpc>
              <a:spcBef>
                <a:spcPct val="0"/>
              </a:spcBef>
            </a:pPr>
            <a:r>
              <a:rPr lang="en-US" altLang="en-US" sz="2400" dirty="0">
                <a:solidFill>
                  <a:schemeClr val="accent6">
                    <a:lumMod val="75000"/>
                  </a:schemeClr>
                </a:solidFill>
                <a:cs typeface="Times New Roman" panose="02020603050405020304" pitchFamily="18" charset="0"/>
              </a:rPr>
              <a:t>Drop Index Syntax:</a:t>
            </a:r>
            <a:r>
              <a:rPr lang="en-US" altLang="en-US" sz="2400" dirty="0">
                <a:cs typeface="Times New Roman" panose="02020603050405020304" pitchFamily="18" charset="0"/>
              </a:rPr>
              <a:t> DROP INDEX </a:t>
            </a:r>
            <a:r>
              <a:rPr lang="en-US" altLang="en-US" sz="2400" dirty="0" err="1">
                <a:cs typeface="Times New Roman" panose="02020603050405020304" pitchFamily="18" charset="0"/>
              </a:rPr>
              <a:t>table_name</a:t>
            </a:r>
            <a:endParaRPr lang="en-US" altLang="en-US" sz="2400" dirty="0">
              <a:cs typeface="Times New Roman" panose="02020603050405020304" pitchFamily="18" charset="0"/>
            </a:endParaRPr>
          </a:p>
          <a:p>
            <a:pPr marL="609600" indent="-609600">
              <a:lnSpc>
                <a:spcPct val="120000"/>
              </a:lnSpc>
              <a:spcBef>
                <a:spcPct val="0"/>
              </a:spcBef>
            </a:pPr>
            <a:r>
              <a:rPr lang="en-US" altLang="en-US" sz="2400" dirty="0">
                <a:solidFill>
                  <a:schemeClr val="accent6">
                    <a:lumMod val="75000"/>
                  </a:schemeClr>
                </a:solidFill>
                <a:cs typeface="Times New Roman" panose="02020603050405020304" pitchFamily="18" charset="0"/>
              </a:rPr>
              <a:t>Drop Index Example: </a:t>
            </a:r>
            <a:r>
              <a:rPr lang="en-US" altLang="en-US" sz="2400" dirty="0">
                <a:cs typeface="Times New Roman" panose="02020603050405020304" pitchFamily="18" charset="0"/>
              </a:rPr>
              <a:t>DROP INDEX </a:t>
            </a:r>
            <a:r>
              <a:rPr lang="en-US" altLang="en-US" sz="2400" dirty="0" err="1">
                <a:cs typeface="Times New Roman" panose="02020603050405020304" pitchFamily="18" charset="0"/>
              </a:rPr>
              <a:t>movie_index</a:t>
            </a:r>
            <a:endParaRPr lang="en-US" altLang="en-US" sz="2400" dirty="0">
              <a:cs typeface="Times New Roman" panose="02020603050405020304" pitchFamily="18" charset="0"/>
            </a:endParaRPr>
          </a:p>
        </p:txBody>
      </p:sp>
    </p:spTree>
    <p:extLst>
      <p:ext uri="{BB962C8B-B14F-4D97-AF65-F5344CB8AC3E}">
        <p14:creationId xmlns:p14="http://schemas.microsoft.com/office/powerpoint/2010/main" val="35299452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
            <a:ext cx="12192000" cy="711200"/>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smtClean="0"/>
              <a:t>Alter Table</a:t>
            </a:r>
            <a:endParaRPr lang="en-US" dirty="0"/>
          </a:p>
        </p:txBody>
      </p:sp>
      <p:sp>
        <p:nvSpPr>
          <p:cNvPr id="4" name="Rectangle 3"/>
          <p:cNvSpPr txBox="1">
            <a:spLocks noChangeArrowheads="1"/>
          </p:cNvSpPr>
          <p:nvPr/>
        </p:nvSpPr>
        <p:spPr>
          <a:xfrm>
            <a:off x="193431" y="711201"/>
            <a:ext cx="8077200" cy="5334000"/>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spcBef>
                <a:spcPct val="0"/>
              </a:spcBef>
            </a:pPr>
            <a:r>
              <a:rPr lang="en-US" altLang="en-US" sz="2400" dirty="0">
                <a:cs typeface="Times New Roman" panose="02020603050405020304" pitchFamily="18" charset="0"/>
              </a:rPr>
              <a:t>Alter Statement:</a:t>
            </a:r>
          </a:p>
          <a:p>
            <a:pPr marL="1100138" lvl="1" indent="-533400">
              <a:spcBef>
                <a:spcPct val="0"/>
              </a:spcBef>
            </a:pPr>
            <a:r>
              <a:rPr lang="en-US" altLang="en-US" dirty="0">
                <a:cs typeface="Times New Roman" panose="02020603050405020304" pitchFamily="18" charset="0"/>
              </a:rPr>
              <a:t>used to make changes to the schema of the table. Columns can be added and the data type of the columns changed as long as the data in those columns conforms to the data type specified. </a:t>
            </a:r>
          </a:p>
          <a:p>
            <a:pPr marL="1100138" lvl="1" indent="-533400">
              <a:spcBef>
                <a:spcPct val="0"/>
              </a:spcBef>
            </a:pPr>
            <a:endParaRPr lang="en-US" altLang="en-US" dirty="0">
              <a:cs typeface="Times New Roman" panose="02020603050405020304" pitchFamily="18" charset="0"/>
            </a:endParaRPr>
          </a:p>
          <a:p>
            <a:pPr marL="609600" indent="-609600">
              <a:spcBef>
                <a:spcPct val="0"/>
              </a:spcBef>
            </a:pPr>
            <a:r>
              <a:rPr lang="en-US" altLang="en-US" sz="2400" dirty="0">
                <a:solidFill>
                  <a:schemeClr val="accent6">
                    <a:lumMod val="75000"/>
                  </a:schemeClr>
                </a:solidFill>
                <a:cs typeface="Times New Roman" panose="02020603050405020304" pitchFamily="18" charset="0"/>
              </a:rPr>
              <a:t>Syntax: </a:t>
            </a:r>
          </a:p>
          <a:p>
            <a:pPr marL="609600" indent="-609600">
              <a:spcBef>
                <a:spcPct val="0"/>
              </a:spcBef>
              <a:buFontTx/>
              <a:buNone/>
            </a:pPr>
            <a:r>
              <a:rPr lang="en-US" altLang="en-US" sz="2400" dirty="0" smtClean="0">
                <a:cs typeface="Times New Roman" panose="02020603050405020304" pitchFamily="18" charset="0"/>
              </a:rPr>
              <a:t>	ALTER </a:t>
            </a:r>
            <a:r>
              <a:rPr lang="en-US" altLang="en-US" sz="2400" dirty="0">
                <a:cs typeface="Times New Roman" panose="02020603050405020304" pitchFamily="18" charset="0"/>
              </a:rPr>
              <a:t>TABLE </a:t>
            </a:r>
            <a:r>
              <a:rPr lang="en-US" altLang="en-US" sz="2400" dirty="0" err="1">
                <a:cs typeface="Times New Roman" panose="02020603050405020304" pitchFamily="18" charset="0"/>
              </a:rPr>
              <a:t>table_name</a:t>
            </a:r>
            <a:endParaRPr lang="en-US" altLang="en-US" sz="2400" dirty="0">
              <a:cs typeface="Times New Roman" panose="02020603050405020304" pitchFamily="18" charset="0"/>
            </a:endParaRPr>
          </a:p>
          <a:p>
            <a:pPr marL="609600" indent="-609600">
              <a:spcBef>
                <a:spcPct val="0"/>
              </a:spcBef>
              <a:buFontTx/>
              <a:buNone/>
            </a:pPr>
            <a:r>
              <a:rPr lang="en-US" altLang="en-US" sz="2400" dirty="0" smtClean="0">
                <a:cs typeface="Times New Roman" panose="02020603050405020304" pitchFamily="18" charset="0"/>
              </a:rPr>
              <a:t>	ADD (column datatype [Default Expression])</a:t>
            </a:r>
          </a:p>
          <a:p>
            <a:pPr marL="609600" indent="-609600">
              <a:spcBef>
                <a:spcPct val="0"/>
              </a:spcBef>
              <a:buFontTx/>
              <a:buNone/>
            </a:pPr>
            <a:r>
              <a:rPr lang="en-US" altLang="en-US" sz="2400" dirty="0" smtClean="0">
                <a:cs typeface="Times New Roman" panose="02020603050405020304" pitchFamily="18" charset="0"/>
              </a:rPr>
              <a:t>	[REFERENCES </a:t>
            </a:r>
            <a:r>
              <a:rPr lang="en-US" altLang="en-US" sz="2400" dirty="0" err="1" smtClean="0">
                <a:cs typeface="Times New Roman" panose="02020603050405020304" pitchFamily="18" charset="0"/>
              </a:rPr>
              <a:t>table_name</a:t>
            </a:r>
            <a:r>
              <a:rPr lang="en-US" altLang="en-US" sz="2400" dirty="0" smtClean="0">
                <a:cs typeface="Times New Roman" panose="02020603050405020304" pitchFamily="18" charset="0"/>
              </a:rPr>
              <a:t> (</a:t>
            </a:r>
            <a:r>
              <a:rPr lang="en-US" altLang="en-US" sz="2400" dirty="0" err="1" smtClean="0">
                <a:cs typeface="Times New Roman" panose="02020603050405020304" pitchFamily="18" charset="0"/>
              </a:rPr>
              <a:t>column_name</a:t>
            </a:r>
            <a:r>
              <a:rPr lang="en-US" altLang="en-US" sz="2400" dirty="0" smtClean="0">
                <a:cs typeface="Times New Roman" panose="02020603050405020304" pitchFamily="18" charset="0"/>
              </a:rPr>
              <a:t>)’</a:t>
            </a:r>
          </a:p>
          <a:p>
            <a:pPr marL="609600" indent="-609600">
              <a:spcBef>
                <a:spcPct val="0"/>
              </a:spcBef>
              <a:buFontTx/>
              <a:buNone/>
            </a:pPr>
            <a:r>
              <a:rPr lang="en-US" altLang="en-US" sz="2400" dirty="0" smtClean="0">
                <a:cs typeface="Times New Roman" panose="02020603050405020304" pitchFamily="18" charset="0"/>
              </a:rPr>
              <a:t>	[CHECK condition] </a:t>
            </a:r>
          </a:p>
          <a:p>
            <a:pPr marL="609600" indent="-609600">
              <a:spcBef>
                <a:spcPct val="0"/>
              </a:spcBef>
              <a:buFontTx/>
              <a:buNone/>
            </a:pPr>
            <a:endParaRPr lang="en-US" altLang="en-US" sz="2400" dirty="0" smtClean="0">
              <a:cs typeface="Times New Roman" panose="02020603050405020304" pitchFamily="18" charset="0"/>
            </a:endParaRPr>
          </a:p>
          <a:p>
            <a:pPr marL="609600" indent="-609600">
              <a:spcBef>
                <a:spcPct val="0"/>
              </a:spcBef>
            </a:pPr>
            <a:r>
              <a:rPr lang="en-US" altLang="en-US" sz="2400" dirty="0" smtClean="0">
                <a:solidFill>
                  <a:schemeClr val="accent6">
                    <a:lumMod val="75000"/>
                  </a:schemeClr>
                </a:solidFill>
                <a:cs typeface="Times New Roman" panose="02020603050405020304" pitchFamily="18" charset="0"/>
              </a:rPr>
              <a:t>Example</a:t>
            </a:r>
            <a:r>
              <a:rPr lang="en-US" altLang="en-US" sz="2400" dirty="0">
                <a:solidFill>
                  <a:schemeClr val="accent6">
                    <a:lumMod val="75000"/>
                  </a:schemeClr>
                </a:solidFill>
                <a:cs typeface="Times New Roman" panose="02020603050405020304" pitchFamily="18" charset="0"/>
              </a:rPr>
              <a:t>:</a:t>
            </a:r>
          </a:p>
          <a:p>
            <a:pPr marL="609600" indent="-609600">
              <a:spcBef>
                <a:spcPct val="0"/>
              </a:spcBef>
              <a:buFontTx/>
              <a:buNone/>
            </a:pPr>
            <a:r>
              <a:rPr lang="en-US" altLang="en-US" sz="2400" dirty="0" smtClean="0">
                <a:cs typeface="Times New Roman" panose="02020603050405020304" pitchFamily="18" charset="0"/>
              </a:rPr>
              <a:t>	ALTER </a:t>
            </a:r>
            <a:r>
              <a:rPr lang="en-US" altLang="en-US" sz="2400" dirty="0">
                <a:cs typeface="Times New Roman" panose="02020603050405020304" pitchFamily="18" charset="0"/>
              </a:rPr>
              <a:t>TABLE studios</a:t>
            </a:r>
          </a:p>
          <a:p>
            <a:pPr marL="609600" indent="-609600">
              <a:spcBef>
                <a:spcPct val="0"/>
              </a:spcBef>
              <a:buFontTx/>
              <a:buNone/>
            </a:pPr>
            <a:r>
              <a:rPr lang="en-US" altLang="en-US" sz="2400" dirty="0" smtClean="0">
                <a:cs typeface="Times New Roman" panose="02020603050405020304" pitchFamily="18" charset="0"/>
              </a:rPr>
              <a:t>	ADD </a:t>
            </a:r>
            <a:r>
              <a:rPr lang="en-US" altLang="en-US" sz="2400" dirty="0">
                <a:cs typeface="Times New Roman" panose="02020603050405020304" pitchFamily="18" charset="0"/>
              </a:rPr>
              <a:t>(revenue Number DEFAULT 0)</a:t>
            </a:r>
          </a:p>
        </p:txBody>
      </p:sp>
    </p:spTree>
    <p:extLst>
      <p:ext uri="{BB962C8B-B14F-4D97-AF65-F5344CB8AC3E}">
        <p14:creationId xmlns:p14="http://schemas.microsoft.com/office/powerpoint/2010/main" val="15137902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
            <a:ext cx="12192000" cy="711200"/>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smtClean="0"/>
              <a:t>Alter Table</a:t>
            </a:r>
            <a:endParaRPr lang="en-US" dirty="0"/>
          </a:p>
        </p:txBody>
      </p:sp>
      <p:sp>
        <p:nvSpPr>
          <p:cNvPr id="5" name="Rectangle 3"/>
          <p:cNvSpPr txBox="1">
            <a:spLocks noChangeArrowheads="1"/>
          </p:cNvSpPr>
          <p:nvPr/>
        </p:nvSpPr>
        <p:spPr>
          <a:xfrm>
            <a:off x="272561" y="624254"/>
            <a:ext cx="10902462" cy="5334000"/>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spcBef>
                <a:spcPct val="0"/>
              </a:spcBef>
              <a:buFontTx/>
              <a:buNone/>
            </a:pPr>
            <a:r>
              <a:rPr lang="en-US" altLang="en-US" sz="2400" dirty="0">
                <a:cs typeface="Times New Roman" panose="02020603050405020304" pitchFamily="18" charset="0"/>
              </a:rPr>
              <a:t>Add table level constraints:</a:t>
            </a:r>
          </a:p>
          <a:p>
            <a:pPr marL="609600" indent="-609600">
              <a:spcBef>
                <a:spcPct val="0"/>
              </a:spcBef>
            </a:pPr>
            <a:r>
              <a:rPr lang="en-US" altLang="en-US" sz="2400" dirty="0">
                <a:solidFill>
                  <a:schemeClr val="accent6">
                    <a:lumMod val="75000"/>
                  </a:schemeClr>
                </a:solidFill>
                <a:cs typeface="Times New Roman" panose="02020603050405020304" pitchFamily="18" charset="0"/>
              </a:rPr>
              <a:t>Syntax:</a:t>
            </a:r>
            <a:r>
              <a:rPr lang="en-US" altLang="en-US" sz="2400" dirty="0">
                <a:cs typeface="Times New Roman" panose="02020603050405020304" pitchFamily="18" charset="0"/>
              </a:rPr>
              <a:t> </a:t>
            </a:r>
          </a:p>
          <a:p>
            <a:pPr marL="609600" indent="-609600">
              <a:spcBef>
                <a:spcPct val="0"/>
              </a:spcBef>
              <a:buFontTx/>
              <a:buNone/>
            </a:pPr>
            <a:r>
              <a:rPr lang="en-US" altLang="en-US" sz="2400" dirty="0" smtClean="0">
                <a:cs typeface="Times New Roman" panose="02020603050405020304" pitchFamily="18" charset="0"/>
              </a:rPr>
              <a:t>	ALTER </a:t>
            </a:r>
            <a:r>
              <a:rPr lang="en-US" altLang="en-US" sz="2400" dirty="0">
                <a:cs typeface="Times New Roman" panose="02020603050405020304" pitchFamily="18" charset="0"/>
              </a:rPr>
              <a:t>TABLE </a:t>
            </a:r>
            <a:r>
              <a:rPr lang="en-US" altLang="en-US" sz="2400" dirty="0" err="1">
                <a:cs typeface="Times New Roman" panose="02020603050405020304" pitchFamily="18" charset="0"/>
              </a:rPr>
              <a:t>table_name</a:t>
            </a:r>
            <a:endParaRPr lang="en-US" altLang="en-US" sz="2400" dirty="0">
              <a:cs typeface="Times New Roman" panose="02020603050405020304" pitchFamily="18" charset="0"/>
            </a:endParaRPr>
          </a:p>
          <a:p>
            <a:pPr marL="609600" indent="-609600">
              <a:spcBef>
                <a:spcPct val="0"/>
              </a:spcBef>
              <a:buFontTx/>
              <a:buNone/>
            </a:pPr>
            <a:r>
              <a:rPr lang="en-US" altLang="en-US" sz="2400" dirty="0" smtClean="0">
                <a:cs typeface="Times New Roman" panose="02020603050405020304" pitchFamily="18" charset="0"/>
              </a:rPr>
              <a:t>	ADD </a:t>
            </a:r>
            <a:r>
              <a:rPr lang="en-US" altLang="en-US" sz="2400" dirty="0">
                <a:cs typeface="Times New Roman" panose="02020603050405020304" pitchFamily="18" charset="0"/>
              </a:rPr>
              <a:t>([CONSTRAINT </a:t>
            </a:r>
            <a:r>
              <a:rPr lang="en-US" altLang="en-US" sz="2400" dirty="0" err="1">
                <a:cs typeface="Times New Roman" panose="02020603050405020304" pitchFamily="18" charset="0"/>
              </a:rPr>
              <a:t>constraint_name</a:t>
            </a:r>
            <a:r>
              <a:rPr lang="en-US" altLang="en-US" sz="2400" dirty="0">
                <a:cs typeface="Times New Roman" panose="02020603050405020304" pitchFamily="18" charset="0"/>
              </a:rPr>
              <a:t> CHECK comparison]</a:t>
            </a:r>
          </a:p>
          <a:p>
            <a:pPr marL="609600" indent="-609600">
              <a:spcBef>
                <a:spcPct val="0"/>
              </a:spcBef>
              <a:buFontTx/>
              <a:buNone/>
            </a:pPr>
            <a:r>
              <a:rPr lang="en-US" altLang="en-US" sz="2400" dirty="0" smtClean="0">
                <a:cs typeface="Times New Roman" panose="02020603050405020304" pitchFamily="18" charset="0"/>
              </a:rPr>
              <a:t>	[</a:t>
            </a:r>
            <a:r>
              <a:rPr lang="en-US" altLang="en-US" sz="2400" dirty="0">
                <a:cs typeface="Times New Roman" panose="02020603050405020304" pitchFamily="18" charset="0"/>
              </a:rPr>
              <a:t>columns REFERENCES </a:t>
            </a:r>
            <a:r>
              <a:rPr lang="en-US" altLang="en-US" sz="2400" dirty="0" err="1">
                <a:cs typeface="Times New Roman" panose="02020603050405020304" pitchFamily="18" charset="0"/>
              </a:rPr>
              <a:t>table_name</a:t>
            </a:r>
            <a:r>
              <a:rPr lang="en-US" altLang="en-US" sz="2400" dirty="0">
                <a:cs typeface="Times New Roman" panose="02020603050405020304" pitchFamily="18" charset="0"/>
              </a:rPr>
              <a:t> (columns)] </a:t>
            </a:r>
            <a:endParaRPr lang="en-US" altLang="en-US" sz="2400" dirty="0" smtClean="0">
              <a:cs typeface="Times New Roman" panose="02020603050405020304" pitchFamily="18" charset="0"/>
            </a:endParaRPr>
          </a:p>
          <a:p>
            <a:pPr marL="609600" indent="-609600">
              <a:spcBef>
                <a:spcPct val="0"/>
              </a:spcBef>
              <a:buFontTx/>
              <a:buNone/>
            </a:pPr>
            <a:endParaRPr lang="en-US" altLang="en-US" sz="2400" dirty="0">
              <a:cs typeface="Times New Roman" panose="02020603050405020304" pitchFamily="18" charset="0"/>
            </a:endParaRPr>
          </a:p>
          <a:p>
            <a:pPr marL="609600" indent="-609600">
              <a:spcBef>
                <a:spcPct val="0"/>
              </a:spcBef>
            </a:pPr>
            <a:r>
              <a:rPr lang="en-US" altLang="en-US" sz="2400" dirty="0">
                <a:solidFill>
                  <a:schemeClr val="accent6">
                    <a:lumMod val="75000"/>
                  </a:schemeClr>
                </a:solidFill>
                <a:cs typeface="Times New Roman" panose="02020603050405020304" pitchFamily="18" charset="0"/>
              </a:rPr>
              <a:t>Example:</a:t>
            </a:r>
          </a:p>
          <a:p>
            <a:pPr marL="609600" indent="-609600">
              <a:spcBef>
                <a:spcPct val="0"/>
              </a:spcBef>
              <a:buFontTx/>
              <a:buNone/>
            </a:pPr>
            <a:r>
              <a:rPr lang="en-US" altLang="en-US" sz="2400" dirty="0" smtClean="0">
                <a:cs typeface="Times New Roman" panose="02020603050405020304" pitchFamily="18" charset="0"/>
              </a:rPr>
              <a:t>	ALTER </a:t>
            </a:r>
            <a:r>
              <a:rPr lang="en-US" altLang="en-US" sz="2400" dirty="0">
                <a:cs typeface="Times New Roman" panose="02020603050405020304" pitchFamily="18" charset="0"/>
              </a:rPr>
              <a:t>TABLE studios</a:t>
            </a:r>
          </a:p>
          <a:p>
            <a:pPr marL="609600" indent="-609600">
              <a:spcBef>
                <a:spcPct val="0"/>
              </a:spcBef>
              <a:buFontTx/>
              <a:buNone/>
            </a:pPr>
            <a:r>
              <a:rPr lang="en-US" altLang="en-US" sz="2400" dirty="0" smtClean="0">
                <a:cs typeface="Times New Roman" panose="02020603050405020304" pitchFamily="18" charset="0"/>
              </a:rPr>
              <a:t>	ADD </a:t>
            </a:r>
            <a:r>
              <a:rPr lang="en-US" altLang="en-US" sz="2400" dirty="0">
                <a:cs typeface="Times New Roman" panose="02020603050405020304" pitchFamily="18" charset="0"/>
              </a:rPr>
              <a:t>(CONSTRAINT </a:t>
            </a:r>
            <a:r>
              <a:rPr lang="en-US" altLang="en-US" sz="2400" dirty="0" err="1">
                <a:cs typeface="Times New Roman" panose="02020603050405020304" pitchFamily="18" charset="0"/>
              </a:rPr>
              <a:t>check_state</a:t>
            </a:r>
            <a:r>
              <a:rPr lang="en-US" altLang="en-US" sz="2400" dirty="0">
                <a:cs typeface="Times New Roman" panose="02020603050405020304" pitchFamily="18" charset="0"/>
              </a:rPr>
              <a:t> CHECK (</a:t>
            </a:r>
            <a:r>
              <a:rPr lang="en-US" altLang="en-US" sz="2400" dirty="0" err="1">
                <a:cs typeface="Times New Roman" panose="02020603050405020304" pitchFamily="18" charset="0"/>
              </a:rPr>
              <a:t>studio_state</a:t>
            </a:r>
            <a:r>
              <a:rPr lang="en-US" altLang="en-US" sz="2400" dirty="0">
                <a:cs typeface="Times New Roman" panose="02020603050405020304" pitchFamily="18" charset="0"/>
              </a:rPr>
              <a:t> in (‘TX’, ‘CA’, ‘WA’)) </a:t>
            </a:r>
          </a:p>
          <a:p>
            <a:pPr marL="609600" indent="-609600">
              <a:spcBef>
                <a:spcPct val="0"/>
              </a:spcBef>
              <a:buFontTx/>
              <a:buNone/>
            </a:pPr>
            <a:endParaRPr lang="en-US" altLang="en-US" sz="2400" dirty="0">
              <a:cs typeface="Times New Roman" panose="02020603050405020304" pitchFamily="18" charset="0"/>
            </a:endParaRPr>
          </a:p>
        </p:txBody>
      </p:sp>
    </p:spTree>
    <p:extLst>
      <p:ext uri="{BB962C8B-B14F-4D97-AF65-F5344CB8AC3E}">
        <p14:creationId xmlns:p14="http://schemas.microsoft.com/office/powerpoint/2010/main" val="188490796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
            <a:ext cx="12192000" cy="711200"/>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smtClean="0"/>
              <a:t>Alter Table</a:t>
            </a:r>
            <a:endParaRPr lang="en-US" dirty="0"/>
          </a:p>
        </p:txBody>
      </p:sp>
      <p:sp>
        <p:nvSpPr>
          <p:cNvPr id="5" name="Rectangle 3"/>
          <p:cNvSpPr txBox="1">
            <a:spLocks noChangeArrowheads="1"/>
          </p:cNvSpPr>
          <p:nvPr/>
        </p:nvSpPr>
        <p:spPr>
          <a:xfrm>
            <a:off x="272561" y="624254"/>
            <a:ext cx="10902462" cy="5334000"/>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spcBef>
                <a:spcPct val="0"/>
              </a:spcBef>
              <a:buFontTx/>
              <a:buNone/>
            </a:pPr>
            <a:r>
              <a:rPr lang="en-US" altLang="en-US" sz="2400" dirty="0" smtClean="0">
                <a:cs typeface="Times New Roman" panose="02020603050405020304" pitchFamily="18" charset="0"/>
              </a:rPr>
              <a:t>Modify </a:t>
            </a:r>
            <a:r>
              <a:rPr lang="en-US" altLang="en-US" sz="2400" dirty="0">
                <a:cs typeface="Times New Roman" panose="02020603050405020304" pitchFamily="18" charset="0"/>
              </a:rPr>
              <a:t>Columns:</a:t>
            </a:r>
          </a:p>
          <a:p>
            <a:pPr marL="609600" indent="-609600">
              <a:spcBef>
                <a:spcPct val="0"/>
              </a:spcBef>
            </a:pPr>
            <a:r>
              <a:rPr lang="en-US" altLang="en-US" sz="2400" dirty="0">
                <a:solidFill>
                  <a:schemeClr val="accent6">
                    <a:lumMod val="75000"/>
                  </a:schemeClr>
                </a:solidFill>
                <a:cs typeface="Times New Roman" panose="02020603050405020304" pitchFamily="18" charset="0"/>
              </a:rPr>
              <a:t>Syntax: </a:t>
            </a:r>
          </a:p>
          <a:p>
            <a:pPr marL="609600" indent="-609600">
              <a:spcBef>
                <a:spcPct val="0"/>
              </a:spcBef>
              <a:buFontTx/>
              <a:buNone/>
            </a:pPr>
            <a:r>
              <a:rPr lang="en-US" altLang="en-US" sz="2400" dirty="0" smtClean="0">
                <a:cs typeface="Times New Roman" panose="02020603050405020304" pitchFamily="18" charset="0"/>
              </a:rPr>
              <a:t>	ALTER </a:t>
            </a:r>
            <a:r>
              <a:rPr lang="en-US" altLang="en-US" sz="2400" dirty="0">
                <a:cs typeface="Times New Roman" panose="02020603050405020304" pitchFamily="18" charset="0"/>
              </a:rPr>
              <a:t>TABLE </a:t>
            </a:r>
            <a:r>
              <a:rPr lang="en-US" altLang="en-US" sz="2400" dirty="0" err="1">
                <a:cs typeface="Times New Roman" panose="02020603050405020304" pitchFamily="18" charset="0"/>
              </a:rPr>
              <a:t>table_name</a:t>
            </a:r>
            <a:endParaRPr lang="en-US" altLang="en-US" sz="2400" dirty="0">
              <a:cs typeface="Times New Roman" panose="02020603050405020304" pitchFamily="18" charset="0"/>
            </a:endParaRPr>
          </a:p>
          <a:p>
            <a:pPr marL="609600" indent="-609600">
              <a:spcBef>
                <a:spcPct val="0"/>
              </a:spcBef>
              <a:buFontTx/>
              <a:buNone/>
            </a:pPr>
            <a:r>
              <a:rPr lang="en-US" altLang="en-US" sz="2400" dirty="0" smtClean="0">
                <a:cs typeface="Times New Roman" panose="02020603050405020304" pitchFamily="18" charset="0"/>
              </a:rPr>
              <a:t>	MODIFY </a:t>
            </a:r>
            <a:r>
              <a:rPr lang="en-US" altLang="en-US" sz="2400" dirty="0">
                <a:cs typeface="Times New Roman" panose="02020603050405020304" pitchFamily="18" charset="0"/>
              </a:rPr>
              <a:t>column [data type]</a:t>
            </a:r>
          </a:p>
          <a:p>
            <a:pPr marL="609600" indent="-609600">
              <a:spcBef>
                <a:spcPct val="0"/>
              </a:spcBef>
              <a:buFontTx/>
              <a:buNone/>
            </a:pPr>
            <a:r>
              <a:rPr lang="en-US" altLang="en-US" sz="2400" dirty="0" smtClean="0">
                <a:cs typeface="Times New Roman" panose="02020603050405020304" pitchFamily="18" charset="0"/>
              </a:rPr>
              <a:t>	[</a:t>
            </a:r>
            <a:r>
              <a:rPr lang="en-US" altLang="en-US" sz="2400" dirty="0">
                <a:cs typeface="Times New Roman" panose="02020603050405020304" pitchFamily="18" charset="0"/>
              </a:rPr>
              <a:t>Default Expression]</a:t>
            </a:r>
          </a:p>
          <a:p>
            <a:pPr marL="609600" indent="-609600">
              <a:spcBef>
                <a:spcPct val="0"/>
              </a:spcBef>
              <a:buFontTx/>
              <a:buNone/>
            </a:pPr>
            <a:r>
              <a:rPr lang="en-US" altLang="en-US" sz="2400" dirty="0" smtClean="0">
                <a:cs typeface="Times New Roman" panose="02020603050405020304" pitchFamily="18" charset="0"/>
              </a:rPr>
              <a:t>	[</a:t>
            </a:r>
            <a:r>
              <a:rPr lang="en-US" altLang="en-US" sz="2400" dirty="0">
                <a:cs typeface="Times New Roman" panose="02020603050405020304" pitchFamily="18" charset="0"/>
              </a:rPr>
              <a:t>REFERENCES </a:t>
            </a:r>
            <a:r>
              <a:rPr lang="en-US" altLang="en-US" sz="2400" dirty="0" err="1">
                <a:cs typeface="Times New Roman" panose="02020603050405020304" pitchFamily="18" charset="0"/>
              </a:rPr>
              <a:t>table_name</a:t>
            </a:r>
            <a:r>
              <a:rPr lang="en-US" altLang="en-US" sz="2400" dirty="0">
                <a:cs typeface="Times New Roman" panose="02020603050405020304" pitchFamily="18" charset="0"/>
              </a:rPr>
              <a:t> (</a:t>
            </a:r>
            <a:r>
              <a:rPr lang="en-US" altLang="en-US" sz="2400" dirty="0" err="1">
                <a:cs typeface="Times New Roman" panose="02020603050405020304" pitchFamily="18" charset="0"/>
              </a:rPr>
              <a:t>column_name</a:t>
            </a:r>
            <a:r>
              <a:rPr lang="en-US" altLang="en-US" sz="2400" dirty="0">
                <a:cs typeface="Times New Roman" panose="02020603050405020304" pitchFamily="18" charset="0"/>
              </a:rPr>
              <a:t>)’</a:t>
            </a:r>
          </a:p>
          <a:p>
            <a:pPr marL="609600" indent="-609600">
              <a:spcBef>
                <a:spcPct val="0"/>
              </a:spcBef>
              <a:buFontTx/>
              <a:buNone/>
            </a:pPr>
            <a:r>
              <a:rPr lang="en-US" altLang="en-US" sz="2400" dirty="0" smtClean="0">
                <a:cs typeface="Times New Roman" panose="02020603050405020304" pitchFamily="18" charset="0"/>
              </a:rPr>
              <a:t>	[</a:t>
            </a:r>
            <a:r>
              <a:rPr lang="en-US" altLang="en-US" sz="2400" dirty="0">
                <a:cs typeface="Times New Roman" panose="02020603050405020304" pitchFamily="18" charset="0"/>
              </a:rPr>
              <a:t>CHECK condition] </a:t>
            </a:r>
          </a:p>
          <a:p>
            <a:pPr marL="609600" indent="-609600">
              <a:spcBef>
                <a:spcPct val="0"/>
              </a:spcBef>
            </a:pPr>
            <a:r>
              <a:rPr lang="en-US" altLang="en-US" sz="2400" dirty="0">
                <a:solidFill>
                  <a:schemeClr val="accent6">
                    <a:lumMod val="75000"/>
                  </a:schemeClr>
                </a:solidFill>
                <a:cs typeface="Times New Roman" panose="02020603050405020304" pitchFamily="18" charset="0"/>
              </a:rPr>
              <a:t>Example:</a:t>
            </a:r>
          </a:p>
          <a:p>
            <a:pPr marL="609600" indent="-609600">
              <a:spcBef>
                <a:spcPct val="0"/>
              </a:spcBef>
              <a:buFontTx/>
              <a:buNone/>
            </a:pPr>
            <a:r>
              <a:rPr lang="en-US" altLang="en-US" sz="2400" dirty="0" smtClean="0">
                <a:cs typeface="Times New Roman" panose="02020603050405020304" pitchFamily="18" charset="0"/>
              </a:rPr>
              <a:t>	ALTER </a:t>
            </a:r>
            <a:r>
              <a:rPr lang="en-US" altLang="en-US" sz="2400" dirty="0">
                <a:cs typeface="Times New Roman" panose="02020603050405020304" pitchFamily="18" charset="0"/>
              </a:rPr>
              <a:t>TABLE People</a:t>
            </a:r>
          </a:p>
          <a:p>
            <a:pPr marL="609600" indent="-609600">
              <a:spcBef>
                <a:spcPct val="0"/>
              </a:spcBef>
              <a:buFontTx/>
              <a:buNone/>
            </a:pPr>
            <a:r>
              <a:rPr lang="en-US" altLang="en-US" sz="2400" dirty="0" smtClean="0">
                <a:cs typeface="Times New Roman" panose="02020603050405020304" pitchFamily="18" charset="0"/>
              </a:rPr>
              <a:t>	MODIFY </a:t>
            </a:r>
            <a:r>
              <a:rPr lang="en-US" altLang="en-US" sz="2400" dirty="0" err="1">
                <a:cs typeface="Times New Roman" panose="02020603050405020304" pitchFamily="18" charset="0"/>
              </a:rPr>
              <a:t>person_union</a:t>
            </a:r>
            <a:r>
              <a:rPr lang="en-US" altLang="en-US" sz="2400" dirty="0">
                <a:cs typeface="Times New Roman" panose="02020603050405020304" pitchFamily="18" charset="0"/>
              </a:rPr>
              <a:t> varchar(10) </a:t>
            </a:r>
          </a:p>
          <a:p>
            <a:pPr marL="609600" indent="-609600">
              <a:spcBef>
                <a:spcPct val="0"/>
              </a:spcBef>
              <a:buFontTx/>
              <a:buNone/>
            </a:pPr>
            <a:endParaRPr lang="en-US" altLang="en-US" sz="2400" dirty="0">
              <a:cs typeface="Times New Roman" panose="02020603050405020304" pitchFamily="18" charset="0"/>
            </a:endParaRPr>
          </a:p>
          <a:p>
            <a:pPr marL="609600" indent="-609600">
              <a:spcBef>
                <a:spcPct val="0"/>
              </a:spcBef>
            </a:pPr>
            <a:r>
              <a:rPr lang="en-US" altLang="en-US" sz="2400" dirty="0">
                <a:cs typeface="Times New Roman" panose="02020603050405020304" pitchFamily="18" charset="0"/>
              </a:rPr>
              <a:t>Notes1:  Columns can not be removed from the table using alter. If you want to remove columns you have to drop the table and then recreate it without the column that you want to discard </a:t>
            </a:r>
          </a:p>
        </p:txBody>
      </p:sp>
    </p:spTree>
    <p:extLst>
      <p:ext uri="{BB962C8B-B14F-4D97-AF65-F5344CB8AC3E}">
        <p14:creationId xmlns:p14="http://schemas.microsoft.com/office/powerpoint/2010/main" val="21385647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624254" y="865677"/>
            <a:ext cx="11022135" cy="285273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smtClean="0">
                <a:gradFill flip="none" rotWithShape="1">
                  <a:gsLst>
                    <a:gs pos="10000">
                      <a:schemeClr val="accent6">
                        <a:lumMod val="50000"/>
                      </a:schemeClr>
                    </a:gs>
                    <a:gs pos="100000">
                      <a:schemeClr val="accent6"/>
                    </a:gs>
                  </a:gsLst>
                  <a:lin ang="0" scaled="1"/>
                  <a:tileRect/>
                </a:gradFill>
              </a:rPr>
              <a:t>Data Manipulation Language(DML)</a:t>
            </a:r>
            <a:endParaRPr lang="en-US" dirty="0">
              <a:gradFill flip="none" rotWithShape="1">
                <a:gsLst>
                  <a:gs pos="10000">
                    <a:schemeClr val="accent6">
                      <a:lumMod val="50000"/>
                    </a:schemeClr>
                  </a:gs>
                  <a:gs pos="100000">
                    <a:schemeClr val="accent6"/>
                  </a:gs>
                </a:gsLst>
                <a:lin ang="0" scaled="1"/>
                <a:tileRect/>
              </a:gradFill>
            </a:endParaRPr>
          </a:p>
        </p:txBody>
      </p:sp>
    </p:spTree>
    <p:extLst>
      <p:ext uri="{BB962C8B-B14F-4D97-AF65-F5344CB8AC3E}">
        <p14:creationId xmlns:p14="http://schemas.microsoft.com/office/powerpoint/2010/main" val="355525261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
            <a:ext cx="12192000" cy="711200"/>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smtClean="0"/>
              <a:t>Introduction</a:t>
            </a:r>
            <a:endParaRPr lang="en-US" dirty="0"/>
          </a:p>
        </p:txBody>
      </p:sp>
      <p:sp>
        <p:nvSpPr>
          <p:cNvPr id="3" name="Rectangle 3"/>
          <p:cNvSpPr txBox="1">
            <a:spLocks noChangeArrowheads="1"/>
          </p:cNvSpPr>
          <p:nvPr/>
        </p:nvSpPr>
        <p:spPr>
          <a:xfrm>
            <a:off x="336550" y="1219200"/>
            <a:ext cx="8578850" cy="51196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Wingdings" panose="05000000000000000000" pitchFamily="2" charset="2"/>
              <a:buChar char="Ø"/>
            </a:pPr>
            <a:r>
              <a:rPr lang="en-US" altLang="en-US" sz="2800" dirty="0" smtClean="0"/>
              <a:t>DML statements are used for managing data within database. </a:t>
            </a:r>
          </a:p>
          <a:p>
            <a:pPr marL="457200" indent="-457200" algn="l">
              <a:buFont typeface="Wingdings" panose="05000000000000000000" pitchFamily="2" charset="2"/>
              <a:buChar char="Ø"/>
            </a:pPr>
            <a:r>
              <a:rPr lang="en-US" altLang="en-US" sz="2800" dirty="0" smtClean="0"/>
              <a:t>To understand the SQL </a:t>
            </a:r>
            <a:r>
              <a:rPr lang="en-US" altLang="en-US" sz="2800" smtClean="0"/>
              <a:t>Data Manipulation </a:t>
            </a:r>
            <a:r>
              <a:rPr lang="en-US" altLang="en-US" sz="2800" dirty="0" smtClean="0"/>
              <a:t>Language </a:t>
            </a:r>
          </a:p>
          <a:p>
            <a:pPr marL="800100" lvl="1" indent="-342900" algn="l">
              <a:buFont typeface="Arial" panose="020B0604020202020204" pitchFamily="34" charset="0"/>
              <a:buChar char="•"/>
            </a:pPr>
            <a:r>
              <a:rPr lang="en-US" altLang="en-US" sz="2400" dirty="0" smtClean="0"/>
              <a:t>Insert </a:t>
            </a:r>
          </a:p>
          <a:p>
            <a:pPr marL="800100" lvl="1" indent="-342900" algn="l">
              <a:buFont typeface="Arial" panose="020B0604020202020204" pitchFamily="34" charset="0"/>
              <a:buChar char="•"/>
            </a:pPr>
            <a:r>
              <a:rPr lang="en-US" altLang="en-US" sz="2400" dirty="0" smtClean="0"/>
              <a:t>Update</a:t>
            </a:r>
          </a:p>
          <a:p>
            <a:pPr marL="800100" lvl="1" indent="-342900" algn="l">
              <a:buFont typeface="Arial" panose="020B0604020202020204" pitchFamily="34" charset="0"/>
              <a:buChar char="•"/>
            </a:pPr>
            <a:r>
              <a:rPr lang="en-US" altLang="en-US" sz="2400" dirty="0" smtClean="0"/>
              <a:t>Delete</a:t>
            </a:r>
          </a:p>
          <a:p>
            <a:pPr lvl="1" algn="l"/>
            <a:endParaRPr lang="en-US" altLang="en-US" sz="2400" dirty="0" smtClean="0"/>
          </a:p>
          <a:p>
            <a:pPr lvl="1" algn="l"/>
            <a:endParaRPr lang="en-US" altLang="en-US" sz="2400" dirty="0" smtClean="0"/>
          </a:p>
          <a:p>
            <a:pPr lvl="1" algn="l"/>
            <a:endParaRPr lang="en-US" altLang="en-US" sz="2400" dirty="0" smtClean="0"/>
          </a:p>
          <a:p>
            <a:pPr lvl="1" algn="l">
              <a:buFontTx/>
              <a:buNone/>
            </a:pPr>
            <a:endParaRPr lang="en-US" altLang="en-US" sz="2400" dirty="0" smtClean="0"/>
          </a:p>
        </p:txBody>
      </p:sp>
    </p:spTree>
    <p:extLst>
      <p:ext uri="{BB962C8B-B14F-4D97-AF65-F5344CB8AC3E}">
        <p14:creationId xmlns:p14="http://schemas.microsoft.com/office/powerpoint/2010/main" val="255285123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
            <a:ext cx="12192000" cy="711200"/>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smtClean="0"/>
              <a:t>INSERT</a:t>
            </a:r>
            <a:endParaRPr lang="en-US" dirty="0"/>
          </a:p>
        </p:txBody>
      </p:sp>
      <p:sp>
        <p:nvSpPr>
          <p:cNvPr id="3" name="Rectangle 3"/>
          <p:cNvSpPr txBox="1">
            <a:spLocks noChangeArrowheads="1"/>
          </p:cNvSpPr>
          <p:nvPr/>
        </p:nvSpPr>
        <p:spPr>
          <a:xfrm>
            <a:off x="298938" y="711201"/>
            <a:ext cx="11517923" cy="5334000"/>
          </a:xfrm>
          <a:prstGeom prst="rect">
            <a:avLst/>
          </a:prstGeom>
          <a:no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spcBef>
                <a:spcPct val="0"/>
              </a:spcBef>
              <a:buFont typeface="Wingdings" panose="05000000000000000000" pitchFamily="2" charset="2"/>
              <a:buChar char="Ø"/>
            </a:pPr>
            <a:r>
              <a:rPr lang="en-US" altLang="en-US" sz="2000" dirty="0" smtClean="0"/>
              <a:t>Insert:</a:t>
            </a:r>
          </a:p>
          <a:p>
            <a:pPr marL="1100138" lvl="1" indent="-533400" algn="l">
              <a:spcBef>
                <a:spcPct val="0"/>
              </a:spcBef>
            </a:pPr>
            <a:r>
              <a:rPr lang="en-US" altLang="en-US" dirty="0" smtClean="0"/>
              <a:t>Allows </a:t>
            </a:r>
            <a:r>
              <a:rPr lang="en-US" altLang="en-US" dirty="0"/>
              <a:t>you to add new records to the Table</a:t>
            </a:r>
          </a:p>
          <a:p>
            <a:pPr marL="609600" indent="-609600" algn="l">
              <a:spcBef>
                <a:spcPct val="0"/>
              </a:spcBef>
              <a:buFont typeface="Wingdings" panose="05000000000000000000" pitchFamily="2" charset="2"/>
              <a:buChar char="Ø"/>
            </a:pPr>
            <a:r>
              <a:rPr lang="en-US" altLang="en-US" sz="2000" b="1" dirty="0">
                <a:solidFill>
                  <a:schemeClr val="accent6">
                    <a:lumMod val="75000"/>
                  </a:schemeClr>
                </a:solidFill>
              </a:rPr>
              <a:t>Syntax:</a:t>
            </a:r>
            <a:r>
              <a:rPr lang="en-US" altLang="en-US" sz="2000" b="1" dirty="0"/>
              <a:t> </a:t>
            </a:r>
          </a:p>
          <a:p>
            <a:pPr marL="1100138" lvl="1" indent="-533400" algn="l">
              <a:spcBef>
                <a:spcPct val="0"/>
              </a:spcBef>
            </a:pPr>
            <a:r>
              <a:rPr lang="en-US" altLang="en-US" dirty="0"/>
              <a:t>Insert into </a:t>
            </a:r>
            <a:r>
              <a:rPr lang="en-US" altLang="en-US" dirty="0" err="1"/>
              <a:t>table_name</a:t>
            </a:r>
            <a:r>
              <a:rPr lang="en-US" altLang="en-US" dirty="0"/>
              <a:t>[(</a:t>
            </a:r>
            <a:r>
              <a:rPr lang="en-US" altLang="en-US" dirty="0" err="1"/>
              <a:t>column_list</a:t>
            </a:r>
            <a:r>
              <a:rPr lang="en-US" altLang="en-US" dirty="0"/>
              <a:t>)] values (</a:t>
            </a:r>
            <a:r>
              <a:rPr lang="en-US" altLang="en-US" dirty="0" err="1"/>
              <a:t>value_list</a:t>
            </a:r>
            <a:r>
              <a:rPr lang="en-US" altLang="en-US" dirty="0"/>
              <a:t>)</a:t>
            </a:r>
          </a:p>
          <a:p>
            <a:pPr marL="609600" indent="-609600" algn="l">
              <a:spcBef>
                <a:spcPct val="0"/>
              </a:spcBef>
              <a:buFont typeface="Wingdings" panose="05000000000000000000" pitchFamily="2" charset="2"/>
              <a:buChar char="Ø"/>
            </a:pPr>
            <a:r>
              <a:rPr lang="en-US" altLang="en-US" sz="2000" b="1" dirty="0">
                <a:solidFill>
                  <a:schemeClr val="accent6">
                    <a:lumMod val="75000"/>
                  </a:schemeClr>
                </a:solidFill>
              </a:rPr>
              <a:t>Example:</a:t>
            </a:r>
          </a:p>
          <a:p>
            <a:pPr marL="609600" indent="-609600" algn="l">
              <a:spcBef>
                <a:spcPct val="0"/>
              </a:spcBef>
              <a:buFontTx/>
              <a:buNone/>
            </a:pPr>
            <a:r>
              <a:rPr lang="en-US" altLang="en-US" sz="2000" dirty="0" smtClean="0"/>
              <a:t>	INSERT </a:t>
            </a:r>
            <a:r>
              <a:rPr lang="en-US" altLang="en-US" sz="2000" dirty="0"/>
              <a:t>INTO studios</a:t>
            </a:r>
          </a:p>
          <a:p>
            <a:pPr marL="609600" indent="-609600" algn="l">
              <a:spcBef>
                <a:spcPct val="0"/>
              </a:spcBef>
              <a:buFontTx/>
              <a:buNone/>
            </a:pPr>
            <a:r>
              <a:rPr lang="en-US" altLang="en-US" sz="2000" dirty="0" smtClean="0"/>
              <a:t>	VALUES </a:t>
            </a:r>
            <a:r>
              <a:rPr lang="en-US" altLang="en-US" sz="2000" dirty="0"/>
              <a:t>(1, ‘Giant’, ‘Los Angeles’, ‘CA’)</a:t>
            </a:r>
          </a:p>
          <a:p>
            <a:pPr marL="609600" indent="-609600" algn="l">
              <a:spcBef>
                <a:spcPct val="0"/>
              </a:spcBef>
              <a:buFontTx/>
              <a:buNone/>
            </a:pPr>
            <a:r>
              <a:rPr lang="en-US" altLang="en-US" sz="2000" dirty="0"/>
              <a:t> </a:t>
            </a:r>
          </a:p>
          <a:p>
            <a:pPr marL="609600" indent="-609600" algn="l">
              <a:spcBef>
                <a:spcPct val="0"/>
              </a:spcBef>
              <a:buFont typeface="Arial" panose="020B0604020202020204" pitchFamily="34" charset="0"/>
              <a:buChar char="•"/>
            </a:pPr>
            <a:r>
              <a:rPr lang="en-US" altLang="en-US" sz="2000" dirty="0"/>
              <a:t>INSERT INTO studios</a:t>
            </a:r>
          </a:p>
          <a:p>
            <a:pPr marL="609600" indent="-609600" algn="l">
              <a:spcBef>
                <a:spcPct val="0"/>
              </a:spcBef>
              <a:buFontTx/>
              <a:buNone/>
            </a:pPr>
            <a:r>
              <a:rPr lang="en-US" altLang="en-US" sz="2000" dirty="0" smtClean="0"/>
              <a:t>	(</a:t>
            </a:r>
            <a:r>
              <a:rPr lang="en-US" altLang="en-US" sz="2000" dirty="0" err="1"/>
              <a:t>studio_city</a:t>
            </a:r>
            <a:r>
              <a:rPr lang="en-US" altLang="en-US" sz="2000" dirty="0"/>
              <a:t>, </a:t>
            </a:r>
            <a:r>
              <a:rPr lang="en-US" altLang="en-US" sz="2000" dirty="0" err="1"/>
              <a:t>studio_state</a:t>
            </a:r>
            <a:r>
              <a:rPr lang="en-US" altLang="en-US" sz="2000" dirty="0"/>
              <a:t>, </a:t>
            </a:r>
            <a:r>
              <a:rPr lang="en-US" altLang="en-US" sz="2000" dirty="0" err="1"/>
              <a:t>studio_name</a:t>
            </a:r>
            <a:r>
              <a:rPr lang="en-US" altLang="en-US" sz="2000" dirty="0"/>
              <a:t>, </a:t>
            </a:r>
            <a:r>
              <a:rPr lang="en-US" altLang="en-US" sz="2000" dirty="0" err="1"/>
              <a:t>studio_id</a:t>
            </a:r>
            <a:r>
              <a:rPr lang="en-US" altLang="en-US" sz="2000" dirty="0"/>
              <a:t>)</a:t>
            </a:r>
          </a:p>
          <a:p>
            <a:pPr marL="609600" indent="-609600" algn="l">
              <a:spcBef>
                <a:spcPct val="0"/>
              </a:spcBef>
              <a:buFontTx/>
              <a:buNone/>
            </a:pPr>
            <a:r>
              <a:rPr lang="en-US" altLang="en-US" sz="2000" dirty="0" smtClean="0"/>
              <a:t>	VALUES </a:t>
            </a:r>
            <a:r>
              <a:rPr lang="en-US" altLang="en-US" sz="2000" dirty="0"/>
              <a:t>(‘Burbank’, ‘CA’, ‘MPM’, 2) </a:t>
            </a:r>
          </a:p>
          <a:p>
            <a:pPr marL="609600" indent="-609600" algn="l">
              <a:spcBef>
                <a:spcPct val="0"/>
              </a:spcBef>
              <a:buFontTx/>
              <a:buNone/>
            </a:pPr>
            <a:endParaRPr lang="en-US" altLang="en-US" sz="2000" dirty="0"/>
          </a:p>
          <a:p>
            <a:pPr marL="609600" indent="-609600" algn="l">
              <a:spcBef>
                <a:spcPct val="0"/>
              </a:spcBef>
              <a:buFont typeface="Wingdings" panose="05000000000000000000" pitchFamily="2" charset="2"/>
              <a:buChar char="Ø"/>
            </a:pPr>
            <a:r>
              <a:rPr lang="en-US" altLang="en-US" sz="2000" dirty="0"/>
              <a:t>Notes1: If the columns are not specified as in the first example the data goes in the order specified in the table </a:t>
            </a:r>
          </a:p>
          <a:p>
            <a:pPr marL="609600" indent="-609600" algn="l">
              <a:spcBef>
                <a:spcPct val="0"/>
              </a:spcBef>
              <a:buFont typeface="Wingdings" panose="05000000000000000000" pitchFamily="2" charset="2"/>
              <a:buChar char="Ø"/>
            </a:pPr>
            <a:r>
              <a:rPr lang="en-US" altLang="en-US" sz="2000" dirty="0"/>
              <a:t>Notes2: There are two ways of inserting Null values</a:t>
            </a:r>
          </a:p>
          <a:p>
            <a:pPr marL="609600" indent="-609600" algn="l">
              <a:spcBef>
                <a:spcPct val="0"/>
              </a:spcBef>
              <a:buFontTx/>
              <a:buNone/>
            </a:pPr>
            <a:r>
              <a:rPr lang="en-US" altLang="en-US" sz="2000" dirty="0"/>
              <a:t>	</a:t>
            </a:r>
            <a:r>
              <a:rPr lang="en-US" altLang="en-US" sz="2000" dirty="0">
                <a:solidFill>
                  <a:schemeClr val="accent6">
                    <a:lumMod val="75000"/>
                  </a:schemeClr>
                </a:solidFill>
              </a:rPr>
              <a:t>1.</a:t>
            </a:r>
            <a:r>
              <a:rPr lang="en-US" altLang="en-US" sz="2000" dirty="0"/>
              <a:t> If the field has a default value of Null, you can use an Insert statement that ignores the column where the value is to be Null.</a:t>
            </a:r>
          </a:p>
          <a:p>
            <a:pPr marL="609600" indent="-609600" algn="l">
              <a:spcBef>
                <a:spcPct val="0"/>
              </a:spcBef>
              <a:buFontTx/>
              <a:buNone/>
            </a:pPr>
            <a:r>
              <a:rPr lang="en-US" altLang="en-US" sz="2000" dirty="0"/>
              <a:t>	</a:t>
            </a:r>
            <a:r>
              <a:rPr lang="en-US" altLang="en-US" sz="2000" dirty="0">
                <a:solidFill>
                  <a:schemeClr val="accent6">
                    <a:lumMod val="75000"/>
                  </a:schemeClr>
                </a:solidFill>
              </a:rPr>
              <a:t>2.</a:t>
            </a:r>
            <a:r>
              <a:rPr lang="en-US" altLang="en-US" sz="2000" dirty="0"/>
              <a:t> You can specify the column in the column list specification and assign a value of Null to the corresponding value field. </a:t>
            </a:r>
          </a:p>
        </p:txBody>
      </p:sp>
    </p:spTree>
    <p:extLst>
      <p:ext uri="{BB962C8B-B14F-4D97-AF65-F5344CB8AC3E}">
        <p14:creationId xmlns:p14="http://schemas.microsoft.com/office/powerpoint/2010/main" val="74562625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
            <a:ext cx="12192000" cy="711200"/>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smtClean="0"/>
              <a:t>SELECT &amp; INSERT</a:t>
            </a:r>
            <a:endParaRPr lang="en-US" dirty="0"/>
          </a:p>
        </p:txBody>
      </p:sp>
      <p:sp>
        <p:nvSpPr>
          <p:cNvPr id="4" name="Rectangle 3"/>
          <p:cNvSpPr txBox="1">
            <a:spLocks noChangeArrowheads="1"/>
          </p:cNvSpPr>
          <p:nvPr/>
        </p:nvSpPr>
        <p:spPr>
          <a:xfrm>
            <a:off x="246183" y="633046"/>
            <a:ext cx="11386039" cy="6101861"/>
          </a:xfrm>
          <a:prstGeom prst="rect">
            <a:avLst/>
          </a:prstGeom>
          <a:no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09600" indent="-609600" algn="l">
              <a:lnSpc>
                <a:spcPct val="80000"/>
              </a:lnSpc>
              <a:spcBef>
                <a:spcPct val="0"/>
              </a:spcBef>
              <a:buFont typeface="Wingdings" panose="05000000000000000000" pitchFamily="2" charset="2"/>
              <a:buChar char="Ø"/>
            </a:pPr>
            <a:r>
              <a:rPr lang="en-US" altLang="en-US" b="1" dirty="0" smtClean="0">
                <a:cs typeface="Times New Roman" panose="02020603050405020304" pitchFamily="18" charset="0"/>
              </a:rPr>
              <a:t>Select &amp; Insert:</a:t>
            </a:r>
          </a:p>
          <a:p>
            <a:pPr marL="1100138" lvl="1" indent="-533400" algn="l">
              <a:lnSpc>
                <a:spcPct val="80000"/>
              </a:lnSpc>
              <a:spcBef>
                <a:spcPct val="0"/>
              </a:spcBef>
            </a:pPr>
            <a:r>
              <a:rPr lang="en-US" altLang="en-US" sz="2400" dirty="0" smtClean="0">
                <a:cs typeface="Times New Roman" panose="02020603050405020304" pitchFamily="18" charset="0"/>
              </a:rPr>
              <a:t>A select query can be used in the insert statement to get the values for the insert statement</a:t>
            </a:r>
          </a:p>
          <a:p>
            <a:pPr marL="1100138" lvl="1" indent="-533400" algn="l">
              <a:lnSpc>
                <a:spcPct val="80000"/>
              </a:lnSpc>
              <a:spcBef>
                <a:spcPct val="0"/>
              </a:spcBef>
            </a:pPr>
            <a:endParaRPr lang="en-US" altLang="en-US" sz="2400" dirty="0" smtClean="0">
              <a:cs typeface="Times New Roman" panose="02020603050405020304" pitchFamily="18" charset="0"/>
            </a:endParaRPr>
          </a:p>
          <a:p>
            <a:pPr marL="609600" indent="-609600" algn="l">
              <a:lnSpc>
                <a:spcPct val="80000"/>
              </a:lnSpc>
              <a:spcBef>
                <a:spcPct val="0"/>
              </a:spcBef>
              <a:buFont typeface="Wingdings" panose="05000000000000000000" pitchFamily="2" charset="2"/>
              <a:buChar char="Ø"/>
            </a:pPr>
            <a:r>
              <a:rPr lang="en-US" altLang="en-US" b="1" dirty="0" smtClean="0">
                <a:solidFill>
                  <a:schemeClr val="accent6">
                    <a:lumMod val="75000"/>
                  </a:schemeClr>
                </a:solidFill>
                <a:cs typeface="Times New Roman" panose="02020603050405020304" pitchFamily="18" charset="0"/>
              </a:rPr>
              <a:t>Example:</a:t>
            </a:r>
          </a:p>
          <a:p>
            <a:pPr marL="609600" indent="-609600" algn="l">
              <a:lnSpc>
                <a:spcPct val="80000"/>
              </a:lnSpc>
              <a:spcBef>
                <a:spcPct val="0"/>
              </a:spcBef>
            </a:pPr>
            <a:endParaRPr lang="en-US" altLang="en-US" b="1" dirty="0" smtClean="0">
              <a:cs typeface="Times New Roman" panose="02020603050405020304" pitchFamily="18" charset="0"/>
            </a:endParaRPr>
          </a:p>
          <a:p>
            <a:pPr marL="609600" indent="-609600" algn="l">
              <a:lnSpc>
                <a:spcPct val="80000"/>
              </a:lnSpc>
              <a:spcBef>
                <a:spcPct val="0"/>
              </a:spcBef>
              <a:buFontTx/>
              <a:buNone/>
            </a:pPr>
            <a:r>
              <a:rPr lang="en-US" altLang="en-US" dirty="0" smtClean="0">
                <a:cs typeface="Times New Roman" panose="02020603050405020304" pitchFamily="18" charset="0"/>
              </a:rPr>
              <a:t>	INSERT INTO </a:t>
            </a:r>
            <a:r>
              <a:rPr lang="en-US" altLang="en-US" dirty="0" err="1" smtClean="0">
                <a:cs typeface="Times New Roman" panose="02020603050405020304" pitchFamily="18" charset="0"/>
              </a:rPr>
              <a:t>city_state</a:t>
            </a:r>
            <a:endParaRPr lang="en-US" altLang="en-US" dirty="0" smtClean="0">
              <a:cs typeface="Times New Roman" panose="02020603050405020304" pitchFamily="18" charset="0"/>
            </a:endParaRPr>
          </a:p>
          <a:p>
            <a:pPr marL="609600" indent="-609600" algn="l">
              <a:lnSpc>
                <a:spcPct val="80000"/>
              </a:lnSpc>
              <a:spcBef>
                <a:spcPct val="0"/>
              </a:spcBef>
              <a:buFontTx/>
              <a:buNone/>
            </a:pPr>
            <a:r>
              <a:rPr lang="en-US" altLang="en-US" dirty="0" smtClean="0">
                <a:cs typeface="Times New Roman" panose="02020603050405020304" pitchFamily="18" charset="0"/>
              </a:rPr>
              <a:t>	SELECT </a:t>
            </a:r>
            <a:r>
              <a:rPr lang="en-US" altLang="en-US" dirty="0" err="1" smtClean="0">
                <a:cs typeface="Times New Roman" panose="02020603050405020304" pitchFamily="18" charset="0"/>
              </a:rPr>
              <a:t>studio_city</a:t>
            </a:r>
            <a:r>
              <a:rPr lang="en-US" altLang="en-US" dirty="0" smtClean="0">
                <a:cs typeface="Times New Roman" panose="02020603050405020304" pitchFamily="18" charset="0"/>
              </a:rPr>
              <a:t>, </a:t>
            </a:r>
            <a:r>
              <a:rPr lang="en-US" altLang="en-US" dirty="0" err="1" smtClean="0">
                <a:cs typeface="Times New Roman" panose="02020603050405020304" pitchFamily="18" charset="0"/>
              </a:rPr>
              <a:t>studio_state</a:t>
            </a:r>
            <a:r>
              <a:rPr lang="en-US" altLang="en-US" dirty="0" smtClean="0">
                <a:cs typeface="Times New Roman" panose="02020603050405020304" pitchFamily="18" charset="0"/>
              </a:rPr>
              <a:t> FROM studios </a:t>
            </a:r>
          </a:p>
          <a:p>
            <a:pPr marL="609600" indent="-609600" algn="l">
              <a:lnSpc>
                <a:spcPct val="80000"/>
              </a:lnSpc>
              <a:spcBef>
                <a:spcPct val="0"/>
              </a:spcBef>
              <a:buFontTx/>
              <a:buNone/>
            </a:pPr>
            <a:endParaRPr lang="en-US" altLang="en-US" dirty="0" smtClean="0">
              <a:cs typeface="Times New Roman" panose="02020603050405020304" pitchFamily="18" charset="0"/>
            </a:endParaRPr>
          </a:p>
          <a:p>
            <a:pPr marL="609600" indent="-609600" algn="l">
              <a:lnSpc>
                <a:spcPct val="80000"/>
              </a:lnSpc>
              <a:spcBef>
                <a:spcPct val="0"/>
              </a:spcBef>
            </a:pPr>
            <a:endParaRPr lang="en-US" altLang="en-US" dirty="0" smtClean="0">
              <a:cs typeface="Times New Roman" panose="02020603050405020304" pitchFamily="18" charset="0"/>
            </a:endParaRPr>
          </a:p>
          <a:p>
            <a:pPr marL="609600" indent="-609600" algn="l">
              <a:lnSpc>
                <a:spcPct val="80000"/>
              </a:lnSpc>
              <a:spcBef>
                <a:spcPct val="0"/>
              </a:spcBef>
            </a:pPr>
            <a:r>
              <a:rPr lang="en-US" altLang="en-US" dirty="0" smtClean="0">
                <a:cs typeface="Times New Roman" panose="02020603050405020304" pitchFamily="18" charset="0"/>
              </a:rPr>
              <a:t>This selects the corresponding fields from the studios table and inserts them into the </a:t>
            </a:r>
            <a:r>
              <a:rPr lang="en-US" altLang="en-US" dirty="0" err="1" smtClean="0">
                <a:cs typeface="Times New Roman" panose="02020603050405020304" pitchFamily="18" charset="0"/>
              </a:rPr>
              <a:t>city_state</a:t>
            </a:r>
            <a:r>
              <a:rPr lang="en-US" altLang="en-US" dirty="0" smtClean="0">
                <a:cs typeface="Times New Roman" panose="02020603050405020304" pitchFamily="18" charset="0"/>
              </a:rPr>
              <a:t> table.</a:t>
            </a:r>
          </a:p>
          <a:p>
            <a:pPr marL="609600" indent="-609600" algn="l">
              <a:lnSpc>
                <a:spcPct val="80000"/>
              </a:lnSpc>
              <a:spcBef>
                <a:spcPct val="0"/>
              </a:spcBef>
            </a:pPr>
            <a:endParaRPr lang="en-US" altLang="en-US" b="1" dirty="0" smtClean="0">
              <a:cs typeface="Times New Roman" panose="02020603050405020304" pitchFamily="18" charset="0"/>
            </a:endParaRPr>
          </a:p>
          <a:p>
            <a:pPr marL="609600" indent="-609600" algn="l">
              <a:lnSpc>
                <a:spcPct val="80000"/>
              </a:lnSpc>
              <a:spcBef>
                <a:spcPct val="0"/>
              </a:spcBef>
              <a:buFont typeface="Wingdings" panose="05000000000000000000" pitchFamily="2" charset="2"/>
              <a:buChar char="Ø"/>
            </a:pPr>
            <a:r>
              <a:rPr lang="en-US" altLang="en-US" b="1" dirty="0" smtClean="0">
                <a:solidFill>
                  <a:schemeClr val="accent6">
                    <a:lumMod val="75000"/>
                  </a:schemeClr>
                </a:solidFill>
                <a:cs typeface="Times New Roman" panose="02020603050405020304" pitchFamily="18" charset="0"/>
              </a:rPr>
              <a:t>Example:</a:t>
            </a:r>
          </a:p>
          <a:p>
            <a:pPr marL="609600" indent="-609600" algn="l">
              <a:lnSpc>
                <a:spcPct val="80000"/>
              </a:lnSpc>
              <a:spcBef>
                <a:spcPct val="0"/>
              </a:spcBef>
            </a:pPr>
            <a:endParaRPr lang="en-US" altLang="en-US" dirty="0" smtClean="0">
              <a:cs typeface="Times New Roman" panose="02020603050405020304" pitchFamily="18" charset="0"/>
            </a:endParaRPr>
          </a:p>
          <a:p>
            <a:pPr marL="609600" indent="-609600" algn="l">
              <a:lnSpc>
                <a:spcPct val="80000"/>
              </a:lnSpc>
              <a:spcBef>
                <a:spcPct val="0"/>
              </a:spcBef>
              <a:buFontTx/>
              <a:buNone/>
            </a:pPr>
            <a:r>
              <a:rPr lang="en-US" altLang="en-US" dirty="0" smtClean="0">
                <a:cs typeface="Times New Roman" panose="02020603050405020304" pitchFamily="18" charset="0"/>
              </a:rPr>
              <a:t>	INSERT INTO </a:t>
            </a:r>
            <a:r>
              <a:rPr lang="en-US" altLang="en-US" dirty="0" err="1" smtClean="0">
                <a:cs typeface="Times New Roman" panose="02020603050405020304" pitchFamily="18" charset="0"/>
              </a:rPr>
              <a:t>city_state</a:t>
            </a:r>
            <a:endParaRPr lang="en-US" altLang="en-US" dirty="0" smtClean="0">
              <a:cs typeface="Times New Roman" panose="02020603050405020304" pitchFamily="18" charset="0"/>
            </a:endParaRPr>
          </a:p>
          <a:p>
            <a:pPr marL="609600" indent="-609600" algn="l">
              <a:lnSpc>
                <a:spcPct val="80000"/>
              </a:lnSpc>
              <a:spcBef>
                <a:spcPct val="0"/>
              </a:spcBef>
              <a:buFontTx/>
              <a:buNone/>
            </a:pPr>
            <a:r>
              <a:rPr lang="en-US" altLang="en-US" dirty="0" smtClean="0">
                <a:cs typeface="Times New Roman" panose="02020603050405020304" pitchFamily="18" charset="0"/>
              </a:rPr>
              <a:t>	SELECT Distinct </a:t>
            </a:r>
            <a:r>
              <a:rPr lang="en-US" altLang="en-US" dirty="0" err="1" smtClean="0">
                <a:cs typeface="Times New Roman" panose="02020603050405020304" pitchFamily="18" charset="0"/>
              </a:rPr>
              <a:t>studio_city</a:t>
            </a:r>
            <a:r>
              <a:rPr lang="en-US" altLang="en-US" dirty="0" smtClean="0">
                <a:cs typeface="Times New Roman" panose="02020603050405020304" pitchFamily="18" charset="0"/>
              </a:rPr>
              <a:t>, </a:t>
            </a:r>
            <a:r>
              <a:rPr lang="en-US" altLang="en-US" dirty="0" err="1" smtClean="0">
                <a:cs typeface="Times New Roman" panose="02020603050405020304" pitchFamily="18" charset="0"/>
              </a:rPr>
              <a:t>studio_state</a:t>
            </a:r>
            <a:r>
              <a:rPr lang="en-US" altLang="en-US" dirty="0" smtClean="0">
                <a:cs typeface="Times New Roman" panose="02020603050405020304" pitchFamily="18" charset="0"/>
              </a:rPr>
              <a:t> FROM studios</a:t>
            </a:r>
          </a:p>
          <a:p>
            <a:pPr marL="609600" indent="-609600" algn="l">
              <a:lnSpc>
                <a:spcPct val="80000"/>
              </a:lnSpc>
              <a:spcBef>
                <a:spcPct val="0"/>
              </a:spcBef>
              <a:buFontTx/>
              <a:buNone/>
            </a:pPr>
            <a:r>
              <a:rPr lang="en-US" altLang="en-US" dirty="0" smtClean="0">
                <a:cs typeface="Times New Roman" panose="02020603050405020304" pitchFamily="18" charset="0"/>
              </a:rPr>
              <a:t> </a:t>
            </a:r>
          </a:p>
          <a:p>
            <a:pPr marL="609600" indent="-609600" algn="l">
              <a:lnSpc>
                <a:spcPct val="80000"/>
              </a:lnSpc>
              <a:spcBef>
                <a:spcPct val="0"/>
              </a:spcBef>
              <a:buFontTx/>
              <a:buNone/>
            </a:pPr>
            <a:endParaRPr lang="en-US" altLang="en-US" dirty="0" smtClean="0">
              <a:cs typeface="Times New Roman" panose="02020603050405020304" pitchFamily="18" charset="0"/>
            </a:endParaRPr>
          </a:p>
          <a:p>
            <a:pPr marL="609600" indent="-609600" algn="l">
              <a:lnSpc>
                <a:spcPct val="80000"/>
              </a:lnSpc>
              <a:spcBef>
                <a:spcPct val="0"/>
              </a:spcBef>
              <a:buFont typeface="Arial" panose="020B0604020202020204" pitchFamily="34" charset="0"/>
              <a:buChar char="•"/>
            </a:pPr>
            <a:r>
              <a:rPr lang="en-US" altLang="en-US" dirty="0" smtClean="0">
                <a:cs typeface="Times New Roman" panose="02020603050405020304" pitchFamily="18" charset="0"/>
              </a:rPr>
              <a:t>This selects the corresponding fields from the studios table, deletes the duplicate fields and inserts them into the </a:t>
            </a:r>
            <a:r>
              <a:rPr lang="en-US" altLang="en-US" dirty="0" err="1" smtClean="0">
                <a:cs typeface="Times New Roman" panose="02020603050405020304" pitchFamily="18" charset="0"/>
              </a:rPr>
              <a:t>city_state</a:t>
            </a:r>
            <a:r>
              <a:rPr lang="en-US" altLang="en-US" dirty="0" smtClean="0">
                <a:cs typeface="Times New Roman" panose="02020603050405020304" pitchFamily="18" charset="0"/>
              </a:rPr>
              <a:t> table. Thus the final table has distinct rows</a:t>
            </a:r>
          </a:p>
        </p:txBody>
      </p:sp>
    </p:spTree>
    <p:extLst>
      <p:ext uri="{BB962C8B-B14F-4D97-AF65-F5344CB8AC3E}">
        <p14:creationId xmlns:p14="http://schemas.microsoft.com/office/powerpoint/2010/main" val="41996279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
            <a:ext cx="12192000" cy="711200"/>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smtClean="0"/>
              <a:t>DELETE</a:t>
            </a:r>
            <a:endParaRPr lang="en-US" dirty="0"/>
          </a:p>
        </p:txBody>
      </p:sp>
      <p:sp>
        <p:nvSpPr>
          <p:cNvPr id="4" name="Rectangle 3"/>
          <p:cNvSpPr txBox="1">
            <a:spLocks noChangeArrowheads="1"/>
          </p:cNvSpPr>
          <p:nvPr/>
        </p:nvSpPr>
        <p:spPr>
          <a:xfrm>
            <a:off x="219808" y="711201"/>
            <a:ext cx="10533184" cy="5334000"/>
          </a:xfrm>
          <a:prstGeom prst="rect">
            <a:avLst/>
          </a:prstGeom>
          <a:no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09600" indent="-609600" algn="l">
              <a:spcBef>
                <a:spcPct val="0"/>
              </a:spcBef>
              <a:buFont typeface="Wingdings" panose="05000000000000000000" pitchFamily="2" charset="2"/>
              <a:buChar char="Ø"/>
            </a:pPr>
            <a:r>
              <a:rPr lang="en-US" altLang="en-US" b="1" dirty="0">
                <a:solidFill>
                  <a:schemeClr val="accent6">
                    <a:lumMod val="75000"/>
                  </a:schemeClr>
                </a:solidFill>
                <a:cs typeface="Times New Roman" panose="02020603050405020304" pitchFamily="18" charset="0"/>
              </a:rPr>
              <a:t>Delete Statement:</a:t>
            </a:r>
          </a:p>
          <a:p>
            <a:pPr marL="1100138" lvl="1" indent="-533400" algn="l">
              <a:spcBef>
                <a:spcPct val="0"/>
              </a:spcBef>
            </a:pPr>
            <a:r>
              <a:rPr lang="en-US" altLang="en-US" sz="2400" dirty="0">
                <a:cs typeface="Times New Roman" panose="02020603050405020304" pitchFamily="18" charset="0"/>
              </a:rPr>
              <a:t>is used to remove records from a table of the database. The where clause in the syntax is used to restrict the rows deleted from the table otherwise all the rows from the table are deleted. </a:t>
            </a:r>
          </a:p>
          <a:p>
            <a:pPr marL="1100138" lvl="1" indent="-533400" algn="l">
              <a:spcBef>
                <a:spcPct val="0"/>
              </a:spcBef>
            </a:pPr>
            <a:endParaRPr lang="en-US" altLang="en-US" sz="2400" dirty="0">
              <a:cs typeface="Times New Roman" panose="02020603050405020304" pitchFamily="18" charset="0"/>
            </a:endParaRPr>
          </a:p>
          <a:p>
            <a:pPr marL="609600" indent="-609600" algn="l">
              <a:spcBef>
                <a:spcPct val="0"/>
              </a:spcBef>
              <a:buFont typeface="Wingdings" panose="05000000000000000000" pitchFamily="2" charset="2"/>
              <a:buChar char="Ø"/>
            </a:pPr>
            <a:r>
              <a:rPr lang="en-US" altLang="en-US" b="1" dirty="0">
                <a:solidFill>
                  <a:schemeClr val="accent6">
                    <a:lumMod val="75000"/>
                  </a:schemeClr>
                </a:solidFill>
                <a:cs typeface="Times New Roman" panose="02020603050405020304" pitchFamily="18" charset="0"/>
              </a:rPr>
              <a:t>Syntax:</a:t>
            </a:r>
            <a:r>
              <a:rPr lang="en-US" altLang="en-US" dirty="0">
                <a:cs typeface="Times New Roman" panose="02020603050405020304" pitchFamily="18" charset="0"/>
              </a:rPr>
              <a:t> DELETE FROM </a:t>
            </a:r>
            <a:r>
              <a:rPr lang="en-US" altLang="en-US" dirty="0" err="1">
                <a:cs typeface="Times New Roman" panose="02020603050405020304" pitchFamily="18" charset="0"/>
              </a:rPr>
              <a:t>table_name</a:t>
            </a:r>
            <a:r>
              <a:rPr lang="en-US" altLang="en-US" dirty="0">
                <a:cs typeface="Times New Roman" panose="02020603050405020304" pitchFamily="18" charset="0"/>
              </a:rPr>
              <a:t> [WHERE Condition]</a:t>
            </a:r>
          </a:p>
          <a:p>
            <a:pPr marL="609600" indent="-609600" algn="l">
              <a:spcBef>
                <a:spcPct val="0"/>
              </a:spcBef>
            </a:pPr>
            <a:endParaRPr lang="en-US" altLang="en-US" dirty="0">
              <a:cs typeface="Times New Roman" panose="02020603050405020304" pitchFamily="18" charset="0"/>
            </a:endParaRPr>
          </a:p>
          <a:p>
            <a:pPr marL="609600" indent="-609600" algn="l">
              <a:spcBef>
                <a:spcPct val="0"/>
              </a:spcBef>
              <a:buFont typeface="Wingdings" panose="05000000000000000000" pitchFamily="2" charset="2"/>
              <a:buChar char="Ø"/>
            </a:pPr>
            <a:r>
              <a:rPr lang="en-US" altLang="en-US" b="1" dirty="0">
                <a:solidFill>
                  <a:schemeClr val="accent6">
                    <a:lumMod val="75000"/>
                  </a:schemeClr>
                </a:solidFill>
                <a:cs typeface="Times New Roman" panose="02020603050405020304" pitchFamily="18" charset="0"/>
              </a:rPr>
              <a:t>Example:</a:t>
            </a:r>
          </a:p>
          <a:p>
            <a:pPr marL="609600" indent="-609600" algn="l">
              <a:spcBef>
                <a:spcPct val="0"/>
              </a:spcBef>
            </a:pPr>
            <a:endParaRPr lang="en-US" altLang="en-US" dirty="0">
              <a:cs typeface="Times New Roman" panose="02020603050405020304" pitchFamily="18" charset="0"/>
            </a:endParaRPr>
          </a:p>
          <a:p>
            <a:pPr marL="609600" indent="-609600" algn="l">
              <a:spcBef>
                <a:spcPct val="0"/>
              </a:spcBef>
              <a:buFontTx/>
              <a:buNone/>
            </a:pPr>
            <a:r>
              <a:rPr lang="en-US" altLang="en-US" dirty="0" smtClean="0">
                <a:cs typeface="Times New Roman" panose="02020603050405020304" pitchFamily="18" charset="0"/>
              </a:rPr>
              <a:t>	DELETE </a:t>
            </a:r>
            <a:r>
              <a:rPr lang="en-US" altLang="en-US" dirty="0">
                <a:cs typeface="Times New Roman" panose="02020603050405020304" pitchFamily="18" charset="0"/>
              </a:rPr>
              <a:t>FROM </a:t>
            </a:r>
            <a:r>
              <a:rPr lang="en-US" altLang="en-US" dirty="0" err="1">
                <a:cs typeface="Times New Roman" panose="02020603050405020304" pitchFamily="18" charset="0"/>
              </a:rPr>
              <a:t>City_State</a:t>
            </a:r>
            <a:endParaRPr lang="en-US" altLang="en-US" dirty="0">
              <a:cs typeface="Times New Roman" panose="02020603050405020304" pitchFamily="18" charset="0"/>
            </a:endParaRPr>
          </a:p>
          <a:p>
            <a:pPr marL="609600" indent="-609600" algn="l">
              <a:spcBef>
                <a:spcPct val="0"/>
              </a:spcBef>
              <a:buFontTx/>
              <a:buNone/>
            </a:pPr>
            <a:r>
              <a:rPr lang="en-US" altLang="en-US" dirty="0" smtClean="0">
                <a:cs typeface="Times New Roman" panose="02020603050405020304" pitchFamily="18" charset="0"/>
              </a:rPr>
              <a:t>	WHERE </a:t>
            </a:r>
            <a:r>
              <a:rPr lang="en-US" altLang="en-US" dirty="0">
                <a:cs typeface="Times New Roman" panose="02020603050405020304" pitchFamily="18" charset="0"/>
              </a:rPr>
              <a:t>state = ‘TX’ </a:t>
            </a:r>
          </a:p>
          <a:p>
            <a:pPr marL="609600" indent="-609600" algn="l">
              <a:spcBef>
                <a:spcPct val="0"/>
              </a:spcBef>
            </a:pPr>
            <a:endParaRPr lang="en-US" altLang="en-US" dirty="0">
              <a:cs typeface="Times New Roman" panose="02020603050405020304" pitchFamily="18" charset="0"/>
            </a:endParaRPr>
          </a:p>
          <a:p>
            <a:pPr marL="609600" indent="-609600" algn="l">
              <a:spcBef>
                <a:spcPct val="0"/>
              </a:spcBef>
              <a:buFont typeface="Arial" panose="020B0604020202020204" pitchFamily="34" charset="0"/>
              <a:buChar char="•"/>
            </a:pPr>
            <a:r>
              <a:rPr lang="en-US" altLang="en-US" dirty="0">
                <a:cs typeface="Times New Roman" panose="02020603050405020304" pitchFamily="18" charset="0"/>
              </a:rPr>
              <a:t>Deletes all the rows where the state is Texas keeps all the other rows. </a:t>
            </a:r>
          </a:p>
        </p:txBody>
      </p:sp>
    </p:spTree>
    <p:extLst>
      <p:ext uri="{BB962C8B-B14F-4D97-AF65-F5344CB8AC3E}">
        <p14:creationId xmlns:p14="http://schemas.microsoft.com/office/powerpoint/2010/main" val="2570667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831850" y="1041523"/>
            <a:ext cx="10515600" cy="285273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smtClean="0">
                <a:gradFill flip="none" rotWithShape="1">
                  <a:gsLst>
                    <a:gs pos="10000">
                      <a:schemeClr val="accent6">
                        <a:lumMod val="50000"/>
                      </a:schemeClr>
                    </a:gs>
                    <a:gs pos="100000">
                      <a:schemeClr val="accent6"/>
                    </a:gs>
                  </a:gsLst>
                  <a:lin ang="0" scaled="1"/>
                  <a:tileRect/>
                </a:gradFill>
              </a:rPr>
              <a:t>Applications of DBMS </a:t>
            </a:r>
            <a:endParaRPr lang="en-US" dirty="0">
              <a:gradFill flip="none" rotWithShape="1">
                <a:gsLst>
                  <a:gs pos="10000">
                    <a:schemeClr val="accent6">
                      <a:lumMod val="50000"/>
                    </a:schemeClr>
                  </a:gs>
                  <a:gs pos="100000">
                    <a:schemeClr val="accent6"/>
                  </a:gs>
                </a:gsLst>
                <a:lin ang="0" scaled="1"/>
                <a:tileRect/>
              </a:gradFill>
            </a:endParaRPr>
          </a:p>
        </p:txBody>
      </p:sp>
    </p:spTree>
    <p:extLst>
      <p:ext uri="{BB962C8B-B14F-4D97-AF65-F5344CB8AC3E}">
        <p14:creationId xmlns:p14="http://schemas.microsoft.com/office/powerpoint/2010/main" val="324140878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
            <a:ext cx="12192000" cy="711200"/>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smtClean="0"/>
              <a:t>UPDATE</a:t>
            </a:r>
            <a:endParaRPr lang="en-US" dirty="0"/>
          </a:p>
        </p:txBody>
      </p:sp>
      <p:sp>
        <p:nvSpPr>
          <p:cNvPr id="5" name="Rectangle 3"/>
          <p:cNvSpPr txBox="1">
            <a:spLocks noChangeArrowheads="1"/>
          </p:cNvSpPr>
          <p:nvPr/>
        </p:nvSpPr>
        <p:spPr>
          <a:xfrm>
            <a:off x="272561" y="692639"/>
            <a:ext cx="10911253" cy="5919175"/>
          </a:xfrm>
          <a:prstGeom prst="rect">
            <a:avLst/>
          </a:prstGeom>
          <a:noFill/>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09600" indent="-609600" algn="l">
              <a:spcBef>
                <a:spcPct val="0"/>
              </a:spcBef>
            </a:pPr>
            <a:r>
              <a:rPr lang="en-US" altLang="en-US" b="1" dirty="0">
                <a:solidFill>
                  <a:schemeClr val="accent6">
                    <a:lumMod val="75000"/>
                  </a:schemeClr>
                </a:solidFill>
                <a:cs typeface="Times New Roman" panose="02020603050405020304" pitchFamily="18" charset="0"/>
              </a:rPr>
              <a:t>Update Statement:</a:t>
            </a:r>
          </a:p>
          <a:p>
            <a:pPr marL="1100138" lvl="1" indent="-533400" algn="l">
              <a:spcBef>
                <a:spcPct val="0"/>
              </a:spcBef>
            </a:pPr>
            <a:r>
              <a:rPr lang="en-US" altLang="en-US" sz="2400" dirty="0">
                <a:cs typeface="Times New Roman" panose="02020603050405020304" pitchFamily="18" charset="0"/>
              </a:rPr>
              <a:t>used to make changes to existing rows of the table. It has three parts. First, you ,must specify which table is going to be updated. The second part of the statement is the set clause, in which you should specify the columns that will be updated as well as the values that will be inserted. Finally, the where clause is used to specify which rows will be updated. </a:t>
            </a:r>
          </a:p>
          <a:p>
            <a:pPr marL="1100138" lvl="1" indent="-533400" algn="l">
              <a:spcBef>
                <a:spcPct val="0"/>
              </a:spcBef>
            </a:pPr>
            <a:endParaRPr lang="en-US" altLang="en-US" sz="2400" dirty="0">
              <a:cs typeface="Times New Roman" panose="02020603050405020304" pitchFamily="18" charset="0"/>
            </a:endParaRPr>
          </a:p>
          <a:p>
            <a:pPr marL="609600" indent="-609600" algn="l">
              <a:spcBef>
                <a:spcPct val="0"/>
              </a:spcBef>
            </a:pPr>
            <a:r>
              <a:rPr lang="en-US" altLang="en-US" b="1" dirty="0">
                <a:solidFill>
                  <a:schemeClr val="accent6">
                    <a:lumMod val="75000"/>
                  </a:schemeClr>
                </a:solidFill>
                <a:cs typeface="Times New Roman" panose="02020603050405020304" pitchFamily="18" charset="0"/>
              </a:rPr>
              <a:t>Syntax:</a:t>
            </a:r>
            <a:r>
              <a:rPr lang="en-US" altLang="en-US" b="1" dirty="0">
                <a:cs typeface="Times New Roman" panose="02020603050405020304" pitchFamily="18" charset="0"/>
              </a:rPr>
              <a:t> </a:t>
            </a:r>
          </a:p>
          <a:p>
            <a:pPr marL="609600" indent="-609600" algn="l">
              <a:spcBef>
                <a:spcPct val="0"/>
              </a:spcBef>
              <a:buFontTx/>
              <a:buNone/>
            </a:pPr>
            <a:endParaRPr lang="en-US" altLang="en-US" dirty="0" smtClean="0">
              <a:cs typeface="Times New Roman" panose="02020603050405020304" pitchFamily="18" charset="0"/>
            </a:endParaRPr>
          </a:p>
          <a:p>
            <a:pPr marL="609600" indent="-609600" algn="l">
              <a:spcBef>
                <a:spcPct val="0"/>
              </a:spcBef>
              <a:buFontTx/>
              <a:buNone/>
            </a:pPr>
            <a:r>
              <a:rPr lang="en-US" altLang="en-US" dirty="0" smtClean="0">
                <a:cs typeface="Times New Roman" panose="02020603050405020304" pitchFamily="18" charset="0"/>
              </a:rPr>
              <a:t>	UPDATE </a:t>
            </a:r>
            <a:r>
              <a:rPr lang="en-US" altLang="en-US" dirty="0" err="1">
                <a:cs typeface="Times New Roman" panose="02020603050405020304" pitchFamily="18" charset="0"/>
              </a:rPr>
              <a:t>table_name</a:t>
            </a:r>
            <a:endParaRPr lang="en-US" altLang="en-US" dirty="0">
              <a:cs typeface="Times New Roman" panose="02020603050405020304" pitchFamily="18" charset="0"/>
            </a:endParaRPr>
          </a:p>
          <a:p>
            <a:pPr marL="609600" indent="-609600" algn="l">
              <a:spcBef>
                <a:spcPct val="0"/>
              </a:spcBef>
              <a:buFontTx/>
              <a:buNone/>
            </a:pPr>
            <a:r>
              <a:rPr lang="en-US" altLang="en-US" dirty="0" smtClean="0">
                <a:cs typeface="Times New Roman" panose="02020603050405020304" pitchFamily="18" charset="0"/>
              </a:rPr>
              <a:t>	SET </a:t>
            </a:r>
            <a:r>
              <a:rPr lang="en-US" altLang="en-US" dirty="0">
                <a:cs typeface="Times New Roman" panose="02020603050405020304" pitchFamily="18" charset="0"/>
              </a:rPr>
              <a:t>column_name1 = value1,  column_name2 = value2, …..</a:t>
            </a:r>
          </a:p>
          <a:p>
            <a:pPr marL="609600" indent="-609600" algn="l">
              <a:spcBef>
                <a:spcPct val="0"/>
              </a:spcBef>
              <a:buFontTx/>
              <a:buNone/>
            </a:pPr>
            <a:r>
              <a:rPr lang="en-US" altLang="en-US" dirty="0" smtClean="0">
                <a:cs typeface="Times New Roman" panose="02020603050405020304" pitchFamily="18" charset="0"/>
              </a:rPr>
              <a:t>	[</a:t>
            </a:r>
            <a:r>
              <a:rPr lang="en-US" altLang="en-US" dirty="0">
                <a:cs typeface="Times New Roman" panose="02020603050405020304" pitchFamily="18" charset="0"/>
              </a:rPr>
              <a:t>WHERE Condition] </a:t>
            </a:r>
            <a:endParaRPr lang="en-US" altLang="en-US" dirty="0" smtClean="0">
              <a:cs typeface="Times New Roman" panose="02020603050405020304" pitchFamily="18" charset="0"/>
            </a:endParaRPr>
          </a:p>
          <a:p>
            <a:pPr marL="609600" indent="-609600" algn="l">
              <a:spcBef>
                <a:spcPct val="0"/>
              </a:spcBef>
              <a:buFontTx/>
              <a:buNone/>
            </a:pPr>
            <a:endParaRPr lang="en-US" altLang="en-US" b="1" dirty="0">
              <a:cs typeface="Times New Roman" panose="02020603050405020304" pitchFamily="18" charset="0"/>
            </a:endParaRPr>
          </a:p>
          <a:p>
            <a:pPr marL="609600" indent="-609600" algn="l">
              <a:spcBef>
                <a:spcPct val="0"/>
              </a:spcBef>
              <a:buFontTx/>
              <a:buNone/>
            </a:pPr>
            <a:r>
              <a:rPr lang="en-US" altLang="en-US" b="1" dirty="0" smtClean="0">
                <a:solidFill>
                  <a:schemeClr val="accent6">
                    <a:lumMod val="75000"/>
                  </a:schemeClr>
                </a:solidFill>
                <a:cs typeface="Times New Roman" panose="02020603050405020304" pitchFamily="18" charset="0"/>
              </a:rPr>
              <a:t>Example:</a:t>
            </a:r>
            <a:endParaRPr lang="en-US" altLang="en-US" dirty="0">
              <a:solidFill>
                <a:schemeClr val="accent6">
                  <a:lumMod val="75000"/>
                </a:schemeClr>
              </a:solidFill>
              <a:cs typeface="Times New Roman" panose="02020603050405020304" pitchFamily="18" charset="0"/>
            </a:endParaRPr>
          </a:p>
          <a:p>
            <a:pPr marL="609600" indent="-609600" algn="l">
              <a:spcBef>
                <a:spcPct val="0"/>
              </a:spcBef>
            </a:pPr>
            <a:endParaRPr lang="en-US" altLang="en-US" dirty="0">
              <a:cs typeface="Times New Roman" panose="02020603050405020304" pitchFamily="18" charset="0"/>
            </a:endParaRPr>
          </a:p>
          <a:p>
            <a:pPr marL="609600" indent="-609600" algn="l">
              <a:spcBef>
                <a:spcPct val="0"/>
              </a:spcBef>
              <a:buFontTx/>
              <a:buNone/>
            </a:pPr>
            <a:r>
              <a:rPr lang="en-US" altLang="en-US" dirty="0" smtClean="0">
                <a:cs typeface="Times New Roman" panose="02020603050405020304" pitchFamily="18" charset="0"/>
              </a:rPr>
              <a:t>	UPDATE </a:t>
            </a:r>
            <a:r>
              <a:rPr lang="en-US" altLang="en-US" dirty="0">
                <a:cs typeface="Times New Roman" panose="02020603050405020304" pitchFamily="18" charset="0"/>
              </a:rPr>
              <a:t>studios</a:t>
            </a:r>
          </a:p>
          <a:p>
            <a:pPr marL="609600" indent="-609600" algn="l">
              <a:spcBef>
                <a:spcPct val="0"/>
              </a:spcBef>
              <a:buFontTx/>
              <a:buNone/>
            </a:pPr>
            <a:r>
              <a:rPr lang="en-US" altLang="en-US" dirty="0" smtClean="0">
                <a:cs typeface="Times New Roman" panose="02020603050405020304" pitchFamily="18" charset="0"/>
              </a:rPr>
              <a:t>	SET </a:t>
            </a:r>
            <a:r>
              <a:rPr lang="en-US" altLang="en-US" dirty="0" err="1">
                <a:cs typeface="Times New Roman" panose="02020603050405020304" pitchFamily="18" charset="0"/>
              </a:rPr>
              <a:t>studio_city</a:t>
            </a:r>
            <a:r>
              <a:rPr lang="en-US" altLang="en-US" dirty="0">
                <a:cs typeface="Times New Roman" panose="02020603050405020304" pitchFamily="18" charset="0"/>
              </a:rPr>
              <a:t> = ‘New York’, </a:t>
            </a:r>
            <a:r>
              <a:rPr lang="en-US" altLang="en-US" dirty="0" err="1">
                <a:cs typeface="Times New Roman" panose="02020603050405020304" pitchFamily="18" charset="0"/>
              </a:rPr>
              <a:t>studio_state</a:t>
            </a:r>
            <a:r>
              <a:rPr lang="en-US" altLang="en-US" dirty="0">
                <a:cs typeface="Times New Roman" panose="02020603050405020304" pitchFamily="18" charset="0"/>
              </a:rPr>
              <a:t> = ‘NY’</a:t>
            </a:r>
          </a:p>
          <a:p>
            <a:pPr marL="609600" indent="-609600" algn="l">
              <a:spcBef>
                <a:spcPct val="0"/>
              </a:spcBef>
              <a:buFontTx/>
              <a:buNone/>
            </a:pPr>
            <a:r>
              <a:rPr lang="en-US" altLang="en-US" dirty="0" smtClean="0">
                <a:cs typeface="Times New Roman" panose="02020603050405020304" pitchFamily="18" charset="0"/>
              </a:rPr>
              <a:t>	WHERE </a:t>
            </a:r>
            <a:r>
              <a:rPr lang="en-US" altLang="en-US" dirty="0" err="1">
                <a:cs typeface="Times New Roman" panose="02020603050405020304" pitchFamily="18" charset="0"/>
              </a:rPr>
              <a:t>studio_id</a:t>
            </a:r>
            <a:r>
              <a:rPr lang="en-US" altLang="en-US" dirty="0">
                <a:cs typeface="Times New Roman" panose="02020603050405020304" pitchFamily="18" charset="0"/>
              </a:rPr>
              <a:t> = 1 </a:t>
            </a:r>
          </a:p>
          <a:p>
            <a:pPr marL="609600" indent="-609600" algn="l">
              <a:spcBef>
                <a:spcPct val="0"/>
              </a:spcBef>
            </a:pPr>
            <a:endParaRPr lang="en-US" altLang="en-US" dirty="0">
              <a:cs typeface="Times New Roman" panose="02020603050405020304" pitchFamily="18" charset="0"/>
            </a:endParaRPr>
          </a:p>
          <a:p>
            <a:pPr marL="609600" indent="-609600" algn="l">
              <a:spcBef>
                <a:spcPct val="0"/>
              </a:spcBef>
            </a:pPr>
            <a:r>
              <a:rPr lang="en-US" altLang="en-US" b="1" dirty="0">
                <a:solidFill>
                  <a:schemeClr val="accent6">
                    <a:lumMod val="75000"/>
                  </a:schemeClr>
                </a:solidFill>
                <a:cs typeface="Times New Roman" panose="02020603050405020304" pitchFamily="18" charset="0"/>
              </a:rPr>
              <a:t>Notes1:</a:t>
            </a:r>
            <a:r>
              <a:rPr lang="en-US" altLang="en-US" dirty="0">
                <a:cs typeface="Times New Roman" panose="02020603050405020304" pitchFamily="18" charset="0"/>
              </a:rPr>
              <a:t>  If the condition is dropped then all the rows are updated</a:t>
            </a:r>
            <a:r>
              <a:rPr lang="en-US" altLang="en-US" sz="2000" dirty="0" smtClean="0">
                <a:cs typeface="Times New Roman" panose="02020603050405020304" pitchFamily="18" charset="0"/>
              </a:rPr>
              <a:t>. </a:t>
            </a:r>
          </a:p>
        </p:txBody>
      </p:sp>
    </p:spTree>
    <p:extLst>
      <p:ext uri="{BB962C8B-B14F-4D97-AF65-F5344CB8AC3E}">
        <p14:creationId xmlns:p14="http://schemas.microsoft.com/office/powerpoint/2010/main" val="17687559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931984" y="2453054"/>
            <a:ext cx="10911253" cy="694591"/>
          </a:xfrm>
          <a:prstGeom prst="rect">
            <a:avLst/>
          </a:prstGeom>
          <a:no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09600" indent="-609600">
              <a:spcBef>
                <a:spcPct val="0"/>
              </a:spcBef>
            </a:pPr>
            <a:r>
              <a:rPr lang="en-US" altLang="en-US" sz="6000" dirty="0" smtClean="0">
                <a:cs typeface="Times New Roman" panose="02020603050405020304" pitchFamily="18" charset="0"/>
              </a:rPr>
              <a:t>End of Unit </a:t>
            </a:r>
            <a:r>
              <a:rPr lang="en-US" altLang="en-US" sz="6000" dirty="0" smtClean="0">
                <a:cs typeface="Times New Roman" panose="02020603050405020304" pitchFamily="18" charset="0"/>
              </a:rPr>
              <a:t>– 1</a:t>
            </a:r>
          </a:p>
          <a:p>
            <a:pPr marL="609600" indent="-609600">
              <a:spcBef>
                <a:spcPct val="0"/>
              </a:spcBef>
            </a:pPr>
            <a:endParaRPr lang="en-US" altLang="en-US" sz="6000" dirty="0" smtClean="0">
              <a:cs typeface="Times New Roman" panose="02020603050405020304" pitchFamily="18" charset="0"/>
            </a:endParaRPr>
          </a:p>
        </p:txBody>
      </p:sp>
      <p:sp>
        <p:nvSpPr>
          <p:cNvPr id="3" name="Rectangle 3"/>
          <p:cNvSpPr txBox="1">
            <a:spLocks noChangeArrowheads="1"/>
          </p:cNvSpPr>
          <p:nvPr/>
        </p:nvSpPr>
        <p:spPr>
          <a:xfrm>
            <a:off x="-2961284" y="6075485"/>
            <a:ext cx="10911253" cy="694591"/>
          </a:xfrm>
          <a:prstGeom prst="rect">
            <a:avLst/>
          </a:prstGeom>
          <a:no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09600" indent="-609600">
              <a:spcBef>
                <a:spcPct val="0"/>
              </a:spcBef>
            </a:pPr>
            <a:r>
              <a:rPr lang="en-US" altLang="en-US" sz="2000" dirty="0" smtClean="0">
                <a:cs typeface="Times New Roman" panose="02020603050405020304" pitchFamily="18" charset="0"/>
              </a:rPr>
              <a:t>Source From: Darshan Institute, Rajkot</a:t>
            </a:r>
          </a:p>
          <a:p>
            <a:pPr marL="609600" indent="-609600">
              <a:spcBef>
                <a:spcPct val="0"/>
              </a:spcBef>
            </a:pPr>
            <a:endParaRPr lang="en-US" altLang="en-US" sz="6000" dirty="0" smtClean="0">
              <a:cs typeface="Times New Roman" panose="02020603050405020304" pitchFamily="18" charset="0"/>
            </a:endParaRPr>
          </a:p>
        </p:txBody>
      </p:sp>
    </p:spTree>
    <p:extLst>
      <p:ext uri="{BB962C8B-B14F-4D97-AF65-F5344CB8AC3E}">
        <p14:creationId xmlns:p14="http://schemas.microsoft.com/office/powerpoint/2010/main" val="1820557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hat are The Applications of DBMS - Ducat Tutori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841" y="46132"/>
            <a:ext cx="9965243" cy="6811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434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
            <a:ext cx="12192000" cy="711200"/>
          </a:xfrm>
        </p:spPr>
        <p:txBody>
          <a:bodyPr/>
          <a:lstStyle/>
          <a:p>
            <a:r>
              <a:rPr lang="en-US" dirty="0"/>
              <a:t>Applications of DBMS</a:t>
            </a:r>
          </a:p>
        </p:txBody>
      </p:sp>
      <p:sp>
        <p:nvSpPr>
          <p:cNvPr id="5" name="Content Placeholder 2"/>
          <p:cNvSpPr>
            <a:spLocks noGrp="1"/>
          </p:cNvSpPr>
          <p:nvPr>
            <p:ph idx="1"/>
          </p:nvPr>
        </p:nvSpPr>
        <p:spPr>
          <a:xfrm>
            <a:off x="131179" y="607096"/>
            <a:ext cx="11929641" cy="5590565"/>
          </a:xfrm>
        </p:spPr>
        <p:txBody>
          <a:bodyPr/>
          <a:lstStyle/>
          <a:p>
            <a:r>
              <a:rPr lang="en-US" dirty="0"/>
              <a:t>DBMS is a computerized record-keeping system.</a:t>
            </a:r>
          </a:p>
          <a:p>
            <a:r>
              <a:rPr lang="en-US" dirty="0"/>
              <a:t>DBMS is required where ever data need to be stored.</a:t>
            </a:r>
          </a:p>
          <a:p>
            <a:pPr lvl="1"/>
            <a:r>
              <a:rPr lang="en-US" dirty="0"/>
              <a:t>E-Commerce (</a:t>
            </a:r>
            <a:r>
              <a:rPr lang="en-US" b="1" dirty="0" err="1">
                <a:solidFill>
                  <a:schemeClr val="tx2"/>
                </a:solidFill>
              </a:rPr>
              <a:t>Flikart</a:t>
            </a:r>
            <a:r>
              <a:rPr lang="en-US" b="1" dirty="0">
                <a:solidFill>
                  <a:schemeClr val="tx2"/>
                </a:solidFill>
              </a:rPr>
              <a:t>, Amazon, </a:t>
            </a:r>
            <a:r>
              <a:rPr lang="en-US" b="1" dirty="0" err="1">
                <a:solidFill>
                  <a:schemeClr val="tx2"/>
                </a:solidFill>
              </a:rPr>
              <a:t>Shopclues</a:t>
            </a:r>
            <a:r>
              <a:rPr lang="en-US" b="1" dirty="0">
                <a:solidFill>
                  <a:schemeClr val="tx2"/>
                </a:solidFill>
              </a:rPr>
              <a:t>, eBay</a:t>
            </a:r>
            <a:r>
              <a:rPr lang="en-US" dirty="0"/>
              <a:t> </a:t>
            </a:r>
            <a:r>
              <a:rPr lang="en-US" dirty="0" smtClean="0"/>
              <a:t>etc...)</a:t>
            </a:r>
            <a:endParaRPr lang="en-US" dirty="0"/>
          </a:p>
          <a:p>
            <a:pPr lvl="1"/>
            <a:r>
              <a:rPr lang="en-US" dirty="0"/>
              <a:t>Online Television Streaming (</a:t>
            </a:r>
            <a:r>
              <a:rPr lang="en-US" b="1" dirty="0" err="1">
                <a:solidFill>
                  <a:schemeClr val="tx2"/>
                </a:solidFill>
              </a:rPr>
              <a:t>Hotstar</a:t>
            </a:r>
            <a:r>
              <a:rPr lang="en-US" b="1" dirty="0">
                <a:solidFill>
                  <a:schemeClr val="tx2"/>
                </a:solidFill>
              </a:rPr>
              <a:t>, Amazon Prime </a:t>
            </a:r>
            <a:r>
              <a:rPr lang="en-US" dirty="0" smtClean="0"/>
              <a:t>etc...)</a:t>
            </a:r>
            <a:endParaRPr lang="en-US" dirty="0"/>
          </a:p>
          <a:p>
            <a:pPr lvl="1"/>
            <a:r>
              <a:rPr lang="en-US" dirty="0"/>
              <a:t>Social Media (</a:t>
            </a:r>
            <a:r>
              <a:rPr lang="en-US" b="1" dirty="0">
                <a:solidFill>
                  <a:schemeClr val="tx2"/>
                </a:solidFill>
              </a:rPr>
              <a:t>WhatsApp, Facebook, Twitter, LinkedIn </a:t>
            </a:r>
            <a:r>
              <a:rPr lang="en-US" dirty="0" smtClean="0"/>
              <a:t>etc...)</a:t>
            </a:r>
            <a:endParaRPr lang="en-US" dirty="0"/>
          </a:p>
          <a:p>
            <a:pPr lvl="1"/>
            <a:r>
              <a:rPr lang="en-US" dirty="0"/>
              <a:t>Banking &amp; Insurance</a:t>
            </a:r>
          </a:p>
          <a:p>
            <a:pPr lvl="1"/>
            <a:r>
              <a:rPr lang="en-US" dirty="0"/>
              <a:t>Airline &amp; Railway</a:t>
            </a:r>
          </a:p>
          <a:p>
            <a:pPr lvl="1"/>
            <a:r>
              <a:rPr lang="en-US" dirty="0"/>
              <a:t>Universities and </a:t>
            </a:r>
            <a:r>
              <a:rPr lang="en-US" dirty="0" smtClean="0"/>
              <a:t>Colleges/Schools</a:t>
            </a:r>
          </a:p>
          <a:p>
            <a:pPr lvl="1"/>
            <a:r>
              <a:rPr lang="en-US" dirty="0" smtClean="0"/>
              <a:t>Library Management System</a:t>
            </a:r>
            <a:endParaRPr lang="en-US" dirty="0"/>
          </a:p>
          <a:p>
            <a:pPr lvl="1"/>
            <a:r>
              <a:rPr lang="en-US" dirty="0"/>
              <a:t>Human Resource Department</a:t>
            </a:r>
          </a:p>
          <a:p>
            <a:pPr lvl="1"/>
            <a:r>
              <a:rPr lang="en-US" dirty="0"/>
              <a:t>Hospitals and Medical Stores	</a:t>
            </a:r>
          </a:p>
          <a:p>
            <a:pPr lvl="1"/>
            <a:r>
              <a:rPr lang="en-US" dirty="0"/>
              <a:t>Government Organizations</a:t>
            </a:r>
          </a:p>
          <a:p>
            <a:endParaRPr lang="en-US" dirty="0"/>
          </a:p>
        </p:txBody>
      </p:sp>
    </p:spTree>
    <p:extLst>
      <p:ext uri="{BB962C8B-B14F-4D97-AF65-F5344CB8AC3E}">
        <p14:creationId xmlns:p14="http://schemas.microsoft.com/office/powerpoint/2010/main" val="1594802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fade">
                                      <p:cBhvr>
                                        <p:cTn id="52" dur="5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fade">
                                      <p:cBhvr>
                                        <p:cTn id="57" dur="500"/>
                                        <p:tgtEl>
                                          <p:spTgt spid="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
                                            <p:txEl>
                                              <p:pRg st="11" end="11"/>
                                            </p:txEl>
                                          </p:spTgt>
                                        </p:tgtEl>
                                        <p:attrNameLst>
                                          <p:attrName>style.visibility</p:attrName>
                                        </p:attrNameLst>
                                      </p:cBhvr>
                                      <p:to>
                                        <p:strVal val="visible"/>
                                      </p:to>
                                    </p:set>
                                    <p:animEffect transition="in" filter="fade">
                                      <p:cBhvr>
                                        <p:cTn id="62"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1007696" y="443646"/>
            <a:ext cx="10515600" cy="285273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smtClean="0">
                <a:gradFill flip="none" rotWithShape="1">
                  <a:gsLst>
                    <a:gs pos="10000">
                      <a:schemeClr val="accent6">
                        <a:lumMod val="50000"/>
                      </a:schemeClr>
                    </a:gs>
                    <a:gs pos="100000">
                      <a:schemeClr val="accent6"/>
                    </a:gs>
                  </a:gsLst>
                  <a:lin ang="0" scaled="1"/>
                  <a:tileRect/>
                </a:gradFill>
              </a:rPr>
              <a:t>Advantages of DBMS </a:t>
            </a:r>
            <a:endParaRPr lang="en-US" dirty="0">
              <a:gradFill flip="none" rotWithShape="1">
                <a:gsLst>
                  <a:gs pos="10000">
                    <a:schemeClr val="accent6">
                      <a:lumMod val="50000"/>
                    </a:schemeClr>
                  </a:gs>
                  <a:gs pos="100000">
                    <a:schemeClr val="accent6"/>
                  </a:gs>
                </a:gsLst>
                <a:lin ang="0" scaled="1"/>
                <a:tileRect/>
              </a:gradFill>
            </a:endParaRPr>
          </a:p>
        </p:txBody>
      </p:sp>
    </p:spTree>
    <p:extLst>
      <p:ext uri="{BB962C8B-B14F-4D97-AF65-F5344CB8AC3E}">
        <p14:creationId xmlns:p14="http://schemas.microsoft.com/office/powerpoint/2010/main" val="28292608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TotalTime>
  <Words>2999</Words>
  <Application>Microsoft Office PowerPoint</Application>
  <PresentationFormat>Widescreen</PresentationFormat>
  <Paragraphs>742</Paragraphs>
  <Slides>61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Arial</vt:lpstr>
      <vt:lpstr>Calibri</vt:lpstr>
      <vt:lpstr>Calibri Light</vt:lpstr>
      <vt:lpstr>Times New Roman</vt:lpstr>
      <vt:lpstr>Wingdings</vt:lpstr>
      <vt:lpstr>Wingdings 3</vt:lpstr>
      <vt:lpstr>Office Theme</vt:lpstr>
      <vt:lpstr>PowerPoint Presentation</vt:lpstr>
      <vt:lpstr>PowerPoint Presentation</vt:lpstr>
      <vt:lpstr>PowerPoint Presentation</vt:lpstr>
      <vt:lpstr>PowerPoint Presentation</vt:lpstr>
      <vt:lpstr>What is Database Management System (DBMS)?</vt:lpstr>
      <vt:lpstr>PowerPoint Presentation</vt:lpstr>
      <vt:lpstr>PowerPoint Presentation</vt:lpstr>
      <vt:lpstr>Applications of DBMS</vt:lpstr>
      <vt:lpstr>PowerPoint Presentation</vt:lpstr>
      <vt:lpstr>Reduce data redundancy (duplication)</vt:lpstr>
      <vt:lpstr>PowerPoint Presentation</vt:lpstr>
      <vt:lpstr>Data isolation</vt:lpstr>
      <vt:lpstr>PowerPoint Presentation</vt:lpstr>
      <vt:lpstr>Allow to implement integrity constraints</vt:lpstr>
      <vt:lpstr>PowerPoint Presentation</vt:lpstr>
      <vt:lpstr>Restricting unauthorized access to data</vt:lpstr>
      <vt:lpstr>PowerPoint Presentation</vt:lpstr>
      <vt:lpstr>Advantages of DBMS (Summary)</vt:lpstr>
      <vt:lpstr>Advantages of DBMS (Summary)</vt:lpstr>
      <vt:lpstr>Basic Terms</vt:lpstr>
      <vt:lpstr>Basic terms</vt:lpstr>
      <vt:lpstr>Basic terms (cont…)</vt:lpstr>
      <vt:lpstr>Basic terms (cont…)</vt:lpstr>
      <vt:lpstr>Basic terms (cont…)</vt:lpstr>
      <vt:lpstr>3 Levels ANSI SPARC  Database System</vt:lpstr>
      <vt:lpstr>3 Levels ANSI SPARC Database System</vt:lpstr>
      <vt:lpstr>3 Levels ANSI SPARC Database System</vt:lpstr>
      <vt:lpstr>3 Levels ANSI SPARC Database System: Example</vt:lpstr>
      <vt:lpstr>Data Abstraction in DBMS </vt:lpstr>
      <vt:lpstr>Mapping and Data Independence</vt:lpstr>
      <vt:lpstr>Types of Data Independence</vt:lpstr>
      <vt:lpstr>PowerPoint Presentation</vt:lpstr>
      <vt:lpstr>PowerPoint Presentation</vt:lpstr>
      <vt:lpstr>PowerPoint Presentation</vt:lpstr>
      <vt:lpstr>Database System Architecture</vt:lpstr>
      <vt:lpstr>Database System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VSITR</dc:creator>
  <cp:lastModifiedBy>VSITR</cp:lastModifiedBy>
  <cp:revision>26</cp:revision>
  <dcterms:created xsi:type="dcterms:W3CDTF">2021-09-06T04:18:51Z</dcterms:created>
  <dcterms:modified xsi:type="dcterms:W3CDTF">2023-08-01T05:11:58Z</dcterms:modified>
</cp:coreProperties>
</file>