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76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1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E4700-5C6F-4187-86BE-54CC3BFC9795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E3AF56D4-315F-499E-93CC-E044E91F70AB}">
      <dgm:prSet phldrT="[Text]"/>
      <dgm:spPr/>
      <dgm:t>
        <a:bodyPr/>
        <a:lstStyle/>
        <a:p>
          <a:r>
            <a:rPr lang="en-IN" dirty="0" smtClean="0"/>
            <a:t>Hierarchical Model</a:t>
          </a:r>
          <a:endParaRPr lang="en-IN" dirty="0"/>
        </a:p>
      </dgm:t>
    </dgm:pt>
    <dgm:pt modelId="{2180E180-2E9D-4B8B-A644-F4EF5EBFE9C8}" type="parTrans" cxnId="{0A4D6691-6998-4A6B-9D03-C840CC37F503}">
      <dgm:prSet/>
      <dgm:spPr/>
      <dgm:t>
        <a:bodyPr/>
        <a:lstStyle/>
        <a:p>
          <a:endParaRPr lang="en-IN"/>
        </a:p>
      </dgm:t>
    </dgm:pt>
    <dgm:pt modelId="{BF551821-BC20-4D54-A777-05AD809368A1}" type="sibTrans" cxnId="{0A4D6691-6998-4A6B-9D03-C840CC37F503}">
      <dgm:prSet/>
      <dgm:spPr/>
      <dgm:t>
        <a:bodyPr/>
        <a:lstStyle/>
        <a:p>
          <a:endParaRPr lang="en-IN"/>
        </a:p>
      </dgm:t>
    </dgm:pt>
    <dgm:pt modelId="{16E51CC1-3773-48A8-A3AE-29DAD8193836}">
      <dgm:prSet phldrT="[Text]"/>
      <dgm:spPr/>
      <dgm:t>
        <a:bodyPr/>
        <a:lstStyle/>
        <a:p>
          <a:r>
            <a:rPr lang="en-IN" dirty="0" smtClean="0"/>
            <a:t>Relational Model</a:t>
          </a:r>
          <a:endParaRPr lang="en-IN" dirty="0"/>
        </a:p>
      </dgm:t>
    </dgm:pt>
    <dgm:pt modelId="{32A2CCD5-955A-4EFC-9644-6C9E9D31898E}" type="parTrans" cxnId="{B6148345-DDC0-40CD-B916-2CCB0A6A80AF}">
      <dgm:prSet/>
      <dgm:spPr/>
      <dgm:t>
        <a:bodyPr/>
        <a:lstStyle/>
        <a:p>
          <a:endParaRPr lang="en-IN"/>
        </a:p>
      </dgm:t>
    </dgm:pt>
    <dgm:pt modelId="{E09989C1-0848-4BC2-9416-5C887E34CFD8}" type="sibTrans" cxnId="{B6148345-DDC0-40CD-B916-2CCB0A6A80AF}">
      <dgm:prSet/>
      <dgm:spPr/>
      <dgm:t>
        <a:bodyPr/>
        <a:lstStyle/>
        <a:p>
          <a:endParaRPr lang="en-IN"/>
        </a:p>
      </dgm:t>
    </dgm:pt>
    <dgm:pt modelId="{73E7AE22-5C36-4791-9DFE-ED355CB7745C}">
      <dgm:prSet phldrT="[Text]"/>
      <dgm:spPr/>
      <dgm:t>
        <a:bodyPr/>
        <a:lstStyle/>
        <a:p>
          <a:r>
            <a:rPr lang="en-IN" dirty="0" smtClean="0"/>
            <a:t>Object-oriented database Model</a:t>
          </a:r>
          <a:endParaRPr lang="en-IN" dirty="0"/>
        </a:p>
      </dgm:t>
    </dgm:pt>
    <dgm:pt modelId="{87539838-B5C9-4020-BA87-FB9A94C4CF54}" type="parTrans" cxnId="{F15B747D-D488-4D35-B6F2-58FC7AA5567B}">
      <dgm:prSet/>
      <dgm:spPr/>
      <dgm:t>
        <a:bodyPr/>
        <a:lstStyle/>
        <a:p>
          <a:endParaRPr lang="en-IN"/>
        </a:p>
      </dgm:t>
    </dgm:pt>
    <dgm:pt modelId="{B12A38BB-696A-4755-8A67-C70DD6CA8530}" type="sibTrans" cxnId="{F15B747D-D488-4D35-B6F2-58FC7AA5567B}">
      <dgm:prSet/>
      <dgm:spPr/>
      <dgm:t>
        <a:bodyPr/>
        <a:lstStyle/>
        <a:p>
          <a:endParaRPr lang="en-IN"/>
        </a:p>
      </dgm:t>
    </dgm:pt>
    <dgm:pt modelId="{CE46ED55-45A0-4ABF-9316-A016674E1A43}">
      <dgm:prSet/>
      <dgm:spPr/>
      <dgm:t>
        <a:bodyPr/>
        <a:lstStyle/>
        <a:p>
          <a:r>
            <a:rPr lang="en-IN" dirty="0" smtClean="0"/>
            <a:t>Network Model</a:t>
          </a:r>
          <a:endParaRPr lang="en-IN" dirty="0"/>
        </a:p>
      </dgm:t>
    </dgm:pt>
    <dgm:pt modelId="{E4715303-3D9A-45F0-802F-8786171AC9CD}" type="parTrans" cxnId="{4E8B4201-0C91-4002-989F-6AC4BF734AD6}">
      <dgm:prSet/>
      <dgm:spPr/>
      <dgm:t>
        <a:bodyPr/>
        <a:lstStyle/>
        <a:p>
          <a:endParaRPr lang="en-IN"/>
        </a:p>
      </dgm:t>
    </dgm:pt>
    <dgm:pt modelId="{2E650FCC-4E3C-4CF9-A744-FBE2B120DBFF}" type="sibTrans" cxnId="{4E8B4201-0C91-4002-989F-6AC4BF734AD6}">
      <dgm:prSet/>
      <dgm:spPr/>
      <dgm:t>
        <a:bodyPr/>
        <a:lstStyle/>
        <a:p>
          <a:endParaRPr lang="en-IN"/>
        </a:p>
      </dgm:t>
    </dgm:pt>
    <dgm:pt modelId="{0E7CAD4B-5942-416C-8AFC-2B37E215F9E9}">
      <dgm:prSet/>
      <dgm:spPr/>
      <dgm:t>
        <a:bodyPr/>
        <a:lstStyle/>
        <a:p>
          <a:r>
            <a:rPr lang="en-IN" dirty="0" smtClean="0"/>
            <a:t>Entity-relationship Model</a:t>
          </a:r>
          <a:endParaRPr lang="en-IN" dirty="0"/>
        </a:p>
      </dgm:t>
    </dgm:pt>
    <dgm:pt modelId="{61DC736F-3A7A-44FA-8925-34B48BF357E2}" type="parTrans" cxnId="{3678FEF9-6215-4EA4-9245-B444D1848663}">
      <dgm:prSet/>
      <dgm:spPr/>
      <dgm:t>
        <a:bodyPr/>
        <a:lstStyle/>
        <a:p>
          <a:endParaRPr lang="en-IN"/>
        </a:p>
      </dgm:t>
    </dgm:pt>
    <dgm:pt modelId="{8681B5B4-D331-4CB9-A3BB-BB95477BAA33}" type="sibTrans" cxnId="{3678FEF9-6215-4EA4-9245-B444D1848663}">
      <dgm:prSet/>
      <dgm:spPr/>
      <dgm:t>
        <a:bodyPr/>
        <a:lstStyle/>
        <a:p>
          <a:endParaRPr lang="en-IN"/>
        </a:p>
      </dgm:t>
    </dgm:pt>
    <dgm:pt modelId="{73406D70-46F0-4FA8-BB26-FF5449CE774C}" type="pres">
      <dgm:prSet presAssocID="{362E4700-5C6F-4187-86BE-54CC3BFC9795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IN"/>
        </a:p>
      </dgm:t>
    </dgm:pt>
    <dgm:pt modelId="{D7FDEBCF-2CEF-423C-8D67-38D563E88505}" type="pres">
      <dgm:prSet presAssocID="{362E4700-5C6F-4187-86BE-54CC3BFC9795}" presName="Name1" presStyleCnt="0"/>
      <dgm:spPr/>
      <dgm:t>
        <a:bodyPr/>
        <a:lstStyle/>
        <a:p>
          <a:endParaRPr lang="en-US"/>
        </a:p>
      </dgm:t>
    </dgm:pt>
    <dgm:pt modelId="{DE758332-8518-4BE7-B6AD-B7F4ABB65E8E}" type="pres">
      <dgm:prSet presAssocID="{362E4700-5C6F-4187-86BE-54CC3BFC9795}" presName="cycle" presStyleCnt="0"/>
      <dgm:spPr/>
      <dgm:t>
        <a:bodyPr/>
        <a:lstStyle/>
        <a:p>
          <a:endParaRPr lang="en-US"/>
        </a:p>
      </dgm:t>
    </dgm:pt>
    <dgm:pt modelId="{E7E1260E-6503-4CCD-BB8F-F52936E5FF7C}" type="pres">
      <dgm:prSet presAssocID="{362E4700-5C6F-4187-86BE-54CC3BFC9795}" presName="srcNode" presStyleLbl="node1" presStyleIdx="0" presStyleCnt="5"/>
      <dgm:spPr/>
      <dgm:t>
        <a:bodyPr/>
        <a:lstStyle/>
        <a:p>
          <a:endParaRPr lang="en-US"/>
        </a:p>
      </dgm:t>
    </dgm:pt>
    <dgm:pt modelId="{F118FF42-5F8B-4B2F-ADD2-DDCA8E7C54A2}" type="pres">
      <dgm:prSet presAssocID="{362E4700-5C6F-4187-86BE-54CC3BFC9795}" presName="conn" presStyleLbl="parChTrans1D2" presStyleIdx="0" presStyleCnt="1"/>
      <dgm:spPr/>
      <dgm:t>
        <a:bodyPr/>
        <a:lstStyle/>
        <a:p>
          <a:endParaRPr lang="en-IN"/>
        </a:p>
      </dgm:t>
    </dgm:pt>
    <dgm:pt modelId="{EDC2CC1E-62C3-4075-B728-A79DEE6D9519}" type="pres">
      <dgm:prSet presAssocID="{362E4700-5C6F-4187-86BE-54CC3BFC9795}" presName="extraNode" presStyleLbl="node1" presStyleIdx="0" presStyleCnt="5"/>
      <dgm:spPr/>
      <dgm:t>
        <a:bodyPr/>
        <a:lstStyle/>
        <a:p>
          <a:endParaRPr lang="en-US"/>
        </a:p>
      </dgm:t>
    </dgm:pt>
    <dgm:pt modelId="{BB0A32E7-E397-4EC9-8539-F4CC2FFB64A2}" type="pres">
      <dgm:prSet presAssocID="{362E4700-5C6F-4187-86BE-54CC3BFC9795}" presName="dstNode" presStyleLbl="node1" presStyleIdx="0" presStyleCnt="5"/>
      <dgm:spPr/>
      <dgm:t>
        <a:bodyPr/>
        <a:lstStyle/>
        <a:p>
          <a:endParaRPr lang="en-US"/>
        </a:p>
      </dgm:t>
    </dgm:pt>
    <dgm:pt modelId="{92D2A2E8-1C5B-4912-B6CE-2F3674EAF03F}" type="pres">
      <dgm:prSet presAssocID="{E3AF56D4-315F-499E-93CC-E044E91F70A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8DFDD6B-440B-4517-AC67-E22CBE158485}" type="pres">
      <dgm:prSet presAssocID="{E3AF56D4-315F-499E-93CC-E044E91F70AB}" presName="accent_1" presStyleCnt="0"/>
      <dgm:spPr/>
      <dgm:t>
        <a:bodyPr/>
        <a:lstStyle/>
        <a:p>
          <a:endParaRPr lang="en-US"/>
        </a:p>
      </dgm:t>
    </dgm:pt>
    <dgm:pt modelId="{647A0956-A11F-42F3-8EF0-1ACA79CA46D4}" type="pres">
      <dgm:prSet presAssocID="{E3AF56D4-315F-499E-93CC-E044E91F70AB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97407C9B-69F0-4492-AFEB-5E2597E4F6E5}" type="pres">
      <dgm:prSet presAssocID="{CE46ED55-45A0-4ABF-9316-A016674E1A43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07D792C-758E-4EEC-864F-6ED23C7C2AD0}" type="pres">
      <dgm:prSet presAssocID="{CE46ED55-45A0-4ABF-9316-A016674E1A43}" presName="accent_2" presStyleCnt="0"/>
      <dgm:spPr/>
      <dgm:t>
        <a:bodyPr/>
        <a:lstStyle/>
        <a:p>
          <a:endParaRPr lang="en-US"/>
        </a:p>
      </dgm:t>
    </dgm:pt>
    <dgm:pt modelId="{4AB534A4-5597-4433-9DCF-46C30F12C7FD}" type="pres">
      <dgm:prSet presAssocID="{CE46ED55-45A0-4ABF-9316-A016674E1A43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E850241E-CA13-470B-AE1A-B516302DAA03}" type="pres">
      <dgm:prSet presAssocID="{0E7CAD4B-5942-416C-8AFC-2B37E215F9E9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601AEC-78EB-479B-887B-37F7103ABD66}" type="pres">
      <dgm:prSet presAssocID="{0E7CAD4B-5942-416C-8AFC-2B37E215F9E9}" presName="accent_3" presStyleCnt="0"/>
      <dgm:spPr/>
      <dgm:t>
        <a:bodyPr/>
        <a:lstStyle/>
        <a:p>
          <a:endParaRPr lang="en-US"/>
        </a:p>
      </dgm:t>
    </dgm:pt>
    <dgm:pt modelId="{1322E138-E914-43FB-88A7-0AD28D96E412}" type="pres">
      <dgm:prSet presAssocID="{0E7CAD4B-5942-416C-8AFC-2B37E215F9E9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F9B36C30-F4DF-4899-8CDD-4CFCFD2D303A}" type="pres">
      <dgm:prSet presAssocID="{16E51CC1-3773-48A8-A3AE-29DAD8193836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0122F6D-4B22-4565-B8FE-DA53E231DB90}" type="pres">
      <dgm:prSet presAssocID="{16E51CC1-3773-48A8-A3AE-29DAD8193836}" presName="accent_4" presStyleCnt="0"/>
      <dgm:spPr/>
      <dgm:t>
        <a:bodyPr/>
        <a:lstStyle/>
        <a:p>
          <a:endParaRPr lang="en-US"/>
        </a:p>
      </dgm:t>
    </dgm:pt>
    <dgm:pt modelId="{43E74A54-D17E-4F0B-A87F-57BF09BD1842}" type="pres">
      <dgm:prSet presAssocID="{16E51CC1-3773-48A8-A3AE-29DAD8193836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88172EDD-900C-43F4-AB81-DCA78A473CEB}" type="pres">
      <dgm:prSet presAssocID="{73E7AE22-5C36-4791-9DFE-ED355CB7745C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B6B157-2211-44A7-9E5F-3956B6F81529}" type="pres">
      <dgm:prSet presAssocID="{73E7AE22-5C36-4791-9DFE-ED355CB7745C}" presName="accent_5" presStyleCnt="0"/>
      <dgm:spPr/>
      <dgm:t>
        <a:bodyPr/>
        <a:lstStyle/>
        <a:p>
          <a:endParaRPr lang="en-US"/>
        </a:p>
      </dgm:t>
    </dgm:pt>
    <dgm:pt modelId="{187BA379-32F2-4214-B047-12403E23D4BC}" type="pres">
      <dgm:prSet presAssocID="{73E7AE22-5C36-4791-9DFE-ED355CB7745C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E3520775-B52F-4734-9519-864F4F9E8B2D}" type="presOf" srcId="{362E4700-5C6F-4187-86BE-54CC3BFC9795}" destId="{73406D70-46F0-4FA8-BB26-FF5449CE774C}" srcOrd="0" destOrd="0" presId="urn:microsoft.com/office/officeart/2008/layout/VerticalCurvedList"/>
    <dgm:cxn modelId="{69804AAC-5C7E-43AB-8C4E-1945E9861709}" type="presOf" srcId="{73E7AE22-5C36-4791-9DFE-ED355CB7745C}" destId="{88172EDD-900C-43F4-AB81-DCA78A473CEB}" srcOrd="0" destOrd="0" presId="urn:microsoft.com/office/officeart/2008/layout/VerticalCurvedList"/>
    <dgm:cxn modelId="{3678FEF9-6215-4EA4-9245-B444D1848663}" srcId="{362E4700-5C6F-4187-86BE-54CC3BFC9795}" destId="{0E7CAD4B-5942-416C-8AFC-2B37E215F9E9}" srcOrd="2" destOrd="0" parTransId="{61DC736F-3A7A-44FA-8925-34B48BF357E2}" sibTransId="{8681B5B4-D331-4CB9-A3BB-BB95477BAA33}"/>
    <dgm:cxn modelId="{B6148345-DDC0-40CD-B916-2CCB0A6A80AF}" srcId="{362E4700-5C6F-4187-86BE-54CC3BFC9795}" destId="{16E51CC1-3773-48A8-A3AE-29DAD8193836}" srcOrd="3" destOrd="0" parTransId="{32A2CCD5-955A-4EFC-9644-6C9E9D31898E}" sibTransId="{E09989C1-0848-4BC2-9416-5C887E34CFD8}"/>
    <dgm:cxn modelId="{4E8B4201-0C91-4002-989F-6AC4BF734AD6}" srcId="{362E4700-5C6F-4187-86BE-54CC3BFC9795}" destId="{CE46ED55-45A0-4ABF-9316-A016674E1A43}" srcOrd="1" destOrd="0" parTransId="{E4715303-3D9A-45F0-802F-8786171AC9CD}" sibTransId="{2E650FCC-4E3C-4CF9-A744-FBE2B120DBFF}"/>
    <dgm:cxn modelId="{4F76E808-90E3-437B-917E-5972225CEA76}" type="presOf" srcId="{E3AF56D4-315F-499E-93CC-E044E91F70AB}" destId="{92D2A2E8-1C5B-4912-B6CE-2F3674EAF03F}" srcOrd="0" destOrd="0" presId="urn:microsoft.com/office/officeart/2008/layout/VerticalCurvedList"/>
    <dgm:cxn modelId="{0A4D6691-6998-4A6B-9D03-C840CC37F503}" srcId="{362E4700-5C6F-4187-86BE-54CC3BFC9795}" destId="{E3AF56D4-315F-499E-93CC-E044E91F70AB}" srcOrd="0" destOrd="0" parTransId="{2180E180-2E9D-4B8B-A644-F4EF5EBFE9C8}" sibTransId="{BF551821-BC20-4D54-A777-05AD809368A1}"/>
    <dgm:cxn modelId="{2F082858-60A1-413F-A52D-BC1DDA611C24}" type="presOf" srcId="{16E51CC1-3773-48A8-A3AE-29DAD8193836}" destId="{F9B36C30-F4DF-4899-8CDD-4CFCFD2D303A}" srcOrd="0" destOrd="0" presId="urn:microsoft.com/office/officeart/2008/layout/VerticalCurvedList"/>
    <dgm:cxn modelId="{6FFF7EDD-4A18-499F-9B9A-F85476625C72}" type="presOf" srcId="{BF551821-BC20-4D54-A777-05AD809368A1}" destId="{F118FF42-5F8B-4B2F-ADD2-DDCA8E7C54A2}" srcOrd="0" destOrd="0" presId="urn:microsoft.com/office/officeart/2008/layout/VerticalCurvedList"/>
    <dgm:cxn modelId="{C14675AE-7E6E-4EC2-B9F1-74CC03D17D03}" type="presOf" srcId="{CE46ED55-45A0-4ABF-9316-A016674E1A43}" destId="{97407C9B-69F0-4492-AFEB-5E2597E4F6E5}" srcOrd="0" destOrd="0" presId="urn:microsoft.com/office/officeart/2008/layout/VerticalCurvedList"/>
    <dgm:cxn modelId="{F15B747D-D488-4D35-B6F2-58FC7AA5567B}" srcId="{362E4700-5C6F-4187-86BE-54CC3BFC9795}" destId="{73E7AE22-5C36-4791-9DFE-ED355CB7745C}" srcOrd="4" destOrd="0" parTransId="{87539838-B5C9-4020-BA87-FB9A94C4CF54}" sibTransId="{B12A38BB-696A-4755-8A67-C70DD6CA8530}"/>
    <dgm:cxn modelId="{8EBE3916-A3B2-4271-A8CD-8830C4D08D72}" type="presOf" srcId="{0E7CAD4B-5942-416C-8AFC-2B37E215F9E9}" destId="{E850241E-CA13-470B-AE1A-B516302DAA03}" srcOrd="0" destOrd="0" presId="urn:microsoft.com/office/officeart/2008/layout/VerticalCurvedList"/>
    <dgm:cxn modelId="{86EE6F4B-1621-4290-A629-5FA97850E912}" type="presParOf" srcId="{73406D70-46F0-4FA8-BB26-FF5449CE774C}" destId="{D7FDEBCF-2CEF-423C-8D67-38D563E88505}" srcOrd="0" destOrd="0" presId="urn:microsoft.com/office/officeart/2008/layout/VerticalCurvedList"/>
    <dgm:cxn modelId="{929B46B9-7233-4D18-B786-3EA07FE45F74}" type="presParOf" srcId="{D7FDEBCF-2CEF-423C-8D67-38D563E88505}" destId="{DE758332-8518-4BE7-B6AD-B7F4ABB65E8E}" srcOrd="0" destOrd="0" presId="urn:microsoft.com/office/officeart/2008/layout/VerticalCurvedList"/>
    <dgm:cxn modelId="{A596B5E5-EF7D-4E46-968B-194329ABFAE6}" type="presParOf" srcId="{DE758332-8518-4BE7-B6AD-B7F4ABB65E8E}" destId="{E7E1260E-6503-4CCD-BB8F-F52936E5FF7C}" srcOrd="0" destOrd="0" presId="urn:microsoft.com/office/officeart/2008/layout/VerticalCurvedList"/>
    <dgm:cxn modelId="{A9665FBF-7989-49C5-8C79-6DD19009E988}" type="presParOf" srcId="{DE758332-8518-4BE7-B6AD-B7F4ABB65E8E}" destId="{F118FF42-5F8B-4B2F-ADD2-DDCA8E7C54A2}" srcOrd="1" destOrd="0" presId="urn:microsoft.com/office/officeart/2008/layout/VerticalCurvedList"/>
    <dgm:cxn modelId="{36366E16-42D2-4173-8181-347028DBDC94}" type="presParOf" srcId="{DE758332-8518-4BE7-B6AD-B7F4ABB65E8E}" destId="{EDC2CC1E-62C3-4075-B728-A79DEE6D9519}" srcOrd="2" destOrd="0" presId="urn:microsoft.com/office/officeart/2008/layout/VerticalCurvedList"/>
    <dgm:cxn modelId="{9EEF5E7A-DBAB-40CF-864D-3EAD219B73D3}" type="presParOf" srcId="{DE758332-8518-4BE7-B6AD-B7F4ABB65E8E}" destId="{BB0A32E7-E397-4EC9-8539-F4CC2FFB64A2}" srcOrd="3" destOrd="0" presId="urn:microsoft.com/office/officeart/2008/layout/VerticalCurvedList"/>
    <dgm:cxn modelId="{548F7BBB-8F4C-41B8-A5B1-167A9215E52A}" type="presParOf" srcId="{D7FDEBCF-2CEF-423C-8D67-38D563E88505}" destId="{92D2A2E8-1C5B-4912-B6CE-2F3674EAF03F}" srcOrd="1" destOrd="0" presId="urn:microsoft.com/office/officeart/2008/layout/VerticalCurvedList"/>
    <dgm:cxn modelId="{8F7A7E11-2E76-404E-9613-3F96AADD52FD}" type="presParOf" srcId="{D7FDEBCF-2CEF-423C-8D67-38D563E88505}" destId="{28DFDD6B-440B-4517-AC67-E22CBE158485}" srcOrd="2" destOrd="0" presId="urn:microsoft.com/office/officeart/2008/layout/VerticalCurvedList"/>
    <dgm:cxn modelId="{99FEB9EC-3E33-4399-8535-B1DE223F3FEF}" type="presParOf" srcId="{28DFDD6B-440B-4517-AC67-E22CBE158485}" destId="{647A0956-A11F-42F3-8EF0-1ACA79CA46D4}" srcOrd="0" destOrd="0" presId="urn:microsoft.com/office/officeart/2008/layout/VerticalCurvedList"/>
    <dgm:cxn modelId="{D9160F20-6709-436D-A64C-1CFF2C1372B5}" type="presParOf" srcId="{D7FDEBCF-2CEF-423C-8D67-38D563E88505}" destId="{97407C9B-69F0-4492-AFEB-5E2597E4F6E5}" srcOrd="3" destOrd="0" presId="urn:microsoft.com/office/officeart/2008/layout/VerticalCurvedList"/>
    <dgm:cxn modelId="{DFBF3D3F-63AC-4F00-B616-BAB8FDADFCAD}" type="presParOf" srcId="{D7FDEBCF-2CEF-423C-8D67-38D563E88505}" destId="{B07D792C-758E-4EEC-864F-6ED23C7C2AD0}" srcOrd="4" destOrd="0" presId="urn:microsoft.com/office/officeart/2008/layout/VerticalCurvedList"/>
    <dgm:cxn modelId="{01212189-2219-486D-8C57-D1D1D854844E}" type="presParOf" srcId="{B07D792C-758E-4EEC-864F-6ED23C7C2AD0}" destId="{4AB534A4-5597-4433-9DCF-46C30F12C7FD}" srcOrd="0" destOrd="0" presId="urn:microsoft.com/office/officeart/2008/layout/VerticalCurvedList"/>
    <dgm:cxn modelId="{3805799B-FBF2-43FF-BBE3-92FF222F50AE}" type="presParOf" srcId="{D7FDEBCF-2CEF-423C-8D67-38D563E88505}" destId="{E850241E-CA13-470B-AE1A-B516302DAA03}" srcOrd="5" destOrd="0" presId="urn:microsoft.com/office/officeart/2008/layout/VerticalCurvedList"/>
    <dgm:cxn modelId="{EF59B9D8-DB8C-4BA4-994B-3A9F90CE1D93}" type="presParOf" srcId="{D7FDEBCF-2CEF-423C-8D67-38D563E88505}" destId="{A5601AEC-78EB-479B-887B-37F7103ABD66}" srcOrd="6" destOrd="0" presId="urn:microsoft.com/office/officeart/2008/layout/VerticalCurvedList"/>
    <dgm:cxn modelId="{AE717EAC-C746-4358-AD8B-0976A77C69E1}" type="presParOf" srcId="{A5601AEC-78EB-479B-887B-37F7103ABD66}" destId="{1322E138-E914-43FB-88A7-0AD28D96E412}" srcOrd="0" destOrd="0" presId="urn:microsoft.com/office/officeart/2008/layout/VerticalCurvedList"/>
    <dgm:cxn modelId="{9C4DD64B-3249-4A4F-A5D0-DF691DEBDB7D}" type="presParOf" srcId="{D7FDEBCF-2CEF-423C-8D67-38D563E88505}" destId="{F9B36C30-F4DF-4899-8CDD-4CFCFD2D303A}" srcOrd="7" destOrd="0" presId="urn:microsoft.com/office/officeart/2008/layout/VerticalCurvedList"/>
    <dgm:cxn modelId="{9571AE62-AD7C-4656-B025-D98413D5DBBB}" type="presParOf" srcId="{D7FDEBCF-2CEF-423C-8D67-38D563E88505}" destId="{40122F6D-4B22-4565-B8FE-DA53E231DB90}" srcOrd="8" destOrd="0" presId="urn:microsoft.com/office/officeart/2008/layout/VerticalCurvedList"/>
    <dgm:cxn modelId="{0EFA7D44-97BB-4E1C-8FA1-BB8757EE7CDA}" type="presParOf" srcId="{40122F6D-4B22-4565-B8FE-DA53E231DB90}" destId="{43E74A54-D17E-4F0B-A87F-57BF09BD1842}" srcOrd="0" destOrd="0" presId="urn:microsoft.com/office/officeart/2008/layout/VerticalCurvedList"/>
    <dgm:cxn modelId="{C46204F3-9A4B-4546-96B0-93C83FE92E81}" type="presParOf" srcId="{D7FDEBCF-2CEF-423C-8D67-38D563E88505}" destId="{88172EDD-900C-43F4-AB81-DCA78A473CEB}" srcOrd="9" destOrd="0" presId="urn:microsoft.com/office/officeart/2008/layout/VerticalCurvedList"/>
    <dgm:cxn modelId="{AA8CD794-7E18-4C68-B89C-CE74D48F59BC}" type="presParOf" srcId="{D7FDEBCF-2CEF-423C-8D67-38D563E88505}" destId="{9CB6B157-2211-44A7-9E5F-3956B6F81529}" srcOrd="10" destOrd="0" presId="urn:microsoft.com/office/officeart/2008/layout/VerticalCurvedList"/>
    <dgm:cxn modelId="{66E1E2A7-8C6E-4DB4-A955-D19CB64854BA}" type="presParOf" srcId="{9CB6B157-2211-44A7-9E5F-3956B6F81529}" destId="{187BA379-32F2-4214-B047-12403E23D4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8FF42-5F8B-4B2F-ADD2-DDCA8E7C54A2}">
      <dsp:nvSpPr>
        <dsp:cNvPr id="0" name=""/>
        <dsp:cNvSpPr/>
      </dsp:nvSpPr>
      <dsp:spPr>
        <a:xfrm>
          <a:off x="-6322153" y="-967082"/>
          <a:ext cx="7525339" cy="7525339"/>
        </a:xfrm>
        <a:prstGeom prst="blockArc">
          <a:avLst>
            <a:gd name="adj1" fmla="val 18900000"/>
            <a:gd name="adj2" fmla="val 2700000"/>
            <a:gd name="adj3" fmla="val 287"/>
          </a:avLst>
        </a:pr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2A2E8-1C5B-4912-B6CE-2F3674EAF03F}">
      <dsp:nvSpPr>
        <dsp:cNvPr id="0" name=""/>
        <dsp:cNvSpPr/>
      </dsp:nvSpPr>
      <dsp:spPr>
        <a:xfrm>
          <a:off x="525658" y="349336"/>
          <a:ext cx="11323509" cy="699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92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Hierarchical Model</a:t>
          </a:r>
          <a:endParaRPr lang="en-IN" sz="3600" kern="1200" dirty="0"/>
        </a:p>
      </dsp:txBody>
      <dsp:txXfrm>
        <a:off x="525658" y="349336"/>
        <a:ext cx="11323509" cy="699120"/>
      </dsp:txXfrm>
    </dsp:sp>
    <dsp:sp modelId="{647A0956-A11F-42F3-8EF0-1ACA79CA46D4}">
      <dsp:nvSpPr>
        <dsp:cNvPr id="0" name=""/>
        <dsp:cNvSpPr/>
      </dsp:nvSpPr>
      <dsp:spPr>
        <a:xfrm>
          <a:off x="88708" y="261946"/>
          <a:ext cx="873900" cy="873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07C9B-69F0-4492-AFEB-5E2597E4F6E5}">
      <dsp:nvSpPr>
        <dsp:cNvPr id="0" name=""/>
        <dsp:cNvSpPr/>
      </dsp:nvSpPr>
      <dsp:spPr>
        <a:xfrm>
          <a:off x="1026627" y="1397681"/>
          <a:ext cx="10822540" cy="699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92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Network Model</a:t>
          </a:r>
          <a:endParaRPr lang="en-IN" sz="3600" kern="1200" dirty="0"/>
        </a:p>
      </dsp:txBody>
      <dsp:txXfrm>
        <a:off x="1026627" y="1397681"/>
        <a:ext cx="10822540" cy="699120"/>
      </dsp:txXfrm>
    </dsp:sp>
    <dsp:sp modelId="{4AB534A4-5597-4433-9DCF-46C30F12C7FD}">
      <dsp:nvSpPr>
        <dsp:cNvPr id="0" name=""/>
        <dsp:cNvSpPr/>
      </dsp:nvSpPr>
      <dsp:spPr>
        <a:xfrm>
          <a:off x="589677" y="1310291"/>
          <a:ext cx="873900" cy="873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0241E-CA13-470B-AE1A-B516302DAA03}">
      <dsp:nvSpPr>
        <dsp:cNvPr id="0" name=""/>
        <dsp:cNvSpPr/>
      </dsp:nvSpPr>
      <dsp:spPr>
        <a:xfrm>
          <a:off x="1180385" y="2446027"/>
          <a:ext cx="10668783" cy="699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92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Entity-relationship Model</a:t>
          </a:r>
          <a:endParaRPr lang="en-IN" sz="3600" kern="1200" dirty="0"/>
        </a:p>
      </dsp:txBody>
      <dsp:txXfrm>
        <a:off x="1180385" y="2446027"/>
        <a:ext cx="10668783" cy="699120"/>
      </dsp:txXfrm>
    </dsp:sp>
    <dsp:sp modelId="{1322E138-E914-43FB-88A7-0AD28D96E412}">
      <dsp:nvSpPr>
        <dsp:cNvPr id="0" name=""/>
        <dsp:cNvSpPr/>
      </dsp:nvSpPr>
      <dsp:spPr>
        <a:xfrm>
          <a:off x="743434" y="2358637"/>
          <a:ext cx="873900" cy="873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6C30-F4DF-4899-8CDD-4CFCFD2D303A}">
      <dsp:nvSpPr>
        <dsp:cNvPr id="0" name=""/>
        <dsp:cNvSpPr/>
      </dsp:nvSpPr>
      <dsp:spPr>
        <a:xfrm>
          <a:off x="1026627" y="3494372"/>
          <a:ext cx="10822540" cy="699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92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Relational Model</a:t>
          </a:r>
          <a:endParaRPr lang="en-IN" sz="3600" kern="1200" dirty="0"/>
        </a:p>
      </dsp:txBody>
      <dsp:txXfrm>
        <a:off x="1026627" y="3494372"/>
        <a:ext cx="10822540" cy="699120"/>
      </dsp:txXfrm>
    </dsp:sp>
    <dsp:sp modelId="{43E74A54-D17E-4F0B-A87F-57BF09BD1842}">
      <dsp:nvSpPr>
        <dsp:cNvPr id="0" name=""/>
        <dsp:cNvSpPr/>
      </dsp:nvSpPr>
      <dsp:spPr>
        <a:xfrm>
          <a:off x="589677" y="3406982"/>
          <a:ext cx="873900" cy="873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72EDD-900C-43F4-AB81-DCA78A473CEB}">
      <dsp:nvSpPr>
        <dsp:cNvPr id="0" name=""/>
        <dsp:cNvSpPr/>
      </dsp:nvSpPr>
      <dsp:spPr>
        <a:xfrm>
          <a:off x="525658" y="4542717"/>
          <a:ext cx="11323509" cy="6991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4927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600" kern="1200" dirty="0" smtClean="0"/>
            <a:t>Object-oriented database Model</a:t>
          </a:r>
          <a:endParaRPr lang="en-IN" sz="3600" kern="1200" dirty="0"/>
        </a:p>
      </dsp:txBody>
      <dsp:txXfrm>
        <a:off x="525658" y="4542717"/>
        <a:ext cx="11323509" cy="699120"/>
      </dsp:txXfrm>
    </dsp:sp>
    <dsp:sp modelId="{187BA379-32F2-4214-B047-12403E23D4BC}">
      <dsp:nvSpPr>
        <dsp:cNvPr id="0" name=""/>
        <dsp:cNvSpPr/>
      </dsp:nvSpPr>
      <dsp:spPr>
        <a:xfrm>
          <a:off x="88708" y="4455327"/>
          <a:ext cx="873900" cy="8739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89E07-1FB9-4B4E-BF6E-23F9254F0E89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A2D21-3D7A-400D-AA42-5CBCD2A684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49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87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78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98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295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16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4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90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6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62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45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4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38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5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4052-3E8A-4CDA-8656-B6591F067116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23E8-4C43-4D8C-B286-FDDE2479A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7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9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8.jpeg"/><Relationship Id="rId4" Type="http://schemas.openxmlformats.org/officeDocument/2006/relationships/image" Target="../media/image10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1981200" y="404664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</a:t>
            </a:r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5">
                    <a:lumMod val="75000"/>
                  </a:schemeClr>
                </a:solidFill>
              </a:rPr>
              <a:t>UNIT-2</a:t>
            </a:r>
          </a:p>
          <a:p>
            <a:pPr marL="0" indent="0" algn="ctr">
              <a:buNone/>
            </a:pPr>
            <a:r>
              <a:rPr lang="en-US" sz="6000" smtClean="0">
                <a:solidFill>
                  <a:schemeClr val="accent5">
                    <a:lumMod val="75000"/>
                  </a:schemeClr>
                </a:solidFill>
              </a:rPr>
              <a:t>Data Models</a:t>
            </a:r>
            <a:endParaRPr lang="en-IN" dirty="0" smtClean="0"/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vCiiivnzzwooooAKKKKACiiigAooooAK8q+KHx1+CvwSs7O/+MXxZ+HPwvtdSMi6ZJ498ZeH/Crao0O3zk0yHWr+zm1F4dymVLKOdowQXCjmvVa+RPiD+wt+yx8Wvi7rPxy+MHwo8O/FPxvqXhrRfCkDfEKFfEnhrQfD+grePBbaN4Xvw2g289xcX11eXmp3lleal5z7bW7tbfdC2dV1VFeyUObmV3UbUVHW791Nt7JLTfdCfNb3Ur+d0vwT+7T1PoT4ffEz4c/Fnw7D4u+F3jzwf8RfC088lrF4i8EeJNI8U6M11AEae0OpaLeXtol5biSP7RaPKtxAXUSxoSBXb1/PB/wS00Dwfon/AAUX/wCCglp+zHlP2QtJ07w3pGnxaNd3N74K/wCFlJe6MyxeHLqSae1vLCxv4PitDoc1lNcW6eHZtO+zTNp02ntJ/Q/WeFruvS55RUWp1Kb5XzQk6cnByg9Lxla8fLq9yYS54382nba6dnbyCiiiugsKKKKACv51/wDgo/8AtfR/FP8Aaob/AIJ8z/H/AEb9lb4HaB4c03W/2l/jBf3psfEXimDXNI0nX4PhX4QuApSJNS0HX9FF9GZY11Nr/VU1aO40PQL3RvEf9FFfPvjT9kz9lj4keJtU8a/EP9mz4DeO/GOttavrPivxj8I/APiXxJqz2NlbabZNqWt6zoF7qV81pp1lZ2Fsbm5lMFla21rFthgjReXF0atemqdOUYpyTqczklKC3heHvJS62a0W/eKkZSjaLS1V73V11V1rr5NafcfP/wCw98Qv2AvDvhrTf2b/ANjL4jfDjXk8NaLe+KL3w/4X1dtW8T6vHBPpena3418UahLBFdaxql1eXulW9/qVy+IllsNPsobTTLWxsrb9Aq8R+HX7NH7Ofwg12bxT8JvgH8Gfhj4muNNuNGuPEPw/+GPgvwdrc+kXc9rdXWlzar4e0XTr6TTrm5sbK4nsnna2lns7WWSNpIImX26tKEZwpqM40ouOijRUlBRSSXxa3+SWy824ppJNJW0Sje1ltuFFFFbF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59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</a:t>
            </a:r>
            <a:r>
              <a:rPr lang="en-US" dirty="0" smtClean="0"/>
              <a:t>an E-R </a:t>
            </a:r>
            <a:r>
              <a:rPr lang="en-US" dirty="0"/>
              <a:t>diagram of following pair of entities</a:t>
            </a:r>
          </a:p>
          <a:p>
            <a:pPr lvl="1"/>
            <a:r>
              <a:rPr lang="en-US" dirty="0"/>
              <a:t>Customer &amp; Account</a:t>
            </a:r>
          </a:p>
          <a:p>
            <a:pPr lvl="1"/>
            <a:r>
              <a:rPr lang="en-US" dirty="0"/>
              <a:t>Customer &amp; Loan</a:t>
            </a:r>
          </a:p>
          <a:p>
            <a:pPr lvl="1"/>
            <a:r>
              <a:rPr lang="en-US" dirty="0"/>
              <a:t>Doctor &amp; </a:t>
            </a:r>
            <a:r>
              <a:rPr lang="en-US" dirty="0" smtClean="0"/>
              <a:t>Patient</a:t>
            </a:r>
          </a:p>
          <a:p>
            <a:pPr lvl="1"/>
            <a:r>
              <a:rPr lang="en-US" dirty="0" smtClean="0"/>
              <a:t>Student &amp; Project</a:t>
            </a:r>
          </a:p>
          <a:p>
            <a:pPr lvl="1"/>
            <a:r>
              <a:rPr lang="en-US" dirty="0" smtClean="0"/>
              <a:t>Student &amp; Teacher</a:t>
            </a:r>
          </a:p>
          <a:p>
            <a:pPr lvl="2"/>
            <a:r>
              <a:rPr lang="en-US" dirty="0" smtClean="0"/>
              <a:t>Note: Take four attributes per entity with one primary key attribute.</a:t>
            </a:r>
            <a:endParaRPr lang="en-GB" dirty="0"/>
          </a:p>
          <a:p>
            <a:pPr marL="457200" lvl="1" indent="0">
              <a:buNone/>
            </a:pPr>
            <a:r>
              <a:rPr lang="en-US" dirty="0" smtClean="0"/>
              <a:t>	             </a:t>
            </a:r>
            <a:r>
              <a:rPr lang="en-US" sz="1800" dirty="0"/>
              <a:t>Keep proper relationship between two entities.  </a:t>
            </a:r>
          </a:p>
        </p:txBody>
      </p:sp>
    </p:spTree>
    <p:extLst>
      <p:ext uri="{BB962C8B-B14F-4D97-AF65-F5344CB8AC3E}">
        <p14:creationId xmlns:p14="http://schemas.microsoft.com/office/powerpoint/2010/main" val="40805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GB" dirty="0" smtClean="0"/>
              <a:t>Attributes</a:t>
            </a:r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Simple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Composite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divided into subparts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Name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(first name, middle name, last name)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Address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(street, road, city)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3859492"/>
          <a:ext cx="10800000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sp>
        <p:nvSpPr>
          <p:cNvPr id="34" name="Oval 33"/>
          <p:cNvSpPr/>
          <p:nvPr/>
        </p:nvSpPr>
        <p:spPr>
          <a:xfrm>
            <a:off x="8083802" y="3949212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5" name="Straight Connector 34"/>
          <p:cNvCxnSpPr>
            <a:stCxn id="38" idx="0"/>
            <a:endCxn id="34" idx="5"/>
          </p:cNvCxnSpPr>
          <p:nvPr/>
        </p:nvCxnSpPr>
        <p:spPr>
          <a:xfrm flipH="1" flipV="1">
            <a:off x="9488683" y="4310188"/>
            <a:ext cx="700242" cy="26341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6" name="Oval 35"/>
          <p:cNvSpPr/>
          <p:nvPr/>
        </p:nvSpPr>
        <p:spPr>
          <a:xfrm>
            <a:off x="6914508" y="4528625"/>
            <a:ext cx="173736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First name</a:t>
            </a:r>
          </a:p>
        </p:txBody>
      </p:sp>
      <p:cxnSp>
        <p:nvCxnSpPr>
          <p:cNvPr id="37" name="Straight Connector 36"/>
          <p:cNvCxnSpPr>
            <a:stCxn id="40" idx="0"/>
            <a:endCxn id="34" idx="4"/>
          </p:cNvCxnSpPr>
          <p:nvPr/>
        </p:nvCxnSpPr>
        <p:spPr>
          <a:xfrm flipH="1" flipV="1">
            <a:off x="8906762" y="4372122"/>
            <a:ext cx="9646" cy="9273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8" name="Oval 37"/>
          <p:cNvSpPr/>
          <p:nvPr/>
        </p:nvSpPr>
        <p:spPr>
          <a:xfrm>
            <a:off x="9365965" y="4573601"/>
            <a:ext cx="1645920" cy="442411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>
            <a:stCxn id="36" idx="0"/>
            <a:endCxn id="34" idx="3"/>
          </p:cNvCxnSpPr>
          <p:nvPr/>
        </p:nvCxnSpPr>
        <p:spPr>
          <a:xfrm flipV="1">
            <a:off x="7783188" y="4310188"/>
            <a:ext cx="541653" cy="21843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0" name="Oval 39"/>
          <p:cNvSpPr/>
          <p:nvPr/>
        </p:nvSpPr>
        <p:spPr>
          <a:xfrm>
            <a:off x="7908408" y="5299515"/>
            <a:ext cx="20160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Middle name</a:t>
            </a:r>
          </a:p>
        </p:txBody>
      </p:sp>
    </p:spTree>
    <p:extLst>
      <p:ext uri="{BB962C8B-B14F-4D97-AF65-F5344CB8AC3E}">
        <p14:creationId xmlns:p14="http://schemas.microsoft.com/office/powerpoint/2010/main" val="438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8" grpId="0" animBg="1"/>
      <p:bldP spid="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GB" dirty="0" smtClean="0"/>
              <a:t>Attributes</a:t>
            </a:r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Single-valued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Multi-valued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825972"/>
          <a:ext cx="10800000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single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 multiple (more than one) value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2365972"/>
          <a:ext cx="10800000" cy="14935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RollNo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CPI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PhoneNo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(person may have multiple phone </a:t>
                      </a:r>
                      <a:r>
                        <a:rPr lang="en-GB" sz="20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nos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EmailID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(person may have multiple emails)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3859492"/>
          <a:ext cx="10800000" cy="1554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552950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Roll No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186071" y="4547162"/>
            <a:ext cx="1758029" cy="544899"/>
            <a:chOff x="5938171" y="3429000"/>
            <a:chExt cx="1758029" cy="544899"/>
          </a:xfrm>
        </p:grpSpPr>
        <p:sp>
          <p:nvSpPr>
            <p:cNvPr id="17" name="Oval 16"/>
            <p:cNvSpPr/>
            <p:nvPr/>
          </p:nvSpPr>
          <p:spPr>
            <a:xfrm>
              <a:off x="6039945" y="3489994"/>
              <a:ext cx="1554480" cy="422910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Phone No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938171" y="3429000"/>
              <a:ext cx="1758029" cy="544899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552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</a:t>
            </a:r>
            <a:r>
              <a:rPr lang="en-GB" dirty="0" smtClean="0"/>
              <a:t>Attributes</a:t>
            </a:r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195972"/>
          <a:ext cx="10800000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Stored Attribute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Derived Attribute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1825972"/>
          <a:ext cx="10800000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stored manually in database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It’s value is derived or calculated from other attributes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2648932"/>
          <a:ext cx="10800000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Birthdate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E.g. Age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n-GB" sz="20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(can be calculated using current date and                     birthdate)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96000" y="3776692"/>
          <a:ext cx="10800000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4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val 32"/>
          <p:cNvSpPr/>
          <p:nvPr/>
        </p:nvSpPr>
        <p:spPr>
          <a:xfrm>
            <a:off x="2140844" y="4176742"/>
            <a:ext cx="16459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Birthdate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80156" y="4179074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09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 with all types of Attributes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251951" y="335295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944124" y="3720893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stCxn id="7" idx="4"/>
            <a:endCxn id="4" idx="0"/>
          </p:cNvCxnSpPr>
          <p:nvPr/>
        </p:nvCxnSpPr>
        <p:spPr>
          <a:xfrm>
            <a:off x="4137648" y="291698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Oval 6"/>
          <p:cNvSpPr/>
          <p:nvPr/>
        </p:nvSpPr>
        <p:spPr>
          <a:xfrm>
            <a:off x="3406128" y="249407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4" idx="0"/>
          </p:cNvCxnSpPr>
          <p:nvPr/>
        </p:nvCxnSpPr>
        <p:spPr>
          <a:xfrm flipH="1">
            <a:off x="5101037" y="289457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5024251" y="24716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0" name="Straight Connector 9"/>
          <p:cNvCxnSpPr>
            <a:stCxn id="4" idx="2"/>
            <a:endCxn id="23" idx="0"/>
          </p:cNvCxnSpPr>
          <p:nvPr/>
        </p:nvCxnSpPr>
        <p:spPr>
          <a:xfrm flipH="1">
            <a:off x="4019181" y="4097541"/>
            <a:ext cx="1081856" cy="34389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3248551" y="4500677"/>
            <a:ext cx="155448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Phone 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485161" y="448718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Birth Date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stCxn id="4" idx="2"/>
            <a:endCxn id="12" idx="0"/>
          </p:cNvCxnSpPr>
          <p:nvPr/>
        </p:nvCxnSpPr>
        <p:spPr>
          <a:xfrm>
            <a:off x="5101037" y="4097541"/>
            <a:ext cx="1207084" cy="3896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Straight Connector 13"/>
          <p:cNvCxnSpPr>
            <a:stCxn id="15" idx="4"/>
            <a:endCxn id="9" idx="1"/>
          </p:cNvCxnSpPr>
          <p:nvPr/>
        </p:nvCxnSpPr>
        <p:spPr>
          <a:xfrm>
            <a:off x="4265557" y="2048754"/>
            <a:ext cx="972951" cy="48484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3396877" y="1625844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First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  <a:endCxn id="9" idx="7"/>
          </p:cNvCxnSpPr>
          <p:nvPr/>
        </p:nvCxnSpPr>
        <p:spPr>
          <a:xfrm flipH="1">
            <a:off x="6273034" y="2087756"/>
            <a:ext cx="1037217" cy="44584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6487291" y="1645345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Last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9" idx="4"/>
            <a:endCxn id="9" idx="0"/>
          </p:cNvCxnSpPr>
          <p:nvPr/>
        </p:nvCxnSpPr>
        <p:spPr>
          <a:xfrm>
            <a:off x="5753997" y="1785415"/>
            <a:ext cx="1774" cy="6862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Oval 18"/>
          <p:cNvSpPr/>
          <p:nvPr/>
        </p:nvSpPr>
        <p:spPr>
          <a:xfrm>
            <a:off x="5022477" y="1145335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Middle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825877" y="3509438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3357498" y="3727880"/>
            <a:ext cx="881753" cy="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1695450" y="3516425"/>
            <a:ext cx="1645920" cy="422910"/>
          </a:xfrm>
          <a:prstGeom prst="ellipse">
            <a:avLst/>
          </a:prstGeom>
          <a:noFill/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140166" y="4441438"/>
            <a:ext cx="1758029" cy="544899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0" idx="7"/>
          </p:cNvCxnSpPr>
          <p:nvPr/>
        </p:nvCxnSpPr>
        <p:spPr>
          <a:xfrm flipH="1">
            <a:off x="8230758" y="2914098"/>
            <a:ext cx="700242" cy="6572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Oval 24"/>
          <p:cNvSpPr/>
          <p:nvPr/>
        </p:nvSpPr>
        <p:spPr>
          <a:xfrm>
            <a:off x="8384913" y="2514421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Apartment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0"/>
            <a:endCxn id="20" idx="5"/>
          </p:cNvCxnSpPr>
          <p:nvPr/>
        </p:nvCxnSpPr>
        <p:spPr>
          <a:xfrm flipH="1" flipV="1">
            <a:off x="8230758" y="3870414"/>
            <a:ext cx="1022835" cy="63370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430633" y="4504123"/>
            <a:ext cx="1645920" cy="44241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Area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2"/>
            <a:endCxn id="20" idx="6"/>
          </p:cNvCxnSpPr>
          <p:nvPr/>
        </p:nvCxnSpPr>
        <p:spPr>
          <a:xfrm flipH="1">
            <a:off x="8471797" y="3710940"/>
            <a:ext cx="295013" cy="995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/>
          <p:cNvSpPr/>
          <p:nvPr/>
        </p:nvSpPr>
        <p:spPr>
          <a:xfrm>
            <a:off x="8766810" y="3390900"/>
            <a:ext cx="1463040" cy="6400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Street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6886302" y="2904192"/>
            <a:ext cx="1307334" cy="457200"/>
          </a:xfrm>
          <a:prstGeom prst="wedgeRoundRectCallout">
            <a:avLst>
              <a:gd name="adj1" fmla="val -20833"/>
              <a:gd name="adj2" fmla="val 8437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1" name="Rounded Rectangular Callout 30"/>
          <p:cNvSpPr/>
          <p:nvPr/>
        </p:nvSpPr>
        <p:spPr>
          <a:xfrm>
            <a:off x="2074028" y="2039585"/>
            <a:ext cx="1307334" cy="45720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Simple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6641446" y="2410725"/>
            <a:ext cx="1307334" cy="457200"/>
          </a:xfrm>
          <a:prstGeom prst="wedgeRoundRectCallout">
            <a:avLst>
              <a:gd name="adj1" fmla="val -65641"/>
              <a:gd name="adj2" fmla="val 28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Composite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2074028" y="1905000"/>
            <a:ext cx="1307334" cy="640080"/>
          </a:xfrm>
          <a:prstGeom prst="wedgeRoundRectCallout">
            <a:avLst>
              <a:gd name="adj1" fmla="val 52389"/>
              <a:gd name="adj2" fmla="val 8125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Single Value</a:t>
            </a:r>
          </a:p>
        </p:txBody>
      </p:sp>
      <p:sp>
        <p:nvSpPr>
          <p:cNvPr id="34" name="Rounded Rectangular Callout 33"/>
          <p:cNvSpPr/>
          <p:nvPr/>
        </p:nvSpPr>
        <p:spPr>
          <a:xfrm>
            <a:off x="1781998" y="4051234"/>
            <a:ext cx="1307334" cy="640080"/>
          </a:xfrm>
          <a:prstGeom prst="wedgeRoundRectCallout">
            <a:avLst>
              <a:gd name="adj1" fmla="val 62103"/>
              <a:gd name="adj2" fmla="val 7132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Multiple Value</a:t>
            </a:r>
          </a:p>
        </p:txBody>
      </p:sp>
      <p:sp>
        <p:nvSpPr>
          <p:cNvPr id="35" name="Rounded Rectangular Callout 34"/>
          <p:cNvSpPr/>
          <p:nvPr/>
        </p:nvSpPr>
        <p:spPr>
          <a:xfrm>
            <a:off x="6754131" y="4002905"/>
            <a:ext cx="1307334" cy="457200"/>
          </a:xfrm>
          <a:prstGeom prst="wedgeRoundRectCallout">
            <a:avLst>
              <a:gd name="adj1" fmla="val -65641"/>
              <a:gd name="adj2" fmla="val 53125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</a:t>
            </a:r>
          </a:p>
        </p:txBody>
      </p:sp>
      <p:sp>
        <p:nvSpPr>
          <p:cNvPr id="36" name="Rounded Rectangular Callout 35"/>
          <p:cNvSpPr/>
          <p:nvPr/>
        </p:nvSpPr>
        <p:spPr>
          <a:xfrm>
            <a:off x="1803650" y="2892120"/>
            <a:ext cx="1307334" cy="457200"/>
          </a:xfrm>
          <a:prstGeom prst="wedgeRoundRectCallout">
            <a:avLst>
              <a:gd name="adj1" fmla="val -23869"/>
              <a:gd name="adj2" fmla="val 9201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Derived</a:t>
            </a:r>
          </a:p>
        </p:txBody>
      </p:sp>
    </p:spTree>
    <p:extLst>
      <p:ext uri="{BB962C8B-B14F-4D97-AF65-F5344CB8AC3E}">
        <p14:creationId xmlns:p14="http://schemas.microsoft.com/office/powerpoint/2010/main" val="4248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2" grpId="0" animBg="1"/>
      <p:bldP spid="15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an </a:t>
            </a:r>
            <a:r>
              <a:rPr lang="en-US" dirty="0" smtClean="0"/>
              <a:t>E-R </a:t>
            </a:r>
            <a:r>
              <a:rPr lang="en-US" dirty="0"/>
              <a:t>diagram of </a:t>
            </a:r>
            <a:r>
              <a:rPr lang="en-US" dirty="0">
                <a:solidFill>
                  <a:schemeClr val="tx2"/>
                </a:solidFill>
              </a:rPr>
              <a:t>Banking Management System</a:t>
            </a:r>
            <a:r>
              <a:rPr lang="en-US" dirty="0"/>
              <a:t>.</a:t>
            </a:r>
          </a:p>
          <a:p>
            <a:r>
              <a:rPr lang="en-US" dirty="0"/>
              <a:t>Draw an </a:t>
            </a:r>
            <a:r>
              <a:rPr lang="en-US" dirty="0" smtClean="0"/>
              <a:t>E-R </a:t>
            </a:r>
            <a:r>
              <a:rPr lang="en-US" dirty="0"/>
              <a:t>diagram of </a:t>
            </a:r>
            <a:r>
              <a:rPr lang="en-US" dirty="0">
                <a:solidFill>
                  <a:schemeClr val="tx2"/>
                </a:solidFill>
              </a:rPr>
              <a:t>Hospital Management System</a:t>
            </a:r>
            <a:r>
              <a:rPr lang="en-US" dirty="0" smtClean="0"/>
              <a:t>.</a:t>
            </a:r>
          </a:p>
          <a:p>
            <a:r>
              <a:rPr lang="en-US" dirty="0"/>
              <a:t>Draw an E-R diagram of </a:t>
            </a:r>
            <a:r>
              <a:rPr lang="en-US" dirty="0" smtClean="0">
                <a:solidFill>
                  <a:schemeClr val="tx2"/>
                </a:solidFill>
              </a:rPr>
              <a:t>College Management </a:t>
            </a:r>
            <a:r>
              <a:rPr lang="en-US" dirty="0">
                <a:solidFill>
                  <a:schemeClr val="tx2"/>
                </a:solidFill>
              </a:rPr>
              <a:t>System</a:t>
            </a:r>
            <a:r>
              <a:rPr lang="en-US" dirty="0"/>
              <a:t>.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only 2 </a:t>
            </a:r>
            <a:r>
              <a:rPr lang="en-US" dirty="0" smtClean="0"/>
              <a:t>entities</a:t>
            </a:r>
          </a:p>
          <a:p>
            <a:pPr lvl="1"/>
            <a:r>
              <a:rPr lang="en-US" dirty="0" smtClean="0"/>
              <a:t>Keep proper relationship between two entities</a:t>
            </a:r>
            <a:endParaRPr lang="en-US" dirty="0"/>
          </a:p>
          <a:p>
            <a:pPr lvl="1"/>
            <a:r>
              <a:rPr lang="en-US" dirty="0"/>
              <a:t>Use all types of </a:t>
            </a:r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86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Descriptive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Attributes of the relationship </a:t>
            </a:r>
            <a:r>
              <a:rPr lang="en-GB" dirty="0"/>
              <a:t>is called descriptive attribute.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623" y="369903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54600" y="3694675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Book</a:t>
            </a:r>
          </a:p>
        </p:txBody>
      </p:sp>
      <p:sp>
        <p:nvSpPr>
          <p:cNvPr id="6" name="Diamond 5"/>
          <p:cNvSpPr/>
          <p:nvPr/>
        </p:nvSpPr>
        <p:spPr>
          <a:xfrm>
            <a:off x="5248549" y="3620651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72847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66796" y="4066966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60320" y="3263058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1828800" y="284014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23709" y="3240647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446923" y="281773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692909" y="4439258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1943103" y="484984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579454" y="486266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23709" y="4443614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02085" y="325904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7070565" y="283613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65474" y="323663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Oval 19"/>
          <p:cNvSpPr/>
          <p:nvPr/>
        </p:nvSpPr>
        <p:spPr>
          <a:xfrm>
            <a:off x="8688688" y="28137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34674" y="443524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Oval 21"/>
          <p:cNvSpPr/>
          <p:nvPr/>
        </p:nvSpPr>
        <p:spPr>
          <a:xfrm>
            <a:off x="7184868" y="484582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23" name="Oval 22"/>
          <p:cNvSpPr/>
          <p:nvPr/>
        </p:nvSpPr>
        <p:spPr>
          <a:xfrm>
            <a:off x="8821219" y="485865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65474" y="4439601"/>
            <a:ext cx="78726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Straight Connector 24"/>
          <p:cNvCxnSpPr>
            <a:stCxn id="26" idx="4"/>
            <a:endCxn id="6" idx="0"/>
          </p:cNvCxnSpPr>
          <p:nvPr/>
        </p:nvCxnSpPr>
        <p:spPr>
          <a:xfrm flipH="1">
            <a:off x="6110698" y="3236291"/>
            <a:ext cx="3169" cy="38436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Oval 25"/>
          <p:cNvSpPr/>
          <p:nvPr/>
        </p:nvSpPr>
        <p:spPr>
          <a:xfrm>
            <a:off x="5314651" y="2628900"/>
            <a:ext cx="1598431" cy="607391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 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5448970" y="1714500"/>
            <a:ext cx="1332000" cy="612000"/>
          </a:xfrm>
          <a:prstGeom prst="wedgeRoundRectCallout">
            <a:avLst>
              <a:gd name="adj1" fmla="val -31123"/>
              <a:gd name="adj2" fmla="val 10767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Descriptive Attribute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8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Roles </a:t>
            </a:r>
            <a:r>
              <a:rPr lang="en-GB" dirty="0"/>
              <a:t>are indicated by </a:t>
            </a:r>
            <a:r>
              <a:rPr lang="en-GB" dirty="0" err="1"/>
              <a:t>labeling</a:t>
            </a:r>
            <a:r>
              <a:rPr lang="en-GB" dirty="0"/>
              <a:t> the lines that connect diamonds (relationship) to rectangles (entity).</a:t>
            </a:r>
          </a:p>
          <a:p>
            <a:r>
              <a:rPr lang="en-GB" dirty="0"/>
              <a:t>The labels “Coordinator” and “Head” are called roles; they specify Faculty entities interact with whom via </a:t>
            </a:r>
            <a:r>
              <a:rPr lang="en-GB" dirty="0" err="1"/>
              <a:t>Reports_To</a:t>
            </a:r>
            <a:r>
              <a:rPr lang="en-GB" dirty="0"/>
              <a:t> relationship set.</a:t>
            </a:r>
          </a:p>
          <a:p>
            <a:r>
              <a:rPr lang="en-GB" dirty="0"/>
              <a:t>Role labels are optional, and are used to clarify semantics (meaning) of the relationship.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024994" y="41475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Diamond 28"/>
          <p:cNvSpPr/>
          <p:nvPr/>
        </p:nvSpPr>
        <p:spPr>
          <a:xfrm>
            <a:off x="6598920" y="4069128"/>
            <a:ext cx="2468880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Reports_To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5717166" y="4438649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stCxn id="32" idx="4"/>
            <a:endCxn id="28" idx="0"/>
          </p:cNvCxnSpPr>
          <p:nvPr/>
        </p:nvCxnSpPr>
        <p:spPr>
          <a:xfrm>
            <a:off x="3910691" y="3711535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Oval 31"/>
          <p:cNvSpPr/>
          <p:nvPr/>
        </p:nvSpPr>
        <p:spPr>
          <a:xfrm>
            <a:off x="3179171" y="328862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EmpID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/>
          <p:cNvCxnSpPr>
            <a:stCxn id="34" idx="4"/>
            <a:endCxn id="28" idx="0"/>
          </p:cNvCxnSpPr>
          <p:nvPr/>
        </p:nvCxnSpPr>
        <p:spPr>
          <a:xfrm flipH="1">
            <a:off x="4874080" y="3689124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4797294" y="326621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4043280" y="4887735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3293474" y="529831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37" name="Oval 36"/>
          <p:cNvSpPr/>
          <p:nvPr/>
        </p:nvSpPr>
        <p:spPr>
          <a:xfrm>
            <a:off x="4929825" y="5311140"/>
            <a:ext cx="173736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Experience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28" idx="2"/>
            <a:endCxn id="37" idx="0"/>
          </p:cNvCxnSpPr>
          <p:nvPr/>
        </p:nvCxnSpPr>
        <p:spPr>
          <a:xfrm>
            <a:off x="4874080" y="4892091"/>
            <a:ext cx="924425" cy="41904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14999" y="4591050"/>
            <a:ext cx="109728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TextBox 39"/>
          <p:cNvSpPr txBox="1"/>
          <p:nvPr/>
        </p:nvSpPr>
        <p:spPr>
          <a:xfrm>
            <a:off x="5892800" y="4603019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692100" y="4068372"/>
            <a:ext cx="13716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Coordinator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8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2" grpId="0" animBg="1"/>
      <p:bldP spid="34" grpId="0" animBg="1"/>
      <p:bldP spid="36" grpId="0" animBg="1"/>
      <p:bldP spid="37" grpId="0" animBg="1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Recursive Relationship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same </a:t>
            </a:r>
            <a:r>
              <a:rPr lang="en-GB" b="1" dirty="0">
                <a:solidFill>
                  <a:schemeClr val="accent6"/>
                </a:solidFill>
              </a:rPr>
              <a:t>entity participates in a relationship set more than once </a:t>
            </a:r>
            <a:r>
              <a:rPr lang="en-GB" dirty="0"/>
              <a:t>then it is called recursive relationship set.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88923" y="263790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68900" y="263355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362849" y="255952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7087147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81096" y="300584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674620" y="2201934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/>
          <p:cNvSpPr/>
          <p:nvPr/>
        </p:nvSpPr>
        <p:spPr>
          <a:xfrm>
            <a:off x="1943100" y="177902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638009" y="2179523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3561223" y="175661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807209" y="3378134"/>
            <a:ext cx="830800" cy="40487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Oval 13"/>
          <p:cNvSpPr/>
          <p:nvPr/>
        </p:nvSpPr>
        <p:spPr>
          <a:xfrm>
            <a:off x="2057403" y="3788718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6" idx="4"/>
          </p:cNvCxnSpPr>
          <p:nvPr/>
        </p:nvCxnSpPr>
        <p:spPr>
          <a:xfrm>
            <a:off x="7916385" y="2197921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7184865" y="177501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DeptID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/>
          <p:cNvCxnSpPr>
            <a:stCxn id="18" idx="4"/>
          </p:cNvCxnSpPr>
          <p:nvPr/>
        </p:nvCxnSpPr>
        <p:spPr>
          <a:xfrm flipH="1">
            <a:off x="8879774" y="2175510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Oval 17"/>
          <p:cNvSpPr/>
          <p:nvPr/>
        </p:nvSpPr>
        <p:spPr>
          <a:xfrm>
            <a:off x="8802988" y="175260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Diamond 20"/>
          <p:cNvSpPr/>
          <p:nvPr/>
        </p:nvSpPr>
        <p:spPr>
          <a:xfrm>
            <a:off x="5796653" y="451122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Prof.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3"/>
          </p:cNvCxnSpPr>
          <p:nvPr/>
        </p:nvCxnSpPr>
        <p:spPr>
          <a:xfrm>
            <a:off x="7520951" y="4957535"/>
            <a:ext cx="822960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08575" y="4951009"/>
            <a:ext cx="801679" cy="13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 23"/>
          <p:cNvGrpSpPr/>
          <p:nvPr/>
        </p:nvGrpSpPr>
        <p:grpSpPr>
          <a:xfrm rot="21202384">
            <a:off x="4999655" y="4697431"/>
            <a:ext cx="3357828" cy="892630"/>
            <a:chOff x="3577594" y="5116733"/>
            <a:chExt cx="3357828" cy="892630"/>
          </a:xfrm>
        </p:grpSpPr>
        <p:sp>
          <p:nvSpPr>
            <p:cNvPr id="25" name="Diamond 24"/>
            <p:cNvSpPr/>
            <p:nvPr/>
          </p:nvSpPr>
          <p:spPr>
            <a:xfrm>
              <a:off x="4388166" y="5116733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Prof.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Connector 25"/>
            <p:cNvCxnSpPr>
              <a:stCxn id="25" idx="3"/>
            </p:cNvCxnSpPr>
            <p:nvPr/>
          </p:nvCxnSpPr>
          <p:spPr>
            <a:xfrm>
              <a:off x="6112462" y="5563048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Rounded Rectangular Callout 27"/>
          <p:cNvSpPr/>
          <p:nvPr/>
        </p:nvSpPr>
        <p:spPr>
          <a:xfrm>
            <a:off x="6134100" y="3778250"/>
            <a:ext cx="1463040" cy="914400"/>
          </a:xfrm>
          <a:prstGeom prst="wedgeRoundRectCallout">
            <a:avLst>
              <a:gd name="adj1" fmla="val -19777"/>
              <a:gd name="adj2" fmla="val 72964"/>
              <a:gd name="adj3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Recursive Relationship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Set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 rot="20825156">
            <a:off x="4963676" y="4886817"/>
            <a:ext cx="3431767" cy="892630"/>
            <a:chOff x="3577594" y="5127170"/>
            <a:chExt cx="3356617" cy="892630"/>
          </a:xfrm>
        </p:grpSpPr>
        <p:sp>
          <p:nvSpPr>
            <p:cNvPr id="30" name="Diamond 29"/>
            <p:cNvSpPr/>
            <p:nvPr/>
          </p:nvSpPr>
          <p:spPr>
            <a:xfrm>
              <a:off x="4386953" y="5127170"/>
              <a:ext cx="1724298" cy="892630"/>
            </a:xfrm>
            <a:prstGeom prst="diamond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Prof./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HOD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30" idx="3"/>
            </p:cNvCxnSpPr>
            <p:nvPr/>
          </p:nvCxnSpPr>
          <p:spPr>
            <a:xfrm>
              <a:off x="6111251" y="5573485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577594" y="5568723"/>
              <a:ext cx="822960" cy="1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aphicFrame>
        <p:nvGraphicFramePr>
          <p:cNvPr id="3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842230" y="4321501"/>
          <a:ext cx="216916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0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FName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Ajay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err="1" smtClean="0"/>
                        <a:t>Haresh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Professor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sz="1900" dirty="0" smtClean="0"/>
                        <a:t>Ramesh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HOD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8306214" y="4321501"/>
          <a:ext cx="1332230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Civil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Mechanical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71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1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1" grpId="0" animBg="1"/>
      <p:bldP spid="21" grpId="1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represents the </a:t>
            </a:r>
            <a:r>
              <a:rPr lang="en-GB" b="1" dirty="0">
                <a:solidFill>
                  <a:schemeClr val="accent6"/>
                </a:solidFill>
              </a:rPr>
              <a:t>number of entities of another entity set </a:t>
            </a:r>
            <a:r>
              <a:rPr lang="en-GB" dirty="0"/>
              <a:t>which are </a:t>
            </a:r>
            <a:r>
              <a:rPr lang="en-GB" b="1" dirty="0">
                <a:solidFill>
                  <a:schemeClr val="accent6"/>
                </a:solidFill>
              </a:rPr>
              <a:t>connected to an entity </a:t>
            </a:r>
            <a:r>
              <a:rPr lang="en-GB" dirty="0"/>
              <a:t>using a relationship set.</a:t>
            </a:r>
          </a:p>
          <a:p>
            <a:r>
              <a:rPr lang="en-GB" dirty="0"/>
              <a:t>It is most </a:t>
            </a:r>
            <a:r>
              <a:rPr lang="en-GB" b="1" dirty="0">
                <a:solidFill>
                  <a:schemeClr val="accent6"/>
                </a:solidFill>
              </a:rPr>
              <a:t>useful in describing binary relationship sets</a:t>
            </a:r>
            <a:r>
              <a:rPr lang="en-GB" dirty="0"/>
              <a:t>.</a:t>
            </a:r>
          </a:p>
          <a:p>
            <a:r>
              <a:rPr lang="en-GB" dirty="0"/>
              <a:t>For a binary relationship set the mapping cardinality must be one of the following types:</a:t>
            </a:r>
          </a:p>
          <a:p>
            <a:pPr lvl="1"/>
            <a:r>
              <a:rPr lang="en-GB" dirty="0"/>
              <a:t>One to One</a:t>
            </a:r>
          </a:p>
          <a:p>
            <a:pPr lvl="1"/>
            <a:r>
              <a:rPr lang="en-GB" dirty="0"/>
              <a:t>One to Many</a:t>
            </a:r>
          </a:p>
          <a:p>
            <a:pPr lvl="1"/>
            <a:r>
              <a:rPr lang="en-GB" dirty="0"/>
              <a:t>Many to One</a:t>
            </a:r>
          </a:p>
          <a:p>
            <a:pPr lvl="1"/>
            <a:r>
              <a:rPr lang="en-GB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736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Outline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Entity-relationship model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elational and object oriented data models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</a:t>
            </a:r>
            <a:r>
              <a:rPr lang="en-US" sz="2400" dirty="0" smtClean="0"/>
              <a:t>ntegrity constraints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ata </a:t>
            </a:r>
            <a:r>
              <a:rPr lang="en-US" sz="2400" dirty="0"/>
              <a:t>manipulation </a:t>
            </a:r>
            <a:r>
              <a:rPr lang="en-US" sz="2400" dirty="0" smtClean="0"/>
              <a:t>operations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8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One-to-One relationship (1 – 1)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Example: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 </a:t>
            </a:r>
            <a:r>
              <a:rPr lang="en-GB" dirty="0"/>
              <a:t>using the relationship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2" idx="1"/>
          </p:cNvCxnSpPr>
          <p:nvPr/>
        </p:nvCxnSpPr>
        <p:spPr>
          <a:xfrm>
            <a:off x="7577920" y="35127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1"/>
          </p:cNvCxnSpPr>
          <p:nvPr/>
        </p:nvCxnSpPr>
        <p:spPr>
          <a:xfrm>
            <a:off x="7577920" y="40461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9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One-to-Many </a:t>
            </a:r>
            <a:r>
              <a:rPr lang="en-GB" dirty="0"/>
              <a:t>relationship (1 – </a:t>
            </a:r>
            <a:r>
              <a:rPr lang="en-GB" dirty="0" smtClean="0"/>
              <a:t>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only one entity in A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</a:t>
            </a:r>
            <a:r>
              <a:rPr lang="en-GB" dirty="0"/>
              <a:t>: A </a:t>
            </a:r>
            <a:r>
              <a:rPr lang="en-GB" b="1" dirty="0">
                <a:solidFill>
                  <a:schemeClr val="accent6"/>
                </a:solidFill>
              </a:rPr>
              <a:t>loan is connected with only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loans using borrower</a:t>
            </a:r>
            <a:r>
              <a:rPr lang="en-GB" dirty="0"/>
              <a:t>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7" idx="3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0" idx="3"/>
            <a:endCxn id="24" idx="1"/>
          </p:cNvCxnSpPr>
          <p:nvPr/>
        </p:nvCxnSpPr>
        <p:spPr>
          <a:xfrm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603120" y="2400300"/>
            <a:ext cx="384048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48490" y="43815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IN" dirty="0"/>
          </a:p>
        </p:txBody>
      </p:sp>
      <p:cxnSp>
        <p:nvCxnSpPr>
          <p:cNvPr id="32" name="Straight Connector 31"/>
          <p:cNvCxnSpPr>
            <a:stCxn id="20" idx="3"/>
            <a:endCxn id="30" idx="1"/>
          </p:cNvCxnSpPr>
          <p:nvPr/>
        </p:nvCxnSpPr>
        <p:spPr>
          <a:xfrm>
            <a:off x="7577920" y="3512700"/>
            <a:ext cx="277057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9944944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2575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Many-to-One </a:t>
            </a:r>
            <a:r>
              <a:rPr lang="en-GB" dirty="0"/>
              <a:t>relationship </a:t>
            </a:r>
            <a:r>
              <a:rPr lang="en-GB" dirty="0" smtClean="0"/>
              <a:t>(N </a:t>
            </a:r>
            <a:r>
              <a:rPr lang="en-GB" dirty="0"/>
              <a:t>– </a:t>
            </a:r>
            <a:r>
              <a:rPr lang="en-GB" dirty="0" smtClean="0"/>
              <a:t>1)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only one entity in B </a:t>
            </a:r>
            <a:r>
              <a:rPr lang="en-GB" dirty="0"/>
              <a:t>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</a:t>
            </a:r>
            <a:r>
              <a:rPr lang="en-GB" dirty="0"/>
              <a:t>: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customer is connected with only one loan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965320" y="2400300"/>
            <a:ext cx="381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2" idx="1"/>
          </p:cNvCxnSpPr>
          <p:nvPr/>
        </p:nvCxnSpPr>
        <p:spPr>
          <a:xfrm flipV="1">
            <a:off x="7577920" y="3512700"/>
            <a:ext cx="2768400" cy="10719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07326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Many-to-Many </a:t>
            </a:r>
            <a:r>
              <a:rPr lang="en-GB" dirty="0"/>
              <a:t>relationship </a:t>
            </a:r>
            <a:r>
              <a:rPr lang="en-GB" dirty="0" smtClean="0"/>
              <a:t>(N </a:t>
            </a:r>
            <a:r>
              <a:rPr lang="en-GB" dirty="0"/>
              <a:t>– </a:t>
            </a:r>
            <a:r>
              <a:rPr lang="en-GB" dirty="0" smtClean="0"/>
              <a:t>N)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entity in </a:t>
            </a:r>
            <a:r>
              <a:rPr lang="en-GB" b="1" dirty="0">
                <a:solidFill>
                  <a:schemeClr val="accent6"/>
                </a:solidFill>
              </a:rPr>
              <a:t>A is associated with more than one entities in B</a:t>
            </a:r>
            <a:r>
              <a:rPr lang="en-GB" dirty="0"/>
              <a:t> and an entity in </a:t>
            </a:r>
            <a:r>
              <a:rPr lang="en-GB" b="1" dirty="0">
                <a:solidFill>
                  <a:schemeClr val="accent6"/>
                </a:solidFill>
              </a:rPr>
              <a:t>B is associated with more than one entities in A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Example</a:t>
            </a:r>
            <a:r>
              <a:rPr lang="en-GB" dirty="0"/>
              <a:t>: A </a:t>
            </a:r>
            <a:r>
              <a:rPr lang="en-GB" b="1" dirty="0">
                <a:solidFill>
                  <a:schemeClr val="accent6"/>
                </a:solidFill>
              </a:rPr>
              <a:t>customer is connected with more than one loan </a:t>
            </a:r>
            <a:r>
              <a:rPr lang="en-GB" dirty="0"/>
              <a:t>using borrower and a </a:t>
            </a:r>
            <a:r>
              <a:rPr lang="en-GB" b="1" dirty="0">
                <a:solidFill>
                  <a:schemeClr val="accent6"/>
                </a:solidFill>
              </a:rPr>
              <a:t>loan is connected with more than one customer</a:t>
            </a:r>
            <a:r>
              <a:rPr lang="en-GB" dirty="0"/>
              <a:t> using borrower.</a:t>
            </a:r>
          </a:p>
        </p:txBody>
      </p:sp>
      <p:sp>
        <p:nvSpPr>
          <p:cNvPr id="6" name="Oval 5"/>
          <p:cNvSpPr/>
          <p:nvPr/>
        </p:nvSpPr>
        <p:spPr>
          <a:xfrm>
            <a:off x="12382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5430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5430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3067050" y="2019300"/>
            <a:ext cx="1219200" cy="1981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371850" y="2324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371850" y="3086100"/>
            <a:ext cx="609600" cy="609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B2</a:t>
            </a:r>
            <a:endParaRPr lang="en-IN" dirty="0"/>
          </a:p>
        </p:txBody>
      </p:sp>
      <p:cxnSp>
        <p:nvCxnSpPr>
          <p:cNvPr id="12" name="Straight Connector 11"/>
          <p:cNvCxnSpPr>
            <a:stCxn id="7" idx="3"/>
            <a:endCxn id="10" idx="1"/>
          </p:cNvCxnSpPr>
          <p:nvPr/>
        </p:nvCxnSpPr>
        <p:spPr>
          <a:xfrm>
            <a:off x="2152650" y="2628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8250" y="40005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A</a:t>
            </a:r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67050" y="4012167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B</a:t>
            </a:r>
            <a:endParaRPr lang="en-IN" sz="2000" dirty="0"/>
          </a:p>
        </p:txBody>
      </p:sp>
      <p:sp>
        <p:nvSpPr>
          <p:cNvPr id="15" name="Rectangle 14"/>
          <p:cNvSpPr/>
          <p:nvPr/>
        </p:nvSpPr>
        <p:spPr>
          <a:xfrm>
            <a:off x="6307720" y="2171700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8" idx="3"/>
          </p:cNvCxnSpPr>
          <p:nvPr/>
        </p:nvCxnSpPr>
        <p:spPr>
          <a:xfrm flipV="1"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346320" y="2171700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Diamond 17"/>
          <p:cNvSpPr/>
          <p:nvPr/>
        </p:nvSpPr>
        <p:spPr>
          <a:xfrm>
            <a:off x="7988131" y="2095500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59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71459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0346320" y="27813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10346320" y="33147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71459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0346320" y="3848100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L3</a:t>
            </a:r>
            <a:endParaRPr lang="en-IN" dirty="0"/>
          </a:p>
        </p:txBody>
      </p:sp>
      <p:cxnSp>
        <p:nvCxnSpPr>
          <p:cNvPr id="25" name="Straight Connector 24"/>
          <p:cNvCxnSpPr>
            <a:stCxn id="19" idx="3"/>
            <a:endCxn id="21" idx="1"/>
          </p:cNvCxnSpPr>
          <p:nvPr/>
        </p:nvCxnSpPr>
        <p:spPr>
          <a:xfrm>
            <a:off x="7577920" y="2979300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0" idx="3"/>
            <a:endCxn id="21" idx="1"/>
          </p:cNvCxnSpPr>
          <p:nvPr/>
        </p:nvCxnSpPr>
        <p:spPr>
          <a:xfrm flipV="1"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2" idx="1"/>
          </p:cNvCxnSpPr>
          <p:nvPr/>
        </p:nvCxnSpPr>
        <p:spPr>
          <a:xfrm flipV="1">
            <a:off x="7577920" y="35127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7145920" y="438662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4</a:t>
            </a:r>
            <a:endParaRPr lang="en-IN" dirty="0"/>
          </a:p>
        </p:txBody>
      </p:sp>
      <p:cxnSp>
        <p:nvCxnSpPr>
          <p:cNvPr id="32" name="Straight Connector 31"/>
          <p:cNvCxnSpPr>
            <a:stCxn id="30" idx="3"/>
            <a:endCxn id="24" idx="1"/>
          </p:cNvCxnSpPr>
          <p:nvPr/>
        </p:nvCxnSpPr>
        <p:spPr>
          <a:xfrm flipV="1">
            <a:off x="7577920" y="4046100"/>
            <a:ext cx="2768400" cy="53852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07229" y="2400300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52650" y="3390900"/>
            <a:ext cx="1219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7" idx="3"/>
            <a:endCxn id="11" idx="1"/>
          </p:cNvCxnSpPr>
          <p:nvPr/>
        </p:nvCxnSpPr>
        <p:spPr>
          <a:xfrm>
            <a:off x="2152650" y="2628900"/>
            <a:ext cx="1219200" cy="76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965320" y="2400048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19" idx="3"/>
            <a:endCxn id="22" idx="1"/>
          </p:cNvCxnSpPr>
          <p:nvPr/>
        </p:nvCxnSpPr>
        <p:spPr>
          <a:xfrm>
            <a:off x="7577920" y="2979300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346320" y="4381499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L4</a:t>
            </a:r>
            <a:endParaRPr lang="en-IN" dirty="0"/>
          </a:p>
        </p:txBody>
      </p:sp>
      <p:cxnSp>
        <p:nvCxnSpPr>
          <p:cNvPr id="39" name="Straight Connector 38"/>
          <p:cNvCxnSpPr>
            <a:stCxn id="20" idx="3"/>
          </p:cNvCxnSpPr>
          <p:nvPr/>
        </p:nvCxnSpPr>
        <p:spPr>
          <a:xfrm>
            <a:off x="7577920" y="3512700"/>
            <a:ext cx="2768400" cy="5333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577920" y="4046099"/>
            <a:ext cx="2768400" cy="533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577920" y="4588171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0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Cardinality (Cardinality Constraints</a:t>
            </a:r>
            <a:r>
              <a:rPr lang="en-GB" dirty="0" smtClean="0"/>
              <a:t>) 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Draw an E-R diagram and specify which type of mapping cardinality will be there in the following examples:</a:t>
            </a:r>
          </a:p>
          <a:p>
            <a:pPr lvl="1"/>
            <a:r>
              <a:rPr lang="en-GB" dirty="0" smtClean="0"/>
              <a:t>Each customer has only one account in the bank and each account is held by only one customer. [single account]</a:t>
            </a:r>
          </a:p>
          <a:p>
            <a:pPr lvl="1"/>
            <a:r>
              <a:rPr lang="en-GB" dirty="0"/>
              <a:t>Each customer has only one account in </a:t>
            </a:r>
            <a:r>
              <a:rPr lang="en-GB" dirty="0" smtClean="0"/>
              <a:t>the bank but an </a:t>
            </a:r>
            <a:r>
              <a:rPr lang="en-GB" dirty="0"/>
              <a:t>account </a:t>
            </a:r>
            <a:r>
              <a:rPr lang="en-GB" dirty="0" smtClean="0"/>
              <a:t>can be held by more than </a:t>
            </a:r>
            <a:r>
              <a:rPr lang="en-GB" dirty="0"/>
              <a:t>one customer</a:t>
            </a:r>
            <a:r>
              <a:rPr lang="en-GB" dirty="0" smtClean="0"/>
              <a:t>. [joint account]</a:t>
            </a:r>
          </a:p>
          <a:p>
            <a:pPr lvl="1"/>
            <a:r>
              <a:rPr lang="en-GB" dirty="0" smtClean="0"/>
              <a:t>A </a:t>
            </a:r>
            <a:r>
              <a:rPr lang="en-GB" dirty="0"/>
              <a:t>customer </a:t>
            </a:r>
            <a:r>
              <a:rPr lang="en-GB" dirty="0" smtClean="0"/>
              <a:t>may have more than one </a:t>
            </a:r>
            <a:r>
              <a:rPr lang="en-GB" dirty="0"/>
              <a:t>account in </a:t>
            </a:r>
            <a:r>
              <a:rPr lang="en-GB" dirty="0" smtClean="0"/>
              <a:t>the bank </a:t>
            </a:r>
            <a:r>
              <a:rPr lang="en-GB" dirty="0"/>
              <a:t>but each account is </a:t>
            </a:r>
            <a:r>
              <a:rPr lang="en-GB" dirty="0" smtClean="0"/>
              <a:t>held by </a:t>
            </a:r>
            <a:r>
              <a:rPr lang="en-GB" dirty="0"/>
              <a:t>only one customer</a:t>
            </a:r>
            <a:r>
              <a:rPr lang="en-GB" dirty="0" smtClean="0"/>
              <a:t>. [multiple accounts]</a:t>
            </a:r>
          </a:p>
          <a:p>
            <a:pPr lvl="1"/>
            <a:r>
              <a:rPr lang="en-GB" dirty="0"/>
              <a:t>A customer may have more than one account in the bank </a:t>
            </a:r>
            <a:r>
              <a:rPr lang="en-GB" dirty="0" smtClean="0"/>
              <a:t>and </a:t>
            </a:r>
            <a:r>
              <a:rPr lang="en-GB" dirty="0"/>
              <a:t>each account is held by </a:t>
            </a:r>
            <a:r>
              <a:rPr lang="en-GB" dirty="0" smtClean="0"/>
              <a:t>more than </a:t>
            </a:r>
            <a:r>
              <a:rPr lang="en-GB" dirty="0"/>
              <a:t>one customer. </a:t>
            </a:r>
            <a:r>
              <a:rPr lang="en-GB" dirty="0" smtClean="0"/>
              <a:t>[join account as well as multiple </a:t>
            </a:r>
            <a:r>
              <a:rPr lang="en-GB" dirty="0"/>
              <a:t>accounts</a:t>
            </a:r>
            <a:r>
              <a:rPr lang="en-GB" dirty="0" smtClean="0"/>
              <a:t>]</a:t>
            </a:r>
          </a:p>
          <a:p>
            <a:pPr lvl="1"/>
            <a:r>
              <a:rPr lang="en-US" dirty="0"/>
              <a:t>A student can work in more than one project and a project can be done by more than one student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 student can issue more than one book but a book is issued to only one student.</a:t>
            </a:r>
            <a:endParaRPr lang="en-GB" dirty="0"/>
          </a:p>
          <a:p>
            <a:pPr lvl="1"/>
            <a:r>
              <a:rPr lang="en-US" dirty="0"/>
              <a:t>A subject is taught by more than one faculty and a faculty can teach more than one subject</a:t>
            </a:r>
            <a:r>
              <a:rPr lang="en-US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263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ular Callout 19"/>
          <p:cNvSpPr/>
          <p:nvPr/>
        </p:nvSpPr>
        <p:spPr>
          <a:xfrm>
            <a:off x="6583309" y="2478322"/>
            <a:ext cx="5400000" cy="1440000"/>
          </a:xfrm>
          <a:prstGeom prst="wedgeRoundRectCallout">
            <a:avLst>
              <a:gd name="adj1" fmla="val -33981"/>
              <a:gd name="adj2" fmla="val 953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Total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every entity in the entity set participates in at least one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double line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26806" y="2462722"/>
            <a:ext cx="5400000" cy="1440000"/>
          </a:xfrm>
          <a:prstGeom prst="wedgeRoundRectCallout">
            <a:avLst>
              <a:gd name="adj1" fmla="val 34452"/>
              <a:gd name="adj2" fmla="val 998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Partial participation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some entities in the entity set may not </a:t>
            </a:r>
            <a:r>
              <a:rPr lang="en-IN" dirty="0" smtClean="0">
                <a:solidFill>
                  <a:schemeClr val="tx1"/>
                </a:solidFill>
              </a:rPr>
              <a:t>participate </a:t>
            </a:r>
            <a:r>
              <a:rPr lang="en-IN" dirty="0">
                <a:solidFill>
                  <a:schemeClr val="tx1"/>
                </a:solidFill>
              </a:rPr>
              <a:t>in any relationship in the relationship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indicated by </a:t>
            </a:r>
            <a:r>
              <a:rPr lang="en-IN" dirty="0">
                <a:solidFill>
                  <a:schemeClr val="accent6"/>
                </a:solidFill>
              </a:rPr>
              <a:t>single line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Participation Constraints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It specifies the </a:t>
            </a:r>
            <a:r>
              <a:rPr lang="en-GB" b="1" dirty="0">
                <a:solidFill>
                  <a:schemeClr val="accent6"/>
                </a:solidFill>
              </a:rPr>
              <a:t>participation of an entity set </a:t>
            </a:r>
            <a:r>
              <a:rPr lang="en-GB" dirty="0"/>
              <a:t>in a relationship set.</a:t>
            </a:r>
          </a:p>
          <a:p>
            <a:r>
              <a:rPr lang="en-GB" dirty="0"/>
              <a:t>There are two types participation constraints</a:t>
            </a:r>
          </a:p>
          <a:p>
            <a:pPr lvl="1"/>
            <a:r>
              <a:rPr lang="en-GB" dirty="0"/>
              <a:t>Total participation</a:t>
            </a:r>
          </a:p>
          <a:p>
            <a:pPr lvl="1"/>
            <a:r>
              <a:rPr lang="en-GB" dirty="0"/>
              <a:t>Partial </a:t>
            </a:r>
            <a:r>
              <a:rPr lang="en-GB" dirty="0" smtClean="0"/>
              <a:t>participation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637927" y="44113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76527" y="4411357"/>
            <a:ext cx="685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5318338" y="43351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borrow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>
            <a:off x="4933327" y="46399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168179" y="4588809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61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4761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676527" y="50059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7676527" y="55393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4476127" y="6072757"/>
            <a:ext cx="432000" cy="39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C3</a:t>
            </a:r>
            <a:endParaRPr lang="en-IN" dirty="0"/>
          </a:p>
        </p:txBody>
      </p:sp>
      <p:cxnSp>
        <p:nvCxnSpPr>
          <p:cNvPr id="16" name="Straight Connector 15"/>
          <p:cNvCxnSpPr>
            <a:stCxn id="11" idx="3"/>
            <a:endCxn id="13" idx="1"/>
          </p:cNvCxnSpPr>
          <p:nvPr/>
        </p:nvCxnSpPr>
        <p:spPr>
          <a:xfrm>
            <a:off x="4908127" y="52039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3"/>
            <a:endCxn id="14" idx="1"/>
          </p:cNvCxnSpPr>
          <p:nvPr/>
        </p:nvCxnSpPr>
        <p:spPr>
          <a:xfrm>
            <a:off x="4908127" y="5737357"/>
            <a:ext cx="2768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62575" y="5347427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Each customer has maximum one  loan</a:t>
            </a:r>
            <a:endParaRPr lang="en-IN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7168179" y="4691105"/>
            <a:ext cx="504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704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</a:t>
            </a:r>
            <a:r>
              <a:rPr lang="en-GB" b="1" dirty="0">
                <a:solidFill>
                  <a:schemeClr val="accent6"/>
                </a:solidFill>
              </a:rPr>
              <a:t>entity set that does not have a primary key </a:t>
            </a:r>
            <a:r>
              <a:rPr lang="en-GB" dirty="0"/>
              <a:t>is called weak entity set.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29572" y="2952750"/>
            <a:ext cx="1398477" cy="648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184068" y="3046557"/>
            <a:ext cx="12954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222668" y="3046557"/>
            <a:ext cx="12192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5" name="Diamond 44"/>
          <p:cNvSpPr/>
          <p:nvPr/>
        </p:nvSpPr>
        <p:spPr>
          <a:xfrm>
            <a:off x="4864479" y="2970357"/>
            <a:ext cx="1977189" cy="6096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>
            <a:stCxn id="43" idx="3"/>
            <a:endCxn id="45" idx="1"/>
          </p:cNvCxnSpPr>
          <p:nvPr/>
        </p:nvCxnSpPr>
        <p:spPr>
          <a:xfrm>
            <a:off x="4479468" y="3275157"/>
            <a:ext cx="3850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695272" y="3224009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695272" y="3326305"/>
            <a:ext cx="432000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/>
          <p:cNvCxnSpPr>
            <a:stCxn id="50" idx="4"/>
            <a:endCxn id="43" idx="0"/>
          </p:cNvCxnSpPr>
          <p:nvPr/>
        </p:nvCxnSpPr>
        <p:spPr>
          <a:xfrm>
            <a:off x="2716489" y="2623511"/>
            <a:ext cx="1115279" cy="42304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Oval 49"/>
          <p:cNvSpPr/>
          <p:nvPr/>
        </p:nvSpPr>
        <p:spPr>
          <a:xfrm>
            <a:off x="2000250" y="2038046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loan-no</a:t>
            </a:r>
          </a:p>
        </p:txBody>
      </p:sp>
      <p:cxnSp>
        <p:nvCxnSpPr>
          <p:cNvPr id="51" name="Straight Connector 50"/>
          <p:cNvCxnSpPr>
            <a:stCxn id="52" idx="4"/>
            <a:endCxn id="43" idx="0"/>
          </p:cNvCxnSpPr>
          <p:nvPr/>
        </p:nvCxnSpPr>
        <p:spPr>
          <a:xfrm flipH="1">
            <a:off x="3831768" y="2610003"/>
            <a:ext cx="656059" cy="43655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Oval 51"/>
          <p:cNvSpPr/>
          <p:nvPr/>
        </p:nvSpPr>
        <p:spPr>
          <a:xfrm>
            <a:off x="3771588" y="2024538"/>
            <a:ext cx="1432477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amount</a:t>
            </a:r>
          </a:p>
        </p:txBody>
      </p:sp>
      <p:cxnSp>
        <p:nvCxnSpPr>
          <p:cNvPr id="53" name="Straight Connector 52"/>
          <p:cNvCxnSpPr>
            <a:stCxn id="54" idx="4"/>
            <a:endCxn id="42" idx="0"/>
          </p:cNvCxnSpPr>
          <p:nvPr/>
        </p:nvCxnSpPr>
        <p:spPr>
          <a:xfrm>
            <a:off x="6445553" y="2637019"/>
            <a:ext cx="1383258" cy="31573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Oval 53"/>
          <p:cNvSpPr/>
          <p:nvPr/>
        </p:nvSpPr>
        <p:spPr>
          <a:xfrm>
            <a:off x="5504337" y="2051554"/>
            <a:ext cx="1882431" cy="5854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Long" dirty="0">
                <a:solidFill>
                  <a:schemeClr val="tx1"/>
                </a:solidFill>
              </a:rPr>
              <a:t>payment-no</a:t>
            </a:r>
          </a:p>
        </p:txBody>
      </p:sp>
      <p:cxnSp>
        <p:nvCxnSpPr>
          <p:cNvPr id="55" name="Straight Connector 54"/>
          <p:cNvCxnSpPr>
            <a:stCxn id="56" idx="4"/>
            <a:endCxn id="42" idx="0"/>
          </p:cNvCxnSpPr>
          <p:nvPr/>
        </p:nvCxnSpPr>
        <p:spPr>
          <a:xfrm flipH="1">
            <a:off x="7828811" y="2038046"/>
            <a:ext cx="3457" cy="91470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Oval 55"/>
          <p:cNvSpPr/>
          <p:nvPr/>
        </p:nvSpPr>
        <p:spPr>
          <a:xfrm>
            <a:off x="6754776" y="1452581"/>
            <a:ext cx="2154983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Payment-date</a:t>
            </a:r>
          </a:p>
        </p:txBody>
      </p:sp>
      <p:cxnSp>
        <p:nvCxnSpPr>
          <p:cNvPr id="57" name="Straight Connector 56"/>
          <p:cNvCxnSpPr>
            <a:stCxn id="59" idx="4"/>
            <a:endCxn id="42" idx="0"/>
          </p:cNvCxnSpPr>
          <p:nvPr/>
        </p:nvCxnSpPr>
        <p:spPr>
          <a:xfrm flipH="1">
            <a:off x="7828811" y="2637018"/>
            <a:ext cx="1699999" cy="31573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Diamond 57"/>
          <p:cNvSpPr/>
          <p:nvPr/>
        </p:nvSpPr>
        <p:spPr>
          <a:xfrm>
            <a:off x="5116271" y="3059157"/>
            <a:ext cx="1473605" cy="4320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L_P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8248650" y="2051553"/>
            <a:ext cx="2560320" cy="585465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Payment-amount</a:t>
            </a:r>
          </a:p>
        </p:txBody>
      </p:sp>
      <p:sp>
        <p:nvSpPr>
          <p:cNvPr id="60" name="Rounded Rectangular Callout 59"/>
          <p:cNvSpPr/>
          <p:nvPr/>
        </p:nvSpPr>
        <p:spPr>
          <a:xfrm>
            <a:off x="3184068" y="3817035"/>
            <a:ext cx="1487905" cy="720000"/>
          </a:xfrm>
          <a:prstGeom prst="wedgeRoundRectCallout">
            <a:avLst>
              <a:gd name="adj1" fmla="val -12298"/>
              <a:gd name="adj2" fmla="val -93422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Strong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1" name="Rounded Rectangular Callout 60"/>
          <p:cNvSpPr/>
          <p:nvPr/>
        </p:nvSpPr>
        <p:spPr>
          <a:xfrm>
            <a:off x="7040144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Set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2" name="Rounded Rectangular Callout 61"/>
          <p:cNvSpPr/>
          <p:nvPr/>
        </p:nvSpPr>
        <p:spPr>
          <a:xfrm>
            <a:off x="5109120" y="3817035"/>
            <a:ext cx="1487905" cy="720000"/>
          </a:xfrm>
          <a:prstGeom prst="wedgeRoundRectCallout">
            <a:avLst>
              <a:gd name="adj1" fmla="val 505"/>
              <a:gd name="adj2" fmla="val -87500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Weak Entity Relationship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03552" y="5022858"/>
            <a:ext cx="7884000" cy="1328023"/>
          </a:xfrm>
          <a:prstGeom prst="round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>
              <a:defRPr sz="2400">
                <a:solidFill>
                  <a:schemeClr val="lt1"/>
                </a:solidFill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set is indicated by double rectangle.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Weak entity relationship set is indicated by double diamond.</a:t>
            </a:r>
          </a:p>
        </p:txBody>
      </p:sp>
    </p:spTree>
    <p:extLst>
      <p:ext uri="{BB962C8B-B14F-4D97-AF65-F5344CB8AC3E}">
        <p14:creationId xmlns:p14="http://schemas.microsoft.com/office/powerpoint/2010/main" val="408808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50" grpId="0" animBg="1"/>
      <p:bldP spid="52" grpId="0" animBg="1"/>
      <p:bldP spid="54" grpId="0" animBg="1"/>
      <p:bldP spid="56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 Entity Set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existence of a weak entity set</a:t>
            </a:r>
            <a:r>
              <a:rPr lang="en-GB" dirty="0"/>
              <a:t> depends on the </a:t>
            </a:r>
            <a:r>
              <a:rPr lang="en-GB" b="1" dirty="0">
                <a:solidFill>
                  <a:schemeClr val="accent6"/>
                </a:solidFill>
              </a:rPr>
              <a:t>existence of a strong entity set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discriminator (partial key) </a:t>
            </a:r>
            <a:r>
              <a:rPr lang="en-GB" dirty="0"/>
              <a:t>of a weak entity set is the set of </a:t>
            </a:r>
            <a:r>
              <a:rPr lang="en-GB" b="1" dirty="0">
                <a:solidFill>
                  <a:schemeClr val="accent6"/>
                </a:solidFill>
              </a:rPr>
              <a:t>attributes that distinguishes all the entities</a:t>
            </a:r>
            <a:r>
              <a:rPr lang="en-GB" dirty="0"/>
              <a:t> of a weak entity set.</a:t>
            </a:r>
          </a:p>
          <a:p>
            <a:r>
              <a:rPr lang="en-GB" dirty="0"/>
              <a:t>The </a:t>
            </a:r>
            <a:r>
              <a:rPr lang="en-GB" b="1" dirty="0">
                <a:solidFill>
                  <a:schemeClr val="accent6"/>
                </a:solidFill>
              </a:rPr>
              <a:t>primary key </a:t>
            </a:r>
            <a:r>
              <a:rPr lang="en-GB" dirty="0"/>
              <a:t>of a weak entity set is created by </a:t>
            </a:r>
            <a:r>
              <a:rPr lang="en-GB" b="1" dirty="0">
                <a:solidFill>
                  <a:schemeClr val="accent6"/>
                </a:solidFill>
              </a:rPr>
              <a:t>combining the primary key of the strong entity set</a:t>
            </a:r>
            <a:r>
              <a:rPr lang="en-GB" dirty="0"/>
              <a:t> on which the weak entity set is existence dependent and the </a:t>
            </a:r>
            <a:r>
              <a:rPr lang="en-GB" b="1" dirty="0">
                <a:solidFill>
                  <a:schemeClr val="accent6"/>
                </a:solidFill>
              </a:rPr>
              <a:t>weak entity set’s discriminator</a:t>
            </a:r>
            <a:r>
              <a:rPr lang="en-GB" dirty="0"/>
              <a:t>.</a:t>
            </a:r>
          </a:p>
          <a:p>
            <a:r>
              <a:rPr lang="en-GB" dirty="0"/>
              <a:t>We underline the discriminator attribute of a weak entity set with a </a:t>
            </a:r>
            <a:r>
              <a:rPr lang="en-GB" b="1" dirty="0">
                <a:solidFill>
                  <a:schemeClr val="accent6"/>
                </a:solidFill>
              </a:rPr>
              <a:t>dashed line</a:t>
            </a:r>
            <a:r>
              <a:rPr lang="en-GB" dirty="0"/>
              <a:t>.</a:t>
            </a:r>
          </a:p>
          <a:p>
            <a:r>
              <a:rPr lang="en-GB" dirty="0"/>
              <a:t>Payment entity has payment-no which is discriminator.</a:t>
            </a:r>
          </a:p>
          <a:p>
            <a:r>
              <a:rPr lang="en-GB" dirty="0"/>
              <a:t>Loan entity has loan-no as primary key.</a:t>
            </a:r>
          </a:p>
          <a:p>
            <a:r>
              <a:rPr lang="en-GB" dirty="0"/>
              <a:t>So primary key for payment is </a:t>
            </a:r>
            <a:r>
              <a:rPr lang="en-GB" b="1" dirty="0">
                <a:solidFill>
                  <a:schemeClr val="accent6"/>
                </a:solidFill>
              </a:rPr>
              <a:t>(loan-no, payment-no).</a:t>
            </a:r>
          </a:p>
        </p:txBody>
      </p:sp>
    </p:spTree>
    <p:extLst>
      <p:ext uri="{BB962C8B-B14F-4D97-AF65-F5344CB8AC3E}">
        <p14:creationId xmlns:p14="http://schemas.microsoft.com/office/powerpoint/2010/main" val="75109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Superclass v/s Subclass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Super Class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Sub Class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1503193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superclass is an entity from which 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another entities can be derived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subclass is an entity that is 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derived from another entity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2319178"/>
          <a:ext cx="11929642" cy="19202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 entity account has two subsets </a:t>
                      </a:r>
                    </a:p>
                    <a:p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endParaRPr lang="en-GB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an 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account is superclass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E.g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entities are derived from entity account. </a:t>
                      </a:r>
                    </a:p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 </a:t>
                      </a:r>
                      <a:r>
                        <a:rPr lang="en-GB" sz="2400" b="1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saving_account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GB" sz="2400" b="1" kern="1200" dirty="0" err="1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current_account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 are subclass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1" name="Rectangle 40"/>
          <p:cNvSpPr/>
          <p:nvPr/>
        </p:nvSpPr>
        <p:spPr>
          <a:xfrm>
            <a:off x="3312696" y="4366391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169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Saving_Account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455696" y="5179595"/>
            <a:ext cx="1828800" cy="540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Current_Account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Connector 43"/>
          <p:cNvCxnSpPr>
            <a:stCxn id="41" idx="2"/>
            <a:endCxn id="42" idx="0"/>
          </p:cNvCxnSpPr>
          <p:nvPr/>
        </p:nvCxnSpPr>
        <p:spPr>
          <a:xfrm flipH="1">
            <a:off x="3084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2"/>
            <a:endCxn id="43" idx="0"/>
          </p:cNvCxnSpPr>
          <p:nvPr/>
        </p:nvCxnSpPr>
        <p:spPr>
          <a:xfrm>
            <a:off x="4227096" y="4906391"/>
            <a:ext cx="1143000" cy="2732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341896" y="4346621"/>
            <a:ext cx="1371600" cy="20574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8722896" y="44609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722896" y="5489621"/>
            <a:ext cx="609600" cy="762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6498809" y="434427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Super Class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513096" y="606756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 Class</a:t>
            </a:r>
            <a:endParaRPr lang="en-US" dirty="0"/>
          </a:p>
        </p:txBody>
      </p:sp>
      <p:cxnSp>
        <p:nvCxnSpPr>
          <p:cNvPr id="51" name="Straight Arrow Connector 50"/>
          <p:cNvCxnSpPr>
            <a:stCxn id="49" idx="3"/>
            <a:endCxn id="46" idx="1"/>
          </p:cNvCxnSpPr>
          <p:nvPr/>
        </p:nvCxnSpPr>
        <p:spPr>
          <a:xfrm>
            <a:off x="7794209" y="4528940"/>
            <a:ext cx="748553" cy="11898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1"/>
            <a:endCxn id="41" idx="3"/>
          </p:cNvCxnSpPr>
          <p:nvPr/>
        </p:nvCxnSpPr>
        <p:spPr>
          <a:xfrm flipH="1">
            <a:off x="5141496" y="4528940"/>
            <a:ext cx="1357313" cy="107451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0" idx="1"/>
          </p:cNvCxnSpPr>
          <p:nvPr/>
        </p:nvCxnSpPr>
        <p:spPr>
          <a:xfrm flipH="1" flipV="1">
            <a:off x="3084096" y="5719595"/>
            <a:ext cx="3429000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2"/>
          </p:cNvCxnSpPr>
          <p:nvPr/>
        </p:nvCxnSpPr>
        <p:spPr>
          <a:xfrm flipH="1" flipV="1">
            <a:off x="5370096" y="5719595"/>
            <a:ext cx="1128714" cy="532634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50" idx="3"/>
          </p:cNvCxnSpPr>
          <p:nvPr/>
        </p:nvCxnSpPr>
        <p:spPr>
          <a:xfrm flipV="1">
            <a:off x="7808496" y="4841921"/>
            <a:ext cx="914400" cy="14103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3"/>
            <a:endCxn id="48" idx="2"/>
          </p:cNvCxnSpPr>
          <p:nvPr/>
        </p:nvCxnSpPr>
        <p:spPr>
          <a:xfrm flipV="1">
            <a:off x="7808496" y="5870621"/>
            <a:ext cx="914400" cy="38160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3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/>
      <p:bldP spid="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1503193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extracts the common features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multiple entities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form a new entity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splits an entity to form multiple new entities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that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inherit some feature of the splitting entity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2319178"/>
          <a:ext cx="11929642" cy="4114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" name="Rectangle 64"/>
          <p:cNvSpPr/>
          <p:nvPr/>
        </p:nvSpPr>
        <p:spPr>
          <a:xfrm>
            <a:off x="1084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370967" y="4748953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67" name="Oval 66"/>
          <p:cNvSpPr/>
          <p:nvPr/>
        </p:nvSpPr>
        <p:spPr>
          <a:xfrm>
            <a:off x="291748" y="3527137"/>
            <a:ext cx="104775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8" name="Oval 67"/>
          <p:cNvSpPr/>
          <p:nvPr/>
        </p:nvSpPr>
        <p:spPr>
          <a:xfrm>
            <a:off x="1195736" y="3764828"/>
            <a:ext cx="135762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69" name="Oval 68"/>
          <p:cNvSpPr/>
          <p:nvPr/>
        </p:nvSpPr>
        <p:spPr>
          <a:xfrm>
            <a:off x="1353671" y="5611287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70" name="Oval 69"/>
          <p:cNvSpPr/>
          <p:nvPr/>
        </p:nvSpPr>
        <p:spPr>
          <a:xfrm>
            <a:off x="3936969" y="3548925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1" name="Oval 70"/>
          <p:cNvSpPr/>
          <p:nvPr/>
        </p:nvSpPr>
        <p:spPr>
          <a:xfrm>
            <a:off x="4669108" y="400897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72" name="Oval 71"/>
          <p:cNvSpPr/>
          <p:nvPr/>
        </p:nvSpPr>
        <p:spPr>
          <a:xfrm>
            <a:off x="3564583" y="5611288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73" name="Straight Connector 72"/>
          <p:cNvCxnSpPr>
            <a:stCxn id="65" idx="0"/>
            <a:endCxn id="67" idx="4"/>
          </p:cNvCxnSpPr>
          <p:nvPr/>
        </p:nvCxnSpPr>
        <p:spPr>
          <a:xfrm flipH="1" flipV="1">
            <a:off x="815623" y="3938617"/>
            <a:ext cx="1000864" cy="810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stCxn id="65" idx="0"/>
            <a:endCxn id="68" idx="4"/>
          </p:cNvCxnSpPr>
          <p:nvPr/>
        </p:nvCxnSpPr>
        <p:spPr>
          <a:xfrm flipV="1">
            <a:off x="1816487" y="4176308"/>
            <a:ext cx="58062" cy="57264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Straight Connector 74"/>
          <p:cNvCxnSpPr>
            <a:stCxn id="66" idx="0"/>
            <a:endCxn id="70" idx="4"/>
          </p:cNvCxnSpPr>
          <p:nvPr/>
        </p:nvCxnSpPr>
        <p:spPr>
          <a:xfrm flipV="1">
            <a:off x="4102487" y="3960405"/>
            <a:ext cx="370264" cy="78854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6" name="Straight Connector 75"/>
          <p:cNvCxnSpPr>
            <a:stCxn id="66" idx="0"/>
            <a:endCxn id="71" idx="4"/>
          </p:cNvCxnSpPr>
          <p:nvPr/>
        </p:nvCxnSpPr>
        <p:spPr>
          <a:xfrm flipV="1">
            <a:off x="4102487" y="4420450"/>
            <a:ext cx="1269090" cy="32850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Straight Connector 76"/>
          <p:cNvCxnSpPr>
            <a:stCxn id="65" idx="2"/>
            <a:endCxn id="69" idx="0"/>
          </p:cNvCxnSpPr>
          <p:nvPr/>
        </p:nvCxnSpPr>
        <p:spPr>
          <a:xfrm flipH="1">
            <a:off x="1807378" y="5206153"/>
            <a:ext cx="9109" cy="4051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8" name="Straight Connector 77"/>
          <p:cNvCxnSpPr>
            <a:stCxn id="66" idx="2"/>
            <a:endCxn id="72" idx="0"/>
          </p:cNvCxnSpPr>
          <p:nvPr/>
        </p:nvCxnSpPr>
        <p:spPr>
          <a:xfrm flipH="1">
            <a:off x="4096871" y="5206153"/>
            <a:ext cx="5616" cy="40513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78"/>
          <p:cNvSpPr/>
          <p:nvPr/>
        </p:nvSpPr>
        <p:spPr>
          <a:xfrm>
            <a:off x="2218442" y="3228329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80" name="Oval 79"/>
          <p:cNvSpPr/>
          <p:nvPr/>
        </p:nvSpPr>
        <p:spPr>
          <a:xfrm>
            <a:off x="1899990" y="2501882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1" name="Oval 80"/>
          <p:cNvSpPr/>
          <p:nvPr/>
        </p:nvSpPr>
        <p:spPr>
          <a:xfrm>
            <a:off x="3072934" y="2466329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2" name="Straight Connector 81"/>
          <p:cNvCxnSpPr>
            <a:stCxn id="66" idx="0"/>
            <a:endCxn id="79" idx="2"/>
          </p:cNvCxnSpPr>
          <p:nvPr/>
        </p:nvCxnSpPr>
        <p:spPr>
          <a:xfrm flipH="1" flipV="1">
            <a:off x="2949962" y="3685529"/>
            <a:ext cx="115252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Straight Connector 82"/>
          <p:cNvCxnSpPr>
            <a:stCxn id="65" idx="0"/>
            <a:endCxn id="79" idx="2"/>
          </p:cNvCxnSpPr>
          <p:nvPr/>
        </p:nvCxnSpPr>
        <p:spPr>
          <a:xfrm flipV="1">
            <a:off x="1816487" y="3685529"/>
            <a:ext cx="1133475" cy="10634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Straight Connector 83"/>
          <p:cNvCxnSpPr>
            <a:stCxn id="79" idx="0"/>
            <a:endCxn id="80" idx="4"/>
          </p:cNvCxnSpPr>
          <p:nvPr/>
        </p:nvCxnSpPr>
        <p:spPr>
          <a:xfrm flipH="1" flipV="1">
            <a:off x="2435772" y="2913362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Straight Connector 84"/>
          <p:cNvCxnSpPr>
            <a:stCxn id="81" idx="4"/>
            <a:endCxn id="79" idx="0"/>
          </p:cNvCxnSpPr>
          <p:nvPr/>
        </p:nvCxnSpPr>
        <p:spPr>
          <a:xfrm flipH="1">
            <a:off x="2949962" y="2877809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Flowchart: Merge 85"/>
          <p:cNvSpPr/>
          <p:nvPr/>
        </p:nvSpPr>
        <p:spPr>
          <a:xfrm>
            <a:off x="2536362" y="3994098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</a:p>
        </p:txBody>
      </p:sp>
      <p:cxnSp>
        <p:nvCxnSpPr>
          <p:cNvPr id="87" name="Straight Connector 86"/>
          <p:cNvCxnSpPr>
            <a:stCxn id="79" idx="2"/>
            <a:endCxn id="86" idx="0"/>
          </p:cNvCxnSpPr>
          <p:nvPr/>
        </p:nvCxnSpPr>
        <p:spPr>
          <a:xfrm flipH="1">
            <a:off x="2942761" y="3685529"/>
            <a:ext cx="7201" cy="30856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>
            <a:stCxn id="65" idx="0"/>
            <a:endCxn id="86" idx="1"/>
          </p:cNvCxnSpPr>
          <p:nvPr/>
        </p:nvCxnSpPr>
        <p:spPr>
          <a:xfrm flipV="1">
            <a:off x="1816487" y="4266434"/>
            <a:ext cx="92307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/>
          <p:cNvCxnSpPr>
            <a:stCxn id="66" idx="0"/>
            <a:endCxn id="86" idx="3"/>
          </p:cNvCxnSpPr>
          <p:nvPr/>
        </p:nvCxnSpPr>
        <p:spPr>
          <a:xfrm flipH="1" flipV="1">
            <a:off x="3145961" y="4266434"/>
            <a:ext cx="95652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Up Arrow 89"/>
          <p:cNvSpPr/>
          <p:nvPr/>
        </p:nvSpPr>
        <p:spPr>
          <a:xfrm>
            <a:off x="2632239" y="4230143"/>
            <a:ext cx="673546" cy="21945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/>
              <a:t>Bottom-up </a:t>
            </a:r>
            <a:r>
              <a:rPr lang="en-US" dirty="0" smtClean="0"/>
              <a:t>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7129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9415716" y="4746106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Faculty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315327" y="3226114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94" name="Oval 93"/>
          <p:cNvSpPr/>
          <p:nvPr/>
        </p:nvSpPr>
        <p:spPr>
          <a:xfrm>
            <a:off x="7996875" y="2499667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5" name="Oval 94"/>
          <p:cNvSpPr/>
          <p:nvPr/>
        </p:nvSpPr>
        <p:spPr>
          <a:xfrm>
            <a:off x="9169819" y="2464114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96" name="Straight Connector 95"/>
          <p:cNvCxnSpPr>
            <a:stCxn id="93" idx="0"/>
            <a:endCxn id="94" idx="4"/>
          </p:cNvCxnSpPr>
          <p:nvPr/>
        </p:nvCxnSpPr>
        <p:spPr>
          <a:xfrm flipH="1" flipV="1">
            <a:off x="8532657" y="2911147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/>
          <p:cNvCxnSpPr>
            <a:stCxn id="95" idx="4"/>
            <a:endCxn id="93" idx="0"/>
          </p:cNvCxnSpPr>
          <p:nvPr/>
        </p:nvCxnSpPr>
        <p:spPr>
          <a:xfrm flipH="1">
            <a:off x="9046847" y="2875594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Oval 97"/>
          <p:cNvSpPr/>
          <p:nvPr/>
        </p:nvSpPr>
        <p:spPr>
          <a:xfrm>
            <a:off x="7044241" y="3049579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99" name="Oval 98"/>
          <p:cNvSpPr/>
          <p:nvPr/>
        </p:nvSpPr>
        <p:spPr>
          <a:xfrm>
            <a:off x="10172906" y="3049579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0" name="Straight Connector 99"/>
          <p:cNvCxnSpPr>
            <a:stCxn id="99" idx="3"/>
            <a:endCxn id="93" idx="3"/>
          </p:cNvCxnSpPr>
          <p:nvPr/>
        </p:nvCxnSpPr>
        <p:spPr>
          <a:xfrm flipH="1">
            <a:off x="9778367" y="3400799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Straight Connector 100"/>
          <p:cNvCxnSpPr>
            <a:stCxn id="93" idx="1"/>
            <a:endCxn id="98" idx="5"/>
          </p:cNvCxnSpPr>
          <p:nvPr/>
        </p:nvCxnSpPr>
        <p:spPr>
          <a:xfrm flipH="1" flipV="1">
            <a:off x="7818766" y="3400799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2" name="Oval 101"/>
          <p:cNvSpPr/>
          <p:nvPr/>
        </p:nvSpPr>
        <p:spPr>
          <a:xfrm>
            <a:off x="7328427" y="5596372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</a:t>
            </a:r>
          </a:p>
        </p:txBody>
      </p:sp>
      <p:sp>
        <p:nvSpPr>
          <p:cNvPr id="103" name="Oval 102"/>
          <p:cNvSpPr/>
          <p:nvPr/>
        </p:nvSpPr>
        <p:spPr>
          <a:xfrm>
            <a:off x="9568938" y="5608440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H="1">
            <a:off x="7782134" y="5203938"/>
            <a:ext cx="3493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0101226" y="5216004"/>
            <a:ext cx="0" cy="402336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Straight Connector 105"/>
          <p:cNvCxnSpPr>
            <a:stCxn id="92" idx="0"/>
            <a:endCxn id="93" idx="2"/>
          </p:cNvCxnSpPr>
          <p:nvPr/>
        </p:nvCxnSpPr>
        <p:spPr>
          <a:xfrm flipH="1" flipV="1">
            <a:off x="9046847" y="3683314"/>
            <a:ext cx="1100389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Straight Connector 106"/>
          <p:cNvCxnSpPr>
            <a:stCxn id="91" idx="0"/>
            <a:endCxn id="93" idx="2"/>
          </p:cNvCxnSpPr>
          <p:nvPr/>
        </p:nvCxnSpPr>
        <p:spPr>
          <a:xfrm flipV="1">
            <a:off x="7861236" y="3683314"/>
            <a:ext cx="1185611" cy="106279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Flowchart: Merge 107"/>
          <p:cNvSpPr/>
          <p:nvPr/>
        </p:nvSpPr>
        <p:spPr>
          <a:xfrm>
            <a:off x="8643022" y="3991251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93" idx="2"/>
            <a:endCxn id="108" idx="0"/>
          </p:cNvCxnSpPr>
          <p:nvPr/>
        </p:nvCxnSpPr>
        <p:spPr>
          <a:xfrm>
            <a:off x="9046847" y="3683314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stCxn id="91" idx="0"/>
            <a:endCxn id="108" idx="1"/>
          </p:cNvCxnSpPr>
          <p:nvPr/>
        </p:nvCxnSpPr>
        <p:spPr>
          <a:xfrm flipV="1">
            <a:off x="7861236" y="4263587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Straight Connector 110"/>
          <p:cNvCxnSpPr>
            <a:stCxn id="92" idx="0"/>
            <a:endCxn id="108" idx="3"/>
          </p:cNvCxnSpPr>
          <p:nvPr/>
        </p:nvCxnSpPr>
        <p:spPr>
          <a:xfrm flipH="1" flipV="1">
            <a:off x="9252621" y="4263587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Up Arrow 111"/>
          <p:cNvSpPr/>
          <p:nvPr/>
        </p:nvSpPr>
        <p:spPr>
          <a:xfrm flipV="1">
            <a:off x="8731665" y="4260879"/>
            <a:ext cx="673546" cy="219740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en-US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Top-down </a:t>
            </a:r>
            <a:r>
              <a:rPr lang="en-US" dirty="0" smtClean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</a:rPr>
              <a:t>approach</a:t>
            </a:r>
            <a:endParaRPr lang="en-US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</a:endParaRPr>
          </a:p>
        </p:txBody>
      </p:sp>
    </p:spTree>
    <p:extLst>
      <p:ext uri="{BB962C8B-B14F-4D97-AF65-F5344CB8AC3E}">
        <p14:creationId xmlns:p14="http://schemas.microsoft.com/office/powerpoint/2010/main" val="35059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7" grpId="1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1" grpId="1" animBg="1"/>
      <p:bldP spid="72" grpId="0" animBg="1"/>
      <p:bldP spid="79" grpId="0" animBg="1"/>
      <p:bldP spid="80" grpId="0" animBg="1"/>
      <p:bldP spid="81" grpId="0" animBg="1"/>
      <p:bldP spid="86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8" grpId="0" animBg="1"/>
      <p:bldP spid="98" grpId="1" animBg="1"/>
      <p:bldP spid="99" grpId="0" animBg="1"/>
      <p:bldP spid="99" grpId="1" animBg="1"/>
      <p:bldP spid="102" grpId="0" animBg="1"/>
      <p:bldP spid="103" grpId="0" animBg="1"/>
      <p:bldP spid="108" grpId="0" animBg="1"/>
      <p:bldP spid="1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smtClean="0"/>
              <a:t>concepts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Database Design? </a:t>
            </a:r>
            <a:endParaRPr lang="en-US" dirty="0" smtClean="0"/>
          </a:p>
          <a:p>
            <a:pPr lvl="1"/>
            <a:r>
              <a:rPr lang="en-US" dirty="0" smtClean="0"/>
              <a:t>Database </a:t>
            </a:r>
            <a:r>
              <a:rPr lang="en-US" dirty="0"/>
              <a:t>Design is a collection of processes that facilitate the </a:t>
            </a:r>
            <a:r>
              <a:rPr lang="en-US" b="1" dirty="0">
                <a:solidFill>
                  <a:schemeClr val="accent6"/>
                </a:solidFill>
              </a:rPr>
              <a:t>designing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development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implementation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6"/>
                </a:solidFill>
              </a:rPr>
              <a:t>maintenance</a:t>
            </a:r>
            <a:r>
              <a:rPr lang="en-US" dirty="0"/>
              <a:t> of enterprise database management systems</a:t>
            </a:r>
            <a:r>
              <a:rPr lang="en-US" dirty="0" smtClean="0"/>
              <a:t>.</a:t>
            </a:r>
          </a:p>
          <a:p>
            <a:r>
              <a:rPr lang="en-US" dirty="0"/>
              <a:t>What is E-R diagram?</a:t>
            </a:r>
          </a:p>
          <a:p>
            <a:pPr lvl="1"/>
            <a:r>
              <a:rPr lang="en-US" dirty="0"/>
              <a:t>E-R diagram: (Entity-Relationship diagram) </a:t>
            </a:r>
          </a:p>
          <a:p>
            <a:pPr lvl="1"/>
            <a:r>
              <a:rPr lang="en-US" dirty="0"/>
              <a:t>It is </a:t>
            </a:r>
            <a:r>
              <a:rPr lang="en-US" b="1" dirty="0">
                <a:solidFill>
                  <a:schemeClr val="accent6"/>
                </a:solidFill>
              </a:rPr>
              <a:t>graphical (pictorial) representation </a:t>
            </a:r>
            <a:r>
              <a:rPr lang="en-US" dirty="0"/>
              <a:t>of database.</a:t>
            </a:r>
          </a:p>
          <a:p>
            <a:pPr lvl="1"/>
            <a:r>
              <a:rPr lang="en-US" dirty="0"/>
              <a:t>It uses different types of symbols to represent different objects of database.</a:t>
            </a:r>
          </a:p>
        </p:txBody>
      </p:sp>
    </p:spTree>
    <p:extLst>
      <p:ext uri="{BB962C8B-B14F-4D97-AF65-F5344CB8AC3E}">
        <p14:creationId xmlns:p14="http://schemas.microsoft.com/office/powerpoint/2010/main" val="223208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Generalization v/s Specialization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8" y="859690"/>
          <a:ext cx="11929642" cy="63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00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Generalization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kern="1200" dirty="0" smtClean="0">
                          <a:solidFill>
                            <a:schemeClr val="tx1"/>
                          </a:solidFill>
                        </a:rPr>
                        <a:t>Specialization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9" y="1493668"/>
          <a:ext cx="11929642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group from various entities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generalization.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creation of sub-groups within an entity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called specialization.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79" y="2319178"/>
          <a:ext cx="11929642" cy="540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Bottom-up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</a:t>
                      </a:r>
                      <a:r>
                        <a:rPr lang="en-GB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Top-down</a:t>
                      </a:r>
                      <a:r>
                        <a:rPr lang="en-GB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approach.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80" y="2861744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the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union of two or more lower level entity 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sets to produce a higher level entity set.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process of taking a </a:t>
                      </a:r>
                      <a:r>
                        <a:rPr lang="en-US" sz="2400" b="1" kern="1200" dirty="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sub set of higher level entity set</a:t>
                      </a: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form a lower level entity set.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1180" y="4037727"/>
          <a:ext cx="11929642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64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the number of entity sets and creates high level entity set using some common features.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starts from a single entity set and creates different low level entity sets using some different features.</a:t>
                      </a:r>
                      <a:endParaRPr lang="en-US" sz="24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&amp; Specialization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84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970601" y="3348792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870212" y="182880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36" name="Oval 35"/>
          <p:cNvSpPr/>
          <p:nvPr/>
        </p:nvSpPr>
        <p:spPr>
          <a:xfrm>
            <a:off x="5551760" y="1102353"/>
            <a:ext cx="107156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Oval 36"/>
          <p:cNvSpPr/>
          <p:nvPr/>
        </p:nvSpPr>
        <p:spPr>
          <a:xfrm>
            <a:off x="6724704" y="1066800"/>
            <a:ext cx="1404937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38" name="Straight Connector 37"/>
          <p:cNvCxnSpPr>
            <a:stCxn id="35" idx="0"/>
            <a:endCxn id="36" idx="4"/>
          </p:cNvCxnSpPr>
          <p:nvPr/>
        </p:nvCxnSpPr>
        <p:spPr>
          <a:xfrm flipH="1" flipV="1">
            <a:off x="6087542" y="1513833"/>
            <a:ext cx="514190" cy="31496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stCxn id="37" idx="4"/>
            <a:endCxn id="35" idx="0"/>
          </p:cNvCxnSpPr>
          <p:nvPr/>
        </p:nvCxnSpPr>
        <p:spPr>
          <a:xfrm flipH="1">
            <a:off x="6601732" y="1478280"/>
            <a:ext cx="825441" cy="35052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Oval 39"/>
          <p:cNvSpPr/>
          <p:nvPr/>
        </p:nvSpPr>
        <p:spPr>
          <a:xfrm>
            <a:off x="4599126" y="1652265"/>
            <a:ext cx="907413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PID</a:t>
            </a:r>
          </a:p>
        </p:txBody>
      </p:sp>
      <p:sp>
        <p:nvSpPr>
          <p:cNvPr id="41" name="Oval 40"/>
          <p:cNvSpPr/>
          <p:nvPr/>
        </p:nvSpPr>
        <p:spPr>
          <a:xfrm>
            <a:off x="7727791" y="1652265"/>
            <a:ext cx="1064575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cxnSp>
        <p:nvCxnSpPr>
          <p:cNvPr id="42" name="Straight Connector 41"/>
          <p:cNvCxnSpPr>
            <a:stCxn id="41" idx="3"/>
            <a:endCxn id="35" idx="3"/>
          </p:cNvCxnSpPr>
          <p:nvPr/>
        </p:nvCxnSpPr>
        <p:spPr>
          <a:xfrm flipH="1">
            <a:off x="7333252" y="2003485"/>
            <a:ext cx="550442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Connector 42"/>
          <p:cNvCxnSpPr>
            <a:stCxn id="35" idx="1"/>
            <a:endCxn id="40" idx="5"/>
          </p:cNvCxnSpPr>
          <p:nvPr/>
        </p:nvCxnSpPr>
        <p:spPr>
          <a:xfrm flipH="1" flipV="1">
            <a:off x="5373651" y="2003485"/>
            <a:ext cx="496561" cy="53915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Oval 43"/>
          <p:cNvSpPr/>
          <p:nvPr/>
        </p:nvSpPr>
        <p:spPr>
          <a:xfrm>
            <a:off x="3151325" y="3373176"/>
            <a:ext cx="10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Salary</a:t>
            </a:r>
          </a:p>
        </p:txBody>
      </p:sp>
      <p:sp>
        <p:nvSpPr>
          <p:cNvPr id="45" name="Oval 44"/>
          <p:cNvSpPr/>
          <p:nvPr/>
        </p:nvSpPr>
        <p:spPr>
          <a:xfrm>
            <a:off x="9018725" y="3371652"/>
            <a:ext cx="129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Balance</a:t>
            </a:r>
          </a:p>
        </p:txBody>
      </p:sp>
      <p:cxnSp>
        <p:nvCxnSpPr>
          <p:cNvPr id="46" name="Straight Connector 45"/>
          <p:cNvCxnSpPr>
            <a:stCxn id="44" idx="6"/>
            <a:endCxn id="33" idx="1"/>
          </p:cNvCxnSpPr>
          <p:nvPr/>
        </p:nvCxnSpPr>
        <p:spPr>
          <a:xfrm flipV="1">
            <a:off x="4231325" y="3577392"/>
            <a:ext cx="453276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Straight Connector 46"/>
          <p:cNvCxnSpPr>
            <a:endCxn id="45" idx="2"/>
          </p:cNvCxnSpPr>
          <p:nvPr/>
        </p:nvCxnSpPr>
        <p:spPr>
          <a:xfrm flipV="1">
            <a:off x="8433641" y="3577392"/>
            <a:ext cx="585084" cy="152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Flowchart: Merge 47"/>
          <p:cNvSpPr/>
          <p:nvPr/>
        </p:nvSpPr>
        <p:spPr>
          <a:xfrm>
            <a:off x="6197907" y="2593937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35" idx="2"/>
            <a:endCxn id="48" idx="0"/>
          </p:cNvCxnSpPr>
          <p:nvPr/>
        </p:nvCxnSpPr>
        <p:spPr>
          <a:xfrm>
            <a:off x="6601732" y="2286000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33" idx="0"/>
            <a:endCxn id="48" idx="1"/>
          </p:cNvCxnSpPr>
          <p:nvPr/>
        </p:nvCxnSpPr>
        <p:spPr>
          <a:xfrm flipV="1">
            <a:off x="5416121" y="2866273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Straight Connector 50"/>
          <p:cNvCxnSpPr>
            <a:stCxn id="34" idx="0"/>
            <a:endCxn id="48" idx="3"/>
          </p:cNvCxnSpPr>
          <p:nvPr/>
        </p:nvCxnSpPr>
        <p:spPr>
          <a:xfrm flipH="1" flipV="1">
            <a:off x="6807506" y="2866273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ctangle 51"/>
          <p:cNvSpPr/>
          <p:nvPr/>
        </p:nvSpPr>
        <p:spPr>
          <a:xfrm>
            <a:off x="3493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 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79709" y="4868990"/>
            <a:ext cx="146304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 Time</a:t>
            </a:r>
          </a:p>
        </p:txBody>
      </p:sp>
      <p:sp>
        <p:nvSpPr>
          <p:cNvPr id="54" name="Oval 53"/>
          <p:cNvSpPr/>
          <p:nvPr/>
        </p:nvSpPr>
        <p:spPr>
          <a:xfrm>
            <a:off x="3227526" y="5715000"/>
            <a:ext cx="1980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Days Worked</a:t>
            </a:r>
          </a:p>
        </p:txBody>
      </p:sp>
      <p:sp>
        <p:nvSpPr>
          <p:cNvPr id="55" name="Oval 54"/>
          <p:cNvSpPr/>
          <p:nvPr/>
        </p:nvSpPr>
        <p:spPr>
          <a:xfrm>
            <a:off x="5504852" y="5715000"/>
            <a:ext cx="2016000" cy="41148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Hour Worked</a:t>
            </a:r>
          </a:p>
        </p:txBody>
      </p:sp>
      <p:cxnSp>
        <p:nvCxnSpPr>
          <p:cNvPr id="56" name="Straight Connector 55"/>
          <p:cNvCxnSpPr>
            <a:stCxn id="54" idx="0"/>
            <a:endCxn id="52" idx="2"/>
          </p:cNvCxnSpPr>
          <p:nvPr/>
        </p:nvCxnSpPr>
        <p:spPr>
          <a:xfrm flipV="1">
            <a:off x="4217526" y="5326190"/>
            <a:ext cx="770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Straight Connector 56"/>
          <p:cNvCxnSpPr>
            <a:stCxn id="53" idx="2"/>
            <a:endCxn id="55" idx="0"/>
          </p:cNvCxnSpPr>
          <p:nvPr/>
        </p:nvCxnSpPr>
        <p:spPr>
          <a:xfrm>
            <a:off x="6511229" y="5326190"/>
            <a:ext cx="1623" cy="38881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Flowchart: Merge 57"/>
          <p:cNvSpPr/>
          <p:nvPr/>
        </p:nvSpPr>
        <p:spPr>
          <a:xfrm>
            <a:off x="5007015" y="4114135"/>
            <a:ext cx="812798" cy="544671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ISA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>
            <a:off x="5410840" y="3806198"/>
            <a:ext cx="2574" cy="30793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stCxn id="52" idx="0"/>
            <a:endCxn id="58" idx="1"/>
          </p:cNvCxnSpPr>
          <p:nvPr/>
        </p:nvCxnSpPr>
        <p:spPr>
          <a:xfrm flipV="1">
            <a:off x="4225229" y="4386471"/>
            <a:ext cx="984986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Straight Connector 60"/>
          <p:cNvCxnSpPr>
            <a:stCxn id="53" idx="0"/>
            <a:endCxn id="58" idx="3"/>
          </p:cNvCxnSpPr>
          <p:nvPr/>
        </p:nvCxnSpPr>
        <p:spPr>
          <a:xfrm flipH="1" flipV="1">
            <a:off x="5616614" y="4386471"/>
            <a:ext cx="894615" cy="4825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205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4" grpId="0" animBg="1"/>
      <p:bldP spid="45" grpId="0" animBg="1"/>
      <p:bldP spid="48" grpId="0" animBg="1"/>
      <p:bldP spid="52" grpId="0" animBg="1"/>
      <p:bldP spid="53" grpId="0" animBg="1"/>
      <p:bldP spid="54" grpId="0" animBg="1"/>
      <p:bldP spid="55" grpId="0" animBg="1"/>
      <p:bldP spid="5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</a:t>
            </a:r>
            <a:r>
              <a:rPr lang="en-US" dirty="0" smtClean="0"/>
              <a:t>the examples </a:t>
            </a:r>
            <a:r>
              <a:rPr lang="en-US" dirty="0"/>
              <a:t>of Generalization/Specialization </a:t>
            </a:r>
            <a:r>
              <a:rPr lang="en-US" dirty="0" smtClean="0"/>
              <a:t>in the following E-R diagram</a:t>
            </a:r>
            <a:r>
              <a:rPr lang="en-GB" dirty="0" smtClean="0"/>
              <a:t>:</a:t>
            </a:r>
          </a:p>
          <a:p>
            <a:pPr lvl="1"/>
            <a:r>
              <a:rPr lang="en-US" dirty="0" smtClean="0"/>
              <a:t>Hospital Management System.</a:t>
            </a:r>
          </a:p>
          <a:p>
            <a:pPr lvl="1"/>
            <a:r>
              <a:rPr lang="en-US" dirty="0" smtClean="0"/>
              <a:t>College Management System.</a:t>
            </a:r>
          </a:p>
          <a:p>
            <a:pPr lvl="1"/>
            <a:r>
              <a:rPr lang="en-US" dirty="0" smtClean="0"/>
              <a:t>Bank Management System.</a:t>
            </a:r>
          </a:p>
          <a:p>
            <a:pPr lvl="1"/>
            <a:r>
              <a:rPr lang="en-US" dirty="0" smtClean="0"/>
              <a:t>Insurance Company.</a:t>
            </a:r>
          </a:p>
        </p:txBody>
      </p:sp>
    </p:spTree>
    <p:extLst>
      <p:ext uri="{BB962C8B-B14F-4D97-AF65-F5344CB8AC3E}">
        <p14:creationId xmlns:p14="http://schemas.microsoft.com/office/powerpoint/2010/main" val="273286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09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describes </a:t>
            </a:r>
            <a:r>
              <a:rPr lang="en-US" b="1" dirty="0">
                <a:solidFill>
                  <a:schemeClr val="accent6"/>
                </a:solidFill>
              </a:rPr>
              <a:t>relationship between members of the superclass and subclass </a:t>
            </a:r>
            <a:r>
              <a:rPr lang="en-US" dirty="0"/>
              <a:t>and indicates whether member of a superclass can be a member of one, or more than one subclass.</a:t>
            </a:r>
          </a:p>
          <a:p>
            <a:r>
              <a:rPr lang="en-US" dirty="0"/>
              <a:t>Types of disjoint constraints</a:t>
            </a:r>
          </a:p>
          <a:p>
            <a:pPr lvl="1"/>
            <a:r>
              <a:rPr lang="en-US" dirty="0"/>
              <a:t>Disjoint Constraint</a:t>
            </a:r>
          </a:p>
          <a:p>
            <a:pPr lvl="1"/>
            <a:r>
              <a:rPr lang="en-US" dirty="0"/>
              <a:t>Non-disjoint (Overlapping) Constraint</a:t>
            </a:r>
          </a:p>
        </p:txBody>
      </p:sp>
    </p:spTree>
    <p:extLst>
      <p:ext uri="{BB962C8B-B14F-4D97-AF65-F5344CB8AC3E}">
        <p14:creationId xmlns:p14="http://schemas.microsoft.com/office/powerpoint/2010/main" val="313155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Disjoint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the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only one lower-level entity set</a:t>
            </a:r>
            <a:r>
              <a:rPr lang="en-US" dirty="0"/>
              <a:t>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d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disjoint</a:t>
            </a:r>
            <a:r>
              <a:rPr lang="en-US" dirty="0"/>
              <a:t> near to the ISA triangle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7539313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only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Full-time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Part-time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03374"/>
            <a:ext cx="82296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Disjoint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4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Non-disjoint (Overlapping)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specifies that an </a:t>
            </a:r>
            <a:r>
              <a:rPr lang="en-US" b="1" dirty="0">
                <a:solidFill>
                  <a:schemeClr val="accent6"/>
                </a:solidFill>
              </a:rPr>
              <a:t>entity of a super class can belong to more than one lower-level entity </a:t>
            </a:r>
            <a:r>
              <a:rPr lang="en-US" dirty="0"/>
              <a:t>set (sub class).</a:t>
            </a:r>
          </a:p>
          <a:p>
            <a:r>
              <a:rPr lang="en-US" dirty="0"/>
              <a:t>Specified by ‘</a:t>
            </a:r>
            <a:r>
              <a:rPr lang="en-US" b="1" dirty="0">
                <a:solidFill>
                  <a:schemeClr val="accent6"/>
                </a:solidFill>
              </a:rPr>
              <a:t>o</a:t>
            </a:r>
            <a:r>
              <a:rPr lang="en-US" dirty="0"/>
              <a:t>’ or by writing </a:t>
            </a:r>
            <a:r>
              <a:rPr lang="en-US" b="1" dirty="0">
                <a:solidFill>
                  <a:schemeClr val="accent6"/>
                </a:solidFill>
              </a:rPr>
              <a:t>overlapping</a:t>
            </a:r>
            <a:r>
              <a:rPr lang="en-US" dirty="0"/>
              <a:t> near to the ISA triangle.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649224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One player (</a:t>
            </a:r>
            <a:r>
              <a:rPr lang="en-US" b="0" dirty="0" err="1">
                <a:solidFill>
                  <a:schemeClr val="tx1"/>
                </a:solidFill>
              </a:rPr>
              <a:t>Yuvraj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0" dirty="0" err="1">
                <a:solidFill>
                  <a:schemeClr val="tx1"/>
                </a:solidFill>
              </a:rPr>
              <a:t>singh</a:t>
            </a:r>
            <a:r>
              <a:rPr lang="en-US" b="0" dirty="0">
                <a:solidFill>
                  <a:schemeClr val="tx1"/>
                </a:solidFill>
              </a:rPr>
              <a:t>) is associated with more than one sub class.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78092"/>
            <a:ext cx="0" cy="100584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Head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 flipH="1">
            <a:off x="9612702" y="2959294"/>
            <a:ext cx="822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smtClean="0"/>
              <a:t>Non-disjoint</a:t>
            </a:r>
            <a:endParaRPr lang="en-US" sz="1050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5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23" idx="0"/>
          </p:cNvCxnSpPr>
          <p:nvPr/>
        </p:nvCxnSpPr>
        <p:spPr>
          <a:xfrm flipH="1" flipV="1">
            <a:off x="2330828" y="3818180"/>
            <a:ext cx="1333500" cy="71825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0"/>
          </p:cNvCxnSpPr>
          <p:nvPr/>
        </p:nvCxnSpPr>
        <p:spPr>
          <a:xfrm flipV="1">
            <a:off x="3664328" y="3830172"/>
            <a:ext cx="1333500" cy="7062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Related image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05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on Specialization and Generalization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71899" y="1309255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Constraints</a:t>
            </a:r>
          </a:p>
        </p:txBody>
      </p:sp>
      <p:cxnSp>
        <p:nvCxnSpPr>
          <p:cNvPr id="7" name="Straight Connector 6"/>
          <p:cNvCxnSpPr>
            <a:stCxn id="6" idx="2"/>
          </p:cNvCxnSpPr>
          <p:nvPr/>
        </p:nvCxnSpPr>
        <p:spPr>
          <a:xfrm>
            <a:off x="4686299" y="2147455"/>
            <a:ext cx="0" cy="51954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38400" y="2667000"/>
            <a:ext cx="449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11" idx="0"/>
          </p:cNvCxnSpPr>
          <p:nvPr/>
        </p:nvCxnSpPr>
        <p:spPr>
          <a:xfrm>
            <a:off x="2438400" y="2667000"/>
            <a:ext cx="0" cy="552432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12" idx="0"/>
          </p:cNvCxnSpPr>
          <p:nvPr/>
        </p:nvCxnSpPr>
        <p:spPr>
          <a:xfrm>
            <a:off x="6934199" y="2667000"/>
            <a:ext cx="1" cy="5461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24000" y="321943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32131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Participation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53055" y="4057632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01264" y="4533888"/>
            <a:ext cx="23563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301264" y="4533888"/>
            <a:ext cx="486" cy="533401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657600" y="4533888"/>
            <a:ext cx="0" cy="503116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87350" y="5010144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Disjoint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61134" y="5037004"/>
            <a:ext cx="1972899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Non-disjoint (Overlapping)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870940" y="503751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Total (Mandatory)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86600" y="502920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Partial (Optional)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6934200" y="4051300"/>
            <a:ext cx="1" cy="491157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785340" y="4536893"/>
            <a:ext cx="2209805" cy="556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0"/>
          </p:cNvCxnSpPr>
          <p:nvPr/>
        </p:nvCxnSpPr>
        <p:spPr>
          <a:xfrm>
            <a:off x="5785340" y="4542457"/>
            <a:ext cx="0" cy="495053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20" idx="0"/>
          </p:cNvCxnSpPr>
          <p:nvPr/>
        </p:nvCxnSpPr>
        <p:spPr>
          <a:xfrm>
            <a:off x="7995145" y="4535581"/>
            <a:ext cx="5855" cy="493619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3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D6FA9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(Completeness)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determines </a:t>
            </a:r>
            <a:r>
              <a:rPr lang="en-US" b="1" dirty="0">
                <a:solidFill>
                  <a:schemeClr val="accent6"/>
                </a:solidFill>
              </a:rPr>
              <a:t>whether every member of super class must participate as a member of subclass or not</a:t>
            </a:r>
            <a:r>
              <a:rPr lang="en-US" dirty="0"/>
              <a:t>.</a:t>
            </a:r>
          </a:p>
          <a:p>
            <a:r>
              <a:rPr lang="en-US" dirty="0"/>
              <a:t>Types of participation (Completeness) Constraint</a:t>
            </a:r>
          </a:p>
          <a:p>
            <a:pPr lvl="1"/>
            <a:r>
              <a:rPr lang="en-US" dirty="0"/>
              <a:t>Total (Mandatory) participation</a:t>
            </a:r>
          </a:p>
          <a:p>
            <a:pPr lvl="1"/>
            <a:r>
              <a:rPr lang="en-US" dirty="0"/>
              <a:t>Partial (Optional) participation</a:t>
            </a:r>
          </a:p>
        </p:txBody>
      </p:sp>
    </p:spTree>
    <p:extLst>
      <p:ext uri="{BB962C8B-B14F-4D97-AF65-F5344CB8AC3E}">
        <p14:creationId xmlns:p14="http://schemas.microsoft.com/office/powerpoint/2010/main" val="36602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(Mandatory)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superclass must be a member of some subclass</a:t>
            </a:r>
            <a:r>
              <a:rPr lang="en-US" dirty="0"/>
              <a:t> in the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double line </a:t>
            </a:r>
            <a:r>
              <a:rPr lang="en-US" dirty="0"/>
              <a:t>in E-R diagram.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30627" y="6004633"/>
            <a:ext cx="804672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>
              <a:defRPr b="1">
                <a:solidFill>
                  <a:schemeClr val="accent6"/>
                </a:solidFill>
              </a:defRPr>
            </a:lvl1pPr>
          </a:lstStyle>
          <a:p>
            <a:r>
              <a:rPr lang="en-US" b="0" dirty="0">
                <a:solidFill>
                  <a:schemeClr val="tx1"/>
                </a:solidFill>
              </a:rPr>
              <a:t>All the players are associated with minimum one sub class either (Batsman or Bowler).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921677" y="2582575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entity is a </a:t>
            </a:r>
            <a:r>
              <a:rPr lang="en-US" b="1" dirty="0">
                <a:solidFill>
                  <a:schemeClr val="accent6"/>
                </a:solidFill>
              </a:rPr>
              <a:t>person</a:t>
            </a:r>
            <a:r>
              <a:rPr lang="en-US" dirty="0"/>
              <a:t>, a </a:t>
            </a:r>
            <a:r>
              <a:rPr lang="en-US" b="1" dirty="0">
                <a:solidFill>
                  <a:schemeClr val="accent6"/>
                </a:solidFill>
              </a:rPr>
              <a:t>place</a:t>
            </a:r>
            <a:r>
              <a:rPr lang="en-US" dirty="0"/>
              <a:t> or an </a:t>
            </a:r>
            <a:r>
              <a:rPr lang="en-US" b="1" dirty="0">
                <a:solidFill>
                  <a:schemeClr val="accent6"/>
                </a:solidFill>
              </a:rPr>
              <a:t>object</a:t>
            </a:r>
            <a:r>
              <a:rPr lang="en-US" dirty="0"/>
              <a:t>.</a:t>
            </a:r>
          </a:p>
          <a:p>
            <a:r>
              <a:rPr lang="en-US" dirty="0"/>
              <a:t>An entity is represented by a </a:t>
            </a:r>
            <a:r>
              <a:rPr lang="en-US" b="1" dirty="0">
                <a:solidFill>
                  <a:schemeClr val="accent6"/>
                </a:solidFill>
              </a:rPr>
              <a:t>rectangle</a:t>
            </a:r>
            <a:r>
              <a:rPr lang="en-US" dirty="0"/>
              <a:t> which contains the name of an entity.</a:t>
            </a:r>
          </a:p>
          <a:p>
            <a:r>
              <a:rPr lang="en-US" dirty="0" smtClean="0"/>
              <a:t>Entities </a:t>
            </a:r>
            <a:r>
              <a:rPr lang="en-US" dirty="0"/>
              <a:t>of a college database are:</a:t>
            </a:r>
          </a:p>
          <a:p>
            <a:pPr lvl="1"/>
            <a:r>
              <a:rPr lang="en-US" dirty="0"/>
              <a:t>Student</a:t>
            </a:r>
          </a:p>
          <a:p>
            <a:pPr lvl="1"/>
            <a:r>
              <a:rPr lang="en-US" dirty="0"/>
              <a:t>Professor/Faculty</a:t>
            </a:r>
          </a:p>
          <a:p>
            <a:pPr lvl="1"/>
            <a:r>
              <a:rPr lang="en-US" dirty="0"/>
              <a:t>Course</a:t>
            </a:r>
          </a:p>
          <a:p>
            <a:pPr lvl="1"/>
            <a:r>
              <a:rPr lang="en-US" dirty="0"/>
              <a:t>Department</a:t>
            </a:r>
          </a:p>
          <a:p>
            <a:pPr lvl="1"/>
            <a:r>
              <a:rPr lang="en-US" dirty="0"/>
              <a:t>Result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Subject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10210801" y="968188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Entity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71555" y="1842880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20988" y="3139716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88676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056364" y="3139715"/>
            <a:ext cx="1502228" cy="7707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Course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98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(Optional)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Partial participation specifies that </a:t>
            </a:r>
            <a:r>
              <a:rPr lang="en-US" b="1" dirty="0">
                <a:solidFill>
                  <a:schemeClr val="accent6"/>
                </a:solidFill>
              </a:rPr>
              <a:t>every entity in the super class does not belong to any of the subclass </a:t>
            </a:r>
            <a:r>
              <a:rPr lang="en-US" dirty="0"/>
              <a:t>of specialization.</a:t>
            </a:r>
          </a:p>
          <a:p>
            <a:r>
              <a:rPr lang="en-US" dirty="0"/>
              <a:t>Specified by a </a:t>
            </a:r>
            <a:r>
              <a:rPr lang="en-US" b="1" dirty="0">
                <a:solidFill>
                  <a:schemeClr val="accent6"/>
                </a:solidFill>
              </a:rPr>
              <a:t>single line </a:t>
            </a:r>
            <a:r>
              <a:rPr lang="en-US" dirty="0"/>
              <a:t>in E-R diagram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9928" y="211003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Cricketer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(Super class)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3664328" y="294823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403569" y="3176830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16428" y="3184450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02028" y="3399080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Batsman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7828" y="3411072"/>
            <a:ext cx="1828800" cy="8382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Bowler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(Sub class)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2228" y="3178213"/>
            <a:ext cx="0" cy="2286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7306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5226428" y="4536439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8892977" y="1743634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Employee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(Super class)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9809618" y="2581267"/>
            <a:ext cx="0" cy="1024128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stCxn id="20" idx="1"/>
          </p:cNvCxnSpPr>
          <p:nvPr/>
        </p:nvCxnSpPr>
        <p:spPr>
          <a:xfrm flipH="1">
            <a:off x="8590421" y="4013522"/>
            <a:ext cx="895347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angle 16"/>
          <p:cNvSpPr/>
          <p:nvPr/>
        </p:nvSpPr>
        <p:spPr>
          <a:xfrm>
            <a:off x="765696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Professor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228718" y="4886153"/>
            <a:ext cx="1828800" cy="838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</a:t>
            </a:r>
          </a:p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(Sub class)</a:t>
            </a:r>
          </a:p>
        </p:txBody>
      </p:sp>
      <p:cxnSp>
        <p:nvCxnSpPr>
          <p:cNvPr id="19" name="Straight Connector 18"/>
          <p:cNvCxnSpPr>
            <a:stCxn id="20" idx="3"/>
            <a:endCxn id="18" idx="0"/>
          </p:cNvCxnSpPr>
          <p:nvPr/>
        </p:nvCxnSpPr>
        <p:spPr>
          <a:xfrm>
            <a:off x="10133468" y="4013522"/>
            <a:ext cx="1009650" cy="87263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lowchart: Merge 19"/>
          <p:cNvSpPr/>
          <p:nvPr/>
        </p:nvSpPr>
        <p:spPr>
          <a:xfrm>
            <a:off x="9161918" y="3607444"/>
            <a:ext cx="1295400" cy="812156"/>
          </a:xfrm>
          <a:prstGeom prst="flowChartMerg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233932" y="2110030"/>
            <a:ext cx="13447" cy="37980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ular Callout 22"/>
          <p:cNvSpPr/>
          <p:nvPr/>
        </p:nvSpPr>
        <p:spPr>
          <a:xfrm>
            <a:off x="2632237" y="3468182"/>
            <a:ext cx="2103120" cy="723980"/>
          </a:xfrm>
          <a:prstGeom prst="wedgeRoundRectCallout">
            <a:avLst>
              <a:gd name="adj1" fmla="val -13582"/>
              <a:gd name="adj2" fmla="val 9906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Not associated with any sub class</a:t>
            </a:r>
            <a:endParaRPr lang="en-IN" dirty="0"/>
          </a:p>
        </p:txBody>
      </p:sp>
      <p:pic>
        <p:nvPicPr>
          <p:cNvPr id="24" name="Picture 2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589" y="4536439"/>
            <a:ext cx="182879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https://hindi.sportzwiki.com/wp-content/uploads/2016/08/Gautam-Gambhir3.jpg"/>
          <p:cNvPicPr>
            <a:picLocks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39"/>
          <a:stretch/>
        </p:blipFill>
        <p:spPr bwMode="auto">
          <a:xfrm>
            <a:off x="604591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Related image"/>
          <p:cNvPicPr>
            <a:picLocks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r="9438"/>
          <a:stretch/>
        </p:blipFill>
        <p:spPr bwMode="auto">
          <a:xfrm>
            <a:off x="1631876" y="211003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Related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80" y="2110030"/>
            <a:ext cx="121919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0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4" grpId="0" animBg="1"/>
      <p:bldP spid="17" grpId="0" animBg="1"/>
      <p:bldP spid="18" grpId="0" animBg="1"/>
      <p:bldP spid="20" grpId="0" animBg="1"/>
      <p:bldP spid="2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E-R model we </a:t>
            </a:r>
            <a:r>
              <a:rPr lang="en-US" b="1" dirty="0">
                <a:solidFill>
                  <a:schemeClr val="accent6"/>
                </a:solidFill>
              </a:rPr>
              <a:t>cannot express relationships between two relationships</a:t>
            </a:r>
            <a:r>
              <a:rPr lang="en-US" dirty="0"/>
              <a:t>.</a:t>
            </a:r>
          </a:p>
        </p:txBody>
      </p:sp>
      <p:sp>
        <p:nvSpPr>
          <p:cNvPr id="23" name="Diamond 22"/>
          <p:cNvSpPr/>
          <p:nvPr/>
        </p:nvSpPr>
        <p:spPr>
          <a:xfrm>
            <a:off x="4809788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190382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Relation</a:t>
            </a:r>
            <a:r>
              <a:rPr lang="en-US" sz="2000" dirty="0" smtClean="0"/>
              <a:t> 1</a:t>
            </a:r>
            <a:endParaRPr lang="en-IN" sz="2000" dirty="0"/>
          </a:p>
        </p:txBody>
      </p:sp>
      <p:sp>
        <p:nvSpPr>
          <p:cNvPr id="25" name="Diamond 24"/>
          <p:cNvSpPr/>
          <p:nvPr/>
        </p:nvSpPr>
        <p:spPr>
          <a:xfrm>
            <a:off x="7663277" y="1713914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Relation</a:t>
            </a:r>
            <a:r>
              <a:rPr lang="en-US" sz="2000" dirty="0"/>
              <a:t> 2</a:t>
            </a:r>
            <a:endParaRPr lang="en-IN" sz="2000" dirty="0"/>
          </a:p>
        </p:txBody>
      </p:sp>
      <p:cxnSp>
        <p:nvCxnSpPr>
          <p:cNvPr id="28" name="Straight Connector 27"/>
          <p:cNvCxnSpPr>
            <a:stCxn id="24" idx="3"/>
            <a:endCxn id="23" idx="1"/>
          </p:cNvCxnSpPr>
          <p:nvPr/>
        </p:nvCxnSpPr>
        <p:spPr>
          <a:xfrm>
            <a:off x="4373977" y="2056814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3" idx="3"/>
          </p:cNvCxnSpPr>
          <p:nvPr/>
        </p:nvCxnSpPr>
        <p:spPr>
          <a:xfrm>
            <a:off x="7279938" y="2056814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Multiply 29"/>
          <p:cNvSpPr/>
          <p:nvPr/>
        </p:nvSpPr>
        <p:spPr>
          <a:xfrm>
            <a:off x="5673503" y="1529577"/>
            <a:ext cx="742720" cy="1054473"/>
          </a:xfrm>
          <a:prstGeom prst="mathMultiply">
            <a:avLst>
              <a:gd name="adj1" fmla="val 15248"/>
            </a:avLst>
          </a:prstGeom>
          <a:solidFill>
            <a:schemeClr val="accent6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4809788" y="3090808"/>
            <a:ext cx="2470150" cy="6858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Relation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90382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663277" y="3090808"/>
            <a:ext cx="2470150" cy="685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2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>
            <a:off x="4373977" y="3433708"/>
            <a:ext cx="435811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Straight Connector 34"/>
          <p:cNvCxnSpPr>
            <a:stCxn id="31" idx="3"/>
          </p:cNvCxnSpPr>
          <p:nvPr/>
        </p:nvCxnSpPr>
        <p:spPr>
          <a:xfrm>
            <a:off x="7279938" y="3433708"/>
            <a:ext cx="383339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6" name="Group 35"/>
          <p:cNvGrpSpPr/>
          <p:nvPr/>
        </p:nvGrpSpPr>
        <p:grpSpPr>
          <a:xfrm>
            <a:off x="5713827" y="3197216"/>
            <a:ext cx="845347" cy="472983"/>
            <a:chOff x="4420049" y="3019518"/>
            <a:chExt cx="845347" cy="472983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420049" y="3106458"/>
              <a:ext cx="308727" cy="386043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4675598" y="3019518"/>
              <a:ext cx="589798" cy="469528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3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E-R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062111" y="234150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Employee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29439" y="233715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Department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3226571" y="2335433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Works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0" idx="3"/>
          </p:cNvCxnSpPr>
          <p:nvPr/>
        </p:nvCxnSpPr>
        <p:spPr>
          <a:xfrm>
            <a:off x="4950868" y="2564033"/>
            <a:ext cx="475488" cy="171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/>
          <p:cNvCxnSpPr>
            <a:stCxn id="18" idx="3"/>
            <a:endCxn id="20" idx="1"/>
          </p:cNvCxnSpPr>
          <p:nvPr/>
        </p:nvCxnSpPr>
        <p:spPr>
          <a:xfrm flipV="1">
            <a:off x="2760282" y="2564033"/>
            <a:ext cx="466289" cy="60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>
            <a:endCxn id="20" idx="0"/>
          </p:cNvCxnSpPr>
          <p:nvPr/>
        </p:nvCxnSpPr>
        <p:spPr>
          <a:xfrm flipH="1">
            <a:off x="4088720" y="1847272"/>
            <a:ext cx="526" cy="48816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3171235" y="3485240"/>
            <a:ext cx="182880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en-US" dirty="0" smtClean="0">
                <a:solidFill>
                  <a:schemeClr val="tx1"/>
                </a:solidFill>
              </a:rPr>
              <a:t>orrow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3236549" y="4375086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stCxn id="27" idx="2"/>
            <a:endCxn id="39" idx="0"/>
          </p:cNvCxnSpPr>
          <p:nvPr/>
        </p:nvCxnSpPr>
        <p:spPr>
          <a:xfrm>
            <a:off x="4085635" y="3942440"/>
            <a:ext cx="0" cy="432646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stCxn id="20" idx="2"/>
            <a:endCxn id="27" idx="0"/>
          </p:cNvCxnSpPr>
          <p:nvPr/>
        </p:nvCxnSpPr>
        <p:spPr>
          <a:xfrm flipH="1">
            <a:off x="4085635" y="2792633"/>
            <a:ext cx="3085" cy="692607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ounded Rectangle 41"/>
          <p:cNvSpPr/>
          <p:nvPr/>
        </p:nvSpPr>
        <p:spPr>
          <a:xfrm>
            <a:off x="2991440" y="2032570"/>
            <a:ext cx="2194560" cy="2088516"/>
          </a:xfrm>
          <a:prstGeom prst="roundRect">
            <a:avLst>
              <a:gd name="adj" fmla="val 10388"/>
            </a:avLst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67597" y="3006170"/>
            <a:ext cx="2946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Can not connect two relationship</a:t>
            </a:r>
            <a:endParaRPr lang="en-US" sz="1600" dirty="0"/>
          </a:p>
        </p:txBody>
      </p:sp>
      <p:cxnSp>
        <p:nvCxnSpPr>
          <p:cNvPr id="44" name="Straight Arrow Connector 43"/>
          <p:cNvCxnSpPr/>
          <p:nvPr/>
        </p:nvCxnSpPr>
        <p:spPr>
          <a:xfrm flipH="1" flipV="1">
            <a:off x="4624550" y="2656353"/>
            <a:ext cx="339382" cy="3809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639921" y="3298514"/>
            <a:ext cx="270380" cy="3429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/>
          <p:cNvSpPr/>
          <p:nvPr/>
        </p:nvSpPr>
        <p:spPr>
          <a:xfrm>
            <a:off x="7493391" y="3485240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Borrow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625011" y="4374155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627747" y="259632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>
            <a:stCxn id="46" idx="0"/>
            <a:endCxn id="48" idx="2"/>
          </p:cNvCxnSpPr>
          <p:nvPr/>
        </p:nvCxnSpPr>
        <p:spPr>
          <a:xfrm flipH="1" flipV="1">
            <a:off x="8542147" y="3053526"/>
            <a:ext cx="2804" cy="43171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stCxn id="46" idx="2"/>
            <a:endCxn id="47" idx="0"/>
          </p:cNvCxnSpPr>
          <p:nvPr/>
        </p:nvCxnSpPr>
        <p:spPr>
          <a:xfrm flipH="1">
            <a:off x="8539411" y="3942440"/>
            <a:ext cx="5540" cy="43171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tangle 50"/>
          <p:cNvSpPr/>
          <p:nvPr/>
        </p:nvSpPr>
        <p:spPr>
          <a:xfrm>
            <a:off x="880339" y="1219736"/>
            <a:ext cx="6400800" cy="1836666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028919" y="1297868"/>
            <a:ext cx="11887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241840" y="1380105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Company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062111" y="5058704"/>
            <a:ext cx="8229600" cy="1097280"/>
          </a:xfrm>
          <a:prstGeom prst="roundRect">
            <a:avLst>
              <a:gd name="adj" fmla="val 10521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Process of creating an entity by combining various components of E-R diagram is called aggregation.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55" name="Bent Arrow 54"/>
          <p:cNvSpPr/>
          <p:nvPr/>
        </p:nvSpPr>
        <p:spPr>
          <a:xfrm rot="5400000">
            <a:off x="7644407" y="1514179"/>
            <a:ext cx="850321" cy="10367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4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7" grpId="0" animBg="1"/>
      <p:bldP spid="39" grpId="0" animBg="1"/>
      <p:bldP spid="42" grpId="0" animBg="1"/>
      <p:bldP spid="42" grpId="1" animBg="1"/>
      <p:bldP spid="43" grpId="0"/>
      <p:bldP spid="43" grpId="1"/>
      <p:bldP spid="46" grpId="0" animBg="1"/>
      <p:bldP spid="47" grpId="0" animBg="1"/>
      <p:bldP spid="48" grpId="0" animBg="1"/>
      <p:bldP spid="51" grpId="0" animBg="1"/>
      <p:bldP spid="52" grpId="0"/>
      <p:bldP spid="53" grpId="0" animBg="1"/>
      <p:bldP spid="54" grpId="0" animBg="1"/>
      <p:bldP spid="5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</a:t>
            </a:r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59098" y="237999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Patient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88225" y="23756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Hospital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6969844" y="2370699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Admitted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6" idx="3"/>
            <a:endCxn id="8" idx="1"/>
          </p:cNvCxnSpPr>
          <p:nvPr/>
        </p:nvCxnSpPr>
        <p:spPr>
          <a:xfrm flipV="1">
            <a:off x="6557269" y="2599299"/>
            <a:ext cx="412575" cy="929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stCxn id="11" idx="4"/>
            <a:endCxn id="6" idx="0"/>
          </p:cNvCxnSpPr>
          <p:nvPr/>
        </p:nvCxnSpPr>
        <p:spPr>
          <a:xfrm>
            <a:off x="4744795" y="1944026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4013275" y="1521116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PatID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stCxn id="13" idx="4"/>
            <a:endCxn id="6" idx="0"/>
          </p:cNvCxnSpPr>
          <p:nvPr/>
        </p:nvCxnSpPr>
        <p:spPr>
          <a:xfrm flipH="1">
            <a:off x="5708184" y="1921615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631398" y="149870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4" name="Straight Connector 13"/>
          <p:cNvCxnSpPr>
            <a:stCxn id="15" idx="4"/>
          </p:cNvCxnSpPr>
          <p:nvPr/>
        </p:nvCxnSpPr>
        <p:spPr>
          <a:xfrm>
            <a:off x="9508253" y="1940013"/>
            <a:ext cx="963389" cy="43597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Oval 14"/>
          <p:cNvSpPr/>
          <p:nvPr/>
        </p:nvSpPr>
        <p:spPr>
          <a:xfrm>
            <a:off x="8776733" y="1517103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HosID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17" idx="4"/>
          </p:cNvCxnSpPr>
          <p:nvPr/>
        </p:nvCxnSpPr>
        <p:spPr>
          <a:xfrm flipH="1">
            <a:off x="10471642" y="1917602"/>
            <a:ext cx="654734" cy="45838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Oval 16"/>
          <p:cNvSpPr/>
          <p:nvPr/>
        </p:nvSpPr>
        <p:spPr>
          <a:xfrm>
            <a:off x="10394856" y="1494692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8" name="Diamond 17"/>
          <p:cNvSpPr/>
          <p:nvPr/>
        </p:nvSpPr>
        <p:spPr>
          <a:xfrm>
            <a:off x="2538803" y="2379998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41113" y="237392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Medical Record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9" idx="0"/>
            <a:endCxn id="21" idx="4"/>
          </p:cNvCxnSpPr>
          <p:nvPr/>
        </p:nvCxnSpPr>
        <p:spPr>
          <a:xfrm flipV="1">
            <a:off x="1090199" y="1796761"/>
            <a:ext cx="0" cy="5771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Oval 20"/>
          <p:cNvSpPr/>
          <p:nvPr/>
        </p:nvSpPr>
        <p:spPr>
          <a:xfrm>
            <a:off x="358679" y="133956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MRID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rot="5400000" flipV="1">
            <a:off x="4540840" y="2288821"/>
            <a:ext cx="526" cy="640080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V="1">
            <a:off x="2252911" y="2287510"/>
            <a:ext cx="527" cy="64008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Diamond 23"/>
          <p:cNvSpPr/>
          <p:nvPr/>
        </p:nvSpPr>
        <p:spPr>
          <a:xfrm>
            <a:off x="9571896" y="3274414"/>
            <a:ext cx="1724298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584959" y="4138442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Doctor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2"/>
            <a:endCxn id="27" idx="0"/>
          </p:cNvCxnSpPr>
          <p:nvPr/>
        </p:nvCxnSpPr>
        <p:spPr>
          <a:xfrm flipH="1">
            <a:off x="9617616" y="4595642"/>
            <a:ext cx="816429" cy="404250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Oval 26"/>
          <p:cNvSpPr/>
          <p:nvPr/>
        </p:nvSpPr>
        <p:spPr>
          <a:xfrm>
            <a:off x="8886096" y="4999892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DrID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10433518" y="3717058"/>
            <a:ext cx="526" cy="40425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Straight Connector 28"/>
          <p:cNvCxnSpPr>
            <a:stCxn id="24" idx="0"/>
            <a:endCxn id="7" idx="2"/>
          </p:cNvCxnSpPr>
          <p:nvPr/>
        </p:nvCxnSpPr>
        <p:spPr>
          <a:xfrm flipV="1">
            <a:off x="10434045" y="2832842"/>
            <a:ext cx="3266" cy="441572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Diamond 29"/>
          <p:cNvSpPr/>
          <p:nvPr/>
        </p:nvSpPr>
        <p:spPr>
          <a:xfrm rot="1261021">
            <a:off x="6994292" y="3323492"/>
            <a:ext cx="2150296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Treats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>
            <a:stCxn id="30" idx="3"/>
          </p:cNvCxnSpPr>
          <p:nvPr/>
        </p:nvCxnSpPr>
        <p:spPr>
          <a:xfrm>
            <a:off x="9073063" y="3937689"/>
            <a:ext cx="511369" cy="198175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Straight Connector 31"/>
          <p:cNvCxnSpPr>
            <a:endCxn id="30" idx="1"/>
          </p:cNvCxnSpPr>
          <p:nvPr/>
        </p:nvCxnSpPr>
        <p:spPr>
          <a:xfrm>
            <a:off x="6075921" y="2843116"/>
            <a:ext cx="989896" cy="32337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Straight Connector 32"/>
          <p:cNvCxnSpPr>
            <a:stCxn id="25" idx="2"/>
            <a:endCxn id="34" idx="0"/>
          </p:cNvCxnSpPr>
          <p:nvPr/>
        </p:nvCxnSpPr>
        <p:spPr>
          <a:xfrm>
            <a:off x="10434045" y="4595642"/>
            <a:ext cx="824894" cy="403829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10527419" y="4999471"/>
            <a:ext cx="146304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</a:t>
            </a:r>
            <a:r>
              <a:rPr lang="en-US" dirty="0" smtClean="0">
                <a:solidFill>
                  <a:schemeClr val="tx1"/>
                </a:solidFill>
              </a:rPr>
              <a:t>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19" idx="2"/>
            <a:endCxn id="36" idx="0"/>
          </p:cNvCxnSpPr>
          <p:nvPr/>
        </p:nvCxnSpPr>
        <p:spPr>
          <a:xfrm>
            <a:off x="1090199" y="2831123"/>
            <a:ext cx="138381" cy="34225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Oval 35"/>
          <p:cNvSpPr/>
          <p:nvPr/>
        </p:nvSpPr>
        <p:spPr>
          <a:xfrm>
            <a:off x="221745" y="3173375"/>
            <a:ext cx="2013670" cy="4572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038449" y="2593299"/>
            <a:ext cx="566928" cy="11864"/>
          </a:xfrm>
          <a:prstGeom prst="line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57" idx="0"/>
          </p:cNvCxnSpPr>
          <p:nvPr/>
        </p:nvCxnSpPr>
        <p:spPr>
          <a:xfrm flipH="1">
            <a:off x="5692683" y="2824417"/>
            <a:ext cx="10722" cy="470449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Straight Connector 54"/>
          <p:cNvCxnSpPr>
            <a:stCxn id="57" idx="1"/>
          </p:cNvCxnSpPr>
          <p:nvPr/>
        </p:nvCxnSpPr>
        <p:spPr>
          <a:xfrm flipH="1">
            <a:off x="4971354" y="3498927"/>
            <a:ext cx="467329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6" name="Straight Connector 55"/>
          <p:cNvCxnSpPr>
            <a:stCxn id="57" idx="3"/>
          </p:cNvCxnSpPr>
          <p:nvPr/>
        </p:nvCxnSpPr>
        <p:spPr>
          <a:xfrm>
            <a:off x="5946683" y="3498927"/>
            <a:ext cx="389415" cy="4101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7" name="Flowchart: Merge 56"/>
          <p:cNvSpPr/>
          <p:nvPr/>
        </p:nvSpPr>
        <p:spPr>
          <a:xfrm>
            <a:off x="5184683" y="3294866"/>
            <a:ext cx="1016000" cy="408122"/>
          </a:xfrm>
          <a:prstGeom prst="flowChartMerg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 anchorCtr="1"/>
          <a:lstStyle/>
          <a:p>
            <a:pPr algn="ctr"/>
            <a:r>
              <a:rPr lang="en-US" sz="1600" dirty="0" smtClean="0"/>
              <a:t>ISA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4531576" y="3893855"/>
            <a:ext cx="884247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Indoor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799678" y="3906402"/>
            <a:ext cx="984674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Outdoor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/>
          <p:cNvCxnSpPr>
            <a:stCxn id="61" idx="0"/>
          </p:cNvCxnSpPr>
          <p:nvPr/>
        </p:nvCxnSpPr>
        <p:spPr>
          <a:xfrm flipV="1">
            <a:off x="4917254" y="4358434"/>
            <a:ext cx="54100" cy="47764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Oval 60"/>
          <p:cNvSpPr/>
          <p:nvPr/>
        </p:nvSpPr>
        <p:spPr>
          <a:xfrm>
            <a:off x="4185734" y="4836077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IPDID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/>
          <p:cNvCxnSpPr>
            <a:stCxn id="63" idx="0"/>
            <a:endCxn id="59" idx="2"/>
          </p:cNvCxnSpPr>
          <p:nvPr/>
        </p:nvCxnSpPr>
        <p:spPr>
          <a:xfrm flipH="1" flipV="1">
            <a:off x="6292015" y="4363602"/>
            <a:ext cx="1034754" cy="54236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Oval 62"/>
          <p:cNvSpPr/>
          <p:nvPr/>
        </p:nvSpPr>
        <p:spPr>
          <a:xfrm>
            <a:off x="6595249" y="490596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OPDID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5" idx="7"/>
          </p:cNvCxnSpPr>
          <p:nvPr/>
        </p:nvCxnSpPr>
        <p:spPr>
          <a:xfrm flipV="1">
            <a:off x="3987185" y="4363602"/>
            <a:ext cx="1010611" cy="27489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Oval 64"/>
          <p:cNvSpPr/>
          <p:nvPr/>
        </p:nvSpPr>
        <p:spPr>
          <a:xfrm>
            <a:off x="2738402" y="457656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RoomNo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59" idx="2"/>
            <a:endCxn id="67" idx="0"/>
          </p:cNvCxnSpPr>
          <p:nvPr/>
        </p:nvCxnSpPr>
        <p:spPr>
          <a:xfrm flipH="1">
            <a:off x="6228481" y="4363602"/>
            <a:ext cx="63534" cy="996901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Oval 66"/>
          <p:cNvSpPr/>
          <p:nvPr/>
        </p:nvSpPr>
        <p:spPr>
          <a:xfrm>
            <a:off x="5634481" y="5360503"/>
            <a:ext cx="118800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Charge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66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7" grpId="0" animBg="1"/>
      <p:bldP spid="30" grpId="0" animBg="1"/>
      <p:bldP spid="34" grpId="0" animBg="1"/>
      <p:bldP spid="3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Reduce the E-R diagram </a:t>
            </a: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/>
            </a:r>
            <a:b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</a:br>
            <a:r>
              <a:rPr lang="en-US" dirty="0" smtClean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to Database Schema</a:t>
            </a:r>
            <a:endParaRPr lang="en-US" dirty="0">
              <a:gradFill flip="none" rotWithShape="1">
                <a:gsLst>
                  <a:gs pos="10000">
                    <a:schemeClr val="accent6">
                      <a:lumMod val="50000"/>
                    </a:schemeClr>
                  </a:gs>
                  <a:gs pos="100000">
                    <a:schemeClr val="accent6"/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Section - 11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34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b="1" dirty="0">
                <a:solidFill>
                  <a:schemeClr val="accent6"/>
                </a:solidFill>
              </a:rPr>
              <a:t>entity</a:t>
            </a:r>
            <a:r>
              <a:rPr lang="en-US" dirty="0"/>
              <a:t> of an ER diagram is </a:t>
            </a:r>
            <a:r>
              <a:rPr lang="en-US" b="1" dirty="0">
                <a:solidFill>
                  <a:schemeClr val="accent6"/>
                </a:solidFill>
              </a:rPr>
              <a:t>turned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6"/>
                </a:solidFill>
              </a:rPr>
              <a:t>attribute</a:t>
            </a:r>
            <a:r>
              <a:rPr lang="en-US" dirty="0"/>
              <a:t> (except multi-valued attribute) </a:t>
            </a:r>
            <a:r>
              <a:rPr lang="en-US" b="1" dirty="0">
                <a:solidFill>
                  <a:schemeClr val="accent6"/>
                </a:solidFill>
              </a:rPr>
              <a:t>turns into </a:t>
            </a:r>
            <a:r>
              <a:rPr lang="en-US" dirty="0"/>
              <a:t>a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(attribute) in the table.</a:t>
            </a:r>
          </a:p>
          <a:p>
            <a:r>
              <a:rPr lang="en-US" b="1" dirty="0">
                <a:solidFill>
                  <a:schemeClr val="accent6"/>
                </a:solidFill>
              </a:rPr>
              <a:t>Table name</a:t>
            </a:r>
            <a:r>
              <a:rPr lang="en-US" dirty="0"/>
              <a:t> can be same as </a:t>
            </a:r>
            <a:r>
              <a:rPr lang="en-US" b="1" dirty="0">
                <a:solidFill>
                  <a:schemeClr val="accent6"/>
                </a:solidFill>
              </a:rPr>
              <a:t>entity name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Key attribute </a:t>
            </a:r>
            <a:r>
              <a:rPr lang="en-US" dirty="0"/>
              <a:t>of the entity is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the table which is usually underlined. </a:t>
            </a:r>
          </a:p>
          <a:p>
            <a:r>
              <a:rPr lang="en-US" dirty="0"/>
              <a:t>It is highly recommended that every table should start with its primary key attribute conventionally named as </a:t>
            </a:r>
            <a:r>
              <a:rPr lang="en-US" dirty="0" err="1"/>
              <a:t>TablenameID</a:t>
            </a:r>
            <a:r>
              <a:rPr lang="en-US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2954" y="256217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9" idx="4"/>
            <a:endCxn id="7" idx="0"/>
          </p:cNvCxnSpPr>
          <p:nvPr/>
        </p:nvCxnSpPr>
        <p:spPr>
          <a:xfrm>
            <a:off x="8878651" y="2126201"/>
            <a:ext cx="963389" cy="435972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Oval 8"/>
          <p:cNvSpPr/>
          <p:nvPr/>
        </p:nvSpPr>
        <p:spPr>
          <a:xfrm>
            <a:off x="8147131" y="1703291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1" idx="4"/>
            <a:endCxn id="7" idx="0"/>
          </p:cNvCxnSpPr>
          <p:nvPr/>
        </p:nvCxnSpPr>
        <p:spPr>
          <a:xfrm flipH="1">
            <a:off x="9842040" y="2103790"/>
            <a:ext cx="654734" cy="458383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Oval 10"/>
          <p:cNvSpPr/>
          <p:nvPr/>
        </p:nvSpPr>
        <p:spPr>
          <a:xfrm>
            <a:off x="9765254" y="168088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7897305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Address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69407" y="3370210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9076771" y="3992078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72163" y="3890680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2" idx="0"/>
          </p:cNvCxnSpPr>
          <p:nvPr/>
        </p:nvCxnSpPr>
        <p:spPr>
          <a:xfrm flipH="1">
            <a:off x="8628825" y="3028722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stCxn id="7" idx="2"/>
            <a:endCxn id="15" idx="0"/>
          </p:cNvCxnSpPr>
          <p:nvPr/>
        </p:nvCxnSpPr>
        <p:spPr>
          <a:xfrm flipH="1">
            <a:off x="9833529" y="3019373"/>
            <a:ext cx="8511" cy="871307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/>
          <p:cNvCxnSpPr>
            <a:endCxn id="13" idx="0"/>
          </p:cNvCxnSpPr>
          <p:nvPr/>
        </p:nvCxnSpPr>
        <p:spPr>
          <a:xfrm>
            <a:off x="9847879" y="3028722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ounded Rectangle 18"/>
          <p:cNvSpPr/>
          <p:nvPr/>
        </p:nvSpPr>
        <p:spPr>
          <a:xfrm>
            <a:off x="7700527" y="4959955"/>
            <a:ext cx="393192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Name, Address, City)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Step </a:t>
            </a:r>
            <a:r>
              <a:rPr lang="en-US" sz="2800" dirty="0"/>
              <a:t>1: Reduce </a:t>
            </a:r>
            <a:r>
              <a:rPr lang="en-US" sz="2800" b="1" dirty="0">
                <a:solidFill>
                  <a:schemeClr val="accent6"/>
                </a:solidFill>
              </a:rPr>
              <a:t>Entities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6"/>
                </a:solidFill>
              </a:rPr>
              <a:t>Simple Attributes</a:t>
            </a:r>
            <a:r>
              <a:rPr lang="en-US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0126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1181" y="863444"/>
            <a:ext cx="7111390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b="1" dirty="0">
                <a:solidFill>
                  <a:schemeClr val="accent6"/>
                </a:solidFill>
              </a:rPr>
              <a:t>Multi-value attribute </a:t>
            </a:r>
            <a:r>
              <a:rPr lang="en-US" dirty="0"/>
              <a:t>is turned into a </a:t>
            </a:r>
            <a:r>
              <a:rPr lang="en-US" b="1" dirty="0">
                <a:solidFill>
                  <a:schemeClr val="accent6"/>
                </a:solidFill>
              </a:rPr>
              <a:t>new table</a:t>
            </a:r>
            <a:r>
              <a:rPr lang="en-US" dirty="0"/>
              <a:t>. </a:t>
            </a:r>
          </a:p>
          <a:p>
            <a:r>
              <a:rPr lang="en-US" b="1" dirty="0">
                <a:solidFill>
                  <a:schemeClr val="accent6"/>
                </a:solidFill>
              </a:rPr>
              <a:t>Add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column into </a:t>
            </a:r>
            <a:r>
              <a:rPr lang="en-US" b="1" dirty="0">
                <a:solidFill>
                  <a:schemeClr val="accent6"/>
                </a:solidFill>
              </a:rPr>
              <a:t>multi-value attribute’s table</a:t>
            </a:r>
            <a:r>
              <a:rPr lang="en-US" dirty="0"/>
              <a:t>.</a:t>
            </a:r>
          </a:p>
          <a:p>
            <a:r>
              <a:rPr lang="en-US" dirty="0"/>
              <a:t>Add the </a:t>
            </a:r>
            <a:r>
              <a:rPr lang="en-US" b="1" dirty="0">
                <a:solidFill>
                  <a:schemeClr val="accent6"/>
                </a:solidFill>
              </a:rPr>
              <a:t>primary key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column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6"/>
                </a:solidFill>
              </a:rPr>
              <a:t>parent entity’s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 </a:t>
            </a:r>
            <a:r>
              <a:rPr lang="en-US" dirty="0"/>
              <a:t>within the </a:t>
            </a:r>
            <a:r>
              <a:rPr lang="en-US" b="1" dirty="0">
                <a:solidFill>
                  <a:schemeClr val="accent6"/>
                </a:solidFill>
              </a:rPr>
              <a:t>new (multi-value attribute’s) table</a:t>
            </a:r>
            <a:r>
              <a:rPr lang="en-US" dirty="0"/>
              <a:t>.</a:t>
            </a:r>
          </a:p>
          <a:p>
            <a:r>
              <a:rPr lang="en-US" dirty="0"/>
              <a:t>Then make a </a:t>
            </a:r>
            <a:r>
              <a:rPr lang="en-US" b="1" dirty="0">
                <a:solidFill>
                  <a:schemeClr val="accent6"/>
                </a:solidFill>
              </a:rPr>
              <a:t>1:N relationship </a:t>
            </a:r>
            <a:r>
              <a:rPr lang="en-US" dirty="0"/>
              <a:t>between the Person table and </a:t>
            </a:r>
            <a:r>
              <a:rPr lang="en-US" dirty="0" err="1"/>
              <a:t>PhoneNo</a:t>
            </a:r>
            <a:r>
              <a:rPr lang="en-US" dirty="0"/>
              <a:t> table.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Step 2: </a:t>
            </a:r>
            <a:r>
              <a:rPr lang="en-US" sz="2800" dirty="0"/>
              <a:t>Reduce </a:t>
            </a:r>
            <a:r>
              <a:rPr lang="en-US" sz="2800" b="1" dirty="0">
                <a:solidFill>
                  <a:schemeClr val="accent6"/>
                </a:solidFill>
              </a:rPr>
              <a:t>Multi-valued Attributes</a:t>
            </a:r>
            <a:r>
              <a:rPr lang="en-US" sz="2800" dirty="0"/>
              <a:t>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19844" y="1983953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/>
          <p:cNvCxnSpPr>
            <a:stCxn id="23" idx="4"/>
            <a:endCxn id="20" idx="0"/>
          </p:cNvCxnSpPr>
          <p:nvPr/>
        </p:nvCxnSpPr>
        <p:spPr>
          <a:xfrm>
            <a:off x="8866314" y="1525319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8134794" y="1102409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0102148" y="1103251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013748" y="1012777"/>
            <a:ext cx="1722731" cy="603858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4"/>
            <a:endCxn id="20" idx="0"/>
          </p:cNvCxnSpPr>
          <p:nvPr/>
        </p:nvCxnSpPr>
        <p:spPr>
          <a:xfrm flipH="1">
            <a:off x="9868930" y="1616635"/>
            <a:ext cx="1006184" cy="36731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Diamond 26"/>
          <p:cNvSpPr/>
          <p:nvPr/>
        </p:nvSpPr>
        <p:spPr>
          <a:xfrm>
            <a:off x="8923464" y="4386431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055084" y="5275346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(T2)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057820" y="3497517"/>
            <a:ext cx="1828800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(T1)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7" idx="2"/>
            <a:endCxn id="28" idx="0"/>
          </p:cNvCxnSpPr>
          <p:nvPr/>
        </p:nvCxnSpPr>
        <p:spPr>
          <a:xfrm flipH="1">
            <a:off x="9969484" y="4843631"/>
            <a:ext cx="5540" cy="431715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0"/>
            <a:endCxn id="29" idx="2"/>
          </p:cNvCxnSpPr>
          <p:nvPr/>
        </p:nvCxnSpPr>
        <p:spPr>
          <a:xfrm flipH="1" flipV="1">
            <a:off x="9972220" y="3954717"/>
            <a:ext cx="2804" cy="43171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727124" y="2636552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u="sng" dirty="0" err="1">
                <a:solidFill>
                  <a:schemeClr val="tx1"/>
                </a:solidFill>
              </a:rPr>
              <a:t>PhoneID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PhoneNo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3" name="Rounded Rectangular Callout 32"/>
          <p:cNvSpPr/>
          <p:nvPr/>
        </p:nvSpPr>
        <p:spPr>
          <a:xfrm>
            <a:off x="7490012" y="3576549"/>
            <a:ext cx="1336958" cy="538251"/>
          </a:xfrm>
          <a:prstGeom prst="wedgeRoundRectCallout">
            <a:avLst>
              <a:gd name="adj1" fmla="val 133270"/>
              <a:gd name="adj2" fmla="val -147459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60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2" grpId="0" animBg="1"/>
      <p:bldP spid="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 </a:t>
            </a:r>
            <a:r>
              <a:rPr lang="en-US" dirty="0"/>
              <a:t>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any </a:t>
            </a:r>
            <a:r>
              <a:rPr lang="en-US" b="1" dirty="0">
                <a:solidFill>
                  <a:schemeClr val="accent6"/>
                </a:solidFill>
              </a:rPr>
              <a:t>one table </a:t>
            </a:r>
            <a:r>
              <a:rPr lang="en-US" dirty="0"/>
              <a:t>in to the </a:t>
            </a:r>
            <a:r>
              <a:rPr lang="en-US" b="1" dirty="0">
                <a:solidFill>
                  <a:schemeClr val="accent6"/>
                </a:solidFill>
              </a:rPr>
              <a:t>another table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6"/>
                </a:solidFill>
              </a:rPr>
              <a:t>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Wife table </a:t>
            </a:r>
            <a:r>
              <a:rPr lang="en-US" dirty="0" err="1"/>
              <a:t>WifeID</a:t>
            </a:r>
            <a:r>
              <a:rPr lang="en-US" dirty="0"/>
              <a:t> in the table Persons as Foreign key. </a:t>
            </a:r>
          </a:p>
          <a:p>
            <a:pPr marL="0" indent="0">
              <a:buNone/>
            </a:pPr>
            <a:r>
              <a:rPr lang="en-US" dirty="0" smtClean="0"/>
              <a:t>			OR</a:t>
            </a:r>
            <a:endParaRPr lang="en-US" dirty="0"/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Wife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Step 3</a:t>
            </a:r>
            <a:r>
              <a:rPr lang="en-US" sz="2800" dirty="0"/>
              <a:t>: Reduce </a:t>
            </a:r>
            <a:r>
              <a:rPr lang="en-US" sz="2800" b="1" dirty="0">
                <a:solidFill>
                  <a:schemeClr val="accent6"/>
                </a:solidFill>
              </a:rPr>
              <a:t>1:1 Mapping </a:t>
            </a:r>
            <a:r>
              <a:rPr lang="en-US" sz="2800" b="1" dirty="0" smtClean="0">
                <a:solidFill>
                  <a:schemeClr val="accent6"/>
                </a:solidFill>
              </a:rPr>
              <a:t>Cardinality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Wife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WifeID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WName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7907195" y="5496720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Wife (</a:t>
            </a:r>
            <a:r>
              <a:rPr lang="en-US" u="sng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Wname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Person (</a:t>
            </a:r>
            <a:r>
              <a:rPr lang="en-US" u="sng" dirty="0" err="1">
                <a:solidFill>
                  <a:schemeClr val="tx1"/>
                </a:solidFill>
              </a:rPr>
              <a:t>PersonID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Pname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WifeID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5711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  <p:bldP spid="4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Convert </a:t>
            </a:r>
            <a:r>
              <a:rPr lang="en-US" b="1" dirty="0">
                <a:solidFill>
                  <a:schemeClr val="accent6"/>
                </a:solidFill>
              </a:rPr>
              <a:t>both 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table having 1 mapping </a:t>
            </a:r>
            <a:r>
              <a:rPr lang="en-US" dirty="0"/>
              <a:t>in to the another </a:t>
            </a:r>
            <a:r>
              <a:rPr lang="en-US" b="1" dirty="0">
                <a:solidFill>
                  <a:schemeClr val="accent6"/>
                </a:solidFill>
              </a:rPr>
              <a:t>table having many cardinality as a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Person table </a:t>
            </a:r>
            <a:r>
              <a:rPr lang="en-US" dirty="0" err="1"/>
              <a:t>PersonID</a:t>
            </a:r>
            <a:r>
              <a:rPr lang="en-US" dirty="0"/>
              <a:t> in the table House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Step 4: </a:t>
            </a:r>
            <a:r>
              <a:rPr lang="en-US" sz="2800" dirty="0"/>
              <a:t>Reduce </a:t>
            </a:r>
            <a:r>
              <a:rPr lang="en-US" sz="2800" b="1" dirty="0" smtClean="0">
                <a:solidFill>
                  <a:schemeClr val="accent6"/>
                </a:solidFill>
              </a:rPr>
              <a:t>1:N </a:t>
            </a:r>
            <a:r>
              <a:rPr lang="en-US" sz="2800" b="1" dirty="0">
                <a:solidFill>
                  <a:schemeClr val="accent6"/>
                </a:solidFill>
              </a:rPr>
              <a:t>Mapping </a:t>
            </a:r>
            <a:r>
              <a:rPr lang="en-US" sz="2800" b="1" dirty="0" smtClean="0">
                <a:solidFill>
                  <a:schemeClr val="accent6"/>
                </a:solidFill>
              </a:rPr>
              <a:t>Cardinality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House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HouseID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H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Person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PersonID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Having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64008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Person (</a:t>
            </a:r>
            <a:r>
              <a:rPr lang="en-US" u="sng" dirty="0" err="1"/>
              <a:t>PersonID</a:t>
            </a:r>
            <a:r>
              <a:rPr lang="en-US" dirty="0"/>
              <a:t>, </a:t>
            </a:r>
            <a:r>
              <a:rPr lang="en-US" dirty="0" err="1"/>
              <a:t>PName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House (</a:t>
            </a:r>
            <a:r>
              <a:rPr lang="en-US" u="sng" dirty="0" err="1"/>
              <a:t>HouseID</a:t>
            </a:r>
            <a:r>
              <a:rPr lang="en-US" dirty="0"/>
              <a:t>, </a:t>
            </a:r>
            <a:r>
              <a:rPr lang="en-US" dirty="0" err="1"/>
              <a:t>Hname</a:t>
            </a:r>
            <a:r>
              <a:rPr lang="en-US" dirty="0"/>
              <a:t>, </a:t>
            </a:r>
            <a:r>
              <a:rPr lang="en-US" dirty="0" err="1"/>
              <a:t>PersonID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67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the E-R diagram to database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7733" y="863444"/>
            <a:ext cx="7114032" cy="5590565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Convert both </a:t>
            </a:r>
            <a:r>
              <a:rPr lang="en-US" b="1" dirty="0">
                <a:solidFill>
                  <a:schemeClr val="accent6"/>
                </a:solidFill>
              </a:rPr>
              <a:t>entities</a:t>
            </a:r>
            <a:r>
              <a:rPr lang="en-US" dirty="0"/>
              <a:t> in to </a:t>
            </a:r>
            <a:r>
              <a:rPr lang="en-US" b="1" dirty="0">
                <a:solidFill>
                  <a:schemeClr val="accent6"/>
                </a:solidFill>
              </a:rPr>
              <a:t>table</a:t>
            </a:r>
            <a:r>
              <a:rPr lang="en-US" dirty="0"/>
              <a:t> with proper attribute.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chemeClr val="accent6"/>
                </a:solidFill>
              </a:rPr>
              <a:t>separate table for relationship</a:t>
            </a:r>
            <a:r>
              <a:rPr lang="en-US" dirty="0"/>
              <a:t>.</a:t>
            </a:r>
          </a:p>
          <a:p>
            <a:r>
              <a:rPr lang="en-US" dirty="0"/>
              <a:t>Place the </a:t>
            </a:r>
            <a:r>
              <a:rPr lang="en-US" b="1" dirty="0">
                <a:solidFill>
                  <a:schemeClr val="accent6"/>
                </a:solidFill>
              </a:rPr>
              <a:t>primary key of both entities table </a:t>
            </a:r>
            <a:r>
              <a:rPr lang="en-US" dirty="0"/>
              <a:t>into the </a:t>
            </a:r>
            <a:r>
              <a:rPr lang="en-US" b="1" dirty="0">
                <a:solidFill>
                  <a:schemeClr val="accent6"/>
                </a:solidFill>
              </a:rPr>
              <a:t>relationship’s table as foreign key</a:t>
            </a:r>
            <a:r>
              <a:rPr lang="en-US" dirty="0"/>
              <a:t>.</a:t>
            </a:r>
          </a:p>
          <a:p>
            <a:r>
              <a:rPr lang="en-US" dirty="0"/>
              <a:t>Place the primary key of the Customer table CID and Account table </a:t>
            </a:r>
            <a:r>
              <a:rPr lang="en-US" dirty="0" err="1"/>
              <a:t>Ano</a:t>
            </a:r>
            <a:r>
              <a:rPr lang="en-US" dirty="0"/>
              <a:t> in the table </a:t>
            </a:r>
            <a:r>
              <a:rPr lang="en-US" dirty="0" err="1"/>
              <a:t>Has_Acct</a:t>
            </a:r>
            <a:r>
              <a:rPr lang="en-US" dirty="0"/>
              <a:t> as Foreign key.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1182" y="968010"/>
            <a:ext cx="7111390" cy="523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 smtClean="0"/>
              <a:t>Step 5: </a:t>
            </a:r>
            <a:r>
              <a:rPr lang="en-US" sz="2800" dirty="0"/>
              <a:t>Reduce </a:t>
            </a:r>
            <a:r>
              <a:rPr lang="en-US" sz="2800" b="1" dirty="0" smtClean="0">
                <a:solidFill>
                  <a:schemeClr val="accent6"/>
                </a:solidFill>
              </a:rPr>
              <a:t>N:N </a:t>
            </a:r>
            <a:r>
              <a:rPr lang="en-US" sz="2800" b="1" dirty="0">
                <a:solidFill>
                  <a:schemeClr val="accent6"/>
                </a:solidFill>
              </a:rPr>
              <a:t>Mapping </a:t>
            </a:r>
            <a:r>
              <a:rPr lang="en-US" sz="2800" b="1" dirty="0" smtClean="0">
                <a:solidFill>
                  <a:schemeClr val="accent6"/>
                </a:solidFill>
              </a:rPr>
              <a:t>Cardinality</a:t>
            </a:r>
            <a:r>
              <a:rPr lang="en-US" sz="2800" dirty="0" smtClean="0"/>
              <a:t>: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9181213" y="174498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Account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34" idx="4"/>
            <a:endCxn id="18" idx="0"/>
          </p:cNvCxnSpPr>
          <p:nvPr/>
        </p:nvCxnSpPr>
        <p:spPr>
          <a:xfrm>
            <a:off x="9027683" y="1286354"/>
            <a:ext cx="1002616" cy="458634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8296163" y="863444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ActNo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0279725" y="875210"/>
            <a:ext cx="1545931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Balance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18" idx="0"/>
          </p:cNvCxnSpPr>
          <p:nvPr/>
        </p:nvCxnSpPr>
        <p:spPr>
          <a:xfrm flipH="1">
            <a:off x="10030299" y="1298120"/>
            <a:ext cx="1058887" cy="44686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" name="Rectangle 36"/>
          <p:cNvSpPr/>
          <p:nvPr/>
        </p:nvSpPr>
        <p:spPr>
          <a:xfrm>
            <a:off x="9181213" y="3214148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8085564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CID</a:t>
            </a: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10357666" y="4022185"/>
            <a:ext cx="1463040" cy="42291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/>
          <p:cNvCxnSpPr>
            <a:endCxn id="38" idx="0"/>
          </p:cNvCxnSpPr>
          <p:nvPr/>
        </p:nvCxnSpPr>
        <p:spPr>
          <a:xfrm flipH="1">
            <a:off x="8817084" y="3680697"/>
            <a:ext cx="1210531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>
            <a:endCxn id="39" idx="0"/>
          </p:cNvCxnSpPr>
          <p:nvPr/>
        </p:nvCxnSpPr>
        <p:spPr>
          <a:xfrm>
            <a:off x="10036138" y="3680697"/>
            <a:ext cx="1053048" cy="341488"/>
          </a:xfrm>
          <a:prstGeom prst="lin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Diamond 41"/>
          <p:cNvSpPr/>
          <p:nvPr/>
        </p:nvSpPr>
        <p:spPr>
          <a:xfrm>
            <a:off x="8982891" y="2479568"/>
            <a:ext cx="2103120" cy="45720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Has_Acct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8" idx="2"/>
          </p:cNvCxnSpPr>
          <p:nvPr/>
        </p:nvCxnSpPr>
        <p:spPr>
          <a:xfrm flipH="1" flipV="1">
            <a:off x="10030299" y="2202188"/>
            <a:ext cx="5839" cy="268031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2" idx="2"/>
            <a:endCxn id="37" idx="0"/>
          </p:cNvCxnSpPr>
          <p:nvPr/>
        </p:nvCxnSpPr>
        <p:spPr>
          <a:xfrm flipH="1">
            <a:off x="10030299" y="2936768"/>
            <a:ext cx="4152" cy="277380"/>
          </a:xfrm>
          <a:prstGeom prst="straightConnector1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7903838" y="4691031"/>
            <a:ext cx="4023360" cy="914400"/>
          </a:xfrm>
          <a:prstGeom prst="roundRect">
            <a:avLst>
              <a:gd name="adj" fmla="val 625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Customer (</a:t>
            </a:r>
            <a:r>
              <a:rPr lang="en-US" u="sng" dirty="0"/>
              <a:t>CID</a:t>
            </a:r>
            <a:r>
              <a:rPr lang="en-US" dirty="0"/>
              <a:t>, </a:t>
            </a:r>
            <a:r>
              <a:rPr lang="en-US" dirty="0" err="1"/>
              <a:t>CName</a:t>
            </a:r>
            <a:r>
              <a:rPr lang="en-US" dirty="0"/>
              <a:t>)</a:t>
            </a:r>
          </a:p>
          <a:p>
            <a:pPr algn="ctr"/>
            <a:r>
              <a:rPr lang="en-US" dirty="0"/>
              <a:t>Account (</a:t>
            </a:r>
            <a:r>
              <a:rPr lang="en-US" u="sng" dirty="0" err="1" smtClean="0"/>
              <a:t>ActNo</a:t>
            </a:r>
            <a:r>
              <a:rPr lang="en-US" dirty="0"/>
              <a:t>, Balance)</a:t>
            </a:r>
          </a:p>
          <a:p>
            <a:pPr algn="ctr"/>
            <a:r>
              <a:rPr lang="en-US" dirty="0" err="1"/>
              <a:t>Has_Acct</a:t>
            </a:r>
            <a:r>
              <a:rPr lang="en-US" dirty="0"/>
              <a:t> (</a:t>
            </a:r>
            <a:r>
              <a:rPr lang="en-US" u="sng" dirty="0" err="1"/>
              <a:t>HasAcctID</a:t>
            </a:r>
            <a:r>
              <a:rPr lang="en-US" dirty="0"/>
              <a:t>, CID, </a:t>
            </a:r>
            <a:r>
              <a:rPr lang="en-US" dirty="0" err="1" smtClean="0"/>
              <a:t>ActNo</a:t>
            </a:r>
            <a:r>
              <a:rPr lang="en-US" dirty="0"/>
              <a:t>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042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8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2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>
                <a:solidFill>
                  <a:schemeClr val="accent6"/>
                </a:solidFill>
              </a:rPr>
              <a:t>set (group) of entities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6"/>
                </a:solidFill>
              </a:rPr>
              <a:t>same type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All persons having an account in a bank</a:t>
            </a:r>
          </a:p>
          <a:p>
            <a:pPr lvl="1"/>
            <a:r>
              <a:rPr lang="en-US" dirty="0"/>
              <a:t>All the students studying in a college</a:t>
            </a:r>
          </a:p>
          <a:p>
            <a:pPr lvl="1"/>
            <a:r>
              <a:rPr lang="en-US" dirty="0"/>
              <a:t>All the professors working in a college</a:t>
            </a:r>
          </a:p>
          <a:p>
            <a:pPr lvl="1"/>
            <a:r>
              <a:rPr lang="en-US" dirty="0"/>
              <a:t>Set of all accounts in a bank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10248882" y="1035424"/>
            <a:ext cx="1569203" cy="4572000"/>
          </a:xfrm>
          <a:prstGeom prst="rect">
            <a:avLst/>
          </a:prstGeom>
        </p:spPr>
      </p:pic>
      <p:pic>
        <p:nvPicPr>
          <p:cNvPr id="1026" name="Picture 2" descr="https://pngimg.com/uploads/student/student_PNG62542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7" r="34354"/>
          <a:stretch/>
        </p:blipFill>
        <p:spPr bwMode="auto">
          <a:xfrm>
            <a:off x="5976076" y="1035424"/>
            <a:ext cx="185801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vexels.com/media/users/3/128199/isolated/preview/b354bc4707224bd3d15b9ae36eca70c0-male-student-cartoon-by-vexel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1" t="2637" r="28971" b="3353"/>
          <a:stretch/>
        </p:blipFill>
        <p:spPr bwMode="auto">
          <a:xfrm>
            <a:off x="8015636" y="1035424"/>
            <a:ext cx="2051701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40445" y="1219200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Customer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4230" y="1676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Entity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540445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EmpID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41530" y="2743200"/>
            <a:ext cx="1296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 Key</a:t>
            </a:r>
          </a:p>
          <a:p>
            <a:pPr algn="ctr"/>
            <a:r>
              <a:rPr lang="en-US" dirty="0" smtClean="0"/>
              <a:t>Attribute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568886" y="3595301"/>
            <a:ext cx="1698171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3971" y="4119330"/>
            <a:ext cx="12960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Weak Entity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741530" y="5513677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Participation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4390783" y="12192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3868" y="1676400"/>
            <a:ext cx="1332000" cy="370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Attribute</a:t>
            </a:r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390783" y="2286000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717868" y="2743200"/>
            <a:ext cx="10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Derived</a:t>
            </a:r>
          </a:p>
          <a:p>
            <a:pPr algn="ctr"/>
            <a:r>
              <a:rPr lang="en-US" dirty="0" smtClean="0"/>
              <a:t>Attribute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4378820" y="3580468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dash" dirty="0" err="1" smtClean="0">
                <a:solidFill>
                  <a:schemeClr val="tx1"/>
                </a:solidFill>
              </a:rPr>
              <a:t>PymtID</a:t>
            </a:r>
            <a:endParaRPr lang="en-US" u="dash" dirty="0">
              <a:solidFill>
                <a:schemeClr val="tx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5905" y="4036200"/>
            <a:ext cx="1584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Discriminating</a:t>
            </a:r>
          </a:p>
          <a:p>
            <a:pPr algn="ctr"/>
            <a:r>
              <a:rPr lang="en-US" dirty="0" smtClean="0"/>
              <a:t>Attribute</a:t>
            </a:r>
            <a:endParaRPr lang="en-IN" dirty="0"/>
          </a:p>
        </p:txBody>
      </p:sp>
      <p:sp>
        <p:nvSpPr>
          <p:cNvPr id="38" name="Diamond 37"/>
          <p:cNvSpPr/>
          <p:nvPr/>
        </p:nvSpPr>
        <p:spPr>
          <a:xfrm>
            <a:off x="7736962" y="1219200"/>
            <a:ext cx="1698171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Hold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20047" y="1676400"/>
            <a:ext cx="13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Relationship</a:t>
            </a:r>
            <a:endParaRPr lang="en-IN" dirty="0"/>
          </a:p>
        </p:txBody>
      </p:sp>
      <p:sp>
        <p:nvSpPr>
          <p:cNvPr id="40" name="Oval 39"/>
          <p:cNvSpPr/>
          <p:nvPr/>
        </p:nvSpPr>
        <p:spPr>
          <a:xfrm>
            <a:off x="7736962" y="2270869"/>
            <a:ext cx="1698171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PhoneNo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02047" y="2813531"/>
            <a:ext cx="1368000" cy="57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 Valued Attribute</a:t>
            </a:r>
            <a:endParaRPr lang="en-IN" dirty="0"/>
          </a:p>
        </p:txBody>
      </p:sp>
      <p:sp>
        <p:nvSpPr>
          <p:cNvPr id="42" name="Flowchart: Decision 41"/>
          <p:cNvSpPr/>
          <p:nvPr/>
        </p:nvSpPr>
        <p:spPr>
          <a:xfrm>
            <a:off x="7746727" y="3595856"/>
            <a:ext cx="1698171" cy="457200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29812" y="4063094"/>
            <a:ext cx="1332000" cy="61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Weak Entity</a:t>
            </a:r>
            <a:endParaRPr lang="en-IN" dirty="0"/>
          </a:p>
          <a:p>
            <a:pPr algn="ctr"/>
            <a:r>
              <a:rPr lang="en-US" dirty="0" smtClean="0"/>
              <a:t>Relationship</a:t>
            </a:r>
            <a:endParaRPr lang="en-IN" dirty="0"/>
          </a:p>
        </p:txBody>
      </p:sp>
      <p:sp>
        <p:nvSpPr>
          <p:cNvPr id="44" name="Flowchart: Merge 43"/>
          <p:cNvSpPr/>
          <p:nvPr/>
        </p:nvSpPr>
        <p:spPr>
          <a:xfrm>
            <a:off x="7863937" y="5029200"/>
            <a:ext cx="1260000" cy="457200"/>
          </a:xfrm>
          <a:prstGeom prst="flowChartMerg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92227" y="5562600"/>
            <a:ext cx="1584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Specialization/</a:t>
            </a:r>
          </a:p>
          <a:p>
            <a:pPr algn="ctr"/>
            <a:r>
              <a:rPr lang="en-US" dirty="0" smtClean="0"/>
              <a:t>Generalization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650047" y="2175469"/>
            <a:ext cx="1872000" cy="648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1971" y="3527330"/>
            <a:ext cx="1872000" cy="5931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lowchart: Decision 47"/>
          <p:cNvSpPr/>
          <p:nvPr/>
        </p:nvSpPr>
        <p:spPr>
          <a:xfrm>
            <a:off x="7566212" y="3527330"/>
            <a:ext cx="2059200" cy="594252"/>
          </a:xfrm>
          <a:prstGeom prst="flowChartDecision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9" name="Diamond 48"/>
          <p:cNvSpPr/>
          <p:nvPr/>
        </p:nvSpPr>
        <p:spPr>
          <a:xfrm>
            <a:off x="1683444" y="5013278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297674" y="5014403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1174376" y="5172363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174376" y="5323638"/>
            <a:ext cx="684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TextBox 52"/>
          <p:cNvSpPr txBox="1"/>
          <p:nvPr/>
        </p:nvSpPr>
        <p:spPr>
          <a:xfrm>
            <a:off x="4477971" y="5504885"/>
            <a:ext cx="1368000" cy="648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Role</a:t>
            </a:r>
          </a:p>
          <a:p>
            <a:pPr algn="ctr"/>
            <a:r>
              <a:rPr lang="en-US" dirty="0" smtClean="0"/>
              <a:t>Indicator</a:t>
            </a:r>
            <a:endParaRPr lang="en-IN" dirty="0"/>
          </a:p>
        </p:txBody>
      </p:sp>
      <p:sp>
        <p:nvSpPr>
          <p:cNvPr id="54" name="Diamond 53"/>
          <p:cNvSpPr/>
          <p:nvPr/>
        </p:nvSpPr>
        <p:spPr>
          <a:xfrm>
            <a:off x="5419885" y="5004486"/>
            <a:ext cx="1016909" cy="457200"/>
          </a:xfrm>
          <a:prstGeom prst="diamond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34115" y="5005611"/>
            <a:ext cx="876703" cy="4572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904533" y="5229557"/>
            <a:ext cx="540000" cy="112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TextBox 56"/>
          <p:cNvSpPr txBox="1"/>
          <p:nvPr/>
        </p:nvSpPr>
        <p:spPr>
          <a:xfrm>
            <a:off x="4910115" y="4800600"/>
            <a:ext cx="648000" cy="3600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1400" dirty="0" smtClean="0"/>
              <a:t>Role</a:t>
            </a:r>
          </a:p>
          <a:p>
            <a:pPr algn="ctr"/>
            <a:r>
              <a:rPr lang="en-US" sz="1400" dirty="0" smtClean="0"/>
              <a:t>Name</a:t>
            </a:r>
            <a:endParaRPr lang="en-IN" sz="1400" dirty="0"/>
          </a:p>
        </p:txBody>
      </p:sp>
      <p:cxnSp>
        <p:nvCxnSpPr>
          <p:cNvPr id="58" name="Straight Connector 57"/>
          <p:cNvCxnSpPr>
            <a:stCxn id="44" idx="0"/>
          </p:cNvCxnSpPr>
          <p:nvPr/>
        </p:nvCxnSpPr>
        <p:spPr>
          <a:xfrm flipV="1">
            <a:off x="8493937" y="4724400"/>
            <a:ext cx="0" cy="3048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/>
          <p:cNvCxnSpPr>
            <a:endCxn id="44" idx="1"/>
          </p:cNvCxnSpPr>
          <p:nvPr/>
        </p:nvCxnSpPr>
        <p:spPr>
          <a:xfrm flipV="1">
            <a:off x="7863937" y="5257800"/>
            <a:ext cx="315000" cy="25587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Straight Connector 59"/>
          <p:cNvCxnSpPr>
            <a:endCxn id="44" idx="3"/>
          </p:cNvCxnSpPr>
          <p:nvPr/>
        </p:nvCxnSpPr>
        <p:spPr>
          <a:xfrm flipH="1" flipV="1">
            <a:off x="8808937" y="5257800"/>
            <a:ext cx="315000" cy="24708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2874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Summery of Symbols used in E-R diagram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1890268" y="2102779"/>
            <a:ext cx="13680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to One</a:t>
            </a:r>
            <a:endParaRPr lang="en-IN" dirty="0"/>
          </a:p>
        </p:txBody>
      </p:sp>
      <p:sp>
        <p:nvSpPr>
          <p:cNvPr id="86" name="Diamond 85"/>
          <p:cNvSpPr/>
          <p:nvPr/>
        </p:nvSpPr>
        <p:spPr>
          <a:xfrm>
            <a:off x="2070182" y="160238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84412" y="160350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617394" y="160096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/>
          <p:nvPr/>
        </p:nvCxnSpPr>
        <p:spPr>
          <a:xfrm flipH="1">
            <a:off x="3057890" y="2876609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1552185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077394" y="1827993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67856" y="3148377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One to Many</a:t>
            </a:r>
            <a:endParaRPr lang="en-IN" dirty="0"/>
          </a:p>
        </p:txBody>
      </p:sp>
      <p:sp>
        <p:nvSpPr>
          <p:cNvPr id="93" name="Diamond 92"/>
          <p:cNvSpPr/>
          <p:nvPr/>
        </p:nvSpPr>
        <p:spPr>
          <a:xfrm>
            <a:off x="2047770" y="2647978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662000" y="264910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94982" y="2646566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H="1">
            <a:off x="1529773" y="2873591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860288" y="4142929"/>
            <a:ext cx="1404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Many to One</a:t>
            </a:r>
            <a:endParaRPr lang="en-IN" dirty="0"/>
          </a:p>
        </p:txBody>
      </p:sp>
      <p:sp>
        <p:nvSpPr>
          <p:cNvPr id="98" name="Diamond 97"/>
          <p:cNvSpPr/>
          <p:nvPr/>
        </p:nvSpPr>
        <p:spPr>
          <a:xfrm>
            <a:off x="2040202" y="3642530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654432" y="3643655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3587414" y="3641118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3050432" y="3870748"/>
            <a:ext cx="540000" cy="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1527992" y="3871435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TextBox 102"/>
          <p:cNvSpPr txBox="1"/>
          <p:nvPr/>
        </p:nvSpPr>
        <p:spPr>
          <a:xfrm>
            <a:off x="1770663" y="5200764"/>
            <a:ext cx="1548000" cy="3708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Many to Many</a:t>
            </a:r>
            <a:endParaRPr lang="en-IN" dirty="0"/>
          </a:p>
        </p:txBody>
      </p:sp>
      <p:sp>
        <p:nvSpPr>
          <p:cNvPr id="104" name="Diamond 103"/>
          <p:cNvSpPr/>
          <p:nvPr/>
        </p:nvSpPr>
        <p:spPr>
          <a:xfrm>
            <a:off x="2040517" y="4700365"/>
            <a:ext cx="1016909" cy="457200"/>
          </a:xfrm>
          <a:prstGeom prst="diamond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654747" y="4701490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587729" y="4698953"/>
            <a:ext cx="876703" cy="4572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>
            <a:off x="1518625" y="4929270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3038565" y="4926252"/>
            <a:ext cx="540000" cy="112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Flowchart: Merge 63"/>
          <p:cNvSpPr/>
          <p:nvPr/>
        </p:nvSpPr>
        <p:spPr>
          <a:xfrm>
            <a:off x="6221047" y="1645579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77047" y="2102779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Specialization/</a:t>
            </a:r>
          </a:p>
          <a:p>
            <a:pPr algn="ctr"/>
            <a:r>
              <a:rPr lang="en-US" dirty="0" smtClean="0"/>
              <a:t>Generalization</a:t>
            </a:r>
            <a:endParaRPr lang="en-IN" dirty="0"/>
          </a:p>
        </p:txBody>
      </p:sp>
      <p:cxnSp>
        <p:nvCxnSpPr>
          <p:cNvPr id="66" name="Straight Connector 65"/>
          <p:cNvCxnSpPr>
            <a:stCxn id="64" idx="0"/>
          </p:cNvCxnSpPr>
          <p:nvPr/>
        </p:nvCxnSpPr>
        <p:spPr>
          <a:xfrm flipV="1">
            <a:off x="68510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/>
          <p:cNvCxnSpPr>
            <a:endCxn id="64" idx="1"/>
          </p:cNvCxnSpPr>
          <p:nvPr/>
        </p:nvCxnSpPr>
        <p:spPr>
          <a:xfrm flipV="1">
            <a:off x="6221047" y="1874179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/>
          <p:cNvCxnSpPr>
            <a:endCxn id="64" idx="3"/>
          </p:cNvCxnSpPr>
          <p:nvPr/>
        </p:nvCxnSpPr>
        <p:spPr>
          <a:xfrm flipH="1" flipV="1">
            <a:off x="7166047" y="1874179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6915247" y="1340779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Flowchart: Merge 69"/>
          <p:cNvSpPr/>
          <p:nvPr/>
        </p:nvSpPr>
        <p:spPr>
          <a:xfrm>
            <a:off x="8936258" y="1714262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792258" y="2171462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Disjoint</a:t>
            </a:r>
          </a:p>
          <a:p>
            <a:pPr algn="ctr"/>
            <a:r>
              <a:rPr lang="en-US" dirty="0" smtClean="0"/>
              <a:t>Specialization/</a:t>
            </a:r>
          </a:p>
          <a:p>
            <a:pPr algn="ctr"/>
            <a:r>
              <a:rPr lang="en-US" dirty="0" smtClean="0"/>
              <a:t>Generalization</a:t>
            </a:r>
            <a:endParaRPr lang="en-IN" dirty="0"/>
          </a:p>
        </p:txBody>
      </p:sp>
      <p:cxnSp>
        <p:nvCxnSpPr>
          <p:cNvPr id="72" name="Straight Connector 71"/>
          <p:cNvCxnSpPr>
            <a:stCxn id="70" idx="0"/>
          </p:cNvCxnSpPr>
          <p:nvPr/>
        </p:nvCxnSpPr>
        <p:spPr>
          <a:xfrm flipV="1">
            <a:off x="9566258" y="1409462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Straight Connector 72"/>
          <p:cNvCxnSpPr>
            <a:endCxn id="70" idx="1"/>
          </p:cNvCxnSpPr>
          <p:nvPr/>
        </p:nvCxnSpPr>
        <p:spPr>
          <a:xfrm flipV="1">
            <a:off x="8936258" y="1942862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/>
          <p:cNvCxnSpPr>
            <a:endCxn id="70" idx="3"/>
          </p:cNvCxnSpPr>
          <p:nvPr/>
        </p:nvCxnSpPr>
        <p:spPr>
          <a:xfrm flipH="1" flipV="1">
            <a:off x="9881258" y="1942862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TextBox 74"/>
          <p:cNvSpPr txBox="1"/>
          <p:nvPr/>
        </p:nvSpPr>
        <p:spPr>
          <a:xfrm>
            <a:off x="9580975" y="1374371"/>
            <a:ext cx="9582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/>
              <a:t>Disjoint</a:t>
            </a:r>
            <a:endParaRPr lang="en-IN" sz="1400" dirty="0"/>
          </a:p>
        </p:txBody>
      </p:sp>
      <p:sp>
        <p:nvSpPr>
          <p:cNvPr id="76" name="Flowchart: Merge 75"/>
          <p:cNvSpPr/>
          <p:nvPr/>
        </p:nvSpPr>
        <p:spPr>
          <a:xfrm>
            <a:off x="9080258" y="4174210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936258" y="4640340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Overlapping</a:t>
            </a:r>
          </a:p>
          <a:p>
            <a:pPr algn="ctr"/>
            <a:r>
              <a:rPr lang="en-US" dirty="0" smtClean="0"/>
              <a:t>Specialization/</a:t>
            </a:r>
          </a:p>
          <a:p>
            <a:pPr algn="ctr"/>
            <a:r>
              <a:rPr lang="en-US" dirty="0" smtClean="0"/>
              <a:t>Generalization</a:t>
            </a:r>
            <a:endParaRPr lang="en-IN" dirty="0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9710258" y="3878340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/>
          <p:cNvCxnSpPr>
            <a:endCxn id="76" idx="1"/>
          </p:cNvCxnSpPr>
          <p:nvPr/>
        </p:nvCxnSpPr>
        <p:spPr>
          <a:xfrm flipV="1">
            <a:off x="9080258" y="4402810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/>
          <p:cNvCxnSpPr>
            <a:endCxn id="76" idx="3"/>
          </p:cNvCxnSpPr>
          <p:nvPr/>
        </p:nvCxnSpPr>
        <p:spPr>
          <a:xfrm flipH="1" flipV="1">
            <a:off x="10025258" y="4402810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TextBox 80"/>
          <p:cNvSpPr txBox="1"/>
          <p:nvPr/>
        </p:nvSpPr>
        <p:spPr>
          <a:xfrm>
            <a:off x="9710258" y="3819645"/>
            <a:ext cx="1080000" cy="30960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r>
              <a:rPr lang="en-US" sz="1400" dirty="0" smtClean="0"/>
              <a:t>Overlapping</a:t>
            </a:r>
            <a:endParaRPr lang="en-IN" sz="1400" dirty="0"/>
          </a:p>
        </p:txBody>
      </p:sp>
      <p:sp>
        <p:nvSpPr>
          <p:cNvPr id="82" name="Flowchart: Merge 81"/>
          <p:cNvSpPr/>
          <p:nvPr/>
        </p:nvSpPr>
        <p:spPr>
          <a:xfrm>
            <a:off x="6099696" y="4144694"/>
            <a:ext cx="1260000" cy="457200"/>
          </a:xfrm>
          <a:prstGeom prst="flowChartMerge">
            <a:avLst/>
          </a:prstGeom>
          <a:noFill/>
          <a:ln w="28575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55696" y="4601894"/>
            <a:ext cx="15480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Partial</a:t>
            </a:r>
          </a:p>
          <a:p>
            <a:pPr algn="ctr"/>
            <a:r>
              <a:rPr lang="en-US" dirty="0" smtClean="0"/>
              <a:t>Specialization/</a:t>
            </a:r>
          </a:p>
          <a:p>
            <a:pPr algn="ctr"/>
            <a:r>
              <a:rPr lang="en-US" dirty="0" smtClean="0"/>
              <a:t>Generalization</a:t>
            </a:r>
            <a:endParaRPr lang="en-IN" dirty="0"/>
          </a:p>
        </p:txBody>
      </p:sp>
      <p:cxnSp>
        <p:nvCxnSpPr>
          <p:cNvPr id="84" name="Straight Connector 83"/>
          <p:cNvCxnSpPr>
            <a:stCxn id="82" idx="0"/>
          </p:cNvCxnSpPr>
          <p:nvPr/>
        </p:nvCxnSpPr>
        <p:spPr>
          <a:xfrm flipV="1">
            <a:off x="6729696" y="3839894"/>
            <a:ext cx="0" cy="304800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Straight Connector 108"/>
          <p:cNvCxnSpPr>
            <a:endCxn id="82" idx="1"/>
          </p:cNvCxnSpPr>
          <p:nvPr/>
        </p:nvCxnSpPr>
        <p:spPr>
          <a:xfrm flipV="1">
            <a:off x="6099696" y="4373294"/>
            <a:ext cx="315000" cy="255877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Straight Connector 109"/>
          <p:cNvCxnSpPr>
            <a:endCxn id="82" idx="3"/>
          </p:cNvCxnSpPr>
          <p:nvPr/>
        </p:nvCxnSpPr>
        <p:spPr>
          <a:xfrm flipH="1" flipV="1">
            <a:off x="7044696" y="4373294"/>
            <a:ext cx="315000" cy="247085"/>
          </a:xfrm>
          <a:prstGeom prst="lin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14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Models?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database model is a type of data model that </a:t>
            </a:r>
            <a:r>
              <a:rPr lang="en-US" b="1" dirty="0">
                <a:solidFill>
                  <a:schemeClr val="accent6"/>
                </a:solidFill>
              </a:rPr>
              <a:t>defines the logical structure of a database</a:t>
            </a:r>
            <a:r>
              <a:rPr lang="en-US" dirty="0"/>
              <a:t>.</a:t>
            </a:r>
          </a:p>
          <a:p>
            <a:r>
              <a:rPr lang="en-US" dirty="0"/>
              <a:t>It determine </a:t>
            </a:r>
            <a:r>
              <a:rPr lang="en-US" b="1" dirty="0">
                <a:solidFill>
                  <a:schemeClr val="accent6"/>
                </a:solidFill>
              </a:rPr>
              <a:t>how data can be stored, accessed and updated </a:t>
            </a:r>
            <a:r>
              <a:rPr lang="en-US" dirty="0"/>
              <a:t>in a database management </a:t>
            </a:r>
            <a:r>
              <a:rPr lang="en-US" dirty="0" smtClean="0"/>
              <a:t>system.</a:t>
            </a:r>
            <a:endParaRPr lang="en-US" dirty="0"/>
          </a:p>
          <a:p>
            <a:r>
              <a:rPr lang="en-US" dirty="0"/>
              <a:t>The most popular example of a database model is the relational model, which uses a table-based format.</a:t>
            </a:r>
          </a:p>
        </p:txBody>
      </p:sp>
    </p:spTree>
    <p:extLst>
      <p:ext uri="{BB962C8B-B14F-4D97-AF65-F5344CB8AC3E}">
        <p14:creationId xmlns:p14="http://schemas.microsoft.com/office/powerpoint/2010/main" val="236777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Database Models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31763" y="863600"/>
          <a:ext cx="11928475" cy="55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0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118FF42-5F8B-4B2F-ADD2-DDCA8E7C54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7A0956-A11F-42F3-8EF0-1ACA79CA46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D2A2E8-1C5B-4912-B6CE-2F3674EAF0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B534A4-5597-4433-9DCF-46C30F12C7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7407C9B-69F0-4492-AFEB-5E2597E4F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322E138-E914-43FB-88A7-0AD28D96E4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850241E-CA13-470B-AE1A-B516302DA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E74A54-D17E-4F0B-A87F-57BF09BD18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9B36C30-F4DF-4899-8CDD-4CFCFD2D30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7BA379-32F2-4214-B047-12403E23D4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8172EDD-900C-43F4-AB81-DCA78A473C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hierarchical model organizes data into a </a:t>
            </a:r>
            <a:r>
              <a:rPr lang="en-US" b="1" dirty="0">
                <a:solidFill>
                  <a:schemeClr val="accent6"/>
                </a:solidFill>
              </a:rPr>
              <a:t>tree-like structure</a:t>
            </a:r>
            <a:r>
              <a:rPr lang="en-US" dirty="0"/>
              <a:t>, where </a:t>
            </a:r>
            <a:r>
              <a:rPr lang="en-US" b="1" dirty="0">
                <a:solidFill>
                  <a:schemeClr val="accent6"/>
                </a:solidFill>
              </a:rPr>
              <a:t>each record has a single parent or root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hierarchy </a:t>
            </a:r>
            <a:r>
              <a:rPr lang="en-US" b="1" dirty="0">
                <a:solidFill>
                  <a:schemeClr val="accent6"/>
                </a:solidFill>
              </a:rPr>
              <a:t>starts from the Root data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6"/>
                </a:solidFill>
              </a:rPr>
              <a:t>expands like a tree</a:t>
            </a:r>
            <a:r>
              <a:rPr lang="en-US" dirty="0"/>
              <a:t>, </a:t>
            </a:r>
            <a:r>
              <a:rPr lang="en-US" b="1" dirty="0">
                <a:solidFill>
                  <a:schemeClr val="accent6"/>
                </a:solidFill>
              </a:rPr>
              <a:t>adding child nodes to the parent nodes</a:t>
            </a:r>
            <a:r>
              <a:rPr lang="en-US" dirty="0"/>
              <a:t>.</a:t>
            </a:r>
          </a:p>
          <a:p>
            <a:r>
              <a:rPr lang="en-US" dirty="0"/>
              <a:t>In hierarchical model, data is </a:t>
            </a:r>
            <a:r>
              <a:rPr lang="en-US" dirty="0" smtClean="0"/>
              <a:t>organized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6"/>
                </a:solidFill>
              </a:rPr>
              <a:t>tree-like structure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/>
                </a:solidFill>
              </a:rPr>
              <a:t>one-to-many relationship </a:t>
            </a:r>
            <a:r>
              <a:rPr lang="en-US" dirty="0"/>
              <a:t>between two different types of data, for example, </a:t>
            </a:r>
            <a:r>
              <a:rPr lang="en-US" b="1" dirty="0">
                <a:solidFill>
                  <a:schemeClr val="accent6"/>
                </a:solidFill>
              </a:rPr>
              <a:t>one department can have many professors and many students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769224" y="1479177"/>
            <a:ext cx="1828800" cy="5400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Department</a:t>
            </a:r>
          </a:p>
        </p:txBody>
      </p:sp>
      <p:cxnSp>
        <p:nvCxnSpPr>
          <p:cNvPr id="5" name="Straight Connector 4"/>
          <p:cNvCxnSpPr>
            <a:stCxn id="4" idx="2"/>
          </p:cNvCxnSpPr>
          <p:nvPr/>
        </p:nvCxnSpPr>
        <p:spPr>
          <a:xfrm>
            <a:off x="5683624" y="2019177"/>
            <a:ext cx="0" cy="3744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22865" y="2393577"/>
            <a:ext cx="4517136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35724" y="2393577"/>
            <a:ext cx="0" cy="381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21324" y="2768227"/>
            <a:ext cx="1828800" cy="5400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7017124" y="2780219"/>
            <a:ext cx="1828800" cy="540000"/>
          </a:xfrm>
          <a:prstGeom prst="rect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Professor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931524" y="2393577"/>
            <a:ext cx="0" cy="388728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b="1" dirty="0">
                <a:solidFill>
                  <a:schemeClr val="accent6"/>
                </a:solidFill>
              </a:rPr>
              <a:t>extension of the hierarchical model</a:t>
            </a:r>
            <a:r>
              <a:rPr lang="en-US" dirty="0"/>
              <a:t>, allowing </a:t>
            </a:r>
            <a:r>
              <a:rPr lang="en-US" b="1" dirty="0">
                <a:solidFill>
                  <a:schemeClr val="accent6"/>
                </a:solidFill>
              </a:rPr>
              <a:t>many-to-many relationships </a:t>
            </a:r>
            <a:r>
              <a:rPr lang="en-US" dirty="0"/>
              <a:t>in a tree-like structure that </a:t>
            </a:r>
            <a:r>
              <a:rPr lang="en-US" b="1" dirty="0">
                <a:solidFill>
                  <a:schemeClr val="accent6"/>
                </a:solidFill>
              </a:rPr>
              <a:t>allows multiple parents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341552" y="218007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" name="Oval 11"/>
          <p:cNvSpPr/>
          <p:nvPr/>
        </p:nvSpPr>
        <p:spPr>
          <a:xfrm>
            <a:off x="4406152" y="328887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3" name="Oval 12"/>
          <p:cNvSpPr/>
          <p:nvPr/>
        </p:nvSpPr>
        <p:spPr>
          <a:xfrm>
            <a:off x="6311152" y="330597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14" name="Straight Connector 13"/>
          <p:cNvCxnSpPr>
            <a:stCxn id="11" idx="3"/>
            <a:endCxn id="12" idx="7"/>
          </p:cNvCxnSpPr>
          <p:nvPr/>
        </p:nvCxnSpPr>
        <p:spPr>
          <a:xfrm flipH="1">
            <a:off x="5020710" y="2794635"/>
            <a:ext cx="426284" cy="5996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13" idx="1"/>
          </p:cNvCxnSpPr>
          <p:nvPr/>
        </p:nvCxnSpPr>
        <p:spPr>
          <a:xfrm>
            <a:off x="5956110" y="2794635"/>
            <a:ext cx="460484" cy="6167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91752" y="439884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7" name="Oval 16"/>
          <p:cNvSpPr/>
          <p:nvPr/>
        </p:nvSpPr>
        <p:spPr>
          <a:xfrm>
            <a:off x="5341552" y="439884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18" name="Straight Connector 17"/>
          <p:cNvCxnSpPr>
            <a:endCxn id="16" idx="7"/>
          </p:cNvCxnSpPr>
          <p:nvPr/>
        </p:nvCxnSpPr>
        <p:spPr>
          <a:xfrm flipH="1">
            <a:off x="4106310" y="3904605"/>
            <a:ext cx="405284" cy="59968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5"/>
            <a:endCxn id="17" idx="1"/>
          </p:cNvCxnSpPr>
          <p:nvPr/>
        </p:nvCxnSpPr>
        <p:spPr>
          <a:xfrm>
            <a:off x="5020710" y="3903435"/>
            <a:ext cx="426284" cy="60085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243613" y="4398847"/>
            <a:ext cx="720000" cy="720000"/>
          </a:xfrm>
          <a:prstGeom prst="ellipse">
            <a:avLst/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1" name="Straight Connector 20"/>
          <p:cNvCxnSpPr>
            <a:stCxn id="13" idx="5"/>
            <a:endCxn id="20" idx="1"/>
          </p:cNvCxnSpPr>
          <p:nvPr/>
        </p:nvCxnSpPr>
        <p:spPr>
          <a:xfrm>
            <a:off x="6925710" y="3920535"/>
            <a:ext cx="423345" cy="58375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3" idx="3"/>
            <a:endCxn id="17" idx="7"/>
          </p:cNvCxnSpPr>
          <p:nvPr/>
        </p:nvCxnSpPr>
        <p:spPr>
          <a:xfrm flipH="1">
            <a:off x="5956110" y="3920535"/>
            <a:ext cx="460484" cy="583754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6" grpId="0" animBg="1"/>
      <p:bldP spid="17" grpId="0" animBg="1"/>
      <p:bldP spid="2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Entity-relationship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database model, </a:t>
            </a:r>
            <a:r>
              <a:rPr lang="en-US" b="1" dirty="0">
                <a:solidFill>
                  <a:schemeClr val="accent6"/>
                </a:solidFill>
              </a:rPr>
              <a:t>relationships are created by dividing object of interest into entity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6"/>
                </a:solidFill>
              </a:rPr>
              <a:t> its characteristics into attributes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870106" y="3453609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50083" y="3449253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Diamond 24"/>
          <p:cNvSpPr/>
          <p:nvPr/>
        </p:nvSpPr>
        <p:spPr>
          <a:xfrm>
            <a:off x="5444032" y="3375229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7168330" y="3821544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62279" y="3821544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Connector 27"/>
          <p:cNvCxnSpPr>
            <a:stCxn id="29" idx="4"/>
            <a:endCxn id="23" idx="0"/>
          </p:cNvCxnSpPr>
          <p:nvPr/>
        </p:nvCxnSpPr>
        <p:spPr>
          <a:xfrm>
            <a:off x="2755803" y="3017636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2024283" y="259472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31" idx="4"/>
            <a:endCxn id="23" idx="0"/>
          </p:cNvCxnSpPr>
          <p:nvPr/>
        </p:nvCxnSpPr>
        <p:spPr>
          <a:xfrm flipH="1">
            <a:off x="3719192" y="2995225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1" name="Oval 30"/>
          <p:cNvSpPr/>
          <p:nvPr/>
        </p:nvSpPr>
        <p:spPr>
          <a:xfrm>
            <a:off x="3642406" y="257231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2888392" y="4193836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3" name="Oval 32"/>
          <p:cNvSpPr/>
          <p:nvPr/>
        </p:nvSpPr>
        <p:spPr>
          <a:xfrm>
            <a:off x="2138586" y="460442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34" name="Oval 33"/>
          <p:cNvSpPr/>
          <p:nvPr/>
        </p:nvSpPr>
        <p:spPr>
          <a:xfrm>
            <a:off x="3774937" y="461724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23" idx="2"/>
            <a:endCxn id="34" idx="0"/>
          </p:cNvCxnSpPr>
          <p:nvPr/>
        </p:nvCxnSpPr>
        <p:spPr>
          <a:xfrm>
            <a:off x="3719192" y="4198192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36" name="Straight Connector 35"/>
          <p:cNvCxnSpPr>
            <a:stCxn id="37" idx="4"/>
          </p:cNvCxnSpPr>
          <p:nvPr/>
        </p:nvCxnSpPr>
        <p:spPr>
          <a:xfrm>
            <a:off x="7997568" y="3013623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7" name="Oval 36"/>
          <p:cNvSpPr/>
          <p:nvPr/>
        </p:nvSpPr>
        <p:spPr>
          <a:xfrm>
            <a:off x="7266048" y="259071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>
            <a:stCxn id="39" idx="4"/>
          </p:cNvCxnSpPr>
          <p:nvPr/>
        </p:nvCxnSpPr>
        <p:spPr>
          <a:xfrm flipH="1">
            <a:off x="8960957" y="2991212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9" name="Oval 38"/>
          <p:cNvSpPr/>
          <p:nvPr/>
        </p:nvSpPr>
        <p:spPr>
          <a:xfrm>
            <a:off x="8884171" y="256830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8130157" y="4189823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1" name="Oval 40"/>
          <p:cNvSpPr/>
          <p:nvPr/>
        </p:nvSpPr>
        <p:spPr>
          <a:xfrm>
            <a:off x="7380351" y="460040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42" name="Oval 41"/>
          <p:cNvSpPr/>
          <p:nvPr/>
        </p:nvSpPr>
        <p:spPr>
          <a:xfrm>
            <a:off x="9016702" y="461322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43" name="Straight Connector 42"/>
          <p:cNvCxnSpPr>
            <a:endCxn id="42" idx="0"/>
          </p:cNvCxnSpPr>
          <p:nvPr/>
        </p:nvCxnSpPr>
        <p:spPr>
          <a:xfrm>
            <a:off x="8960957" y="4194179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5611719" y="4551825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Entities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6832689" y="4198195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571063" y="4193837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5574661" y="2106705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/>
          <p:cNvCxnSpPr>
            <a:endCxn id="37" idx="2"/>
          </p:cNvCxnSpPr>
          <p:nvPr/>
        </p:nvCxnSpPr>
        <p:spPr>
          <a:xfrm>
            <a:off x="6916810" y="2457111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1" idx="6"/>
          </p:cNvCxnSpPr>
          <p:nvPr/>
        </p:nvCxnSpPr>
        <p:spPr>
          <a:xfrm flipH="1">
            <a:off x="5105446" y="2458178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5383866" y="2644502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6298266" y="3012801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9" grpId="0" animBg="1"/>
      <p:bldP spid="31" grpId="0" animBg="1"/>
      <p:bldP spid="33" grpId="0" animBg="1"/>
      <p:bldP spid="34" grpId="0" animBg="1"/>
      <p:bldP spid="37" grpId="0" animBg="1"/>
      <p:bldP spid="39" grpId="0" animBg="1"/>
      <p:bldP spid="41" grpId="0" animBg="1"/>
      <p:bldP spid="42" grpId="0" animBg="1"/>
      <p:bldP spid="44" grpId="0"/>
      <p:bldP spid="47" grpId="0"/>
      <p:bldP spid="5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model, </a:t>
            </a:r>
            <a:r>
              <a:rPr lang="en-US" b="1" dirty="0">
                <a:solidFill>
                  <a:schemeClr val="accent6"/>
                </a:solidFill>
              </a:rPr>
              <a:t>data is </a:t>
            </a:r>
            <a:r>
              <a:rPr lang="en-US" b="1" dirty="0" smtClean="0">
                <a:solidFill>
                  <a:schemeClr val="accent6"/>
                </a:solidFill>
              </a:rPr>
              <a:t>organized </a:t>
            </a:r>
            <a:r>
              <a:rPr lang="en-US" b="1" dirty="0">
                <a:solidFill>
                  <a:schemeClr val="accent6"/>
                </a:solidFill>
              </a:rPr>
              <a:t>in two-dimensional tables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6"/>
                </a:solidFill>
              </a:rPr>
              <a:t>relationship is maintained by storing a common attribute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2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117657" y="1813199"/>
          <a:ext cx="2756853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95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Raj Patel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Meet Shah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3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527857" y="1813199"/>
          <a:ext cx="3320416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75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SubID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Subject_Name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Teacher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DBMS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Doshi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Vyash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668116" y="4025240"/>
          <a:ext cx="2963252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654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ResID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SubID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Marks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3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4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" name="Group 65"/>
          <p:cNvGrpSpPr/>
          <p:nvPr/>
        </p:nvGrpSpPr>
        <p:grpSpPr>
          <a:xfrm>
            <a:off x="1425773" y="3036583"/>
            <a:ext cx="3249341" cy="999336"/>
            <a:chOff x="901337" y="3084984"/>
            <a:chExt cx="2222863" cy="999336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914400" y="3084984"/>
              <a:ext cx="0" cy="432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901337" y="3505200"/>
              <a:ext cx="2209800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124200" y="3489720"/>
              <a:ext cx="0" cy="5946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392271" y="3036583"/>
            <a:ext cx="1425370" cy="999336"/>
            <a:chOff x="4029864" y="3144157"/>
            <a:chExt cx="1080000" cy="954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105400" y="3144157"/>
              <a:ext cx="0" cy="36000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029864" y="3504157"/>
              <a:ext cx="1080000" cy="104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038600" y="3504157"/>
              <a:ext cx="0" cy="59460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ounded Rectangular Callout 73"/>
          <p:cNvSpPr/>
          <p:nvPr/>
        </p:nvSpPr>
        <p:spPr>
          <a:xfrm>
            <a:off x="5474791" y="3087859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5" name="Rounded Rectangular Callout 74"/>
          <p:cNvSpPr/>
          <p:nvPr/>
        </p:nvSpPr>
        <p:spPr>
          <a:xfrm>
            <a:off x="1455630" y="3139134"/>
            <a:ext cx="1336958" cy="274320"/>
          </a:xfrm>
          <a:prstGeom prst="wedgeRoundRectCallout">
            <a:avLst>
              <a:gd name="adj1" fmla="val 16598"/>
              <a:gd name="adj2" fmla="val -30039"/>
              <a:gd name="adj3" fmla="val 16667"/>
            </a:avLst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33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database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data model is another method of representing real world objects. </a:t>
            </a:r>
          </a:p>
          <a:p>
            <a:r>
              <a:rPr lang="en-US" dirty="0"/>
              <a:t>It considers </a:t>
            </a:r>
            <a:r>
              <a:rPr lang="en-US" b="1" dirty="0">
                <a:solidFill>
                  <a:schemeClr val="accent6"/>
                </a:solidFill>
              </a:rPr>
              <a:t>each object in the world as objects </a:t>
            </a:r>
            <a:r>
              <a:rPr lang="en-US" dirty="0"/>
              <a:t>and isolates it from each other. </a:t>
            </a: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6"/>
                </a:solidFill>
              </a:rPr>
              <a:t>groups its related functionalities together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6"/>
                </a:solidFill>
              </a:rPr>
              <a:t>allows inheriting its functionality </a:t>
            </a:r>
            <a:r>
              <a:rPr lang="en-US" dirty="0"/>
              <a:t>to other related sub-groups.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6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Integrity constraints are a </a:t>
            </a:r>
            <a:r>
              <a:rPr lang="en-US" b="1" dirty="0">
                <a:solidFill>
                  <a:schemeClr val="accent6"/>
                </a:solidFill>
              </a:rPr>
              <a:t>set of rules</a:t>
            </a:r>
            <a:r>
              <a:rPr lang="en-US" dirty="0"/>
              <a:t>. It is used to </a:t>
            </a:r>
            <a:r>
              <a:rPr lang="en-US" b="1" dirty="0">
                <a:solidFill>
                  <a:schemeClr val="accent6"/>
                </a:solidFill>
              </a:rPr>
              <a:t>maintain the quality </a:t>
            </a:r>
            <a:r>
              <a:rPr lang="en-US" dirty="0"/>
              <a:t>of information.</a:t>
            </a:r>
          </a:p>
          <a:p>
            <a:r>
              <a:rPr lang="en-US" dirty="0"/>
              <a:t>Integrity constraints ensure that the data insertion, updating, and other processes have to be performed in such a way that data integrity is not affected.</a:t>
            </a:r>
          </a:p>
          <a:p>
            <a:r>
              <a:rPr lang="en-US" dirty="0"/>
              <a:t>Thus, integrity constraint is used to </a:t>
            </a:r>
            <a:r>
              <a:rPr lang="en-US" b="1" dirty="0">
                <a:solidFill>
                  <a:schemeClr val="accent6"/>
                </a:solidFill>
              </a:rPr>
              <a:t>guard against accidental damage </a:t>
            </a:r>
            <a:r>
              <a:rPr lang="en-US" dirty="0"/>
              <a:t>to the database.</a:t>
            </a:r>
          </a:p>
          <a:p>
            <a:r>
              <a:rPr lang="en-US" dirty="0"/>
              <a:t>Various Integrity Constraints are:</a:t>
            </a:r>
          </a:p>
          <a:p>
            <a:pPr lvl="1"/>
            <a:r>
              <a:rPr lang="en-US" dirty="0"/>
              <a:t>Check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</a:t>
            </a:r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2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Attribute is </a:t>
            </a:r>
            <a:r>
              <a:rPr lang="en-GB" b="1" dirty="0">
                <a:solidFill>
                  <a:schemeClr val="accent6"/>
                </a:solidFill>
              </a:rPr>
              <a:t>properties</a:t>
            </a:r>
            <a:r>
              <a:rPr lang="en-GB" dirty="0"/>
              <a:t> or details about an entity.</a:t>
            </a:r>
          </a:p>
          <a:p>
            <a:r>
              <a:rPr lang="en-GB" dirty="0"/>
              <a:t>An attribute is represented by an </a:t>
            </a:r>
            <a:r>
              <a:rPr lang="en-GB" b="1" dirty="0">
                <a:solidFill>
                  <a:schemeClr val="accent6"/>
                </a:solidFill>
              </a:rPr>
              <a:t>oval</a:t>
            </a:r>
            <a:r>
              <a:rPr lang="en-GB" dirty="0"/>
              <a:t> containing name of an attribute. </a:t>
            </a:r>
          </a:p>
          <a:p>
            <a:r>
              <a:rPr lang="en-GB" dirty="0"/>
              <a:t>Attributes of Student are:</a:t>
            </a:r>
          </a:p>
          <a:p>
            <a:pPr lvl="1"/>
            <a:r>
              <a:rPr lang="en-GB" dirty="0"/>
              <a:t>Roll No</a:t>
            </a:r>
          </a:p>
          <a:p>
            <a:pPr lvl="1"/>
            <a:r>
              <a:rPr lang="en-GB" dirty="0"/>
              <a:t>Student Name</a:t>
            </a:r>
          </a:p>
          <a:p>
            <a:pPr lvl="1"/>
            <a:r>
              <a:rPr lang="en-GB" dirty="0"/>
              <a:t>Branch</a:t>
            </a:r>
          </a:p>
          <a:p>
            <a:pPr lvl="1"/>
            <a:r>
              <a:rPr lang="en-GB" dirty="0"/>
              <a:t>Semester</a:t>
            </a:r>
          </a:p>
          <a:p>
            <a:pPr lvl="1"/>
            <a:r>
              <a:rPr lang="en-GB" dirty="0"/>
              <a:t>Address</a:t>
            </a:r>
          </a:p>
          <a:p>
            <a:pPr lvl="1"/>
            <a:r>
              <a:rPr lang="en-GB" dirty="0"/>
              <a:t>Mobile No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SPI</a:t>
            </a:r>
          </a:p>
          <a:p>
            <a:pPr lvl="1"/>
            <a:r>
              <a:rPr lang="en-GB" dirty="0"/>
              <a:t>Backlogs</a:t>
            </a:r>
          </a:p>
          <a:p>
            <a:pPr lvl="1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00" r="24991" b="7451"/>
          <a:stretch/>
        </p:blipFill>
        <p:spPr>
          <a:xfrm>
            <a:off x="3566392" y="2149077"/>
            <a:ext cx="1013672" cy="295341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89637" y="1787559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9480689" y="884827"/>
            <a:ext cx="1998617" cy="79273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Attribute Name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66190" y="3557610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>
            <a:stCxn id="19" idx="4"/>
            <a:endCxn id="17" idx="0"/>
          </p:cNvCxnSpPr>
          <p:nvPr/>
        </p:nvCxnSpPr>
        <p:spPr>
          <a:xfrm>
            <a:off x="7051887" y="3091245"/>
            <a:ext cx="963389" cy="46636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Oval 18"/>
          <p:cNvSpPr/>
          <p:nvPr/>
        </p:nvSpPr>
        <p:spPr>
          <a:xfrm>
            <a:off x="6320367" y="2551245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RollNo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21" idx="4"/>
            <a:endCxn id="17" idx="0"/>
          </p:cNvCxnSpPr>
          <p:nvPr/>
        </p:nvCxnSpPr>
        <p:spPr>
          <a:xfrm flipH="1">
            <a:off x="8015276" y="3068834"/>
            <a:ext cx="654734" cy="488776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1" name="Oval 20"/>
          <p:cNvSpPr/>
          <p:nvPr/>
        </p:nvSpPr>
        <p:spPr>
          <a:xfrm>
            <a:off x="7938490" y="2528834"/>
            <a:ext cx="1463040" cy="54000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9" grpId="0" animBg="1"/>
      <p:bldP spid="2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</a:t>
            </a:r>
          </a:p>
          <a:p>
            <a:pPr lvl="1"/>
            <a:r>
              <a:rPr lang="en-US" dirty="0"/>
              <a:t>This constraint defines a business rule on a column. All the rows in that column must satisfy this rule. </a:t>
            </a:r>
          </a:p>
          <a:p>
            <a:pPr lvl="1"/>
            <a:r>
              <a:rPr lang="en-US" dirty="0"/>
              <a:t>Limits the data values of variables to a </a:t>
            </a:r>
            <a:r>
              <a:rPr lang="en-US" b="1" dirty="0">
                <a:solidFill>
                  <a:schemeClr val="accent6"/>
                </a:solidFill>
              </a:rPr>
              <a:t>specific set, range, or list of values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 constraint can be applied for a single column or a group of columns.</a:t>
            </a:r>
          </a:p>
          <a:p>
            <a:pPr lvl="1"/>
            <a:r>
              <a:rPr lang="en-US" dirty="0"/>
              <a:t>E.g. value of SPI should be between 0 to 10. </a:t>
            </a:r>
          </a:p>
          <a:p>
            <a:r>
              <a:rPr lang="en-US" dirty="0"/>
              <a:t>Not null</a:t>
            </a:r>
          </a:p>
          <a:p>
            <a:pPr lvl="1"/>
            <a:r>
              <a:rPr lang="en-US" dirty="0"/>
              <a:t>This constraint ensures all rows in the table contain a definite value for the column which is specified as not null. Which means a </a:t>
            </a:r>
            <a:r>
              <a:rPr lang="en-US" b="1" dirty="0">
                <a:solidFill>
                  <a:schemeClr val="accent6"/>
                </a:solidFill>
              </a:rPr>
              <a:t>null value </a:t>
            </a:r>
            <a:r>
              <a:rPr lang="en-US" dirty="0"/>
              <a:t>is not allowed.</a:t>
            </a:r>
          </a:p>
          <a:p>
            <a:pPr lvl="1"/>
            <a:r>
              <a:rPr lang="en-US" dirty="0"/>
              <a:t>E.g. name column should have some value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Unique</a:t>
            </a:r>
          </a:p>
          <a:p>
            <a:pPr lvl="1"/>
            <a:r>
              <a:rPr lang="en-US" dirty="0"/>
              <a:t>This constraint ensures that a column or a group of columns in each row have a </a:t>
            </a:r>
            <a:r>
              <a:rPr lang="en-US" b="1" dirty="0">
                <a:solidFill>
                  <a:schemeClr val="accent6"/>
                </a:solidFill>
              </a:rPr>
              <a:t>distinct (unique) </a:t>
            </a:r>
            <a:r>
              <a:rPr lang="en-US" dirty="0"/>
              <a:t>value. </a:t>
            </a:r>
          </a:p>
          <a:p>
            <a:pPr lvl="1"/>
            <a:r>
              <a:rPr lang="en-US" dirty="0"/>
              <a:t>A column(s) can have a null value but the values cannot be duplicated.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/>
              <a:t>enrollmentno</a:t>
            </a:r>
            <a:r>
              <a:rPr lang="en-US" dirty="0"/>
              <a:t> column should have unique value.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8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</a:t>
            </a:r>
            <a:r>
              <a:rPr lang="en-US" dirty="0"/>
              <a:t>key</a:t>
            </a:r>
          </a:p>
          <a:p>
            <a:pPr lvl="1"/>
            <a:r>
              <a:rPr lang="en-US" dirty="0"/>
              <a:t>This constraint defines a column or combination of columns which uniquely identifies each row in the table.</a:t>
            </a:r>
          </a:p>
          <a:p>
            <a:pPr lvl="1"/>
            <a:r>
              <a:rPr lang="en-US" dirty="0"/>
              <a:t>Primary key = </a:t>
            </a:r>
            <a:r>
              <a:rPr lang="en-US" b="1" dirty="0">
                <a:solidFill>
                  <a:schemeClr val="accent6"/>
                </a:solidFill>
              </a:rPr>
              <a:t>Unique key + Not null</a:t>
            </a:r>
          </a:p>
          <a:p>
            <a:pPr lvl="1"/>
            <a:r>
              <a:rPr lang="en-US" dirty="0" smtClean="0"/>
              <a:t>E.g. </a:t>
            </a:r>
            <a:r>
              <a:rPr lang="en-US" dirty="0" err="1"/>
              <a:t>enrollmentno</a:t>
            </a:r>
            <a:r>
              <a:rPr lang="en-US" dirty="0"/>
              <a:t> column should have unique value as well as can’t be null</a:t>
            </a:r>
            <a:r>
              <a:rPr lang="en-US" dirty="0" smtClean="0"/>
              <a:t>.</a:t>
            </a:r>
          </a:p>
          <a:p>
            <a:r>
              <a:rPr lang="en-US" dirty="0"/>
              <a:t>Foreign key (referential integrity constraint) </a:t>
            </a:r>
          </a:p>
          <a:p>
            <a:pPr lvl="1"/>
            <a:r>
              <a:rPr lang="en-US" dirty="0"/>
              <a:t>A referential integrity constraint (foreign key) is specified between two tables.</a:t>
            </a:r>
          </a:p>
          <a:p>
            <a:pPr lvl="1"/>
            <a:r>
              <a:rPr lang="en-US" dirty="0"/>
              <a:t>In the referential integrity constraints, if a foreign key column in table 1 refers to the primary key column of table 2, then every value of the foreign key column in table 1 must be null or be available in primary key column of table 2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362157" y="4872266"/>
          <a:ext cx="3101340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2844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</a:rPr>
                        <a:t>Dept_Name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Computer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Doshi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Vyash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127106" y="4861587"/>
          <a:ext cx="3256916" cy="1463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4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 smtClean="0">
                          <a:solidFill>
                            <a:schemeClr val="tx1"/>
                          </a:solidFill>
                        </a:rPr>
                        <a:t>RollNo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Student_Name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DeptID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101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Raj Patel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102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dirty="0" smtClean="0"/>
                        <a:t>Meet Shah</a:t>
                      </a:r>
                      <a:endParaRPr lang="en-US" sz="19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9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722856" y="4205766"/>
            <a:ext cx="4984" cy="67326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722856" y="4205766"/>
            <a:ext cx="71668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889732" y="4205766"/>
            <a:ext cx="0" cy="6224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44294" y="4304915"/>
            <a:ext cx="1524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Foreign Key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97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Data manipulation is the method of organizing data to make it easier to read or more designed or structured.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For </a:t>
            </a:r>
            <a:r>
              <a:rPr lang="en-US" sz="2000" dirty="0"/>
              <a:t>instance, a collection of any kind of data could be organized in alphabetical order so that it can be understood easily.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On </a:t>
            </a:r>
            <a:r>
              <a:rPr lang="en-US" sz="2000" dirty="0"/>
              <a:t>the other hand, it can be difficult to find information about any particular employee in an organization if all the employees' information is not organized.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Therefore</a:t>
            </a:r>
            <a:r>
              <a:rPr lang="en-US" sz="2000" dirty="0"/>
              <a:t>, all the employee's information could be organized in alphabetical order that makes it easier to find information easily of any individual employee. </a:t>
            </a:r>
            <a:endParaRPr lang="en-US" sz="2000" dirty="0" smtClean="0"/>
          </a:p>
          <a:p>
            <a:pPr>
              <a:lnSpc>
                <a:spcPct val="150000"/>
              </a:lnSpc>
            </a:pPr>
            <a:r>
              <a:rPr lang="en-US" sz="2000" dirty="0" smtClean="0"/>
              <a:t>Data </a:t>
            </a:r>
            <a:r>
              <a:rPr lang="en-US" sz="2000" dirty="0"/>
              <a:t>manipulation helps website owners to monitor their sources of traffic and their most </a:t>
            </a:r>
            <a:r>
              <a:rPr lang="en-US" sz="2000" dirty="0" smtClean="0"/>
              <a:t>popular </a:t>
            </a:r>
            <a:r>
              <a:rPr lang="en-US" sz="2000" dirty="0"/>
              <a:t>pages. Hence, it is frequently used on web server logs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339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Data manipulation is also used by accounting users or similar fields to organized data in order to figure out product costs, future tax obligations, pricing patterns, etc.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also helps the stock market predictors to forecast developments and predicts how stocks might perform in the adjacent future.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Furthermore, data manipulation may also use by computers to display information to users in a more realistic way on the basis of web pages, the code in a software program, or data formatting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The </a:t>
            </a:r>
            <a:r>
              <a:rPr lang="en-US" sz="2000" dirty="0"/>
              <a:t>DML is used to manipulate data, which is a programming language. It short for Data Manipulation Language that helps to modify data like adding, removing, and altering databases. It </a:t>
            </a:r>
            <a:r>
              <a:rPr lang="en-US" sz="2000" dirty="0" smtClean="0"/>
              <a:t>means </a:t>
            </a:r>
            <a:r>
              <a:rPr lang="en-US" sz="2000" dirty="0"/>
              <a:t>that changing the information in a way that can be read easily</a:t>
            </a:r>
            <a:r>
              <a:rPr lang="en-US" sz="2000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It is more important to manipulate data for improving the growth of any business and organization. </a:t>
            </a:r>
            <a:endParaRPr lang="en-US" sz="2000" dirty="0" smtClean="0"/>
          </a:p>
          <a:p>
            <a:pPr>
              <a:lnSpc>
                <a:spcPct val="100000"/>
              </a:lnSpc>
            </a:pPr>
            <a:r>
              <a:rPr lang="en-US" sz="2000" dirty="0" smtClean="0"/>
              <a:t>As </a:t>
            </a:r>
            <a:r>
              <a:rPr lang="en-US" sz="2000" dirty="0"/>
              <a:t>manipulation of data helps to use the information properly by organizing the raw data in a structural way, which is crucial for boosting productivity, trend analysis, cutting costs, analyzing customer behavior, etc. </a:t>
            </a:r>
          </a:p>
        </p:txBody>
      </p:sp>
    </p:spTree>
    <p:extLst>
      <p:ext uri="{BB962C8B-B14F-4D97-AF65-F5344CB8AC3E}">
        <p14:creationId xmlns:p14="http://schemas.microsoft.com/office/powerpoint/2010/main" val="12270268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Manipulation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 smtClean="0"/>
              <a:t>Select: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Select statement retrieves the data from database according to the constraints specifies alongside.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SELECT </a:t>
            </a:r>
            <a:r>
              <a:rPr lang="en-US" sz="1400" b="1" dirty="0">
                <a:solidFill>
                  <a:srgbClr val="0070C0"/>
                </a:solidFill>
              </a:rPr>
              <a:t>&lt;COLUMN 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FROM &lt;TABLE NAME&gt;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WHERE &lt;CONDITION&gt;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GROUP BY &lt;COLUMN LIST&gt;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HAVING &lt;CRITERIA FOR FUNCTION RESULTS&gt;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ORDER BY &lt;COLUMN LIST&gt;</a:t>
            </a:r>
          </a:p>
          <a:p>
            <a:pPr marL="0" indent="0">
              <a:buNone/>
            </a:pPr>
            <a:r>
              <a:rPr lang="en-US" sz="1400" dirty="0"/>
              <a:t>General syntax −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70C0"/>
                </a:solidFill>
              </a:rPr>
              <a:t>Example</a:t>
            </a:r>
            <a:r>
              <a:rPr lang="en-US" sz="1400" b="1" dirty="0">
                <a:solidFill>
                  <a:srgbClr val="0070C0"/>
                </a:solidFill>
              </a:rPr>
              <a:t>: select * from employee where </a:t>
            </a:r>
            <a:r>
              <a:rPr lang="en-US" sz="1400" b="1" dirty="0" err="1">
                <a:solidFill>
                  <a:srgbClr val="0070C0"/>
                </a:solidFill>
              </a:rPr>
              <a:t>e_id</a:t>
            </a:r>
            <a:r>
              <a:rPr lang="en-US" sz="1400" b="1" dirty="0">
                <a:solidFill>
                  <a:srgbClr val="0070C0"/>
                </a:solidFill>
              </a:rPr>
              <a:t>&gt;100;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b="1" dirty="0" smtClean="0"/>
              <a:t>Insert:</a:t>
            </a:r>
            <a:endParaRPr lang="en-US" sz="1400" b="1" dirty="0"/>
          </a:p>
          <a:p>
            <a:pPr marL="0" indent="0">
              <a:buNone/>
            </a:pPr>
            <a:r>
              <a:rPr lang="en-US" sz="1400" dirty="0"/>
              <a:t>Insert statement is used to insert data into database tables.</a:t>
            </a:r>
          </a:p>
          <a:p>
            <a:pPr marL="0" indent="0">
              <a:buNone/>
            </a:pPr>
            <a:r>
              <a:rPr lang="en-US" sz="1400" dirty="0" smtClean="0"/>
              <a:t>General </a:t>
            </a:r>
            <a:r>
              <a:rPr lang="en-US" sz="1400" dirty="0"/>
              <a:t>Syntax −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INSERT INTO &lt;TABLE NAME&gt; (&lt;COLUMNS TO INSERT&gt;) VALUES (&lt;VALUES TO INSERT&gt;)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Example: insert into Employee (name, </a:t>
            </a:r>
            <a:r>
              <a:rPr lang="en-US" sz="1400" b="1" dirty="0" err="1">
                <a:solidFill>
                  <a:srgbClr val="0070C0"/>
                </a:solidFill>
              </a:rPr>
              <a:t>dept_id</a:t>
            </a:r>
            <a:r>
              <a:rPr lang="en-US" sz="1400" b="1" dirty="0">
                <a:solidFill>
                  <a:srgbClr val="0070C0"/>
                </a:solidFill>
              </a:rPr>
              <a:t>) values (‘ABC’, 3);</a:t>
            </a:r>
          </a:p>
        </p:txBody>
      </p:sp>
    </p:spTree>
    <p:extLst>
      <p:ext uri="{BB962C8B-B14F-4D97-AF65-F5344CB8AC3E}">
        <p14:creationId xmlns:p14="http://schemas.microsoft.com/office/powerpoint/2010/main" val="3423615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Manipulation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200" b="1" dirty="0" smtClean="0"/>
              <a:t>Update: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The update command updates existing data within a table</a:t>
            </a:r>
            <a:r>
              <a:rPr lang="en-US" sz="1200" dirty="0" smtClean="0"/>
              <a:t>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General syntax −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UPDATE </a:t>
            </a:r>
            <a:r>
              <a:rPr lang="en-US" sz="1200" b="1" dirty="0">
                <a:solidFill>
                  <a:srgbClr val="0070C0"/>
                </a:solidFill>
              </a:rPr>
              <a:t>&lt;TABLE NAME&gt;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SET &lt;COLUMN NAME&gt; = &lt;UPDATED COLUMN VALUE&gt;,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&lt;COLUMN NAME&gt; = &lt;UPDATED COLUMN VALUE&gt;,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&lt;COLUMN NAME&gt; = &lt;UPDATED COLUMN VALUE&gt;,…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WHERE &lt;CONDITION&gt;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Example: update Employee set Name=’AMIT’ where </a:t>
            </a:r>
            <a:r>
              <a:rPr lang="en-US" sz="1200" b="1" dirty="0" err="1">
                <a:solidFill>
                  <a:srgbClr val="0070C0"/>
                </a:solidFill>
              </a:rPr>
              <a:t>E_id</a:t>
            </a:r>
            <a:r>
              <a:rPr lang="en-US" sz="1200" b="1" dirty="0">
                <a:solidFill>
                  <a:srgbClr val="0070C0"/>
                </a:solidFill>
              </a:rPr>
              <a:t>=5;</a:t>
            </a:r>
          </a:p>
          <a:p>
            <a:endParaRPr lang="en-US" sz="1200" dirty="0"/>
          </a:p>
          <a:p>
            <a:r>
              <a:rPr lang="en-US" sz="1200" b="1" dirty="0" smtClean="0"/>
              <a:t>Delete:</a:t>
            </a:r>
            <a:endParaRPr lang="en-US" sz="1200" b="1" dirty="0"/>
          </a:p>
          <a:p>
            <a:pPr marL="0" indent="0">
              <a:buNone/>
            </a:pPr>
            <a:r>
              <a:rPr lang="en-US" sz="1200" dirty="0"/>
              <a:t>Deletes records from the database table according to the given constraints.</a:t>
            </a:r>
          </a:p>
          <a:p>
            <a:pPr marL="0" indent="0">
              <a:buNone/>
            </a:pPr>
            <a:r>
              <a:rPr lang="en-US" sz="1200" dirty="0" smtClean="0"/>
              <a:t>General </a:t>
            </a:r>
            <a:r>
              <a:rPr lang="en-US" sz="1200" dirty="0"/>
              <a:t>Syntax −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DELETE </a:t>
            </a:r>
            <a:r>
              <a:rPr lang="en-US" sz="1200" b="1" dirty="0">
                <a:solidFill>
                  <a:srgbClr val="0070C0"/>
                </a:solidFill>
              </a:rPr>
              <a:t>FROM &lt;TABLE NAME&gt;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WHERE &lt;CONDITION&gt;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Example −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delete </a:t>
            </a:r>
            <a:r>
              <a:rPr lang="en-US" sz="1200" b="1" dirty="0">
                <a:solidFill>
                  <a:srgbClr val="0070C0"/>
                </a:solidFill>
              </a:rPr>
              <a:t>from Employee where </a:t>
            </a:r>
            <a:r>
              <a:rPr lang="en-US" sz="1200" b="1" dirty="0" err="1">
                <a:solidFill>
                  <a:srgbClr val="0070C0"/>
                </a:solidFill>
              </a:rPr>
              <a:t>e_id</a:t>
            </a:r>
            <a:r>
              <a:rPr lang="en-US" sz="1200" b="1" dirty="0">
                <a:solidFill>
                  <a:srgbClr val="0070C0"/>
                </a:solidFill>
              </a:rPr>
              <a:t>=5;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070C0"/>
                </a:solidFill>
              </a:rPr>
              <a:t>To delete all records from the table −</a:t>
            </a:r>
          </a:p>
          <a:p>
            <a:pPr marL="0" indent="0">
              <a:buNone/>
            </a:pPr>
            <a:r>
              <a:rPr lang="en-US" sz="1200" b="1" dirty="0" smtClean="0">
                <a:solidFill>
                  <a:srgbClr val="0070C0"/>
                </a:solidFill>
              </a:rPr>
              <a:t>Delete </a:t>
            </a:r>
            <a:r>
              <a:rPr lang="en-US" sz="1200" b="1" dirty="0">
                <a:solidFill>
                  <a:srgbClr val="0070C0"/>
                </a:solidFill>
              </a:rPr>
              <a:t>* from &lt;TABLE NAME&gt;;</a:t>
            </a:r>
          </a:p>
        </p:txBody>
      </p:sp>
    </p:spTree>
    <p:extLst>
      <p:ext uri="{BB962C8B-B14F-4D97-AF65-F5344CB8AC3E}">
        <p14:creationId xmlns:p14="http://schemas.microsoft.com/office/powerpoint/2010/main" val="4280359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31984" y="24530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6000" dirty="0" smtClean="0">
                <a:cs typeface="Times New Roman" panose="02020603050405020304" pitchFamily="18" charset="0"/>
              </a:rPr>
              <a:t>End of Unit - 2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>
          <a:xfrm>
            <a:off x="191965" y="6163409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2000" dirty="0" smtClean="0">
                <a:cs typeface="Times New Roman" panose="02020603050405020304" pitchFamily="18" charset="0"/>
              </a:rPr>
              <a:t>Source From: Darshan Institute, Rajkot</a:t>
            </a:r>
          </a:p>
          <a:p>
            <a:pPr marL="609600" indent="-609600">
              <a:spcBef>
                <a:spcPct val="0"/>
              </a:spcBef>
            </a:pPr>
            <a:endParaRPr lang="en-US" altLang="en-US" sz="60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59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Relationship is an </a:t>
            </a:r>
            <a:r>
              <a:rPr lang="en-GB" b="1" dirty="0">
                <a:solidFill>
                  <a:schemeClr val="accent6"/>
                </a:solidFill>
              </a:rPr>
              <a:t>association</a:t>
            </a:r>
            <a:r>
              <a:rPr lang="en-GB" dirty="0"/>
              <a:t> (connection) between several entities.</a:t>
            </a:r>
          </a:p>
          <a:p>
            <a:r>
              <a:rPr lang="en-GB" dirty="0"/>
              <a:t>It should be placed between two entities and a line connecting it to an entity.</a:t>
            </a:r>
          </a:p>
          <a:p>
            <a:r>
              <a:rPr lang="en-GB" dirty="0"/>
              <a:t>A relationship is represented by a </a:t>
            </a:r>
            <a:r>
              <a:rPr lang="en-GB" b="1" dirty="0">
                <a:solidFill>
                  <a:schemeClr val="accent6"/>
                </a:solidFill>
              </a:rPr>
              <a:t>diamond</a:t>
            </a:r>
            <a:r>
              <a:rPr lang="en-GB" dirty="0"/>
              <a:t> containing relationship's name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3" name="Diamond 12"/>
          <p:cNvSpPr/>
          <p:nvPr/>
        </p:nvSpPr>
        <p:spPr>
          <a:xfrm>
            <a:off x="3124620" y="2562785"/>
            <a:ext cx="3103172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Relationship 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85846" y="3578785"/>
            <a:ext cx="9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Symbol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294302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74279" y="4553494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Diamond 23"/>
          <p:cNvSpPr/>
          <p:nvPr/>
        </p:nvSpPr>
        <p:spPr>
          <a:xfrm>
            <a:off x="3868228" y="4479470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Issue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592526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986475" y="4925785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67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E-R Diagram of a Library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2963114" y="2733157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8143091" y="272880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Book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Diamond 50"/>
          <p:cNvSpPr/>
          <p:nvPr/>
        </p:nvSpPr>
        <p:spPr>
          <a:xfrm>
            <a:off x="5537040" y="2654777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Issue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>
            <a:stCxn id="51" idx="3"/>
            <a:endCxn id="50" idx="1"/>
          </p:cNvCxnSpPr>
          <p:nvPr/>
        </p:nvCxnSpPr>
        <p:spPr>
          <a:xfrm>
            <a:off x="7261338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655287" y="3101092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Straight Connector 53"/>
          <p:cNvCxnSpPr>
            <a:stCxn id="55" idx="4"/>
            <a:endCxn id="49" idx="0"/>
          </p:cNvCxnSpPr>
          <p:nvPr/>
        </p:nvCxnSpPr>
        <p:spPr>
          <a:xfrm>
            <a:off x="2848811" y="2297184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5" name="Oval 54"/>
          <p:cNvSpPr/>
          <p:nvPr/>
        </p:nvSpPr>
        <p:spPr>
          <a:xfrm>
            <a:off x="2117291" y="187427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/>
          <p:cNvCxnSpPr>
            <a:stCxn id="57" idx="4"/>
            <a:endCxn id="49" idx="0"/>
          </p:cNvCxnSpPr>
          <p:nvPr/>
        </p:nvCxnSpPr>
        <p:spPr>
          <a:xfrm flipH="1">
            <a:off x="3812200" y="2274773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7" name="Oval 56"/>
          <p:cNvSpPr/>
          <p:nvPr/>
        </p:nvSpPr>
        <p:spPr>
          <a:xfrm>
            <a:off x="3735414" y="1851863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2981400" y="3473384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9" name="Oval 58"/>
          <p:cNvSpPr/>
          <p:nvPr/>
        </p:nvSpPr>
        <p:spPr>
          <a:xfrm>
            <a:off x="2231594" y="3883968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60" name="Oval 59"/>
          <p:cNvSpPr/>
          <p:nvPr/>
        </p:nvSpPr>
        <p:spPr>
          <a:xfrm>
            <a:off x="3867945" y="389678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>
            <a:stCxn id="49" idx="2"/>
            <a:endCxn id="60" idx="0"/>
          </p:cNvCxnSpPr>
          <p:nvPr/>
        </p:nvCxnSpPr>
        <p:spPr>
          <a:xfrm>
            <a:off x="3812200" y="3477740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62" name="Straight Connector 61"/>
          <p:cNvCxnSpPr>
            <a:stCxn id="63" idx="4"/>
          </p:cNvCxnSpPr>
          <p:nvPr/>
        </p:nvCxnSpPr>
        <p:spPr>
          <a:xfrm>
            <a:off x="8090576" y="2293171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3" name="Oval 62"/>
          <p:cNvSpPr/>
          <p:nvPr/>
        </p:nvSpPr>
        <p:spPr>
          <a:xfrm>
            <a:off x="7359056" y="187026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>
                <a:solidFill>
                  <a:schemeClr val="tx1"/>
                </a:solidFill>
              </a:rPr>
              <a:t>BookNo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65" idx="4"/>
          </p:cNvCxnSpPr>
          <p:nvPr/>
        </p:nvCxnSpPr>
        <p:spPr>
          <a:xfrm flipH="1">
            <a:off x="9053965" y="2270760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5" name="Oval 64"/>
          <p:cNvSpPr/>
          <p:nvPr/>
        </p:nvSpPr>
        <p:spPr>
          <a:xfrm>
            <a:off x="8977179" y="1847850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8223165" y="3469371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67" name="Oval 66"/>
          <p:cNvSpPr/>
          <p:nvPr/>
        </p:nvSpPr>
        <p:spPr>
          <a:xfrm>
            <a:off x="7473359" y="387995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Author</a:t>
            </a:r>
          </a:p>
        </p:txBody>
      </p:sp>
      <p:sp>
        <p:nvSpPr>
          <p:cNvPr id="68" name="Oval 67"/>
          <p:cNvSpPr/>
          <p:nvPr/>
        </p:nvSpPr>
        <p:spPr>
          <a:xfrm>
            <a:off x="9109710" y="389277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69" name="Straight Connector 68"/>
          <p:cNvCxnSpPr>
            <a:endCxn id="68" idx="0"/>
          </p:cNvCxnSpPr>
          <p:nvPr/>
        </p:nvCxnSpPr>
        <p:spPr>
          <a:xfrm>
            <a:off x="9053965" y="3473727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70" name="Rounded Rectangular Callout 69"/>
          <p:cNvSpPr/>
          <p:nvPr/>
        </p:nvSpPr>
        <p:spPr>
          <a:xfrm>
            <a:off x="2247003" y="1162050"/>
            <a:ext cx="1368000" cy="457200"/>
          </a:xfrm>
          <a:prstGeom prst="wedgeRoundRectCallout">
            <a:avLst>
              <a:gd name="adj1" fmla="val -30669"/>
              <a:gd name="adj2" fmla="val 108681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7299750" y="1162050"/>
            <a:ext cx="1368000" cy="457200"/>
          </a:xfrm>
          <a:prstGeom prst="wedgeRoundRectCallout">
            <a:avLst>
              <a:gd name="adj1" fmla="val 28747"/>
              <a:gd name="adj2" fmla="val 105904"/>
              <a:gd name="adj3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Key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704727" y="3831373"/>
            <a:ext cx="1412988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Entities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925697" y="3477743"/>
            <a:ext cx="1217394" cy="62343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4664071" y="3473385"/>
            <a:ext cx="1220970" cy="57986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5667669" y="1386253"/>
            <a:ext cx="146304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Attributes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/>
          <p:cNvCxnSpPr>
            <a:endCxn id="63" idx="2"/>
          </p:cNvCxnSpPr>
          <p:nvPr/>
        </p:nvCxnSpPr>
        <p:spPr>
          <a:xfrm>
            <a:off x="7009818" y="1736659"/>
            <a:ext cx="349238" cy="34505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7" idx="6"/>
          </p:cNvCxnSpPr>
          <p:nvPr/>
        </p:nvCxnSpPr>
        <p:spPr>
          <a:xfrm flipH="1">
            <a:off x="5198454" y="1737726"/>
            <a:ext cx="567475" cy="3255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/>
          <p:cNvSpPr/>
          <p:nvPr/>
        </p:nvSpPr>
        <p:spPr>
          <a:xfrm>
            <a:off x="5476874" y="1924050"/>
            <a:ext cx="1828800" cy="4572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Relationship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391274" y="2292349"/>
            <a:ext cx="7915" cy="3657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ular Callout 79"/>
          <p:cNvSpPr/>
          <p:nvPr/>
        </p:nvSpPr>
        <p:spPr>
          <a:xfrm>
            <a:off x="2557274" y="4746997"/>
            <a:ext cx="7668000" cy="1188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Each and every entity must have one primary key attribute.</a:t>
            </a:r>
          </a:p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2 entities is called binary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0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5" grpId="0" animBg="1"/>
      <p:bldP spid="57" grpId="0" animBg="1"/>
      <p:bldP spid="59" grpId="0" animBg="1"/>
      <p:bldP spid="60" grpId="0" animBg="1"/>
      <p:bldP spid="63" grpId="0" animBg="1"/>
      <p:bldP spid="65" grpId="0" animBg="1"/>
      <p:bldP spid="67" grpId="0" animBg="1"/>
      <p:bldP spid="68" grpId="0" animBg="1"/>
      <p:bldP spid="70" grpId="0" animBg="1"/>
      <p:bldP spid="71" grpId="0" animBg="1"/>
      <p:bldP spid="72" grpId="0"/>
      <p:bldP spid="75" grpId="0"/>
      <p:bldP spid="78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Ternary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6414" y="3614108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Faculty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76391" y="3609752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Student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270340" y="3535728"/>
            <a:ext cx="1724298" cy="892630"/>
          </a:xfrm>
          <a:prstGeom prst="diamond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Guide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stCxn id="6" idx="3"/>
            <a:endCxn id="5" idx="1"/>
          </p:cNvCxnSpPr>
          <p:nvPr/>
        </p:nvCxnSpPr>
        <p:spPr>
          <a:xfrm>
            <a:off x="6994638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88587" y="3982043"/>
            <a:ext cx="881753" cy="1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stCxn id="10" idx="4"/>
            <a:endCxn id="4" idx="0"/>
          </p:cNvCxnSpPr>
          <p:nvPr/>
        </p:nvCxnSpPr>
        <p:spPr>
          <a:xfrm>
            <a:off x="2582111" y="3178135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0" name="Oval 9"/>
          <p:cNvSpPr/>
          <p:nvPr/>
        </p:nvSpPr>
        <p:spPr>
          <a:xfrm>
            <a:off x="1850591" y="2755225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FacID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12" idx="4"/>
            <a:endCxn id="4" idx="0"/>
          </p:cNvCxnSpPr>
          <p:nvPr/>
        </p:nvCxnSpPr>
        <p:spPr>
          <a:xfrm flipH="1">
            <a:off x="3545500" y="3155724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2" name="Oval 11"/>
          <p:cNvSpPr/>
          <p:nvPr/>
        </p:nvSpPr>
        <p:spPr>
          <a:xfrm>
            <a:off x="3468714" y="2732814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714700" y="4354335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Oval 13"/>
          <p:cNvSpPr/>
          <p:nvPr/>
        </p:nvSpPr>
        <p:spPr>
          <a:xfrm>
            <a:off x="1964894" y="4764919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5" name="Oval 14"/>
          <p:cNvSpPr/>
          <p:nvPr/>
        </p:nvSpPr>
        <p:spPr>
          <a:xfrm>
            <a:off x="3601245" y="4777740"/>
            <a:ext cx="182880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Technology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stCxn id="4" idx="2"/>
            <a:endCxn id="15" idx="0"/>
          </p:cNvCxnSpPr>
          <p:nvPr/>
        </p:nvCxnSpPr>
        <p:spPr>
          <a:xfrm>
            <a:off x="3545500" y="4358691"/>
            <a:ext cx="97014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17" name="Straight Connector 16"/>
          <p:cNvCxnSpPr>
            <a:stCxn id="18" idx="4"/>
          </p:cNvCxnSpPr>
          <p:nvPr/>
        </p:nvCxnSpPr>
        <p:spPr>
          <a:xfrm>
            <a:off x="7823876" y="3174122"/>
            <a:ext cx="96338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8" name="Oval 17"/>
          <p:cNvSpPr/>
          <p:nvPr/>
        </p:nvSpPr>
        <p:spPr>
          <a:xfrm>
            <a:off x="7092356" y="2751212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RollNo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>
            <a:stCxn id="20" idx="4"/>
          </p:cNvCxnSpPr>
          <p:nvPr/>
        </p:nvCxnSpPr>
        <p:spPr>
          <a:xfrm flipH="1">
            <a:off x="8787265" y="3151711"/>
            <a:ext cx="65473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0" name="Oval 19"/>
          <p:cNvSpPr/>
          <p:nvPr/>
        </p:nvSpPr>
        <p:spPr>
          <a:xfrm>
            <a:off x="8710479" y="2728801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7956465" y="4350322"/>
            <a:ext cx="830800" cy="404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2" name="Oval 21"/>
          <p:cNvSpPr/>
          <p:nvPr/>
        </p:nvSpPr>
        <p:spPr>
          <a:xfrm>
            <a:off x="7206659" y="4760906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Branch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8843010" y="4773727"/>
            <a:ext cx="146304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Sem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/>
          <p:cNvCxnSpPr>
            <a:endCxn id="23" idx="0"/>
          </p:cNvCxnSpPr>
          <p:nvPr/>
        </p:nvCxnSpPr>
        <p:spPr>
          <a:xfrm>
            <a:off x="8787265" y="4354678"/>
            <a:ext cx="787265" cy="41904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5" name="Rectangle 24"/>
          <p:cNvSpPr/>
          <p:nvPr/>
        </p:nvSpPr>
        <p:spPr>
          <a:xfrm>
            <a:off x="5284628" y="1859911"/>
            <a:ext cx="1698171" cy="7445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/>
          <p:cNvCxnSpPr>
            <a:stCxn id="27" idx="4"/>
          </p:cNvCxnSpPr>
          <p:nvPr/>
        </p:nvCxnSpPr>
        <p:spPr>
          <a:xfrm>
            <a:off x="5277833" y="1424281"/>
            <a:ext cx="917669" cy="43597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7" name="Oval 26"/>
          <p:cNvSpPr/>
          <p:nvPr/>
        </p:nvSpPr>
        <p:spPr>
          <a:xfrm>
            <a:off x="4500593" y="1001371"/>
            <a:ext cx="155448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 smtClean="0">
                <a:solidFill>
                  <a:schemeClr val="tx1"/>
                </a:solidFill>
              </a:rPr>
              <a:t>ProjectID</a:t>
            </a:r>
            <a:endParaRPr lang="en-US" u="sng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29" idx="4"/>
          </p:cNvCxnSpPr>
          <p:nvPr/>
        </p:nvCxnSpPr>
        <p:spPr>
          <a:xfrm flipH="1">
            <a:off x="6195502" y="1401870"/>
            <a:ext cx="974774" cy="4583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29" name="Oval 28"/>
          <p:cNvSpPr/>
          <p:nvPr/>
        </p:nvSpPr>
        <p:spPr>
          <a:xfrm>
            <a:off x="6118716" y="978960"/>
            <a:ext cx="2103120" cy="422910"/>
          </a:xfrm>
          <a:prstGeom prst="ellips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Project Name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5" idx="2"/>
            <a:endCxn id="6" idx="0"/>
          </p:cNvCxnSpPr>
          <p:nvPr/>
        </p:nvCxnSpPr>
        <p:spPr>
          <a:xfrm flipH="1">
            <a:off x="6132489" y="2604494"/>
            <a:ext cx="1225" cy="931234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ounded Rectangular Callout 30"/>
          <p:cNvSpPr/>
          <p:nvPr/>
        </p:nvSpPr>
        <p:spPr>
          <a:xfrm>
            <a:off x="2848889" y="5563119"/>
            <a:ext cx="7668000" cy="756000"/>
          </a:xfrm>
          <a:prstGeom prst="wedgeRoundRectCallout">
            <a:avLst>
              <a:gd name="adj1" fmla="val -46835"/>
              <a:gd name="adj2" fmla="val 1908"/>
              <a:gd name="adj3" fmla="val 16667"/>
            </a:avLst>
          </a:pr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2400" dirty="0">
                <a:solidFill>
                  <a:schemeClr val="lt1"/>
                </a:solidFill>
              </a:rPr>
              <a:t>Relationship between 3 entities is called ternary relationship.</a:t>
            </a:r>
            <a:endParaRPr lang="en-US" sz="24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0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2" grpId="0" animBg="1"/>
      <p:bldP spid="14" grpId="0" animBg="1"/>
      <p:bldP spid="15" grpId="0" animBg="1"/>
      <p:bldP spid="18" grpId="0" animBg="1"/>
      <p:bldP spid="20" grpId="0" animBg="1"/>
      <p:bldP spid="22" grpId="0" animBg="1"/>
      <p:bldP spid="23" grpId="0" animBg="1"/>
      <p:bldP spid="25" grpId="0" animBg="1"/>
      <p:bldP spid="27" grpId="0" animBg="1"/>
      <p:bldP spid="29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4289</Words>
  <Application>Microsoft Office PowerPoint</Application>
  <PresentationFormat>Widescreen</PresentationFormat>
  <Paragraphs>995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4" baseType="lpstr">
      <vt:lpstr>Arial</vt:lpstr>
      <vt:lpstr>Calibri</vt:lpstr>
      <vt:lpstr>Calibri Light</vt:lpstr>
      <vt:lpstr>Times New Roman</vt:lpstr>
      <vt:lpstr>Wingdings</vt:lpstr>
      <vt:lpstr>Wingdings 2</vt:lpstr>
      <vt:lpstr>Wingdings 3</vt:lpstr>
      <vt:lpstr>Office Theme</vt:lpstr>
      <vt:lpstr>PowerPoint Presentation</vt:lpstr>
      <vt:lpstr>PowerPoint Presentation</vt:lpstr>
      <vt:lpstr>Basic concepts</vt:lpstr>
      <vt:lpstr>Entity</vt:lpstr>
      <vt:lpstr>Entity Set</vt:lpstr>
      <vt:lpstr>Attributes</vt:lpstr>
      <vt:lpstr>Relationship</vt:lpstr>
      <vt:lpstr>E-R Diagram of a Library System</vt:lpstr>
      <vt:lpstr>Ternary Relationship</vt:lpstr>
      <vt:lpstr>Exercise</vt:lpstr>
      <vt:lpstr>Types of Attributes</vt:lpstr>
      <vt:lpstr>Types of Attributes</vt:lpstr>
      <vt:lpstr>Types of Attributes</vt:lpstr>
      <vt:lpstr>Entity with all types of Attributes</vt:lpstr>
      <vt:lpstr>Exercise</vt:lpstr>
      <vt:lpstr>Descriptive Attribute</vt:lpstr>
      <vt:lpstr>Role</vt:lpstr>
      <vt:lpstr>Recursive Relationship Set</vt:lpstr>
      <vt:lpstr>Mapping Cardinality (Cardinality Constraints)</vt:lpstr>
      <vt:lpstr>One-to-One relationship (1 – 1)</vt:lpstr>
      <vt:lpstr>One-to-Many relationship (1 – N)</vt:lpstr>
      <vt:lpstr>Many-to-One relationship (N – 1)</vt:lpstr>
      <vt:lpstr>Many-to-Many relationship (N – N)</vt:lpstr>
      <vt:lpstr>Mapping Cardinality (Cardinality Constraints) [Exercise]</vt:lpstr>
      <vt:lpstr>Participation Constraints</vt:lpstr>
      <vt:lpstr>Weak Entity Set</vt:lpstr>
      <vt:lpstr>Weak Entity Set</vt:lpstr>
      <vt:lpstr>Superclass v/s Subclass</vt:lpstr>
      <vt:lpstr>Generalization v/s Specialization</vt:lpstr>
      <vt:lpstr>Generalization v/s Specialization</vt:lpstr>
      <vt:lpstr>Generalization &amp; Specialization example</vt:lpstr>
      <vt:lpstr>Exercise</vt:lpstr>
      <vt:lpstr>Constraints on Specialization and Generalization</vt:lpstr>
      <vt:lpstr>Disjoint Constraint</vt:lpstr>
      <vt:lpstr>Disjoint Constraint</vt:lpstr>
      <vt:lpstr>Non-disjoint (Overlapping) Constraint</vt:lpstr>
      <vt:lpstr>Constraints on Specialization and Generalization</vt:lpstr>
      <vt:lpstr>Participation (Completeness) Constraint</vt:lpstr>
      <vt:lpstr>Total (Mandatory) Participation</vt:lpstr>
      <vt:lpstr>Partial (Optional) Participation</vt:lpstr>
      <vt:lpstr>Limitation of E-R diagram</vt:lpstr>
      <vt:lpstr>Limitation of E-R diagram</vt:lpstr>
      <vt:lpstr>E-R diagram of Hospital Management System</vt:lpstr>
      <vt:lpstr>Reduce the E-R diagram 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Reduce the E-R diagram to database schema</vt:lpstr>
      <vt:lpstr>Summery of Symbols used in E-R diagram</vt:lpstr>
      <vt:lpstr>Summery of Symbols used in E-R diagram</vt:lpstr>
      <vt:lpstr>What is a Database Models?</vt:lpstr>
      <vt:lpstr>Type of Database Models</vt:lpstr>
      <vt:lpstr>Hierarchical Model</vt:lpstr>
      <vt:lpstr>Network Model</vt:lpstr>
      <vt:lpstr>Entity-relationship Model</vt:lpstr>
      <vt:lpstr>Relational Model</vt:lpstr>
      <vt:lpstr>Object-oriented database Model</vt:lpstr>
      <vt:lpstr>Integrity Constraints</vt:lpstr>
      <vt:lpstr>Integrity Constraints</vt:lpstr>
      <vt:lpstr>Integrity Constraints</vt:lpstr>
      <vt:lpstr>Data Manipulation</vt:lpstr>
      <vt:lpstr>Data Manipulation</vt:lpstr>
      <vt:lpstr>Data Manipulation Operation</vt:lpstr>
      <vt:lpstr>Data Manipulation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VSITR</cp:lastModifiedBy>
  <cp:revision>19</cp:revision>
  <dcterms:created xsi:type="dcterms:W3CDTF">2021-09-18T07:58:37Z</dcterms:created>
  <dcterms:modified xsi:type="dcterms:W3CDTF">2023-08-08T09:44:31Z</dcterms:modified>
</cp:coreProperties>
</file>