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5" r:id="rId67"/>
    <p:sldId id="326" r:id="rId68"/>
    <p:sldId id="327" r:id="rId69"/>
    <p:sldId id="328" r:id="rId70"/>
    <p:sldId id="341" r:id="rId71"/>
    <p:sldId id="343" r:id="rId72"/>
    <p:sldId id="329" r:id="rId73"/>
    <p:sldId id="330" r:id="rId74"/>
    <p:sldId id="336" r:id="rId75"/>
    <p:sldId id="337" r:id="rId76"/>
    <p:sldId id="332" r:id="rId77"/>
    <p:sldId id="338" r:id="rId78"/>
    <p:sldId id="339" r:id="rId79"/>
    <p:sldId id="345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89E07-1FB9-4B4E-BF6E-23F9254F0E89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A2D21-3D7A-400D-AA42-5CBCD2A68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A2D21-3D7A-400D-AA42-5CBCD2A684A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128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A2D21-3D7A-400D-AA42-5CBCD2A684A9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2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49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87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8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0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90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6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62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45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7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38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5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64052-3E8A-4CDA-8656-B6591F067116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72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981200" y="404664"/>
            <a:ext cx="8229600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Management System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UNIT-3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Relational Query Language</a:t>
            </a:r>
            <a:endParaRPr lang="en-IN" dirty="0" smtClean="0"/>
          </a:p>
          <a:p>
            <a:pPr marL="0" indent="0" algn="ctr">
              <a:buNone/>
            </a:pP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vCiiivnzzwooooAKKKKACiiigAooooAK8q+KHx1+CvwSs7O/+MXxZ+HPwvtdSMi6ZJ498ZeH/Crao0O3zk0yHWr+zm1F4dymVLKOdowQXCjmvVa+RPiD+wt+yx8Wvi7rPxy+MHwo8O/FPxvqXhrRfCkDfEKFfEnhrQfD+grePBbaN4Xvw2g289xcX11eXmp3lleal5z7bW7tbfdC2dV1VFeyUObmV3UbUVHW791Nt7JLTfdCfNb3Ur+d0vwT+7T1PoT4ffEz4c/Fnw7D4u+F3jzwf8RfC088lrF4i8EeJNI8U6M11AEae0OpaLeXtol5biSP7RaPKtxAXUSxoSBXb1/PB/wS00Dwfon/AAUX/wCCglp+zHlP2QtJ07w3pGnxaNd3N74K/wCFlJe6MyxeHLqSae1vLCxv4PitDoc1lNcW6eHZtO+zTNp02ntJ/Q/WeFruvS55RUWp1Kb5XzQk6cnByg9Lxla8fLq9yYS54382nba6dnbyCiiiugsKKKKACv51/wDgo/8AtfR/FP8Aaob/AIJ8z/H/AEb9lb4HaB4c03W/2l/jBf3psfEXimDXNI0nX4PhX4QuApSJNS0HX9FF9GZY11Nr/VU1aO40PQL3RvEf9FFfPvjT9kz9lj4keJtU8a/EP9mz4DeO/GOttavrPivxj8I/APiXxJqz2NlbabZNqWt6zoF7qV81pp1lZ2Fsbm5lMFla21rFthgjReXF0atemqdOUYpyTqczklKC3heHvJS62a0W/eKkZSjaLS1V73V11V1rr5NafcfP/wCw98Qv2AvDvhrTf2b/ANjL4jfDjXk8NaLe+KL3w/4X1dtW8T6vHBPpena3418UahLBFdaxql1eXulW9/qVy+IllsNPsobTTLWxsrb9Aq8R+HX7NH7Ofwg12bxT8JvgH8Gfhj4muNNuNGuPEPw/+GPgvwdrc+kXc9rdXWlzar4e0XTr6TTrm5sbK4nsnna2lns7WWSNpIImX26tKEZwpqM40ouOijRUlBRSSXxa3+SWy824ppJNJW0Sje1ltuFFFFbFBRRRQAUUUUAFFFFABRRRQ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59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069242" y="2808777"/>
            <a:ext cx="10515600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</a:t>
            </a:r>
            <a:endParaRPr lang="en-US" sz="6600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3609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Relational Algebra Operations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226993"/>
              </p:ext>
            </p:extLst>
          </p:nvPr>
        </p:nvGraphicFramePr>
        <p:xfrm>
          <a:off x="131178" y="886760"/>
          <a:ext cx="1192964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0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1064162"/>
              </p:ext>
            </p:extLst>
          </p:nvPr>
        </p:nvGraphicFramePr>
        <p:xfrm>
          <a:off x="131178" y="1349289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particular rows/records/tuples from a relation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1573409"/>
              </p:ext>
            </p:extLst>
          </p:nvPr>
        </p:nvGraphicFramePr>
        <p:xfrm>
          <a:off x="131179" y="1802357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Projection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particular columns from a relation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79876"/>
              </p:ext>
            </p:extLst>
          </p:nvPr>
        </p:nvGraphicFramePr>
        <p:xfrm>
          <a:off x="131180" y="2259474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Cross Product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Multiply each tuples of both relations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3347526"/>
              </p:ext>
            </p:extLst>
          </p:nvPr>
        </p:nvGraphicFramePr>
        <p:xfrm>
          <a:off x="131181" y="2718703"/>
          <a:ext cx="11929642" cy="1371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Joins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 data or records from two or more tables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Natural Join / Inner Join</a:t>
                      </a:r>
                    </a:p>
                    <a:p>
                      <a:pPr marL="457200" indent="-457200" algn="l" defTabSz="914400" rtl="0" eaLnBrk="1" latinLnBrk="0" hangingPunct="1">
                        <a:buAutoNum type="arabicPeriod"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Outer Join</a:t>
                      </a:r>
                    </a:p>
                    <a:p>
                      <a:pPr marL="0" indent="0" algn="l" defTabSz="914400" rtl="0" eaLnBrk="1" latinLnBrk="0" hangingPunct="1">
                        <a:buNone/>
                      </a:pP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1. Left Outer Join          2. Right Outer Join          3. Full Outer Join       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1447998"/>
              </p:ext>
            </p:extLst>
          </p:nvPr>
        </p:nvGraphicFramePr>
        <p:xfrm>
          <a:off x="131180" y="4094287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Operators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Combine the results of two queries into a single result.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          2. Intersection          3. Minus / Set-difference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200940"/>
              </p:ext>
            </p:extLst>
          </p:nvPr>
        </p:nvGraphicFramePr>
        <p:xfrm>
          <a:off x="131181" y="4925062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Division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Divides one relation by another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323329"/>
              </p:ext>
            </p:extLst>
          </p:nvPr>
        </p:nvGraphicFramePr>
        <p:xfrm>
          <a:off x="131182" y="5388331"/>
          <a:ext cx="1192964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6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Rename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Rename a column or a table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30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Operations</a:t>
            </a:r>
            <a:br>
              <a:rPr lang="en-US" sz="7200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sz="7200" dirty="0" smtClean="0">
                <a:solidFill>
                  <a:schemeClr val="tx2"/>
                </a:solidFill>
              </a:rPr>
              <a:t>Selection Operator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54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Selection Operator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Symbol: </a:t>
            </a:r>
            <a:r>
              <a:rPr lang="el-GR" sz="3600" smtClean="0"/>
              <a:t>σ</a:t>
            </a:r>
            <a:r>
              <a:rPr lang="en-US" smtClean="0"/>
              <a:t> (Sigma)</a:t>
            </a:r>
          </a:p>
          <a:p>
            <a:r>
              <a:rPr lang="en-US" smtClean="0"/>
              <a:t>Notation: </a:t>
            </a:r>
            <a:r>
              <a:rPr lang="el-GR" sz="3600" smtClean="0"/>
              <a:t>σ</a:t>
            </a:r>
            <a:r>
              <a:rPr lang="en-US" sz="3600" smtClean="0"/>
              <a:t> </a:t>
            </a:r>
            <a:r>
              <a:rPr lang="en-US" sz="3600" i="1" baseline="-25000" smtClean="0"/>
              <a:t>condition</a:t>
            </a:r>
            <a:r>
              <a:rPr lang="en-US" sz="3600" smtClean="0"/>
              <a:t> </a:t>
            </a:r>
            <a:r>
              <a:rPr lang="en-US" smtClean="0"/>
              <a:t>(Relation)</a:t>
            </a:r>
          </a:p>
          <a:p>
            <a:r>
              <a:rPr lang="en-US" smtClean="0"/>
              <a:t>Operation: </a:t>
            </a:r>
            <a:r>
              <a:rPr lang="en-US" b="1" smtClean="0">
                <a:solidFill>
                  <a:schemeClr val="accent6"/>
                </a:solidFill>
              </a:rPr>
              <a:t>Selects tuples </a:t>
            </a:r>
            <a:r>
              <a:rPr lang="en-US" smtClean="0"/>
              <a:t>from a relation that </a:t>
            </a:r>
            <a:r>
              <a:rPr lang="en-US" b="1" smtClean="0">
                <a:solidFill>
                  <a:schemeClr val="accent6"/>
                </a:solidFill>
              </a:rPr>
              <a:t>satisfy a given condition</a:t>
            </a:r>
            <a:r>
              <a:rPr lang="en-US" smtClean="0"/>
              <a:t>.</a:t>
            </a:r>
          </a:p>
          <a:p>
            <a:r>
              <a:rPr lang="en-US" smtClean="0"/>
              <a:t>Operators:  =, &lt;&gt;, &lt;, &gt;, &lt;=, &gt;=, Λ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(AND)</a:t>
            </a:r>
            <a:r>
              <a:rPr lang="en-US" smtClean="0"/>
              <a:t>, V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(OR)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079195"/>
              </p:ext>
            </p:extLst>
          </p:nvPr>
        </p:nvGraphicFramePr>
        <p:xfrm>
          <a:off x="514066" y="420365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396371"/>
              </p:ext>
            </p:extLst>
          </p:nvPr>
        </p:nvGraphicFramePr>
        <p:xfrm>
          <a:off x="514065" y="3840037"/>
          <a:ext cx="109892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14066" y="3534789"/>
            <a:ext cx="6492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639673"/>
              </p:ext>
            </p:extLst>
          </p:nvPr>
        </p:nvGraphicFramePr>
        <p:xfrm>
          <a:off x="514066" y="314680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403436"/>
              </p:ext>
            </p:extLst>
          </p:nvPr>
        </p:nvGraphicFramePr>
        <p:xfrm>
          <a:off x="1612995" y="3137916"/>
          <a:ext cx="670452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704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“CE”</a:t>
                      </a:r>
                      <a:r>
                        <a:rPr lang="en-US" sz="2000" b="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143224" y="3531577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412696"/>
              </p:ext>
            </p:extLst>
          </p:nvPr>
        </p:nvGraphicFramePr>
        <p:xfrm>
          <a:off x="8143224" y="314359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848462"/>
              </p:ext>
            </p:extLst>
          </p:nvPr>
        </p:nvGraphicFramePr>
        <p:xfrm>
          <a:off x="9153253" y="2951102"/>
          <a:ext cx="3112016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12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Branch=‘CE’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004747"/>
              </p:ext>
            </p:extLst>
          </p:nvPr>
        </p:nvGraphicFramePr>
        <p:xfrm>
          <a:off x="8143224" y="4203650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499517"/>
              </p:ext>
            </p:extLst>
          </p:nvPr>
        </p:nvGraphicFramePr>
        <p:xfrm>
          <a:off x="8143224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1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Selection Operator [</a:t>
            </a:r>
            <a:r>
              <a:rPr lang="el-GR" sz="3600" smtClean="0"/>
              <a:t>σ</a:t>
            </a:r>
            <a:r>
              <a:rPr lang="en-US" smtClean="0"/>
              <a:t> </a:t>
            </a:r>
            <a:r>
              <a:rPr lang="en-US" baseline="-25000" smtClean="0"/>
              <a:t>condition </a:t>
            </a:r>
            <a:r>
              <a:rPr lang="en-US" sz="3200" smtClean="0"/>
              <a:t>(Relation)</a:t>
            </a:r>
            <a:r>
              <a:rPr lang="en-US" smtClean="0"/>
              <a:t>]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461459"/>
              </p:ext>
            </p:extLst>
          </p:nvPr>
        </p:nvGraphicFramePr>
        <p:xfrm>
          <a:off x="419937" y="201926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380149"/>
              </p:ext>
            </p:extLst>
          </p:nvPr>
        </p:nvGraphicFramePr>
        <p:xfrm>
          <a:off x="419937" y="1655647"/>
          <a:ext cx="1014704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4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19937" y="1457975"/>
            <a:ext cx="93268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602121"/>
              </p:ext>
            </p:extLst>
          </p:nvPr>
        </p:nvGraphicFramePr>
        <p:xfrm>
          <a:off x="419937" y="106999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3645"/>
              </p:ext>
            </p:extLst>
          </p:nvPr>
        </p:nvGraphicFramePr>
        <p:xfrm>
          <a:off x="1518866" y="1061102"/>
          <a:ext cx="867141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671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“CE” Branch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having SPI more than</a:t>
                      </a:r>
                      <a:r>
                        <a:rPr lang="en-US" sz="2000" b="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19937" y="4827642"/>
            <a:ext cx="3931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405046"/>
              </p:ext>
            </p:extLst>
          </p:nvPr>
        </p:nvGraphicFramePr>
        <p:xfrm>
          <a:off x="419937" y="44396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3350459"/>
              </p:ext>
            </p:extLst>
          </p:nvPr>
        </p:nvGraphicFramePr>
        <p:xfrm>
          <a:off x="419937" y="5392139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415115"/>
              </p:ext>
            </p:extLst>
          </p:nvPr>
        </p:nvGraphicFramePr>
        <p:xfrm>
          <a:off x="419937" y="502852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33601"/>
              </p:ext>
            </p:extLst>
          </p:nvPr>
        </p:nvGraphicFramePr>
        <p:xfrm>
          <a:off x="1434641" y="4243374"/>
          <a:ext cx="3840744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84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 SPI&gt;8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7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Selection Operator [</a:t>
            </a:r>
            <a:r>
              <a:rPr lang="el-GR" sz="3600" smtClean="0"/>
              <a:t>σ</a:t>
            </a:r>
            <a:r>
              <a:rPr lang="en-US" smtClean="0"/>
              <a:t> </a:t>
            </a:r>
            <a:r>
              <a:rPr lang="en-US" baseline="-25000" smtClean="0"/>
              <a:t>condition </a:t>
            </a:r>
            <a:r>
              <a:rPr lang="en-US" sz="3200" smtClean="0"/>
              <a:t>(Relation)</a:t>
            </a:r>
            <a:r>
              <a:rPr lang="en-US" smtClean="0"/>
              <a:t>]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549304"/>
              </p:ext>
            </p:extLst>
          </p:nvPr>
        </p:nvGraphicFramePr>
        <p:xfrm>
          <a:off x="419937" y="188278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190035"/>
              </p:ext>
            </p:extLst>
          </p:nvPr>
        </p:nvGraphicFramePr>
        <p:xfrm>
          <a:off x="419937" y="1519167"/>
          <a:ext cx="120664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6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19937" y="1321495"/>
            <a:ext cx="7909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46406"/>
              </p:ext>
            </p:extLst>
          </p:nvPr>
        </p:nvGraphicFramePr>
        <p:xfrm>
          <a:off x="419937" y="93351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8571848"/>
              </p:ext>
            </p:extLst>
          </p:nvPr>
        </p:nvGraphicFramePr>
        <p:xfrm>
          <a:off x="1518865" y="924622"/>
          <a:ext cx="7422911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2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belongs to either “CI” or “ME” 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19937" y="4622922"/>
            <a:ext cx="43891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379039"/>
              </p:ext>
            </p:extLst>
          </p:nvPr>
        </p:nvGraphicFramePr>
        <p:xfrm>
          <a:off x="419937" y="423493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127746"/>
              </p:ext>
            </p:extLst>
          </p:nvPr>
        </p:nvGraphicFramePr>
        <p:xfrm>
          <a:off x="419937" y="5187419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299522"/>
              </p:ext>
            </p:extLst>
          </p:nvPr>
        </p:nvGraphicFramePr>
        <p:xfrm>
          <a:off x="419937" y="482380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075077"/>
              </p:ext>
            </p:extLst>
          </p:nvPr>
        </p:nvGraphicFramePr>
        <p:xfrm>
          <a:off x="1434641" y="4038654"/>
          <a:ext cx="4086928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86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Branch=‘CI’ V Branch=‘ME’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Selection Operator [</a:t>
            </a:r>
            <a:r>
              <a:rPr lang="el-GR" sz="3600" smtClean="0"/>
              <a:t>σ</a:t>
            </a:r>
            <a:r>
              <a:rPr lang="en-US" smtClean="0"/>
              <a:t> </a:t>
            </a:r>
            <a:r>
              <a:rPr lang="en-US" baseline="-25000" smtClean="0"/>
              <a:t>condition </a:t>
            </a:r>
            <a:r>
              <a:rPr lang="en-US" sz="3200" smtClean="0"/>
              <a:t>(Relation)</a:t>
            </a:r>
            <a:r>
              <a:rPr lang="en-US" smtClean="0"/>
              <a:t>]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715641"/>
              </p:ext>
            </p:extLst>
          </p:nvPr>
        </p:nvGraphicFramePr>
        <p:xfrm>
          <a:off x="419937" y="188278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3712762"/>
              </p:ext>
            </p:extLst>
          </p:nvPr>
        </p:nvGraphicFramePr>
        <p:xfrm>
          <a:off x="419936" y="1519167"/>
          <a:ext cx="109892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19937" y="1321495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110255"/>
              </p:ext>
            </p:extLst>
          </p:nvPr>
        </p:nvGraphicFramePr>
        <p:xfrm>
          <a:off x="419937" y="93351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305462"/>
              </p:ext>
            </p:extLst>
          </p:nvPr>
        </p:nvGraphicFramePr>
        <p:xfrm>
          <a:off x="1518866" y="924622"/>
          <a:ext cx="6253534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253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detail of students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whose SPI between 7 and 9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19937" y="4622922"/>
            <a:ext cx="33832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51875"/>
              </p:ext>
            </p:extLst>
          </p:nvPr>
        </p:nvGraphicFramePr>
        <p:xfrm>
          <a:off x="419937" y="423493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6356794"/>
              </p:ext>
            </p:extLst>
          </p:nvPr>
        </p:nvGraphicFramePr>
        <p:xfrm>
          <a:off x="419937" y="5187419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7940639"/>
              </p:ext>
            </p:extLst>
          </p:nvPr>
        </p:nvGraphicFramePr>
        <p:xfrm>
          <a:off x="419937" y="482380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535395"/>
              </p:ext>
            </p:extLst>
          </p:nvPr>
        </p:nvGraphicFramePr>
        <p:xfrm>
          <a:off x="1434641" y="4038654"/>
          <a:ext cx="255619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56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SPI&gt;7 </a:t>
                      </a:r>
                      <a:r>
                        <a:rPr lang="el-GR" sz="2400" b="0" i="1" baseline="-25000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 SPI&lt;9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9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5"/>
            <a:ext cx="8138761" cy="2417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Write down the relational algebra for the student table.</a:t>
            </a:r>
          </a:p>
          <a:p>
            <a:pPr lvl="1"/>
            <a:r>
              <a:rPr lang="en-US" sz="2000" dirty="0" smtClean="0"/>
              <a:t>Display the detail of students whose </a:t>
            </a:r>
            <a:r>
              <a:rPr lang="en-US" sz="2000" dirty="0" err="1" smtClean="0"/>
              <a:t>RollNo</a:t>
            </a:r>
            <a:r>
              <a:rPr lang="en-US" sz="2000" dirty="0" smtClean="0"/>
              <a:t> is less than 104.</a:t>
            </a:r>
          </a:p>
          <a:p>
            <a:pPr lvl="1"/>
            <a:r>
              <a:rPr lang="en-US" sz="2000" dirty="0" smtClean="0"/>
              <a:t>Display the detail of students having SPI more than 8.</a:t>
            </a:r>
          </a:p>
          <a:p>
            <a:pPr lvl="1"/>
            <a:r>
              <a:rPr lang="en-US" sz="2000" dirty="0" smtClean="0"/>
              <a:t>Display the detail of students belongs to “CE” Branch having SPI less than 8.</a:t>
            </a:r>
          </a:p>
          <a:p>
            <a:pPr lvl="1"/>
            <a:r>
              <a:rPr lang="en-US" sz="2000" dirty="0" smtClean="0"/>
              <a:t>Display the detail of students belongs to either “CE” or “ME” Branch.</a:t>
            </a:r>
          </a:p>
          <a:p>
            <a:pPr lvl="1"/>
            <a:r>
              <a:rPr lang="en-US" sz="2000" dirty="0" smtClean="0"/>
              <a:t>Display the detail of students whose SPI between 6 and 9.</a:t>
            </a:r>
            <a:endParaRPr lang="en-US" sz="2000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381526"/>
              </p:ext>
            </p:extLst>
          </p:nvPr>
        </p:nvGraphicFramePr>
        <p:xfrm>
          <a:off x="8555408" y="117326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583341"/>
              </p:ext>
            </p:extLst>
          </p:nvPr>
        </p:nvGraphicFramePr>
        <p:xfrm>
          <a:off x="8555408" y="809656"/>
          <a:ext cx="1089754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89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31180" y="3578851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down the relational algebra for the employee table.</a:t>
            </a:r>
          </a:p>
          <a:p>
            <a:pPr lvl="1"/>
            <a:r>
              <a:rPr lang="en-US" dirty="0"/>
              <a:t>Display the detail of all employee.</a:t>
            </a:r>
          </a:p>
          <a:p>
            <a:pPr lvl="1"/>
            <a:r>
              <a:rPr lang="en-US" dirty="0"/>
              <a:t>Display the detail of employee whose </a:t>
            </a:r>
            <a:r>
              <a:rPr lang="en-US" dirty="0" smtClean="0"/>
              <a:t>Salary </a:t>
            </a:r>
            <a:r>
              <a:rPr lang="en-US" dirty="0"/>
              <a:t>more than 10000.</a:t>
            </a:r>
          </a:p>
          <a:p>
            <a:pPr lvl="1"/>
            <a:r>
              <a:rPr lang="en-US" dirty="0"/>
              <a:t>Display the detail of employee belongs to “HR” 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  <a:r>
              <a:rPr lang="en-US" dirty="0"/>
              <a:t>having </a:t>
            </a:r>
            <a:r>
              <a:rPr lang="en-US" dirty="0" smtClean="0"/>
              <a:t>Salary </a:t>
            </a:r>
            <a:r>
              <a:rPr lang="en-US" dirty="0"/>
              <a:t>more than 20000.</a:t>
            </a:r>
          </a:p>
          <a:p>
            <a:pPr lvl="1"/>
            <a:r>
              <a:rPr lang="en-US" dirty="0"/>
              <a:t>Display the detail of employee belongs to either “HR” or “Admin” </a:t>
            </a:r>
            <a:r>
              <a:rPr lang="en-US" dirty="0" smtClean="0"/>
              <a:t>Dept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Display the detail of employee whose </a:t>
            </a:r>
            <a:r>
              <a:rPr lang="en-US" dirty="0" smtClean="0"/>
              <a:t>Salary </a:t>
            </a:r>
            <a:r>
              <a:rPr lang="en-US" dirty="0"/>
              <a:t>between </a:t>
            </a:r>
            <a:r>
              <a:rPr lang="en-US" dirty="0" smtClean="0"/>
              <a:t>10000 </a:t>
            </a:r>
            <a:r>
              <a:rPr lang="en-US" dirty="0"/>
              <a:t>and 25000 and belongs to “HR” </a:t>
            </a:r>
            <a:r>
              <a:rPr lang="en-US" dirty="0" smtClean="0"/>
              <a:t>Dept</a:t>
            </a:r>
            <a:r>
              <a:rPr lang="en-US" dirty="0"/>
              <a:t>.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05913"/>
              </p:ext>
            </p:extLst>
          </p:nvPr>
        </p:nvGraphicFramePr>
        <p:xfrm>
          <a:off x="8586785" y="3759584"/>
          <a:ext cx="332073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523467"/>
              </p:ext>
            </p:extLst>
          </p:nvPr>
        </p:nvGraphicFramePr>
        <p:xfrm>
          <a:off x="8586785" y="33959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31179" y="3313347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7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Operations</a:t>
            </a:r>
            <a:br>
              <a:rPr lang="en-US" sz="7200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sz="7200" dirty="0" smtClean="0">
                <a:solidFill>
                  <a:schemeClr val="tx2"/>
                </a:solidFill>
              </a:rPr>
              <a:t>Projection Operator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01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Projection Operator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Symbol: ∏ (Pi)</a:t>
            </a:r>
          </a:p>
          <a:p>
            <a:r>
              <a:rPr lang="en-US" smtClean="0"/>
              <a:t>Notation: ∏</a:t>
            </a:r>
            <a:r>
              <a:rPr lang="en-US" sz="3600" smtClean="0"/>
              <a:t> </a:t>
            </a:r>
            <a:r>
              <a:rPr lang="en-US" sz="3600" i="1" baseline="-25000" smtClean="0"/>
              <a:t>attribute set</a:t>
            </a:r>
            <a:r>
              <a:rPr lang="en-US" sz="3600" smtClean="0"/>
              <a:t> </a:t>
            </a:r>
            <a:r>
              <a:rPr lang="en-US" smtClean="0"/>
              <a:t>(Relation)</a:t>
            </a:r>
          </a:p>
          <a:p>
            <a:r>
              <a:rPr lang="en-US" smtClean="0"/>
              <a:t>Operation: </a:t>
            </a:r>
            <a:r>
              <a:rPr lang="en-US" b="1" smtClean="0">
                <a:solidFill>
                  <a:schemeClr val="accent6"/>
                </a:solidFill>
              </a:rPr>
              <a:t>Selects</a:t>
            </a:r>
            <a:r>
              <a:rPr lang="en-US" smtClean="0"/>
              <a:t> </a:t>
            </a:r>
            <a:r>
              <a:rPr lang="en-US" b="1" smtClean="0">
                <a:solidFill>
                  <a:schemeClr val="accent6"/>
                </a:solidFill>
              </a:rPr>
              <a:t>specified</a:t>
            </a:r>
            <a:r>
              <a:rPr lang="en-US" smtClean="0"/>
              <a:t> </a:t>
            </a:r>
            <a:r>
              <a:rPr lang="en-US" b="1" smtClean="0">
                <a:solidFill>
                  <a:schemeClr val="accent6"/>
                </a:solidFill>
              </a:rPr>
              <a:t>attributes</a:t>
            </a:r>
            <a:r>
              <a:rPr lang="en-US" smtClean="0"/>
              <a:t> of a relation.</a:t>
            </a:r>
          </a:p>
          <a:p>
            <a:r>
              <a:rPr lang="en-US" smtClean="0"/>
              <a:t>It </a:t>
            </a:r>
            <a:r>
              <a:rPr lang="en-US" b="1" smtClean="0">
                <a:solidFill>
                  <a:schemeClr val="accent6"/>
                </a:solidFill>
              </a:rPr>
              <a:t>removes duplicate tuples </a:t>
            </a:r>
            <a:r>
              <a:rPr lang="en-US" smtClean="0"/>
              <a:t>(records) from the result.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234465"/>
              </p:ext>
            </p:extLst>
          </p:nvPr>
        </p:nvGraphicFramePr>
        <p:xfrm>
          <a:off x="514066" y="4203650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3498253"/>
              </p:ext>
            </p:extLst>
          </p:nvPr>
        </p:nvGraphicFramePr>
        <p:xfrm>
          <a:off x="514065" y="3840037"/>
          <a:ext cx="123560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35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14066" y="3386872"/>
            <a:ext cx="60350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795907"/>
              </p:ext>
            </p:extLst>
          </p:nvPr>
        </p:nvGraphicFramePr>
        <p:xfrm>
          <a:off x="514066" y="299888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5029"/>
              </p:ext>
            </p:extLst>
          </p:nvPr>
        </p:nvGraphicFramePr>
        <p:xfrm>
          <a:off x="1612995" y="2989999"/>
          <a:ext cx="5710997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10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Name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all students.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7735265" y="3383660"/>
            <a:ext cx="4114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2983648"/>
              </p:ext>
            </p:extLst>
          </p:nvPr>
        </p:nvGraphicFramePr>
        <p:xfrm>
          <a:off x="7735265" y="299567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655022"/>
              </p:ext>
            </p:extLst>
          </p:nvPr>
        </p:nvGraphicFramePr>
        <p:xfrm>
          <a:off x="8745294" y="2803185"/>
          <a:ext cx="3924556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24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407933"/>
              </p:ext>
            </p:extLst>
          </p:nvPr>
        </p:nvGraphicFramePr>
        <p:xfrm>
          <a:off x="7735265" y="4203650"/>
          <a:ext cx="257429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64294"/>
              </p:ext>
            </p:extLst>
          </p:nvPr>
        </p:nvGraphicFramePr>
        <p:xfrm>
          <a:off x="7735265" y="384003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67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682442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Key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Relational </a:t>
            </a:r>
            <a:r>
              <a:rPr lang="en-US" sz="2400" dirty="0" smtClean="0"/>
              <a:t>Algebra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Fundamental O</a:t>
            </a:r>
            <a:r>
              <a:rPr lang="en-US" sz="2000" dirty="0" smtClean="0"/>
              <a:t>perators </a:t>
            </a:r>
            <a:r>
              <a:rPr lang="en-US" sz="2000" dirty="0"/>
              <a:t>and </a:t>
            </a:r>
            <a:r>
              <a:rPr lang="en-US" sz="2000" dirty="0" smtClean="0"/>
              <a:t>Syntax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Selection</a:t>
            </a:r>
            <a:endParaRPr lang="en-US" sz="2000" dirty="0"/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Projection</a:t>
            </a:r>
            <a:endParaRPr lang="en-US" sz="2000" dirty="0"/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/>
              <a:t>Cross Product </a:t>
            </a:r>
            <a:r>
              <a:rPr lang="en-US" sz="2000" dirty="0" smtClean="0"/>
              <a:t>OR Cartesian </a:t>
            </a:r>
            <a:r>
              <a:rPr lang="en-US" sz="2000" dirty="0"/>
              <a:t>Product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Joins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/>
              <a:t>Set </a:t>
            </a:r>
            <a:r>
              <a:rPr lang="en-US" sz="2000" dirty="0" smtClean="0"/>
              <a:t>Operators</a:t>
            </a:r>
            <a:endParaRPr lang="en-US" sz="2000" dirty="0"/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Division</a:t>
            </a:r>
            <a:endParaRPr lang="en-US" sz="2000" dirty="0"/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 smtClean="0"/>
              <a:t>Rename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000" dirty="0"/>
              <a:t>Aggregate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Open </a:t>
            </a:r>
            <a:r>
              <a:rPr lang="en-US" sz="2400" dirty="0"/>
              <a:t>Source and Commercial DBMS</a:t>
            </a:r>
          </a:p>
        </p:txBody>
      </p:sp>
    </p:spTree>
    <p:extLst>
      <p:ext uri="{BB962C8B-B14F-4D97-AF65-F5344CB8AC3E}">
        <p14:creationId xmlns:p14="http://schemas.microsoft.com/office/powerpoint/2010/main" val="137882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5"/>
            <a:ext cx="8138761" cy="2417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Write down the relational algebra for the student table.</a:t>
            </a:r>
          </a:p>
          <a:p>
            <a:pPr lvl="1"/>
            <a:r>
              <a:rPr lang="en-US" smtClean="0"/>
              <a:t>Display RollNo, Name and SPI of all students.</a:t>
            </a:r>
          </a:p>
          <a:p>
            <a:pPr lvl="1"/>
            <a:r>
              <a:rPr lang="en-US" smtClean="0"/>
              <a:t>Display Name and SPI of all students.</a:t>
            </a:r>
          </a:p>
          <a:p>
            <a:pPr lvl="1"/>
            <a:r>
              <a:rPr lang="en-US" smtClean="0"/>
              <a:t>Display the Name of all students.</a:t>
            </a:r>
          </a:p>
          <a:p>
            <a:pPr lvl="1"/>
            <a:r>
              <a:rPr lang="en-US" smtClean="0"/>
              <a:t>Display the Name of all branches.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971057"/>
              </p:ext>
            </p:extLst>
          </p:nvPr>
        </p:nvGraphicFramePr>
        <p:xfrm>
          <a:off x="8555408" y="1173269"/>
          <a:ext cx="304609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834461"/>
              </p:ext>
            </p:extLst>
          </p:nvPr>
        </p:nvGraphicFramePr>
        <p:xfrm>
          <a:off x="8555407" y="809656"/>
          <a:ext cx="115405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down the relational algebra for the employee table.</a:t>
            </a:r>
          </a:p>
          <a:p>
            <a:pPr lvl="1"/>
            <a:r>
              <a:rPr lang="en-US" dirty="0"/>
              <a:t>Display </a:t>
            </a:r>
            <a:r>
              <a:rPr lang="en-US" dirty="0" err="1" smtClean="0"/>
              <a:t>EmpID</a:t>
            </a:r>
            <a:r>
              <a:rPr lang="en-US" dirty="0" smtClean="0"/>
              <a:t> with Name of </a:t>
            </a:r>
            <a:r>
              <a:rPr lang="en-US" dirty="0"/>
              <a:t>all </a:t>
            </a:r>
            <a:r>
              <a:rPr lang="en-US" dirty="0" smtClean="0"/>
              <a:t>employee.</a:t>
            </a:r>
            <a:endParaRPr lang="en-US" dirty="0"/>
          </a:p>
          <a:p>
            <a:pPr lvl="1"/>
            <a:r>
              <a:rPr lang="en-US" dirty="0"/>
              <a:t>Display </a:t>
            </a:r>
            <a:r>
              <a:rPr lang="en-US" dirty="0" smtClean="0"/>
              <a:t>Name </a:t>
            </a:r>
            <a:r>
              <a:rPr lang="en-US" dirty="0"/>
              <a:t>and </a:t>
            </a:r>
            <a:r>
              <a:rPr lang="en-US" dirty="0" smtClean="0"/>
              <a:t>Salary </a:t>
            </a:r>
            <a:r>
              <a:rPr lang="en-US" dirty="0"/>
              <a:t>of all employee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all employee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all </a:t>
            </a:r>
            <a:r>
              <a:rPr lang="en-US" dirty="0" smtClean="0"/>
              <a:t>departments.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893032"/>
              </p:ext>
            </p:extLst>
          </p:nvPr>
        </p:nvGraphicFramePr>
        <p:xfrm>
          <a:off x="8586785" y="3759584"/>
          <a:ext cx="329374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4617306"/>
              </p:ext>
            </p:extLst>
          </p:nvPr>
        </p:nvGraphicFramePr>
        <p:xfrm>
          <a:off x="8586785" y="33959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31179" y="3313347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79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Combined Projection &amp; Selection Operation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3106679"/>
              </p:ext>
            </p:extLst>
          </p:nvPr>
        </p:nvGraphicFramePr>
        <p:xfrm>
          <a:off x="406490" y="209246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4291759"/>
              </p:ext>
            </p:extLst>
          </p:nvPr>
        </p:nvGraphicFramePr>
        <p:xfrm>
          <a:off x="406490" y="1728856"/>
          <a:ext cx="100203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06490" y="1450502"/>
            <a:ext cx="6858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3793027"/>
              </p:ext>
            </p:extLst>
          </p:nvPr>
        </p:nvGraphicFramePr>
        <p:xfrm>
          <a:off x="406490" y="106251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261199"/>
              </p:ext>
            </p:extLst>
          </p:nvPr>
        </p:nvGraphicFramePr>
        <p:xfrm>
          <a:off x="1505419" y="1053629"/>
          <a:ext cx="630215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0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Name &amp; Branch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“ME” Branch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students.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06490" y="4791832"/>
            <a:ext cx="3474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8935376"/>
              </p:ext>
            </p:extLst>
          </p:nvPr>
        </p:nvGraphicFramePr>
        <p:xfrm>
          <a:off x="406490" y="440384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4112918"/>
              </p:ext>
            </p:extLst>
          </p:nvPr>
        </p:nvGraphicFramePr>
        <p:xfrm>
          <a:off x="1416519" y="4211357"/>
          <a:ext cx="2882919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82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Branch=‘ME’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221975" y="4800087"/>
            <a:ext cx="5577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5076859"/>
              </p:ext>
            </p:extLst>
          </p:nvPr>
        </p:nvGraphicFramePr>
        <p:xfrm>
          <a:off x="6221975" y="441210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302641"/>
              </p:ext>
            </p:extLst>
          </p:nvPr>
        </p:nvGraphicFramePr>
        <p:xfrm>
          <a:off x="7232003" y="4219612"/>
          <a:ext cx="5209111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09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Branch=‘ME’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504338"/>
              </p:ext>
            </p:extLst>
          </p:nvPr>
        </p:nvGraphicFramePr>
        <p:xfrm>
          <a:off x="6221975" y="5416688"/>
          <a:ext cx="257429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679321"/>
              </p:ext>
            </p:extLst>
          </p:nvPr>
        </p:nvGraphicFramePr>
        <p:xfrm>
          <a:off x="6221975" y="5053075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008939"/>
              </p:ext>
            </p:extLst>
          </p:nvPr>
        </p:nvGraphicFramePr>
        <p:xfrm>
          <a:off x="410369" y="5408810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249910"/>
              </p:ext>
            </p:extLst>
          </p:nvPr>
        </p:nvGraphicFramePr>
        <p:xfrm>
          <a:off x="410369" y="5045197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20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Combined Projection &amp; Selection Operation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956578"/>
              </p:ext>
            </p:extLst>
          </p:nvPr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13046"/>
              </p:ext>
            </p:extLst>
          </p:nvPr>
        </p:nvGraphicFramePr>
        <p:xfrm>
          <a:off x="406490" y="1524136"/>
          <a:ext cx="1053534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53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06490" y="1314022"/>
            <a:ext cx="8138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550984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474949"/>
              </p:ext>
            </p:extLst>
          </p:nvPr>
        </p:nvGraphicFramePr>
        <p:xfrm>
          <a:off x="1505419" y="917149"/>
          <a:ext cx="7656166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656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Name, Branch and SPI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 students whose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 is more than 8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06490" y="4628056"/>
            <a:ext cx="2834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9093649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024643"/>
              </p:ext>
            </p:extLst>
          </p:nvPr>
        </p:nvGraphicFramePr>
        <p:xfrm>
          <a:off x="1416519" y="4047581"/>
          <a:ext cx="192278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SPI&gt;8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6221975" y="4636311"/>
            <a:ext cx="48463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606924"/>
              </p:ext>
            </p:extLst>
          </p:nvPr>
        </p:nvGraphicFramePr>
        <p:xfrm>
          <a:off x="6221975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348054"/>
              </p:ext>
            </p:extLst>
          </p:nvPr>
        </p:nvGraphicFramePr>
        <p:xfrm>
          <a:off x="7232003" y="4055836"/>
          <a:ext cx="4461765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61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Name, Branch, SPI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SPI&gt;8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3768272"/>
              </p:ext>
            </p:extLst>
          </p:nvPr>
        </p:nvGraphicFramePr>
        <p:xfrm>
          <a:off x="6221975" y="5184672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Mitesh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Nilesh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5015061"/>
              </p:ext>
            </p:extLst>
          </p:nvPr>
        </p:nvGraphicFramePr>
        <p:xfrm>
          <a:off x="6221975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273864"/>
              </p:ext>
            </p:extLst>
          </p:nvPr>
        </p:nvGraphicFramePr>
        <p:xfrm>
          <a:off x="410369" y="51767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162672"/>
              </p:ext>
            </p:extLst>
          </p:nvPr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72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Combined Projection &amp; Selection Operation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879070"/>
              </p:ext>
            </p:extLst>
          </p:nvPr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0981154"/>
              </p:ext>
            </p:extLst>
          </p:nvPr>
        </p:nvGraphicFramePr>
        <p:xfrm>
          <a:off x="406489" y="1524136"/>
          <a:ext cx="109892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06490" y="1314022"/>
            <a:ext cx="106984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144970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411891"/>
              </p:ext>
            </p:extLst>
          </p:nvPr>
        </p:nvGraphicFramePr>
        <p:xfrm>
          <a:off x="1505419" y="917149"/>
          <a:ext cx="1010059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00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Name, Branch and SPI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 students who belongs to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“CE” 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 is more than 7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06490" y="4628056"/>
            <a:ext cx="3931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571850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186654"/>
              </p:ext>
            </p:extLst>
          </p:nvPr>
        </p:nvGraphicFramePr>
        <p:xfrm>
          <a:off x="1416519" y="4047581"/>
          <a:ext cx="365664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5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 SPI&gt;7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5662417" y="4636311"/>
            <a:ext cx="59436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798946"/>
              </p:ext>
            </p:extLst>
          </p:nvPr>
        </p:nvGraphicFramePr>
        <p:xfrm>
          <a:off x="5662417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9096396"/>
              </p:ext>
            </p:extLst>
          </p:nvPr>
        </p:nvGraphicFramePr>
        <p:xfrm>
          <a:off x="6672446" y="4055836"/>
          <a:ext cx="559282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9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Name, Branch, SPI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 SPI&gt;7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827476"/>
              </p:ext>
            </p:extLst>
          </p:nvPr>
        </p:nvGraphicFramePr>
        <p:xfrm>
          <a:off x="5662417" y="5184672"/>
          <a:ext cx="224726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371908"/>
              </p:ext>
            </p:extLst>
          </p:nvPr>
        </p:nvGraphicFramePr>
        <p:xfrm>
          <a:off x="5662417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11959"/>
              </p:ext>
            </p:extLst>
          </p:nvPr>
        </p:nvGraphicFramePr>
        <p:xfrm>
          <a:off x="410369" y="5176794"/>
          <a:ext cx="31254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678544"/>
              </p:ext>
            </p:extLst>
          </p:nvPr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51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Combined Projection &amp; Selection Operation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826466"/>
              </p:ext>
            </p:extLst>
          </p:nvPr>
        </p:nvGraphicFramePr>
        <p:xfrm>
          <a:off x="406490" y="1887749"/>
          <a:ext cx="312547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625901"/>
              </p:ext>
            </p:extLst>
          </p:nvPr>
        </p:nvGraphicFramePr>
        <p:xfrm>
          <a:off x="406489" y="1524136"/>
          <a:ext cx="132559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5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06490" y="1314022"/>
            <a:ext cx="11064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569624"/>
              </p:ext>
            </p:extLst>
          </p:nvPr>
        </p:nvGraphicFramePr>
        <p:xfrm>
          <a:off x="406490" y="926037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678374"/>
              </p:ext>
            </p:extLst>
          </p:nvPr>
        </p:nvGraphicFramePr>
        <p:xfrm>
          <a:off x="1505419" y="917149"/>
          <a:ext cx="1098845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students along with their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who belong to either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“ME” Branch or “CI” Branch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06490" y="4628056"/>
            <a:ext cx="43891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5938637"/>
              </p:ext>
            </p:extLst>
          </p:nvPr>
        </p:nvGraphicFramePr>
        <p:xfrm>
          <a:off x="406490" y="42400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204702"/>
              </p:ext>
            </p:extLst>
          </p:nvPr>
        </p:nvGraphicFramePr>
        <p:xfrm>
          <a:off x="1416519" y="4047581"/>
          <a:ext cx="3946789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46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Branch=‘ME’ V Branch=‘CI’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5539591" y="4636311"/>
            <a:ext cx="61264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688948"/>
              </p:ext>
            </p:extLst>
          </p:nvPr>
        </p:nvGraphicFramePr>
        <p:xfrm>
          <a:off x="5539591" y="424832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873074"/>
              </p:ext>
            </p:extLst>
          </p:nvPr>
        </p:nvGraphicFramePr>
        <p:xfrm>
          <a:off x="6549620" y="4055836"/>
          <a:ext cx="6058549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58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Name, Branch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Branch=‘ME’ V Branch=‘CI’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4097263"/>
              </p:ext>
            </p:extLst>
          </p:nvPr>
        </p:nvGraphicFramePr>
        <p:xfrm>
          <a:off x="5539591" y="5184672"/>
          <a:ext cx="169608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Mitesh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Nilesh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60021"/>
              </p:ext>
            </p:extLst>
          </p:nvPr>
        </p:nvGraphicFramePr>
        <p:xfrm>
          <a:off x="5539591" y="482105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722073"/>
              </p:ext>
            </p:extLst>
          </p:nvPr>
        </p:nvGraphicFramePr>
        <p:xfrm>
          <a:off x="410369" y="51767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541067"/>
              </p:ext>
            </p:extLst>
          </p:nvPr>
        </p:nvGraphicFramePr>
        <p:xfrm>
          <a:off x="410369" y="4813181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Output-1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96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Exercise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1" y="863445"/>
            <a:ext cx="8138760" cy="25317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Write down the relational algebra for the student table.</a:t>
            </a:r>
          </a:p>
          <a:p>
            <a:pPr lvl="1"/>
            <a:r>
              <a:rPr lang="en-US" sz="2000" dirty="0" smtClean="0"/>
              <a:t>Display </a:t>
            </a:r>
            <a:r>
              <a:rPr lang="en-US" sz="2000" dirty="0" err="1" smtClean="0"/>
              <a:t>Rollno</a:t>
            </a:r>
            <a:r>
              <a:rPr lang="en-US" sz="2000" dirty="0" smtClean="0"/>
              <a:t>, Name and SPI of all students belongs to “CE” Branch.</a:t>
            </a:r>
          </a:p>
          <a:p>
            <a:pPr lvl="1"/>
            <a:r>
              <a:rPr lang="en-US" sz="2000" dirty="0" smtClean="0"/>
              <a:t>List the Name of students with their Branch whose SPI is more than 8 and belongs to “CE” Branch.</a:t>
            </a:r>
          </a:p>
          <a:p>
            <a:pPr lvl="1"/>
            <a:r>
              <a:rPr lang="en-US" sz="2000" dirty="0" smtClean="0"/>
              <a:t>List the Name of students along with their Branch and SPI who belongs to either “CE” or “ME” Branch and having SPI more than  8.</a:t>
            </a:r>
          </a:p>
          <a:p>
            <a:pPr lvl="1"/>
            <a:r>
              <a:rPr lang="en-US" sz="2000" dirty="0" smtClean="0"/>
              <a:t>Display the Name of students with their Branch name whose SPI between 7 and 9.</a:t>
            </a:r>
            <a:endParaRPr lang="en-US" sz="2000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461342"/>
              </p:ext>
            </p:extLst>
          </p:nvPr>
        </p:nvGraphicFramePr>
        <p:xfrm>
          <a:off x="8555408" y="1173269"/>
          <a:ext cx="304609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Punit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7250966"/>
              </p:ext>
            </p:extLst>
          </p:nvPr>
        </p:nvGraphicFramePr>
        <p:xfrm>
          <a:off x="8555407" y="809656"/>
          <a:ext cx="115405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131179" y="3476657"/>
            <a:ext cx="8138761" cy="2695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down the relational algebra for the employee table.</a:t>
            </a:r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</a:t>
            </a:r>
            <a:r>
              <a:rPr lang="en-US" dirty="0" smtClean="0"/>
              <a:t>employee </a:t>
            </a:r>
            <a:r>
              <a:rPr lang="en-US" dirty="0"/>
              <a:t>belong to </a:t>
            </a:r>
            <a:r>
              <a:rPr lang="en-US" dirty="0" smtClean="0"/>
              <a:t>“HR” 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  <a:r>
              <a:rPr lang="en-US" dirty="0"/>
              <a:t>and having salary more than </a:t>
            </a:r>
            <a:r>
              <a:rPr lang="en-US" dirty="0" smtClean="0"/>
              <a:t>20000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all </a:t>
            </a:r>
            <a:r>
              <a:rPr lang="en-US" dirty="0" smtClean="0"/>
              <a:t>“Admin” </a:t>
            </a:r>
            <a:r>
              <a:rPr lang="en-US" dirty="0"/>
              <a:t>and </a:t>
            </a:r>
            <a:r>
              <a:rPr lang="en-US" dirty="0" smtClean="0"/>
              <a:t>“HR” </a:t>
            </a:r>
            <a:r>
              <a:rPr lang="en-US" dirty="0" err="1" smtClean="0"/>
              <a:t>Dept’s</a:t>
            </a:r>
            <a:r>
              <a:rPr lang="en-US" dirty="0" smtClean="0"/>
              <a:t> employee.</a:t>
            </a:r>
            <a:endParaRPr lang="en-US" dirty="0"/>
          </a:p>
          <a:p>
            <a:pPr lvl="1"/>
            <a:r>
              <a:rPr lang="en-US" dirty="0"/>
              <a:t>List the </a:t>
            </a:r>
            <a:r>
              <a:rPr lang="en-US" dirty="0" smtClean="0"/>
              <a:t>Name </a:t>
            </a:r>
            <a:r>
              <a:rPr lang="en-US" dirty="0"/>
              <a:t>of </a:t>
            </a:r>
            <a:r>
              <a:rPr lang="en-US" dirty="0" smtClean="0"/>
              <a:t>employee </a:t>
            </a:r>
            <a:r>
              <a:rPr lang="en-US" dirty="0"/>
              <a:t>with their </a:t>
            </a:r>
            <a:r>
              <a:rPr lang="en-US" dirty="0" smtClean="0"/>
              <a:t>Salary </a:t>
            </a:r>
            <a:r>
              <a:rPr lang="en-US" dirty="0"/>
              <a:t>who belongs to </a:t>
            </a:r>
            <a:r>
              <a:rPr lang="en-US" dirty="0" smtClean="0"/>
              <a:t>“HR” </a:t>
            </a:r>
            <a:r>
              <a:rPr lang="en-US" dirty="0"/>
              <a:t>or </a:t>
            </a:r>
            <a:r>
              <a:rPr lang="en-US" dirty="0" smtClean="0"/>
              <a:t>“Admin” 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  <a:r>
              <a:rPr lang="en-US" dirty="0"/>
              <a:t>having salary more than </a:t>
            </a:r>
            <a:r>
              <a:rPr lang="en-US" dirty="0" smtClean="0"/>
              <a:t>15000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Display the </a:t>
            </a:r>
            <a:r>
              <a:rPr lang="en-US" dirty="0" smtClean="0"/>
              <a:t>Name </a:t>
            </a:r>
            <a:r>
              <a:rPr lang="en-US" dirty="0"/>
              <a:t>of </a:t>
            </a:r>
            <a:r>
              <a:rPr lang="en-US" dirty="0" smtClean="0"/>
              <a:t>employee </a:t>
            </a:r>
            <a:r>
              <a:rPr lang="en-US" dirty="0"/>
              <a:t>along with their 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  <a:r>
              <a:rPr lang="en-US" dirty="0"/>
              <a:t>name whose salary between </a:t>
            </a:r>
            <a:r>
              <a:rPr lang="en-US" dirty="0" smtClean="0"/>
              <a:t>15000 </a:t>
            </a:r>
            <a:r>
              <a:rPr lang="en-US" dirty="0"/>
              <a:t>and </a:t>
            </a:r>
            <a:r>
              <a:rPr lang="en-US" dirty="0" smtClean="0"/>
              <a:t>30000</a:t>
            </a:r>
            <a:r>
              <a:rPr lang="en-US" dirty="0"/>
              <a:t>.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14684"/>
              </p:ext>
            </p:extLst>
          </p:nvPr>
        </p:nvGraphicFramePr>
        <p:xfrm>
          <a:off x="8586785" y="3810384"/>
          <a:ext cx="329374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Admin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4170317"/>
              </p:ext>
            </p:extLst>
          </p:nvPr>
        </p:nvGraphicFramePr>
        <p:xfrm>
          <a:off x="8586785" y="344677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31179" y="3395235"/>
            <a:ext cx="1188720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42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Operations</a:t>
            </a:r>
            <a:br>
              <a:rPr lang="en-US" sz="720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sz="7200" smtClean="0">
                <a:solidFill>
                  <a:schemeClr val="tx2"/>
                </a:solidFill>
              </a:rPr>
              <a:t>Cartesian Product / Cross Product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539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Cartesian Product / Cross Product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Symbol: X (Cross)</a:t>
            </a:r>
          </a:p>
          <a:p>
            <a:r>
              <a:rPr lang="en-US" sz="2400" dirty="0" smtClean="0"/>
              <a:t>Notation: </a:t>
            </a:r>
            <a:r>
              <a:rPr lang="en-US" sz="2400" i="1" dirty="0" smtClean="0">
                <a:sym typeface="Symbol" pitchFamily="18" charset="2"/>
              </a:rPr>
              <a:t>Relation-1 (R1) </a:t>
            </a:r>
            <a:r>
              <a:rPr lang="en-US" sz="2400" dirty="0" smtClean="0"/>
              <a:t>X </a:t>
            </a:r>
            <a:r>
              <a:rPr lang="en-US" sz="2400" i="1" dirty="0" smtClean="0">
                <a:sym typeface="Symbol" pitchFamily="18" charset="2"/>
              </a:rPr>
              <a:t>Relation-2 (R2) 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sz="2400" i="1" dirty="0" smtClean="0">
                <a:sym typeface="Symbol" pitchFamily="18" charset="2"/>
              </a:rPr>
              <a:t>  Algebra-1 </a:t>
            </a:r>
            <a:r>
              <a:rPr lang="en-US" sz="2400" dirty="0" smtClean="0"/>
              <a:t>X </a:t>
            </a:r>
            <a:r>
              <a:rPr lang="en-US" sz="2400" i="1" dirty="0" smtClean="0">
                <a:sym typeface="Symbol" pitchFamily="18" charset="2"/>
              </a:rPr>
              <a:t>Algebra-2</a:t>
            </a:r>
            <a:endParaRPr lang="en-US" sz="2400" dirty="0" smtClean="0"/>
          </a:p>
          <a:p>
            <a:r>
              <a:rPr lang="en-US" sz="2400" dirty="0" smtClean="0"/>
              <a:t>Operation: It will </a:t>
            </a:r>
            <a:r>
              <a:rPr lang="en-US" sz="2400" b="1" dirty="0" smtClean="0">
                <a:solidFill>
                  <a:schemeClr val="accent6"/>
                </a:solidFill>
              </a:rPr>
              <a:t>multiply each tuples </a:t>
            </a:r>
            <a:r>
              <a:rPr lang="en-US" sz="2400" dirty="0" smtClean="0"/>
              <a:t>of Relation-1 to each tuples of Relation-2.</a:t>
            </a:r>
          </a:p>
          <a:p>
            <a:pPr lvl="1"/>
            <a:r>
              <a:rPr lang="en-US" dirty="0" smtClean="0"/>
              <a:t>Attributes of Resultant Relation =  Attributes of R1 + Attributes of R2</a:t>
            </a:r>
          </a:p>
          <a:p>
            <a:pPr lvl="1"/>
            <a:r>
              <a:rPr lang="en-US" dirty="0" smtClean="0"/>
              <a:t>Tuples of Resultant Relation = Tuples of R1 * Tuples of R2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468016"/>
              </p:ext>
            </p:extLst>
          </p:nvPr>
        </p:nvGraphicFramePr>
        <p:xfrm>
          <a:off x="514066" y="4284332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842962"/>
              </p:ext>
            </p:extLst>
          </p:nvPr>
        </p:nvGraphicFramePr>
        <p:xfrm>
          <a:off x="514065" y="3920719"/>
          <a:ext cx="109892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14066" y="3505654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341473"/>
              </p:ext>
            </p:extLst>
          </p:nvPr>
        </p:nvGraphicFramePr>
        <p:xfrm>
          <a:off x="514066" y="311766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290830"/>
              </p:ext>
            </p:extLst>
          </p:nvPr>
        </p:nvGraphicFramePr>
        <p:xfrm>
          <a:off x="1612995" y="3108781"/>
          <a:ext cx="5408930" cy="70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7735265" y="3502442"/>
            <a:ext cx="31089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20139"/>
              </p:ext>
            </p:extLst>
          </p:nvPr>
        </p:nvGraphicFramePr>
        <p:xfrm>
          <a:off x="7735265" y="31144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6629296"/>
              </p:ext>
            </p:extLst>
          </p:nvPr>
        </p:nvGraphicFramePr>
        <p:xfrm>
          <a:off x="8745294" y="3023567"/>
          <a:ext cx="224345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43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662311"/>
              </p:ext>
            </p:extLst>
          </p:nvPr>
        </p:nvGraphicFramePr>
        <p:xfrm>
          <a:off x="7112965" y="4284332"/>
          <a:ext cx="4854001" cy="2286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67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0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223475"/>
              </p:ext>
            </p:extLst>
          </p:nvPr>
        </p:nvGraphicFramePr>
        <p:xfrm>
          <a:off x="7112965" y="3920719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2914150"/>
              </p:ext>
            </p:extLst>
          </p:nvPr>
        </p:nvGraphicFramePr>
        <p:xfrm>
          <a:off x="4217717" y="4293292"/>
          <a:ext cx="11674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404212"/>
              </p:ext>
            </p:extLst>
          </p:nvPr>
        </p:nvGraphicFramePr>
        <p:xfrm>
          <a:off x="4217717" y="392967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7119939" y="4307175"/>
            <a:ext cx="1352356" cy="3886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10210800" y="4307175"/>
            <a:ext cx="1238250" cy="38865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44458" y="4941383"/>
            <a:ext cx="13623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33155" y="5269043"/>
            <a:ext cx="136232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44458" y="4941383"/>
            <a:ext cx="1362328" cy="3276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833155" y="4941383"/>
            <a:ext cx="1373631" cy="3276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ular Callout 21"/>
          <p:cNvSpPr/>
          <p:nvPr/>
        </p:nvSpPr>
        <p:spPr>
          <a:xfrm>
            <a:off x="472930" y="5664818"/>
            <a:ext cx="6483071" cy="872599"/>
          </a:xfrm>
          <a:prstGeom prst="wedgeRoundRectCallout">
            <a:avLst>
              <a:gd name="adj1" fmla="val -49350"/>
              <a:gd name="adj2" fmla="val 412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>
                <a:solidFill>
                  <a:schemeClr val="tx1"/>
                </a:solidFill>
              </a:rPr>
              <a:t>If both relations have some attribute with the same name, it can be distinguished by combing </a:t>
            </a:r>
            <a:r>
              <a:rPr lang="en-IN" b="1" dirty="0">
                <a:solidFill>
                  <a:schemeClr val="accent6"/>
                </a:solidFill>
              </a:rPr>
              <a:t>relation-</a:t>
            </a:r>
            <a:r>
              <a:rPr lang="en-IN" b="1" dirty="0" err="1">
                <a:solidFill>
                  <a:schemeClr val="accent6"/>
                </a:solidFill>
              </a:rPr>
              <a:t>name.attribute</a:t>
            </a:r>
            <a:r>
              <a:rPr lang="en-IN" b="1" dirty="0">
                <a:solidFill>
                  <a:schemeClr val="accent6"/>
                </a:solidFill>
              </a:rPr>
              <a:t>-name</a:t>
            </a:r>
            <a:r>
              <a:rPr lang="en-IN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0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Cartesian Product / Cross Product Example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169013"/>
              </p:ext>
            </p:extLst>
          </p:nvPr>
        </p:nvGraphicFramePr>
        <p:xfrm>
          <a:off x="673720" y="1889466"/>
          <a:ext cx="298418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302046"/>
              </p:ext>
            </p:extLst>
          </p:nvPr>
        </p:nvGraphicFramePr>
        <p:xfrm>
          <a:off x="673720" y="1525853"/>
          <a:ext cx="109892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8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673720" y="1343017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4223763"/>
              </p:ext>
            </p:extLst>
          </p:nvPr>
        </p:nvGraphicFramePr>
        <p:xfrm>
          <a:off x="673720" y="9550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5216"/>
              </p:ext>
            </p:extLst>
          </p:nvPr>
        </p:nvGraphicFramePr>
        <p:xfrm>
          <a:off x="1772648" y="946144"/>
          <a:ext cx="5844411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44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673720" y="3803827"/>
            <a:ext cx="6309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8833977"/>
              </p:ext>
            </p:extLst>
          </p:nvPr>
        </p:nvGraphicFramePr>
        <p:xfrm>
          <a:off x="673720" y="341584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671816"/>
              </p:ext>
            </p:extLst>
          </p:nvPr>
        </p:nvGraphicFramePr>
        <p:xfrm>
          <a:off x="1672863" y="3215182"/>
          <a:ext cx="664466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44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, Name, Branch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, SPI, BL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525674"/>
              </p:ext>
            </p:extLst>
          </p:nvPr>
        </p:nvGraphicFramePr>
        <p:xfrm>
          <a:off x="673720" y="4338964"/>
          <a:ext cx="5408465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142252"/>
              </p:ext>
            </p:extLst>
          </p:nvPr>
        </p:nvGraphicFramePr>
        <p:xfrm>
          <a:off x="673720" y="397535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504771"/>
              </p:ext>
            </p:extLst>
          </p:nvPr>
        </p:nvGraphicFramePr>
        <p:xfrm>
          <a:off x="4377371" y="1898426"/>
          <a:ext cx="2333309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4090721"/>
              </p:ext>
            </p:extLst>
          </p:nvPr>
        </p:nvGraphicFramePr>
        <p:xfrm>
          <a:off x="4377371" y="1534813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ounded Rectangular Callout 14"/>
          <p:cNvSpPr/>
          <p:nvPr/>
        </p:nvSpPr>
        <p:spPr>
          <a:xfrm>
            <a:off x="7617060" y="914540"/>
            <a:ext cx="3657600" cy="1097280"/>
          </a:xfrm>
          <a:prstGeom prst="wedgeRoundRectCallout">
            <a:avLst>
              <a:gd name="adj1" fmla="val -67051"/>
              <a:gd name="adj2" fmla="val -996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 smtClean="0">
                <a:solidFill>
                  <a:schemeClr val="tx1"/>
                </a:solidFill>
              </a:rPr>
              <a:t>Consider only </a:t>
            </a:r>
            <a:r>
              <a:rPr lang="en-IN" dirty="0" smtClean="0">
                <a:solidFill>
                  <a:schemeClr val="tx2"/>
                </a:solidFill>
              </a:rPr>
              <a:t>selected attributes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Student – </a:t>
            </a:r>
            <a:r>
              <a:rPr lang="en-IN" dirty="0" err="1" smtClean="0"/>
              <a:t>RNo</a:t>
            </a:r>
            <a:r>
              <a:rPr lang="en-IN" dirty="0" smtClean="0"/>
              <a:t>, Name and Branch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Result – </a:t>
            </a:r>
            <a:r>
              <a:rPr lang="en-IN" dirty="0" err="1" smtClean="0"/>
              <a:t>RNo</a:t>
            </a:r>
            <a:r>
              <a:rPr lang="en-IN" dirty="0" smtClean="0"/>
              <a:t>, SPI and BL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51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Cartesian Product / Cross Product Example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422731"/>
              </p:ext>
            </p:extLst>
          </p:nvPr>
        </p:nvGraphicFramePr>
        <p:xfrm>
          <a:off x="673720" y="1889466"/>
          <a:ext cx="298418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Dhara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246336"/>
              </p:ext>
            </p:extLst>
          </p:nvPr>
        </p:nvGraphicFramePr>
        <p:xfrm>
          <a:off x="673720" y="1525853"/>
          <a:ext cx="1436434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36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673720" y="1343017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938113"/>
              </p:ext>
            </p:extLst>
          </p:nvPr>
        </p:nvGraphicFramePr>
        <p:xfrm>
          <a:off x="673720" y="9550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723389"/>
              </p:ext>
            </p:extLst>
          </p:nvPr>
        </p:nvGraphicFramePr>
        <p:xfrm>
          <a:off x="1772649" y="946144"/>
          <a:ext cx="6030466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30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Cross Product between Student and Result.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673720" y="4529542"/>
            <a:ext cx="6309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340947"/>
              </p:ext>
            </p:extLst>
          </p:nvPr>
        </p:nvGraphicFramePr>
        <p:xfrm>
          <a:off x="673720" y="414155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881669"/>
              </p:ext>
            </p:extLst>
          </p:nvPr>
        </p:nvGraphicFramePr>
        <p:xfrm>
          <a:off x="1672863" y="3940897"/>
          <a:ext cx="5870937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70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Branch=‘CE’ </a:t>
                      </a:r>
                      <a:r>
                        <a:rPr lang="el-GR" sz="2400" b="0" i="1" baseline="-25000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i="1" baseline="-25000" dirty="0" err="1" smtClean="0">
                          <a:solidFill>
                            <a:schemeClr val="tx1"/>
                          </a:solidFill>
                        </a:rPr>
                        <a:t>Sem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=3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SPI&gt;7 </a:t>
                      </a:r>
                      <a:r>
                        <a:rPr lang="el-GR" sz="2400" b="0" i="1" baseline="-25000" dirty="0" smtClean="0">
                          <a:solidFill>
                            <a:schemeClr val="tx1"/>
                          </a:solidFill>
                        </a:rPr>
                        <a:t>Λ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 BL&lt;1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216051"/>
              </p:ext>
            </p:extLst>
          </p:nvPr>
        </p:nvGraphicFramePr>
        <p:xfrm>
          <a:off x="673720" y="5064679"/>
          <a:ext cx="665258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OM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826095"/>
              </p:ext>
            </p:extLst>
          </p:nvPr>
        </p:nvGraphicFramePr>
        <p:xfrm>
          <a:off x="673720" y="4701066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5880432"/>
              </p:ext>
            </p:extLst>
          </p:nvPr>
        </p:nvGraphicFramePr>
        <p:xfrm>
          <a:off x="4377371" y="1898426"/>
          <a:ext cx="23333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2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Rank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9311686"/>
              </p:ext>
            </p:extLst>
          </p:nvPr>
        </p:nvGraphicFramePr>
        <p:xfrm>
          <a:off x="4377371" y="1534813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ounded Rectangular Callout 14"/>
          <p:cNvSpPr/>
          <p:nvPr/>
        </p:nvSpPr>
        <p:spPr>
          <a:xfrm>
            <a:off x="7617060" y="914540"/>
            <a:ext cx="3749040" cy="1097280"/>
          </a:xfrm>
          <a:prstGeom prst="wedgeRoundRectCallout">
            <a:avLst>
              <a:gd name="adj1" fmla="val -67051"/>
              <a:gd name="adj2" fmla="val -9966"/>
              <a:gd name="adj3" fmla="val 16667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975" lvl="2"/>
            <a:r>
              <a:rPr lang="en-IN" dirty="0" smtClean="0">
                <a:solidFill>
                  <a:schemeClr val="tx1"/>
                </a:solidFill>
              </a:rPr>
              <a:t>Consider only </a:t>
            </a:r>
            <a:r>
              <a:rPr lang="en-IN" dirty="0" smtClean="0">
                <a:solidFill>
                  <a:schemeClr val="tx2"/>
                </a:solidFill>
              </a:rPr>
              <a:t>selected tuples</a:t>
            </a:r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Student </a:t>
            </a:r>
            <a:r>
              <a:rPr lang="en-IN" dirty="0"/>
              <a:t>– Branch=‘CE’ and </a:t>
            </a:r>
            <a:r>
              <a:rPr lang="en-IN" dirty="0" err="1"/>
              <a:t>Sem</a:t>
            </a:r>
            <a:r>
              <a:rPr lang="en-IN" dirty="0"/>
              <a:t>=3</a:t>
            </a:r>
            <a:endParaRPr lang="en-IN" dirty="0" smtClean="0"/>
          </a:p>
          <a:p>
            <a:pPr marL="339725" lvl="2" indent="-285750">
              <a:buFont typeface="Arial" panose="020B0604020202020204" pitchFamily="34" charset="0"/>
              <a:buChar char="•"/>
            </a:pPr>
            <a:r>
              <a:rPr lang="en-IN" dirty="0" smtClean="0"/>
              <a:t>Result </a:t>
            </a:r>
            <a:r>
              <a:rPr lang="en-IN" dirty="0"/>
              <a:t>– SPI&gt;7 and BL&lt;1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73720" y="2285208"/>
            <a:ext cx="2983880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ounded Rectangle 16"/>
          <p:cNvSpPr/>
          <p:nvPr/>
        </p:nvSpPr>
        <p:spPr>
          <a:xfrm>
            <a:off x="673720" y="3121785"/>
            <a:ext cx="2983880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ounded Rectangle 17"/>
          <p:cNvSpPr/>
          <p:nvPr/>
        </p:nvSpPr>
        <p:spPr>
          <a:xfrm>
            <a:off x="4360890" y="2712720"/>
            <a:ext cx="2340161" cy="427512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92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02188" y="2799984"/>
            <a:ext cx="10515600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Key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 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71880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Operations</a:t>
            </a:r>
            <a:br>
              <a:rPr lang="en-US" sz="720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sz="7200" smtClean="0">
                <a:solidFill>
                  <a:schemeClr val="tx2"/>
                </a:solidFill>
              </a:rPr>
              <a:t>Natural Join / Inner Join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19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Natural Join / Inner Join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Symbol:</a:t>
            </a:r>
          </a:p>
          <a:p>
            <a:r>
              <a:rPr lang="en-US" dirty="0" smtClean="0"/>
              <a:t>Notation: </a:t>
            </a:r>
            <a:r>
              <a:rPr lang="en-US" i="1" dirty="0" smtClean="0">
                <a:sym typeface="Symbol" pitchFamily="18" charset="2"/>
              </a:rPr>
              <a:t>Relation-1 (R1) </a:t>
            </a:r>
            <a:r>
              <a:rPr lang="en-US" dirty="0" smtClean="0"/>
              <a:t>     </a:t>
            </a:r>
            <a:r>
              <a:rPr lang="en-US" i="1" dirty="0" smtClean="0">
                <a:sym typeface="Symbol" pitchFamily="18" charset="2"/>
              </a:rPr>
              <a:t>Relation-2 (R2)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    Algebra-2</a:t>
            </a:r>
            <a:endParaRPr lang="en-US" dirty="0" smtClean="0"/>
          </a:p>
          <a:p>
            <a:r>
              <a:rPr lang="en-US" dirty="0" smtClean="0"/>
              <a:t>Operation: Natural join will </a:t>
            </a:r>
            <a:r>
              <a:rPr lang="en-US" b="1" dirty="0" smtClean="0">
                <a:solidFill>
                  <a:schemeClr val="accent6"/>
                </a:solidFill>
              </a:rPr>
              <a:t>retrieve consistent data </a:t>
            </a:r>
            <a:r>
              <a:rPr lang="en-US" dirty="0" smtClean="0"/>
              <a:t>from multiple relations.</a:t>
            </a:r>
          </a:p>
          <a:p>
            <a:pPr lvl="1"/>
            <a:r>
              <a:rPr lang="en-US" dirty="0" smtClean="0"/>
              <a:t>It </a:t>
            </a:r>
            <a:r>
              <a:rPr lang="en-US" b="1" dirty="0" smtClean="0">
                <a:solidFill>
                  <a:schemeClr val="accent6"/>
                </a:solidFill>
              </a:rPr>
              <a:t>combines records </a:t>
            </a:r>
            <a:r>
              <a:rPr lang="en-US" dirty="0" smtClean="0"/>
              <a:t>from different relations that </a:t>
            </a:r>
            <a:r>
              <a:rPr lang="en-US" b="1" dirty="0" smtClean="0">
                <a:solidFill>
                  <a:schemeClr val="accent6"/>
                </a:solidFill>
              </a:rPr>
              <a:t>satisfy a given condition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 rot="5400000">
            <a:off x="1768868" y="918062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 rot="5400000">
            <a:off x="4174936" y="1428143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auto">
          <a:xfrm rot="5400000">
            <a:off x="8985984" y="1441861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651125"/>
              </p:ext>
            </p:extLst>
          </p:nvPr>
        </p:nvGraphicFramePr>
        <p:xfrm>
          <a:off x="482870" y="3517418"/>
          <a:ext cx="7315201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0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Steps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062830"/>
              </p:ext>
            </p:extLst>
          </p:nvPr>
        </p:nvGraphicFramePr>
        <p:xfrm>
          <a:off x="482870" y="3975185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performs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Cartesian Product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44250"/>
              </p:ext>
            </p:extLst>
          </p:nvPr>
        </p:nvGraphicFramePr>
        <p:xfrm>
          <a:off x="486227" y="3058477"/>
          <a:ext cx="4279204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79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Steps performed in Natural Join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4051440"/>
              </p:ext>
            </p:extLst>
          </p:nvPr>
        </p:nvGraphicFramePr>
        <p:xfrm>
          <a:off x="482872" y="4371279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 it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deletes inconsistent tuples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361669"/>
              </p:ext>
            </p:extLst>
          </p:nvPr>
        </p:nvGraphicFramePr>
        <p:xfrm>
          <a:off x="482872" y="4765173"/>
          <a:ext cx="73152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9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5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Step – 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Then it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an attribute </a:t>
                      </a:r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duplicate attributes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2" descr="Image result for natural join in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97" y="3148875"/>
            <a:ext cx="3474720" cy="22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86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Natural Join / Inner Join Example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6404365"/>
              </p:ext>
            </p:extLst>
          </p:nvPr>
        </p:nvGraphicFramePr>
        <p:xfrm>
          <a:off x="514066" y="1911580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096508"/>
              </p:ext>
            </p:extLst>
          </p:nvPr>
        </p:nvGraphicFramePr>
        <p:xfrm>
          <a:off x="514065" y="1547967"/>
          <a:ext cx="116526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6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14066" y="138957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916563"/>
              </p:ext>
            </p:extLst>
          </p:nvPr>
        </p:nvGraphicFramePr>
        <p:xfrm>
          <a:off x="514066" y="100158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3425239"/>
              </p:ext>
            </p:extLst>
          </p:nvPr>
        </p:nvGraphicFramePr>
        <p:xfrm>
          <a:off x="1612995" y="992701"/>
          <a:ext cx="54089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8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Natural Join between Student and Result.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7735265" y="1386362"/>
            <a:ext cx="32004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980410"/>
              </p:ext>
            </p:extLst>
          </p:nvPr>
        </p:nvGraphicFramePr>
        <p:xfrm>
          <a:off x="7735265" y="9983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323543"/>
              </p:ext>
            </p:extLst>
          </p:nvPr>
        </p:nvGraphicFramePr>
        <p:xfrm>
          <a:off x="8745294" y="988458"/>
          <a:ext cx="2310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1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288543"/>
              </p:ext>
            </p:extLst>
          </p:nvPr>
        </p:nvGraphicFramePr>
        <p:xfrm>
          <a:off x="7754651" y="1911580"/>
          <a:ext cx="286772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740887"/>
              </p:ext>
            </p:extLst>
          </p:nvPr>
        </p:nvGraphicFramePr>
        <p:xfrm>
          <a:off x="7754651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950692"/>
              </p:ext>
            </p:extLst>
          </p:nvPr>
        </p:nvGraphicFramePr>
        <p:xfrm>
          <a:off x="4217717" y="1920540"/>
          <a:ext cx="11674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601744"/>
              </p:ext>
            </p:extLst>
          </p:nvPr>
        </p:nvGraphicFramePr>
        <p:xfrm>
          <a:off x="4217717" y="1556927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AutoShape 11"/>
          <p:cNvSpPr>
            <a:spLocks noChangeArrowheads="1"/>
          </p:cNvSpPr>
          <p:nvPr/>
        </p:nvSpPr>
        <p:spPr bwMode="auto">
          <a:xfrm rot="5400000">
            <a:off x="9802177" y="1061245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29342" y="3695354"/>
            <a:ext cx="10424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850085"/>
              </p:ext>
            </p:extLst>
          </p:nvPr>
        </p:nvGraphicFramePr>
        <p:xfrm>
          <a:off x="529342" y="3307369"/>
          <a:ext cx="368837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8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Steps performed in Natural Join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109665"/>
              </p:ext>
            </p:extLst>
          </p:nvPr>
        </p:nvGraphicFramePr>
        <p:xfrm>
          <a:off x="529342" y="4230491"/>
          <a:ext cx="4937126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363797"/>
              </p:ext>
            </p:extLst>
          </p:nvPr>
        </p:nvGraphicFramePr>
        <p:xfrm>
          <a:off x="529342" y="3866878"/>
          <a:ext cx="29864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86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Step:1 Perform </a:t>
                      </a:r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Cross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 Product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2517187"/>
              </p:ext>
            </p:extLst>
          </p:nvPr>
        </p:nvGraphicFramePr>
        <p:xfrm>
          <a:off x="5847300" y="4222470"/>
          <a:ext cx="493712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9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Student.RNo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Result.RNo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657144"/>
              </p:ext>
            </p:extLst>
          </p:nvPr>
        </p:nvGraphicFramePr>
        <p:xfrm>
          <a:off x="5847300" y="3858857"/>
          <a:ext cx="363080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3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Step:2 </a:t>
                      </a:r>
                      <a:r>
                        <a:rPr lang="en-US" sz="1800" b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inconsistent tuples</a:t>
                      </a:r>
                      <a:endParaRPr lang="en-US" sz="1800" b="1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935131"/>
              </p:ext>
            </p:extLst>
          </p:nvPr>
        </p:nvGraphicFramePr>
        <p:xfrm>
          <a:off x="5855874" y="5507981"/>
          <a:ext cx="289687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3993128"/>
              </p:ext>
            </p:extLst>
          </p:nvPr>
        </p:nvGraphicFramePr>
        <p:xfrm>
          <a:off x="5855874" y="5144368"/>
          <a:ext cx="446629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6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Step:3 </a:t>
                      </a:r>
                      <a:r>
                        <a:rPr lang="en-US" sz="1800" b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Removes an attribute from duplicate</a:t>
                      </a:r>
                      <a:endParaRPr lang="en-US" sz="1800" b="1" kern="1200" baseline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669280" y="2874350"/>
            <a:ext cx="6161649" cy="730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000" dirty="0" smtClean="0"/>
              <a:t>To </a:t>
            </a:r>
            <a:r>
              <a:rPr lang="en-US" sz="2000" dirty="0"/>
              <a:t>perform a </a:t>
            </a:r>
            <a:r>
              <a:rPr lang="en-US" sz="2000" dirty="0" smtClean="0"/>
              <a:t>Natural Join </a:t>
            </a:r>
            <a:r>
              <a:rPr lang="en-US" sz="2000" dirty="0"/>
              <a:t>there must be </a:t>
            </a:r>
            <a:r>
              <a:rPr lang="en-US" sz="20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0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412362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Natural Join / Inner Join Example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35031"/>
              </p:ext>
            </p:extLst>
          </p:nvPr>
        </p:nvGraphicFramePr>
        <p:xfrm>
          <a:off x="514066" y="1911580"/>
          <a:ext cx="2345691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BID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638115"/>
              </p:ext>
            </p:extLst>
          </p:nvPr>
        </p:nvGraphicFramePr>
        <p:xfrm>
          <a:off x="514066" y="1547967"/>
          <a:ext cx="8782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14066" y="1389574"/>
            <a:ext cx="6217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6319711"/>
              </p:ext>
            </p:extLst>
          </p:nvPr>
        </p:nvGraphicFramePr>
        <p:xfrm>
          <a:off x="514066" y="1001589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0299997"/>
              </p:ext>
            </p:extLst>
          </p:nvPr>
        </p:nvGraphicFramePr>
        <p:xfrm>
          <a:off x="1612995" y="992701"/>
          <a:ext cx="567582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75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Natural Join between Branch and Faculty.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7735265" y="1386362"/>
            <a:ext cx="32004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9909575"/>
              </p:ext>
            </p:extLst>
          </p:nvPr>
        </p:nvGraphicFramePr>
        <p:xfrm>
          <a:off x="7735265" y="99837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0078792"/>
              </p:ext>
            </p:extLst>
          </p:nvPr>
        </p:nvGraphicFramePr>
        <p:xfrm>
          <a:off x="8745294" y="988455"/>
          <a:ext cx="23101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1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(Branch)      (Faculty)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697084"/>
              </p:ext>
            </p:extLst>
          </p:nvPr>
        </p:nvGraphicFramePr>
        <p:xfrm>
          <a:off x="7754651" y="1911580"/>
          <a:ext cx="34880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1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221650"/>
              </p:ext>
            </p:extLst>
          </p:nvPr>
        </p:nvGraphicFramePr>
        <p:xfrm>
          <a:off x="7754651" y="15479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5847734"/>
              </p:ext>
            </p:extLst>
          </p:nvPr>
        </p:nvGraphicFramePr>
        <p:xfrm>
          <a:off x="4217717" y="1920540"/>
          <a:ext cx="199258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smtClean="0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895940"/>
              </p:ext>
            </p:extLst>
          </p:nvPr>
        </p:nvGraphicFramePr>
        <p:xfrm>
          <a:off x="4217717" y="1556927"/>
          <a:ext cx="8972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AutoShape 11"/>
          <p:cNvSpPr>
            <a:spLocks noChangeArrowheads="1"/>
          </p:cNvSpPr>
          <p:nvPr/>
        </p:nvSpPr>
        <p:spPr bwMode="auto">
          <a:xfrm rot="5400000">
            <a:off x="9732327" y="105965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4066" y="3602536"/>
            <a:ext cx="10543140" cy="109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800" dirty="0" smtClean="0"/>
              <a:t>To </a:t>
            </a:r>
            <a:r>
              <a:rPr lang="en-US" sz="2800" dirty="0"/>
              <a:t>perform a </a:t>
            </a:r>
            <a:r>
              <a:rPr lang="en-US" sz="2800" dirty="0" smtClean="0"/>
              <a:t>Natural Join </a:t>
            </a:r>
            <a:r>
              <a:rPr lang="en-US" sz="2800" dirty="0"/>
              <a:t>there must be </a:t>
            </a:r>
            <a:r>
              <a:rPr lang="en-US" sz="28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8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87432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Write down relational algebra for the following tables/relations</a:t>
            </a:r>
            <a:endParaRPr lang="en-US" sz="36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509954"/>
            <a:ext cx="11929641" cy="59440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Relations</a:t>
            </a:r>
          </a:p>
          <a:p>
            <a:pPr lvl="1"/>
            <a:r>
              <a:rPr lang="en-US" dirty="0" smtClean="0"/>
              <a:t>Student (</a:t>
            </a:r>
            <a:r>
              <a:rPr lang="en-US" dirty="0" err="1" smtClean="0"/>
              <a:t>Rno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Address, City, Mobile)</a:t>
            </a:r>
          </a:p>
          <a:p>
            <a:pPr lvl="1"/>
            <a:r>
              <a:rPr lang="en-US" dirty="0" smtClean="0"/>
              <a:t>Department (Did, </a:t>
            </a:r>
            <a:r>
              <a:rPr lang="en-US" dirty="0" err="1" smtClean="0"/>
              <a:t>Dname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Academic (</a:t>
            </a:r>
            <a:r>
              <a:rPr lang="en-US" dirty="0" err="1" smtClean="0"/>
              <a:t>Rno</a:t>
            </a:r>
            <a:r>
              <a:rPr lang="en-US" dirty="0" smtClean="0"/>
              <a:t>, Did, SPI, CPI, Backlog)</a:t>
            </a:r>
          </a:p>
          <a:p>
            <a:pPr lvl="1"/>
            <a:r>
              <a:rPr lang="en-US" dirty="0" smtClean="0"/>
              <a:t>Guide (</a:t>
            </a:r>
            <a:r>
              <a:rPr lang="en-US" dirty="0" err="1" smtClean="0"/>
              <a:t>Rno</a:t>
            </a:r>
            <a:r>
              <a:rPr lang="en-US" dirty="0" smtClean="0"/>
              <a:t>, </a:t>
            </a:r>
            <a:r>
              <a:rPr lang="en-US" dirty="0" err="1" smtClean="0"/>
              <a:t>PName</a:t>
            </a:r>
            <a:r>
              <a:rPr lang="en-US" dirty="0" smtClean="0"/>
              <a:t>, Fid)</a:t>
            </a:r>
          </a:p>
          <a:p>
            <a:pPr lvl="1"/>
            <a:r>
              <a:rPr lang="en-US" dirty="0" smtClean="0"/>
              <a:t>Faculty (Fid, </a:t>
            </a:r>
            <a:r>
              <a:rPr lang="en-US" dirty="0" err="1" smtClean="0"/>
              <a:t>Fname</a:t>
            </a:r>
            <a:r>
              <a:rPr lang="en-US" dirty="0" smtClean="0"/>
              <a:t>, Subject, Did, Salary)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97204" y="3579111"/>
            <a:ext cx="11521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242858"/>
              </p:ext>
            </p:extLst>
          </p:nvPr>
        </p:nvGraphicFramePr>
        <p:xfrm>
          <a:off x="130150" y="31911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6514000"/>
              </p:ext>
            </p:extLst>
          </p:nvPr>
        </p:nvGraphicFramePr>
        <p:xfrm>
          <a:off x="1230605" y="3182238"/>
          <a:ext cx="11403941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0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the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their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department name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of all student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belong to “CE” department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97204" y="4263570"/>
            <a:ext cx="8138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0669517"/>
              </p:ext>
            </p:extLst>
          </p:nvPr>
        </p:nvGraphicFramePr>
        <p:xfrm>
          <a:off x="297204" y="387558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531087"/>
              </p:ext>
            </p:extLst>
          </p:nvPr>
        </p:nvGraphicFramePr>
        <p:xfrm>
          <a:off x="1307233" y="3746595"/>
          <a:ext cx="1867218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67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Sname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Dname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, SPI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260326"/>
              </p:ext>
            </p:extLst>
          </p:nvPr>
        </p:nvGraphicFramePr>
        <p:xfrm>
          <a:off x="2952861" y="3685923"/>
          <a:ext cx="6492531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92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err="1" smtClean="0">
                          <a:solidFill>
                            <a:schemeClr val="tx1"/>
                          </a:solidFill>
                        </a:rPr>
                        <a:t>Dname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=‘CE’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(Student      (Department      Academic)))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AutoShape 11"/>
          <p:cNvSpPr>
            <a:spLocks noChangeArrowheads="1"/>
          </p:cNvSpPr>
          <p:nvPr/>
        </p:nvSpPr>
        <p:spPr bwMode="auto">
          <a:xfrm rot="5400000">
            <a:off x="5332958" y="3888966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 rot="5400000">
            <a:off x="7015593" y="3888966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96267" y="5405326"/>
            <a:ext cx="9281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978741"/>
              </p:ext>
            </p:extLst>
          </p:nvPr>
        </p:nvGraphicFramePr>
        <p:xfrm>
          <a:off x="296267" y="50173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991755"/>
              </p:ext>
            </p:extLst>
          </p:nvPr>
        </p:nvGraphicFramePr>
        <p:xfrm>
          <a:off x="1395196" y="5008453"/>
          <a:ext cx="919226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9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the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 their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project name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whose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guide is “A. J. Shah”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296267" y="6089785"/>
            <a:ext cx="7406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56282"/>
              </p:ext>
            </p:extLst>
          </p:nvPr>
        </p:nvGraphicFramePr>
        <p:xfrm>
          <a:off x="296267" y="5701800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2344414"/>
              </p:ext>
            </p:extLst>
          </p:nvPr>
        </p:nvGraphicFramePr>
        <p:xfrm>
          <a:off x="1306296" y="5572810"/>
          <a:ext cx="2339049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39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Sname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Pname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5560465"/>
              </p:ext>
            </p:extLst>
          </p:nvPr>
        </p:nvGraphicFramePr>
        <p:xfrm>
          <a:off x="2790389" y="5481142"/>
          <a:ext cx="608763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8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sz="3200" b="0" dirty="0" smtClean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=‘</a:t>
                      </a:r>
                      <a:r>
                        <a:rPr lang="en-US" sz="2400" b="0" baseline="-25000" dirty="0" err="1" smtClean="0">
                          <a:solidFill>
                            <a:schemeClr val="tx1"/>
                          </a:solidFill>
                        </a:rPr>
                        <a:t>A.J.Shah</a:t>
                      </a:r>
                      <a:r>
                        <a:rPr lang="en-US" sz="2400" b="0" baseline="-25000" dirty="0" smtClean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(Student      (Guide      Faculty)))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AutoShape 11"/>
          <p:cNvSpPr>
            <a:spLocks noChangeArrowheads="1"/>
          </p:cNvSpPr>
          <p:nvPr/>
        </p:nvSpPr>
        <p:spPr bwMode="auto">
          <a:xfrm rot="5400000">
            <a:off x="5594670" y="5706389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 rot="5400000">
            <a:off x="6633995" y="5706389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7246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0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52244"/>
            <a:ext cx="12192000" cy="711200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Exercise: Write down relational algebra for the following tables/relations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79" y="652429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Relations</a:t>
            </a:r>
          </a:p>
          <a:p>
            <a:pPr lvl="1"/>
            <a:r>
              <a:rPr lang="en-US" dirty="0" smtClean="0"/>
              <a:t>Student (</a:t>
            </a:r>
            <a:r>
              <a:rPr lang="en-US" dirty="0" err="1" smtClean="0"/>
              <a:t>Rno</a:t>
            </a:r>
            <a:r>
              <a:rPr lang="en-US" dirty="0" smtClean="0"/>
              <a:t>, </a:t>
            </a:r>
            <a:r>
              <a:rPr lang="en-US" dirty="0" err="1" smtClean="0"/>
              <a:t>Sname</a:t>
            </a:r>
            <a:r>
              <a:rPr lang="en-US" dirty="0" smtClean="0"/>
              <a:t>, Address, City, Mobile)</a:t>
            </a:r>
          </a:p>
          <a:p>
            <a:pPr lvl="1"/>
            <a:r>
              <a:rPr lang="en-US" dirty="0" smtClean="0"/>
              <a:t>Department (Did, </a:t>
            </a:r>
            <a:r>
              <a:rPr lang="en-US" dirty="0" err="1" smtClean="0"/>
              <a:t>Dname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Academic (</a:t>
            </a:r>
            <a:r>
              <a:rPr lang="en-US" dirty="0" err="1" smtClean="0"/>
              <a:t>Rno</a:t>
            </a:r>
            <a:r>
              <a:rPr lang="en-US" dirty="0" smtClean="0"/>
              <a:t>, Did, SPI, CPI, Backlog)</a:t>
            </a:r>
          </a:p>
          <a:p>
            <a:pPr lvl="1"/>
            <a:r>
              <a:rPr lang="en-US" dirty="0" smtClean="0"/>
              <a:t>Guide (</a:t>
            </a:r>
            <a:r>
              <a:rPr lang="en-US" dirty="0" err="1" smtClean="0"/>
              <a:t>Rno</a:t>
            </a:r>
            <a:r>
              <a:rPr lang="en-US" dirty="0" smtClean="0"/>
              <a:t>, </a:t>
            </a:r>
            <a:r>
              <a:rPr lang="en-US" dirty="0" err="1" smtClean="0"/>
              <a:t>PName</a:t>
            </a:r>
            <a:r>
              <a:rPr lang="en-US" dirty="0" smtClean="0"/>
              <a:t>, Fid)</a:t>
            </a:r>
          </a:p>
          <a:p>
            <a:pPr lvl="1"/>
            <a:r>
              <a:rPr lang="en-US" dirty="0" smtClean="0"/>
              <a:t>Faculty (Fid, </a:t>
            </a:r>
            <a:r>
              <a:rPr lang="en-US" dirty="0" err="1" smtClean="0"/>
              <a:t>Fname</a:t>
            </a:r>
            <a:r>
              <a:rPr lang="en-US" dirty="0" smtClean="0"/>
              <a:t>, Subject, Did, Salary)</a:t>
            </a:r>
          </a:p>
          <a:p>
            <a:r>
              <a:rPr lang="en-US" sz="2200" dirty="0" smtClean="0"/>
              <a:t>List the </a:t>
            </a:r>
            <a:r>
              <a:rPr lang="en-US" sz="2200" dirty="0" smtClean="0">
                <a:solidFill>
                  <a:schemeClr val="tx2"/>
                </a:solidFill>
              </a:rPr>
              <a:t>name of students </a:t>
            </a:r>
            <a:r>
              <a:rPr lang="en-US" sz="2200" dirty="0" smtClean="0"/>
              <a:t>with their </a:t>
            </a:r>
            <a:r>
              <a:rPr lang="en-US" sz="2200" dirty="0" smtClean="0">
                <a:solidFill>
                  <a:schemeClr val="tx2"/>
                </a:solidFill>
              </a:rPr>
              <a:t>department name </a:t>
            </a:r>
            <a:r>
              <a:rPr lang="en-US" sz="2200" dirty="0" smtClean="0"/>
              <a:t>having </a:t>
            </a:r>
            <a:r>
              <a:rPr lang="en-US" sz="2200" dirty="0" smtClean="0">
                <a:solidFill>
                  <a:schemeClr val="tx2"/>
                </a:solidFill>
              </a:rPr>
              <a:t>backlog 0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List the </a:t>
            </a:r>
            <a:r>
              <a:rPr lang="en-US" sz="2200" dirty="0" smtClean="0">
                <a:solidFill>
                  <a:schemeClr val="tx2"/>
                </a:solidFill>
              </a:rPr>
              <a:t>name of faculties </a:t>
            </a:r>
            <a:r>
              <a:rPr lang="en-US" sz="2200" dirty="0" smtClean="0"/>
              <a:t>with their </a:t>
            </a:r>
            <a:r>
              <a:rPr lang="en-US" sz="2200" dirty="0" smtClean="0">
                <a:solidFill>
                  <a:schemeClr val="tx2"/>
                </a:solidFill>
              </a:rPr>
              <a:t>department name </a:t>
            </a:r>
            <a:r>
              <a:rPr lang="en-US" sz="2200" dirty="0" smtClean="0"/>
              <a:t>and </a:t>
            </a:r>
            <a:r>
              <a:rPr lang="en-US" sz="2200" dirty="0" smtClean="0">
                <a:solidFill>
                  <a:schemeClr val="tx2"/>
                </a:solidFill>
              </a:rPr>
              <a:t>salary</a:t>
            </a:r>
            <a:r>
              <a:rPr lang="en-US" sz="2200" dirty="0" smtClean="0"/>
              <a:t> having </a:t>
            </a:r>
            <a:r>
              <a:rPr lang="en-US" sz="2200" dirty="0" smtClean="0">
                <a:solidFill>
                  <a:schemeClr val="tx2"/>
                </a:solidFill>
              </a:rPr>
              <a:t>salary more than 25000</a:t>
            </a:r>
            <a:r>
              <a:rPr lang="en-US" sz="2200" dirty="0" smtClean="0"/>
              <a:t> and </a:t>
            </a:r>
            <a:r>
              <a:rPr lang="en-US" sz="2200" dirty="0" smtClean="0">
                <a:solidFill>
                  <a:schemeClr val="tx2"/>
                </a:solidFill>
              </a:rPr>
              <a:t>belongs to “CE” department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List the </a:t>
            </a:r>
            <a:r>
              <a:rPr lang="en-US" sz="2200" dirty="0" smtClean="0">
                <a:solidFill>
                  <a:schemeClr val="tx2"/>
                </a:solidFill>
              </a:rPr>
              <a:t>name of all faculties </a:t>
            </a:r>
            <a:r>
              <a:rPr lang="en-US" sz="2200" dirty="0" smtClean="0"/>
              <a:t>of </a:t>
            </a:r>
            <a:r>
              <a:rPr lang="en-US" sz="2200" dirty="0" smtClean="0">
                <a:solidFill>
                  <a:schemeClr val="tx2"/>
                </a:solidFill>
              </a:rPr>
              <a:t>“CE” and “ME” department </a:t>
            </a:r>
            <a:r>
              <a:rPr lang="en-US" sz="2200" dirty="0" smtClean="0"/>
              <a:t>whose </a:t>
            </a:r>
            <a:r>
              <a:rPr lang="en-US" sz="2200" dirty="0" smtClean="0">
                <a:solidFill>
                  <a:schemeClr val="tx2"/>
                </a:solidFill>
              </a:rPr>
              <a:t>salary is more than 50000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Display the </a:t>
            </a:r>
            <a:r>
              <a:rPr lang="en-US" sz="2200" dirty="0" smtClean="0">
                <a:solidFill>
                  <a:schemeClr val="tx2"/>
                </a:solidFill>
              </a:rPr>
              <a:t>students name </a:t>
            </a:r>
            <a:r>
              <a:rPr lang="en-US" sz="2200" dirty="0" smtClean="0"/>
              <a:t>with their </a:t>
            </a:r>
            <a:r>
              <a:rPr lang="en-US" sz="2200" dirty="0" smtClean="0">
                <a:solidFill>
                  <a:schemeClr val="tx2"/>
                </a:solidFill>
              </a:rPr>
              <a:t>project name </a:t>
            </a:r>
            <a:r>
              <a:rPr lang="en-US" sz="2200" dirty="0" smtClean="0"/>
              <a:t>of all </a:t>
            </a:r>
            <a:r>
              <a:rPr lang="en-US" sz="2200" dirty="0" smtClean="0">
                <a:solidFill>
                  <a:schemeClr val="tx2"/>
                </a:solidFill>
              </a:rPr>
              <a:t>“CE” department’s </a:t>
            </a:r>
            <a:r>
              <a:rPr lang="en-US" sz="2200" dirty="0" smtClean="0"/>
              <a:t>students whose </a:t>
            </a:r>
            <a:r>
              <a:rPr lang="en-US" sz="2200" dirty="0" smtClean="0">
                <a:solidFill>
                  <a:schemeClr val="tx2"/>
                </a:solidFill>
              </a:rPr>
              <a:t>guide is “Z.Z. Patel”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Display the </a:t>
            </a:r>
            <a:r>
              <a:rPr lang="en-US" sz="2200" dirty="0" smtClean="0">
                <a:solidFill>
                  <a:schemeClr val="tx2"/>
                </a:solidFill>
              </a:rPr>
              <a:t>name of faculties </a:t>
            </a:r>
            <a:r>
              <a:rPr lang="en-US" sz="2200" dirty="0" smtClean="0"/>
              <a:t>with their </a:t>
            </a:r>
            <a:r>
              <a:rPr lang="en-US" sz="2200" dirty="0" smtClean="0">
                <a:solidFill>
                  <a:schemeClr val="tx2"/>
                </a:solidFill>
              </a:rPr>
              <a:t>department name </a:t>
            </a:r>
            <a:r>
              <a:rPr lang="en-US" sz="2200" dirty="0" smtClean="0"/>
              <a:t>who belongs to </a:t>
            </a:r>
            <a:r>
              <a:rPr lang="en-US" sz="2200" dirty="0" smtClean="0">
                <a:solidFill>
                  <a:schemeClr val="tx2"/>
                </a:solidFill>
              </a:rPr>
              <a:t>“CE” department </a:t>
            </a:r>
            <a:r>
              <a:rPr lang="en-US" sz="2200" dirty="0" smtClean="0"/>
              <a:t>and </a:t>
            </a:r>
            <a:r>
              <a:rPr lang="en-US" sz="2200" dirty="0" smtClean="0">
                <a:solidFill>
                  <a:schemeClr val="tx2"/>
                </a:solidFill>
              </a:rPr>
              <a:t>tough “CPU”</a:t>
            </a:r>
            <a:r>
              <a:rPr lang="en-US" sz="2200" dirty="0" smtClean="0"/>
              <a:t> subject having </a:t>
            </a:r>
            <a:r>
              <a:rPr lang="en-US" sz="2200" dirty="0" smtClean="0">
                <a:solidFill>
                  <a:schemeClr val="tx2"/>
                </a:solidFill>
              </a:rPr>
              <a:t>salary more than 25000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List the </a:t>
            </a:r>
            <a:r>
              <a:rPr lang="en-US" sz="2200" dirty="0" smtClean="0">
                <a:solidFill>
                  <a:schemeClr val="tx2"/>
                </a:solidFill>
              </a:rPr>
              <a:t>name of students </a:t>
            </a:r>
            <a:r>
              <a:rPr lang="en-US" sz="2200" dirty="0" smtClean="0"/>
              <a:t>with their </a:t>
            </a:r>
            <a:r>
              <a:rPr lang="en-US" sz="2200" dirty="0" smtClean="0">
                <a:solidFill>
                  <a:schemeClr val="tx2"/>
                </a:solidFill>
              </a:rPr>
              <a:t>department name </a:t>
            </a:r>
            <a:r>
              <a:rPr lang="en-US" sz="2200" dirty="0" smtClean="0"/>
              <a:t>doing </a:t>
            </a:r>
            <a:r>
              <a:rPr lang="en-US" sz="2200" dirty="0" smtClean="0">
                <a:solidFill>
                  <a:schemeClr val="tx2"/>
                </a:solidFill>
              </a:rPr>
              <a:t>project “Hackathon” </a:t>
            </a:r>
            <a:r>
              <a:rPr lang="en-US" sz="2200" dirty="0" smtClean="0"/>
              <a:t>under </a:t>
            </a:r>
            <a:r>
              <a:rPr lang="en-US" sz="2200" dirty="0" smtClean="0">
                <a:solidFill>
                  <a:schemeClr val="tx2"/>
                </a:solidFill>
              </a:rPr>
              <a:t>guide “I. I. Shah”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9110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Operations</a:t>
            </a:r>
            <a:br>
              <a:rPr lang="en-US" sz="7200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sz="7200" dirty="0" smtClean="0">
                <a:solidFill>
                  <a:schemeClr val="tx2"/>
                </a:solidFill>
              </a:rPr>
              <a:t>Outer Join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5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Outer Join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In </a:t>
            </a:r>
            <a:r>
              <a:rPr lang="en-US" b="1" smtClean="0">
                <a:solidFill>
                  <a:schemeClr val="accent6"/>
                </a:solidFill>
              </a:rPr>
              <a:t>natural join some records are missing</a:t>
            </a:r>
            <a:r>
              <a:rPr lang="en-US" smtClean="0"/>
              <a:t>, if we </a:t>
            </a:r>
            <a:r>
              <a:rPr lang="en-US" b="1" smtClean="0">
                <a:solidFill>
                  <a:schemeClr val="accent6"/>
                </a:solidFill>
              </a:rPr>
              <a:t>want that missing records </a:t>
            </a:r>
            <a:r>
              <a:rPr lang="en-US" smtClean="0"/>
              <a:t>than we have to </a:t>
            </a:r>
            <a:r>
              <a:rPr lang="en-US" b="1" smtClean="0">
                <a:solidFill>
                  <a:schemeClr val="accent6"/>
                </a:solidFill>
              </a:rPr>
              <a:t>use outer join</a:t>
            </a:r>
            <a:r>
              <a:rPr lang="en-US" smtClean="0"/>
              <a:t>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427196"/>
              </p:ext>
            </p:extLst>
          </p:nvPr>
        </p:nvGraphicFramePr>
        <p:xfrm>
          <a:off x="964130" y="2248123"/>
          <a:ext cx="4267293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58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0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62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Outer Join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4062884"/>
              </p:ext>
            </p:extLst>
          </p:nvPr>
        </p:nvGraphicFramePr>
        <p:xfrm>
          <a:off x="964130" y="2705890"/>
          <a:ext cx="428487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Left Outer Join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343900"/>
              </p:ext>
            </p:extLst>
          </p:nvPr>
        </p:nvGraphicFramePr>
        <p:xfrm>
          <a:off x="967487" y="1789182"/>
          <a:ext cx="359572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9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Three types of Outer Join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104367"/>
              </p:ext>
            </p:extLst>
          </p:nvPr>
        </p:nvGraphicFramePr>
        <p:xfrm>
          <a:off x="964132" y="3101984"/>
          <a:ext cx="427608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Right Outer Join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253955"/>
              </p:ext>
            </p:extLst>
          </p:nvPr>
        </p:nvGraphicFramePr>
        <p:xfrm>
          <a:off x="964132" y="3495878"/>
          <a:ext cx="427608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Full Outer Join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326429" y="2818935"/>
            <a:ext cx="320358" cy="182881"/>
            <a:chOff x="2758122" y="2441257"/>
            <a:chExt cx="320358" cy="182881"/>
          </a:xfrm>
        </p:grpSpPr>
        <p:sp>
          <p:nvSpPr>
            <p:cNvPr id="10" name="Flowchart: Collate 9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461288" y="3211811"/>
            <a:ext cx="321467" cy="182881"/>
            <a:chOff x="3048000" y="2819400"/>
            <a:chExt cx="321467" cy="182881"/>
          </a:xfrm>
        </p:grpSpPr>
        <p:sp>
          <p:nvSpPr>
            <p:cNvPr id="14" name="Flowchart: Collate 13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326429" y="3601065"/>
            <a:ext cx="457836" cy="182881"/>
            <a:chOff x="2803842" y="3246119"/>
            <a:chExt cx="457836" cy="182881"/>
          </a:xfrm>
        </p:grpSpPr>
        <p:sp>
          <p:nvSpPr>
            <p:cNvPr id="18" name="Flowchart: Collate 17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514066" y="4237536"/>
            <a:ext cx="10543140" cy="1097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112713" algn="l"/>
            <a:r>
              <a:rPr lang="en-US" sz="2800" dirty="0" smtClean="0"/>
              <a:t>To </a:t>
            </a:r>
            <a:r>
              <a:rPr lang="en-US" sz="2800" dirty="0"/>
              <a:t>perform a </a:t>
            </a:r>
            <a:r>
              <a:rPr lang="en-US" sz="2800" dirty="0" smtClean="0"/>
              <a:t>Outer Join </a:t>
            </a:r>
            <a:r>
              <a:rPr lang="en-US" sz="2800" dirty="0"/>
              <a:t>there must be </a:t>
            </a:r>
            <a:r>
              <a:rPr lang="en-US" sz="2800" b="1" dirty="0">
                <a:solidFill>
                  <a:schemeClr val="accent6"/>
                </a:solidFill>
              </a:rPr>
              <a:t>one common attribute (column) </a:t>
            </a:r>
            <a:r>
              <a:rPr lang="en-US" sz="2800" dirty="0"/>
              <a:t>between two relations.</a:t>
            </a:r>
          </a:p>
        </p:txBody>
      </p:sp>
    </p:spTree>
    <p:extLst>
      <p:ext uri="{BB962C8B-B14F-4D97-AF65-F5344CB8AC3E}">
        <p14:creationId xmlns:p14="http://schemas.microsoft.com/office/powerpoint/2010/main" val="278971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Left Outer Join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Symbol:</a:t>
            </a:r>
          </a:p>
          <a:p>
            <a:r>
              <a:rPr lang="en-US" dirty="0" smtClean="0"/>
              <a:t>Notation: </a:t>
            </a:r>
            <a:r>
              <a:rPr lang="en-US" i="1" dirty="0" smtClean="0">
                <a:sym typeface="Symbol" pitchFamily="18" charset="2"/>
              </a:rPr>
              <a:t>Relation-1 (R1) </a:t>
            </a:r>
            <a:r>
              <a:rPr lang="en-US" dirty="0" smtClean="0"/>
              <a:t>     </a:t>
            </a:r>
            <a:r>
              <a:rPr lang="en-US" i="1" dirty="0" smtClean="0">
                <a:sym typeface="Symbol" pitchFamily="18" charset="2"/>
              </a:rPr>
              <a:t>Relation-2 (R2)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    Algebra-2</a:t>
            </a:r>
            <a:endParaRPr lang="en-US" dirty="0" smtClean="0"/>
          </a:p>
          <a:p>
            <a:r>
              <a:rPr lang="en-US" sz="2000" dirty="0" smtClean="0"/>
              <a:t>Operation: </a:t>
            </a:r>
          </a:p>
          <a:p>
            <a:pPr lvl="1"/>
            <a:r>
              <a:rPr lang="en-US" sz="2000" dirty="0" smtClean="0"/>
              <a:t>Display </a:t>
            </a:r>
            <a:r>
              <a:rPr lang="en-US" sz="2000" b="1" dirty="0" smtClean="0">
                <a:solidFill>
                  <a:schemeClr val="accent6"/>
                </a:solidFill>
              </a:rPr>
              <a:t>all the tuples of the left relation </a:t>
            </a:r>
            <a:r>
              <a:rPr lang="en-US" sz="2000" dirty="0" smtClean="0"/>
              <a:t>even through there is no matching tuple in the right relation. </a:t>
            </a:r>
          </a:p>
          <a:p>
            <a:pPr lvl="1"/>
            <a:r>
              <a:rPr lang="en-US" sz="2000" dirty="0" smtClean="0"/>
              <a:t>For such kind of </a:t>
            </a:r>
            <a:r>
              <a:rPr lang="en-US" sz="2000" b="1" dirty="0" smtClean="0">
                <a:solidFill>
                  <a:schemeClr val="accent6"/>
                </a:solidFill>
              </a:rPr>
              <a:t>tuples having no matching</a:t>
            </a:r>
            <a:r>
              <a:rPr lang="en-US" sz="2000" dirty="0" smtClean="0"/>
              <a:t>, the attributes of right relation will be </a:t>
            </a:r>
            <a:r>
              <a:rPr lang="en-US" sz="2000" b="1" dirty="0" smtClean="0">
                <a:solidFill>
                  <a:schemeClr val="accent6"/>
                </a:solidFill>
              </a:rPr>
              <a:t>padded with NULL </a:t>
            </a:r>
            <a:r>
              <a:rPr lang="en-US" sz="2000" dirty="0" smtClean="0"/>
              <a:t>in resultant relation.</a:t>
            </a:r>
          </a:p>
          <a:p>
            <a:pPr lvl="1"/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701180" y="976278"/>
            <a:ext cx="320358" cy="182881"/>
            <a:chOff x="2758122" y="2441257"/>
            <a:chExt cx="320358" cy="182881"/>
          </a:xfrm>
        </p:grpSpPr>
        <p:sp>
          <p:nvSpPr>
            <p:cNvPr id="5" name="Flowchart: Collate 4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110645" y="1481981"/>
            <a:ext cx="320358" cy="182881"/>
            <a:chOff x="2758122" y="2441257"/>
            <a:chExt cx="320358" cy="182881"/>
          </a:xfrm>
        </p:grpSpPr>
        <p:sp>
          <p:nvSpPr>
            <p:cNvPr id="9" name="Flowchart: Collate 8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937251" y="1490775"/>
            <a:ext cx="320358" cy="182881"/>
            <a:chOff x="2758122" y="2441257"/>
            <a:chExt cx="320358" cy="182881"/>
          </a:xfrm>
        </p:grpSpPr>
        <p:sp>
          <p:nvSpPr>
            <p:cNvPr id="13" name="Flowchart: Collate 12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6767125"/>
              </p:ext>
            </p:extLst>
          </p:nvPr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863707"/>
              </p:ext>
            </p:extLst>
          </p:nvPr>
        </p:nvGraphicFramePr>
        <p:xfrm>
          <a:off x="514066" y="3880981"/>
          <a:ext cx="1187114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87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Straight Connector 17"/>
          <p:cNvCxnSpPr/>
          <p:nvPr/>
        </p:nvCxnSpPr>
        <p:spPr>
          <a:xfrm>
            <a:off x="514066" y="3575733"/>
            <a:ext cx="6492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495988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739139"/>
              </p:ext>
            </p:extLst>
          </p:nvPr>
        </p:nvGraphicFramePr>
        <p:xfrm>
          <a:off x="1612995" y="3178860"/>
          <a:ext cx="61154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15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Left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8143224" y="3572521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853763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733769"/>
              </p:ext>
            </p:extLst>
          </p:nvPr>
        </p:nvGraphicFramePr>
        <p:xfrm>
          <a:off x="9153253" y="3173032"/>
          <a:ext cx="290756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907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8866782"/>
              </p:ext>
            </p:extLst>
          </p:nvPr>
        </p:nvGraphicFramePr>
        <p:xfrm>
          <a:off x="8143224" y="4244594"/>
          <a:ext cx="32953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692730"/>
              </p:ext>
            </p:extLst>
          </p:nvPr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398387"/>
              </p:ext>
            </p:extLst>
          </p:nvPr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958040"/>
              </p:ext>
            </p:extLst>
          </p:nvPr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10229004" y="3290826"/>
            <a:ext cx="320358" cy="182881"/>
            <a:chOff x="2758122" y="2441257"/>
            <a:chExt cx="320358" cy="182881"/>
          </a:xfrm>
        </p:grpSpPr>
        <p:sp>
          <p:nvSpPr>
            <p:cNvPr id="29" name="Flowchart: Collate 28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05" y="3882435"/>
            <a:ext cx="2371477" cy="1555853"/>
          </a:xfrm>
          <a:prstGeom prst="rect">
            <a:avLst/>
          </a:prstGeom>
        </p:spPr>
      </p:pic>
      <p:cxnSp>
        <p:nvCxnSpPr>
          <p:cNvPr id="33" name="Straight Connector 32"/>
          <p:cNvCxnSpPr/>
          <p:nvPr/>
        </p:nvCxnSpPr>
        <p:spPr>
          <a:xfrm>
            <a:off x="502898" y="6262717"/>
            <a:ext cx="5577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572183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994325"/>
              </p:ext>
            </p:extLst>
          </p:nvPr>
        </p:nvGraphicFramePr>
        <p:xfrm>
          <a:off x="1601827" y="5865844"/>
          <a:ext cx="573095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0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(Result)        (Student).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4682062" y="5987807"/>
            <a:ext cx="320358" cy="182881"/>
            <a:chOff x="2758122" y="2441257"/>
            <a:chExt cx="320358" cy="182881"/>
          </a:xfrm>
        </p:grpSpPr>
        <p:sp>
          <p:nvSpPr>
            <p:cNvPr id="37" name="Flowchart: Collate 36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302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Left Outer Join Example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799579"/>
              </p:ext>
            </p:extLst>
          </p:nvPr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9970433"/>
              </p:ext>
            </p:extLst>
          </p:nvPr>
        </p:nvGraphicFramePr>
        <p:xfrm>
          <a:off x="343584" y="1692773"/>
          <a:ext cx="118627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86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43585" y="1387525"/>
            <a:ext cx="9601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1823183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486361"/>
              </p:ext>
            </p:extLst>
          </p:nvPr>
        </p:nvGraphicFramePr>
        <p:xfrm>
          <a:off x="1442514" y="990652"/>
          <a:ext cx="9292894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92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Left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37235" y="4141024"/>
            <a:ext cx="5029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989428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321072"/>
              </p:ext>
            </p:extLst>
          </p:nvPr>
        </p:nvGraphicFramePr>
        <p:xfrm>
          <a:off x="1366677" y="3607528"/>
          <a:ext cx="173736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6442309"/>
              </p:ext>
            </p:extLst>
          </p:nvPr>
        </p:nvGraphicFramePr>
        <p:xfrm>
          <a:off x="343585" y="4873874"/>
          <a:ext cx="2417129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987568"/>
              </p:ext>
            </p:extLst>
          </p:nvPr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688942"/>
              </p:ext>
            </p:extLst>
          </p:nvPr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648689"/>
              </p:ext>
            </p:extLst>
          </p:nvPr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469730"/>
              </p:ext>
            </p:extLst>
          </p:nvPr>
        </p:nvGraphicFramePr>
        <p:xfrm>
          <a:off x="2931161" y="3720878"/>
          <a:ext cx="2587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((Student)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76762" y="3832098"/>
            <a:ext cx="320358" cy="182881"/>
            <a:chOff x="2758122" y="2441257"/>
            <a:chExt cx="320358" cy="182881"/>
          </a:xfrm>
        </p:grpSpPr>
        <p:sp>
          <p:nvSpPr>
            <p:cNvPr id="17" name="Flowchart: Collate 16"/>
            <p:cNvSpPr/>
            <p:nvPr/>
          </p:nvSpPr>
          <p:spPr>
            <a:xfrm rot="16200000">
              <a:off x="2895600" y="2441258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758122" y="244125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58440" y="2624134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289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Super Key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super key is a set of one or more </a:t>
            </a:r>
            <a:r>
              <a:rPr lang="en-US" b="1" smtClean="0">
                <a:solidFill>
                  <a:schemeClr val="accent6"/>
                </a:solidFill>
              </a:rPr>
              <a:t>attributes whose values uniquely identifies each record</a:t>
            </a:r>
            <a:r>
              <a:rPr lang="en-US" smtClean="0"/>
              <a:t> within a relation (table).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8393244"/>
              </p:ext>
            </p:extLst>
          </p:nvPr>
        </p:nvGraphicFramePr>
        <p:xfrm>
          <a:off x="2663819" y="2977039"/>
          <a:ext cx="5821620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Tarun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Suresh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674185" y="2958206"/>
            <a:ext cx="1584961" cy="3310128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2521787" y="1874737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Super Key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59146" y="2962971"/>
            <a:ext cx="2363327" cy="3320166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1330" y="1874737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Super</a:t>
            </a:r>
            <a:r>
              <a:rPr lang="en-US" sz="2000" dirty="0" smtClean="0">
                <a:solidFill>
                  <a:schemeClr val="tx1"/>
                </a:solidFill>
              </a:rPr>
              <a:t> Key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363832" y="1873201"/>
            <a:ext cx="183600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Super Key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(SPI, Name, BL)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Multiply 9"/>
          <p:cNvSpPr/>
          <p:nvPr/>
        </p:nvSpPr>
        <p:spPr>
          <a:xfrm>
            <a:off x="7870669" y="1679787"/>
            <a:ext cx="822325" cy="1118347"/>
          </a:xfrm>
          <a:prstGeom prst="mathMultiply">
            <a:avLst>
              <a:gd name="adj1" fmla="val 5659"/>
            </a:avLst>
          </a:prstGeom>
          <a:solidFill>
            <a:srgbClr val="B84742"/>
          </a:solidFill>
          <a:ln w="25400" cap="flat" cmpd="sng" algn="ctr">
            <a:solidFill>
              <a:srgbClr val="B84742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25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Right Outer Join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Symbol:</a:t>
            </a:r>
          </a:p>
          <a:p>
            <a:r>
              <a:rPr lang="en-US" dirty="0" smtClean="0"/>
              <a:t>Notation: </a:t>
            </a:r>
            <a:r>
              <a:rPr lang="en-US" i="1" dirty="0" smtClean="0">
                <a:sym typeface="Symbol" pitchFamily="18" charset="2"/>
              </a:rPr>
              <a:t>Relation-1 (R1) </a:t>
            </a:r>
            <a:r>
              <a:rPr lang="en-US" dirty="0" smtClean="0"/>
              <a:t>     </a:t>
            </a:r>
            <a:r>
              <a:rPr lang="en-US" i="1" dirty="0" smtClean="0">
                <a:sym typeface="Symbol" pitchFamily="18" charset="2"/>
              </a:rPr>
              <a:t>Relation-2 (R2)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    Algebra-2</a:t>
            </a:r>
            <a:endParaRPr lang="en-US" dirty="0" smtClean="0"/>
          </a:p>
          <a:p>
            <a:r>
              <a:rPr lang="en-US" sz="2200" dirty="0" smtClean="0"/>
              <a:t>Operation: </a:t>
            </a:r>
          </a:p>
          <a:p>
            <a:pPr lvl="1"/>
            <a:r>
              <a:rPr lang="en-US" sz="2200" dirty="0" smtClean="0"/>
              <a:t>Display </a:t>
            </a:r>
            <a:r>
              <a:rPr lang="en-US" sz="2200" b="1" dirty="0" smtClean="0">
                <a:solidFill>
                  <a:schemeClr val="accent6"/>
                </a:solidFill>
              </a:rPr>
              <a:t>all the tuples of right relation</a:t>
            </a:r>
            <a:r>
              <a:rPr lang="en-US" sz="2200" dirty="0" smtClean="0"/>
              <a:t> even through there is no matching tuple in the left relation. </a:t>
            </a:r>
          </a:p>
          <a:p>
            <a:pPr lvl="1"/>
            <a:r>
              <a:rPr lang="en-US" sz="2200" dirty="0" smtClean="0"/>
              <a:t>For such kind of </a:t>
            </a:r>
            <a:r>
              <a:rPr lang="en-US" sz="2200" b="1" dirty="0" smtClean="0">
                <a:solidFill>
                  <a:schemeClr val="accent6"/>
                </a:solidFill>
              </a:rPr>
              <a:t>tuples having no matching</a:t>
            </a:r>
            <a:r>
              <a:rPr lang="en-US" sz="2200" dirty="0" smtClean="0"/>
              <a:t>, the attributes of left relation will be </a:t>
            </a:r>
            <a:r>
              <a:rPr lang="en-US" sz="2200" b="1" dirty="0" smtClean="0">
                <a:solidFill>
                  <a:schemeClr val="accent6"/>
                </a:solidFill>
              </a:rPr>
              <a:t>padded with NULL </a:t>
            </a:r>
            <a:r>
              <a:rPr lang="en-US" sz="2200" dirty="0" smtClean="0"/>
              <a:t>in resultant relation.</a:t>
            </a:r>
          </a:p>
          <a:p>
            <a:pPr lvl="1"/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525379"/>
              </p:ext>
            </p:extLst>
          </p:nvPr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2693005"/>
              </p:ext>
            </p:extLst>
          </p:nvPr>
        </p:nvGraphicFramePr>
        <p:xfrm>
          <a:off x="514066" y="3880981"/>
          <a:ext cx="914400" cy="640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14066" y="3575733"/>
            <a:ext cx="6583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8005503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713317"/>
              </p:ext>
            </p:extLst>
          </p:nvPr>
        </p:nvGraphicFramePr>
        <p:xfrm>
          <a:off x="1612995" y="3178860"/>
          <a:ext cx="6075031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75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Right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143224" y="3572521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68635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132326"/>
              </p:ext>
            </p:extLst>
          </p:nvPr>
        </p:nvGraphicFramePr>
        <p:xfrm>
          <a:off x="9153253" y="3173032"/>
          <a:ext cx="2399030" cy="701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99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011223"/>
              </p:ext>
            </p:extLst>
          </p:nvPr>
        </p:nvGraphicFramePr>
        <p:xfrm>
          <a:off x="8143224" y="4244594"/>
          <a:ext cx="312547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029602"/>
              </p:ext>
            </p:extLst>
          </p:nvPr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209922"/>
              </p:ext>
            </p:extLst>
          </p:nvPr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134581"/>
              </p:ext>
            </p:extLst>
          </p:nvPr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502898" y="6262717"/>
            <a:ext cx="5577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757925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2181541"/>
              </p:ext>
            </p:extLst>
          </p:nvPr>
        </p:nvGraphicFramePr>
        <p:xfrm>
          <a:off x="1601827" y="5865844"/>
          <a:ext cx="528255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8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(Result)        (Student).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769084" y="979820"/>
            <a:ext cx="321467" cy="182881"/>
            <a:chOff x="3048000" y="2819400"/>
            <a:chExt cx="321467" cy="182881"/>
          </a:xfrm>
        </p:grpSpPr>
        <p:sp>
          <p:nvSpPr>
            <p:cNvPr id="20" name="Flowchart: Collate 19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4109499" y="1521291"/>
            <a:ext cx="321467" cy="182881"/>
            <a:chOff x="3048000" y="2819400"/>
            <a:chExt cx="321467" cy="182881"/>
          </a:xfrm>
        </p:grpSpPr>
        <p:sp>
          <p:nvSpPr>
            <p:cNvPr id="24" name="Flowchart: Collate 23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984520" y="1521287"/>
            <a:ext cx="321467" cy="182881"/>
            <a:chOff x="3048000" y="2819400"/>
            <a:chExt cx="321467" cy="182881"/>
          </a:xfrm>
        </p:grpSpPr>
        <p:sp>
          <p:nvSpPr>
            <p:cNvPr id="28" name="Flowchart: Collate 27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0247116" y="3288197"/>
            <a:ext cx="321467" cy="182881"/>
            <a:chOff x="3048000" y="2819400"/>
            <a:chExt cx="321467" cy="182881"/>
          </a:xfrm>
        </p:grpSpPr>
        <p:sp>
          <p:nvSpPr>
            <p:cNvPr id="32" name="Flowchart: Collate 31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712409" y="5998152"/>
            <a:ext cx="321467" cy="182881"/>
            <a:chOff x="3048000" y="2819400"/>
            <a:chExt cx="321467" cy="182881"/>
          </a:xfrm>
        </p:grpSpPr>
        <p:sp>
          <p:nvSpPr>
            <p:cNvPr id="36" name="Flowchart: Collate 35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6" descr="https://msdnshared.blob.core.windows.net/media/TNBlogsFS/BlogFileStorage/blogs_technet/bpaulblog/WindowsLiveWriter/SimplifyingSQLServerJoinsQueryandInterna_B116/clip_image009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8" y="3886435"/>
            <a:ext cx="2368296" cy="1547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24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Right Outer Join Example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63590"/>
              </p:ext>
            </p:extLst>
          </p:nvPr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375781"/>
              </p:ext>
            </p:extLst>
          </p:nvPr>
        </p:nvGraphicFramePr>
        <p:xfrm>
          <a:off x="343585" y="1692773"/>
          <a:ext cx="1177484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77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43585" y="1387525"/>
            <a:ext cx="97840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684950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256806"/>
              </p:ext>
            </p:extLst>
          </p:nvPr>
        </p:nvGraphicFramePr>
        <p:xfrm>
          <a:off x="1442514" y="990652"/>
          <a:ext cx="9090671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090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Right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Outer Join between Student and Result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37235" y="4141024"/>
            <a:ext cx="5029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348182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5612210"/>
              </p:ext>
            </p:extLst>
          </p:nvPr>
        </p:nvGraphicFramePr>
        <p:xfrm>
          <a:off x="1257985" y="3572064"/>
          <a:ext cx="218541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8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766968"/>
              </p:ext>
            </p:extLst>
          </p:nvPr>
        </p:nvGraphicFramePr>
        <p:xfrm>
          <a:off x="343585" y="4873874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988582"/>
              </p:ext>
            </p:extLst>
          </p:nvPr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607819"/>
              </p:ext>
            </p:extLst>
          </p:nvPr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0617858"/>
              </p:ext>
            </p:extLst>
          </p:nvPr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814787"/>
              </p:ext>
            </p:extLst>
          </p:nvPr>
        </p:nvGraphicFramePr>
        <p:xfrm>
          <a:off x="2931161" y="3693984"/>
          <a:ext cx="25879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8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((Student)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118304" y="3805900"/>
            <a:ext cx="321467" cy="182881"/>
            <a:chOff x="3048000" y="2819400"/>
            <a:chExt cx="321467" cy="182881"/>
          </a:xfrm>
        </p:grpSpPr>
        <p:sp>
          <p:nvSpPr>
            <p:cNvPr id="17" name="Flowchart: Collate 16"/>
            <p:cNvSpPr/>
            <p:nvPr/>
          </p:nvSpPr>
          <p:spPr>
            <a:xfrm rot="16200000">
              <a:off x="3048000" y="2819401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231989" y="28194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32307" y="3002277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775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Full Outer Join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Symbol:</a:t>
            </a:r>
          </a:p>
          <a:p>
            <a:r>
              <a:rPr lang="en-US" dirty="0" smtClean="0"/>
              <a:t>Notation: </a:t>
            </a:r>
            <a:r>
              <a:rPr lang="en-US" i="1" dirty="0" smtClean="0">
                <a:sym typeface="Symbol" pitchFamily="18" charset="2"/>
              </a:rPr>
              <a:t>Relation-1 (R1)   </a:t>
            </a:r>
            <a:r>
              <a:rPr lang="en-US" dirty="0" smtClean="0"/>
              <a:t>     </a:t>
            </a:r>
            <a:r>
              <a:rPr lang="en-US" i="1" dirty="0" smtClean="0">
                <a:sym typeface="Symbol" pitchFamily="18" charset="2"/>
              </a:rPr>
              <a:t>Relation-2 (R2)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      Algebra-2</a:t>
            </a:r>
            <a:endParaRPr lang="en-US" dirty="0" smtClean="0"/>
          </a:p>
          <a:p>
            <a:r>
              <a:rPr lang="en-US" sz="2000" dirty="0" smtClean="0"/>
              <a:t>Operation: </a:t>
            </a:r>
          </a:p>
          <a:p>
            <a:pPr lvl="1"/>
            <a:r>
              <a:rPr lang="en-US" sz="2000" dirty="0" smtClean="0"/>
              <a:t>Display </a:t>
            </a:r>
            <a:r>
              <a:rPr lang="en-US" sz="2000" b="1" dirty="0" smtClean="0">
                <a:solidFill>
                  <a:schemeClr val="accent6"/>
                </a:solidFill>
              </a:rPr>
              <a:t>all the tuples of both of the relations</a:t>
            </a:r>
            <a:r>
              <a:rPr lang="en-US" sz="2000" dirty="0" smtClean="0"/>
              <a:t>. It also pads null values whenever required. (Left outer join + Right outer join)</a:t>
            </a:r>
          </a:p>
          <a:p>
            <a:pPr lvl="1"/>
            <a:r>
              <a:rPr lang="en-US" sz="2000" dirty="0" smtClean="0"/>
              <a:t>For such kind of </a:t>
            </a:r>
            <a:r>
              <a:rPr lang="en-US" sz="2000" b="1" dirty="0" smtClean="0">
                <a:solidFill>
                  <a:schemeClr val="accent6"/>
                </a:solidFill>
              </a:rPr>
              <a:t>tuples having no matching</a:t>
            </a:r>
            <a:r>
              <a:rPr lang="en-US" sz="2000" dirty="0" smtClean="0"/>
              <a:t>, it will be </a:t>
            </a:r>
            <a:r>
              <a:rPr lang="en-US" sz="2000" b="1" dirty="0" smtClean="0">
                <a:solidFill>
                  <a:schemeClr val="accent6"/>
                </a:solidFill>
              </a:rPr>
              <a:t>padded with NULL</a:t>
            </a:r>
            <a:r>
              <a:rPr lang="en-US" sz="2000" dirty="0" smtClean="0"/>
              <a:t> in resultant relation. </a:t>
            </a:r>
          </a:p>
          <a:p>
            <a:pPr lvl="1"/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021041"/>
              </p:ext>
            </p:extLst>
          </p:nvPr>
        </p:nvGraphicFramePr>
        <p:xfrm>
          <a:off x="514066" y="4244594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4800315"/>
              </p:ext>
            </p:extLst>
          </p:nvPr>
        </p:nvGraphicFramePr>
        <p:xfrm>
          <a:off x="514066" y="3880981"/>
          <a:ext cx="914400" cy="640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14066" y="3575733"/>
            <a:ext cx="6400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8874768"/>
              </p:ext>
            </p:extLst>
          </p:nvPr>
        </p:nvGraphicFramePr>
        <p:xfrm>
          <a:off x="514066" y="318774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830229"/>
              </p:ext>
            </p:extLst>
          </p:nvPr>
        </p:nvGraphicFramePr>
        <p:xfrm>
          <a:off x="1612995" y="3178860"/>
          <a:ext cx="5892151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Full 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Outer Join between Student and Result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143224" y="3572521"/>
            <a:ext cx="3337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6061514"/>
              </p:ext>
            </p:extLst>
          </p:nvPr>
        </p:nvGraphicFramePr>
        <p:xfrm>
          <a:off x="8143224" y="31845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207948"/>
              </p:ext>
            </p:extLst>
          </p:nvPr>
        </p:nvGraphicFramePr>
        <p:xfrm>
          <a:off x="9153253" y="3173032"/>
          <a:ext cx="248634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86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        (Result)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762836"/>
              </p:ext>
            </p:extLst>
          </p:nvPr>
        </p:nvGraphicFramePr>
        <p:xfrm>
          <a:off x="8143224" y="4244594"/>
          <a:ext cx="3298509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4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198729"/>
              </p:ext>
            </p:extLst>
          </p:nvPr>
        </p:nvGraphicFramePr>
        <p:xfrm>
          <a:off x="8143224" y="388098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8637632"/>
              </p:ext>
            </p:extLst>
          </p:nvPr>
        </p:nvGraphicFramePr>
        <p:xfrm>
          <a:off x="3196420" y="4241182"/>
          <a:ext cx="139604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481846"/>
              </p:ext>
            </p:extLst>
          </p:nvPr>
        </p:nvGraphicFramePr>
        <p:xfrm>
          <a:off x="3196420" y="3877569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502898" y="6262717"/>
            <a:ext cx="5623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4186750"/>
              </p:ext>
            </p:extLst>
          </p:nvPr>
        </p:nvGraphicFramePr>
        <p:xfrm>
          <a:off x="502898" y="587473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6956015"/>
              </p:ext>
            </p:extLst>
          </p:nvPr>
        </p:nvGraphicFramePr>
        <p:xfrm>
          <a:off x="1601827" y="5865844"/>
          <a:ext cx="51452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4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the output of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(Result)          (Student).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675255" y="992456"/>
            <a:ext cx="457836" cy="182881"/>
            <a:chOff x="2803842" y="3246119"/>
            <a:chExt cx="457836" cy="182881"/>
          </a:xfrm>
        </p:grpSpPr>
        <p:sp>
          <p:nvSpPr>
            <p:cNvPr id="20" name="Flowchart: Collate 19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140252" y="1503679"/>
            <a:ext cx="457836" cy="182881"/>
            <a:chOff x="2803842" y="3246119"/>
            <a:chExt cx="457836" cy="182881"/>
          </a:xfrm>
        </p:grpSpPr>
        <p:sp>
          <p:nvSpPr>
            <p:cNvPr id="26" name="Flowchart: Collate 25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9153253" y="1503679"/>
            <a:ext cx="457836" cy="182881"/>
            <a:chOff x="2803842" y="3246119"/>
            <a:chExt cx="457836" cy="182881"/>
          </a:xfrm>
        </p:grpSpPr>
        <p:sp>
          <p:nvSpPr>
            <p:cNvPr id="32" name="Flowchart: Collate 31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0196752" y="3299229"/>
            <a:ext cx="457836" cy="182881"/>
            <a:chOff x="2803842" y="3246119"/>
            <a:chExt cx="457836" cy="182881"/>
          </a:xfrm>
        </p:grpSpPr>
        <p:sp>
          <p:nvSpPr>
            <p:cNvPr id="38" name="Flowchart: Collate 37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819131" y="5987979"/>
            <a:ext cx="457836" cy="182881"/>
            <a:chOff x="2803842" y="3246119"/>
            <a:chExt cx="457836" cy="182881"/>
          </a:xfrm>
        </p:grpSpPr>
        <p:sp>
          <p:nvSpPr>
            <p:cNvPr id="44" name="Flowchart: Collate 43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" descr="https://1.bp.blogspot.com/-eL4uyz3j_pc/VxurAGmXuAI/AAAAAAAABfM/RMnolY0W88M_d_TzDaFiNxQ4oEpE4oNSgCKgB/s1600/Full_outer_joi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648" y="3886200"/>
            <a:ext cx="2368296" cy="1554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74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Full Outer Join Example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663934"/>
              </p:ext>
            </p:extLst>
          </p:nvPr>
        </p:nvGraphicFramePr>
        <p:xfrm>
          <a:off x="343585" y="2056386"/>
          <a:ext cx="24853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2315362"/>
              </p:ext>
            </p:extLst>
          </p:nvPr>
        </p:nvGraphicFramePr>
        <p:xfrm>
          <a:off x="343585" y="1692773"/>
          <a:ext cx="995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43585" y="1387525"/>
            <a:ext cx="9601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405166"/>
              </p:ext>
            </p:extLst>
          </p:nvPr>
        </p:nvGraphicFramePr>
        <p:xfrm>
          <a:off x="343585" y="9995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52035"/>
              </p:ext>
            </p:extLst>
          </p:nvPr>
        </p:nvGraphicFramePr>
        <p:xfrm>
          <a:off x="1442514" y="990652"/>
          <a:ext cx="909946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099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Full 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Outer Join between Student and Result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 (Display </a:t>
                      </a:r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Name and SPI)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37235" y="4141024"/>
            <a:ext cx="50749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247334"/>
              </p:ext>
            </p:extLst>
          </p:nvPr>
        </p:nvGraphicFramePr>
        <p:xfrm>
          <a:off x="337235" y="3753039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7914355"/>
              </p:ext>
            </p:extLst>
          </p:nvPr>
        </p:nvGraphicFramePr>
        <p:xfrm>
          <a:off x="1366676" y="3597167"/>
          <a:ext cx="1895269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95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, Name, SPI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446740"/>
              </p:ext>
            </p:extLst>
          </p:nvPr>
        </p:nvGraphicFramePr>
        <p:xfrm>
          <a:off x="343585" y="4873874"/>
          <a:ext cx="242030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NULL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130116"/>
              </p:ext>
            </p:extLst>
          </p:nvPr>
        </p:nvGraphicFramePr>
        <p:xfrm>
          <a:off x="343585" y="451026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275492"/>
              </p:ext>
            </p:extLst>
          </p:nvPr>
        </p:nvGraphicFramePr>
        <p:xfrm>
          <a:off x="3025939" y="2052974"/>
          <a:ext cx="186944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423379"/>
              </p:ext>
            </p:extLst>
          </p:nvPr>
        </p:nvGraphicFramePr>
        <p:xfrm>
          <a:off x="3025939" y="1689361"/>
          <a:ext cx="8147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106443"/>
              </p:ext>
            </p:extLst>
          </p:nvPr>
        </p:nvGraphicFramePr>
        <p:xfrm>
          <a:off x="2980495" y="3753039"/>
          <a:ext cx="31917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9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((Student)          (Result))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167395" y="3880207"/>
            <a:ext cx="457836" cy="182881"/>
            <a:chOff x="2803842" y="3246119"/>
            <a:chExt cx="457836" cy="182881"/>
          </a:xfrm>
        </p:grpSpPr>
        <p:sp>
          <p:nvSpPr>
            <p:cNvPr id="17" name="Flowchart: Collate 16"/>
            <p:cNvSpPr/>
            <p:nvPr/>
          </p:nvSpPr>
          <p:spPr>
            <a:xfrm rot="16200000">
              <a:off x="2941320" y="3246120"/>
              <a:ext cx="182880" cy="182880"/>
            </a:xfrm>
            <a:prstGeom prst="flowChartCollat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2803842" y="3246119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04160" y="3428996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124200" y="3246123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124518" y="3429000"/>
              <a:ext cx="137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893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720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Relational Algebra Operations</a:t>
            </a:r>
            <a:br>
              <a:rPr lang="en-US" dirty="0"/>
            </a:br>
            <a:r>
              <a:rPr lang="en-US" dirty="0" smtClean="0">
                <a:solidFill>
                  <a:schemeClr val="tx2"/>
                </a:solidFill>
              </a:rPr>
              <a:t>Set Operators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Set Operators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Set operators </a:t>
            </a:r>
            <a:r>
              <a:rPr lang="en-US" b="1" smtClean="0">
                <a:solidFill>
                  <a:schemeClr val="accent6"/>
                </a:solidFill>
              </a:rPr>
              <a:t>combine the results of two or more queries </a:t>
            </a:r>
            <a:r>
              <a:rPr lang="en-US" smtClean="0"/>
              <a:t>into a single result.</a:t>
            </a:r>
            <a:endParaRPr lang="en-US" dirty="0" smtClean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385647"/>
              </p:ext>
            </p:extLst>
          </p:nvPr>
        </p:nvGraphicFramePr>
        <p:xfrm>
          <a:off x="964130" y="2248123"/>
          <a:ext cx="4566232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4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Set Operator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404350"/>
              </p:ext>
            </p:extLst>
          </p:nvPr>
        </p:nvGraphicFramePr>
        <p:xfrm>
          <a:off x="964130" y="2699239"/>
          <a:ext cx="4388839" cy="5984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8463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712002"/>
              </p:ext>
            </p:extLst>
          </p:nvPr>
        </p:nvGraphicFramePr>
        <p:xfrm>
          <a:off x="967487" y="1789182"/>
          <a:ext cx="4650798" cy="55836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650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8364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Three types of Set Operators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0936710"/>
              </p:ext>
            </p:extLst>
          </p:nvPr>
        </p:nvGraphicFramePr>
        <p:xfrm>
          <a:off x="964132" y="3101984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Intersect / Intersection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350029"/>
              </p:ext>
            </p:extLst>
          </p:nvPr>
        </p:nvGraphicFramePr>
        <p:xfrm>
          <a:off x="964132" y="3495878"/>
          <a:ext cx="438883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3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Minus 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−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4066" y="4755248"/>
            <a:ext cx="11135742" cy="12938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Both queries should have </a:t>
            </a:r>
            <a:r>
              <a:rPr lang="en-US" sz="2800" b="1" dirty="0">
                <a:solidFill>
                  <a:schemeClr val="accent6"/>
                </a:solidFill>
              </a:rPr>
              <a:t>same (equal) number of columns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Corresponding </a:t>
            </a:r>
            <a:r>
              <a:rPr lang="en-US" sz="2800" b="1" dirty="0">
                <a:solidFill>
                  <a:schemeClr val="accent6"/>
                </a:solidFill>
              </a:rPr>
              <a:t>attributes should have the same data </a:t>
            </a:r>
            <a:r>
              <a:rPr lang="en-US" sz="2800" b="1" dirty="0" smtClean="0">
                <a:solidFill>
                  <a:schemeClr val="accent6"/>
                </a:solidFill>
              </a:rPr>
              <a:t>type </a:t>
            </a:r>
            <a:r>
              <a:rPr lang="en-US" sz="2800" dirty="0"/>
              <a:t>or</a:t>
            </a:r>
            <a:r>
              <a:rPr lang="en-US" sz="2800" b="1" dirty="0" smtClean="0">
                <a:solidFill>
                  <a:schemeClr val="accent6"/>
                </a:solidFill>
              </a:rPr>
              <a:t> domain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14066" y="4595182"/>
            <a:ext cx="10012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527958"/>
              </p:ext>
            </p:extLst>
          </p:nvPr>
        </p:nvGraphicFramePr>
        <p:xfrm>
          <a:off x="514066" y="4207197"/>
          <a:ext cx="13369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6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Conditions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114033"/>
              </p:ext>
            </p:extLst>
          </p:nvPr>
        </p:nvGraphicFramePr>
        <p:xfrm>
          <a:off x="1858287" y="4198309"/>
          <a:ext cx="1005528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55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operators will take two or more queries as input, which must be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union-compatible.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06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348" y="1206428"/>
            <a:ext cx="548640" cy="663685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Conditions to perform Set Operators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607916"/>
              </p:ext>
            </p:extLst>
          </p:nvPr>
        </p:nvGraphicFramePr>
        <p:xfrm>
          <a:off x="265854" y="1837688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380430"/>
              </p:ext>
            </p:extLst>
          </p:nvPr>
        </p:nvGraphicFramePr>
        <p:xfrm>
          <a:off x="265854" y="1474075"/>
          <a:ext cx="110262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2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824021"/>
              </p:ext>
            </p:extLst>
          </p:nvPr>
        </p:nvGraphicFramePr>
        <p:xfrm>
          <a:off x="3099765" y="1837688"/>
          <a:ext cx="199167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Dave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17893"/>
              </p:ext>
            </p:extLst>
          </p:nvPr>
        </p:nvGraphicFramePr>
        <p:xfrm>
          <a:off x="3099765" y="1474075"/>
          <a:ext cx="8972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775821"/>
              </p:ext>
            </p:extLst>
          </p:nvPr>
        </p:nvGraphicFramePr>
        <p:xfrm>
          <a:off x="6413806" y="1843208"/>
          <a:ext cx="20345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253809"/>
              </p:ext>
            </p:extLst>
          </p:nvPr>
        </p:nvGraphicFramePr>
        <p:xfrm>
          <a:off x="6413805" y="1479595"/>
          <a:ext cx="1252957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2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1217341"/>
              </p:ext>
            </p:extLst>
          </p:nvPr>
        </p:nvGraphicFramePr>
        <p:xfrm>
          <a:off x="9207376" y="1843208"/>
          <a:ext cx="226314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Dave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957724"/>
              </p:ext>
            </p:extLst>
          </p:nvPr>
        </p:nvGraphicFramePr>
        <p:xfrm>
          <a:off x="9207376" y="147959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 rot="16200000">
            <a:off x="5158144" y="2498657"/>
            <a:ext cx="201168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y 12"/>
          <p:cNvSpPr/>
          <p:nvPr/>
        </p:nvSpPr>
        <p:spPr>
          <a:xfrm>
            <a:off x="2437109" y="1164123"/>
            <a:ext cx="640080" cy="822960"/>
          </a:xfrm>
          <a:prstGeom prst="mathMultiply">
            <a:avLst>
              <a:gd name="adj1" fmla="val 15152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55640" y="1317406"/>
            <a:ext cx="75895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0287865"/>
              </p:ext>
            </p:extLst>
          </p:nvPr>
        </p:nvGraphicFramePr>
        <p:xfrm>
          <a:off x="255640" y="929421"/>
          <a:ext cx="15576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Conditions-1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393814"/>
              </p:ext>
            </p:extLst>
          </p:nvPr>
        </p:nvGraphicFramePr>
        <p:xfrm>
          <a:off x="1796810" y="920533"/>
          <a:ext cx="652071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52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Both queries should have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same (equal) number of columns.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31" y="4034791"/>
            <a:ext cx="548640" cy="663685"/>
          </a:xfrm>
          <a:prstGeom prst="rect">
            <a:avLst/>
          </a:prstGeom>
        </p:spPr>
      </p:pic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208278"/>
              </p:ext>
            </p:extLst>
          </p:nvPr>
        </p:nvGraphicFramePr>
        <p:xfrm>
          <a:off x="270337" y="4666051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0329262"/>
              </p:ext>
            </p:extLst>
          </p:nvPr>
        </p:nvGraphicFramePr>
        <p:xfrm>
          <a:off x="270336" y="4302438"/>
          <a:ext cx="119275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9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265997"/>
              </p:ext>
            </p:extLst>
          </p:nvPr>
        </p:nvGraphicFramePr>
        <p:xfrm>
          <a:off x="3104248" y="4666051"/>
          <a:ext cx="2774633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Dave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DF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530003"/>
              </p:ext>
            </p:extLst>
          </p:nvPr>
        </p:nvGraphicFramePr>
        <p:xfrm>
          <a:off x="3104248" y="430243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225451"/>
              </p:ext>
            </p:extLst>
          </p:nvPr>
        </p:nvGraphicFramePr>
        <p:xfrm>
          <a:off x="6418289" y="4671571"/>
          <a:ext cx="258572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Jay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292152"/>
              </p:ext>
            </p:extLst>
          </p:nvPr>
        </p:nvGraphicFramePr>
        <p:xfrm>
          <a:off x="6418289" y="4307958"/>
          <a:ext cx="99980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9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8829259"/>
              </p:ext>
            </p:extLst>
          </p:nvPr>
        </p:nvGraphicFramePr>
        <p:xfrm>
          <a:off x="9211859" y="4671571"/>
          <a:ext cx="255555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FId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Exp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Dave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299970"/>
              </p:ext>
            </p:extLst>
          </p:nvPr>
        </p:nvGraphicFramePr>
        <p:xfrm>
          <a:off x="9211859" y="4307958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Faculty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 rot="16200000">
            <a:off x="5162627" y="5327020"/>
            <a:ext cx="2011680" cy="7823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y 26"/>
          <p:cNvSpPr/>
          <p:nvPr/>
        </p:nvSpPr>
        <p:spPr>
          <a:xfrm>
            <a:off x="2441592" y="3992486"/>
            <a:ext cx="640080" cy="822960"/>
          </a:xfrm>
          <a:prstGeom prst="mathMultiply">
            <a:avLst>
              <a:gd name="adj1" fmla="val 15152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>
            <a:off x="260123" y="4145769"/>
            <a:ext cx="7406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097950"/>
              </p:ext>
            </p:extLst>
          </p:nvPr>
        </p:nvGraphicFramePr>
        <p:xfrm>
          <a:off x="260123" y="3757784"/>
          <a:ext cx="15576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57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Conditions-2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635400"/>
              </p:ext>
            </p:extLst>
          </p:nvPr>
        </p:nvGraphicFramePr>
        <p:xfrm>
          <a:off x="1801293" y="3748896"/>
          <a:ext cx="6903092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03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Corresponding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attributes should have the same data type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Rounded Rectangle 30"/>
          <p:cNvSpPr/>
          <p:nvPr/>
        </p:nvSpPr>
        <p:spPr>
          <a:xfrm>
            <a:off x="2308870" y="4663040"/>
            <a:ext cx="542723" cy="1638563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5077982" y="4663040"/>
            <a:ext cx="798943" cy="1638563"/>
          </a:xfrm>
          <a:prstGeom prst="roundRect">
            <a:avLst>
              <a:gd name="adj" fmla="val 916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7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7" grpId="0" animBg="1"/>
      <p:bldP spid="31" grpId="0" animBg="1"/>
      <p:bldP spid="3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Set Operators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8006" y="1470177"/>
            <a:ext cx="6583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8805782"/>
              </p:ext>
            </p:extLst>
          </p:nvPr>
        </p:nvGraphicFramePr>
        <p:xfrm>
          <a:off x="338006" y="108219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1441611"/>
              </p:ext>
            </p:extLst>
          </p:nvPr>
        </p:nvGraphicFramePr>
        <p:xfrm>
          <a:off x="1436935" y="1073304"/>
          <a:ext cx="6247542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24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 whether following  tables are compatible or not: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8006" y="1720182"/>
            <a:ext cx="11399292" cy="468061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25000"/>
                <a:lumOff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/>
          </a:lstStyle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A: (</a:t>
            </a:r>
            <a:r>
              <a:rPr lang="en-US" sz="2000" dirty="0" err="1"/>
              <a:t>First_name</a:t>
            </a:r>
            <a:r>
              <a:rPr lang="en-US" sz="2000" dirty="0"/>
              <a:t>(char), </a:t>
            </a:r>
            <a:r>
              <a:rPr lang="en-US" sz="2000" dirty="0" err="1"/>
              <a:t>Last_name</a:t>
            </a:r>
            <a:r>
              <a:rPr lang="en-US" sz="2000" dirty="0"/>
              <a:t>(char), </a:t>
            </a:r>
            <a:r>
              <a:rPr lang="en-US" sz="2000" dirty="0" err="1"/>
              <a:t>Date_of_Birth</a:t>
            </a:r>
            <a:r>
              <a:rPr lang="en-US" sz="2000" dirty="0"/>
              <a:t>(date))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B: (</a:t>
            </a:r>
            <a:r>
              <a:rPr lang="en-US" sz="2000" dirty="0" err="1"/>
              <a:t>FName</a:t>
            </a:r>
            <a:r>
              <a:rPr lang="en-US" sz="2000" dirty="0"/>
              <a:t>(char), </a:t>
            </a:r>
            <a:r>
              <a:rPr lang="en-US" sz="2000" dirty="0" err="1"/>
              <a:t>LName</a:t>
            </a:r>
            <a:r>
              <a:rPr lang="en-US" sz="2000" dirty="0"/>
              <a:t>(char), </a:t>
            </a:r>
            <a:r>
              <a:rPr lang="en-US" sz="2000" dirty="0" err="1"/>
              <a:t>PhoneNumber</a:t>
            </a:r>
            <a:r>
              <a:rPr lang="en-US" sz="2000" dirty="0"/>
              <a:t>(number))</a:t>
            </a:r>
          </a:p>
          <a:p>
            <a:pPr marL="569913" indent="-457200" algn="l">
              <a:buFont typeface="Roboto Condensed" panose="02000000000000000000" pitchFamily="2" charset="0"/>
              <a:buChar char="Χ"/>
            </a:pPr>
            <a:r>
              <a:rPr lang="en-US" sz="2000" dirty="0">
                <a:solidFill>
                  <a:schemeClr val="accent6"/>
                </a:solidFill>
              </a:rPr>
              <a:t>(Not compatible) </a:t>
            </a:r>
            <a:r>
              <a:rPr lang="en-US" sz="2000" dirty="0"/>
              <a:t>Both tables have 3 attributes but </a:t>
            </a:r>
            <a:r>
              <a:rPr lang="en-US" sz="2000" b="1" dirty="0"/>
              <a:t>third attributes datatype is different</a:t>
            </a:r>
            <a:r>
              <a:rPr lang="en-US" sz="2000" dirty="0"/>
              <a:t>.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A: (</a:t>
            </a:r>
            <a:r>
              <a:rPr lang="en-US" sz="2000" dirty="0" err="1"/>
              <a:t>First_name</a:t>
            </a:r>
            <a:r>
              <a:rPr lang="en-US" sz="2000" dirty="0"/>
              <a:t>(char), </a:t>
            </a:r>
            <a:r>
              <a:rPr lang="en-US" sz="2000" dirty="0" err="1"/>
              <a:t>Last_name</a:t>
            </a:r>
            <a:r>
              <a:rPr lang="en-US" sz="2000" dirty="0"/>
              <a:t>(char), </a:t>
            </a:r>
            <a:r>
              <a:rPr lang="en-US" sz="2000" dirty="0" err="1"/>
              <a:t>Date_of_Birth</a:t>
            </a:r>
            <a:r>
              <a:rPr lang="en-US" sz="2000" dirty="0"/>
              <a:t>(date))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B: (</a:t>
            </a:r>
            <a:r>
              <a:rPr lang="en-US" sz="2000" dirty="0" err="1"/>
              <a:t>FName</a:t>
            </a:r>
            <a:r>
              <a:rPr lang="en-US" sz="2000" dirty="0"/>
              <a:t>(char), </a:t>
            </a:r>
            <a:r>
              <a:rPr lang="en-US" sz="2000" dirty="0" err="1"/>
              <a:t>LName</a:t>
            </a:r>
            <a:r>
              <a:rPr lang="en-US" sz="2000" dirty="0"/>
              <a:t>(char), DOB(date))</a:t>
            </a:r>
          </a:p>
          <a:p>
            <a:pPr marL="569913" indent="-457200" algn="l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2"/>
                </a:solidFill>
              </a:rPr>
              <a:t>(Compatible) </a:t>
            </a:r>
            <a:r>
              <a:rPr lang="en-US" sz="2000" dirty="0"/>
              <a:t>Both tables have 3 attributes and of same data type</a:t>
            </a:r>
            <a:r>
              <a:rPr lang="en-US" sz="2000" dirty="0" smtClean="0"/>
              <a:t>.</a:t>
            </a:r>
          </a:p>
          <a:p>
            <a:pPr marL="569913" indent="-457200" algn="l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Person (</a:t>
            </a:r>
            <a:r>
              <a:rPr lang="en-US" sz="2000" dirty="0" err="1"/>
              <a:t>PersonID</a:t>
            </a:r>
            <a:r>
              <a:rPr lang="en-US" sz="2000" dirty="0"/>
              <a:t>, Name, Address, Hobby)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/>
              <a:t>Professor (</a:t>
            </a:r>
            <a:r>
              <a:rPr lang="en-US" sz="2000" dirty="0" err="1"/>
              <a:t>ProfessorID</a:t>
            </a:r>
            <a:r>
              <a:rPr lang="en-US" sz="2000" dirty="0"/>
              <a:t>, Name, </a:t>
            </a:r>
            <a:r>
              <a:rPr lang="en-US" sz="2000" dirty="0" err="1" smtClean="0"/>
              <a:t>OfficeAddress</a:t>
            </a:r>
            <a:r>
              <a:rPr lang="en-US" sz="2000" dirty="0" smtClean="0"/>
              <a:t>, </a:t>
            </a:r>
            <a:r>
              <a:rPr lang="en-US" sz="2000" dirty="0"/>
              <a:t>Salary)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(Not compatible) </a:t>
            </a:r>
            <a:r>
              <a:rPr lang="en-US" sz="2000" dirty="0"/>
              <a:t>Both tables </a:t>
            </a:r>
            <a:r>
              <a:rPr lang="en-US" sz="2000" dirty="0" smtClean="0"/>
              <a:t>have 4 attributes but </a:t>
            </a:r>
            <a:r>
              <a:rPr lang="en-US" sz="2000" b="1" dirty="0" smtClean="0"/>
              <a:t>forth attributes datatype is different</a:t>
            </a:r>
            <a:r>
              <a:rPr lang="en-US" sz="2000" dirty="0" smtClean="0"/>
              <a:t>.</a:t>
            </a:r>
            <a:endParaRPr lang="en-US" sz="2000" dirty="0"/>
          </a:p>
          <a:p>
            <a:pPr marL="112713" algn="l"/>
            <a:endParaRPr lang="en-US" sz="2000" dirty="0"/>
          </a:p>
          <a:p>
            <a:pPr marL="112713" algn="l"/>
            <a:r>
              <a:rPr lang="en-US" sz="2000" dirty="0" smtClean="0"/>
              <a:t>                                                            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(Compatible) </a:t>
            </a:r>
            <a:r>
              <a:rPr lang="en-US" sz="2000" dirty="0"/>
              <a:t>Both tables have </a:t>
            </a:r>
            <a:r>
              <a:rPr lang="en-US" sz="2000" dirty="0" smtClean="0"/>
              <a:t>2 </a:t>
            </a:r>
            <a:r>
              <a:rPr lang="en-US" sz="2000" dirty="0"/>
              <a:t>attributes and of same data type.</a:t>
            </a:r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569913" indent="-4572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852898"/>
              </p:ext>
            </p:extLst>
          </p:nvPr>
        </p:nvGraphicFramePr>
        <p:xfrm>
          <a:off x="1040348" y="5104424"/>
          <a:ext cx="3461313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61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Name, Address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(Person)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204397"/>
              </p:ext>
            </p:extLst>
          </p:nvPr>
        </p:nvGraphicFramePr>
        <p:xfrm>
          <a:off x="5627340" y="5104424"/>
          <a:ext cx="3754052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54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400" b="0" i="1" baseline="-25000" dirty="0" smtClean="0">
                          <a:solidFill>
                            <a:schemeClr val="tx1"/>
                          </a:solidFill>
                        </a:rPr>
                        <a:t>Name, </a:t>
                      </a:r>
                      <a:r>
                        <a:rPr lang="en-US" sz="2400" b="0" i="1" baseline="-25000" dirty="0" err="1" smtClean="0">
                          <a:solidFill>
                            <a:schemeClr val="tx1"/>
                          </a:solidFill>
                        </a:rPr>
                        <a:t>OfficeAddress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(Professor)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5291141"/>
              </p:ext>
            </p:extLst>
          </p:nvPr>
        </p:nvGraphicFramePr>
        <p:xfrm>
          <a:off x="4325693" y="5134904"/>
          <a:ext cx="37973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64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Union Operator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79" y="570678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Symbol: U</a:t>
            </a:r>
          </a:p>
          <a:p>
            <a:r>
              <a:rPr lang="en-US" dirty="0" smtClean="0"/>
              <a:t>Notation: </a:t>
            </a:r>
            <a:r>
              <a:rPr lang="en-US" i="1" dirty="0" smtClean="0">
                <a:sym typeface="Symbol" pitchFamily="18" charset="2"/>
              </a:rPr>
              <a:t>Relation-1 (R1)  </a:t>
            </a:r>
            <a:r>
              <a:rPr lang="en-US" dirty="0" smtClean="0"/>
              <a:t>U  </a:t>
            </a:r>
            <a:r>
              <a:rPr lang="en-US" i="1" dirty="0" smtClean="0">
                <a:sym typeface="Symbol" pitchFamily="18" charset="2"/>
              </a:rPr>
              <a:t>Relation-2 (R2)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</a:t>
            </a:r>
            <a:r>
              <a:rPr lang="en-US" dirty="0" smtClean="0"/>
              <a:t>U</a:t>
            </a:r>
            <a:r>
              <a:rPr lang="en-US" i="1" dirty="0" smtClean="0">
                <a:sym typeface="Symbol" pitchFamily="18" charset="2"/>
              </a:rPr>
              <a:t>  Algebra-2</a:t>
            </a:r>
            <a:endParaRPr lang="en-US" dirty="0" smtClean="0"/>
          </a:p>
          <a:p>
            <a:r>
              <a:rPr lang="en-US" dirty="0" smtClean="0"/>
              <a:t>Operation: </a:t>
            </a:r>
          </a:p>
          <a:p>
            <a:pPr lvl="1"/>
            <a:r>
              <a:rPr lang="en-US" dirty="0" smtClean="0"/>
              <a:t>It displays all the tuples/records belonging to the first relation (left relation) or the second relation (right relation) or both.</a:t>
            </a:r>
          </a:p>
          <a:p>
            <a:pPr lvl="1"/>
            <a:r>
              <a:rPr lang="en-US" dirty="0" smtClean="0"/>
              <a:t>It also </a:t>
            </a:r>
            <a:r>
              <a:rPr lang="en-US" dirty="0" smtClean="0">
                <a:solidFill>
                  <a:schemeClr val="tx2"/>
                </a:solidFill>
              </a:rPr>
              <a:t>eliminates duplicate tuples</a:t>
            </a:r>
            <a:r>
              <a:rPr lang="en-US" dirty="0" smtClean="0"/>
              <a:t> (tuples present in both relations appear once).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5395712"/>
              </p:ext>
            </p:extLst>
          </p:nvPr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0179695"/>
              </p:ext>
            </p:extLst>
          </p:nvPr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14066" y="3530763"/>
            <a:ext cx="60807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723586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280539"/>
              </p:ext>
            </p:extLst>
          </p:nvPr>
        </p:nvGraphicFramePr>
        <p:xfrm>
          <a:off x="1612995" y="3133890"/>
          <a:ext cx="6212159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212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Union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between Customer and Employee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143224" y="3527551"/>
            <a:ext cx="3566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634635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7650320"/>
              </p:ext>
            </p:extLst>
          </p:nvPr>
        </p:nvGraphicFramePr>
        <p:xfrm>
          <a:off x="9153252" y="3128062"/>
          <a:ext cx="3225637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22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602442"/>
              </p:ext>
            </p:extLst>
          </p:nvPr>
        </p:nvGraphicFramePr>
        <p:xfrm>
          <a:off x="8143224" y="4019744"/>
          <a:ext cx="18288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Manoj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9554424"/>
              </p:ext>
            </p:extLst>
          </p:nvPr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4430950"/>
              </p:ext>
            </p:extLst>
          </p:nvPr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469181"/>
              </p:ext>
            </p:extLst>
          </p:nvPr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502898" y="6457587"/>
            <a:ext cx="11430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794823"/>
              </p:ext>
            </p:extLst>
          </p:nvPr>
        </p:nvGraphicFramePr>
        <p:xfrm>
          <a:off x="256712" y="606960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153224"/>
              </p:ext>
            </p:extLst>
          </p:nvPr>
        </p:nvGraphicFramePr>
        <p:xfrm>
          <a:off x="1326110" y="6060915"/>
          <a:ext cx="11310107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31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Union operator.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59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Intersect/ Intersection Operator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79" y="720089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Symbol: </a:t>
            </a:r>
            <a:r>
              <a:rPr lang="en-US" b="1" dirty="0" smtClean="0"/>
              <a:t>∩</a:t>
            </a:r>
            <a:endParaRPr lang="en-US" dirty="0" smtClean="0"/>
          </a:p>
          <a:p>
            <a:r>
              <a:rPr lang="en-US" dirty="0" smtClean="0"/>
              <a:t>Notation: </a:t>
            </a:r>
            <a:r>
              <a:rPr lang="en-US" i="1" dirty="0" smtClean="0">
                <a:sym typeface="Symbol" pitchFamily="18" charset="2"/>
              </a:rPr>
              <a:t>Relation-1 (R1)  </a:t>
            </a:r>
            <a:r>
              <a:rPr lang="en-US" b="1" dirty="0" smtClean="0"/>
              <a:t>∩</a:t>
            </a:r>
            <a:r>
              <a:rPr lang="en-US" dirty="0" smtClean="0"/>
              <a:t>  </a:t>
            </a:r>
            <a:r>
              <a:rPr lang="en-US" i="1" dirty="0" smtClean="0">
                <a:sym typeface="Symbol" pitchFamily="18" charset="2"/>
              </a:rPr>
              <a:t>Relation-2 (R2) 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dirty="0" smtClean="0">
                <a:sym typeface="Symbol" pitchFamily="18" charset="2"/>
              </a:rPr>
              <a:t>  Algebra-1  </a:t>
            </a:r>
            <a:r>
              <a:rPr lang="en-US" b="1" dirty="0" smtClean="0"/>
              <a:t>∩</a:t>
            </a:r>
            <a:r>
              <a:rPr lang="en-US" i="1" dirty="0" smtClean="0">
                <a:sym typeface="Symbol" pitchFamily="18" charset="2"/>
              </a:rPr>
              <a:t>  Algebra-2</a:t>
            </a:r>
            <a:endParaRPr lang="en-US" dirty="0" smtClean="0"/>
          </a:p>
          <a:p>
            <a:r>
              <a:rPr lang="en-US" dirty="0" smtClean="0"/>
              <a:t>Operation: </a:t>
            </a:r>
          </a:p>
          <a:p>
            <a:pPr lvl="1"/>
            <a:r>
              <a:rPr lang="en-US" dirty="0" smtClean="0"/>
              <a:t>It displays all the tuples/records belonging to both relations. OR</a:t>
            </a:r>
          </a:p>
          <a:p>
            <a:pPr lvl="1"/>
            <a:r>
              <a:rPr lang="en-US" dirty="0" smtClean="0"/>
              <a:t>It displays all the tuples/records which are common from both relations.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318323"/>
              </p:ext>
            </p:extLst>
          </p:nvPr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423796"/>
              </p:ext>
            </p:extLst>
          </p:nvPr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14066" y="3530763"/>
            <a:ext cx="66751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978025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503038"/>
              </p:ext>
            </p:extLst>
          </p:nvPr>
        </p:nvGraphicFramePr>
        <p:xfrm>
          <a:off x="1612995" y="3133890"/>
          <a:ext cx="6080274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080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Intersection 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 Customer and Employee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143224" y="3527551"/>
            <a:ext cx="36118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346501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7388"/>
              </p:ext>
            </p:extLst>
          </p:nvPr>
        </p:nvGraphicFramePr>
        <p:xfrm>
          <a:off x="9153253" y="3128062"/>
          <a:ext cx="28054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80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172506"/>
              </p:ext>
            </p:extLst>
          </p:nvPr>
        </p:nvGraphicFramePr>
        <p:xfrm>
          <a:off x="8143224" y="4019744"/>
          <a:ext cx="18288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299352"/>
              </p:ext>
            </p:extLst>
          </p:nvPr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643672"/>
              </p:ext>
            </p:extLst>
          </p:nvPr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145874"/>
              </p:ext>
            </p:extLst>
          </p:nvPr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502898" y="6457587"/>
            <a:ext cx="111556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1820291"/>
              </p:ext>
            </p:extLst>
          </p:nvPr>
        </p:nvGraphicFramePr>
        <p:xfrm>
          <a:off x="502898" y="606960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052219"/>
              </p:ext>
            </p:extLst>
          </p:nvPr>
        </p:nvGraphicFramePr>
        <p:xfrm>
          <a:off x="1601827" y="6060714"/>
          <a:ext cx="10830712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83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Intersection.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31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Candidate Key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candidate key is a </a:t>
            </a:r>
            <a:r>
              <a:rPr lang="en-US" b="1" smtClean="0">
                <a:solidFill>
                  <a:schemeClr val="accent6"/>
                </a:solidFill>
              </a:rPr>
              <a:t>subset of a super key</a:t>
            </a:r>
            <a:r>
              <a:rPr lang="en-US" smtClean="0"/>
              <a:t>.</a:t>
            </a:r>
          </a:p>
          <a:p>
            <a:r>
              <a:rPr lang="en-US" smtClean="0"/>
              <a:t>A candidate key is a single attribute or the least combination of attributes that uniquely identifies each record in the table. </a:t>
            </a:r>
          </a:p>
          <a:p>
            <a:r>
              <a:rPr lang="en-US" smtClean="0"/>
              <a:t>A candidate key is a </a:t>
            </a:r>
            <a:r>
              <a:rPr lang="en-US" b="1" smtClean="0">
                <a:solidFill>
                  <a:schemeClr val="accent6"/>
                </a:solidFill>
              </a:rPr>
              <a:t>super key for which no proper subset is a super key</a:t>
            </a:r>
            <a:r>
              <a:rPr lang="en-US" smtClean="0"/>
              <a:t>.</a:t>
            </a:r>
          </a:p>
          <a:p>
            <a:r>
              <a:rPr lang="en-US" b="1" smtClean="0">
                <a:solidFill>
                  <a:schemeClr val="accent6"/>
                </a:solidFill>
              </a:rPr>
              <a:t>Every candidate key is a super key </a:t>
            </a:r>
            <a:r>
              <a:rPr lang="en-US" smtClean="0"/>
              <a:t>but </a:t>
            </a:r>
            <a:r>
              <a:rPr lang="en-US" b="1" smtClean="0">
                <a:solidFill>
                  <a:schemeClr val="accent6"/>
                </a:solidFill>
              </a:rPr>
              <a:t>every super key is not a candidate key</a:t>
            </a:r>
            <a:r>
              <a:rPr lang="en-US" smtClean="0"/>
              <a:t>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3994034"/>
              </p:ext>
            </p:extLst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86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Minus Operator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Symbol: −</a:t>
            </a:r>
          </a:p>
          <a:p>
            <a:r>
              <a:rPr lang="en-US" smtClean="0"/>
              <a:t>Notation: </a:t>
            </a:r>
            <a:r>
              <a:rPr lang="en-US" i="1" smtClean="0">
                <a:sym typeface="Symbol" pitchFamily="18" charset="2"/>
              </a:rPr>
              <a:t>Relation-1 (R1)  </a:t>
            </a:r>
            <a:r>
              <a:rPr lang="en-US" smtClean="0"/>
              <a:t>−  </a:t>
            </a:r>
            <a:r>
              <a:rPr lang="en-US" i="1" smtClean="0">
                <a:sym typeface="Symbol" pitchFamily="18" charset="2"/>
              </a:rPr>
              <a:t>Relation-2 (R2)  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smtClean="0">
                <a:sym typeface="Symbol" pitchFamily="18" charset="2"/>
              </a:rPr>
              <a:t>  Algebra-1  </a:t>
            </a:r>
            <a:r>
              <a:rPr lang="en-US" smtClean="0"/>
              <a:t>−</a:t>
            </a:r>
            <a:r>
              <a:rPr lang="en-US" i="1" smtClean="0">
                <a:sym typeface="Symbol" pitchFamily="18" charset="2"/>
              </a:rPr>
              <a:t>  Algebra-2</a:t>
            </a:r>
            <a:endParaRPr lang="en-US" smtClean="0"/>
          </a:p>
          <a:p>
            <a:r>
              <a:rPr lang="en-US" smtClean="0"/>
              <a:t>Operation: </a:t>
            </a:r>
          </a:p>
          <a:p>
            <a:pPr lvl="1"/>
            <a:r>
              <a:rPr lang="en-US" smtClean="0"/>
              <a:t>It displays all the tuples/records belonging to the first relation (left relation) but not in the second relation (right relation).</a:t>
            </a:r>
            <a:endParaRPr lang="en-US" dirty="0" smtClean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163781"/>
              </p:ext>
            </p:extLst>
          </p:nvPr>
        </p:nvGraphicFramePr>
        <p:xfrm>
          <a:off x="514066" y="4019744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3999265"/>
              </p:ext>
            </p:extLst>
          </p:nvPr>
        </p:nvGraphicFramePr>
        <p:xfrm>
          <a:off x="514066" y="3656131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514066" y="3530763"/>
            <a:ext cx="6858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167404"/>
              </p:ext>
            </p:extLst>
          </p:nvPr>
        </p:nvGraphicFramePr>
        <p:xfrm>
          <a:off x="514066" y="3142778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24046"/>
              </p:ext>
            </p:extLst>
          </p:nvPr>
        </p:nvGraphicFramePr>
        <p:xfrm>
          <a:off x="1612995" y="3133890"/>
          <a:ext cx="64346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43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Set difference 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between Customer and Employee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8143224" y="3527551"/>
            <a:ext cx="36118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662666"/>
              </p:ext>
            </p:extLst>
          </p:nvPr>
        </p:nvGraphicFramePr>
        <p:xfrm>
          <a:off x="8143224" y="313956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325934"/>
              </p:ext>
            </p:extLst>
          </p:nvPr>
        </p:nvGraphicFramePr>
        <p:xfrm>
          <a:off x="9153252" y="3128062"/>
          <a:ext cx="311000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10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− (Employee)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834282"/>
              </p:ext>
            </p:extLst>
          </p:nvPr>
        </p:nvGraphicFramePr>
        <p:xfrm>
          <a:off x="8143224" y="4019744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006179"/>
              </p:ext>
            </p:extLst>
          </p:nvPr>
        </p:nvGraphicFramePr>
        <p:xfrm>
          <a:off x="8143224" y="3656131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8408700"/>
              </p:ext>
            </p:extLst>
          </p:nvPr>
        </p:nvGraphicFramePr>
        <p:xfrm>
          <a:off x="3196420" y="4016332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443132"/>
              </p:ext>
            </p:extLst>
          </p:nvPr>
        </p:nvGraphicFramePr>
        <p:xfrm>
          <a:off x="3196420" y="3652719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502898" y="6457587"/>
            <a:ext cx="11338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112326"/>
              </p:ext>
            </p:extLst>
          </p:nvPr>
        </p:nvGraphicFramePr>
        <p:xfrm>
          <a:off x="502898" y="6069602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736527"/>
              </p:ext>
            </p:extLst>
          </p:nvPr>
        </p:nvGraphicFramePr>
        <p:xfrm>
          <a:off x="1601826" y="6060714"/>
          <a:ext cx="1090083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0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 there any difference in the output if we swap the tables in Set difference.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−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(Customer).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31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Union Operators Example 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960308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046649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926816" y="1540825"/>
            <a:ext cx="7406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8211621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6391597"/>
              </p:ext>
            </p:extLst>
          </p:nvPr>
        </p:nvGraphicFramePr>
        <p:xfrm>
          <a:off x="2025745" y="1143952"/>
          <a:ext cx="813816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138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either employee or customer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349431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899736"/>
              </p:ext>
            </p:extLst>
          </p:nvPr>
        </p:nvGraphicFramePr>
        <p:xfrm>
          <a:off x="926816" y="4665726"/>
          <a:ext cx="18288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308208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4292440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685093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748066"/>
              </p:ext>
            </p:extLst>
          </p:nvPr>
        </p:nvGraphicFramePr>
        <p:xfrm>
          <a:off x="1936303" y="3647753"/>
          <a:ext cx="5317351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317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 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01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Intersect/ Intersection Operators Example 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056825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941776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926816" y="1540825"/>
            <a:ext cx="7543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3878636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6514907"/>
              </p:ext>
            </p:extLst>
          </p:nvPr>
        </p:nvGraphicFramePr>
        <p:xfrm>
          <a:off x="2025745" y="1143952"/>
          <a:ext cx="7162217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16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employee as well as customer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503412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950817"/>
              </p:ext>
            </p:extLst>
          </p:nvPr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988993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840699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719388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6514944"/>
              </p:ext>
            </p:extLst>
          </p:nvPr>
        </p:nvGraphicFramePr>
        <p:xfrm>
          <a:off x="1936303" y="3647753"/>
          <a:ext cx="5132712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32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46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Minus Operators Example 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1887020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0103608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926816" y="1540825"/>
            <a:ext cx="72237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12674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1851810"/>
              </p:ext>
            </p:extLst>
          </p:nvPr>
        </p:nvGraphicFramePr>
        <p:xfrm>
          <a:off x="2025745" y="1143952"/>
          <a:ext cx="6632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32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employee but not customer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748659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882529"/>
              </p:ext>
            </p:extLst>
          </p:nvPr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1060135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023636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991850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105806"/>
              </p:ext>
            </p:extLst>
          </p:nvPr>
        </p:nvGraphicFramePr>
        <p:xfrm>
          <a:off x="1936303" y="3647753"/>
          <a:ext cx="4948074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948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2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Minus Operators Example 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4624924"/>
              </p:ext>
            </p:extLst>
          </p:nvPr>
        </p:nvGraphicFramePr>
        <p:xfrm>
          <a:off x="926816" y="2029806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201223"/>
              </p:ext>
            </p:extLst>
          </p:nvPr>
        </p:nvGraphicFramePr>
        <p:xfrm>
          <a:off x="926816" y="1666193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926816" y="1540825"/>
            <a:ext cx="72237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276969"/>
              </p:ext>
            </p:extLst>
          </p:nvPr>
        </p:nvGraphicFramePr>
        <p:xfrm>
          <a:off x="926816" y="1152840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726705"/>
              </p:ext>
            </p:extLst>
          </p:nvPr>
        </p:nvGraphicFramePr>
        <p:xfrm>
          <a:off x="2025745" y="1143952"/>
          <a:ext cx="6916032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916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Display Name of person who are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customer but not employee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926816" y="4173533"/>
            <a:ext cx="5257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208255"/>
              </p:ext>
            </p:extLst>
          </p:nvPr>
        </p:nvGraphicFramePr>
        <p:xfrm>
          <a:off x="926816" y="3785548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2444019"/>
              </p:ext>
            </p:extLst>
          </p:nvPr>
        </p:nvGraphicFramePr>
        <p:xfrm>
          <a:off x="926816" y="4665726"/>
          <a:ext cx="18288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Raju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129083"/>
              </p:ext>
            </p:extLst>
          </p:nvPr>
        </p:nvGraphicFramePr>
        <p:xfrm>
          <a:off x="926816" y="430211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359866"/>
              </p:ext>
            </p:extLst>
          </p:nvPr>
        </p:nvGraphicFramePr>
        <p:xfrm>
          <a:off x="3609170" y="2026394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152695"/>
              </p:ext>
            </p:extLst>
          </p:nvPr>
        </p:nvGraphicFramePr>
        <p:xfrm>
          <a:off x="3609170" y="1662781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914405"/>
              </p:ext>
            </p:extLst>
          </p:nvPr>
        </p:nvGraphicFramePr>
        <p:xfrm>
          <a:off x="1936302" y="3647753"/>
          <a:ext cx="5264597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6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 −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6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Set Operators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88578" y="1287426"/>
            <a:ext cx="9281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6998975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8547190"/>
              </p:ext>
            </p:extLst>
          </p:nvPr>
        </p:nvGraphicFramePr>
        <p:xfrm>
          <a:off x="1387506" y="890553"/>
          <a:ext cx="91280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28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the output of following relational algebra for the below mentioned tables: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59230"/>
              </p:ext>
            </p:extLst>
          </p:nvPr>
        </p:nvGraphicFramePr>
        <p:xfrm>
          <a:off x="309044" y="1831013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060685"/>
              </p:ext>
            </p:extLst>
          </p:nvPr>
        </p:nvGraphicFramePr>
        <p:xfrm>
          <a:off x="309044" y="146740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073193"/>
              </p:ext>
            </p:extLst>
          </p:nvPr>
        </p:nvGraphicFramePr>
        <p:xfrm>
          <a:off x="2991398" y="1827601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785385"/>
              </p:ext>
            </p:extLst>
          </p:nvPr>
        </p:nvGraphicFramePr>
        <p:xfrm>
          <a:off x="2991398" y="1463988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96402" y="3985433"/>
            <a:ext cx="5715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787367"/>
              </p:ext>
            </p:extLst>
          </p:nvPr>
        </p:nvGraphicFramePr>
        <p:xfrm>
          <a:off x="296402" y="35974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5545484"/>
              </p:ext>
            </p:extLst>
          </p:nvPr>
        </p:nvGraphicFramePr>
        <p:xfrm>
          <a:off x="1523602" y="3459653"/>
          <a:ext cx="555420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554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305041" y="4667073"/>
            <a:ext cx="6858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0431673"/>
              </p:ext>
            </p:extLst>
          </p:nvPr>
        </p:nvGraphicFramePr>
        <p:xfrm>
          <a:off x="305041" y="427908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Algebra-2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908099"/>
              </p:ext>
            </p:extLst>
          </p:nvPr>
        </p:nvGraphicFramePr>
        <p:xfrm>
          <a:off x="1532242" y="4110813"/>
          <a:ext cx="667977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79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296402" y="5357033"/>
            <a:ext cx="5806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120787"/>
              </p:ext>
            </p:extLst>
          </p:nvPr>
        </p:nvGraphicFramePr>
        <p:xfrm>
          <a:off x="296402" y="49690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Algebra-3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1412589"/>
              </p:ext>
            </p:extLst>
          </p:nvPr>
        </p:nvGraphicFramePr>
        <p:xfrm>
          <a:off x="1523603" y="4831253"/>
          <a:ext cx="6196043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96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305041" y="6046293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8445437"/>
              </p:ext>
            </p:extLst>
          </p:nvPr>
        </p:nvGraphicFramePr>
        <p:xfrm>
          <a:off x="305041" y="565830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Algebra-4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9997307"/>
              </p:ext>
            </p:extLst>
          </p:nvPr>
        </p:nvGraphicFramePr>
        <p:xfrm>
          <a:off x="1532242" y="5520513"/>
          <a:ext cx="660943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0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∩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48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Set Operators </a:t>
            </a:r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288578" y="1287426"/>
            <a:ext cx="9281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525681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Exercise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5604210"/>
              </p:ext>
            </p:extLst>
          </p:nvPr>
        </p:nvGraphicFramePr>
        <p:xfrm>
          <a:off x="1387507" y="890553"/>
          <a:ext cx="8873116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73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What is the output of following relational algebra for the below mentioned tables: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965908"/>
              </p:ext>
            </p:extLst>
          </p:nvPr>
        </p:nvGraphicFramePr>
        <p:xfrm>
          <a:off x="309044" y="1831013"/>
          <a:ext cx="224726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221639"/>
              </p:ext>
            </p:extLst>
          </p:nvPr>
        </p:nvGraphicFramePr>
        <p:xfrm>
          <a:off x="309044" y="1467400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220457"/>
              </p:ext>
            </p:extLst>
          </p:nvPr>
        </p:nvGraphicFramePr>
        <p:xfrm>
          <a:off x="2991398" y="1827601"/>
          <a:ext cx="274923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2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Dept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Salary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Manoj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9946101"/>
              </p:ext>
            </p:extLst>
          </p:nvPr>
        </p:nvGraphicFramePr>
        <p:xfrm>
          <a:off x="2991398" y="1463988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Employee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296402" y="3985433"/>
            <a:ext cx="5760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2270110"/>
              </p:ext>
            </p:extLst>
          </p:nvPr>
        </p:nvGraphicFramePr>
        <p:xfrm>
          <a:off x="296402" y="35974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Algebra-1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9695755"/>
              </p:ext>
            </p:extLst>
          </p:nvPr>
        </p:nvGraphicFramePr>
        <p:xfrm>
          <a:off x="1523603" y="3459653"/>
          <a:ext cx="573087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0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 −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305041" y="4667073"/>
            <a:ext cx="6903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869122"/>
              </p:ext>
            </p:extLst>
          </p:nvPr>
        </p:nvGraphicFramePr>
        <p:xfrm>
          <a:off x="305041" y="427908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Algebra-2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604446"/>
              </p:ext>
            </p:extLst>
          </p:nvPr>
        </p:nvGraphicFramePr>
        <p:xfrm>
          <a:off x="1532241" y="4110813"/>
          <a:ext cx="6319289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1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  −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296402" y="5357033"/>
            <a:ext cx="5806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6982623"/>
              </p:ext>
            </p:extLst>
          </p:nvPr>
        </p:nvGraphicFramePr>
        <p:xfrm>
          <a:off x="296402" y="496904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Algebra-3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2900705"/>
              </p:ext>
            </p:extLst>
          </p:nvPr>
        </p:nvGraphicFramePr>
        <p:xfrm>
          <a:off x="1523603" y="4831253"/>
          <a:ext cx="5923482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23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305041" y="6046293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9782106"/>
              </p:ext>
            </p:extLst>
          </p:nvPr>
        </p:nvGraphicFramePr>
        <p:xfrm>
          <a:off x="305041" y="5658308"/>
          <a:ext cx="1256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5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Algebra-4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734954"/>
              </p:ext>
            </p:extLst>
          </p:nvPr>
        </p:nvGraphicFramePr>
        <p:xfrm>
          <a:off x="1532242" y="5520513"/>
          <a:ext cx="669735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697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Balance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(Employee)  −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ID, Name, Salary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70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Operations</a:t>
            </a:r>
            <a:br>
              <a:rPr lang="en-US" sz="720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sz="7200" smtClean="0">
                <a:solidFill>
                  <a:schemeClr val="tx2"/>
                </a:solidFill>
              </a:rPr>
              <a:t>Division Operator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4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Division Operator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Symbol: ÷ (Division)</a:t>
            </a:r>
          </a:p>
          <a:p>
            <a:r>
              <a:rPr lang="en-US" smtClean="0"/>
              <a:t>Notation: </a:t>
            </a:r>
            <a:r>
              <a:rPr lang="en-US" i="1" smtClean="0">
                <a:sym typeface="Symbol" pitchFamily="18" charset="2"/>
              </a:rPr>
              <a:t>Relation1 (R1) </a:t>
            </a:r>
            <a:r>
              <a:rPr lang="en-US" smtClean="0"/>
              <a:t>÷ </a:t>
            </a:r>
            <a:r>
              <a:rPr lang="en-US" i="1" smtClean="0">
                <a:sym typeface="Symbol" pitchFamily="18" charset="2"/>
              </a:rPr>
              <a:t>Relation2 (R2)  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OR</a:t>
            </a:r>
            <a:r>
              <a:rPr lang="en-US" i="1" smtClean="0">
                <a:sym typeface="Symbol" pitchFamily="18" charset="2"/>
              </a:rPr>
              <a:t>  Algebra1 </a:t>
            </a:r>
            <a:r>
              <a:rPr lang="en-US" smtClean="0"/>
              <a:t>÷ </a:t>
            </a:r>
            <a:r>
              <a:rPr lang="en-US" i="1" smtClean="0">
                <a:sym typeface="Symbol" pitchFamily="18" charset="2"/>
              </a:rPr>
              <a:t>Algebra2</a:t>
            </a:r>
            <a:endParaRPr lang="en-US" smtClean="0"/>
          </a:p>
          <a:p>
            <a:r>
              <a:rPr lang="en-US" smtClean="0"/>
              <a:t>Condition: </a:t>
            </a:r>
          </a:p>
          <a:p>
            <a:pPr lvl="1"/>
            <a:r>
              <a:rPr lang="en-US" smtClean="0"/>
              <a:t>Attributes of relation2/algebra2 must be a proper subset of attributes of relation1/algebra1.</a:t>
            </a:r>
          </a:p>
          <a:p>
            <a:r>
              <a:rPr lang="en-US" smtClean="0"/>
              <a:t>Operation:</a:t>
            </a:r>
          </a:p>
          <a:p>
            <a:pPr lvl="1"/>
            <a:r>
              <a:rPr lang="en-US" smtClean="0"/>
              <a:t>The output of the division operator will have attributes =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mtClean="0"/>
              <a:t>		All attributes of relation1  –  All attributes of relation2</a:t>
            </a:r>
          </a:p>
          <a:p>
            <a:pPr lvl="1"/>
            <a:r>
              <a:rPr lang="en-US" smtClean="0"/>
              <a:t>The output of the division operator will have tuples =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mtClean="0"/>
              <a:t>		Tuples in relation1, which are associated with the all tuples of relation2.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1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Division Operator Example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88578" y="1287426"/>
            <a:ext cx="6949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289526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652639"/>
              </p:ext>
            </p:extLst>
          </p:nvPr>
        </p:nvGraphicFramePr>
        <p:xfrm>
          <a:off x="1387507" y="890553"/>
          <a:ext cx="6379664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379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 Division operation between Student and Subject.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921662"/>
              </p:ext>
            </p:extLst>
          </p:nvPr>
        </p:nvGraphicFramePr>
        <p:xfrm>
          <a:off x="309044" y="1831013"/>
          <a:ext cx="1821498" cy="4526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7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DBMS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Rohit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Rohit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Rohit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882161"/>
              </p:ext>
            </p:extLst>
          </p:nvPr>
        </p:nvGraphicFramePr>
        <p:xfrm>
          <a:off x="309044" y="146740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8791184"/>
              </p:ext>
            </p:extLst>
          </p:nvPr>
        </p:nvGraphicFramePr>
        <p:xfrm>
          <a:off x="2991398" y="1827601"/>
          <a:ext cx="114300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DBMS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DF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5712947"/>
              </p:ext>
            </p:extLst>
          </p:nvPr>
        </p:nvGraphicFramePr>
        <p:xfrm>
          <a:off x="2991398" y="1463988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7767171" y="1298897"/>
            <a:ext cx="32918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38687"/>
              </p:ext>
            </p:extLst>
          </p:nvPr>
        </p:nvGraphicFramePr>
        <p:xfrm>
          <a:off x="7767171" y="91091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1025382"/>
              </p:ext>
            </p:extLst>
          </p:nvPr>
        </p:nvGraphicFramePr>
        <p:xfrm>
          <a:off x="7767171" y="1791090"/>
          <a:ext cx="114300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Rohit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499626"/>
              </p:ext>
            </p:extLst>
          </p:nvPr>
        </p:nvGraphicFramePr>
        <p:xfrm>
          <a:off x="7767171" y="142747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6744273"/>
              </p:ext>
            </p:extLst>
          </p:nvPr>
        </p:nvGraphicFramePr>
        <p:xfrm>
          <a:off x="8776658" y="896943"/>
          <a:ext cx="24418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41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÷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(Subject)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8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primary key is a </a:t>
            </a:r>
            <a:r>
              <a:rPr lang="en-US" b="1" smtClean="0">
                <a:solidFill>
                  <a:schemeClr val="accent6"/>
                </a:solidFill>
              </a:rPr>
              <a:t>candidate key that is chosen by database designer </a:t>
            </a:r>
            <a:r>
              <a:rPr lang="en-US" smtClean="0"/>
              <a:t>to identify tuples uniquely in a relation (table).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7272693"/>
              </p:ext>
            </p:extLst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7" y="2373156"/>
            <a:ext cx="1188000" cy="783206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863336" y="2688362"/>
            <a:ext cx="1512000" cy="468000"/>
          </a:xfrm>
          <a:prstGeom prst="wedgeRoundRectCallout">
            <a:avLst>
              <a:gd name="adj1" fmla="val 60473"/>
              <a:gd name="adj2" fmla="val 12570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Primary Key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83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Division Operator Example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8988598"/>
              </p:ext>
            </p:extLst>
          </p:nvPr>
        </p:nvGraphicFramePr>
        <p:xfrm>
          <a:off x="349176" y="1604336"/>
          <a:ext cx="1369060" cy="4526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S4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6854260"/>
              </p:ext>
            </p:extLst>
          </p:nvPr>
        </p:nvGraphicFramePr>
        <p:xfrm>
          <a:off x="349176" y="124072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124796" y="3724680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9037835"/>
              </p:ext>
            </p:extLst>
          </p:nvPr>
        </p:nvGraphicFramePr>
        <p:xfrm>
          <a:off x="2124796" y="333669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15147"/>
              </p:ext>
            </p:extLst>
          </p:nvPr>
        </p:nvGraphicFramePr>
        <p:xfrm>
          <a:off x="3134825" y="3245805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(B1)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0777824"/>
              </p:ext>
            </p:extLst>
          </p:nvPr>
        </p:nvGraphicFramePr>
        <p:xfrm>
          <a:off x="2134366" y="4266730"/>
          <a:ext cx="128016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S3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202603"/>
              </p:ext>
            </p:extLst>
          </p:nvPr>
        </p:nvGraphicFramePr>
        <p:xfrm>
          <a:off x="2134366" y="390311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0243257"/>
              </p:ext>
            </p:extLst>
          </p:nvPr>
        </p:nvGraphicFramePr>
        <p:xfrm>
          <a:off x="2136038" y="1613296"/>
          <a:ext cx="782955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057683"/>
              </p:ext>
            </p:extLst>
          </p:nvPr>
        </p:nvGraphicFramePr>
        <p:xfrm>
          <a:off x="2136038" y="124968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647562" y="3731030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57837"/>
              </p:ext>
            </p:extLst>
          </p:nvPr>
        </p:nvGraphicFramePr>
        <p:xfrm>
          <a:off x="4647562" y="334304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343181"/>
              </p:ext>
            </p:extLst>
          </p:nvPr>
        </p:nvGraphicFramePr>
        <p:xfrm>
          <a:off x="5657591" y="3252155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(B2)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6699777"/>
              </p:ext>
            </p:extLst>
          </p:nvPr>
        </p:nvGraphicFramePr>
        <p:xfrm>
          <a:off x="4657132" y="4273080"/>
          <a:ext cx="1280160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098183"/>
              </p:ext>
            </p:extLst>
          </p:nvPr>
        </p:nvGraphicFramePr>
        <p:xfrm>
          <a:off x="4657132" y="39094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842737"/>
              </p:ext>
            </p:extLst>
          </p:nvPr>
        </p:nvGraphicFramePr>
        <p:xfrm>
          <a:off x="4658804" y="1619646"/>
          <a:ext cx="78295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094914"/>
              </p:ext>
            </p:extLst>
          </p:nvPr>
        </p:nvGraphicFramePr>
        <p:xfrm>
          <a:off x="4658804" y="125603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7156946" y="3729446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03496"/>
              </p:ext>
            </p:extLst>
          </p:nvPr>
        </p:nvGraphicFramePr>
        <p:xfrm>
          <a:off x="7156946" y="334146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304953"/>
              </p:ext>
            </p:extLst>
          </p:nvPr>
        </p:nvGraphicFramePr>
        <p:xfrm>
          <a:off x="8166975" y="3250571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(B3)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275260"/>
              </p:ext>
            </p:extLst>
          </p:nvPr>
        </p:nvGraphicFramePr>
        <p:xfrm>
          <a:off x="7166516" y="4271496"/>
          <a:ext cx="128016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920162"/>
              </p:ext>
            </p:extLst>
          </p:nvPr>
        </p:nvGraphicFramePr>
        <p:xfrm>
          <a:off x="7166516" y="3907883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482766"/>
              </p:ext>
            </p:extLst>
          </p:nvPr>
        </p:nvGraphicFramePr>
        <p:xfrm>
          <a:off x="7168188" y="1618062"/>
          <a:ext cx="782955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6797336"/>
              </p:ext>
            </p:extLst>
          </p:nvPr>
        </p:nvGraphicFramePr>
        <p:xfrm>
          <a:off x="7168188" y="1254449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" name="Straight Connector 25"/>
          <p:cNvCxnSpPr/>
          <p:nvPr/>
        </p:nvCxnSpPr>
        <p:spPr>
          <a:xfrm>
            <a:off x="9660436" y="3729440"/>
            <a:ext cx="21945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738898"/>
              </p:ext>
            </p:extLst>
          </p:nvPr>
        </p:nvGraphicFramePr>
        <p:xfrm>
          <a:off x="9660436" y="334145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192753"/>
              </p:ext>
            </p:extLst>
          </p:nvPr>
        </p:nvGraphicFramePr>
        <p:xfrm>
          <a:off x="10670465" y="3250565"/>
          <a:ext cx="137033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(A) 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÷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(B4)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6974598"/>
              </p:ext>
            </p:extLst>
          </p:nvPr>
        </p:nvGraphicFramePr>
        <p:xfrm>
          <a:off x="9670006" y="4271490"/>
          <a:ext cx="1280160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SNo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547145"/>
              </p:ext>
            </p:extLst>
          </p:nvPr>
        </p:nvGraphicFramePr>
        <p:xfrm>
          <a:off x="9670006" y="390787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4940989"/>
              </p:ext>
            </p:extLst>
          </p:nvPr>
        </p:nvGraphicFramePr>
        <p:xfrm>
          <a:off x="9671678" y="1618056"/>
          <a:ext cx="782955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P5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74624"/>
              </p:ext>
            </p:extLst>
          </p:nvPr>
        </p:nvGraphicFramePr>
        <p:xfrm>
          <a:off x="9671678" y="1254443"/>
          <a:ext cx="4572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84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Division Operator Example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288578" y="1287426"/>
            <a:ext cx="72000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513356"/>
              </p:ext>
            </p:extLst>
          </p:nvPr>
        </p:nvGraphicFramePr>
        <p:xfrm>
          <a:off x="288578" y="899441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610687"/>
              </p:ext>
            </p:extLst>
          </p:nvPr>
        </p:nvGraphicFramePr>
        <p:xfrm>
          <a:off x="1387507" y="890553"/>
          <a:ext cx="7009147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009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the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name of students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doing a </a:t>
                      </a:r>
                      <a:r>
                        <a:rPr lang="en-US" sz="2000" b="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project in all technologies.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653543"/>
              </p:ext>
            </p:extLst>
          </p:nvPr>
        </p:nvGraphicFramePr>
        <p:xfrm>
          <a:off x="309044" y="1831013"/>
          <a:ext cx="2774316" cy="4526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Technology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PHP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PHP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iPhone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 smtClean="0"/>
                        <a:t>Rohit</a:t>
                      </a:r>
                      <a:endParaRPr lang="en-IN" dirty="0" smtClean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iPhone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Suresh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1581624"/>
              </p:ext>
            </p:extLst>
          </p:nvPr>
        </p:nvGraphicFramePr>
        <p:xfrm>
          <a:off x="309044" y="1467400"/>
          <a:ext cx="94646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46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3243926"/>
              </p:ext>
            </p:extLst>
          </p:nvPr>
        </p:nvGraphicFramePr>
        <p:xfrm>
          <a:off x="3996926" y="1827601"/>
          <a:ext cx="187198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TID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Technology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.NET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PHP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Android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iPhone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815340"/>
              </p:ext>
            </p:extLst>
          </p:nvPr>
        </p:nvGraphicFramePr>
        <p:xfrm>
          <a:off x="3996926" y="1456368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3989336" y="4495487"/>
            <a:ext cx="59436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818838"/>
              </p:ext>
            </p:extLst>
          </p:nvPr>
        </p:nvGraphicFramePr>
        <p:xfrm>
          <a:off x="3989336" y="4107502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930635"/>
              </p:ext>
            </p:extLst>
          </p:nvPr>
        </p:nvGraphicFramePr>
        <p:xfrm>
          <a:off x="3989336" y="4987680"/>
          <a:ext cx="1143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949281"/>
              </p:ext>
            </p:extLst>
          </p:nvPr>
        </p:nvGraphicFramePr>
        <p:xfrm>
          <a:off x="3989336" y="4624067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420502"/>
              </p:ext>
            </p:extLst>
          </p:nvPr>
        </p:nvGraphicFramePr>
        <p:xfrm>
          <a:off x="4999335" y="3977327"/>
          <a:ext cx="5665734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65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Name, Technology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 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÷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∏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Technology</a:t>
                      </a:r>
                      <a:r>
                        <a:rPr lang="en-US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(Project)</a:t>
                      </a:r>
                      <a:endParaRPr lang="en-US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53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Relational Algebra Operations</a:t>
            </a:r>
            <a:br>
              <a:rPr lang="en-US" sz="720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sz="7200" smtClean="0">
                <a:solidFill>
                  <a:schemeClr val="tx2"/>
                </a:solidFill>
              </a:rPr>
              <a:t>Rename Operator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9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Rename Operator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Symbol: </a:t>
            </a:r>
            <a:r>
              <a:rPr lang="el-GR" smtClean="0"/>
              <a:t>ρ</a:t>
            </a:r>
            <a:r>
              <a:rPr lang="en-US" smtClean="0"/>
              <a:t> (Rho)</a:t>
            </a:r>
          </a:p>
          <a:p>
            <a:r>
              <a:rPr lang="en-US" smtClean="0"/>
              <a:t>Notation: </a:t>
            </a:r>
            <a:r>
              <a:rPr lang="el-GR" smtClean="0">
                <a:sym typeface="Symbol" pitchFamily="18" charset="2"/>
              </a:rPr>
              <a:t>ρ</a:t>
            </a:r>
            <a:r>
              <a:rPr lang="en-US" i="1" baseline="-25000" smtClean="0">
                <a:sym typeface="Symbol" pitchFamily="18" charset="2"/>
              </a:rPr>
              <a:t>A (X1,X2….Xn)</a:t>
            </a:r>
            <a:r>
              <a:rPr lang="en-US" i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(Relation)</a:t>
            </a:r>
            <a:endParaRPr lang="en-US" smtClean="0"/>
          </a:p>
          <a:p>
            <a:r>
              <a:rPr lang="en-US" smtClean="0"/>
              <a:t>Operation:</a:t>
            </a:r>
          </a:p>
          <a:p>
            <a:pPr lvl="1"/>
            <a:r>
              <a:rPr lang="en-US" smtClean="0"/>
              <a:t>The rename operation is used to </a:t>
            </a:r>
            <a:r>
              <a:rPr lang="en-US" b="1" smtClean="0">
                <a:solidFill>
                  <a:schemeClr val="accent6"/>
                </a:solidFill>
              </a:rPr>
              <a:t>rename the output relation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The result of rename operator are also relations with new name.</a:t>
            </a:r>
          </a:p>
          <a:p>
            <a:pPr lvl="1"/>
            <a:r>
              <a:rPr lang="en-US" smtClean="0"/>
              <a:t>The </a:t>
            </a:r>
            <a:r>
              <a:rPr lang="en-US" b="1" smtClean="0">
                <a:solidFill>
                  <a:schemeClr val="accent6"/>
                </a:solidFill>
              </a:rPr>
              <a:t>original relation name can not be changed </a:t>
            </a:r>
            <a:r>
              <a:rPr lang="en-US" smtClean="0"/>
              <a:t>when we perform rename operation on any relation.</a:t>
            </a:r>
          </a:p>
          <a:p>
            <a:r>
              <a:rPr lang="en-US" smtClean="0"/>
              <a:t>How to use: </a:t>
            </a:r>
          </a:p>
          <a:p>
            <a:pPr lvl="1"/>
            <a:r>
              <a:rPr lang="en-US" smtClean="0"/>
              <a:t>ρ</a:t>
            </a:r>
            <a:r>
              <a:rPr lang="en-US" baseline="-25000" smtClean="0"/>
              <a:t> x </a:t>
            </a:r>
            <a:r>
              <a:rPr lang="en-US" smtClean="0"/>
              <a:t>(E)		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mtClean="0"/>
              <a:t>	Returns a relation E under a new name X.</a:t>
            </a:r>
          </a:p>
          <a:p>
            <a:pPr lvl="1"/>
            <a:r>
              <a:rPr lang="en-US" smtClean="0"/>
              <a:t>ρ</a:t>
            </a:r>
            <a:r>
              <a:rPr lang="en-US" baseline="-25000" smtClean="0"/>
              <a:t> A1, A2. …,An </a:t>
            </a:r>
            <a:r>
              <a:rPr lang="en-US" smtClean="0"/>
              <a:t>(E)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mtClean="0"/>
              <a:t>	Returns a relation E with the attributes renamed to A1, A2, …., An.</a:t>
            </a:r>
          </a:p>
          <a:p>
            <a:pPr lvl="1"/>
            <a:r>
              <a:rPr lang="en-US" smtClean="0"/>
              <a:t>ρ</a:t>
            </a:r>
            <a:r>
              <a:rPr lang="en-US" baseline="-25000" smtClean="0"/>
              <a:t> x(A1, A2. …,An) </a:t>
            </a:r>
            <a:r>
              <a:rPr lang="en-US" smtClean="0"/>
              <a:t>(E)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mtClean="0"/>
              <a:t>	Returns a relation E under a new name X with the attributes renamed to A1, A2, …., An.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602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Rename Operator Example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292907"/>
              </p:ext>
            </p:extLst>
          </p:nvPr>
        </p:nvGraphicFramePr>
        <p:xfrm>
          <a:off x="639131" y="1854493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326012"/>
              </p:ext>
            </p:extLst>
          </p:nvPr>
        </p:nvGraphicFramePr>
        <p:xfrm>
          <a:off x="639131" y="1483260"/>
          <a:ext cx="110645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652949" y="4085721"/>
            <a:ext cx="26974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956253"/>
              </p:ext>
            </p:extLst>
          </p:nvPr>
        </p:nvGraphicFramePr>
        <p:xfrm>
          <a:off x="652949" y="3697736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802567"/>
              </p:ext>
            </p:extLst>
          </p:nvPr>
        </p:nvGraphicFramePr>
        <p:xfrm>
          <a:off x="1662978" y="3606846"/>
          <a:ext cx="182276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22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Person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400631"/>
              </p:ext>
            </p:extLst>
          </p:nvPr>
        </p:nvGraphicFramePr>
        <p:xfrm>
          <a:off x="645126" y="4721064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54977"/>
              </p:ext>
            </p:extLst>
          </p:nvPr>
        </p:nvGraphicFramePr>
        <p:xfrm>
          <a:off x="645126" y="4349831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805380"/>
              </p:ext>
            </p:extLst>
          </p:nvPr>
        </p:nvGraphicFramePr>
        <p:xfrm>
          <a:off x="4836492" y="1844274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701682"/>
              </p:ext>
            </p:extLst>
          </p:nvPr>
        </p:nvGraphicFramePr>
        <p:xfrm>
          <a:off x="4836492" y="1473041"/>
          <a:ext cx="1414839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850310" y="4075502"/>
            <a:ext cx="3977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969357"/>
              </p:ext>
            </p:extLst>
          </p:nvPr>
        </p:nvGraphicFramePr>
        <p:xfrm>
          <a:off x="4850310" y="3687517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042606"/>
              </p:ext>
            </p:extLst>
          </p:nvPr>
        </p:nvGraphicFramePr>
        <p:xfrm>
          <a:off x="5860339" y="3596627"/>
          <a:ext cx="372327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2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RollNo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StudentName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SPI)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567959"/>
              </p:ext>
            </p:extLst>
          </p:nvPr>
        </p:nvGraphicFramePr>
        <p:xfrm>
          <a:off x="4842487" y="4710845"/>
          <a:ext cx="2875916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04178"/>
              </p:ext>
            </p:extLst>
          </p:nvPr>
        </p:nvGraphicFramePr>
        <p:xfrm>
          <a:off x="4842487" y="4339612"/>
          <a:ext cx="1320921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09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39193"/>
              </p:ext>
            </p:extLst>
          </p:nvPr>
        </p:nvGraphicFramePr>
        <p:xfrm>
          <a:off x="645126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230339"/>
              </p:ext>
            </p:extLst>
          </p:nvPr>
        </p:nvGraphicFramePr>
        <p:xfrm>
          <a:off x="1746595" y="871064"/>
          <a:ext cx="2281770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table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652949" y="1335264"/>
            <a:ext cx="28346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954421"/>
              </p:ext>
            </p:extLst>
          </p:nvPr>
        </p:nvGraphicFramePr>
        <p:xfrm>
          <a:off x="4851111" y="93902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54773"/>
              </p:ext>
            </p:extLst>
          </p:nvPr>
        </p:nvGraphicFramePr>
        <p:xfrm>
          <a:off x="5952579" y="855754"/>
          <a:ext cx="363103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63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attributes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>
            <a:off x="4858934" y="1319954"/>
            <a:ext cx="338328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47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Rename Operator Example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97915"/>
              </p:ext>
            </p:extLst>
          </p:nvPr>
        </p:nvGraphicFramePr>
        <p:xfrm>
          <a:off x="359787" y="186604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3153454"/>
              </p:ext>
            </p:extLst>
          </p:nvPr>
        </p:nvGraphicFramePr>
        <p:xfrm>
          <a:off x="359787" y="1494815"/>
          <a:ext cx="1085991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85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373605" y="4097276"/>
            <a:ext cx="53949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542251"/>
              </p:ext>
            </p:extLst>
          </p:nvPr>
        </p:nvGraphicFramePr>
        <p:xfrm>
          <a:off x="373605" y="370929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951001"/>
              </p:ext>
            </p:extLst>
          </p:nvPr>
        </p:nvGraphicFramePr>
        <p:xfrm>
          <a:off x="1383634" y="3618401"/>
          <a:ext cx="484295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84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Person (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RollNo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StudentName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) </a:t>
                      </a:r>
                      <a:r>
                        <a:rPr lang="en-US" sz="2400" b="0" i="1" baseline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∏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, Name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5288144"/>
              </p:ext>
            </p:extLst>
          </p:nvPr>
        </p:nvGraphicFramePr>
        <p:xfrm>
          <a:off x="365782" y="4732619"/>
          <a:ext cx="2430172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5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269729"/>
              </p:ext>
            </p:extLst>
          </p:nvPr>
        </p:nvGraphicFramePr>
        <p:xfrm>
          <a:off x="365782" y="4361386"/>
          <a:ext cx="92424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1981800"/>
              </p:ext>
            </p:extLst>
          </p:nvPr>
        </p:nvGraphicFramePr>
        <p:xfrm>
          <a:off x="345323" y="95433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045460"/>
              </p:ext>
            </p:extLst>
          </p:nvPr>
        </p:nvGraphicFramePr>
        <p:xfrm>
          <a:off x="1446791" y="871064"/>
          <a:ext cx="4452847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452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table and attributes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both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995977"/>
              </p:ext>
            </p:extLst>
          </p:nvPr>
        </p:nvGraphicFramePr>
        <p:xfrm>
          <a:off x="6298384" y="1898528"/>
          <a:ext cx="1909128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851597"/>
              </p:ext>
            </p:extLst>
          </p:nvPr>
        </p:nvGraphicFramePr>
        <p:xfrm>
          <a:off x="6298384" y="1527295"/>
          <a:ext cx="1015848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5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6312202" y="4129756"/>
            <a:ext cx="37490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91855"/>
              </p:ext>
            </p:extLst>
          </p:nvPr>
        </p:nvGraphicFramePr>
        <p:xfrm>
          <a:off x="6312202" y="3741771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Algebra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529029"/>
              </p:ext>
            </p:extLst>
          </p:nvPr>
        </p:nvGraphicFramePr>
        <p:xfrm>
          <a:off x="7322231" y="3650881"/>
          <a:ext cx="346068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6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ρ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StudentName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 / Name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469466"/>
              </p:ext>
            </p:extLst>
          </p:nvPr>
        </p:nvGraphicFramePr>
        <p:xfrm>
          <a:off x="6304379" y="4765099"/>
          <a:ext cx="2769283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9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StudentName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300613"/>
              </p:ext>
            </p:extLst>
          </p:nvPr>
        </p:nvGraphicFramePr>
        <p:xfrm>
          <a:off x="6304379" y="4393866"/>
          <a:ext cx="107999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79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355673"/>
              </p:ext>
            </p:extLst>
          </p:nvPr>
        </p:nvGraphicFramePr>
        <p:xfrm>
          <a:off x="6283920" y="961414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748257"/>
              </p:ext>
            </p:extLst>
          </p:nvPr>
        </p:nvGraphicFramePr>
        <p:xfrm>
          <a:off x="7385389" y="878144"/>
          <a:ext cx="4028455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2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smtClean="0">
                          <a:solidFill>
                            <a:schemeClr val="tx1"/>
                          </a:solidFill>
                          <a:sym typeface="Symbol" pitchFamily="18" charset="2"/>
                        </a:rPr>
                        <a:t>Rename particular attributes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357674" y="1335264"/>
            <a:ext cx="51663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93654" y="1336737"/>
            <a:ext cx="461772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5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SQL Functions &amp;</a:t>
            </a:r>
            <a:br>
              <a:rPr lang="en-US" sz="7200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sz="7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418468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Aggregate Functions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Symbol: </a:t>
            </a:r>
            <a:r>
              <a:rPr lang="en-US" altLang="en-US" sz="3200" i="1" smtClean="0">
                <a:latin typeface="+mj-lt"/>
                <a:sym typeface="Symbol" panose="05050102010706020507" pitchFamily="18" charset="2"/>
              </a:rPr>
              <a:t>g</a:t>
            </a:r>
            <a:r>
              <a:rPr lang="en-US" smtClean="0">
                <a:latin typeface="+mj-lt"/>
              </a:rPr>
              <a:t> or G </a:t>
            </a:r>
          </a:p>
          <a:p>
            <a:r>
              <a:rPr lang="en-US" smtClean="0"/>
              <a:t>Notation: </a:t>
            </a:r>
            <a:r>
              <a:rPr lang="en-US" altLang="en-US" i="1" smtClean="0">
                <a:sym typeface="Symbol" panose="05050102010706020507" pitchFamily="18" charset="2"/>
              </a:rPr>
              <a:t>g </a:t>
            </a:r>
            <a:r>
              <a:rPr lang="en-US" i="1" baseline="-25000" smtClean="0">
                <a:sym typeface="Symbol" pitchFamily="18" charset="2"/>
              </a:rPr>
              <a:t>function-name(column), function-name(column), …, function-name(column) </a:t>
            </a:r>
            <a:r>
              <a:rPr lang="en-US" smtClean="0">
                <a:sym typeface="Symbol" pitchFamily="18" charset="2"/>
              </a:rPr>
              <a:t>(Relation)</a:t>
            </a:r>
            <a:endParaRPr lang="en-US" smtClean="0"/>
          </a:p>
          <a:p>
            <a:r>
              <a:rPr lang="en-US" smtClean="0"/>
              <a:t>Operation:</a:t>
            </a:r>
          </a:p>
          <a:p>
            <a:pPr lvl="1"/>
            <a:r>
              <a:rPr lang="en-US" smtClean="0"/>
              <a:t>It </a:t>
            </a:r>
            <a:r>
              <a:rPr lang="en-US" b="1" smtClean="0">
                <a:solidFill>
                  <a:schemeClr val="accent6"/>
                </a:solidFill>
              </a:rPr>
              <a:t>takes a more than one value </a:t>
            </a:r>
            <a:r>
              <a:rPr lang="en-US" smtClean="0"/>
              <a:t>as input and </a:t>
            </a:r>
            <a:r>
              <a:rPr lang="en-US" b="1" smtClean="0">
                <a:solidFill>
                  <a:schemeClr val="accent6"/>
                </a:solidFill>
              </a:rPr>
              <a:t>returns a single value </a:t>
            </a:r>
            <a:r>
              <a:rPr lang="en-US" smtClean="0"/>
              <a:t>as output (result).</a:t>
            </a:r>
          </a:p>
          <a:p>
            <a:r>
              <a:rPr lang="en-US" smtClean="0"/>
              <a:t>Aggregate functions are: </a:t>
            </a:r>
          </a:p>
          <a:p>
            <a:pPr lvl="1"/>
            <a:r>
              <a:rPr lang="en-US" smtClean="0"/>
              <a:t>Sum (It </a:t>
            </a:r>
            <a:r>
              <a:rPr lang="en-US" b="1" smtClean="0">
                <a:solidFill>
                  <a:schemeClr val="accent6"/>
                </a:solidFill>
              </a:rPr>
              <a:t>returns the sum (addition) </a:t>
            </a:r>
            <a:r>
              <a:rPr lang="en-US" smtClean="0"/>
              <a:t>of the values of a column.)</a:t>
            </a:r>
          </a:p>
          <a:p>
            <a:pPr lvl="1"/>
            <a:r>
              <a:rPr lang="en-US" smtClean="0"/>
              <a:t>Max (It </a:t>
            </a:r>
            <a:r>
              <a:rPr lang="en-US" b="1" smtClean="0">
                <a:solidFill>
                  <a:schemeClr val="accent6"/>
                </a:solidFill>
              </a:rPr>
              <a:t>returns the maximum </a:t>
            </a:r>
            <a:r>
              <a:rPr lang="en-US" smtClean="0"/>
              <a:t>value for a column.)</a:t>
            </a:r>
          </a:p>
          <a:p>
            <a:pPr lvl="1"/>
            <a:r>
              <a:rPr lang="en-US" smtClean="0"/>
              <a:t>Min (It </a:t>
            </a:r>
            <a:r>
              <a:rPr lang="en-US" b="1" smtClean="0">
                <a:solidFill>
                  <a:schemeClr val="accent6"/>
                </a:solidFill>
              </a:rPr>
              <a:t>returns the minimum </a:t>
            </a:r>
            <a:r>
              <a:rPr lang="en-US" smtClean="0"/>
              <a:t>value for a column.)</a:t>
            </a:r>
          </a:p>
          <a:p>
            <a:pPr lvl="1"/>
            <a:r>
              <a:rPr lang="en-US" smtClean="0"/>
              <a:t>Avg (It </a:t>
            </a:r>
            <a:r>
              <a:rPr lang="en-US" b="1" smtClean="0">
                <a:solidFill>
                  <a:schemeClr val="accent6"/>
                </a:solidFill>
              </a:rPr>
              <a:t>returns the average </a:t>
            </a:r>
            <a:r>
              <a:rPr lang="en-US" smtClean="0"/>
              <a:t>of the values for a column.) </a:t>
            </a:r>
          </a:p>
          <a:p>
            <a:pPr lvl="1"/>
            <a:r>
              <a:rPr lang="en-US" smtClean="0"/>
              <a:t>Count (It </a:t>
            </a:r>
            <a:r>
              <a:rPr lang="en-US" b="1" smtClean="0">
                <a:solidFill>
                  <a:schemeClr val="accent6"/>
                </a:solidFill>
              </a:rPr>
              <a:t>returns total number </a:t>
            </a:r>
            <a:r>
              <a:rPr lang="en-US" smtClean="0"/>
              <a:t>of values in a given column.)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7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Aggregate Functions Example</a:t>
            </a:r>
            <a:endParaRPr lang="en-US" dirty="0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120713"/>
              </p:ext>
            </p:extLst>
          </p:nvPr>
        </p:nvGraphicFramePr>
        <p:xfrm>
          <a:off x="317151" y="1281848"/>
          <a:ext cx="4143375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Semester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CPI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Ramesh 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Mahesh 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Suresh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Amit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105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Anita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Reeta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107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Rohit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Chetan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Rakesh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813814"/>
              </p:ext>
            </p:extLst>
          </p:nvPr>
        </p:nvGraphicFramePr>
        <p:xfrm>
          <a:off x="317151" y="910615"/>
          <a:ext cx="99290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2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4781437" y="1445511"/>
            <a:ext cx="4663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819800"/>
              </p:ext>
            </p:extLst>
          </p:nvPr>
        </p:nvGraphicFramePr>
        <p:xfrm>
          <a:off x="4781437" y="10575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824959"/>
              </p:ext>
            </p:extLst>
          </p:nvPr>
        </p:nvGraphicFramePr>
        <p:xfrm>
          <a:off x="5880366" y="1048638"/>
          <a:ext cx="3775393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75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 sum of CPI of all students.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4781437" y="2072820"/>
            <a:ext cx="2971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955153"/>
              </p:ext>
            </p:extLst>
          </p:nvPr>
        </p:nvGraphicFramePr>
        <p:xfrm>
          <a:off x="4781437" y="168483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287443"/>
              </p:ext>
            </p:extLst>
          </p:nvPr>
        </p:nvGraphicFramePr>
        <p:xfrm>
          <a:off x="5791466" y="1555845"/>
          <a:ext cx="2113280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113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sum(CPI)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351387"/>
              </p:ext>
            </p:extLst>
          </p:nvPr>
        </p:nvGraphicFramePr>
        <p:xfrm>
          <a:off x="10407941" y="108261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277323"/>
              </p:ext>
            </p:extLst>
          </p:nvPr>
        </p:nvGraphicFramePr>
        <p:xfrm>
          <a:off x="10415764" y="1445511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4781437" y="2836161"/>
            <a:ext cx="46634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8740672"/>
              </p:ext>
            </p:extLst>
          </p:nvPr>
        </p:nvGraphicFramePr>
        <p:xfrm>
          <a:off x="4781437" y="244817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039865"/>
              </p:ext>
            </p:extLst>
          </p:nvPr>
        </p:nvGraphicFramePr>
        <p:xfrm>
          <a:off x="5880366" y="2439288"/>
          <a:ext cx="3922651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922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 maximum &amp; minimum CPI.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4781437" y="3463470"/>
            <a:ext cx="35661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0527371"/>
              </p:ext>
            </p:extLst>
          </p:nvPr>
        </p:nvGraphicFramePr>
        <p:xfrm>
          <a:off x="4781437" y="307548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439266"/>
              </p:ext>
            </p:extLst>
          </p:nvPr>
        </p:nvGraphicFramePr>
        <p:xfrm>
          <a:off x="5791466" y="2946495"/>
          <a:ext cx="316887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68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max(CPI), min(CPI)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454588"/>
              </p:ext>
            </p:extLst>
          </p:nvPr>
        </p:nvGraphicFramePr>
        <p:xfrm>
          <a:off x="10407941" y="247326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246166"/>
              </p:ext>
            </p:extLst>
          </p:nvPr>
        </p:nvGraphicFramePr>
        <p:xfrm>
          <a:off x="10415764" y="2836161"/>
          <a:ext cx="1191261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4773817" y="4188711"/>
            <a:ext cx="420624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601050"/>
              </p:ext>
            </p:extLst>
          </p:nvPr>
        </p:nvGraphicFramePr>
        <p:xfrm>
          <a:off x="4773817" y="380072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679887"/>
              </p:ext>
            </p:extLst>
          </p:nvPr>
        </p:nvGraphicFramePr>
        <p:xfrm>
          <a:off x="5872746" y="3791838"/>
          <a:ext cx="3572131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72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Count the number of students.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4773817" y="4816020"/>
            <a:ext cx="310896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958600"/>
              </p:ext>
            </p:extLst>
          </p:nvPr>
        </p:nvGraphicFramePr>
        <p:xfrm>
          <a:off x="4773817" y="442803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544090"/>
              </p:ext>
            </p:extLst>
          </p:nvPr>
        </p:nvGraphicFramePr>
        <p:xfrm>
          <a:off x="5783846" y="4299045"/>
          <a:ext cx="2517368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17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count(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)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171923"/>
              </p:ext>
            </p:extLst>
          </p:nvPr>
        </p:nvGraphicFramePr>
        <p:xfrm>
          <a:off x="10400321" y="382581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243664"/>
              </p:ext>
            </p:extLst>
          </p:nvPr>
        </p:nvGraphicFramePr>
        <p:xfrm>
          <a:off x="10408144" y="4188711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smtClean="0">
                          <a:solidFill>
                            <a:schemeClr val="tx1"/>
                          </a:solidFill>
                        </a:rPr>
                        <a:t>count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4773817" y="5526021"/>
            <a:ext cx="50292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0787298"/>
              </p:ext>
            </p:extLst>
          </p:nvPr>
        </p:nvGraphicFramePr>
        <p:xfrm>
          <a:off x="4773817" y="5138036"/>
          <a:ext cx="1100455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354317"/>
              </p:ext>
            </p:extLst>
          </p:nvPr>
        </p:nvGraphicFramePr>
        <p:xfrm>
          <a:off x="5872746" y="5129148"/>
          <a:ext cx="4140518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140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out average of CPI of all students.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" name="Straight Connector 31"/>
          <p:cNvCxnSpPr/>
          <p:nvPr/>
        </p:nvCxnSpPr>
        <p:spPr>
          <a:xfrm>
            <a:off x="4773817" y="6153330"/>
            <a:ext cx="2971800" cy="782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248890"/>
              </p:ext>
            </p:extLst>
          </p:nvPr>
        </p:nvGraphicFramePr>
        <p:xfrm>
          <a:off x="4773817" y="5765345"/>
          <a:ext cx="100203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Answer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082247"/>
              </p:ext>
            </p:extLst>
          </p:nvPr>
        </p:nvGraphicFramePr>
        <p:xfrm>
          <a:off x="5783846" y="5636355"/>
          <a:ext cx="2065655" cy="518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6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altLang="en-US" sz="2800" b="0" i="1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g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i="1" baseline="-2500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r>
                        <a:rPr lang="en-US" sz="2000" b="0" i="1" baseline="-25000" dirty="0" smtClean="0">
                          <a:solidFill>
                            <a:schemeClr val="tx1"/>
                          </a:solidFill>
                        </a:rPr>
                        <a:t>(CPI) 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(Student)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388231"/>
              </p:ext>
            </p:extLst>
          </p:nvPr>
        </p:nvGraphicFramePr>
        <p:xfrm>
          <a:off x="10400321" y="5163129"/>
          <a:ext cx="10496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272540"/>
              </p:ext>
            </p:extLst>
          </p:nvPr>
        </p:nvGraphicFramePr>
        <p:xfrm>
          <a:off x="10408144" y="5526021"/>
          <a:ext cx="109728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8.11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74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Relational Algebra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79" y="711201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Write down relational algebras for the following  table:</a:t>
            </a:r>
          </a:p>
          <a:p>
            <a:pPr lvl="2"/>
            <a:r>
              <a:rPr lang="en-US" dirty="0" smtClean="0"/>
              <a:t>Employee (person-name, street, city)</a:t>
            </a:r>
          </a:p>
          <a:p>
            <a:pPr lvl="2"/>
            <a:r>
              <a:rPr lang="en-US" dirty="0" smtClean="0"/>
              <a:t>Works (person-name, company-name, salary)</a:t>
            </a:r>
          </a:p>
          <a:p>
            <a:pPr lvl="2"/>
            <a:r>
              <a:rPr lang="en-US" dirty="0" smtClean="0"/>
              <a:t>Company (company-name, city)</a:t>
            </a:r>
          </a:p>
          <a:p>
            <a:pPr lvl="2"/>
            <a:r>
              <a:rPr lang="en-US" dirty="0" smtClean="0"/>
              <a:t>Managers (person-name, manager-name)</a:t>
            </a:r>
          </a:p>
          <a:p>
            <a:pPr lvl="1" algn="just"/>
            <a:r>
              <a:rPr lang="en-US" sz="2000" dirty="0" smtClean="0"/>
              <a:t>Find the </a:t>
            </a:r>
            <a:r>
              <a:rPr lang="en-US" sz="2000" dirty="0" smtClean="0">
                <a:solidFill>
                  <a:schemeClr val="tx2"/>
                </a:solidFill>
              </a:rPr>
              <a:t>names</a:t>
            </a:r>
            <a:r>
              <a:rPr lang="en-US" sz="2000" dirty="0" smtClean="0"/>
              <a:t> of all employees who </a:t>
            </a:r>
            <a:r>
              <a:rPr lang="en-US" sz="2000" dirty="0" smtClean="0">
                <a:solidFill>
                  <a:schemeClr val="tx2"/>
                </a:solidFill>
              </a:rPr>
              <a:t>work for “TCS”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dirty="0" smtClean="0"/>
              <a:t>Find the </a:t>
            </a:r>
            <a:r>
              <a:rPr lang="en-US" sz="2000" dirty="0" smtClean="0">
                <a:solidFill>
                  <a:schemeClr val="tx2"/>
                </a:solidFill>
              </a:rPr>
              <a:t>names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tx2"/>
                </a:solidFill>
              </a:rPr>
              <a:t>cities</a:t>
            </a:r>
            <a:r>
              <a:rPr lang="en-US" sz="2000" dirty="0" smtClean="0"/>
              <a:t> of residence of all employees who </a:t>
            </a:r>
            <a:r>
              <a:rPr lang="en-US" sz="2000" dirty="0" smtClean="0">
                <a:solidFill>
                  <a:schemeClr val="tx2"/>
                </a:solidFill>
              </a:rPr>
              <a:t>work for “Infosys”.</a:t>
            </a:r>
          </a:p>
          <a:p>
            <a:pPr lvl="1" algn="just"/>
            <a:r>
              <a:rPr lang="en-US" sz="2000" dirty="0" smtClean="0"/>
              <a:t>Find the </a:t>
            </a:r>
            <a:r>
              <a:rPr lang="en-US" sz="2000" dirty="0" smtClean="0">
                <a:solidFill>
                  <a:schemeClr val="tx2"/>
                </a:solidFill>
              </a:rPr>
              <a:t>names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tx2"/>
                </a:solidFill>
              </a:rPr>
              <a:t>street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tx2"/>
                </a:solidFill>
              </a:rPr>
              <a:t>city</a:t>
            </a:r>
            <a:r>
              <a:rPr lang="en-US" sz="2000" dirty="0" smtClean="0"/>
              <a:t> of residence of all employees </a:t>
            </a:r>
            <a:r>
              <a:rPr lang="en-US" sz="2000" dirty="0" smtClean="0">
                <a:solidFill>
                  <a:schemeClr val="tx2"/>
                </a:solidFill>
              </a:rPr>
              <a:t>who work for “ITC”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tx2"/>
                </a:solidFill>
              </a:rPr>
              <a:t>earn more than $10,000 </a:t>
            </a:r>
            <a:r>
              <a:rPr lang="en-US" sz="2000" dirty="0" smtClean="0"/>
              <a:t>per annum.</a:t>
            </a:r>
          </a:p>
          <a:p>
            <a:pPr lvl="1" algn="just"/>
            <a:r>
              <a:rPr lang="en-US" sz="2000" dirty="0" smtClean="0"/>
              <a:t>Find the </a:t>
            </a:r>
            <a:r>
              <a:rPr lang="en-US" sz="2000" dirty="0" smtClean="0">
                <a:solidFill>
                  <a:schemeClr val="tx2"/>
                </a:solidFill>
              </a:rPr>
              <a:t>names</a:t>
            </a:r>
            <a:r>
              <a:rPr lang="en-US" sz="2000" dirty="0" smtClean="0"/>
              <a:t> of all employees in this database who </a:t>
            </a:r>
            <a:r>
              <a:rPr lang="en-US" sz="2000" dirty="0" smtClean="0">
                <a:solidFill>
                  <a:schemeClr val="tx2"/>
                </a:solidFill>
              </a:rPr>
              <a:t>live in the same city as the company </a:t>
            </a:r>
            <a:r>
              <a:rPr lang="en-US" sz="2000" dirty="0" smtClean="0"/>
              <a:t>for which they work.</a:t>
            </a:r>
          </a:p>
          <a:p>
            <a:pPr lvl="1" algn="just"/>
            <a:r>
              <a:rPr lang="en-US" sz="2000" dirty="0" smtClean="0"/>
              <a:t>Find the </a:t>
            </a:r>
            <a:r>
              <a:rPr lang="en-US" sz="2000" dirty="0" smtClean="0">
                <a:solidFill>
                  <a:schemeClr val="tx2"/>
                </a:solidFill>
              </a:rPr>
              <a:t>names</a:t>
            </a:r>
            <a:r>
              <a:rPr lang="en-US" sz="2000" dirty="0" smtClean="0"/>
              <a:t> of all employees </a:t>
            </a:r>
            <a:r>
              <a:rPr lang="en-US" sz="2000" dirty="0" smtClean="0">
                <a:solidFill>
                  <a:schemeClr val="tx2"/>
                </a:solidFill>
              </a:rPr>
              <a:t>working in “TCS” </a:t>
            </a:r>
            <a:r>
              <a:rPr lang="en-US" sz="2000" dirty="0" smtClean="0"/>
              <a:t>who </a:t>
            </a:r>
            <a:r>
              <a:rPr lang="en-US" sz="2000" dirty="0" smtClean="0">
                <a:solidFill>
                  <a:schemeClr val="tx2"/>
                </a:solidFill>
              </a:rPr>
              <a:t>earn more than 25000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tx2"/>
                </a:solidFill>
              </a:rPr>
              <a:t>less than 40000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dirty="0" smtClean="0"/>
              <a:t>Find the </a:t>
            </a:r>
            <a:r>
              <a:rPr lang="en-US" sz="2000" dirty="0" smtClean="0">
                <a:solidFill>
                  <a:schemeClr val="tx2"/>
                </a:solidFill>
              </a:rPr>
              <a:t>name</a:t>
            </a:r>
            <a:r>
              <a:rPr lang="en-US" sz="2000" dirty="0" smtClean="0"/>
              <a:t> of employee </a:t>
            </a:r>
            <a:r>
              <a:rPr lang="en-US" sz="2000" dirty="0" smtClean="0">
                <a:solidFill>
                  <a:schemeClr val="tx2"/>
                </a:solidFill>
              </a:rPr>
              <a:t>whose manager is “Ajay Patel”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chemeClr val="tx2"/>
                </a:solidFill>
              </a:rPr>
              <a:t>salary is more than 50000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dirty="0" smtClean="0"/>
              <a:t>Display the </a:t>
            </a:r>
            <a:r>
              <a:rPr lang="en-US" sz="2000" dirty="0" smtClean="0">
                <a:solidFill>
                  <a:schemeClr val="tx2"/>
                </a:solidFill>
              </a:rPr>
              <a:t>name</a:t>
            </a:r>
            <a:r>
              <a:rPr lang="en-US" sz="2000" dirty="0" smtClean="0"/>
              <a:t> of employee with </a:t>
            </a:r>
            <a:r>
              <a:rPr lang="en-US" sz="2000" dirty="0" smtClean="0">
                <a:solidFill>
                  <a:schemeClr val="tx2"/>
                </a:solidFill>
              </a:rPr>
              <a:t>street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tx2"/>
                </a:solidFill>
              </a:rPr>
              <a:t>city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tx2"/>
                </a:solidFill>
              </a:rPr>
              <a:t>company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name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tx2"/>
                </a:solidFill>
              </a:rPr>
              <a:t>salary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tx2"/>
                </a:solidFill>
              </a:rPr>
              <a:t>manager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name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staying in “Rajkot” and working in “Ahmedabad”.</a:t>
            </a:r>
          </a:p>
          <a:p>
            <a:pPr lvl="1" algn="just"/>
            <a:r>
              <a:rPr lang="en-US" sz="2000" dirty="0" smtClean="0"/>
              <a:t>Find </a:t>
            </a:r>
            <a:r>
              <a:rPr lang="en-US" sz="2000" dirty="0" smtClean="0">
                <a:solidFill>
                  <a:schemeClr val="tx2"/>
                </a:solidFill>
              </a:rPr>
              <a:t>maximum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tx2"/>
                </a:solidFill>
              </a:rPr>
              <a:t>minimum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tx2"/>
                </a:solidFill>
              </a:rPr>
              <a:t>average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salary</a:t>
            </a:r>
            <a:r>
              <a:rPr lang="en-US" sz="2000" dirty="0" smtClean="0"/>
              <a:t> of all employee.</a:t>
            </a:r>
          </a:p>
          <a:p>
            <a:pPr lvl="1" algn="just"/>
            <a:r>
              <a:rPr lang="en-US" sz="2000" dirty="0" smtClean="0"/>
              <a:t>Find out the </a:t>
            </a:r>
            <a:r>
              <a:rPr lang="en-US" sz="2000" dirty="0" smtClean="0">
                <a:solidFill>
                  <a:schemeClr val="tx2"/>
                </a:solidFill>
              </a:rPr>
              <a:t>total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2"/>
                </a:solidFill>
              </a:rPr>
              <a:t>number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chemeClr val="tx2"/>
                </a:solidFill>
              </a:rPr>
              <a:t>employee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924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Alternate Key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An alternate key is a </a:t>
            </a:r>
            <a:r>
              <a:rPr lang="en-US" b="1" smtClean="0">
                <a:solidFill>
                  <a:schemeClr val="accent6"/>
                </a:solidFill>
              </a:rPr>
              <a:t>candidate key that is not chosen by database designer </a:t>
            </a:r>
            <a:r>
              <a:rPr lang="en-US" smtClean="0"/>
              <a:t>to identify tuples uniquely in a relation.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365579"/>
              </p:ext>
            </p:extLst>
          </p:nvPr>
        </p:nvGraphicFramePr>
        <p:xfrm>
          <a:off x="2663819" y="4334785"/>
          <a:ext cx="582162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34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190540106001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180540106002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2674185" y="4315952"/>
            <a:ext cx="1584961" cy="2059982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2521787" y="3232483"/>
            <a:ext cx="173736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</a:rPr>
              <a:t>EnrollNo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59146" y="4320717"/>
            <a:ext cx="2363327" cy="2066229"/>
          </a:xfrm>
          <a:prstGeom prst="roundRect">
            <a:avLst>
              <a:gd name="adj" fmla="val 4514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4531330" y="3232483"/>
            <a:ext cx="2560320" cy="731520"/>
          </a:xfrm>
          <a:prstGeom prst="wedgeRoundRectCallout">
            <a:avLst>
              <a:gd name="adj1" fmla="val -21233"/>
              <a:gd name="adj2" fmla="val 9909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Candidate Key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RollNo</a:t>
            </a:r>
            <a:r>
              <a:rPr lang="en-US" sz="2000" dirty="0">
                <a:solidFill>
                  <a:schemeClr val="tx1"/>
                </a:solidFill>
              </a:rPr>
              <a:t>, Branch,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7" y="2373156"/>
            <a:ext cx="1188000" cy="783206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863336" y="2688362"/>
            <a:ext cx="1512000" cy="468000"/>
          </a:xfrm>
          <a:prstGeom prst="wedgeRoundRectCallout">
            <a:avLst>
              <a:gd name="adj1" fmla="val 60473"/>
              <a:gd name="adj2" fmla="val 12570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Primary Key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7362748" y="2688362"/>
            <a:ext cx="1645920" cy="468000"/>
          </a:xfrm>
          <a:prstGeom prst="wedgeRoundRectCallout">
            <a:avLst>
              <a:gd name="adj1" fmla="val -68526"/>
              <a:gd name="adj2" fmla="val 117083"/>
              <a:gd name="adj3" fmla="val 16667"/>
            </a:avLst>
          </a:prstGeom>
          <a:solidFill>
            <a:srgbClr val="F0F0F0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Alternate Key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37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58227" y="2668100"/>
            <a:ext cx="10515600" cy="285273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720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DRL(Data Retrieval Language)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1002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DRL(Data </a:t>
            </a:r>
            <a:r>
              <a:rPr lang="en-US" dirty="0"/>
              <a:t>Retrieval</a:t>
            </a:r>
            <a:r>
              <a:rPr lang="en-US" dirty="0" smtClean="0"/>
              <a:t> </a:t>
            </a:r>
            <a:r>
              <a:rPr lang="en-US" dirty="0"/>
              <a:t>Language)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-744905" y="782515"/>
            <a:ext cx="11656159" cy="5301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DRL means Data Retrieval Language. This will be used for the retrieval of the data from the </a:t>
            </a:r>
            <a:r>
              <a:rPr lang="en-US" sz="3200" dirty="0" smtClean="0"/>
              <a:t>database.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In </a:t>
            </a:r>
            <a:r>
              <a:rPr lang="en-US" sz="3200" dirty="0"/>
              <a:t>order to see the data present in the database, we will use DRL statement. </a:t>
            </a:r>
            <a:endParaRPr lang="en-US" altLang="en-US" sz="3200" dirty="0" smtClean="0"/>
          </a:p>
          <a:p>
            <a:pPr lvl="1" algn="l"/>
            <a:endParaRPr lang="en-US" altLang="en-US" sz="2400" dirty="0" smtClean="0"/>
          </a:p>
          <a:p>
            <a:pPr lvl="1" algn="l">
              <a:buFontTx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654615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58227" y="2668100"/>
            <a:ext cx="10515600" cy="285273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720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DCL(Data Control Language)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4068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DCL(Data Control Language)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6549" y="1037492"/>
            <a:ext cx="11656159" cy="5301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DCL statements </a:t>
            </a:r>
            <a:r>
              <a:rPr lang="en-US" sz="2800" dirty="0"/>
              <a:t>control the level of access that users have on database </a:t>
            </a:r>
            <a:r>
              <a:rPr lang="en-US" sz="2800" dirty="0" smtClean="0"/>
              <a:t>objects</a:t>
            </a:r>
            <a:r>
              <a:rPr lang="en-US" altLang="en-US" sz="2800" dirty="0" smtClean="0"/>
              <a:t>.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To understand the SQL Data Control Language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sz="3200" b="1" dirty="0" smtClean="0"/>
              <a:t>Grant</a:t>
            </a:r>
            <a:r>
              <a:rPr lang="en-US" altLang="en-US" sz="2400" dirty="0" smtClean="0"/>
              <a:t> </a:t>
            </a:r>
          </a:p>
          <a:p>
            <a:pPr lvl="1" algn="l"/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3200" dirty="0"/>
              <a:t>allows users to read/write on certain database objects</a:t>
            </a:r>
            <a:endParaRPr lang="en-US" altLang="en-US" sz="32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sz="3200" b="1" dirty="0" smtClean="0"/>
              <a:t>Revoke</a:t>
            </a:r>
          </a:p>
          <a:p>
            <a:pPr lvl="2" algn="l"/>
            <a:r>
              <a:rPr lang="en-US" altLang="en-US" sz="2200" dirty="0"/>
              <a:t> </a:t>
            </a:r>
            <a:r>
              <a:rPr lang="en-US" sz="3200" dirty="0"/>
              <a:t>withdraw access privileges given with the GRANT command</a:t>
            </a:r>
          </a:p>
          <a:p>
            <a:pPr lvl="2" algn="l"/>
            <a:endParaRPr lang="en-US" altLang="en-US" sz="2200" dirty="0" smtClean="0"/>
          </a:p>
          <a:p>
            <a:pPr lvl="1" algn="l"/>
            <a:endParaRPr lang="en-US" altLang="en-US" sz="2400" dirty="0" smtClean="0"/>
          </a:p>
          <a:p>
            <a:pPr lvl="1" algn="l">
              <a:buFontTx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81266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75811" y="2290031"/>
            <a:ext cx="10515600" cy="285273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720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TCL(Transaction Control Language)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2976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TCL(</a:t>
            </a:r>
            <a:r>
              <a:rPr lang="en-US" dirty="0"/>
              <a:t>Transaction</a:t>
            </a:r>
            <a:r>
              <a:rPr lang="en-US" dirty="0" smtClean="0"/>
              <a:t> </a:t>
            </a:r>
            <a:r>
              <a:rPr lang="en-US" dirty="0"/>
              <a:t>Control Language)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36549" y="1037492"/>
            <a:ext cx="11656159" cy="5301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altLang="en-US" sz="2800" dirty="0"/>
              <a:t>T</a:t>
            </a:r>
            <a:r>
              <a:rPr lang="en-US" altLang="en-US" sz="2800" dirty="0" smtClean="0"/>
              <a:t>CL statements </a:t>
            </a:r>
            <a:r>
              <a:rPr lang="en-US" sz="2800" dirty="0"/>
              <a:t>allow you to control and manage transactions to maintain the integrity of data within SQL statements</a:t>
            </a:r>
            <a:r>
              <a:rPr lang="en-US" sz="2800" dirty="0" smtClean="0"/>
              <a:t>.</a:t>
            </a:r>
            <a:endParaRPr lang="en-US" altLang="en-US" sz="2800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b="1" dirty="0" smtClean="0"/>
              <a:t>Commit </a:t>
            </a:r>
          </a:p>
          <a:p>
            <a:pPr lvl="1" algn="l"/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3200" dirty="0"/>
              <a:t>commits a transaction </a:t>
            </a:r>
            <a:endParaRPr lang="en-US" sz="3200" dirty="0" smtClean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altLang="en-US" sz="3200" b="1" dirty="0" smtClean="0"/>
              <a:t>Rollback</a:t>
            </a:r>
            <a:endParaRPr lang="en-US" altLang="en-US" sz="3200" b="1" dirty="0"/>
          </a:p>
          <a:p>
            <a:pPr lvl="2" algn="l"/>
            <a:r>
              <a:rPr lang="en-US" altLang="en-US" sz="2200" dirty="0"/>
              <a:t> </a:t>
            </a:r>
            <a:r>
              <a:rPr lang="en-US" sz="3200" dirty="0"/>
              <a:t>ROLLBACK a transaction in case of any </a:t>
            </a:r>
            <a:r>
              <a:rPr lang="en-US" sz="3200" dirty="0" smtClean="0"/>
              <a:t>error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Savepoint</a:t>
            </a:r>
            <a:r>
              <a:rPr lang="en-US" sz="3200" b="1" dirty="0" smtClean="0"/>
              <a:t> </a:t>
            </a:r>
            <a:endParaRPr lang="en-US" sz="3200" b="1" dirty="0"/>
          </a:p>
          <a:p>
            <a:pPr lvl="1" algn="l"/>
            <a:r>
              <a:rPr lang="en-US" sz="2400" dirty="0"/>
              <a:t>	 </a:t>
            </a:r>
            <a:r>
              <a:rPr lang="en-US" sz="3200" dirty="0"/>
              <a:t>identify a point in a transaction to which you can later roll back</a:t>
            </a:r>
          </a:p>
          <a:p>
            <a:pPr lvl="1" algn="l"/>
            <a:endParaRPr lang="en-US" sz="3200" dirty="0"/>
          </a:p>
          <a:p>
            <a:pPr lvl="2" algn="l"/>
            <a:endParaRPr lang="en-US" altLang="en-US" sz="2200" dirty="0" smtClean="0"/>
          </a:p>
          <a:p>
            <a:pPr lvl="1" algn="l"/>
            <a:endParaRPr lang="en-US" altLang="en-US" sz="2400" dirty="0" smtClean="0"/>
          </a:p>
          <a:p>
            <a:pPr lvl="1" algn="l">
              <a:buFontTx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870558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75811" y="2290031"/>
            <a:ext cx="10515600" cy="285273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720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 Views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596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18218" y="661810"/>
            <a:ext cx="10323903" cy="37435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marR="0" lvl="0" indent="-22860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+mn-lt"/>
              </a:rPr>
              <a:t>SQL CREATE VIEW Statement</a:t>
            </a:r>
          </a:p>
          <a:p>
            <a:pPr marL="228600" marR="0" lvl="0" indent="-22860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+mn-lt"/>
              </a:rPr>
              <a:t>In SQL, a view is a virtual table based on the result-set of an SQL statement.</a:t>
            </a:r>
          </a:p>
          <a:p>
            <a:pPr marL="228600" marR="0" lvl="0" indent="-22860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+mn-lt"/>
              </a:rPr>
              <a:t>A view contains rows and columns, just like a real table. The fields in a view are fields from one or more real tables in the database.</a:t>
            </a:r>
          </a:p>
          <a:p>
            <a:pPr marL="228600" marR="0" lvl="0" indent="-22860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+mn-lt"/>
              </a:rPr>
              <a:t>You can add SQL statements and functions to a view and present the data as if the data were coming from one single table.</a:t>
            </a:r>
          </a:p>
          <a:p>
            <a:pPr marL="228600" marR="0" lvl="0" indent="-22860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+mn-lt"/>
              </a:rPr>
              <a:t>A view is created with the CREATE VIEW statement. </a:t>
            </a:r>
          </a:p>
        </p:txBody>
      </p:sp>
      <p:sp>
        <p:nvSpPr>
          <p:cNvPr id="8" name="Rectangle 7"/>
          <p:cNvSpPr/>
          <p:nvPr/>
        </p:nvSpPr>
        <p:spPr>
          <a:xfrm>
            <a:off x="588556" y="446448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Syntax:</a:t>
            </a:r>
          </a:p>
          <a:p>
            <a:r>
              <a:rPr lang="en-US" dirty="0" smtClean="0">
                <a:solidFill>
                  <a:srgbClr val="0000CD"/>
                </a:solidFill>
              </a:rPr>
              <a:t>CREATE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CD"/>
                </a:solidFill>
              </a:rPr>
              <a:t>VIEW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i="1" dirty="0" err="1">
                <a:solidFill>
                  <a:srgbClr val="000000"/>
                </a:solidFill>
              </a:rPr>
              <a:t>view_name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>
                <a:solidFill>
                  <a:srgbClr val="0000CD"/>
                </a:solidFill>
              </a:rPr>
              <a:t>AS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SELECT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i="1" dirty="0">
                <a:solidFill>
                  <a:srgbClr val="000000"/>
                </a:solidFill>
              </a:rPr>
              <a:t>column1</a:t>
            </a:r>
            <a:r>
              <a:rPr lang="en-US" dirty="0">
                <a:solidFill>
                  <a:srgbClr val="000000"/>
                </a:solidFill>
              </a:rPr>
              <a:t>, </a:t>
            </a:r>
            <a:r>
              <a:rPr lang="en-US" i="1" dirty="0">
                <a:solidFill>
                  <a:srgbClr val="000000"/>
                </a:solidFill>
              </a:rPr>
              <a:t>column2</a:t>
            </a:r>
            <a:r>
              <a:rPr lang="en-US" dirty="0">
                <a:solidFill>
                  <a:srgbClr val="000000"/>
                </a:solidFill>
              </a:rPr>
              <a:t>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FROM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i="1" dirty="0">
                <a:solidFill>
                  <a:srgbClr val="000000"/>
                </a:solidFill>
              </a:rPr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</a:rPr>
              <a:t>WHERE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i="1" dirty="0">
                <a:solidFill>
                  <a:srgbClr val="000000"/>
                </a:solidFill>
              </a:rPr>
              <a:t>condition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389158" y="4602980"/>
            <a:ext cx="6096000" cy="1200329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CREATE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VIEW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[Brazil Customers] </a:t>
            </a: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AS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ContactName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Customers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rgbClr val="0000CD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 Country = </a:t>
            </a:r>
            <a:r>
              <a:rPr lang="en-US" b="1" dirty="0">
                <a:solidFill>
                  <a:srgbClr val="A52A2A"/>
                </a:solidFill>
                <a:latin typeface="Consolas" panose="020B0609020204030204" pitchFamily="49" charset="0"/>
              </a:rPr>
              <a:t>'Brazil'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b="1" dirty="0"/>
          </a:p>
        </p:txBody>
      </p:sp>
      <p:sp>
        <p:nvSpPr>
          <p:cNvPr id="10" name="Rectangle 9"/>
          <p:cNvSpPr/>
          <p:nvPr/>
        </p:nvSpPr>
        <p:spPr>
          <a:xfrm>
            <a:off x="5389158" y="6198550"/>
            <a:ext cx="4363695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CD"/>
                </a:solidFill>
                <a:latin typeface="Consolas" panose="020B0609020204030204" pitchFamily="49" charset="0"/>
              </a:rPr>
              <a:t>SELECT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IN" b="1" dirty="0">
                <a:solidFill>
                  <a:srgbClr val="0000CD"/>
                </a:solidFill>
                <a:latin typeface="Consolas" panose="020B0609020204030204" pitchFamily="49" charset="0"/>
              </a:rPr>
              <a:t>FROM</a:t>
            </a:r>
            <a:r>
              <a:rPr lang="en-IN" b="1" dirty="0">
                <a:solidFill>
                  <a:srgbClr val="000000"/>
                </a:solidFill>
                <a:latin typeface="Consolas" panose="020B0609020204030204" pitchFamily="49" charset="0"/>
              </a:rPr>
              <a:t> [Brazil Customers];</a:t>
            </a:r>
            <a:endParaRPr lang="en-IN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8600" y="0"/>
            <a:ext cx="12192000" cy="71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SQL 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202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283824"/>
              </p:ext>
            </p:extLst>
          </p:nvPr>
        </p:nvGraphicFramePr>
        <p:xfrm>
          <a:off x="395654" y="954006"/>
          <a:ext cx="7614138" cy="4198290"/>
        </p:xfrm>
        <a:graphic>
          <a:graphicData uri="http://schemas.openxmlformats.org/drawingml/2006/table">
            <a:tbl>
              <a:tblPr/>
              <a:tblGrid>
                <a:gridCol w="3821600">
                  <a:extLst>
                    <a:ext uri="{9D8B030D-6E8A-4147-A177-3AD203B41FA5}">
                      <a16:colId xmlns:a16="http://schemas.microsoft.com/office/drawing/2014/main" val="2050623090"/>
                    </a:ext>
                  </a:extLst>
                </a:gridCol>
                <a:gridCol w="3792538">
                  <a:extLst>
                    <a:ext uri="{9D8B030D-6E8A-4147-A177-3AD203B41FA5}">
                      <a16:colId xmlns:a16="http://schemas.microsoft.com/office/drawing/2014/main" val="4133606448"/>
                    </a:ext>
                  </a:extLst>
                </a:gridCol>
              </a:tblGrid>
              <a:tr h="419829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 err="1">
                          <a:effectLst/>
                        </a:rPr>
                        <a:t>CustomerName</a:t>
                      </a:r>
                      <a:endParaRPr lang="en-IN" sz="1300" dirty="0">
                        <a:effectLst/>
                      </a:endParaRPr>
                    </a:p>
                  </a:txBody>
                  <a:tcPr marL="111486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ContactName</a:t>
                      </a:r>
                    </a:p>
                  </a:txBody>
                  <a:tcPr marL="55743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312235"/>
                  </a:ext>
                </a:extLst>
              </a:tr>
              <a:tr h="419829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Comércio Mineiro</a:t>
                      </a:r>
                    </a:p>
                  </a:txBody>
                  <a:tcPr marL="111486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Pedro Afonso</a:t>
                      </a:r>
                    </a:p>
                  </a:txBody>
                  <a:tcPr marL="55743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0717"/>
                  </a:ext>
                </a:extLst>
              </a:tr>
              <a:tr h="419829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Familia Arquibaldo</a:t>
                      </a:r>
                    </a:p>
                  </a:txBody>
                  <a:tcPr marL="111486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Aria Cruz</a:t>
                      </a:r>
                    </a:p>
                  </a:txBody>
                  <a:tcPr marL="55743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381551"/>
                  </a:ext>
                </a:extLst>
              </a:tr>
              <a:tr h="419829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Gourmet Lanchonetes</a:t>
                      </a:r>
                    </a:p>
                  </a:txBody>
                  <a:tcPr marL="111486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André Fonseca</a:t>
                      </a:r>
                    </a:p>
                  </a:txBody>
                  <a:tcPr marL="55743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701273"/>
                  </a:ext>
                </a:extLst>
              </a:tr>
              <a:tr h="419829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Hanari Carnes</a:t>
                      </a:r>
                    </a:p>
                  </a:txBody>
                  <a:tcPr marL="111486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Mario Pontes</a:t>
                      </a:r>
                    </a:p>
                  </a:txBody>
                  <a:tcPr marL="55743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532755"/>
                  </a:ext>
                </a:extLst>
              </a:tr>
              <a:tr h="419829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Que Delícia</a:t>
                      </a:r>
                    </a:p>
                  </a:txBody>
                  <a:tcPr marL="111486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Bernardo Batista</a:t>
                      </a:r>
                    </a:p>
                  </a:txBody>
                  <a:tcPr marL="55743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96963"/>
                  </a:ext>
                </a:extLst>
              </a:tr>
              <a:tr h="419829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Queen </a:t>
                      </a:r>
                      <a:r>
                        <a:rPr lang="en-IN" sz="1300" dirty="0" err="1">
                          <a:effectLst/>
                        </a:rPr>
                        <a:t>Cozinha</a:t>
                      </a:r>
                      <a:endParaRPr lang="en-IN" sz="1300" dirty="0">
                        <a:effectLst/>
                      </a:endParaRPr>
                    </a:p>
                  </a:txBody>
                  <a:tcPr marL="111486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Lúcia Carvalho</a:t>
                      </a:r>
                    </a:p>
                  </a:txBody>
                  <a:tcPr marL="55743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880433"/>
                  </a:ext>
                </a:extLst>
              </a:tr>
              <a:tr h="419829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Ricardo Adocicados</a:t>
                      </a:r>
                    </a:p>
                  </a:txBody>
                  <a:tcPr marL="111486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Janete Limeira</a:t>
                      </a:r>
                    </a:p>
                  </a:txBody>
                  <a:tcPr marL="55743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57063"/>
                  </a:ext>
                </a:extLst>
              </a:tr>
              <a:tr h="419829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Tradição Hipermercados</a:t>
                      </a:r>
                    </a:p>
                  </a:txBody>
                  <a:tcPr marL="111486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Anabela Domingues</a:t>
                      </a:r>
                    </a:p>
                  </a:txBody>
                  <a:tcPr marL="55743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05949"/>
                  </a:ext>
                </a:extLst>
              </a:tr>
              <a:tr h="419829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Wellington Importadora</a:t>
                      </a:r>
                    </a:p>
                  </a:txBody>
                  <a:tcPr marL="111486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Paula </a:t>
                      </a:r>
                      <a:r>
                        <a:rPr lang="en-IN" sz="1300" dirty="0" err="1">
                          <a:effectLst/>
                        </a:rPr>
                        <a:t>Parente</a:t>
                      </a:r>
                      <a:endParaRPr lang="en-IN" sz="1300" dirty="0">
                        <a:effectLst/>
                      </a:endParaRPr>
                    </a:p>
                  </a:txBody>
                  <a:tcPr marL="55743" marR="55743" marT="55743" marB="5574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366927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23900" y="1182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5316" y="149414"/>
            <a:ext cx="2996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Resultant table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518815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931984" y="2453054"/>
            <a:ext cx="10911253" cy="6945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spcBef>
                <a:spcPct val="0"/>
              </a:spcBef>
            </a:pPr>
            <a:r>
              <a:rPr lang="en-US" altLang="en-US" sz="6000" dirty="0" smtClean="0">
                <a:cs typeface="Times New Roman" panose="02020603050405020304" pitchFamily="18" charset="0"/>
              </a:rPr>
              <a:t>End of Unit - 3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>
          <a:xfrm>
            <a:off x="121627" y="6224954"/>
            <a:ext cx="10911253" cy="6945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spcBef>
                <a:spcPct val="0"/>
              </a:spcBef>
            </a:pPr>
            <a:r>
              <a:rPr lang="en-US" altLang="en-US" sz="2000" dirty="0" smtClean="0">
                <a:cs typeface="Times New Roman" panose="02020603050405020304" pitchFamily="18" charset="0"/>
              </a:rPr>
              <a:t>Source From: Darshan Institute, Rajkot</a:t>
            </a:r>
          </a:p>
          <a:p>
            <a:pPr marL="609600" indent="-609600">
              <a:spcBef>
                <a:spcPct val="0"/>
              </a:spcBef>
            </a:pPr>
            <a:endParaRPr lang="en-US" altLang="en-US" sz="60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39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Primary Key rules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primary key </a:t>
            </a:r>
            <a:r>
              <a:rPr lang="en-US" b="1" smtClean="0">
                <a:solidFill>
                  <a:schemeClr val="accent6"/>
                </a:solidFill>
              </a:rPr>
              <a:t>may have one or more attributes</a:t>
            </a:r>
            <a:r>
              <a:rPr lang="en-US" smtClean="0"/>
              <a:t>.</a:t>
            </a:r>
          </a:p>
          <a:p>
            <a:r>
              <a:rPr lang="en-US" smtClean="0"/>
              <a:t>There is </a:t>
            </a:r>
            <a:r>
              <a:rPr lang="en-US" b="1" smtClean="0">
                <a:solidFill>
                  <a:schemeClr val="accent6"/>
                </a:solidFill>
              </a:rPr>
              <a:t>only one primary key </a:t>
            </a:r>
            <a:r>
              <a:rPr lang="en-US" smtClean="0"/>
              <a:t>in the relation (table).</a:t>
            </a:r>
          </a:p>
          <a:p>
            <a:r>
              <a:rPr lang="en-US" smtClean="0"/>
              <a:t>A primary key </a:t>
            </a:r>
            <a:r>
              <a:rPr lang="en-US" b="1" smtClean="0">
                <a:solidFill>
                  <a:schemeClr val="accent6"/>
                </a:solidFill>
              </a:rPr>
              <a:t>attribute value cannot be NULL</a:t>
            </a:r>
            <a:r>
              <a:rPr lang="en-US" smtClean="0"/>
              <a:t>.</a:t>
            </a:r>
          </a:p>
          <a:p>
            <a:r>
              <a:rPr lang="en-US" smtClean="0"/>
              <a:t>Generally, the </a:t>
            </a:r>
            <a:r>
              <a:rPr lang="en-US" b="1" smtClean="0">
                <a:solidFill>
                  <a:schemeClr val="accent6"/>
                </a:solidFill>
              </a:rPr>
              <a:t>value of a primary key attribute does not change</a:t>
            </a:r>
            <a:r>
              <a:rPr lang="en-US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2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A foreign key is </a:t>
            </a:r>
            <a:r>
              <a:rPr lang="en-US" b="1" smtClean="0">
                <a:solidFill>
                  <a:schemeClr val="accent6"/>
                </a:solidFill>
              </a:rPr>
              <a:t>used to link two relations </a:t>
            </a:r>
            <a:r>
              <a:rPr lang="en-US" smtClean="0"/>
              <a:t>(tables).</a:t>
            </a:r>
          </a:p>
          <a:p>
            <a:r>
              <a:rPr lang="en-US" smtClean="0"/>
              <a:t>A foreign key is an </a:t>
            </a:r>
            <a:r>
              <a:rPr lang="en-US" b="1" smtClean="0">
                <a:solidFill>
                  <a:schemeClr val="accent6"/>
                </a:solidFill>
              </a:rPr>
              <a:t>attribute</a:t>
            </a:r>
            <a:r>
              <a:rPr lang="en-US" smtClean="0"/>
              <a:t> or collection of attributes in one table that </a:t>
            </a:r>
            <a:r>
              <a:rPr lang="en-US" b="1" smtClean="0">
                <a:solidFill>
                  <a:schemeClr val="accent6"/>
                </a:solidFill>
              </a:rPr>
              <a:t>refers to the primary key in another table</a:t>
            </a:r>
            <a:r>
              <a:rPr lang="en-US" smtClean="0"/>
              <a:t>.</a:t>
            </a:r>
          </a:p>
          <a:p>
            <a:r>
              <a:rPr lang="en-US" smtClean="0"/>
              <a:t>A table containing the foreign key is called the child table, and the table containing the primary key is called the parent table.</a:t>
            </a:r>
          </a:p>
          <a:p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076512"/>
              </p:ext>
            </p:extLst>
          </p:nvPr>
        </p:nvGraphicFramePr>
        <p:xfrm>
          <a:off x="807723" y="4396609"/>
          <a:ext cx="395573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87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Sem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Mitesh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20750"/>
              </p:ext>
            </p:extLst>
          </p:nvPr>
        </p:nvGraphicFramePr>
        <p:xfrm>
          <a:off x="5327404" y="4433537"/>
          <a:ext cx="4096704" cy="201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86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ProjectID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EnrollNo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190540107001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College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School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Hospital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190540107001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874545"/>
              </p:ext>
            </p:extLst>
          </p:nvPr>
        </p:nvGraphicFramePr>
        <p:xfrm>
          <a:off x="808803" y="4032996"/>
          <a:ext cx="914400" cy="6400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Student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788725"/>
              </p:ext>
            </p:extLst>
          </p:nvPr>
        </p:nvGraphicFramePr>
        <p:xfrm>
          <a:off x="5326106" y="4069289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ounded Rectangular Callout 7"/>
          <p:cNvSpPr/>
          <p:nvPr/>
        </p:nvSpPr>
        <p:spPr>
          <a:xfrm>
            <a:off x="762000" y="2991725"/>
            <a:ext cx="126000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Parent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Table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>
            <a:off x="2021999" y="3104269"/>
            <a:ext cx="6432683" cy="1284851"/>
          </a:xfrm>
          <a:prstGeom prst="curvedDownArrow">
            <a:avLst>
              <a:gd name="adj1" fmla="val 0"/>
              <a:gd name="adj2" fmla="val 17484"/>
              <a:gd name="adj3" fmla="val 17216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290041" y="3005793"/>
            <a:ext cx="1260000" cy="731520"/>
          </a:xfrm>
          <a:prstGeom prst="wedgeRoundRectCallout">
            <a:avLst>
              <a:gd name="adj1" fmla="val -21348"/>
              <a:gd name="adj2" fmla="val 96970"/>
              <a:gd name="adj3" fmla="val 16667"/>
            </a:avLst>
          </a:prstGeom>
          <a:solidFill>
            <a:srgbClr val="FAFAFA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Child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Table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10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5944</Words>
  <Application>Microsoft Office PowerPoint</Application>
  <PresentationFormat>Widescreen</PresentationFormat>
  <Paragraphs>2352</Paragraphs>
  <Slides>79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2" baseType="lpstr">
      <vt:lpstr>ＭＳ Ｐゴシック</vt:lpstr>
      <vt:lpstr>Arial</vt:lpstr>
      <vt:lpstr>Calibri</vt:lpstr>
      <vt:lpstr>Calibri Light</vt:lpstr>
      <vt:lpstr>Consolas</vt:lpstr>
      <vt:lpstr>Helvetica</vt:lpstr>
      <vt:lpstr>Roboto Condensed</vt:lpstr>
      <vt:lpstr>Symbol</vt:lpstr>
      <vt:lpstr>Times New Roman</vt:lpstr>
      <vt:lpstr>Wingdings</vt:lpstr>
      <vt:lpstr>Wingdings 2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VSITR</dc:creator>
  <cp:lastModifiedBy>VSITR</cp:lastModifiedBy>
  <cp:revision>17</cp:revision>
  <dcterms:created xsi:type="dcterms:W3CDTF">2021-09-18T07:58:37Z</dcterms:created>
  <dcterms:modified xsi:type="dcterms:W3CDTF">2023-08-01T05:12:28Z</dcterms:modified>
</cp:coreProperties>
</file>