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4" r:id="rId21"/>
    <p:sldId id="265" r:id="rId22"/>
    <p:sldId id="266" r:id="rId23"/>
    <p:sldId id="26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5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CD81-AF36-4F76-A2E3-1161C2D066C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DE0-68F8-4F2D-811F-B8733D8A4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81200" y="404664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UNIT-5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Query Processing &amp; Optimization</a:t>
            </a:r>
            <a:endParaRPr lang="en-IN" dirty="0" smtClean="0"/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vCiiivnzzwooooAKKKKACiiigAooooAK8q+KHx1+CvwSs7O/+MXxZ+HPwvtdSMi6ZJ498ZeH/Crao0O3zk0yHWr+zm1F4dymVLKOdowQXCjmvVa+RPiD+wt+yx8Wvi7rPxy+MHwo8O/FPxvqXhrRfCkDfEKFfEnhrQfD+grePBbaN4Xvw2g289xcX11eXmp3lleal5z7bW7tbfdC2dV1VFeyUObmV3UbUVHW791Nt7JLTfdCfNb3Ur+d0vwT+7T1PoT4ffEz4c/Fnw7D4u+F3jzwf8RfC088lrF4i8EeJNI8U6M11AEae0OpaLeXtol5biSP7RaPKtxAXUSxoSBXb1/PB/wS00Dwfon/AAUX/wCCglp+zHlP2QtJ07w3pGnxaNd3N74K/wCFlJe6MyxeHLqSae1vLCxv4PitDoc1lNcW6eHZtO+zTNp02ntJ/Q/WeFruvS55RUWp1Kb5XzQk6cnByg9Lxla8fLq9yYS54382nba6dnbyCiiiugsKKKKACv51/wDgo/8AtfR/FP8Aaob/AIJ8z/H/AEb9lb4HaB4c03W/2l/jBf3psfEXimDXNI0nX4PhX4QuApSJNS0HX9FF9GZY11Nr/VU1aO40PQL3RvEf9FFfPvjT9kz9lj4keJtU8a/EP9mz4DeO/GOttavrPivxj8I/APiXxJqz2NlbabZNqWt6zoF7qV81pp1lZ2Fsbm5lMFla21rFthgjReXF0atemqdOUYpyTqczklKC3heHvJS62a0W/eKkZSjaLS1V73V11V1rr5NafcfP/wCw98Qv2AvDvhrTf2b/ANjL4jfDjXk8NaLe+KL3w/4X1dtW8T6vHBPpena3418UahLBFdaxql1eXulW9/qVy+IllsNPsobTTLWxsrb9Aq8R+HX7NH7Ofwg12bxT8JvgH8Gfhj4muNNuNGuPEPw/+GPgvwdrc+kXc9rdXWlzar4e0XTr6TTrm5sbK4nsnna2lns7WWSNpIImX26tKEZwpqM40ouOijRUlBRSSXxa3+SWy824ppJNJW0Sje1ltuFFFFbF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Two relational algebra expressions are said to be </a:t>
            </a:r>
            <a:r>
              <a:rPr lang="en-GB" b="1" smtClean="0">
                <a:solidFill>
                  <a:schemeClr val="accent6"/>
                </a:solidFill>
              </a:rPr>
              <a:t>equivalent if the two expressions generate the same set of tuples</a:t>
            </a:r>
            <a:r>
              <a:rPr lang="en-GB" smtClean="0"/>
              <a:t>.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762410"/>
              </p:ext>
            </p:extLst>
          </p:nvPr>
        </p:nvGraphicFramePr>
        <p:xfrm>
          <a:off x="333320" y="4198395"/>
          <a:ext cx="53486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4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872164" y="438972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83782"/>
              </p:ext>
            </p:extLst>
          </p:nvPr>
        </p:nvGraphicFramePr>
        <p:xfrm>
          <a:off x="6300821" y="4198395"/>
          <a:ext cx="51882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9758748" y="438525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11867"/>
              </p:ext>
            </p:extLst>
          </p:nvPr>
        </p:nvGraphicFramePr>
        <p:xfrm>
          <a:off x="1859210" y="2059621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972182"/>
              </p:ext>
            </p:extLst>
          </p:nvPr>
        </p:nvGraphicFramePr>
        <p:xfrm>
          <a:off x="1859210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20902"/>
              </p:ext>
            </p:extLst>
          </p:nvPr>
        </p:nvGraphicFramePr>
        <p:xfrm>
          <a:off x="4719968" y="2059621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84803"/>
              </p:ext>
            </p:extLst>
          </p:nvPr>
        </p:nvGraphicFramePr>
        <p:xfrm>
          <a:off x="4719968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25875"/>
              </p:ext>
            </p:extLst>
          </p:nvPr>
        </p:nvGraphicFramePr>
        <p:xfrm>
          <a:off x="5463948" y="5223225"/>
          <a:ext cx="126410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57280"/>
              </p:ext>
            </p:extLst>
          </p:nvPr>
        </p:nvGraphicFramePr>
        <p:xfrm>
          <a:off x="5463948" y="48596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Equal 13"/>
          <p:cNvSpPr/>
          <p:nvPr/>
        </p:nvSpPr>
        <p:spPr>
          <a:xfrm>
            <a:off x="5811373" y="436600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>
                <a:solidFill>
                  <a:schemeClr val="accent6"/>
                </a:solidFill>
              </a:rPr>
              <a:t>Combined selection operation can be divided </a:t>
            </a:r>
            <a:r>
              <a:rPr lang="en-GB" smtClean="0"/>
              <a:t>into sequence of individual selections. This transformation is called </a:t>
            </a:r>
            <a:r>
              <a:rPr lang="en-GB" b="1" smtClean="0">
                <a:solidFill>
                  <a:schemeClr val="accent6"/>
                </a:solidFill>
              </a:rPr>
              <a:t>cascade of σ</a:t>
            </a:r>
            <a:r>
              <a:rPr lang="en-GB" smtClean="0"/>
              <a:t>.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990426"/>
              </p:ext>
            </p:extLst>
          </p:nvPr>
        </p:nvGraphicFramePr>
        <p:xfrm>
          <a:off x="3698469" y="2639281"/>
          <a:ext cx="3744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ANO&lt;3 </a:t>
                      </a:r>
                      <a:r>
                        <a:rPr lang="el-GR" sz="2400" b="0" baseline="-25000" dirty="0" smtClean="0">
                          <a:solidFill>
                            <a:schemeClr val="tx1"/>
                          </a:solidFill>
                        </a:rPr>
                        <a:t>Λ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2898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528121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045006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634080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185275"/>
              </p:ext>
            </p:extLst>
          </p:nvPr>
        </p:nvGraphicFramePr>
        <p:xfrm>
          <a:off x="3698469" y="4106638"/>
          <a:ext cx="4047554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4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hevron 10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ular Callout 13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>
                <a:solidFill>
                  <a:schemeClr val="accent6"/>
                </a:solidFill>
              </a:rPr>
              <a:t>Selection operations are commutative.</a:t>
            </a:r>
            <a:endParaRPr lang="en-GB" smtClean="0"/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543153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02899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55251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520582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315883"/>
              </p:ext>
            </p:extLst>
          </p:nvPr>
        </p:nvGraphicFramePr>
        <p:xfrm>
          <a:off x="3698469" y="4106638"/>
          <a:ext cx="3977216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7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25478" y="3329390"/>
            <a:ext cx="1148807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θ2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dirty="0" smtClean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19068"/>
              </p:ext>
            </p:extLst>
          </p:nvPr>
        </p:nvGraphicFramePr>
        <p:xfrm>
          <a:off x="3698469" y="2632326"/>
          <a:ext cx="3977216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7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If </a:t>
            </a:r>
            <a:r>
              <a:rPr lang="en-GB" b="1" smtClean="0">
                <a:solidFill>
                  <a:schemeClr val="accent6"/>
                </a:solidFill>
              </a:rPr>
              <a:t>more than one projection operation </a:t>
            </a:r>
            <a:r>
              <a:rPr lang="en-GB" smtClean="0"/>
              <a:t>is used in expression then </a:t>
            </a:r>
            <a:r>
              <a:rPr lang="en-GB" b="1" smtClean="0">
                <a:solidFill>
                  <a:schemeClr val="accent6"/>
                </a:solidFill>
              </a:rPr>
              <a:t>only the outer projection operation is required</a:t>
            </a:r>
            <a:r>
              <a:rPr lang="en-GB" smtClean="0"/>
              <a:t>. So </a:t>
            </a:r>
            <a:r>
              <a:rPr lang="en-GB" b="1" smtClean="0">
                <a:solidFill>
                  <a:schemeClr val="accent6"/>
                </a:solidFill>
              </a:rPr>
              <a:t>skip</a:t>
            </a:r>
            <a:r>
              <a:rPr lang="en-GB" smtClean="0"/>
              <a:t> all the other </a:t>
            </a:r>
            <a:r>
              <a:rPr lang="en-GB" b="1" smtClean="0">
                <a:solidFill>
                  <a:schemeClr val="accent6"/>
                </a:solidFill>
              </a:rPr>
              <a:t>inner projection operation</a:t>
            </a:r>
            <a:r>
              <a:rPr lang="en-GB" smtClean="0"/>
              <a:t>.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10524"/>
              </p:ext>
            </p:extLst>
          </p:nvPr>
        </p:nvGraphicFramePr>
        <p:xfrm>
          <a:off x="543758" y="3384481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303584"/>
              </p:ext>
            </p:extLst>
          </p:nvPr>
        </p:nvGraphicFramePr>
        <p:xfrm>
          <a:off x="543758" y="30208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268846" y="4226073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493727"/>
              </p:ext>
            </p:extLst>
          </p:nvPr>
        </p:nvGraphicFramePr>
        <p:xfrm>
          <a:off x="3698469" y="4853985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7081333" y="3965748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00980" y="4103018"/>
            <a:ext cx="1148807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8307205" y="4182115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2496000" y="5839779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n-GB" sz="2800" dirty="0" smtClean="0">
                <a:solidFill>
                  <a:schemeClr val="lt1"/>
                </a:solidFill>
              </a:rPr>
              <a:t>…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2800" baseline="-25000" dirty="0" smtClean="0">
                <a:solidFill>
                  <a:schemeClr val="lt1"/>
                </a:solidFill>
              </a:rPr>
              <a:t>Ln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E))…))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L1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</a:t>
            </a:r>
            <a:r>
              <a:rPr lang="en-GB" sz="2800" dirty="0" smtClean="0">
                <a:solidFill>
                  <a:schemeClr val="lt1"/>
                </a:solidFill>
              </a:rPr>
              <a:t>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461445"/>
              </p:ext>
            </p:extLst>
          </p:nvPr>
        </p:nvGraphicFramePr>
        <p:xfrm>
          <a:off x="3698469" y="3379673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ANO, Name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14015"/>
              </p:ext>
            </p:extLst>
          </p:nvPr>
        </p:nvGraphicFramePr>
        <p:xfrm>
          <a:off x="9005913" y="3386628"/>
          <a:ext cx="11880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830365"/>
              </p:ext>
            </p:extLst>
          </p:nvPr>
        </p:nvGraphicFramePr>
        <p:xfrm>
          <a:off x="9005913" y="30230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>
                <a:solidFill>
                  <a:schemeClr val="accent6"/>
                </a:solidFill>
              </a:rPr>
              <a:t>Selection operation can be joined with Cartesian product and theta join.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919258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162008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27622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272980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319249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31816" y="3140017"/>
            <a:ext cx="1084646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(E1    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765144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     Account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051578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5933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11"/>
          <p:cNvSpPr>
            <a:spLocks noChangeArrowheads="1"/>
          </p:cNvSpPr>
          <p:nvPr/>
        </p:nvSpPr>
        <p:spPr bwMode="auto">
          <a:xfrm rot="5400000">
            <a:off x="5870302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 rot="5400000">
            <a:off x="4659012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5400000">
            <a:off x="6695065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541534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dirty="0" smtClean="0">
                <a:solidFill>
                  <a:schemeClr val="lt1"/>
                </a:solidFill>
              </a:rPr>
              <a:t>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Λ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4241920" y="5851922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6614855" y="583588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50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>
                <a:solidFill>
                  <a:schemeClr val="accent6"/>
                </a:solidFill>
              </a:rPr>
              <a:t>Theta operations are commutative.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135445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937556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605683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185896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33984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380087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(Account)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24646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504439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11"/>
          <p:cNvSpPr>
            <a:spLocks noChangeArrowheads="1"/>
          </p:cNvSpPr>
          <p:nvPr/>
        </p:nvSpPr>
        <p:spPr bwMode="auto">
          <a:xfrm rot="5400000">
            <a:off x="4987991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 rot="5400000">
            <a:off x="4081500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5400000">
            <a:off x="6406309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23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6"/>
                </a:solidFill>
              </a:rPr>
              <a:t>Natural join operations are associative.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b="1" dirty="0" smtClean="0">
                <a:solidFill>
                  <a:schemeClr val="accent6"/>
                </a:solidFill>
              </a:rPr>
              <a:t>Selection operation distribute over theta join operation </a:t>
            </a:r>
            <a:r>
              <a:rPr lang="en-GB" dirty="0" smtClean="0"/>
              <a:t>under the following condition</a:t>
            </a:r>
          </a:p>
          <a:p>
            <a:pPr lvl="1"/>
            <a:r>
              <a:rPr lang="en-GB" dirty="0" smtClean="0"/>
              <a:t>When all the attributes in the selection condition θ0 involves only the attributes of the one of the expression (says E1) being joined.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When the selection condition θ1 involves only the attributes of E1 and θ2 involves only the attributes of E2.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96000" y="151390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(E1     </a:t>
            </a:r>
            <a:r>
              <a:rPr lang="en-GB" sz="2800" dirty="0" smtClean="0">
                <a:solidFill>
                  <a:schemeClr val="lt1"/>
                </a:solidFill>
              </a:rPr>
              <a:t>E2)     E3   </a:t>
            </a:r>
            <a:r>
              <a:rPr lang="en-GB" sz="3600" dirty="0" smtClean="0">
                <a:solidFill>
                  <a:schemeClr val="lt1"/>
                </a:solidFill>
              </a:rPr>
              <a:t>=  </a:t>
            </a:r>
            <a:r>
              <a:rPr lang="en-GB" sz="2800" dirty="0" smtClean="0">
                <a:solidFill>
                  <a:schemeClr val="lt1"/>
                </a:solidFill>
              </a:rPr>
              <a:t> E1     (E2     E3)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 rot="5400000">
            <a:off x="1459127" y="1774695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 rot="5400000">
            <a:off x="4201680" y="1774694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5400000">
            <a:off x="2357321" y="177896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090701" y="1831205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696000" y="4061842"/>
            <a:ext cx="612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E1</a:t>
            </a:r>
            <a:r>
              <a:rPr lang="en-GB" sz="2800" dirty="0">
                <a:solidFill>
                  <a:schemeClr val="bg1"/>
                </a:solidFill>
              </a:rPr>
              <a:t>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E2)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(E1))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</a:t>
            </a: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1986553" y="436779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5365021" y="436779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696000" y="5881336"/>
            <a:ext cx="756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bg1"/>
                </a:solidFill>
              </a:rPr>
              <a:t>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E2)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E1) 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E2)))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2358692" y="615106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 rot="5400000">
            <a:off x="5639341" y="6179689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620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49536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Set operations </a:t>
            </a:r>
            <a:r>
              <a:rPr lang="en-GB" b="1" smtClean="0">
                <a:solidFill>
                  <a:schemeClr val="accent6"/>
                </a:solidFill>
              </a:rPr>
              <a:t>union and intersection are commutative.</a:t>
            </a:r>
            <a:endParaRPr lang="en-GB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584904"/>
              </p:ext>
            </p:extLst>
          </p:nvPr>
        </p:nvGraphicFramePr>
        <p:xfrm>
          <a:off x="535720" y="1773406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418950"/>
              </p:ext>
            </p:extLst>
          </p:nvPr>
        </p:nvGraphicFramePr>
        <p:xfrm>
          <a:off x="535720" y="14097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26105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18514"/>
              </p:ext>
            </p:extLst>
          </p:nvPr>
        </p:nvGraphicFramePr>
        <p:xfrm>
          <a:off x="8394104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473516"/>
              </p:ext>
            </p:extLst>
          </p:nvPr>
        </p:nvGraphicFramePr>
        <p:xfrm>
          <a:off x="8394104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708888"/>
              </p:ext>
            </p:extLst>
          </p:nvPr>
        </p:nvGraphicFramePr>
        <p:xfrm>
          <a:off x="4001058" y="2809776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U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6469524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3880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7695396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962694"/>
              </p:ext>
            </p:extLst>
          </p:nvPr>
        </p:nvGraphicFramePr>
        <p:xfrm>
          <a:off x="4001058" y="1335464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00108"/>
              </p:ext>
            </p:extLst>
          </p:nvPr>
        </p:nvGraphicFramePr>
        <p:xfrm>
          <a:off x="2336379" y="1776206"/>
          <a:ext cx="130175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93815"/>
              </p:ext>
            </p:extLst>
          </p:nvPr>
        </p:nvGraphicFramePr>
        <p:xfrm>
          <a:off x="2336379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186043" y="5872780"/>
            <a:ext cx="6952981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E1 U E2  =   E2 U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E1 </a:t>
            </a:r>
            <a:r>
              <a:rPr lang="en-US" sz="2800" dirty="0">
                <a:solidFill>
                  <a:schemeClr val="lt1"/>
                </a:solidFill>
              </a:rPr>
              <a:t>∩ E2  =   E2 ∩ </a:t>
            </a:r>
            <a:r>
              <a:rPr lang="en-US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85328" y="5944780"/>
            <a:ext cx="4716000" cy="737374"/>
          </a:xfrm>
          <a:prstGeom prst="roundRect">
            <a:avLst>
              <a:gd name="adj" fmla="val 83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6"/>
                </a:solidFill>
              </a:rPr>
              <a:t>Set </a:t>
            </a:r>
            <a:r>
              <a:rPr lang="en-US" sz="2600" b="1" dirty="0">
                <a:solidFill>
                  <a:schemeClr val="accent6"/>
                </a:solidFill>
              </a:rPr>
              <a:t>difference is not commutative</a:t>
            </a: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828811"/>
              </p:ext>
            </p:extLst>
          </p:nvPr>
        </p:nvGraphicFramePr>
        <p:xfrm>
          <a:off x="535720" y="4090641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423654"/>
              </p:ext>
            </p:extLst>
          </p:nvPr>
        </p:nvGraphicFramePr>
        <p:xfrm>
          <a:off x="535720" y="37270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Equal 19"/>
          <p:cNvSpPr/>
          <p:nvPr/>
        </p:nvSpPr>
        <p:spPr>
          <a:xfrm>
            <a:off x="526105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216353"/>
              </p:ext>
            </p:extLst>
          </p:nvPr>
        </p:nvGraphicFramePr>
        <p:xfrm>
          <a:off x="8394104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502636"/>
              </p:ext>
            </p:extLst>
          </p:nvPr>
        </p:nvGraphicFramePr>
        <p:xfrm>
          <a:off x="8394104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353806"/>
              </p:ext>
            </p:extLst>
          </p:nvPr>
        </p:nvGraphicFramePr>
        <p:xfrm>
          <a:off x="4001058" y="5127011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Chevron 23"/>
          <p:cNvSpPr/>
          <p:nvPr/>
        </p:nvSpPr>
        <p:spPr>
          <a:xfrm>
            <a:off x="6469524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93880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26" name="Right Arrow 25"/>
          <p:cNvSpPr/>
          <p:nvPr/>
        </p:nvSpPr>
        <p:spPr>
          <a:xfrm>
            <a:off x="7695396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149218"/>
              </p:ext>
            </p:extLst>
          </p:nvPr>
        </p:nvGraphicFramePr>
        <p:xfrm>
          <a:off x="4001058" y="3652699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245957"/>
              </p:ext>
            </p:extLst>
          </p:nvPr>
        </p:nvGraphicFramePr>
        <p:xfrm>
          <a:off x="2336379" y="4093441"/>
          <a:ext cx="141793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06112"/>
              </p:ext>
            </p:extLst>
          </p:nvPr>
        </p:nvGraphicFramePr>
        <p:xfrm>
          <a:off x="2336379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49536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Set operations </a:t>
            </a:r>
            <a:r>
              <a:rPr lang="en-GB" b="1" smtClean="0">
                <a:solidFill>
                  <a:schemeClr val="accent6"/>
                </a:solidFill>
              </a:rPr>
              <a:t>union and intersection are associative.</a:t>
            </a:r>
            <a:endParaRPr lang="en-GB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757795"/>
              </p:ext>
            </p:extLst>
          </p:nvPr>
        </p:nvGraphicFramePr>
        <p:xfrm>
          <a:off x="1400298" y="1776206"/>
          <a:ext cx="119880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18502"/>
              </p:ext>
            </p:extLst>
          </p:nvPr>
        </p:nvGraphicFramePr>
        <p:xfrm>
          <a:off x="1400298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Equal 5"/>
          <p:cNvSpPr/>
          <p:nvPr/>
        </p:nvSpPr>
        <p:spPr>
          <a:xfrm>
            <a:off x="533139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785295"/>
              </p:ext>
            </p:extLst>
          </p:nvPr>
        </p:nvGraphicFramePr>
        <p:xfrm>
          <a:off x="8587539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814249"/>
              </p:ext>
            </p:extLst>
          </p:nvPr>
        </p:nvGraphicFramePr>
        <p:xfrm>
          <a:off x="8587539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695862"/>
              </p:ext>
            </p:extLst>
          </p:nvPr>
        </p:nvGraphicFramePr>
        <p:xfrm>
          <a:off x="4071398" y="2809776"/>
          <a:ext cx="388800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(Employee  U  Student)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hevron 9"/>
          <p:cNvSpPr/>
          <p:nvPr/>
        </p:nvSpPr>
        <p:spPr>
          <a:xfrm>
            <a:off x="6662959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87315" y="2051701"/>
            <a:ext cx="107824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7888831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353560"/>
              </p:ext>
            </p:extLst>
          </p:nvPr>
        </p:nvGraphicFramePr>
        <p:xfrm>
          <a:off x="4071398" y="1335464"/>
          <a:ext cx="388800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U  Employee)  U  Student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683376"/>
              </p:ext>
            </p:extLst>
          </p:nvPr>
        </p:nvGraphicFramePr>
        <p:xfrm>
          <a:off x="2688076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090006"/>
              </p:ext>
            </p:extLst>
          </p:nvPr>
        </p:nvGraphicFramePr>
        <p:xfrm>
          <a:off x="2688076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186042" y="5872780"/>
            <a:ext cx="10800000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 smtClean="0">
                <a:solidFill>
                  <a:schemeClr val="lt1"/>
                </a:solidFill>
              </a:rPr>
              <a:t>(E1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E3)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(E1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US" sz="2800" dirty="0" smtClean="0">
                <a:solidFill>
                  <a:schemeClr val="lt1"/>
                </a:solidFill>
              </a:rPr>
              <a:t> 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E3)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060480"/>
              </p:ext>
            </p:extLst>
          </p:nvPr>
        </p:nvGraphicFramePr>
        <p:xfrm>
          <a:off x="1400298" y="4093441"/>
          <a:ext cx="119880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756593"/>
              </p:ext>
            </p:extLst>
          </p:nvPr>
        </p:nvGraphicFramePr>
        <p:xfrm>
          <a:off x="1400298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qual 18"/>
          <p:cNvSpPr/>
          <p:nvPr/>
        </p:nvSpPr>
        <p:spPr>
          <a:xfrm>
            <a:off x="533139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22595"/>
              </p:ext>
            </p:extLst>
          </p:nvPr>
        </p:nvGraphicFramePr>
        <p:xfrm>
          <a:off x="8587539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166216"/>
              </p:ext>
            </p:extLst>
          </p:nvPr>
        </p:nvGraphicFramePr>
        <p:xfrm>
          <a:off x="8587539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42266"/>
              </p:ext>
            </p:extLst>
          </p:nvPr>
        </p:nvGraphicFramePr>
        <p:xfrm>
          <a:off x="4071398" y="5127011"/>
          <a:ext cx="396000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Chevron 22"/>
          <p:cNvSpPr/>
          <p:nvPr/>
        </p:nvSpPr>
        <p:spPr>
          <a:xfrm>
            <a:off x="6662959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87315" y="4368936"/>
            <a:ext cx="107824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7888831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34864"/>
              </p:ext>
            </p:extLst>
          </p:nvPr>
        </p:nvGraphicFramePr>
        <p:xfrm>
          <a:off x="4071398" y="3652699"/>
          <a:ext cx="396000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Employee)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0838"/>
              </p:ext>
            </p:extLst>
          </p:nvPr>
        </p:nvGraphicFramePr>
        <p:xfrm>
          <a:off x="2688076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621419"/>
              </p:ext>
            </p:extLst>
          </p:nvPr>
        </p:nvGraphicFramePr>
        <p:xfrm>
          <a:off x="2688076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24761"/>
              </p:ext>
            </p:extLst>
          </p:nvPr>
        </p:nvGraphicFramePr>
        <p:xfrm>
          <a:off x="130106" y="1778139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464224"/>
              </p:ext>
            </p:extLst>
          </p:nvPr>
        </p:nvGraphicFramePr>
        <p:xfrm>
          <a:off x="130106" y="141452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659735"/>
              </p:ext>
            </p:extLst>
          </p:nvPr>
        </p:nvGraphicFramePr>
        <p:xfrm>
          <a:off x="146567" y="4070138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355299"/>
              </p:ext>
            </p:extLst>
          </p:nvPr>
        </p:nvGraphicFramePr>
        <p:xfrm>
          <a:off x="146567" y="37065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6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Transformation of relational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>
                <a:solidFill>
                  <a:schemeClr val="accent6"/>
                </a:solidFill>
              </a:rPr>
              <a:t>Selection operation distributes over U, ∩ and –.</a:t>
            </a:r>
          </a:p>
          <a:p>
            <a:endParaRPr lang="en-GB" b="1" smtClean="0">
              <a:solidFill>
                <a:schemeClr val="accent6"/>
              </a:solidFill>
            </a:endParaRPr>
          </a:p>
          <a:p>
            <a:endParaRPr lang="en-GB" b="1" dirty="0" smtClean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72905" y="1456391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2905" y="2682243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2905" y="390809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–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–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042865" y="2799984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query processing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66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078035" y="286153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expressions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1" y="863444"/>
            <a:ext cx="6126804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Expression may contain more than one operations, solving expression will be difficult if it contains more than one operations.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evaluate such expression we need to </a:t>
            </a:r>
            <a:r>
              <a:rPr lang="en-GB" b="1" dirty="0" smtClean="0">
                <a:solidFill>
                  <a:schemeClr val="accent6"/>
                </a:solidFill>
              </a:rPr>
              <a:t>evaluate each operations one by one </a:t>
            </a:r>
            <a:r>
              <a:rPr lang="en-GB" dirty="0" smtClean="0"/>
              <a:t>in appropriate order.</a:t>
            </a:r>
          </a:p>
          <a:p>
            <a:r>
              <a:rPr lang="en-GB" dirty="0" smtClean="0"/>
              <a:t>Two </a:t>
            </a:r>
            <a:r>
              <a:rPr lang="en-GB" b="1" dirty="0" smtClean="0">
                <a:solidFill>
                  <a:schemeClr val="accent6"/>
                </a:solidFill>
              </a:rPr>
              <a:t>methods for evaluating an expression carrying multiple operations are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Materialization</a:t>
            </a:r>
          </a:p>
          <a:p>
            <a:pPr lvl="1"/>
            <a:r>
              <a:rPr lang="en-GB" dirty="0" smtClean="0"/>
              <a:t>Pipelining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26372"/>
              </p:ext>
            </p:extLst>
          </p:nvPr>
        </p:nvGraphicFramePr>
        <p:xfrm>
          <a:off x="335999" y="2459211"/>
          <a:ext cx="5803671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0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402141" y="267230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74003"/>
              </p:ext>
            </p:extLst>
          </p:nvPr>
        </p:nvGraphicFramePr>
        <p:xfrm>
          <a:off x="7848956" y="3551422"/>
          <a:ext cx="1761539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531463"/>
              </p:ext>
            </p:extLst>
          </p:nvPr>
        </p:nvGraphicFramePr>
        <p:xfrm>
          <a:off x="7496557" y="4857665"/>
          <a:ext cx="127816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271198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27372"/>
              </p:ext>
            </p:extLst>
          </p:nvPr>
        </p:nvGraphicFramePr>
        <p:xfrm>
          <a:off x="10330496" y="3703946"/>
          <a:ext cx="133689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11"/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Bottom to top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Materialization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Materialization </a:t>
            </a:r>
            <a:r>
              <a:rPr lang="en-GB" b="1" smtClean="0">
                <a:solidFill>
                  <a:schemeClr val="accent6"/>
                </a:solidFill>
              </a:rPr>
              <a:t>evaluates the expression tree </a:t>
            </a:r>
            <a:r>
              <a:rPr lang="en-GB" smtClean="0"/>
              <a:t>of the relational algebra operation </a:t>
            </a:r>
            <a:r>
              <a:rPr lang="en-GB" b="1" smtClean="0">
                <a:solidFill>
                  <a:schemeClr val="accent6"/>
                </a:solidFill>
              </a:rPr>
              <a:t>from the bottom</a:t>
            </a:r>
            <a:r>
              <a:rPr lang="en-GB" smtClean="0"/>
              <a:t> and </a:t>
            </a:r>
            <a:r>
              <a:rPr lang="en-GB" b="1" smtClean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smtClean="0"/>
              <a:t>.</a:t>
            </a:r>
          </a:p>
          <a:p>
            <a:r>
              <a:rPr lang="en-GB" smtClean="0"/>
              <a:t>The </a:t>
            </a:r>
            <a:r>
              <a:rPr lang="en-GB" b="1" smtClean="0">
                <a:solidFill>
                  <a:schemeClr val="accent6"/>
                </a:solidFill>
              </a:rPr>
              <a:t>intermediate result of each operation is materialized (store in temporary relation) </a:t>
            </a:r>
            <a:r>
              <a:rPr lang="en-GB" smtClean="0"/>
              <a:t>and </a:t>
            </a:r>
            <a:r>
              <a:rPr lang="en-GB" b="1" smtClean="0">
                <a:solidFill>
                  <a:schemeClr val="accent6"/>
                </a:solidFill>
              </a:rPr>
              <a:t>becomes input for subsequent (next) operations</a:t>
            </a:r>
            <a:r>
              <a:rPr lang="en-GB" smtClean="0"/>
              <a:t>.</a:t>
            </a:r>
          </a:p>
          <a:p>
            <a:r>
              <a:rPr lang="en-GB" smtClean="0"/>
              <a:t>The </a:t>
            </a:r>
            <a:r>
              <a:rPr lang="en-GB" b="1" smtClean="0">
                <a:solidFill>
                  <a:schemeClr val="accent6"/>
                </a:solidFill>
              </a:rPr>
              <a:t>cost of materialization </a:t>
            </a:r>
            <a:r>
              <a:rPr lang="en-GB" smtClean="0"/>
              <a:t>is the </a:t>
            </a:r>
            <a:r>
              <a:rPr lang="en-GB" b="1" smtClean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smtClean="0"/>
              <a:t>.</a:t>
            </a:r>
          </a:p>
          <a:p>
            <a:r>
              <a:rPr lang="en-GB" smtClean="0"/>
              <a:t>The problem with materialization is that </a:t>
            </a:r>
          </a:p>
          <a:p>
            <a:pPr lvl="1"/>
            <a:r>
              <a:rPr lang="en-GB" smtClean="0"/>
              <a:t>it </a:t>
            </a:r>
            <a:r>
              <a:rPr lang="en-GB" b="1" smtClean="0">
                <a:solidFill>
                  <a:schemeClr val="accent6"/>
                </a:solidFill>
              </a:rPr>
              <a:t>creates lots of temporary relations</a:t>
            </a:r>
          </a:p>
          <a:p>
            <a:pPr lvl="1"/>
            <a:r>
              <a:rPr lang="en-GB" smtClean="0"/>
              <a:t>it </a:t>
            </a:r>
            <a:r>
              <a:rPr lang="en-GB" b="1" smtClean="0">
                <a:solidFill>
                  <a:schemeClr val="accent6"/>
                </a:solidFill>
              </a:rPr>
              <a:t>performs lots of 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In pipelining, </a:t>
            </a:r>
            <a:r>
              <a:rPr lang="en-GB" b="1" smtClean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smtClean="0"/>
              <a:t>as they are calculated.</a:t>
            </a:r>
          </a:p>
          <a:p>
            <a:r>
              <a:rPr lang="en-GB" b="1" smtClean="0">
                <a:solidFill>
                  <a:schemeClr val="accent6"/>
                </a:solidFill>
              </a:rPr>
              <a:t>To reduce number of intermediate temporary relations, we pass results of one operation to the next operation in the pipelines</a:t>
            </a:r>
            <a:r>
              <a:rPr lang="en-GB" smtClean="0"/>
              <a:t>.</a:t>
            </a:r>
          </a:p>
          <a:p>
            <a:r>
              <a:rPr lang="en-GB" smtClean="0"/>
              <a:t>Combining operations into a pipeline </a:t>
            </a:r>
            <a:r>
              <a:rPr lang="en-GB" b="1" smtClean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smtClean="0"/>
              <a:t>.</a:t>
            </a:r>
          </a:p>
          <a:p>
            <a:r>
              <a:rPr lang="en-GB" smtClean="0"/>
              <a:t>Pipelines can be executed in two ways:  </a:t>
            </a:r>
          </a:p>
          <a:p>
            <a:pPr lvl="1"/>
            <a:r>
              <a:rPr lang="en-GB" b="1" smtClean="0">
                <a:solidFill>
                  <a:schemeClr val="accent6"/>
                </a:solidFill>
              </a:rPr>
              <a:t>Demand driven </a:t>
            </a:r>
            <a:r>
              <a:rPr lang="en-GB" smtClean="0"/>
              <a:t>(System makes repeated requests for tuples from the operation at the top of pipeline)</a:t>
            </a:r>
          </a:p>
          <a:p>
            <a:pPr lvl="1"/>
            <a:r>
              <a:rPr lang="en-GB" b="1" smtClean="0">
                <a:solidFill>
                  <a:schemeClr val="accent6"/>
                </a:solidFill>
              </a:rPr>
              <a:t>Producer driven </a:t>
            </a:r>
            <a:r>
              <a:rPr lang="en-GB" smtClean="0"/>
              <a:t>(Operations do not wait for request to produce tuples, but generate the tuples eagerly.)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31984" y="24530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6000" dirty="0" smtClean="0">
                <a:cs typeface="Times New Roman" panose="02020603050405020304" pitchFamily="18" charset="0"/>
              </a:rPr>
              <a:t>End of Unit - 5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323850" y="6216162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2000" dirty="0" smtClean="0">
                <a:cs typeface="Times New Roman" panose="02020603050405020304" pitchFamily="18" charset="0"/>
              </a:rPr>
              <a:t>Source From: Darshan Institute, Rajkot</a:t>
            </a:r>
          </a:p>
          <a:p>
            <a:pPr marL="609600" indent="-609600">
              <a:spcBef>
                <a:spcPct val="0"/>
              </a:spcBef>
            </a:pPr>
            <a:endParaRPr lang="en-US" altLang="en-US" sz="6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2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Steps in Query Processing</a:t>
            </a:r>
            <a:endParaRPr lang="en-US" dirty="0"/>
          </a:p>
        </p:txBody>
      </p:sp>
      <p:sp>
        <p:nvSpPr>
          <p:cNvPr id="3" name="Flowchart: Decision 2"/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Catalog </a:t>
            </a:r>
            <a:r>
              <a:rPr lang="en-US" dirty="0" smtClean="0"/>
              <a:t>Statistics about Data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</a:t>
            </a:r>
            <a:r>
              <a:rPr lang="en-US" dirty="0" smtClean="0">
                <a:solidFill>
                  <a:schemeClr val="accent6"/>
                </a:solidFill>
              </a:rPr>
              <a:t>query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32826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67019" y="2896699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Measures of query cost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Measures of Query Cost</a:t>
            </a:r>
            <a:endParaRPr lang="en-GB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Cost is generally measured as </a:t>
            </a:r>
            <a:r>
              <a:rPr lang="en-GB" b="1" smtClean="0">
                <a:solidFill>
                  <a:schemeClr val="accent6"/>
                </a:solidFill>
              </a:rPr>
              <a:t>the total time required to execute a statement/query</a:t>
            </a:r>
            <a:r>
              <a:rPr lang="en-GB" smtClean="0"/>
              <a:t>. </a:t>
            </a:r>
          </a:p>
          <a:p>
            <a:r>
              <a:rPr lang="en-GB" smtClean="0"/>
              <a:t>Factors contribute to time cost</a:t>
            </a:r>
          </a:p>
          <a:p>
            <a:pPr lvl="1"/>
            <a:r>
              <a:rPr lang="en-GB" b="1" smtClean="0">
                <a:solidFill>
                  <a:schemeClr val="accent6"/>
                </a:solidFill>
              </a:rPr>
              <a:t>Disk accesses </a:t>
            </a:r>
            <a:r>
              <a:rPr lang="en-GB" smtClean="0"/>
              <a:t>(time to process a data request and retrieve the required data from the storage device)</a:t>
            </a:r>
          </a:p>
          <a:p>
            <a:pPr lvl="1"/>
            <a:r>
              <a:rPr lang="en-GB" b="1" smtClean="0">
                <a:solidFill>
                  <a:schemeClr val="accent6"/>
                </a:solidFill>
              </a:rPr>
              <a:t>CPU time to execute a query</a:t>
            </a:r>
          </a:p>
          <a:p>
            <a:pPr lvl="1"/>
            <a:r>
              <a:rPr lang="en-GB" b="1" smtClean="0">
                <a:solidFill>
                  <a:schemeClr val="accent6"/>
                </a:solidFill>
              </a:rPr>
              <a:t>Network communication cost</a:t>
            </a:r>
          </a:p>
          <a:p>
            <a:r>
              <a:rPr lang="en-GB" b="1" smtClean="0">
                <a:solidFill>
                  <a:schemeClr val="accent6"/>
                </a:solidFill>
              </a:rPr>
              <a:t>Disk access is the predominant (major) cost, since disk access is slow as compared to in-memory operation</a:t>
            </a:r>
            <a:r>
              <a:rPr lang="en-GB" smtClean="0"/>
              <a:t>.   </a:t>
            </a:r>
          </a:p>
          <a:p>
            <a:r>
              <a:rPr lang="en-GB" b="1" smtClean="0">
                <a:solidFill>
                  <a:schemeClr val="accent6"/>
                </a:solidFill>
              </a:rPr>
              <a:t>Cost to write a block is greater than cost to read a block </a:t>
            </a:r>
            <a:r>
              <a:rPr lang="en-GB" smtClean="0"/>
              <a:t>because data is read back after being written to ensure that the write was successful.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0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02188" y="2887908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optimization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738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It is a </a:t>
            </a:r>
            <a:r>
              <a:rPr lang="en-GB" b="1" smtClean="0">
                <a:solidFill>
                  <a:schemeClr val="accent6"/>
                </a:solidFill>
              </a:rPr>
              <a:t>process of selecting the most efficient query evaluation plan from the available possible plans</a:t>
            </a:r>
            <a:r>
              <a:rPr lang="en-GB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07260"/>
              </p:ext>
            </p:extLst>
          </p:nvPr>
        </p:nvGraphicFramePr>
        <p:xfrm>
          <a:off x="577160" y="1743119"/>
          <a:ext cx="5937594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3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619571" y="19935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762895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261892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217516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129945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1850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records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Efficient plan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Approaches to Query Optimization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Heuristic Based Optimization(Rule Based)</a:t>
            </a:r>
          </a:p>
          <a:p>
            <a:pPr lvl="1"/>
            <a:r>
              <a:rPr lang="en-GB" dirty="0" smtClean="0"/>
              <a:t>Heuristic </a:t>
            </a:r>
            <a:r>
              <a:rPr lang="en-GB" b="1" dirty="0" smtClean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 smtClean="0"/>
              <a:t>for query optimization.</a:t>
            </a:r>
          </a:p>
          <a:p>
            <a:pPr lvl="1"/>
            <a:r>
              <a:rPr lang="en-GB" b="1" dirty="0" smtClean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 smtClean="0"/>
              <a:t>. This is done by moving the select and project operations down the query tree. This reduces the number of tuples available for join.</a:t>
            </a:r>
          </a:p>
          <a:p>
            <a:pPr lvl="1"/>
            <a:r>
              <a:rPr lang="en-GB" b="1" dirty="0" smtClean="0">
                <a:solidFill>
                  <a:schemeClr val="accent6"/>
                </a:solidFill>
              </a:rPr>
              <a:t>Avoid cross-product operation </a:t>
            </a:r>
            <a:r>
              <a:rPr lang="en-GB" dirty="0" smtClean="0"/>
              <a:t>because they result in very large-sized intermediate tables.</a:t>
            </a:r>
          </a:p>
        </p:txBody>
      </p:sp>
    </p:spTree>
    <p:extLst>
      <p:ext uri="{BB962C8B-B14F-4D97-AF65-F5344CB8AC3E}">
        <p14:creationId xmlns:p14="http://schemas.microsoft.com/office/powerpoint/2010/main" val="4211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121996" y="1736115"/>
            <a:ext cx="10515600" cy="2852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Transformation of relational expressions(Rule based Query Evaluation Plan)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47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1464</Words>
  <Application>Microsoft Office PowerPoint</Application>
  <PresentationFormat>Widescreen</PresentationFormat>
  <Paragraphs>435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Helvetica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VSITR</cp:lastModifiedBy>
  <cp:revision>13</cp:revision>
  <dcterms:created xsi:type="dcterms:W3CDTF">2021-10-04T05:25:15Z</dcterms:created>
  <dcterms:modified xsi:type="dcterms:W3CDTF">2023-08-01T05:13:01Z</dcterms:modified>
</cp:coreProperties>
</file>