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Albert Sans Medium"/>
      <p:regular r:id="rId31"/>
      <p:bold r:id="rId32"/>
      <p:italic r:id="rId33"/>
      <p:boldItalic r:id="rId34"/>
    </p:embeddedFont>
    <p:embeddedFont>
      <p:font typeface="Albert Sans"/>
      <p:regular r:id="rId35"/>
      <p:bold r:id="rId36"/>
      <p:italic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5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Mediu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AlbertSansMedium-italic.fntdata"/><Relationship Id="rId10" Type="http://schemas.openxmlformats.org/officeDocument/2006/relationships/slide" Target="slides/slide5.xml"/><Relationship Id="rId32" Type="http://schemas.openxmlformats.org/officeDocument/2006/relationships/font" Target="fonts/AlbertSansMedium-bold.fntdata"/><Relationship Id="rId13" Type="http://schemas.openxmlformats.org/officeDocument/2006/relationships/slide" Target="slides/slide8.xml"/><Relationship Id="rId35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34" Type="http://schemas.openxmlformats.org/officeDocument/2006/relationships/font" Target="fonts/AlbertSans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AlbertSans-italic.fntdata"/><Relationship Id="rId14" Type="http://schemas.openxmlformats.org/officeDocument/2006/relationships/slide" Target="slides/slide9.xml"/><Relationship Id="rId36" Type="http://schemas.openxmlformats.org/officeDocument/2006/relationships/font" Target="fonts/AlbertSans-bold.fntdata"/><Relationship Id="rId17" Type="http://schemas.openxmlformats.org/officeDocument/2006/relationships/slide" Target="slides/slide12.xml"/><Relationship Id="rId39" Type="http://schemas.openxmlformats.org/officeDocument/2006/relationships/font" Target="fonts/DMSans-regular.fntdata"/><Relationship Id="rId16" Type="http://schemas.openxmlformats.org/officeDocument/2006/relationships/slide" Target="slides/slide11.xml"/><Relationship Id="rId38" Type="http://schemas.openxmlformats.org/officeDocument/2006/relationships/font" Target="fonts/Alber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cfc228d9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cfc228d9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cfc228d9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cfc228d9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cfc228d9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cfc228d9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cfc228d9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cfc228d9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cfc228d9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cfc228d9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cfc228d93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cfc228d9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cfc228d9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cfc228d9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cfc228d9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cfc228d9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d09f0cdb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d09f0cdb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d09f0cdbe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d09f0cdbe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cfc228d9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cfc228d9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d09f0cdbe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d09f0cdbe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cfc228d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cfc228d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cfc228d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cfc228d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cfc228d9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cfc228d9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cfc228d9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cfc228d9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cfc228d9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cfc228d9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fc228d9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fc228d9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fc228d9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cfc228d9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1906200" y="1777975"/>
            <a:ext cx="53316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906200" y="3168125"/>
            <a:ext cx="5331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7" name="Google Shape;67;p11"/>
          <p:cNvGrpSpPr/>
          <p:nvPr/>
        </p:nvGrpSpPr>
        <p:grpSpPr>
          <a:xfrm>
            <a:off x="579550" y="-5059050"/>
            <a:ext cx="8158450" cy="15215050"/>
            <a:chOff x="579550" y="-5059050"/>
            <a:chExt cx="8158450" cy="15215050"/>
          </a:xfrm>
        </p:grpSpPr>
        <p:sp>
          <p:nvSpPr>
            <p:cNvPr id="68" name="Google Shape;68;p11"/>
            <p:cNvSpPr/>
            <p:nvPr/>
          </p:nvSpPr>
          <p:spPr>
            <a:xfrm flipH="1">
              <a:off x="579550" y="-505905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flipH="1">
              <a:off x="7711400" y="385870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777663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2" type="subTitle"/>
          </p:nvPr>
        </p:nvSpPr>
        <p:spPr>
          <a:xfrm>
            <a:off x="5757738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5757737" y="2793753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1777663" y="2793759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5" type="title"/>
          </p:nvPr>
        </p:nvSpPr>
        <p:spPr>
          <a:xfrm>
            <a:off x="876463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6" type="title"/>
          </p:nvPr>
        </p:nvSpPr>
        <p:spPr>
          <a:xfrm>
            <a:off x="4856538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7" type="title"/>
          </p:nvPr>
        </p:nvSpPr>
        <p:spPr>
          <a:xfrm>
            <a:off x="4856538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8" type="title"/>
          </p:nvPr>
        </p:nvSpPr>
        <p:spPr>
          <a:xfrm>
            <a:off x="876463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9" type="subTitle"/>
          </p:nvPr>
        </p:nvSpPr>
        <p:spPr>
          <a:xfrm>
            <a:off x="5757737" y="3825828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3" type="subTitle"/>
          </p:nvPr>
        </p:nvSpPr>
        <p:spPr>
          <a:xfrm>
            <a:off x="1777663" y="382582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4856538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876463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6" type="subTitle"/>
          </p:nvPr>
        </p:nvSpPr>
        <p:spPr>
          <a:xfrm>
            <a:off x="1777662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7" type="subTitle"/>
          </p:nvPr>
        </p:nvSpPr>
        <p:spPr>
          <a:xfrm>
            <a:off x="5757738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8" type="subTitle"/>
          </p:nvPr>
        </p:nvSpPr>
        <p:spPr>
          <a:xfrm>
            <a:off x="5757737" y="2512350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9" type="subTitle"/>
          </p:nvPr>
        </p:nvSpPr>
        <p:spPr>
          <a:xfrm>
            <a:off x="1777662" y="2512338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0" type="subTitle"/>
          </p:nvPr>
        </p:nvSpPr>
        <p:spPr>
          <a:xfrm>
            <a:off x="5757737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1" type="subTitle"/>
          </p:nvPr>
        </p:nvSpPr>
        <p:spPr>
          <a:xfrm>
            <a:off x="1777662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1" name="Google Shape;91;p13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92" name="Google Shape;92;p13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312325" y="3532875"/>
            <a:ext cx="5853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2312275" y="1078725"/>
            <a:ext cx="5853600" cy="23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9" name="Google Shape;99;p14"/>
          <p:cNvGrpSpPr/>
          <p:nvPr/>
        </p:nvGrpSpPr>
        <p:grpSpPr>
          <a:xfrm>
            <a:off x="-3284446" y="334071"/>
            <a:ext cx="5348400" cy="2153758"/>
            <a:chOff x="-3284446" y="334071"/>
            <a:chExt cx="5348400" cy="2153758"/>
          </a:xfrm>
        </p:grpSpPr>
        <p:sp>
          <p:nvSpPr>
            <p:cNvPr id="100" name="Google Shape;100;p14"/>
            <p:cNvSpPr/>
            <p:nvPr/>
          </p:nvSpPr>
          <p:spPr>
            <a:xfrm flipH="1" rot="5400000">
              <a:off x="1474729" y="171922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flipH="1" rot="5400000">
              <a:off x="-1240246" y="-1710129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flipH="1" rot="5400000">
              <a:off x="-1240233" y="4129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1276938"/>
            <a:ext cx="37080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20000" y="2750263"/>
            <a:ext cx="37080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-1050200" y="3866575"/>
            <a:ext cx="1931825" cy="6297300"/>
            <a:chOff x="-1050200" y="3866575"/>
            <a:chExt cx="1931825" cy="6297300"/>
          </a:xfrm>
        </p:grpSpPr>
        <p:sp>
          <p:nvSpPr>
            <p:cNvPr id="108" name="Google Shape;108;p15"/>
            <p:cNvSpPr/>
            <p:nvPr/>
          </p:nvSpPr>
          <p:spPr>
            <a:xfrm flipH="1" rot="10800000">
              <a:off x="-1050200" y="3866575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flipH="1" rot="10800000">
              <a:off x="211725" y="4650500"/>
              <a:ext cx="669900" cy="66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1686150"/>
            <a:ext cx="30531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20000" y="2292150"/>
            <a:ext cx="30531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6"/>
          <p:cNvGrpSpPr/>
          <p:nvPr/>
        </p:nvGrpSpPr>
        <p:grpSpPr>
          <a:xfrm>
            <a:off x="-107150" y="-5035775"/>
            <a:ext cx="9299250" cy="15215050"/>
            <a:chOff x="-107150" y="-5059050"/>
            <a:chExt cx="9299250" cy="15215050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-107150" y="-505905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flipH="1">
              <a:off x="8165500" y="385870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 flipH="1" rot="10800000">
            <a:off x="8430770" y="3055949"/>
            <a:ext cx="874500" cy="2573100"/>
          </a:xfrm>
          <a:prstGeom prst="roundRect">
            <a:avLst>
              <a:gd fmla="val 50000" name="adj"/>
            </a:avLst>
          </a:prstGeom>
          <a:solidFill>
            <a:srgbClr val="F6F6F6">
              <a:alpha val="2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0000" y="1215750"/>
            <a:ext cx="77040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746175" y="445025"/>
            <a:ext cx="668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46175" y="1215750"/>
            <a:ext cx="66846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3" name="Google Shape;123;p18"/>
          <p:cNvGrpSpPr/>
          <p:nvPr/>
        </p:nvGrpSpPr>
        <p:grpSpPr>
          <a:xfrm flipH="1">
            <a:off x="-1230850" y="2160950"/>
            <a:ext cx="2479800" cy="6297300"/>
            <a:chOff x="6564450" y="1268000"/>
            <a:chExt cx="2479800" cy="6297300"/>
          </a:xfrm>
        </p:grpSpPr>
        <p:sp>
          <p:nvSpPr>
            <p:cNvPr id="124" name="Google Shape;124;p18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721750" y="445025"/>
            <a:ext cx="57003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9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30" name="Google Shape;130;p19"/>
            <p:cNvSpPr/>
            <p:nvPr/>
          </p:nvSpPr>
          <p:spPr>
            <a:xfrm flipH="1" rot="10800000">
              <a:off x="8519272" y="3954900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flipH="1" rot="10800000">
              <a:off x="7958000" y="4588140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32" name="Google Shape;132;p19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33" name="Google Shape;133;p19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7" name="Google Shape;137;p20"/>
          <p:cNvGrpSpPr/>
          <p:nvPr/>
        </p:nvGrpSpPr>
        <p:grpSpPr>
          <a:xfrm flipH="1">
            <a:off x="-822466" y="-3825506"/>
            <a:ext cx="9983475" cy="8969006"/>
            <a:chOff x="-22300" y="-3825506"/>
            <a:chExt cx="9983475" cy="8969006"/>
          </a:xfrm>
        </p:grpSpPr>
        <p:sp>
          <p:nvSpPr>
            <p:cNvPr id="138" name="Google Shape;138;p20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flipH="1" rot="5400000">
              <a:off x="-27100" y="4612200"/>
              <a:ext cx="536100" cy="526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225" y="2271750"/>
            <a:ext cx="3318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3225" y="1267988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3225" y="3356325"/>
            <a:ext cx="3318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" name="Google Shape;144;p21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45" name="Google Shape;145;p21"/>
            <p:cNvSpPr/>
            <p:nvPr/>
          </p:nvSpPr>
          <p:spPr>
            <a:xfrm flipH="1" rot="10800000">
              <a:off x="8519272" y="3954900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flipH="1" rot="10800000">
              <a:off x="7958000" y="4588140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47" name="Google Shape;147;p21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48" name="Google Shape;148;p21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099859" y="171097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2" type="subTitle"/>
          </p:nvPr>
        </p:nvSpPr>
        <p:spPr>
          <a:xfrm>
            <a:off x="3099859" y="394682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3099859" y="2828900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4" type="subTitle"/>
          </p:nvPr>
        </p:nvSpPr>
        <p:spPr>
          <a:xfrm>
            <a:off x="3099859" y="1324575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3099859" y="3560425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6" type="subTitle"/>
          </p:nvPr>
        </p:nvSpPr>
        <p:spPr>
          <a:xfrm>
            <a:off x="3099859" y="2442500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8" name="Google Shape;158;p22"/>
          <p:cNvGrpSpPr/>
          <p:nvPr/>
        </p:nvGrpSpPr>
        <p:grpSpPr>
          <a:xfrm>
            <a:off x="-393450" y="136650"/>
            <a:ext cx="9412000" cy="7788778"/>
            <a:chOff x="-393450" y="136650"/>
            <a:chExt cx="9412000" cy="7788778"/>
          </a:xfrm>
        </p:grpSpPr>
        <p:sp>
          <p:nvSpPr>
            <p:cNvPr id="159" name="Google Shape;159;p22"/>
            <p:cNvSpPr/>
            <p:nvPr/>
          </p:nvSpPr>
          <p:spPr>
            <a:xfrm flipH="1" rot="10800000">
              <a:off x="8492050" y="136650"/>
              <a:ext cx="526500" cy="5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-393450" y="2571752"/>
              <a:ext cx="1462351" cy="5353676"/>
              <a:chOff x="-2108325" y="-2157248"/>
              <a:chExt cx="1462351" cy="5353676"/>
            </a:xfrm>
          </p:grpSpPr>
          <p:sp>
            <p:nvSpPr>
              <p:cNvPr id="161" name="Google Shape;161;p22"/>
              <p:cNvSpPr/>
              <p:nvPr/>
            </p:nvSpPr>
            <p:spPr>
              <a:xfrm flipH="1" rot="10800000">
                <a:off x="-2108325" y="-2157248"/>
                <a:ext cx="793500" cy="793500"/>
              </a:xfrm>
              <a:prstGeom prst="ellipse">
                <a:avLst/>
              </a:prstGeom>
              <a:solidFill>
                <a:srgbClr val="74CEC4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rot="10800000">
                <a:off x="-1665375" y="-1168572"/>
                <a:ext cx="1019400" cy="4365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71662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3352500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598837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4" type="subTitle"/>
          </p:nvPr>
        </p:nvSpPr>
        <p:spPr>
          <a:xfrm>
            <a:off x="71662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3352500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6" type="subTitle"/>
          </p:nvPr>
        </p:nvSpPr>
        <p:spPr>
          <a:xfrm>
            <a:off x="598837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1" name="Google Shape;171;p23"/>
          <p:cNvGrpSpPr/>
          <p:nvPr/>
        </p:nvGrpSpPr>
        <p:grpSpPr>
          <a:xfrm>
            <a:off x="-928775" y="-93025"/>
            <a:ext cx="10062875" cy="6791097"/>
            <a:chOff x="-928775" y="-93025"/>
            <a:chExt cx="10062875" cy="6791097"/>
          </a:xfrm>
        </p:grpSpPr>
        <p:sp>
          <p:nvSpPr>
            <p:cNvPr id="172" name="Google Shape;172;p23"/>
            <p:cNvSpPr/>
            <p:nvPr/>
          </p:nvSpPr>
          <p:spPr>
            <a:xfrm>
              <a:off x="-928775" y="-93025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8424000" y="4173728"/>
              <a:ext cx="710100" cy="2524343"/>
              <a:chOff x="8424000" y="4173728"/>
              <a:chExt cx="710100" cy="2524343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8609250" y="4173728"/>
                <a:ext cx="339600" cy="339600"/>
              </a:xfrm>
              <a:prstGeom prst="ellipse">
                <a:avLst/>
              </a:prstGeom>
              <a:solidFill>
                <a:srgbClr val="F2557A">
                  <a:alpha val="7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8424000" y="4608572"/>
                <a:ext cx="710100" cy="20895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720000" y="1781139"/>
            <a:ext cx="3851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2" type="subTitle"/>
          </p:nvPr>
        </p:nvSpPr>
        <p:spPr>
          <a:xfrm>
            <a:off x="4571802" y="1778800"/>
            <a:ext cx="3851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subTitle"/>
          </p:nvPr>
        </p:nvSpPr>
        <p:spPr>
          <a:xfrm>
            <a:off x="720000" y="3635325"/>
            <a:ext cx="7704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4" type="subTitle"/>
          </p:nvPr>
        </p:nvSpPr>
        <p:spPr>
          <a:xfrm>
            <a:off x="720000" y="1467825"/>
            <a:ext cx="38517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5" type="subTitle"/>
          </p:nvPr>
        </p:nvSpPr>
        <p:spPr>
          <a:xfrm>
            <a:off x="4571800" y="1467825"/>
            <a:ext cx="38517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6" type="subTitle"/>
          </p:nvPr>
        </p:nvSpPr>
        <p:spPr>
          <a:xfrm>
            <a:off x="720000" y="3325377"/>
            <a:ext cx="7704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84" name="Google Shape;184;p24"/>
          <p:cNvGrpSpPr/>
          <p:nvPr/>
        </p:nvGrpSpPr>
        <p:grpSpPr>
          <a:xfrm>
            <a:off x="-22300" y="-3825506"/>
            <a:ext cx="9983475" cy="8969006"/>
            <a:chOff x="-22300" y="-3825506"/>
            <a:chExt cx="9983475" cy="8969006"/>
          </a:xfrm>
        </p:grpSpPr>
        <p:sp>
          <p:nvSpPr>
            <p:cNvPr id="185" name="Google Shape;185;p24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flipH="1" rot="5400000">
              <a:off x="-27100" y="4612200"/>
              <a:ext cx="536100" cy="526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174763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518608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174763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518608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174765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518610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74765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518610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9" name="Google Shape;199;p25"/>
          <p:cNvGrpSpPr/>
          <p:nvPr/>
        </p:nvGrpSpPr>
        <p:grpSpPr>
          <a:xfrm>
            <a:off x="-2608950" y="-68353"/>
            <a:ext cx="14807675" cy="5426654"/>
            <a:chOff x="-2608950" y="-68353"/>
            <a:chExt cx="14807675" cy="5426654"/>
          </a:xfrm>
        </p:grpSpPr>
        <p:sp>
          <p:nvSpPr>
            <p:cNvPr id="200" name="Google Shape;200;p25"/>
            <p:cNvSpPr/>
            <p:nvPr/>
          </p:nvSpPr>
          <p:spPr>
            <a:xfrm rot="-5400000">
              <a:off x="9880775" y="-1781803"/>
              <a:ext cx="604500" cy="403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9588139" y="-734549"/>
              <a:ext cx="604500" cy="2794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rot="5400000">
              <a:off x="-895500" y="3040351"/>
              <a:ext cx="604500" cy="403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5400000">
              <a:off x="-380001" y="3806300"/>
              <a:ext cx="604500" cy="16419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1046381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2" type="subTitle"/>
          </p:nvPr>
        </p:nvSpPr>
        <p:spPr>
          <a:xfrm>
            <a:off x="3538950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3" type="subTitle"/>
          </p:nvPr>
        </p:nvSpPr>
        <p:spPr>
          <a:xfrm>
            <a:off x="1046381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4" type="subTitle"/>
          </p:nvPr>
        </p:nvSpPr>
        <p:spPr>
          <a:xfrm>
            <a:off x="3538950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5" type="subTitle"/>
          </p:nvPr>
        </p:nvSpPr>
        <p:spPr>
          <a:xfrm>
            <a:off x="6031519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6" type="subTitle"/>
          </p:nvPr>
        </p:nvSpPr>
        <p:spPr>
          <a:xfrm>
            <a:off x="6031519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7" type="subTitle"/>
          </p:nvPr>
        </p:nvSpPr>
        <p:spPr>
          <a:xfrm>
            <a:off x="1046381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8" type="subTitle"/>
          </p:nvPr>
        </p:nvSpPr>
        <p:spPr>
          <a:xfrm>
            <a:off x="3538950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9" type="subTitle"/>
          </p:nvPr>
        </p:nvSpPr>
        <p:spPr>
          <a:xfrm>
            <a:off x="6031519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3" type="subTitle"/>
          </p:nvPr>
        </p:nvSpPr>
        <p:spPr>
          <a:xfrm>
            <a:off x="1046381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14" type="subTitle"/>
          </p:nvPr>
        </p:nvSpPr>
        <p:spPr>
          <a:xfrm>
            <a:off x="3538950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15" type="subTitle"/>
          </p:nvPr>
        </p:nvSpPr>
        <p:spPr>
          <a:xfrm>
            <a:off x="6031519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8" name="Google Shape;218;p26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19" name="Google Shape;219;p26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hasCustomPrompt="1" type="title"/>
          </p:nvPr>
        </p:nvSpPr>
        <p:spPr>
          <a:xfrm>
            <a:off x="713225" y="628300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713225" y="1211869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hasCustomPrompt="1" idx="2" type="title"/>
          </p:nvPr>
        </p:nvSpPr>
        <p:spPr>
          <a:xfrm>
            <a:off x="713225" y="1980564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3" type="subTitle"/>
          </p:nvPr>
        </p:nvSpPr>
        <p:spPr>
          <a:xfrm>
            <a:off x="713225" y="2564133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hasCustomPrompt="1" idx="4" type="title"/>
          </p:nvPr>
        </p:nvSpPr>
        <p:spPr>
          <a:xfrm>
            <a:off x="713225" y="3332828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713225" y="3916397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2347950" y="15987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/>
        </p:nvSpPr>
        <p:spPr>
          <a:xfrm>
            <a:off x="2559250" y="3478300"/>
            <a:ext cx="4025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 flipH="1">
            <a:off x="262209" y="-769880"/>
            <a:ext cx="9276274" cy="9176905"/>
            <a:chOff x="-386316" y="-769880"/>
            <a:chExt cx="9276274" cy="9176905"/>
          </a:xfrm>
        </p:grpSpPr>
        <p:sp>
          <p:nvSpPr>
            <p:cNvPr id="235" name="Google Shape;235;p28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flipH="1" rot="5400000">
            <a:off x="-27100" y="4612200"/>
            <a:ext cx="536100" cy="526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fmla="val 50000" name="adj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5" name="Google Shape;25;p4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20000" y="3555900"/>
            <a:ext cx="7704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20000" y="1888700"/>
            <a:ext cx="7704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20000" y="1387700"/>
            <a:ext cx="77040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20000" y="3054950"/>
            <a:ext cx="77040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 flipH="1">
            <a:off x="-286914" y="-686855"/>
            <a:ext cx="9835298" cy="2270105"/>
            <a:chOff x="-363114" y="-686855"/>
            <a:chExt cx="9835298" cy="2270105"/>
          </a:xfrm>
        </p:grpSpPr>
        <p:sp>
          <p:nvSpPr>
            <p:cNvPr id="36" name="Google Shape;36;p5"/>
            <p:cNvSpPr/>
            <p:nvPr/>
          </p:nvSpPr>
          <p:spPr>
            <a:xfrm flipH="1">
              <a:off x="8812484" y="1306050"/>
              <a:ext cx="277200" cy="2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8812484" y="539500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-1253563" y="-2863475"/>
            <a:ext cx="10503560" cy="7810745"/>
            <a:chOff x="-1253563" y="-2863475"/>
            <a:chExt cx="10503560" cy="7810745"/>
          </a:xfrm>
        </p:grpSpPr>
        <p:sp>
          <p:nvSpPr>
            <p:cNvPr id="43" name="Google Shape;43;p6"/>
            <p:cNvSpPr/>
            <p:nvPr/>
          </p:nvSpPr>
          <p:spPr>
            <a:xfrm flipH="1" rot="10800000">
              <a:off x="8458597" y="-2863475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flipH="1" rot="10800000">
              <a:off x="7897325" y="-2230235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253563" y="3992679"/>
              <a:ext cx="1828500" cy="954591"/>
              <a:chOff x="-1253563" y="3992679"/>
              <a:chExt cx="1828500" cy="954591"/>
            </a:xfrm>
          </p:grpSpPr>
          <p:sp>
            <p:nvSpPr>
              <p:cNvPr id="46" name="Google Shape;46;p6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74CEC4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585575" y="445025"/>
            <a:ext cx="5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2585575" y="1347250"/>
            <a:ext cx="58452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3" name="Google Shape;53;p8"/>
          <p:cNvGrpSpPr/>
          <p:nvPr/>
        </p:nvGrpSpPr>
        <p:grpSpPr>
          <a:xfrm>
            <a:off x="-2427224" y="-404176"/>
            <a:ext cx="12836711" cy="5212846"/>
            <a:chOff x="-2427224" y="-404176"/>
            <a:chExt cx="12836711" cy="5212846"/>
          </a:xfrm>
        </p:grpSpPr>
        <p:sp>
          <p:nvSpPr>
            <p:cNvPr id="54" name="Google Shape;54;p8"/>
            <p:cNvSpPr/>
            <p:nvPr/>
          </p:nvSpPr>
          <p:spPr>
            <a:xfrm flipH="1" rot="5400000">
              <a:off x="8153579" y="433137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flipH="1" rot="5400000">
              <a:off x="-1008524" y="-1822876"/>
              <a:ext cx="874500" cy="3711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flipH="1" rot="5400000">
              <a:off x="-1008555" y="-633201"/>
              <a:ext cx="874500" cy="25731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5400000">
              <a:off x="9156537" y="355572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464675"/>
            <a:ext cx="4781100" cy="1143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 on Metaphor and Idiom Detection in Large Language Models</a:t>
            </a:r>
            <a:endParaRPr/>
          </a:p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Manjusha Motamarry Margi Shah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3" type="subTitle"/>
          </p:nvPr>
        </p:nvSpPr>
        <p:spPr>
          <a:xfrm>
            <a:off x="414950" y="3948725"/>
            <a:ext cx="83172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combines RoBERTa embeddings with linguistic features like WordNet for metaphor detection, evaluated on the VUA and TOEFL datasets. It achieved F1 scores of 73.0% (ALLPOS) and 77.1% (verbs) on VUA, and 70.3% (ALLPOS) and 71.9% (verbs) on TOEFL, showcasing robust performance across datasets.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0" y="1402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IlliniMet: Illinois System for Metaphor Detection with Contextual and Linguistic Information</a:t>
            </a:r>
            <a:endParaRPr sz="4500"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25" y="854925"/>
            <a:ext cx="6372198" cy="30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idx="3" type="subTitle"/>
          </p:nvPr>
        </p:nvSpPr>
        <p:spPr>
          <a:xfrm>
            <a:off x="457200" y="3952675"/>
            <a:ext cx="81120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MelBERT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paper integrates linguistic theories like MIP and SPV with BERT embeddings using a late interaction mechanism to improve metaphor detection and generalization. Tested on the VUA, MOH-X, and TroFi datasets, it achieved F1 scores of 79.2% on MOH-X and 78.5% on VUA-18, surpassing baseline models.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MelBERT: Metaphor Detection via Contextualized Late Interaction using Metaphorical Identification Theories</a:t>
            </a:r>
            <a:endParaRPr sz="4300"/>
          </a:p>
        </p:txBody>
      </p:sp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18026" l="0" r="0" t="0"/>
          <a:stretch/>
        </p:blipFill>
        <p:spPr>
          <a:xfrm>
            <a:off x="457200" y="1093925"/>
            <a:ext cx="3711800" cy="258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595" y="1097597"/>
            <a:ext cx="4149579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idx="3" type="subTitle"/>
          </p:nvPr>
        </p:nvSpPr>
        <p:spPr>
          <a:xfrm>
            <a:off x="3390625" y="956950"/>
            <a:ext cx="56763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Metaphors in Pre-Trained Language Models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evaluates pre-trained language models (BERT, RoBERTa, ELECTRA) for metaphor detection across various datasets and cross-lingual tasks. Tested on VUA, TroFi, and LCC datasets, ELECTRA achieved the highest accuracy of 89.3% on LCC and 83.03% on VUA POS, showcasing superior metaphor detection and cross-dataset transferability compared to other PLMs. The methodology utilizes the architecture shown in Figure 2.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2"/>
          <p:cNvSpPr txBox="1"/>
          <p:nvPr>
            <p:ph type="title"/>
          </p:nvPr>
        </p:nvSpPr>
        <p:spPr>
          <a:xfrm>
            <a:off x="0" y="1402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Metaphors in Pre-Trained Language Models: Probing and Generalization Across Datasets and Languages</a:t>
            </a:r>
            <a:endParaRPr sz="4300"/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600"/>
            <a:ext cx="3390625" cy="408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625" y="2741525"/>
            <a:ext cx="5753376" cy="20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" y="1010438"/>
            <a:ext cx="4513401" cy="3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/>
          <p:nvPr>
            <p:ph idx="3" type="subTitle"/>
          </p:nvPr>
        </p:nvSpPr>
        <p:spPr>
          <a:xfrm>
            <a:off x="5309075" y="952675"/>
            <a:ext cx="37752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LLM Abilities in Idiomatic Translation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5405800" y="1745700"/>
            <a:ext cx="35496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Lookup outperformed direct translations with GPT-4o achieving an average score of 2.761 for ZH → EN and 2.629 for EN → UR, demonstrating effectiveness in preserving idiomatic meanings.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3" type="subTitle"/>
          </p:nvPr>
        </p:nvSpPr>
        <p:spPr>
          <a:xfrm>
            <a:off x="4278850" y="560525"/>
            <a:ext cx="47553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Models for Metaphor Detection: Bhagavad Gita and Sermon on the Mount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4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694175"/>
            <a:ext cx="3455733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00" y="2448575"/>
            <a:ext cx="3487325" cy="2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/>
        </p:nvSpPr>
        <p:spPr>
          <a:xfrm>
            <a:off x="4355175" y="1314050"/>
            <a:ext cx="46119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pre-trained LLM framework effectively identified complex metaphors in translations of religious texts, with qualitative analysis confirming fair consistency across translations despite differing vocabularies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3" type="subTitle"/>
          </p:nvPr>
        </p:nvSpPr>
        <p:spPr>
          <a:xfrm>
            <a:off x="4074000" y="3307250"/>
            <a:ext cx="43500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NewsMet: A ‘Do It All’ dataset of contemporary Metaphors in News headlines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00" y="1173200"/>
            <a:ext cx="3002719" cy="3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 txBox="1"/>
          <p:nvPr/>
        </p:nvSpPr>
        <p:spPr>
          <a:xfrm>
            <a:off x="4070613" y="3850675"/>
            <a:ext cx="41742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RoBERTa is fine-tuned on NewsMet Dataset for metaphor detection achieved F1 scores of 78% on literal and 76% on metaphorical sentences.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00" y="804550"/>
            <a:ext cx="5005424" cy="25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idx="3" type="subTitle"/>
          </p:nvPr>
        </p:nvSpPr>
        <p:spPr>
          <a:xfrm>
            <a:off x="4539775" y="2957288"/>
            <a:ext cx="4350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 Understanding Challenge Dataset for LLMs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6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188" y="838450"/>
            <a:ext cx="3290524" cy="20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4572000" y="3798300"/>
            <a:ext cx="4056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like GPT-3.5 achieved a top recall of 32% and a mean reciprocal rank of 0.54 on the MUNCH dataset, highlighting challenges in metaphor understanding and paraphrase reasoning.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88" y="757625"/>
            <a:ext cx="2699475" cy="24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idx="3" type="subTitle"/>
          </p:nvPr>
        </p:nvSpPr>
        <p:spPr>
          <a:xfrm>
            <a:off x="0" y="3026000"/>
            <a:ext cx="43500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the Ability of Language Models to Interpret Figurative Language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46625" y="3845250"/>
            <a:ext cx="41508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Fine-tuned RoBERTa using the Fig-QA dataset and achieved the highest accuracy of 90.32%, nearing human performance (94.42%), but models still struggled with cultural metaphors.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idx="3" type="subTitle"/>
          </p:nvPr>
        </p:nvSpPr>
        <p:spPr>
          <a:xfrm>
            <a:off x="528900" y="675700"/>
            <a:ext cx="82350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MelBERT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Achieves high accuracy through the integration of linguistic theories like MIP and SPV into modern language models.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IlliniMet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Combines contextual embeddings from RoBERTa with linguistic features such as word concreteness, leading to enhanced detection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GoFigure!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Improves metaphor detection through multi-task learning, leveraging idiom detection as an auxiliary task to boost model performance and reasoning.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reliance on annotated datasets significantly limits scalability, particularly for low-resource and underrepresented languages.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diversity in datasets hinders generalizability across languages, genres, and dynamic real-world contexts.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models are not robust in handling complex figurative reasoning tasks or evolving informal language trends in social media.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idx="3" type="subTitle"/>
          </p:nvPr>
        </p:nvSpPr>
        <p:spPr>
          <a:xfrm>
            <a:off x="630975" y="1362400"/>
            <a:ext cx="73641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of Research Quality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High-quality research advances metaphor detection and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PLMs like BERT and RoBERTa excel at contextual meaning.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Innovative models (e.g., MelBERT, GoFigure, FLUTE) achieve strong results.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datasets (e.g., NewsMet, MUNCH) enhance practical relevance.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remain in reasoning and adapting to unseen contexts.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Gaps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progress in multilingual metaphor detection.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struggle with reasoning and deeper contextual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fail to reflect evolving metaphors in digital/social media.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Over-reliance on labeled data; limited generalization to new contexts.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Critical </a:t>
            </a:r>
            <a:r>
              <a:rPr lang="en" sz="4000"/>
              <a:t>Analysis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idx="3" type="subTitle"/>
          </p:nvPr>
        </p:nvSpPr>
        <p:spPr>
          <a:xfrm>
            <a:off x="666575" y="872775"/>
            <a:ext cx="73047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Implications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machine translation and idiomatic expression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sentiment analysis and sarcasm/irony detection.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virtual assistants and chatbots more natural and human-like.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Theoretical Implications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Deepens understanding of metaphors and linguistic theories.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Simulates human metaphor comprehension in machine learning.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computational perspectives on figurative language.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bias toward English and specific figurative language types.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application to conversational or literary language.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struggle with complex or novel metaphors.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Critical Analysis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</a:t>
            </a:r>
            <a:r>
              <a:rPr lang="en" sz="3800"/>
              <a:t>able of contents</a:t>
            </a:r>
            <a:endParaRPr sz="3800"/>
          </a:p>
        </p:txBody>
      </p:sp>
      <p:sp>
        <p:nvSpPr>
          <p:cNvPr id="262" name="Google Shape;262;p32"/>
          <p:cNvSpPr txBox="1"/>
          <p:nvPr>
            <p:ph idx="5" type="title"/>
          </p:nvPr>
        </p:nvSpPr>
        <p:spPr>
          <a:xfrm>
            <a:off x="876463" y="140407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01</a:t>
            </a:r>
            <a:endParaRPr sz="3300"/>
          </a:p>
        </p:txBody>
      </p:sp>
      <p:sp>
        <p:nvSpPr>
          <p:cNvPr id="263" name="Google Shape;263;p32"/>
          <p:cNvSpPr txBox="1"/>
          <p:nvPr>
            <p:ph idx="6" type="title"/>
          </p:nvPr>
        </p:nvSpPr>
        <p:spPr>
          <a:xfrm>
            <a:off x="4551738" y="1445550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05</a:t>
            </a:r>
            <a:endParaRPr sz="3300"/>
          </a:p>
        </p:txBody>
      </p:sp>
      <p:sp>
        <p:nvSpPr>
          <p:cNvPr id="264" name="Google Shape;264;p32"/>
          <p:cNvSpPr txBox="1"/>
          <p:nvPr>
            <p:ph idx="7" type="title"/>
          </p:nvPr>
        </p:nvSpPr>
        <p:spPr>
          <a:xfrm>
            <a:off x="894138" y="391867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04</a:t>
            </a:r>
            <a:endParaRPr sz="3300"/>
          </a:p>
        </p:txBody>
      </p:sp>
      <p:sp>
        <p:nvSpPr>
          <p:cNvPr id="265" name="Google Shape;265;p32"/>
          <p:cNvSpPr txBox="1"/>
          <p:nvPr>
            <p:ph idx="8" type="title"/>
          </p:nvPr>
        </p:nvSpPr>
        <p:spPr>
          <a:xfrm>
            <a:off x="876463" y="2207550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02</a:t>
            </a:r>
            <a:endParaRPr sz="3300"/>
          </a:p>
        </p:txBody>
      </p:sp>
      <p:sp>
        <p:nvSpPr>
          <p:cNvPr id="266" name="Google Shape;266;p32"/>
          <p:cNvSpPr txBox="1"/>
          <p:nvPr>
            <p:ph idx="15" type="title"/>
          </p:nvPr>
        </p:nvSpPr>
        <p:spPr>
          <a:xfrm>
            <a:off x="876463" y="301102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03</a:t>
            </a:r>
            <a:endParaRPr sz="3300"/>
          </a:p>
        </p:txBody>
      </p:sp>
      <p:sp>
        <p:nvSpPr>
          <p:cNvPr id="267" name="Google Shape;267;p32"/>
          <p:cNvSpPr txBox="1"/>
          <p:nvPr>
            <p:ph idx="16" type="subTitle"/>
          </p:nvPr>
        </p:nvSpPr>
        <p:spPr>
          <a:xfrm>
            <a:off x="1777662" y="163267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Abstract</a:t>
            </a:r>
            <a:endParaRPr sz="2500"/>
          </a:p>
        </p:txBody>
      </p:sp>
      <p:sp>
        <p:nvSpPr>
          <p:cNvPr id="268" name="Google Shape;268;p32"/>
          <p:cNvSpPr txBox="1"/>
          <p:nvPr>
            <p:ph idx="17" type="subTitle"/>
          </p:nvPr>
        </p:nvSpPr>
        <p:spPr>
          <a:xfrm>
            <a:off x="1719150" y="4452075"/>
            <a:ext cx="31377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Thematic Analysis</a:t>
            </a:r>
            <a:endParaRPr sz="2500"/>
          </a:p>
        </p:txBody>
      </p:sp>
      <p:sp>
        <p:nvSpPr>
          <p:cNvPr id="269" name="Google Shape;269;p32"/>
          <p:cNvSpPr txBox="1"/>
          <p:nvPr>
            <p:ph idx="18" type="subTitle"/>
          </p:nvPr>
        </p:nvSpPr>
        <p:spPr>
          <a:xfrm>
            <a:off x="5452925" y="2817150"/>
            <a:ext cx="38223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Comparative Analysis</a:t>
            </a:r>
            <a:endParaRPr sz="2500"/>
          </a:p>
        </p:txBody>
      </p:sp>
      <p:sp>
        <p:nvSpPr>
          <p:cNvPr id="270" name="Google Shape;270;p32"/>
          <p:cNvSpPr txBox="1"/>
          <p:nvPr>
            <p:ph idx="19" type="subTitle"/>
          </p:nvPr>
        </p:nvSpPr>
        <p:spPr>
          <a:xfrm>
            <a:off x="1777648" y="2436150"/>
            <a:ext cx="2932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271" name="Google Shape;271;p32"/>
          <p:cNvSpPr txBox="1"/>
          <p:nvPr>
            <p:ph idx="20" type="subTitle"/>
          </p:nvPr>
        </p:nvSpPr>
        <p:spPr>
          <a:xfrm>
            <a:off x="5529137" y="430642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Conclusions</a:t>
            </a:r>
            <a:endParaRPr sz="2500"/>
          </a:p>
        </p:txBody>
      </p:sp>
      <p:sp>
        <p:nvSpPr>
          <p:cNvPr id="272" name="Google Shape;272;p32"/>
          <p:cNvSpPr txBox="1"/>
          <p:nvPr>
            <p:ph idx="21" type="subTitle"/>
          </p:nvPr>
        </p:nvSpPr>
        <p:spPr>
          <a:xfrm>
            <a:off x="1777662" y="323962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Methodology</a:t>
            </a:r>
            <a:endParaRPr sz="2400"/>
          </a:p>
        </p:txBody>
      </p:sp>
      <p:sp>
        <p:nvSpPr>
          <p:cNvPr id="273" name="Google Shape;273;p32"/>
          <p:cNvSpPr txBox="1"/>
          <p:nvPr>
            <p:ph idx="6" type="title"/>
          </p:nvPr>
        </p:nvSpPr>
        <p:spPr>
          <a:xfrm>
            <a:off x="4627948" y="2359950"/>
            <a:ext cx="7674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06</a:t>
            </a:r>
            <a:endParaRPr sz="3300"/>
          </a:p>
        </p:txBody>
      </p:sp>
      <p:sp>
        <p:nvSpPr>
          <p:cNvPr id="274" name="Google Shape;274;p32"/>
          <p:cNvSpPr txBox="1"/>
          <p:nvPr>
            <p:ph idx="18" type="subTitle"/>
          </p:nvPr>
        </p:nvSpPr>
        <p:spPr>
          <a:xfrm>
            <a:off x="5471620" y="1674150"/>
            <a:ext cx="4230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Challenges</a:t>
            </a:r>
            <a:endParaRPr sz="2500"/>
          </a:p>
        </p:txBody>
      </p:sp>
      <p:sp>
        <p:nvSpPr>
          <p:cNvPr id="275" name="Google Shape;275;p32"/>
          <p:cNvSpPr txBox="1"/>
          <p:nvPr>
            <p:ph idx="6" type="title"/>
          </p:nvPr>
        </p:nvSpPr>
        <p:spPr>
          <a:xfrm>
            <a:off x="4627948" y="3274350"/>
            <a:ext cx="7674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07</a:t>
            </a:r>
            <a:endParaRPr sz="3300"/>
          </a:p>
        </p:txBody>
      </p:sp>
      <p:sp>
        <p:nvSpPr>
          <p:cNvPr id="276" name="Google Shape;276;p32"/>
          <p:cNvSpPr txBox="1"/>
          <p:nvPr>
            <p:ph idx="18" type="subTitle"/>
          </p:nvPr>
        </p:nvSpPr>
        <p:spPr>
          <a:xfrm>
            <a:off x="5471620" y="3502950"/>
            <a:ext cx="4230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Critical </a:t>
            </a:r>
            <a:r>
              <a:rPr lang="en" sz="2500"/>
              <a:t>Analysis</a:t>
            </a:r>
            <a:endParaRPr sz="2500"/>
          </a:p>
        </p:txBody>
      </p:sp>
      <p:sp>
        <p:nvSpPr>
          <p:cNvPr id="277" name="Google Shape;277;p32"/>
          <p:cNvSpPr txBox="1"/>
          <p:nvPr>
            <p:ph idx="6" type="title"/>
          </p:nvPr>
        </p:nvSpPr>
        <p:spPr>
          <a:xfrm>
            <a:off x="4627948" y="4112550"/>
            <a:ext cx="7674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08</a:t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idx="3" type="subTitle"/>
          </p:nvPr>
        </p:nvSpPr>
        <p:spPr>
          <a:xfrm>
            <a:off x="907400" y="1253950"/>
            <a:ext cx="7305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advancements in metaphor detection using LLMs.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challenges in reasoning, multilingual adaptability, and dataset diversity.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multilingual models for low-resource settings.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contextual reasoning using advanced semantic techniques.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unsupervised methods to enhance adaptability.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2020527" y="1790125"/>
            <a:ext cx="52530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3" type="subTitle"/>
          </p:nvPr>
        </p:nvSpPr>
        <p:spPr>
          <a:xfrm>
            <a:off x="720000" y="1101550"/>
            <a:ext cx="7704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survey explores advancements in metaphor and idiom detection using large language models (LLMs), emphasizing their impact on figurative language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like MelBERT and NewsMet improve detection but face challenges in reasoning and contextual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High-quality datasets like FLUTE, MUNCH, and NewsMet drive progress but lack multilingual diversity.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interpreting complex figurative expressions.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adaptability in low-resource and multilingual settings.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Abstract 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</a:t>
            </a:r>
            <a:endParaRPr sz="4000"/>
          </a:p>
        </p:txBody>
      </p:sp>
      <p:sp>
        <p:nvSpPr>
          <p:cNvPr id="289" name="Google Shape;289;p34"/>
          <p:cNvSpPr txBox="1"/>
          <p:nvPr>
            <p:ph idx="3" type="subTitle"/>
          </p:nvPr>
        </p:nvSpPr>
        <p:spPr>
          <a:xfrm>
            <a:off x="720000" y="1025350"/>
            <a:ext cx="7704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Figurative language, including metaphors and idioms, is a fundamental aspect of human communication, adding creativity and depth. Detecting and interpreting these expressions is critical for NLP tasks such as translation and sentiment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examine advancements in metaphor detection, explore domain-specific applications, and address key challenges in multilingual adaptability and reasoning.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research between 2020 and 2024, emphasizing peer-reviewed works that highlight state-of-the-art contributions, including datasets, methodologies, and applications in news, literature, and religious texts.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3" type="subTitle"/>
          </p:nvPr>
        </p:nvSpPr>
        <p:spPr>
          <a:xfrm>
            <a:off x="720000" y="1025350"/>
            <a:ext cx="7704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Strategy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was collected using databases like ACL Anthology, IEEE Xplore, and Google Scholar. Key phrases like “metaphor detection” and “idiomatic expression translation” guided the search.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Criteria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Peer-reviewed papers published between 2020 and 2024 were prioritized. Studies introducing innovative models, datasets, or evaluations in figurative language were included.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 on methods leveraging LLMs and linguistic theories, with special attention to multilingual and low-resource applications.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3" type="subTitle"/>
          </p:nvPr>
        </p:nvSpPr>
        <p:spPr>
          <a:xfrm>
            <a:off x="720000" y="1177750"/>
            <a:ext cx="76428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FLUTE, NewsMet, and MUNCH enable metaphor detection and interpretation; gaps exist in multilingual and low-resource settings.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like MelBERT and IlliniMet leverage PLMs and linguistic features; challenges include generalization and reasoning.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Reasoning with figurative language remains limited, even in advanced models (e.g., GPT-4).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Cross-lingual and domain-specific studies show promise but face cultural and contextual challenges.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Progress continues, but gaps in reasoning, generalization, and multilingual capabilities persist.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Thematic Analysis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ctrTitle"/>
          </p:nvPr>
        </p:nvSpPr>
        <p:spPr>
          <a:xfrm>
            <a:off x="1322825" y="1581143"/>
            <a:ext cx="69198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Comparative Analysis</a:t>
            </a:r>
            <a:endParaRPr sz="4500"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2313425" y="2425700"/>
            <a:ext cx="45525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Results, Datasets, and Methodologies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idx="3" type="subTitle"/>
          </p:nvPr>
        </p:nvSpPr>
        <p:spPr>
          <a:xfrm>
            <a:off x="935325" y="3948725"/>
            <a:ext cx="73455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employs an explanation-based NLI approach with GPT-3 and crowd annotations, achieving 81.8% accuracy for metaphors and 79.2% for idioms.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 txBox="1"/>
          <p:nvPr>
            <p:ph type="title"/>
          </p:nvPr>
        </p:nvSpPr>
        <p:spPr>
          <a:xfrm>
            <a:off x="643800" y="64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FLUTE: Figurative Language Understanding through Textual Explanations</a:t>
            </a:r>
            <a:endParaRPr sz="4500"/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22" y="1025752"/>
            <a:ext cx="7251266" cy="2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Figure! Multi-task transformer-based architecture for metaphor detection</a:t>
            </a:r>
            <a:endParaRPr sz="4300"/>
          </a:p>
        </p:txBody>
      </p:sp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b="33119" l="0" r="0" t="0"/>
          <a:stretch/>
        </p:blipFill>
        <p:spPr>
          <a:xfrm>
            <a:off x="4775075" y="2143350"/>
            <a:ext cx="3325875" cy="2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 rotWithShape="1">
          <a:blip r:embed="rId4">
            <a:alphaModFix/>
          </a:blip>
          <a:srcRect b="36106" l="0" r="0" t="0"/>
          <a:stretch/>
        </p:blipFill>
        <p:spPr>
          <a:xfrm>
            <a:off x="4775075" y="329189"/>
            <a:ext cx="3300325" cy="199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415" y="560525"/>
            <a:ext cx="3197460" cy="3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>
            <p:ph idx="3" type="subTitle"/>
          </p:nvPr>
        </p:nvSpPr>
        <p:spPr>
          <a:xfrm>
            <a:off x="514425" y="4033925"/>
            <a:ext cx="80589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utilizes a multi-task transformer-based architecture combining metaphor and idiom detection, tested on the VUA and TOEFL corpora. It achieved F1 scores of 77.5% on VUA verbs and 70.2% on TOEFL verbs, demonstrating the effectiveness of multi-task learning for figurative language processing.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