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359" r:id="rId2"/>
    <p:sldId id="258" r:id="rId3"/>
    <p:sldId id="259" r:id="rId4"/>
    <p:sldId id="289" r:id="rId5"/>
    <p:sldId id="287" r:id="rId6"/>
    <p:sldId id="288" r:id="rId7"/>
    <p:sldId id="290" r:id="rId8"/>
    <p:sldId id="291" r:id="rId9"/>
    <p:sldId id="296" r:id="rId10"/>
    <p:sldId id="297" r:id="rId11"/>
    <p:sldId id="298" r:id="rId12"/>
    <p:sldId id="299" r:id="rId13"/>
    <p:sldId id="300" r:id="rId14"/>
    <p:sldId id="301" r:id="rId15"/>
    <p:sldId id="340" r:id="rId16"/>
    <p:sldId id="341" r:id="rId17"/>
    <p:sldId id="342" r:id="rId18"/>
    <p:sldId id="343" r:id="rId19"/>
    <p:sldId id="344" r:id="rId20"/>
    <p:sldId id="302" r:id="rId21"/>
    <p:sldId id="303" r:id="rId22"/>
    <p:sldId id="304" r:id="rId23"/>
    <p:sldId id="305" r:id="rId24"/>
    <p:sldId id="345" r:id="rId25"/>
    <p:sldId id="306" r:id="rId26"/>
    <p:sldId id="307" r:id="rId27"/>
    <p:sldId id="388" r:id="rId28"/>
    <p:sldId id="389" r:id="rId29"/>
    <p:sldId id="308" r:id="rId30"/>
    <p:sldId id="309" r:id="rId31"/>
    <p:sldId id="310" r:id="rId32"/>
    <p:sldId id="346" r:id="rId33"/>
    <p:sldId id="347" r:id="rId34"/>
    <p:sldId id="349" r:id="rId35"/>
    <p:sldId id="348" r:id="rId36"/>
    <p:sldId id="311" r:id="rId37"/>
    <p:sldId id="312" r:id="rId38"/>
    <p:sldId id="313" r:id="rId39"/>
    <p:sldId id="314" r:id="rId40"/>
    <p:sldId id="315" r:id="rId41"/>
    <p:sldId id="316" r:id="rId42"/>
    <p:sldId id="317" r:id="rId43"/>
    <p:sldId id="318" r:id="rId44"/>
    <p:sldId id="350" r:id="rId45"/>
    <p:sldId id="319" r:id="rId46"/>
    <p:sldId id="320" r:id="rId47"/>
    <p:sldId id="321" r:id="rId48"/>
    <p:sldId id="322" r:id="rId49"/>
    <p:sldId id="352" r:id="rId50"/>
    <p:sldId id="356" r:id="rId51"/>
    <p:sldId id="357" r:id="rId52"/>
    <p:sldId id="353" r:id="rId53"/>
    <p:sldId id="323" r:id="rId54"/>
    <p:sldId id="324" r:id="rId55"/>
    <p:sldId id="325" r:id="rId56"/>
    <p:sldId id="326" r:id="rId57"/>
    <p:sldId id="327" r:id="rId58"/>
    <p:sldId id="328" r:id="rId59"/>
    <p:sldId id="329" r:id="rId60"/>
    <p:sldId id="351" r:id="rId61"/>
    <p:sldId id="330" r:id="rId62"/>
    <p:sldId id="331" r:id="rId63"/>
    <p:sldId id="332" r:id="rId64"/>
    <p:sldId id="333" r:id="rId65"/>
    <p:sldId id="334" r:id="rId66"/>
    <p:sldId id="335" r:id="rId67"/>
    <p:sldId id="336" r:id="rId68"/>
    <p:sldId id="337" r:id="rId69"/>
    <p:sldId id="338" r:id="rId70"/>
    <p:sldId id="339" r:id="rId71"/>
    <p:sldId id="354" r:id="rId72"/>
    <p:sldId id="35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6" autoAdjust="0"/>
    <p:restoredTop sz="94660"/>
  </p:normalViewPr>
  <p:slideViewPr>
    <p:cSldViewPr snapToGrid="0">
      <p:cViewPr varScale="1">
        <p:scale>
          <a:sx n="91" d="100"/>
          <a:sy n="91" d="100"/>
        </p:scale>
        <p:origin x="108"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siana Talochka" userId="d548003792390da1" providerId="LiveId" clId="{BA7C72F4-AD73-4BAB-B3A0-A2BBAE1A096C}"/>
    <pc:docChg chg="addSld modSld sldOrd">
      <pc:chgData name="Tatsiana Talochka" userId="d548003792390da1" providerId="LiveId" clId="{BA7C72F4-AD73-4BAB-B3A0-A2BBAE1A096C}" dt="2025-02-16T18:49:00.989" v="5"/>
      <pc:docMkLst>
        <pc:docMk/>
      </pc:docMkLst>
      <pc:sldChg chg="ord">
        <pc:chgData name="Tatsiana Talochka" userId="d548003792390da1" providerId="LiveId" clId="{BA7C72F4-AD73-4BAB-B3A0-A2BBAE1A096C}" dt="2025-02-16T18:47:39.318" v="2"/>
        <pc:sldMkLst>
          <pc:docMk/>
          <pc:sldMk cId="1123833250" sldId="306"/>
        </pc:sldMkLst>
      </pc:sldChg>
      <pc:sldChg chg="add ord">
        <pc:chgData name="Tatsiana Talochka" userId="d548003792390da1" providerId="LiveId" clId="{BA7C72F4-AD73-4BAB-B3A0-A2BBAE1A096C}" dt="2025-02-16T18:47:52.063" v="4"/>
        <pc:sldMkLst>
          <pc:docMk/>
          <pc:sldMk cId="0" sldId="388"/>
        </pc:sldMkLst>
      </pc:sldChg>
      <pc:sldChg chg="add">
        <pc:chgData name="Tatsiana Talochka" userId="d548003792390da1" providerId="LiveId" clId="{BA7C72F4-AD73-4BAB-B3A0-A2BBAE1A096C}" dt="2025-02-16T18:49:00.989" v="5"/>
        <pc:sldMkLst>
          <pc:docMk/>
          <pc:sldMk cId="0" sldId="38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DE36F-4C69-4C28-BDB6-7EA7459143A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ru-RU"/>
        </a:p>
      </dgm:t>
    </dgm:pt>
    <dgm:pt modelId="{E9328F99-60E9-4A4E-85D7-0F36830C636C}">
      <dgm:prSet phldrT="[Текст]" custT="1">
        <dgm:style>
          <a:lnRef idx="1">
            <a:schemeClr val="accent4"/>
          </a:lnRef>
          <a:fillRef idx="3">
            <a:schemeClr val="accent4"/>
          </a:fillRef>
          <a:effectRef idx="2">
            <a:schemeClr val="accent4"/>
          </a:effectRef>
          <a:fontRef idx="minor">
            <a:schemeClr val="lt1"/>
          </a:fontRef>
        </dgm:style>
      </dgm:prSet>
      <dgm:spPr/>
      <dgm:t>
        <a:bodyPr/>
        <a:lstStyle/>
        <a:p>
          <a:r>
            <a:rPr lang="ru-RU" sz="2800" b="1" dirty="0">
              <a:latin typeface="Tahoma" panose="020B0604030504040204" pitchFamily="34" charset="0"/>
              <a:ea typeface="Tahoma" panose="020B0604030504040204" pitchFamily="34" charset="0"/>
              <a:cs typeface="Tahoma" panose="020B0604030504040204" pitchFamily="34" charset="0"/>
            </a:rPr>
            <a:t>ТНПА</a:t>
          </a:r>
          <a:endParaRPr lang="ru-RU" sz="600" b="1" dirty="0">
            <a:latin typeface="Tahoma" panose="020B0604030504040204" pitchFamily="34" charset="0"/>
            <a:ea typeface="Tahoma" panose="020B0604030504040204" pitchFamily="34" charset="0"/>
            <a:cs typeface="Tahoma" panose="020B0604030504040204" pitchFamily="34" charset="0"/>
          </a:endParaRPr>
        </a:p>
      </dgm:t>
    </dgm:pt>
    <dgm:pt modelId="{94769CC6-21DB-474E-A5E3-B54B75DFA79F}" type="parTrans" cxnId="{9B5951DC-0BE7-4FAC-9D87-E26B5E0DBC33}">
      <dgm:prSet/>
      <dgm:spPr/>
      <dgm:t>
        <a:bodyPr/>
        <a:lstStyle/>
        <a:p>
          <a:endParaRPr lang="ru-RU"/>
        </a:p>
      </dgm:t>
    </dgm:pt>
    <dgm:pt modelId="{AE8E98B6-CAAA-4A65-844E-E9544058562C}" type="sibTrans" cxnId="{9B5951DC-0BE7-4FAC-9D87-E26B5E0DBC33}">
      <dgm:prSet/>
      <dgm:spPr/>
      <dgm:t>
        <a:bodyPr/>
        <a:lstStyle/>
        <a:p>
          <a:endParaRPr lang="ru-RU"/>
        </a:p>
      </dgm:t>
    </dgm:pt>
    <dgm:pt modelId="{F94CE6F4-5AA4-4F70-A341-EF0FAB32B37C}">
      <dgm:prSet phldrT="[Текст]" custT="1"/>
      <dgm:spPr/>
      <dgm:t>
        <a:bodyPr/>
        <a:lstStyle/>
        <a:p>
          <a:r>
            <a:rPr lang="ru-RU" sz="1600" b="1" dirty="0">
              <a:latin typeface="Tahoma" panose="020B0604030504040204" pitchFamily="34" charset="0"/>
              <a:ea typeface="Tahoma" panose="020B0604030504040204" pitchFamily="34" charset="0"/>
              <a:cs typeface="Tahoma" panose="020B0604030504040204" pitchFamily="34" charset="0"/>
            </a:rPr>
            <a:t>ТНПА в области технического нормирования и стандартизации</a:t>
          </a:r>
        </a:p>
      </dgm:t>
    </dgm:pt>
    <dgm:pt modelId="{00345DA0-21D5-4345-A7BD-3A0B9DB2CA67}" type="parTrans" cxnId="{7ABA7134-74D7-48D2-B261-58C071C019DE}">
      <dgm:prSet/>
      <dgm:spPr/>
      <dgm:t>
        <a:bodyPr/>
        <a:lstStyle/>
        <a:p>
          <a:endParaRPr lang="ru-RU"/>
        </a:p>
      </dgm:t>
    </dgm:pt>
    <dgm:pt modelId="{F147E724-D780-4686-938B-8100E17FCDB8}" type="sibTrans" cxnId="{7ABA7134-74D7-48D2-B261-58C071C019DE}">
      <dgm:prSet/>
      <dgm:spPr/>
      <dgm:t>
        <a:bodyPr/>
        <a:lstStyle/>
        <a:p>
          <a:endParaRPr lang="ru-RU"/>
        </a:p>
      </dgm:t>
    </dgm:pt>
    <dgm:pt modelId="{F52D1F99-A6BD-4E34-A66C-EB428825FCE8}">
      <dgm:prSet phldrT="[Текст]" custT="1"/>
      <dgm:spPr/>
      <dgm:t>
        <a:bodyPr/>
        <a:lstStyle/>
        <a:p>
          <a:r>
            <a:rPr lang="ru-RU" sz="1600" b="1" i="0" dirty="0">
              <a:latin typeface="Tahoma" panose="020B0604030504040204" pitchFamily="34" charset="0"/>
              <a:ea typeface="Tahoma" panose="020B0604030504040204" pitchFamily="34" charset="0"/>
              <a:cs typeface="Tahoma" panose="020B0604030504040204" pitchFamily="34" charset="0"/>
            </a:rPr>
            <a:t>ТНПА,  не относящиеся к области технического нормирования и стандартизации</a:t>
          </a:r>
        </a:p>
      </dgm:t>
    </dgm:pt>
    <dgm:pt modelId="{45E969B4-B0AF-4B05-A46D-3FC678FA8E92}" type="parTrans" cxnId="{CC308413-B84E-4C6F-95C9-E64E7A7F44DE}">
      <dgm:prSet/>
      <dgm:spPr/>
      <dgm:t>
        <a:bodyPr/>
        <a:lstStyle/>
        <a:p>
          <a:endParaRPr lang="ru-RU"/>
        </a:p>
      </dgm:t>
    </dgm:pt>
    <dgm:pt modelId="{F2210427-64AA-4351-A326-B75236F40233}" type="sibTrans" cxnId="{CC308413-B84E-4C6F-95C9-E64E7A7F44DE}">
      <dgm:prSet/>
      <dgm:spPr/>
      <dgm:t>
        <a:bodyPr/>
        <a:lstStyle/>
        <a:p>
          <a:endParaRPr lang="ru-RU"/>
        </a:p>
      </dgm:t>
    </dgm:pt>
    <dgm:pt modelId="{AAC8EF00-05B0-4057-BD66-D864C5F9BA88}" type="pres">
      <dgm:prSet presAssocID="{67ADE36F-4C69-4C28-BDB6-7EA7459143A8}" presName="hierChild1" presStyleCnt="0">
        <dgm:presLayoutVars>
          <dgm:orgChart val="1"/>
          <dgm:chPref val="1"/>
          <dgm:dir/>
          <dgm:animOne val="branch"/>
          <dgm:animLvl val="lvl"/>
          <dgm:resizeHandles/>
        </dgm:presLayoutVars>
      </dgm:prSet>
      <dgm:spPr/>
    </dgm:pt>
    <dgm:pt modelId="{32598CCC-CEF0-4F2B-A84F-44C139ABAF52}" type="pres">
      <dgm:prSet presAssocID="{E9328F99-60E9-4A4E-85D7-0F36830C636C}" presName="hierRoot1" presStyleCnt="0">
        <dgm:presLayoutVars>
          <dgm:hierBranch val="init"/>
        </dgm:presLayoutVars>
      </dgm:prSet>
      <dgm:spPr/>
    </dgm:pt>
    <dgm:pt modelId="{2E21BD86-2B15-4024-8983-73A27F3C94DB}" type="pres">
      <dgm:prSet presAssocID="{E9328F99-60E9-4A4E-85D7-0F36830C636C}" presName="rootComposite1" presStyleCnt="0"/>
      <dgm:spPr/>
    </dgm:pt>
    <dgm:pt modelId="{004AD960-9AA7-46E4-8F32-22EE6FAE68BE}" type="pres">
      <dgm:prSet presAssocID="{E9328F99-60E9-4A4E-85D7-0F36830C636C}" presName="rootText1" presStyleLbl="node0" presStyleIdx="0" presStyleCnt="1" custScaleX="271109" custScaleY="102077" custLinFactNeighborX="0" custLinFactNeighborY="-30484">
        <dgm:presLayoutVars>
          <dgm:chPref val="3"/>
        </dgm:presLayoutVars>
      </dgm:prSet>
      <dgm:spPr/>
    </dgm:pt>
    <dgm:pt modelId="{9DC8E716-DA1F-4B3F-A204-73DBEA0EAD78}" type="pres">
      <dgm:prSet presAssocID="{E9328F99-60E9-4A4E-85D7-0F36830C636C}" presName="rootConnector1" presStyleLbl="node1" presStyleIdx="0" presStyleCnt="0"/>
      <dgm:spPr/>
    </dgm:pt>
    <dgm:pt modelId="{506C0EB7-9F8C-4488-93CA-466DA4F049D3}" type="pres">
      <dgm:prSet presAssocID="{E9328F99-60E9-4A4E-85D7-0F36830C636C}" presName="hierChild2" presStyleCnt="0"/>
      <dgm:spPr/>
    </dgm:pt>
    <dgm:pt modelId="{0AD5334B-98A8-4674-B982-93B2AEBBE6B2}" type="pres">
      <dgm:prSet presAssocID="{00345DA0-21D5-4345-A7BD-3A0B9DB2CA67}" presName="Name37" presStyleLbl="parChTrans1D2" presStyleIdx="0" presStyleCnt="2"/>
      <dgm:spPr/>
    </dgm:pt>
    <dgm:pt modelId="{4C3DA61D-B1E3-496C-816C-37B949BEDE40}" type="pres">
      <dgm:prSet presAssocID="{F94CE6F4-5AA4-4F70-A341-EF0FAB32B37C}" presName="hierRoot2" presStyleCnt="0">
        <dgm:presLayoutVars>
          <dgm:hierBranch val="init"/>
        </dgm:presLayoutVars>
      </dgm:prSet>
      <dgm:spPr/>
    </dgm:pt>
    <dgm:pt modelId="{E4163520-C872-4D3E-95A8-4197AAE1DC08}" type="pres">
      <dgm:prSet presAssocID="{F94CE6F4-5AA4-4F70-A341-EF0FAB32B37C}" presName="rootComposite" presStyleCnt="0"/>
      <dgm:spPr/>
    </dgm:pt>
    <dgm:pt modelId="{7E542858-68C2-4E96-9EBF-3979D4C60397}" type="pres">
      <dgm:prSet presAssocID="{F94CE6F4-5AA4-4F70-A341-EF0FAB32B37C}" presName="rootText" presStyleLbl="node2" presStyleIdx="0" presStyleCnt="2" custScaleX="364343" custScaleY="197371">
        <dgm:presLayoutVars>
          <dgm:chPref val="3"/>
        </dgm:presLayoutVars>
      </dgm:prSet>
      <dgm:spPr/>
    </dgm:pt>
    <dgm:pt modelId="{9B64CCDE-45EA-41EF-85CA-66AA4F1CB917}" type="pres">
      <dgm:prSet presAssocID="{F94CE6F4-5AA4-4F70-A341-EF0FAB32B37C}" presName="rootConnector" presStyleLbl="node2" presStyleIdx="0" presStyleCnt="2"/>
      <dgm:spPr/>
    </dgm:pt>
    <dgm:pt modelId="{150B8402-5CED-4CF5-B0FF-A4C75090E5E4}" type="pres">
      <dgm:prSet presAssocID="{F94CE6F4-5AA4-4F70-A341-EF0FAB32B37C}" presName="hierChild4" presStyleCnt="0"/>
      <dgm:spPr/>
    </dgm:pt>
    <dgm:pt modelId="{3D8A15FE-F244-46CF-969D-6B90DB836983}" type="pres">
      <dgm:prSet presAssocID="{F94CE6F4-5AA4-4F70-A341-EF0FAB32B37C}" presName="hierChild5" presStyleCnt="0"/>
      <dgm:spPr/>
    </dgm:pt>
    <dgm:pt modelId="{0DBE2263-9708-4783-997C-1A3CD50E6FDD}" type="pres">
      <dgm:prSet presAssocID="{45E969B4-B0AF-4B05-A46D-3FC678FA8E92}" presName="Name37" presStyleLbl="parChTrans1D2" presStyleIdx="1" presStyleCnt="2"/>
      <dgm:spPr/>
    </dgm:pt>
    <dgm:pt modelId="{28F156EF-8A8C-4E70-B93A-4147B81EA0DA}" type="pres">
      <dgm:prSet presAssocID="{F52D1F99-A6BD-4E34-A66C-EB428825FCE8}" presName="hierRoot2" presStyleCnt="0">
        <dgm:presLayoutVars>
          <dgm:hierBranch val="init"/>
        </dgm:presLayoutVars>
      </dgm:prSet>
      <dgm:spPr/>
    </dgm:pt>
    <dgm:pt modelId="{3A96B4C7-BEA1-4B0F-8A3E-E40921CA6C27}" type="pres">
      <dgm:prSet presAssocID="{F52D1F99-A6BD-4E34-A66C-EB428825FCE8}" presName="rootComposite" presStyleCnt="0"/>
      <dgm:spPr/>
    </dgm:pt>
    <dgm:pt modelId="{3EE0E031-DC81-442C-BDFE-3BA93B9E633F}" type="pres">
      <dgm:prSet presAssocID="{F52D1F99-A6BD-4E34-A66C-EB428825FCE8}" presName="rootText" presStyleLbl="node2" presStyleIdx="1" presStyleCnt="2" custScaleX="454112" custScaleY="197676">
        <dgm:presLayoutVars>
          <dgm:chPref val="3"/>
        </dgm:presLayoutVars>
      </dgm:prSet>
      <dgm:spPr/>
    </dgm:pt>
    <dgm:pt modelId="{944290A4-CFE6-4198-B006-A86ED097857C}" type="pres">
      <dgm:prSet presAssocID="{F52D1F99-A6BD-4E34-A66C-EB428825FCE8}" presName="rootConnector" presStyleLbl="node2" presStyleIdx="1" presStyleCnt="2"/>
      <dgm:spPr/>
    </dgm:pt>
    <dgm:pt modelId="{F385B041-EE34-4DE2-A998-4B22514BD2EF}" type="pres">
      <dgm:prSet presAssocID="{F52D1F99-A6BD-4E34-A66C-EB428825FCE8}" presName="hierChild4" presStyleCnt="0"/>
      <dgm:spPr/>
    </dgm:pt>
    <dgm:pt modelId="{EF86DFC3-533E-41BB-8FBC-BFE64D49A59F}" type="pres">
      <dgm:prSet presAssocID="{F52D1F99-A6BD-4E34-A66C-EB428825FCE8}" presName="hierChild5" presStyleCnt="0"/>
      <dgm:spPr/>
    </dgm:pt>
    <dgm:pt modelId="{A714BA97-8A29-4356-AB39-8A276B98FE40}" type="pres">
      <dgm:prSet presAssocID="{E9328F99-60E9-4A4E-85D7-0F36830C636C}" presName="hierChild3" presStyleCnt="0"/>
      <dgm:spPr/>
    </dgm:pt>
  </dgm:ptLst>
  <dgm:cxnLst>
    <dgm:cxn modelId="{CC308413-B84E-4C6F-95C9-E64E7A7F44DE}" srcId="{E9328F99-60E9-4A4E-85D7-0F36830C636C}" destId="{F52D1F99-A6BD-4E34-A66C-EB428825FCE8}" srcOrd="1" destOrd="0" parTransId="{45E969B4-B0AF-4B05-A46D-3FC678FA8E92}" sibTransId="{F2210427-64AA-4351-A326-B75236F40233}"/>
    <dgm:cxn modelId="{7ABA7134-74D7-48D2-B261-58C071C019DE}" srcId="{E9328F99-60E9-4A4E-85D7-0F36830C636C}" destId="{F94CE6F4-5AA4-4F70-A341-EF0FAB32B37C}" srcOrd="0" destOrd="0" parTransId="{00345DA0-21D5-4345-A7BD-3A0B9DB2CA67}" sibTransId="{F147E724-D780-4686-938B-8100E17FCDB8}"/>
    <dgm:cxn modelId="{771AD246-815F-4DCD-A4DD-D75F15712148}" type="presOf" srcId="{67ADE36F-4C69-4C28-BDB6-7EA7459143A8}" destId="{AAC8EF00-05B0-4057-BD66-D864C5F9BA88}" srcOrd="0" destOrd="0" presId="urn:microsoft.com/office/officeart/2005/8/layout/orgChart1"/>
    <dgm:cxn modelId="{C90A2272-C783-44EB-A404-B079895A88CB}" type="presOf" srcId="{E9328F99-60E9-4A4E-85D7-0F36830C636C}" destId="{9DC8E716-DA1F-4B3F-A204-73DBEA0EAD78}" srcOrd="1" destOrd="0" presId="urn:microsoft.com/office/officeart/2005/8/layout/orgChart1"/>
    <dgm:cxn modelId="{5CAE9281-CE1D-46BC-B63F-770907F430B8}" type="presOf" srcId="{F52D1F99-A6BD-4E34-A66C-EB428825FCE8}" destId="{3EE0E031-DC81-442C-BDFE-3BA93B9E633F}" srcOrd="0" destOrd="0" presId="urn:microsoft.com/office/officeart/2005/8/layout/orgChart1"/>
    <dgm:cxn modelId="{B4FA649E-B51B-4C29-AFB9-352BF0BDB30C}" type="presOf" srcId="{F52D1F99-A6BD-4E34-A66C-EB428825FCE8}" destId="{944290A4-CFE6-4198-B006-A86ED097857C}" srcOrd="1" destOrd="0" presId="urn:microsoft.com/office/officeart/2005/8/layout/orgChart1"/>
    <dgm:cxn modelId="{AE0055CC-8F95-4772-BCCD-1CC058CDC5DA}" type="presOf" srcId="{00345DA0-21D5-4345-A7BD-3A0B9DB2CA67}" destId="{0AD5334B-98A8-4674-B982-93B2AEBBE6B2}" srcOrd="0" destOrd="0" presId="urn:microsoft.com/office/officeart/2005/8/layout/orgChart1"/>
    <dgm:cxn modelId="{F9C49ED1-D4BC-4CFE-B192-79667B329ACD}" type="presOf" srcId="{45E969B4-B0AF-4B05-A46D-3FC678FA8E92}" destId="{0DBE2263-9708-4783-997C-1A3CD50E6FDD}" srcOrd="0" destOrd="0" presId="urn:microsoft.com/office/officeart/2005/8/layout/orgChart1"/>
    <dgm:cxn modelId="{B0C27CD7-419C-4B49-A0E0-B05920C29CA5}" type="presOf" srcId="{F94CE6F4-5AA4-4F70-A341-EF0FAB32B37C}" destId="{9B64CCDE-45EA-41EF-85CA-66AA4F1CB917}" srcOrd="1" destOrd="0" presId="urn:microsoft.com/office/officeart/2005/8/layout/orgChart1"/>
    <dgm:cxn modelId="{9B5951DC-0BE7-4FAC-9D87-E26B5E0DBC33}" srcId="{67ADE36F-4C69-4C28-BDB6-7EA7459143A8}" destId="{E9328F99-60E9-4A4E-85D7-0F36830C636C}" srcOrd="0" destOrd="0" parTransId="{94769CC6-21DB-474E-A5E3-B54B75DFA79F}" sibTransId="{AE8E98B6-CAAA-4A65-844E-E9544058562C}"/>
    <dgm:cxn modelId="{BCEAE7EC-405F-4562-8341-29CAE5635895}" type="presOf" srcId="{F94CE6F4-5AA4-4F70-A341-EF0FAB32B37C}" destId="{7E542858-68C2-4E96-9EBF-3979D4C60397}" srcOrd="0" destOrd="0" presId="urn:microsoft.com/office/officeart/2005/8/layout/orgChart1"/>
    <dgm:cxn modelId="{04FD14ED-BBA7-41C8-B42C-D8FF0E161B8E}" type="presOf" srcId="{E9328F99-60E9-4A4E-85D7-0F36830C636C}" destId="{004AD960-9AA7-46E4-8F32-22EE6FAE68BE}" srcOrd="0" destOrd="0" presId="urn:microsoft.com/office/officeart/2005/8/layout/orgChart1"/>
    <dgm:cxn modelId="{81D1BF3C-72EE-4E06-8250-49B046F23903}" type="presParOf" srcId="{AAC8EF00-05B0-4057-BD66-D864C5F9BA88}" destId="{32598CCC-CEF0-4F2B-A84F-44C139ABAF52}" srcOrd="0" destOrd="0" presId="urn:microsoft.com/office/officeart/2005/8/layout/orgChart1"/>
    <dgm:cxn modelId="{05F20DFB-B0AD-427E-AAC0-5BCF8988ADDB}" type="presParOf" srcId="{32598CCC-CEF0-4F2B-A84F-44C139ABAF52}" destId="{2E21BD86-2B15-4024-8983-73A27F3C94DB}" srcOrd="0" destOrd="0" presId="urn:microsoft.com/office/officeart/2005/8/layout/orgChart1"/>
    <dgm:cxn modelId="{2C69337E-9162-40A6-969E-A59C701EB12C}" type="presParOf" srcId="{2E21BD86-2B15-4024-8983-73A27F3C94DB}" destId="{004AD960-9AA7-46E4-8F32-22EE6FAE68BE}" srcOrd="0" destOrd="0" presId="urn:microsoft.com/office/officeart/2005/8/layout/orgChart1"/>
    <dgm:cxn modelId="{4D38BDA5-C147-4443-96C2-1CAECDD2D453}" type="presParOf" srcId="{2E21BD86-2B15-4024-8983-73A27F3C94DB}" destId="{9DC8E716-DA1F-4B3F-A204-73DBEA0EAD78}" srcOrd="1" destOrd="0" presId="urn:microsoft.com/office/officeart/2005/8/layout/orgChart1"/>
    <dgm:cxn modelId="{5CF8CE78-9717-49AE-91BB-1E7EDBC3FB91}" type="presParOf" srcId="{32598CCC-CEF0-4F2B-A84F-44C139ABAF52}" destId="{506C0EB7-9F8C-4488-93CA-466DA4F049D3}" srcOrd="1" destOrd="0" presId="urn:microsoft.com/office/officeart/2005/8/layout/orgChart1"/>
    <dgm:cxn modelId="{3BF56D45-A8DF-41AC-A19D-B4E6FF24E20A}" type="presParOf" srcId="{506C0EB7-9F8C-4488-93CA-466DA4F049D3}" destId="{0AD5334B-98A8-4674-B982-93B2AEBBE6B2}" srcOrd="0" destOrd="0" presId="urn:microsoft.com/office/officeart/2005/8/layout/orgChart1"/>
    <dgm:cxn modelId="{6B827091-2500-4A6B-A27F-BE215C5ADAF2}" type="presParOf" srcId="{506C0EB7-9F8C-4488-93CA-466DA4F049D3}" destId="{4C3DA61D-B1E3-496C-816C-37B949BEDE40}" srcOrd="1" destOrd="0" presId="urn:microsoft.com/office/officeart/2005/8/layout/orgChart1"/>
    <dgm:cxn modelId="{98ACA2B9-64D5-40FB-8F15-CC062FBAE6E3}" type="presParOf" srcId="{4C3DA61D-B1E3-496C-816C-37B949BEDE40}" destId="{E4163520-C872-4D3E-95A8-4197AAE1DC08}" srcOrd="0" destOrd="0" presId="urn:microsoft.com/office/officeart/2005/8/layout/orgChart1"/>
    <dgm:cxn modelId="{AFA8479E-6216-4057-B1D1-831BDC63CA8D}" type="presParOf" srcId="{E4163520-C872-4D3E-95A8-4197AAE1DC08}" destId="{7E542858-68C2-4E96-9EBF-3979D4C60397}" srcOrd="0" destOrd="0" presId="urn:microsoft.com/office/officeart/2005/8/layout/orgChart1"/>
    <dgm:cxn modelId="{0BF94A81-CA04-41EA-98D7-0CFF866F33BB}" type="presParOf" srcId="{E4163520-C872-4D3E-95A8-4197AAE1DC08}" destId="{9B64CCDE-45EA-41EF-85CA-66AA4F1CB917}" srcOrd="1" destOrd="0" presId="urn:microsoft.com/office/officeart/2005/8/layout/orgChart1"/>
    <dgm:cxn modelId="{DBD8CDEC-8B48-4217-B0D5-D193187A0FAA}" type="presParOf" srcId="{4C3DA61D-B1E3-496C-816C-37B949BEDE40}" destId="{150B8402-5CED-4CF5-B0FF-A4C75090E5E4}" srcOrd="1" destOrd="0" presId="urn:microsoft.com/office/officeart/2005/8/layout/orgChart1"/>
    <dgm:cxn modelId="{BD6A9AB8-CC89-41C9-B58A-038CA0B02A78}" type="presParOf" srcId="{4C3DA61D-B1E3-496C-816C-37B949BEDE40}" destId="{3D8A15FE-F244-46CF-969D-6B90DB836983}" srcOrd="2" destOrd="0" presId="urn:microsoft.com/office/officeart/2005/8/layout/orgChart1"/>
    <dgm:cxn modelId="{40DE2B62-5717-4EE1-BC2D-96C68CD22CC5}" type="presParOf" srcId="{506C0EB7-9F8C-4488-93CA-466DA4F049D3}" destId="{0DBE2263-9708-4783-997C-1A3CD50E6FDD}" srcOrd="2" destOrd="0" presId="urn:microsoft.com/office/officeart/2005/8/layout/orgChart1"/>
    <dgm:cxn modelId="{3C11F005-CBDC-4A42-8C71-198D10EEADA8}" type="presParOf" srcId="{506C0EB7-9F8C-4488-93CA-466DA4F049D3}" destId="{28F156EF-8A8C-4E70-B93A-4147B81EA0DA}" srcOrd="3" destOrd="0" presId="urn:microsoft.com/office/officeart/2005/8/layout/orgChart1"/>
    <dgm:cxn modelId="{3EA3C68E-AC80-4788-840C-468C727AC57C}" type="presParOf" srcId="{28F156EF-8A8C-4E70-B93A-4147B81EA0DA}" destId="{3A96B4C7-BEA1-4B0F-8A3E-E40921CA6C27}" srcOrd="0" destOrd="0" presId="urn:microsoft.com/office/officeart/2005/8/layout/orgChart1"/>
    <dgm:cxn modelId="{67FAF883-7F4E-42DC-A4A0-068E881E5F37}" type="presParOf" srcId="{3A96B4C7-BEA1-4B0F-8A3E-E40921CA6C27}" destId="{3EE0E031-DC81-442C-BDFE-3BA93B9E633F}" srcOrd="0" destOrd="0" presId="urn:microsoft.com/office/officeart/2005/8/layout/orgChart1"/>
    <dgm:cxn modelId="{109D5B32-9784-4A83-B65F-B09C84F91482}" type="presParOf" srcId="{3A96B4C7-BEA1-4B0F-8A3E-E40921CA6C27}" destId="{944290A4-CFE6-4198-B006-A86ED097857C}" srcOrd="1" destOrd="0" presId="urn:microsoft.com/office/officeart/2005/8/layout/orgChart1"/>
    <dgm:cxn modelId="{92F37A9B-1146-48A7-A809-D40749BF38D5}" type="presParOf" srcId="{28F156EF-8A8C-4E70-B93A-4147B81EA0DA}" destId="{F385B041-EE34-4DE2-A998-4B22514BD2EF}" srcOrd="1" destOrd="0" presId="urn:microsoft.com/office/officeart/2005/8/layout/orgChart1"/>
    <dgm:cxn modelId="{1D2BCDEB-5C73-4E9C-8976-6FEBC49FA2EB}" type="presParOf" srcId="{28F156EF-8A8C-4E70-B93A-4147B81EA0DA}" destId="{EF86DFC3-533E-41BB-8FBC-BFE64D49A59F}" srcOrd="2" destOrd="0" presId="urn:microsoft.com/office/officeart/2005/8/layout/orgChart1"/>
    <dgm:cxn modelId="{63A2C0D0-818F-4F8C-9D10-B94F84498D73}" type="presParOf" srcId="{32598CCC-CEF0-4F2B-A84F-44C139ABAF52}" destId="{A714BA97-8A29-4356-AB39-8A276B98FE4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E2263-9708-4783-997C-1A3CD50E6FDD}">
      <dsp:nvSpPr>
        <dsp:cNvPr id="0" name=""/>
        <dsp:cNvSpPr/>
      </dsp:nvSpPr>
      <dsp:spPr>
        <a:xfrm>
          <a:off x="5472608" y="630774"/>
          <a:ext cx="2381187" cy="259738"/>
        </a:xfrm>
        <a:custGeom>
          <a:avLst/>
          <a:gdLst/>
          <a:ahLst/>
          <a:cxnLst/>
          <a:rect l="0" t="0" r="0" b="0"/>
          <a:pathLst>
            <a:path>
              <a:moveTo>
                <a:pt x="0" y="0"/>
              </a:moveTo>
              <a:lnTo>
                <a:pt x="0" y="129971"/>
              </a:lnTo>
              <a:lnTo>
                <a:pt x="2381187" y="129971"/>
              </a:lnTo>
              <a:lnTo>
                <a:pt x="2381187" y="259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D5334B-98A8-4674-B982-93B2AEBBE6B2}">
      <dsp:nvSpPr>
        <dsp:cNvPr id="0" name=""/>
        <dsp:cNvSpPr/>
      </dsp:nvSpPr>
      <dsp:spPr>
        <a:xfrm>
          <a:off x="2536702" y="630774"/>
          <a:ext cx="2935905" cy="259738"/>
        </a:xfrm>
        <a:custGeom>
          <a:avLst/>
          <a:gdLst/>
          <a:ahLst/>
          <a:cxnLst/>
          <a:rect l="0" t="0" r="0" b="0"/>
          <a:pathLst>
            <a:path>
              <a:moveTo>
                <a:pt x="2935905" y="0"/>
              </a:moveTo>
              <a:lnTo>
                <a:pt x="2935905" y="129971"/>
              </a:lnTo>
              <a:lnTo>
                <a:pt x="0" y="129971"/>
              </a:lnTo>
              <a:lnTo>
                <a:pt x="0" y="25973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4AD960-9AA7-46E4-8F32-22EE6FAE68BE}">
      <dsp:nvSpPr>
        <dsp:cNvPr id="0" name=""/>
        <dsp:cNvSpPr/>
      </dsp:nvSpPr>
      <dsp:spPr>
        <a:xfrm>
          <a:off x="3797317" y="0"/>
          <a:ext cx="3350580" cy="630774"/>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6350" cap="flat" cmpd="sng" algn="ctr">
          <a:solidFill>
            <a:schemeClr val="accent4"/>
          </a:solidFill>
          <a:prstDash val="solid"/>
          <a:miter lim="800000"/>
        </a:ln>
        <a:effectLst/>
      </dsp:spPr>
      <dsp:style>
        <a:lnRef idx="1">
          <a:schemeClr val="accent4"/>
        </a:lnRef>
        <a:fillRef idx="3">
          <a:schemeClr val="accent4"/>
        </a:fillRef>
        <a:effectRef idx="2">
          <a:schemeClr val="accent4"/>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ru-RU" sz="2800" b="1" kern="1200" dirty="0">
              <a:latin typeface="Tahoma" panose="020B0604030504040204" pitchFamily="34" charset="0"/>
              <a:ea typeface="Tahoma" panose="020B0604030504040204" pitchFamily="34" charset="0"/>
              <a:cs typeface="Tahoma" panose="020B0604030504040204" pitchFamily="34" charset="0"/>
            </a:rPr>
            <a:t>ТНПА</a:t>
          </a:r>
          <a:endParaRPr lang="ru-RU" sz="600" b="1" kern="1200" dirty="0">
            <a:latin typeface="Tahoma" panose="020B0604030504040204" pitchFamily="34" charset="0"/>
            <a:ea typeface="Tahoma" panose="020B0604030504040204" pitchFamily="34" charset="0"/>
            <a:cs typeface="Tahoma" panose="020B0604030504040204" pitchFamily="34" charset="0"/>
          </a:endParaRPr>
        </a:p>
      </dsp:txBody>
      <dsp:txXfrm>
        <a:off x="3797317" y="0"/>
        <a:ext cx="3350580" cy="630774"/>
      </dsp:txXfrm>
    </dsp:sp>
    <dsp:sp modelId="{7E542858-68C2-4E96-9EBF-3979D4C60397}">
      <dsp:nvSpPr>
        <dsp:cNvPr id="0" name=""/>
        <dsp:cNvSpPr/>
      </dsp:nvSpPr>
      <dsp:spPr>
        <a:xfrm>
          <a:off x="285281" y="890512"/>
          <a:ext cx="4502840" cy="12196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ru-RU" sz="1600" b="1" kern="1200" dirty="0">
              <a:latin typeface="Tahoma" panose="020B0604030504040204" pitchFamily="34" charset="0"/>
              <a:ea typeface="Tahoma" panose="020B0604030504040204" pitchFamily="34" charset="0"/>
              <a:cs typeface="Tahoma" panose="020B0604030504040204" pitchFamily="34" charset="0"/>
            </a:rPr>
            <a:t>ТНПА в области технического нормирования и стандартизации</a:t>
          </a:r>
        </a:p>
      </dsp:txBody>
      <dsp:txXfrm>
        <a:off x="285281" y="890512"/>
        <a:ext cx="4502840" cy="1219633"/>
      </dsp:txXfrm>
    </dsp:sp>
    <dsp:sp modelId="{3EE0E031-DC81-442C-BDFE-3BA93B9E633F}">
      <dsp:nvSpPr>
        <dsp:cNvPr id="0" name=""/>
        <dsp:cNvSpPr/>
      </dsp:nvSpPr>
      <dsp:spPr>
        <a:xfrm>
          <a:off x="5047657" y="890512"/>
          <a:ext cx="5612277" cy="122151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ru-RU" sz="1600" b="1" i="0" kern="1200" dirty="0">
              <a:latin typeface="Tahoma" panose="020B0604030504040204" pitchFamily="34" charset="0"/>
              <a:ea typeface="Tahoma" panose="020B0604030504040204" pitchFamily="34" charset="0"/>
              <a:cs typeface="Tahoma" panose="020B0604030504040204" pitchFamily="34" charset="0"/>
            </a:rPr>
            <a:t>ТНПА,  не относящиеся к области технического нормирования и стандартизации</a:t>
          </a:r>
        </a:p>
      </dsp:txBody>
      <dsp:txXfrm>
        <a:off x="5047657" y="890512"/>
        <a:ext cx="5612277" cy="122151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47A89-418E-4A56-8EE0-64EE8B964610}" type="datetimeFigureOut">
              <a:rPr lang="ru-RU" smtClean="0"/>
              <a:t>08.09.2025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CC6EC-6954-4A4D-93EF-EF3139BC3DCD}" type="slidenum">
              <a:rPr lang="ru-RU" smtClean="0"/>
              <a:t>‹#›</a:t>
            </a:fld>
            <a:endParaRPr lang="ru-RU"/>
          </a:p>
        </p:txBody>
      </p:sp>
    </p:spTree>
    <p:extLst>
      <p:ext uri="{BB962C8B-B14F-4D97-AF65-F5344CB8AC3E}">
        <p14:creationId xmlns:p14="http://schemas.microsoft.com/office/powerpoint/2010/main" val="359643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A668DFC-D388-44F8-902C-5B74F368A9A7}" type="slidenum">
              <a:rPr lang="ru-RU" smtClean="0"/>
              <a:t>10</a:t>
            </a:fld>
            <a:endParaRPr lang="ru-RU"/>
          </a:p>
        </p:txBody>
      </p:sp>
    </p:spTree>
    <p:extLst>
      <p:ext uri="{BB962C8B-B14F-4D97-AF65-F5344CB8AC3E}">
        <p14:creationId xmlns:p14="http://schemas.microsoft.com/office/powerpoint/2010/main" val="4108995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A668DFC-D388-44F8-902C-5B74F368A9A7}" type="slidenum">
              <a:rPr lang="ru-RU" smtClean="0"/>
              <a:t>11</a:t>
            </a:fld>
            <a:endParaRPr lang="ru-RU"/>
          </a:p>
        </p:txBody>
      </p:sp>
    </p:spTree>
    <p:extLst>
      <p:ext uri="{BB962C8B-B14F-4D97-AF65-F5344CB8AC3E}">
        <p14:creationId xmlns:p14="http://schemas.microsoft.com/office/powerpoint/2010/main" val="1763026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главе 3 Закона устанавливаются:</a:t>
            </a:r>
          </a:p>
          <a:p>
            <a:r>
              <a:rPr lang="ru-RU" sz="1200" b="0" i="0" kern="1200" dirty="0">
                <a:solidFill>
                  <a:schemeClr val="tx1"/>
                </a:solidFill>
                <a:effectLst/>
                <a:latin typeface="+mn-lt"/>
                <a:ea typeface="+mn-ea"/>
                <a:cs typeface="+mn-cs"/>
              </a:rPr>
              <a:t>Понятие технического нормативного правового акта</a:t>
            </a:r>
          </a:p>
          <a:p>
            <a:r>
              <a:rPr lang="ru-RU" sz="1200" b="0" i="0" kern="1200" dirty="0">
                <a:solidFill>
                  <a:schemeClr val="tx1"/>
                </a:solidFill>
                <a:effectLst/>
                <a:latin typeface="+mn-lt"/>
                <a:ea typeface="+mn-ea"/>
                <a:cs typeface="+mn-cs"/>
              </a:rPr>
              <a:t>Основные требования к техническим нормативным правовым актам</a:t>
            </a:r>
          </a:p>
          <a:p>
            <a:r>
              <a:rPr lang="ru-RU" sz="1200" b="0" i="0" kern="1200" dirty="0">
                <a:solidFill>
                  <a:schemeClr val="tx1"/>
                </a:solidFill>
                <a:effectLst/>
                <a:latin typeface="+mn-lt"/>
                <a:ea typeface="+mn-ea"/>
                <a:cs typeface="+mn-cs"/>
              </a:rPr>
              <a:t>Виды технических нормативных правовых актов</a:t>
            </a:r>
          </a:p>
          <a:p>
            <a:r>
              <a:rPr lang="ru-RU" sz="1200" b="0" i="0" kern="1200" dirty="0">
                <a:solidFill>
                  <a:schemeClr val="tx1"/>
                </a:solidFill>
                <a:effectLst/>
                <a:latin typeface="+mn-lt"/>
                <a:ea typeface="+mn-ea"/>
                <a:cs typeface="+mn-cs"/>
              </a:rPr>
              <a:t>Обязательность соблюдения требований технических нормативных правовых актов</a:t>
            </a:r>
          </a:p>
          <a:p>
            <a:endParaRPr lang="ru-RU" sz="1200" b="0" i="0" kern="1200" dirty="0">
              <a:solidFill>
                <a:schemeClr val="tx1"/>
              </a:solidFill>
              <a:effectLst/>
              <a:latin typeface="+mn-lt"/>
              <a:ea typeface="+mn-ea"/>
              <a:cs typeface="+mn-cs"/>
            </a:endParaRPr>
          </a:p>
          <a:p>
            <a:endParaRPr lang="ru-RU" dirty="0"/>
          </a:p>
        </p:txBody>
      </p:sp>
      <p:sp>
        <p:nvSpPr>
          <p:cNvPr id="4" name="Номер слайда 3"/>
          <p:cNvSpPr>
            <a:spLocks noGrp="1"/>
          </p:cNvSpPr>
          <p:nvPr>
            <p:ph type="sldNum" sz="quarter" idx="10"/>
          </p:nvPr>
        </p:nvSpPr>
        <p:spPr/>
        <p:txBody>
          <a:bodyPr/>
          <a:lstStyle/>
          <a:p>
            <a:fld id="{0A668DFC-D388-44F8-902C-5B74F368A9A7}" type="slidenum">
              <a:rPr lang="ru-RU" smtClean="0"/>
              <a:t>12</a:t>
            </a:fld>
            <a:endParaRPr lang="ru-RU"/>
          </a:p>
        </p:txBody>
      </p:sp>
    </p:spTree>
    <p:extLst>
      <p:ext uri="{BB962C8B-B14F-4D97-AF65-F5344CB8AC3E}">
        <p14:creationId xmlns:p14="http://schemas.microsoft.com/office/powerpoint/2010/main" val="4011348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0F3F35C-5B41-BD5E-99D5-49A81DE925BE}"/>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5AAC4A3-EC8A-4FCB-8D5C-B21EAA476CCD}" type="slidenum">
              <a:rPr lang="ru-RU" altLang="ru-RU" b="0"/>
              <a:pPr/>
              <a:t>27</a:t>
            </a:fld>
            <a:endParaRPr lang="ru-RU" altLang="ru-RU" b="0"/>
          </a:p>
        </p:txBody>
      </p:sp>
      <p:sp>
        <p:nvSpPr>
          <p:cNvPr id="64515" name="Rectangle 2">
            <a:extLst>
              <a:ext uri="{FF2B5EF4-FFF2-40B4-BE49-F238E27FC236}">
                <a16:creationId xmlns:a16="http://schemas.microsoft.com/office/drawing/2014/main" id="{6C71C10A-42EE-ACAB-5A7D-2DF29C03BE39}"/>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6C87152-2EE2-1EAB-D39E-31A3A3E19E9B}"/>
              </a:ext>
            </a:extLst>
          </p:cNvPr>
          <p:cNvSpPr>
            <a:spLocks noGrp="1" noChangeArrowheads="1"/>
          </p:cNvSpPr>
          <p:nvPr>
            <p:ph type="body" idx="1"/>
          </p:nvPr>
        </p:nvSpPr>
        <p:spPr>
          <a:xfrm>
            <a:off x="914400" y="4343400"/>
            <a:ext cx="5029200" cy="4114800"/>
          </a:xfrm>
          <a:noFill/>
        </p:spPr>
        <p:txBody>
          <a:bodyPr/>
          <a:lstStyle/>
          <a:p>
            <a:pPr eaLnBrk="1" hangingPunct="1"/>
            <a:endParaRPr lang="ru-RU" alt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649434BC-7FCC-D420-CD3C-6BF7CE701343}"/>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A7A29F7-D07A-420A-8CD6-F3214CAC34F8}" type="slidenum">
              <a:rPr lang="ru-RU" altLang="ru-RU" b="0"/>
              <a:pPr/>
              <a:t>28</a:t>
            </a:fld>
            <a:endParaRPr lang="ru-RU" altLang="ru-RU" b="0"/>
          </a:p>
        </p:txBody>
      </p:sp>
      <p:sp>
        <p:nvSpPr>
          <p:cNvPr id="66563" name="Rectangle 2">
            <a:extLst>
              <a:ext uri="{FF2B5EF4-FFF2-40B4-BE49-F238E27FC236}">
                <a16:creationId xmlns:a16="http://schemas.microsoft.com/office/drawing/2014/main" id="{962331FA-EBB7-C736-3616-F98E757E253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37C57AD9-9B01-003D-1523-7F574EBDAFE7}"/>
              </a:ext>
            </a:extLst>
          </p:cNvPr>
          <p:cNvSpPr>
            <a:spLocks noGrp="1" noChangeArrowheads="1"/>
          </p:cNvSpPr>
          <p:nvPr>
            <p:ph type="body" idx="1"/>
          </p:nvPr>
        </p:nvSpPr>
        <p:spPr>
          <a:xfrm>
            <a:off x="914400" y="4343400"/>
            <a:ext cx="5029200" cy="4114800"/>
          </a:xfrm>
          <a:noFill/>
        </p:spPr>
        <p:txBody>
          <a:bodyPr/>
          <a:lstStyle/>
          <a:p>
            <a:pPr eaLnBrk="1" hangingPunct="1"/>
            <a:endParaRPr lang="ru-RU" alt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A668DFC-D388-44F8-902C-5B74F368A9A7}" type="slidenum">
              <a:rPr lang="ru-RU" smtClean="0"/>
              <a:t>57</a:t>
            </a:fld>
            <a:endParaRPr lang="ru-RU"/>
          </a:p>
        </p:txBody>
      </p:sp>
    </p:spTree>
    <p:extLst>
      <p:ext uri="{BB962C8B-B14F-4D97-AF65-F5344CB8AC3E}">
        <p14:creationId xmlns:p14="http://schemas.microsoft.com/office/powerpoint/2010/main" val="2758990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A668DFC-D388-44F8-902C-5B74F368A9A7}" type="slidenum">
              <a:rPr lang="ru-RU" smtClean="0"/>
              <a:t>59</a:t>
            </a:fld>
            <a:endParaRPr lang="ru-RU"/>
          </a:p>
        </p:txBody>
      </p:sp>
    </p:spTree>
    <p:extLst>
      <p:ext uri="{BB962C8B-B14F-4D97-AF65-F5344CB8AC3E}">
        <p14:creationId xmlns:p14="http://schemas.microsoft.com/office/powerpoint/2010/main" val="1806583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A668DFC-D388-44F8-902C-5B74F368A9A7}" type="slidenum">
              <a:rPr lang="ru-RU" smtClean="0"/>
              <a:t>60</a:t>
            </a:fld>
            <a:endParaRPr lang="ru-RU"/>
          </a:p>
        </p:txBody>
      </p:sp>
    </p:spTree>
    <p:extLst>
      <p:ext uri="{BB962C8B-B14F-4D97-AF65-F5344CB8AC3E}">
        <p14:creationId xmlns:p14="http://schemas.microsoft.com/office/powerpoint/2010/main" val="3140903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C035A94F-41F9-4357-ACBD-4546EA104349}" type="datetimeFigureOut">
              <a:rPr lang="en-US" smtClean="0"/>
              <a:t>9/8/2025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683BA74-DB84-49D6-8250-A989F81FFF03}" type="slidenum">
              <a:rPr lang="en-US" smtClean="0"/>
              <a:t>‹#›</a:t>
            </a:fld>
            <a:endParaRPr lang="en-US"/>
          </a:p>
        </p:txBody>
      </p:sp>
    </p:spTree>
    <p:extLst>
      <p:ext uri="{BB962C8B-B14F-4D97-AF65-F5344CB8AC3E}">
        <p14:creationId xmlns:p14="http://schemas.microsoft.com/office/powerpoint/2010/main" val="168416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035A94F-41F9-4357-ACBD-4546EA104349}" type="datetimeFigureOut">
              <a:rPr lang="en-US" smtClean="0"/>
              <a:t>9/8/2025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683BA74-DB84-49D6-8250-A989F81FFF03}" type="slidenum">
              <a:rPr lang="en-US" smtClean="0"/>
              <a:t>‹#›</a:t>
            </a:fld>
            <a:endParaRPr lang="en-US"/>
          </a:p>
        </p:txBody>
      </p:sp>
    </p:spTree>
    <p:extLst>
      <p:ext uri="{BB962C8B-B14F-4D97-AF65-F5344CB8AC3E}">
        <p14:creationId xmlns:p14="http://schemas.microsoft.com/office/powerpoint/2010/main" val="2682453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035A94F-41F9-4357-ACBD-4546EA104349}" type="datetimeFigureOut">
              <a:rPr lang="en-US" smtClean="0"/>
              <a:t>9/8/2025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683BA74-DB84-49D6-8250-A989F81FFF03}" type="slidenum">
              <a:rPr lang="en-US" smtClean="0"/>
              <a:t>‹#›</a:t>
            </a:fld>
            <a:endParaRPr lang="en-US"/>
          </a:p>
        </p:txBody>
      </p:sp>
    </p:spTree>
    <p:extLst>
      <p:ext uri="{BB962C8B-B14F-4D97-AF65-F5344CB8AC3E}">
        <p14:creationId xmlns:p14="http://schemas.microsoft.com/office/powerpoint/2010/main" val="2297882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Объект">
    <p:spTree>
      <p:nvGrpSpPr>
        <p:cNvPr id="1" name=""/>
        <p:cNvGrpSpPr/>
        <p:nvPr/>
      </p:nvGrpSpPr>
      <p:grpSpPr>
        <a:xfrm>
          <a:off x="0" y="0"/>
          <a:ext cx="0" cy="0"/>
          <a:chOff x="0" y="0"/>
          <a:chExt cx="0" cy="0"/>
        </a:xfrm>
      </p:grpSpPr>
      <p:sp>
        <p:nvSpPr>
          <p:cNvPr id="2" name="Содержимое 1"/>
          <p:cNvSpPr>
            <a:spLocks noGrp="1"/>
          </p:cNvSpPr>
          <p:nvPr>
            <p:ph/>
          </p:nvPr>
        </p:nvSpPr>
        <p:spPr>
          <a:xfrm>
            <a:off x="914400" y="609600"/>
            <a:ext cx="10363200" cy="54864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pPr>
              <a:defRPr/>
            </a:pPr>
            <a:fld id="{3543B562-5E12-4645-A15E-4F914ACE27EE}" type="slidenum">
              <a:rPr lang="ru-RU" altLang="ru-RU"/>
              <a:pPr>
                <a:defRPr/>
              </a:pPr>
              <a:t>‹#›</a:t>
            </a:fld>
            <a:endParaRPr lang="ru-RU" altLang="ru-RU"/>
          </a:p>
        </p:txBody>
      </p:sp>
    </p:spTree>
    <p:extLst>
      <p:ext uri="{BB962C8B-B14F-4D97-AF65-F5344CB8AC3E}">
        <p14:creationId xmlns:p14="http://schemas.microsoft.com/office/powerpoint/2010/main" val="2728050563"/>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035A94F-41F9-4357-ACBD-4546EA104349}" type="datetimeFigureOut">
              <a:rPr lang="en-US" smtClean="0"/>
              <a:t>9/8/2025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683BA74-DB84-49D6-8250-A989F81FFF03}" type="slidenum">
              <a:rPr lang="en-US" smtClean="0"/>
              <a:t>‹#›</a:t>
            </a:fld>
            <a:endParaRPr lang="en-US"/>
          </a:p>
        </p:txBody>
      </p:sp>
    </p:spTree>
    <p:extLst>
      <p:ext uri="{BB962C8B-B14F-4D97-AF65-F5344CB8AC3E}">
        <p14:creationId xmlns:p14="http://schemas.microsoft.com/office/powerpoint/2010/main" val="88930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035A94F-41F9-4357-ACBD-4546EA104349}" type="datetimeFigureOut">
              <a:rPr lang="en-US" smtClean="0"/>
              <a:t>9/8/2025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683BA74-DB84-49D6-8250-A989F81FFF03}" type="slidenum">
              <a:rPr lang="en-US" smtClean="0"/>
              <a:t>‹#›</a:t>
            </a:fld>
            <a:endParaRPr lang="en-US"/>
          </a:p>
        </p:txBody>
      </p:sp>
    </p:spTree>
    <p:extLst>
      <p:ext uri="{BB962C8B-B14F-4D97-AF65-F5344CB8AC3E}">
        <p14:creationId xmlns:p14="http://schemas.microsoft.com/office/powerpoint/2010/main" val="239829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C035A94F-41F9-4357-ACBD-4546EA104349}" type="datetimeFigureOut">
              <a:rPr lang="en-US" smtClean="0"/>
              <a:t>9/8/2025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683BA74-DB84-49D6-8250-A989F81FFF03}" type="slidenum">
              <a:rPr lang="en-US" smtClean="0"/>
              <a:t>‹#›</a:t>
            </a:fld>
            <a:endParaRPr lang="en-US"/>
          </a:p>
        </p:txBody>
      </p:sp>
    </p:spTree>
    <p:extLst>
      <p:ext uri="{BB962C8B-B14F-4D97-AF65-F5344CB8AC3E}">
        <p14:creationId xmlns:p14="http://schemas.microsoft.com/office/powerpoint/2010/main" val="115664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C035A94F-41F9-4357-ACBD-4546EA104349}" type="datetimeFigureOut">
              <a:rPr lang="en-US" smtClean="0"/>
              <a:t>9/8/2025</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E683BA74-DB84-49D6-8250-A989F81FFF03}" type="slidenum">
              <a:rPr lang="en-US" smtClean="0"/>
              <a:t>‹#›</a:t>
            </a:fld>
            <a:endParaRPr lang="en-US"/>
          </a:p>
        </p:txBody>
      </p:sp>
    </p:spTree>
    <p:extLst>
      <p:ext uri="{BB962C8B-B14F-4D97-AF65-F5344CB8AC3E}">
        <p14:creationId xmlns:p14="http://schemas.microsoft.com/office/powerpoint/2010/main" val="1970332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C035A94F-41F9-4357-ACBD-4546EA104349}" type="datetimeFigureOut">
              <a:rPr lang="en-US" smtClean="0"/>
              <a:t>9/8/2025</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683BA74-DB84-49D6-8250-A989F81FFF03}" type="slidenum">
              <a:rPr lang="en-US" smtClean="0"/>
              <a:t>‹#›</a:t>
            </a:fld>
            <a:endParaRPr lang="en-US"/>
          </a:p>
        </p:txBody>
      </p:sp>
    </p:spTree>
    <p:extLst>
      <p:ext uri="{BB962C8B-B14F-4D97-AF65-F5344CB8AC3E}">
        <p14:creationId xmlns:p14="http://schemas.microsoft.com/office/powerpoint/2010/main" val="197453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035A94F-41F9-4357-ACBD-4546EA104349}" type="datetimeFigureOut">
              <a:rPr lang="en-US" smtClean="0"/>
              <a:t>9/8/2025</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E683BA74-DB84-49D6-8250-A989F81FFF03}" type="slidenum">
              <a:rPr lang="en-US" smtClean="0"/>
              <a:t>‹#›</a:t>
            </a:fld>
            <a:endParaRPr lang="en-US"/>
          </a:p>
        </p:txBody>
      </p:sp>
    </p:spTree>
    <p:extLst>
      <p:ext uri="{BB962C8B-B14F-4D97-AF65-F5344CB8AC3E}">
        <p14:creationId xmlns:p14="http://schemas.microsoft.com/office/powerpoint/2010/main" val="114498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35A94F-41F9-4357-ACBD-4546EA104349}" type="datetimeFigureOut">
              <a:rPr lang="en-US" smtClean="0"/>
              <a:t>9/8/2025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683BA74-DB84-49D6-8250-A989F81FFF03}" type="slidenum">
              <a:rPr lang="en-US" smtClean="0"/>
              <a:t>‹#›</a:t>
            </a:fld>
            <a:endParaRPr lang="en-US"/>
          </a:p>
        </p:txBody>
      </p:sp>
    </p:spTree>
    <p:extLst>
      <p:ext uri="{BB962C8B-B14F-4D97-AF65-F5344CB8AC3E}">
        <p14:creationId xmlns:p14="http://schemas.microsoft.com/office/powerpoint/2010/main" val="2408029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035A94F-41F9-4357-ACBD-4546EA104349}" type="datetimeFigureOut">
              <a:rPr lang="en-US" smtClean="0"/>
              <a:t>9/8/2025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683BA74-DB84-49D6-8250-A989F81FFF03}" type="slidenum">
              <a:rPr lang="en-US" smtClean="0"/>
              <a:t>‹#›</a:t>
            </a:fld>
            <a:endParaRPr lang="en-US"/>
          </a:p>
        </p:txBody>
      </p:sp>
    </p:spTree>
    <p:extLst>
      <p:ext uri="{BB962C8B-B14F-4D97-AF65-F5344CB8AC3E}">
        <p14:creationId xmlns:p14="http://schemas.microsoft.com/office/powerpoint/2010/main" val="419575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5A94F-41F9-4357-ACBD-4546EA104349}" type="datetimeFigureOut">
              <a:rPr lang="en-US" smtClean="0"/>
              <a:t>9/8/2025</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3BA74-DB84-49D6-8250-A989F81FFF03}" type="slidenum">
              <a:rPr lang="en-US" smtClean="0"/>
              <a:t>‹#›</a:t>
            </a:fld>
            <a:endParaRPr lang="en-US"/>
          </a:p>
        </p:txBody>
      </p:sp>
    </p:spTree>
    <p:extLst>
      <p:ext uri="{BB962C8B-B14F-4D97-AF65-F5344CB8AC3E}">
        <p14:creationId xmlns:p14="http://schemas.microsoft.com/office/powerpoint/2010/main" val="880250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iec.ch/" TargetMode="External"/><Relationship Id="rId2" Type="http://schemas.openxmlformats.org/officeDocument/2006/relationships/hyperlink" Target="http://www.iso.org/" TargetMode="Externa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cenelec.eu/" TargetMode="External"/><Relationship Id="rId2" Type="http://schemas.openxmlformats.org/officeDocument/2006/relationships/hyperlink" Target="http://www.cen.eu/"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www.easc.by/"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0"/>
            <a:ext cx="2248359" cy="6858000"/>
          </a:xfrm>
          <a:prstGeom prst="rect">
            <a:avLst/>
          </a:prstGeom>
          <a:pattFill prst="ltHorz">
            <a:fgClr>
              <a:schemeClr val="accent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Прямоугольник с двумя усеченными противолежащими углами 27"/>
          <p:cNvSpPr/>
          <p:nvPr/>
        </p:nvSpPr>
        <p:spPr>
          <a:xfrm>
            <a:off x="1885243" y="1915724"/>
            <a:ext cx="10182961" cy="2395813"/>
          </a:xfrm>
          <a:prstGeom prst="snip2DiagRect">
            <a:avLst/>
          </a:prstGeom>
          <a:solidFill>
            <a:schemeClr val="accent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28000" algn="ctr"/>
            <a:r>
              <a:rPr lang="ru-RU" sz="3600" b="1" dirty="0">
                <a:solidFill>
                  <a:schemeClr val="bg1"/>
                </a:solidFill>
              </a:rPr>
              <a:t>МЕТРОЛОГИЯ, СТАНДАРТИЗАЦИЯ И СЕРТИФИКАЦИЯ  В ИНФОРМАЦИОННЫХ ТЕХНОЛОГИЯХ (</a:t>
            </a:r>
            <a:r>
              <a:rPr lang="ru-RU" sz="3600" b="1" dirty="0" err="1">
                <a:solidFill>
                  <a:schemeClr val="bg1"/>
                </a:solidFill>
              </a:rPr>
              <a:t>МСиСвИТ</a:t>
            </a:r>
            <a:r>
              <a:rPr lang="ru-RU" sz="3600" b="1" dirty="0">
                <a:solidFill>
                  <a:schemeClr val="bg1"/>
                </a:solidFill>
              </a:rPr>
              <a:t>)</a:t>
            </a:r>
          </a:p>
        </p:txBody>
      </p:sp>
      <p:sp>
        <p:nvSpPr>
          <p:cNvPr id="2048" name="TextBox 2047"/>
          <p:cNvSpPr txBox="1"/>
          <p:nvPr/>
        </p:nvSpPr>
        <p:spPr>
          <a:xfrm>
            <a:off x="6296459" y="4665367"/>
            <a:ext cx="5771745" cy="1328023"/>
          </a:xfrm>
          <a:prstGeom prst="roundRect">
            <a:avLst/>
          </a:prstGeom>
          <a:solidFill>
            <a:srgbClr val="23387D"/>
          </a:solidFill>
          <a:ln w="79375">
            <a:solidFill>
              <a:schemeClr val="bg1"/>
            </a:solidFill>
          </a:ln>
        </p:spPr>
        <p:txBody>
          <a:bodyPr wrap="square" rtlCol="0">
            <a:spAutoFit/>
          </a:bodyPr>
          <a:lstStyle/>
          <a:p>
            <a:r>
              <a:rPr lang="ru-RU" sz="2400" dirty="0">
                <a:solidFill>
                  <a:schemeClr val="bg1"/>
                </a:solidFill>
                <a:latin typeface="+mj-lt"/>
              </a:rPr>
              <a:t>Преподаватель</a:t>
            </a:r>
            <a:r>
              <a:rPr lang="en-US" sz="2400" dirty="0">
                <a:solidFill>
                  <a:schemeClr val="bg1"/>
                </a:solidFill>
                <a:latin typeface="+mj-lt"/>
              </a:rPr>
              <a:t>:</a:t>
            </a:r>
            <a:r>
              <a:rPr lang="ru-RU" sz="2400" dirty="0">
                <a:solidFill>
                  <a:schemeClr val="bg1"/>
                </a:solidFill>
                <a:latin typeface="+mj-lt"/>
              </a:rPr>
              <a:t> Толочко Татьяна Константиновна, к.т.н., </a:t>
            </a:r>
            <a:r>
              <a:rPr lang="ru-RU" sz="2400" dirty="0" err="1">
                <a:solidFill>
                  <a:schemeClr val="bg1"/>
                </a:solidFill>
                <a:latin typeface="+mj-lt"/>
              </a:rPr>
              <a:t>с.н.с</a:t>
            </a:r>
            <a:r>
              <a:rPr lang="ru-RU" sz="2400" dirty="0">
                <a:solidFill>
                  <a:schemeClr val="bg1"/>
                </a:solidFill>
                <a:latin typeface="+mj-lt"/>
              </a:rPr>
              <a:t>.</a:t>
            </a:r>
          </a:p>
          <a:p>
            <a:r>
              <a:rPr lang="en-US" sz="2400" b="1" dirty="0">
                <a:solidFill>
                  <a:schemeClr val="bg1"/>
                </a:solidFill>
                <a:effectLst/>
              </a:rPr>
              <a:t>t.tolochko@bsuir.by</a:t>
            </a:r>
            <a:r>
              <a:rPr lang="ru-RU" sz="2400" b="1" dirty="0">
                <a:solidFill>
                  <a:schemeClr val="bg1"/>
                </a:solidFill>
                <a:latin typeface="+mj-lt"/>
              </a:rPr>
              <a:t> </a:t>
            </a:r>
          </a:p>
        </p:txBody>
      </p:sp>
      <p:sp>
        <p:nvSpPr>
          <p:cNvPr id="34" name="TextBox 33"/>
          <p:cNvSpPr txBox="1"/>
          <p:nvPr/>
        </p:nvSpPr>
        <p:spPr>
          <a:xfrm>
            <a:off x="2696059" y="612532"/>
            <a:ext cx="7200800" cy="408623"/>
          </a:xfrm>
          <a:prstGeom prst="roundRect">
            <a:avLst/>
          </a:prstGeom>
          <a:solidFill>
            <a:schemeClr val="bg1"/>
          </a:solidFill>
          <a:ln w="79375">
            <a:solidFill>
              <a:schemeClr val="bg1"/>
            </a:solidFill>
          </a:ln>
        </p:spPr>
        <p:txBody>
          <a:bodyPr wrap="square" rtlCol="0">
            <a:spAutoFit/>
          </a:bodyPr>
          <a:lstStyle/>
          <a:p>
            <a:r>
              <a:rPr lang="ru-RU" b="1" dirty="0">
                <a:solidFill>
                  <a:schemeClr val="accent5">
                    <a:lumMod val="75000"/>
                  </a:schemeClr>
                </a:solidFill>
              </a:rPr>
              <a:t>Кафедра информационно-измерительных систем</a:t>
            </a:r>
            <a:r>
              <a:rPr lang="en-US" b="1" dirty="0">
                <a:solidFill>
                  <a:schemeClr val="accent5">
                    <a:lumMod val="75000"/>
                  </a:schemeClr>
                </a:solidFill>
              </a:rPr>
              <a:t> </a:t>
            </a:r>
            <a:r>
              <a:rPr lang="ru-RU" b="1" dirty="0">
                <a:solidFill>
                  <a:schemeClr val="accent5">
                    <a:lumMod val="75000"/>
                  </a:schemeClr>
                </a:solidFill>
              </a:rPr>
              <a:t>БГУИР</a:t>
            </a:r>
          </a:p>
        </p:txBody>
      </p:sp>
      <p:pic>
        <p:nvPicPr>
          <p:cNvPr id="5" name="Рисунок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96859" y="48651"/>
            <a:ext cx="2171345" cy="1257273"/>
          </a:xfrm>
          <a:prstGeom prst="rect">
            <a:avLst/>
          </a:prstGeom>
        </p:spPr>
      </p:pic>
    </p:spTree>
    <p:extLst>
      <p:ext uri="{BB962C8B-B14F-4D97-AF65-F5344CB8AC3E}">
        <p14:creationId xmlns:p14="http://schemas.microsoft.com/office/powerpoint/2010/main" val="1351987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548680"/>
            <a:ext cx="11280576" cy="3264363"/>
          </a:xfrm>
          <a:solidFill>
            <a:schemeClr val="bg1">
              <a:lumMod val="95000"/>
            </a:schemeClr>
          </a:solidFill>
        </p:spPr>
        <p:txBody>
          <a:bodyPr>
            <a:normAutofit/>
          </a:bodyPr>
          <a:lstStyle/>
          <a:p>
            <a:pPr marL="152396" indent="0" algn="ctr">
              <a:buNone/>
            </a:pPr>
            <a:r>
              <a:rPr 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t>Закон Республики Беларусь от 17 июля 2018 № 130-3</a:t>
            </a:r>
          </a:p>
          <a:p>
            <a:pPr marL="152396" indent="0" algn="ctr">
              <a:buNone/>
            </a:pPr>
            <a:endParaRPr lang="ru-RU" sz="16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ctr">
              <a:buNone/>
            </a:pPr>
            <a:r>
              <a:rPr lang="ru-RU" sz="5333" b="1" dirty="0">
                <a:solidFill>
                  <a:srgbClr val="002060"/>
                </a:solidFill>
                <a:latin typeface="Tahoma" panose="020B0604030504040204" pitchFamily="34" charset="0"/>
                <a:ea typeface="Tahoma" panose="020B0604030504040204" pitchFamily="34" charset="0"/>
                <a:cs typeface="Tahoma" panose="020B0604030504040204" pitchFamily="34" charset="0"/>
              </a:rPr>
              <a:t>«О нормативных правовых актах»</a:t>
            </a:r>
          </a:p>
          <a:p>
            <a:pPr marL="152396" indent="0" algn="r">
              <a:buNone/>
            </a:pPr>
            <a:endParaRPr lang="ru-RU" sz="140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r">
              <a:buNone/>
            </a:pPr>
            <a:r>
              <a:rPr lang="ru-RU" sz="2667" dirty="0">
                <a:solidFill>
                  <a:srgbClr val="002060"/>
                </a:solidFill>
                <a:latin typeface="Tahoma" panose="020B0604030504040204" pitchFamily="34" charset="0"/>
                <a:ea typeface="Tahoma" panose="020B0604030504040204" pitchFamily="34" charset="0"/>
                <a:cs typeface="Tahoma" panose="020B0604030504040204" pitchFamily="34" charset="0"/>
              </a:rPr>
              <a:t>Вступил в силу 01.02.2019</a:t>
            </a:r>
          </a:p>
        </p:txBody>
      </p:sp>
      <p:sp>
        <p:nvSpPr>
          <p:cNvPr id="5" name="Объект 2"/>
          <p:cNvSpPr txBox="1">
            <a:spLocks/>
          </p:cNvSpPr>
          <p:nvPr/>
        </p:nvSpPr>
        <p:spPr>
          <a:xfrm>
            <a:off x="143339" y="4101075"/>
            <a:ext cx="10945216" cy="2592288"/>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just">
              <a:buNone/>
            </a:pP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Нормативный правовой акт (НПА) </a:t>
            </a:r>
            <a:r>
              <a:rPr lang="ru-RU" sz="2000"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официальный документ установленной формы, принятый (изданный) нормотворческим органом (должностным лицом) в пределах его компетенции или референдумом с соблюдением предусмотренной законодательством процедуры, </a:t>
            </a:r>
            <a:r>
              <a:rPr lang="ru-RU" sz="1867" dirty="0">
                <a:solidFill>
                  <a:srgbClr val="002060"/>
                </a:solidFill>
                <a:latin typeface="Tahoma" panose="020B0604030504040204" pitchFamily="34" charset="0"/>
                <a:ea typeface="Tahoma" panose="020B0604030504040204" pitchFamily="34" charset="0"/>
                <a:cs typeface="Tahoma" panose="020B0604030504040204" pitchFamily="34" charset="0"/>
              </a:rPr>
              <a:t>который направлен на установление, изменение, официальное толкование, приостановление, возобновление, продление и прекращение действия норм права как общеобязательных правил поведения постоянного или временного характера, рассчитанных на индивидуально не определенный круг лиц и неоднократное применение</a:t>
            </a:r>
          </a:p>
        </p:txBody>
      </p:sp>
    </p:spTree>
    <p:extLst>
      <p:ext uri="{BB962C8B-B14F-4D97-AF65-F5344CB8AC3E}">
        <p14:creationId xmlns:p14="http://schemas.microsoft.com/office/powerpoint/2010/main" val="378835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2895549" y="2660915"/>
            <a:ext cx="6400903" cy="4128459"/>
          </a:xfrm>
          <a:prstGeom prst="rect">
            <a:avLst/>
          </a:prstGeom>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53475" indent="-353475">
              <a:buFont typeface="Wingdings" panose="05000000000000000000" pitchFamily="2" charset="2"/>
              <a:buChar char="ü"/>
            </a:pPr>
            <a:r>
              <a:rPr lang="ru-RU" sz="2133" b="1" dirty="0">
                <a:solidFill>
                  <a:srgbClr val="C00000"/>
                </a:solidFill>
                <a:latin typeface="Tahoma" panose="020B0604030504040204" pitchFamily="34" charset="0"/>
                <a:ea typeface="Tahoma" panose="020B0604030504040204" pitchFamily="34" charset="0"/>
                <a:cs typeface="Tahoma" panose="020B0604030504040204" pitchFamily="34" charset="0"/>
              </a:rPr>
              <a:t>Конституция Республики Беларусь</a:t>
            </a:r>
          </a:p>
          <a:p>
            <a:pPr marL="353475" indent="-353475">
              <a:buFont typeface="Wingdings" panose="05000000000000000000" pitchFamily="2" charset="2"/>
              <a:buChar char="ü"/>
            </a:pPr>
            <a:r>
              <a:rPr lang="ru-RU" sz="2133" b="1" dirty="0">
                <a:solidFill>
                  <a:srgbClr val="C00000"/>
                </a:solidFill>
                <a:latin typeface="Tahoma" panose="020B0604030504040204" pitchFamily="34" charset="0"/>
                <a:ea typeface="Tahoma" panose="020B0604030504040204" pitchFamily="34" charset="0"/>
                <a:cs typeface="Tahoma" panose="020B0604030504040204" pitchFamily="34" charset="0"/>
              </a:rPr>
              <a:t>законы Республики Беларусь</a:t>
            </a:r>
          </a:p>
          <a:p>
            <a:pPr marL="353475" indent="-353475">
              <a:buFont typeface="Wingdings" panose="05000000000000000000" pitchFamily="2" charset="2"/>
              <a:buChar char="ü"/>
            </a:pPr>
            <a:r>
              <a:rPr lang="ru-RU" sz="2133" b="1" dirty="0">
                <a:solidFill>
                  <a:srgbClr val="C00000"/>
                </a:solidFill>
                <a:latin typeface="Tahoma" panose="020B0604030504040204" pitchFamily="34" charset="0"/>
                <a:ea typeface="Tahoma" panose="020B0604030504040204" pitchFamily="34" charset="0"/>
                <a:cs typeface="Tahoma" panose="020B0604030504040204" pitchFamily="34" charset="0"/>
              </a:rPr>
              <a:t>декреты, указы Президента РБ</a:t>
            </a:r>
          </a:p>
          <a:p>
            <a:pPr marL="353475" indent="-353475">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решения, принятые республиканским референдумом</a:t>
            </a:r>
          </a:p>
          <a:p>
            <a:pPr marL="353475" indent="-353475">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постановления Совета Министров Республики Беларусь, Палаты представителей, Совета Республики, министерств и других РОГУ</a:t>
            </a:r>
          </a:p>
          <a:p>
            <a:pPr marL="353475" indent="-353475">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НПА Верховного Суда, Генпрокуратуры и др.</a:t>
            </a:r>
          </a:p>
          <a:p>
            <a:pPr marL="353475" indent="-353475">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решения, принятые местными органами и др.</a:t>
            </a:r>
          </a:p>
          <a:p>
            <a:pPr marL="353475" indent="-353475">
              <a:buFont typeface="Wingdings" panose="05000000000000000000" pitchFamily="2" charset="2"/>
              <a:buChar char="ü"/>
            </a:pPr>
            <a:r>
              <a:rPr lang="ru-RU" sz="1867" b="1" dirty="0">
                <a:solidFill>
                  <a:srgbClr val="800000"/>
                </a:solidFill>
                <a:latin typeface="Tahoma" panose="020B0604030504040204" pitchFamily="34" charset="0"/>
                <a:ea typeface="Tahoma" panose="020B0604030504040204" pitchFamily="34" charset="0"/>
                <a:cs typeface="Tahoma" panose="020B0604030504040204" pitchFamily="34" charset="0"/>
              </a:rPr>
              <a:t>технические нормативные правовые акты</a:t>
            </a:r>
          </a:p>
        </p:txBody>
      </p:sp>
      <p:sp>
        <p:nvSpPr>
          <p:cNvPr id="5" name="Объект 2"/>
          <p:cNvSpPr txBox="1">
            <a:spLocks/>
          </p:cNvSpPr>
          <p:nvPr/>
        </p:nvSpPr>
        <p:spPr>
          <a:xfrm>
            <a:off x="267533" y="644691"/>
            <a:ext cx="11685119" cy="1920213"/>
          </a:xfrm>
          <a:prstGeom prst="rect">
            <a:avLst/>
          </a:prstGeom>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buNone/>
            </a:pPr>
            <a:r>
              <a:rPr lang="ru-RU" sz="2667" b="1" dirty="0">
                <a:solidFill>
                  <a:srgbClr val="800000"/>
                </a:solidFill>
                <a:latin typeface="Tahoma" panose="020B0604030504040204" pitchFamily="34" charset="0"/>
                <a:ea typeface="Tahoma" panose="020B0604030504040204" pitchFamily="34" charset="0"/>
                <a:cs typeface="Tahoma" panose="020B0604030504040204" pitchFamily="34" charset="0"/>
              </a:rPr>
              <a:t>Законодательство Республики Беларусь </a:t>
            </a:r>
            <a:r>
              <a:rPr lang="ru-RU" sz="2667" b="1"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 это система НПА, характеризующаяся их внутренней согласованностью, иерархией и обеспечивающая правовое регулирование общественных отношений</a:t>
            </a:r>
            <a:endParaRPr lang="ru-RU" sz="2667"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1" name="Объект 2"/>
          <p:cNvSpPr txBox="1">
            <a:spLocks/>
          </p:cNvSpPr>
          <p:nvPr/>
        </p:nvSpPr>
        <p:spPr>
          <a:xfrm>
            <a:off x="0" y="0"/>
            <a:ext cx="12192000" cy="548680"/>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Закон Республики Беларусь «О нормативных правовых актах»</a:t>
            </a:r>
          </a:p>
        </p:txBody>
      </p:sp>
      <p:sp>
        <p:nvSpPr>
          <p:cNvPr id="2" name="TextBox 1"/>
          <p:cNvSpPr txBox="1"/>
          <p:nvPr/>
        </p:nvSpPr>
        <p:spPr>
          <a:xfrm>
            <a:off x="278179" y="3909053"/>
            <a:ext cx="2055869" cy="1200329"/>
          </a:xfrm>
          <a:prstGeom prst="rect">
            <a:avLst/>
          </a:prstGeom>
          <a:noFill/>
        </p:spPr>
        <p:txBody>
          <a:bodyPr wrap="square" rtlCol="0">
            <a:spAutoFit/>
          </a:bodyPr>
          <a:lstStyle/>
          <a:p>
            <a:r>
              <a:rPr lang="ru-RU" sz="2400" b="1"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акты </a:t>
            </a:r>
            <a:r>
              <a:rPr lang="ru-RU" sz="2400" b="1" dirty="0" err="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законода-тельства</a:t>
            </a:r>
            <a:endParaRPr lang="ru-RU" sz="2400" b="1"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2" name="Левая фигурная скобка 11"/>
          <p:cNvSpPr/>
          <p:nvPr/>
        </p:nvSpPr>
        <p:spPr>
          <a:xfrm>
            <a:off x="2255574" y="2660915"/>
            <a:ext cx="639975" cy="3840427"/>
          </a:xfrm>
          <a:prstGeom prst="leftBrace">
            <a:avLst>
              <a:gd name="adj1" fmla="val 8333"/>
              <a:gd name="adj2" fmla="val 4928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2400"/>
          </a:p>
        </p:txBody>
      </p:sp>
      <p:sp>
        <p:nvSpPr>
          <p:cNvPr id="13" name="Правая фигурная скобка 12"/>
          <p:cNvSpPr/>
          <p:nvPr/>
        </p:nvSpPr>
        <p:spPr>
          <a:xfrm>
            <a:off x="8304245" y="2756925"/>
            <a:ext cx="576064" cy="11521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sz="2400"/>
          </a:p>
        </p:txBody>
      </p:sp>
      <p:sp>
        <p:nvSpPr>
          <p:cNvPr id="14" name="TextBox 13"/>
          <p:cNvSpPr txBox="1"/>
          <p:nvPr/>
        </p:nvSpPr>
        <p:spPr>
          <a:xfrm>
            <a:off x="9168342" y="2655211"/>
            <a:ext cx="2055869" cy="1200329"/>
          </a:xfrm>
          <a:prstGeom prst="rect">
            <a:avLst/>
          </a:prstGeom>
          <a:noFill/>
        </p:spPr>
        <p:txBody>
          <a:bodyPr wrap="square" rtlCol="0">
            <a:spAutoFit/>
          </a:bodyPr>
          <a:lstStyle/>
          <a:p>
            <a:r>
              <a:rPr lang="ru-RU" sz="2400" b="1" dirty="0" err="1">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законода</a:t>
            </a:r>
            <a:r>
              <a:rPr lang="ru-RU" sz="2400" b="1" dirty="0">
                <a:solidFill>
                  <a:schemeClr val="bg2">
                    <a:lumMod val="50000"/>
                  </a:schemeClr>
                </a:solidFill>
                <a:latin typeface="Tahoma" panose="020B0604030504040204" pitchFamily="34" charset="0"/>
                <a:ea typeface="Tahoma" panose="020B0604030504040204" pitchFamily="34" charset="0"/>
                <a:cs typeface="Tahoma" panose="020B0604030504040204" pitchFamily="34" charset="0"/>
              </a:rPr>
              <a:t>-тельные акты</a:t>
            </a:r>
          </a:p>
        </p:txBody>
      </p:sp>
    </p:spTree>
    <p:extLst>
      <p:ext uri="{BB962C8B-B14F-4D97-AF65-F5344CB8AC3E}">
        <p14:creationId xmlns:p14="http://schemas.microsoft.com/office/powerpoint/2010/main" val="106764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Группа 7"/>
          <p:cNvGrpSpPr/>
          <p:nvPr/>
        </p:nvGrpSpPr>
        <p:grpSpPr>
          <a:xfrm>
            <a:off x="5807968" y="2149421"/>
            <a:ext cx="5664629" cy="2143675"/>
            <a:chOff x="467544" y="1203598"/>
            <a:chExt cx="3672408" cy="1080120"/>
          </a:xfrm>
        </p:grpSpPr>
        <p:sp>
          <p:nvSpPr>
            <p:cNvPr id="6" name="Овал 5"/>
            <p:cNvSpPr/>
            <p:nvPr/>
          </p:nvSpPr>
          <p:spPr>
            <a:xfrm>
              <a:off x="467544" y="1203598"/>
              <a:ext cx="3672408" cy="1080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ru-RU" sz="3733" b="1" dirty="0"/>
                <a:t>НПА</a:t>
              </a:r>
              <a:endParaRPr lang="ru-RU" sz="2400" b="1" dirty="0"/>
            </a:p>
          </p:txBody>
        </p:sp>
        <p:sp>
          <p:nvSpPr>
            <p:cNvPr id="7" name="Овал 6"/>
            <p:cNvSpPr/>
            <p:nvPr/>
          </p:nvSpPr>
          <p:spPr>
            <a:xfrm>
              <a:off x="971600" y="1563638"/>
              <a:ext cx="1512168" cy="504056"/>
            </a:xfrm>
            <a:prstGeom prst="ellipse">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667" b="1" dirty="0"/>
                <a:t>ТНПА</a:t>
              </a:r>
            </a:p>
          </p:txBody>
        </p:sp>
      </p:grpSp>
      <p:sp>
        <p:nvSpPr>
          <p:cNvPr id="9" name="Объект 2"/>
          <p:cNvSpPr txBox="1">
            <a:spLocks/>
          </p:cNvSpPr>
          <p:nvPr/>
        </p:nvSpPr>
        <p:spPr>
          <a:xfrm>
            <a:off x="878413" y="1799705"/>
            <a:ext cx="4929555" cy="3165465"/>
          </a:xfrm>
          <a:prstGeom prst="rect">
            <a:avLst/>
          </a:prstGeom>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None/>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Виды ТНПА:</a:t>
            </a:r>
          </a:p>
          <a:p>
            <a:pPr marL="380990" indent="-380990">
              <a:buFont typeface="Wingdings" panose="05000000000000000000" pitchFamily="2" charset="2"/>
              <a:buChar char="ü"/>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технические регламенты</a:t>
            </a:r>
          </a:p>
          <a:p>
            <a:pPr marL="380990" indent="-380990">
              <a:buFont typeface="Wingdings" panose="05000000000000000000" pitchFamily="2" charset="2"/>
              <a:buChar char="ü"/>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технические кодексы установившейся практики</a:t>
            </a:r>
          </a:p>
          <a:p>
            <a:pPr marL="380990" indent="-380990">
              <a:buFont typeface="Wingdings" panose="05000000000000000000" pitchFamily="2" charset="2"/>
              <a:buChar char="ü"/>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государственные стандарты</a:t>
            </a:r>
          </a:p>
          <a:p>
            <a:pPr marL="380990" indent="-380990">
              <a:buFont typeface="Wingdings" panose="05000000000000000000" pitchFamily="2" charset="2"/>
              <a:buChar char="ü"/>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санитарные нормы и правила</a:t>
            </a:r>
          </a:p>
          <a:p>
            <a:pPr marL="380990" indent="-380990">
              <a:buFont typeface="Wingdings" panose="05000000000000000000" pitchFamily="2" charset="2"/>
              <a:buChar char="ü"/>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авиационные правила и др. </a:t>
            </a:r>
          </a:p>
        </p:txBody>
      </p:sp>
      <p:sp>
        <p:nvSpPr>
          <p:cNvPr id="10" name="Объект 2"/>
          <p:cNvSpPr txBox="1">
            <a:spLocks/>
          </p:cNvSpPr>
          <p:nvPr/>
        </p:nvSpPr>
        <p:spPr>
          <a:xfrm>
            <a:off x="1" y="5314900"/>
            <a:ext cx="11280575" cy="1028733"/>
          </a:xfrm>
          <a:prstGeom prst="rect">
            <a:avLst/>
          </a:prstGeom>
          <a:solidFill>
            <a:schemeClr val="accent6">
              <a:lumMod val="20000"/>
              <a:lumOff val="80000"/>
            </a:schemeClr>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t>ТНПА — это составная часть законодательства Республики Беларусь, носят технический характер</a:t>
            </a:r>
            <a:endParaRPr lang="ru-RU" sz="2667"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11" name="Объект 2"/>
          <p:cNvSpPr txBox="1">
            <a:spLocks/>
          </p:cNvSpPr>
          <p:nvPr/>
        </p:nvSpPr>
        <p:spPr>
          <a:xfrm>
            <a:off x="0" y="0"/>
            <a:ext cx="12192000" cy="548680"/>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Закон Республики Беларусь «О нормативных правовых актах»</a:t>
            </a:r>
          </a:p>
        </p:txBody>
      </p:sp>
      <p:sp>
        <p:nvSpPr>
          <p:cNvPr id="2" name="Прямоугольник 1"/>
          <p:cNvSpPr/>
          <p:nvPr/>
        </p:nvSpPr>
        <p:spPr>
          <a:xfrm>
            <a:off x="719403" y="899805"/>
            <a:ext cx="10273141" cy="502766"/>
          </a:xfrm>
          <a:prstGeom prst="rect">
            <a:avLst/>
          </a:prstGeom>
        </p:spPr>
        <p:txBody>
          <a:bodyPr wrap="square">
            <a:spAutoFit/>
          </a:bodyPr>
          <a:lstStyle/>
          <a:p>
            <a:r>
              <a:rPr lang="ru-RU" sz="2667" b="1" dirty="0">
                <a:solidFill>
                  <a:srgbClr val="800000"/>
                </a:solidFill>
                <a:latin typeface="Tahoma" panose="020B0604030504040204" pitchFamily="34" charset="0"/>
                <a:ea typeface="Tahoma" panose="020B0604030504040204" pitchFamily="34" charset="0"/>
                <a:cs typeface="Tahoma" panose="020B0604030504040204" pitchFamily="34" charset="0"/>
              </a:rPr>
              <a:t>ТЕХНИЧЕСКИЕ НОРМАТИВНЫЕ ПРАВОВЫЕ АКТЫ (ТНПА)</a:t>
            </a:r>
          </a:p>
        </p:txBody>
      </p:sp>
    </p:spTree>
    <p:extLst>
      <p:ext uri="{BB962C8B-B14F-4D97-AF65-F5344CB8AC3E}">
        <p14:creationId xmlns:p14="http://schemas.microsoft.com/office/powerpoint/2010/main" val="2331225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Схема 1"/>
          <p:cNvGraphicFramePr/>
          <p:nvPr/>
        </p:nvGraphicFramePr>
        <p:xfrm>
          <a:off x="335360" y="644691"/>
          <a:ext cx="10945216" cy="2112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Объект 2"/>
          <p:cNvSpPr txBox="1">
            <a:spLocks/>
          </p:cNvSpPr>
          <p:nvPr/>
        </p:nvSpPr>
        <p:spPr>
          <a:xfrm>
            <a:off x="335360" y="2756926"/>
            <a:ext cx="4791120" cy="2784309"/>
          </a:xfrm>
          <a:prstGeom prst="rect">
            <a:avLst/>
          </a:prstGeom>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80990" indent="-380990">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технические регламенты</a:t>
            </a:r>
          </a:p>
          <a:p>
            <a:pPr marL="380990" indent="-380990">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технические кодексы установившейся практики</a:t>
            </a:r>
          </a:p>
          <a:p>
            <a:pPr marL="380990" indent="-380990">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государственные стандарты</a:t>
            </a:r>
          </a:p>
          <a:p>
            <a:pPr marL="380990" indent="-380990">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общегосударственные классификаторы</a:t>
            </a:r>
          </a:p>
          <a:p>
            <a:pPr marL="380990" indent="-380990">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технические условия</a:t>
            </a:r>
          </a:p>
          <a:p>
            <a:pPr marL="380990" indent="-380990">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стандарты организаций</a:t>
            </a:r>
          </a:p>
        </p:txBody>
      </p:sp>
      <p:sp>
        <p:nvSpPr>
          <p:cNvPr id="12" name="Объект 2"/>
          <p:cNvSpPr txBox="1">
            <a:spLocks/>
          </p:cNvSpPr>
          <p:nvPr/>
        </p:nvSpPr>
        <p:spPr>
          <a:xfrm>
            <a:off x="5231904" y="2756925"/>
            <a:ext cx="6240693" cy="2688299"/>
          </a:xfrm>
          <a:prstGeom prst="rect">
            <a:avLst/>
          </a:prstGeom>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380990" indent="-380990">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авиационные правила</a:t>
            </a:r>
          </a:p>
          <a:p>
            <a:pPr marL="380990" indent="-380990">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геодезические, картографические нормы и правила </a:t>
            </a:r>
          </a:p>
          <a:p>
            <a:pPr marL="380990" indent="-380990">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санитарные нормы и правила, гигиенические нормативы</a:t>
            </a:r>
          </a:p>
          <a:p>
            <a:pPr marL="380990" indent="-380990">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фармакопейные статьи, клинические протоколы, </a:t>
            </a:r>
          </a:p>
          <a:p>
            <a:pPr marL="380990" indent="-380990">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правила и инструкции по охране труда и др. </a:t>
            </a:r>
          </a:p>
        </p:txBody>
      </p:sp>
      <p:sp>
        <p:nvSpPr>
          <p:cNvPr id="13" name="Объект 2"/>
          <p:cNvSpPr txBox="1">
            <a:spLocks/>
          </p:cNvSpPr>
          <p:nvPr/>
        </p:nvSpPr>
        <p:spPr>
          <a:xfrm>
            <a:off x="5519936" y="5516938"/>
            <a:ext cx="6528725" cy="1272436"/>
          </a:xfrm>
          <a:prstGeom prst="rect">
            <a:avLst/>
          </a:prstGeom>
          <a:solidFill>
            <a:schemeClr val="accent6">
              <a:lumMod val="20000"/>
              <a:lumOff val="80000"/>
            </a:schemeClr>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233" indent="0" algn="ctr">
              <a:buNone/>
            </a:pP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Являются обязательными для соблюдения</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ru-RU" sz="1600" dirty="0">
                <a:solidFill>
                  <a:srgbClr val="002060"/>
                </a:solidFill>
                <a:latin typeface="Tahoma" panose="020B0604030504040204" pitchFamily="34" charset="0"/>
                <a:ea typeface="Tahoma" panose="020B0604030504040204" pitchFamily="34" charset="0"/>
                <a:cs typeface="Tahoma" panose="020B0604030504040204" pitchFamily="34" charset="0"/>
              </a:rPr>
              <a:t>если иное не предусмотрено законодательными актами и постановлениями СМ РБ либо если этими ТНПА предусматривается добровольность их применения</a:t>
            </a:r>
          </a:p>
        </p:txBody>
      </p:sp>
      <p:sp>
        <p:nvSpPr>
          <p:cNvPr id="14" name="Объект 2"/>
          <p:cNvSpPr txBox="1">
            <a:spLocks/>
          </p:cNvSpPr>
          <p:nvPr/>
        </p:nvSpPr>
        <p:spPr>
          <a:xfrm>
            <a:off x="143339" y="5516938"/>
            <a:ext cx="5184576" cy="1272436"/>
          </a:xfrm>
          <a:prstGeom prst="rect">
            <a:avLst/>
          </a:prstGeom>
          <a:solidFill>
            <a:schemeClr val="accent6">
              <a:lumMod val="20000"/>
              <a:lumOff val="80000"/>
            </a:schemeClr>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233" indent="0" algn="ctr">
              <a:buNone/>
            </a:pPr>
            <a:r>
              <a:rPr lang="ru-RU" sz="1733" b="1" dirty="0">
                <a:solidFill>
                  <a:srgbClr val="800000"/>
                </a:solidFill>
                <a:latin typeface="Tahoma" panose="020B0604030504040204" pitchFamily="34" charset="0"/>
                <a:ea typeface="Tahoma" panose="020B0604030504040204" pitchFamily="34" charset="0"/>
                <a:cs typeface="Tahoma" panose="020B0604030504040204" pitchFamily="34" charset="0"/>
              </a:rPr>
              <a:t>Обязательность соблюдения требований ТНПА определяется в соответствии с актами законодательства о </a:t>
            </a:r>
            <a:r>
              <a:rPr lang="ru-RU" sz="1733" b="1" dirty="0" err="1">
                <a:solidFill>
                  <a:srgbClr val="800000"/>
                </a:solidFill>
                <a:latin typeface="Tahoma" panose="020B0604030504040204" pitchFamily="34" charset="0"/>
                <a:ea typeface="Tahoma" panose="020B0604030504040204" pitchFamily="34" charset="0"/>
                <a:cs typeface="Tahoma" panose="020B0604030504040204" pitchFamily="34" charset="0"/>
              </a:rPr>
              <a:t>технормировании</a:t>
            </a:r>
            <a:r>
              <a:rPr lang="ru-RU" sz="1733" b="1" dirty="0">
                <a:solidFill>
                  <a:srgbClr val="800000"/>
                </a:solidFill>
                <a:latin typeface="Tahoma" panose="020B0604030504040204" pitchFamily="34" charset="0"/>
                <a:ea typeface="Tahoma" panose="020B0604030504040204" pitchFamily="34" charset="0"/>
                <a:cs typeface="Tahoma" panose="020B0604030504040204" pitchFamily="34" charset="0"/>
              </a:rPr>
              <a:t> и стандартизации</a:t>
            </a:r>
            <a:endParaRPr lang="ru-RU" sz="1733"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15" name="Объект 2"/>
          <p:cNvSpPr txBox="1">
            <a:spLocks/>
          </p:cNvSpPr>
          <p:nvPr/>
        </p:nvSpPr>
        <p:spPr>
          <a:xfrm>
            <a:off x="0" y="0"/>
            <a:ext cx="12192000" cy="548680"/>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Закон Республики Беларусь «О нормативных правовых актах»</a:t>
            </a:r>
          </a:p>
        </p:txBody>
      </p:sp>
    </p:spTree>
    <p:extLst>
      <p:ext uri="{BB962C8B-B14F-4D97-AF65-F5344CB8AC3E}">
        <p14:creationId xmlns:p14="http://schemas.microsoft.com/office/powerpoint/2010/main" val="3356779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028733"/>
            <a:ext cx="11280576" cy="5472608"/>
          </a:xfrm>
          <a:solidFill>
            <a:schemeClr val="bg1">
              <a:lumMod val="95000"/>
            </a:schemeClr>
          </a:solidFill>
        </p:spPr>
        <p:txBody>
          <a:bodyPr>
            <a:noAutofit/>
          </a:bodyPr>
          <a:lstStyle/>
          <a:p>
            <a:pPr marL="152396" indent="0" algn="ctr">
              <a:buNone/>
            </a:pPr>
            <a:r>
              <a:rPr 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Технические нормативные правовые акты в области технического нормирования и стандартизации принимаются (утверждаются) в соответствии с </a:t>
            </a:r>
            <a:br>
              <a:rPr 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br>
            <a:r>
              <a:rPr 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t>Законом Республики Беларусь от 05.01.2004 № 262-З</a:t>
            </a:r>
          </a:p>
          <a:p>
            <a:pPr marL="152396" indent="0" algn="ctr">
              <a:buNone/>
            </a:pPr>
            <a:r>
              <a:rPr lang="ru-RU" sz="1600" b="1" dirty="0">
                <a:solidFill>
                  <a:srgbClr val="002060"/>
                </a:solidFill>
                <a:latin typeface="Tahoma" panose="020B0604030504040204" pitchFamily="34" charset="0"/>
                <a:ea typeface="Tahoma" panose="020B0604030504040204" pitchFamily="34" charset="0"/>
                <a:cs typeface="Tahoma" panose="020B0604030504040204" pitchFamily="34" charset="0"/>
              </a:rPr>
              <a:t> </a:t>
            </a:r>
            <a:br>
              <a:rPr 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br>
            <a:r>
              <a:rPr lang="ru-RU" sz="4800" b="1" dirty="0">
                <a:solidFill>
                  <a:srgbClr val="002060"/>
                </a:solidFill>
                <a:latin typeface="Tahoma" panose="020B0604030504040204" pitchFamily="34" charset="0"/>
                <a:ea typeface="Tahoma" panose="020B0604030504040204" pitchFamily="34" charset="0"/>
                <a:cs typeface="Tahoma" panose="020B0604030504040204" pitchFamily="34" charset="0"/>
              </a:rPr>
              <a:t>«О техническом нормировании и стандартизации»</a:t>
            </a:r>
          </a:p>
          <a:p>
            <a:pPr marL="152396" indent="0" algn="ctr">
              <a:buNone/>
            </a:pPr>
            <a:br>
              <a:rPr lang="ru-RU" sz="4800" b="1" dirty="0">
                <a:solidFill>
                  <a:srgbClr val="002060"/>
                </a:solidFill>
                <a:latin typeface="Tahoma" panose="020B0604030504040204" pitchFamily="34" charset="0"/>
                <a:ea typeface="Tahoma" panose="020B0604030504040204" pitchFamily="34" charset="0"/>
                <a:cs typeface="Tahoma" panose="020B0604030504040204" pitchFamily="34" charset="0"/>
              </a:rPr>
            </a:b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 </a:t>
            </a:r>
          </a:p>
          <a:p>
            <a:pPr marL="152396" indent="0" algn="r">
              <a:buNone/>
            </a:pPr>
            <a:r>
              <a:rPr lang="ru-RU" sz="2400" dirty="0">
                <a:solidFill>
                  <a:srgbClr val="002060"/>
                </a:solidFill>
                <a:latin typeface="Tahoma" panose="020B0604030504040204" pitchFamily="34" charset="0"/>
                <a:ea typeface="Tahoma" panose="020B0604030504040204" pitchFamily="34" charset="0"/>
                <a:cs typeface="Tahoma" panose="020B0604030504040204" pitchFamily="34" charset="0"/>
              </a:rPr>
              <a:t>Вступил в силу 30 июля 2017 года</a:t>
            </a:r>
          </a:p>
          <a:p>
            <a:pPr marL="152396" indent="0" algn="ctr">
              <a:buNone/>
            </a:pPr>
            <a:endParaRPr lang="ru-RU" sz="2667"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r">
              <a:buNone/>
            </a:pPr>
            <a:endParaRPr lang="ru-RU" sz="2667"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6" name="Объект 2"/>
          <p:cNvSpPr txBox="1">
            <a:spLocks/>
          </p:cNvSpPr>
          <p:nvPr/>
        </p:nvSpPr>
        <p:spPr>
          <a:xfrm>
            <a:off x="0" y="0"/>
            <a:ext cx="12192000" cy="548680"/>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Закон Республики Беларусь «О нормативных правовых актах»</a:t>
            </a:r>
          </a:p>
        </p:txBody>
      </p:sp>
      <p:sp>
        <p:nvSpPr>
          <p:cNvPr id="7" name="Прямоугольник 6"/>
          <p:cNvSpPr/>
          <p:nvPr/>
        </p:nvSpPr>
        <p:spPr>
          <a:xfrm>
            <a:off x="1206673" y="4401028"/>
            <a:ext cx="9578236" cy="769441"/>
          </a:xfrm>
          <a:prstGeom prst="rect">
            <a:avLst/>
          </a:prstGeom>
        </p:spPr>
        <p:txBody>
          <a:bodyPr wrap="square">
            <a:spAutoFit/>
          </a:bodyPr>
          <a:lstStyle/>
          <a:p>
            <a:pPr algn="ctr">
              <a:spcAft>
                <a:spcPts val="0"/>
              </a:spcAft>
            </a:pPr>
            <a:r>
              <a:rPr lang="ru-RU" sz="2200" dirty="0">
                <a:solidFill>
                  <a:srgbClr val="392C69"/>
                </a:solidFill>
                <a:latin typeface="Arial" panose="020B0604020202020204" pitchFamily="34" charset="0"/>
                <a:ea typeface="Times New Roman" panose="02020603050405020304" pitchFamily="18" charset="0"/>
              </a:rPr>
              <a:t>в ред. Законов Республики Беларусь от 24.10.2016 N 436-З,</a:t>
            </a:r>
            <a:endParaRPr lang="ru-RU" sz="2200" dirty="0">
              <a:latin typeface="Arial" panose="020B0604020202020204" pitchFamily="34" charset="0"/>
              <a:ea typeface="Times New Roman" panose="02020603050405020304" pitchFamily="18" charset="0"/>
            </a:endParaRPr>
          </a:p>
          <a:p>
            <a:r>
              <a:rPr lang="ru-RU" sz="2200" dirty="0">
                <a:solidFill>
                  <a:srgbClr val="392C69"/>
                </a:solidFill>
                <a:latin typeface="Calibri" panose="020F0502020204030204" pitchFamily="34" charset="0"/>
                <a:ea typeface="Times New Roman" panose="02020603050405020304" pitchFamily="18" charset="0"/>
                <a:cs typeface="Times New Roman" panose="02020603050405020304" pitchFamily="18" charset="0"/>
              </a:rPr>
              <a:t>от 18.12.2019 N 278-З, от 05.01.2022 N 148-З, от 28.06.2024 N 15-З</a:t>
            </a:r>
            <a:endParaRPr lang="ru-RU" sz="2200" dirty="0"/>
          </a:p>
        </p:txBody>
      </p:sp>
    </p:spTree>
    <p:extLst>
      <p:ext uri="{BB962C8B-B14F-4D97-AF65-F5344CB8AC3E}">
        <p14:creationId xmlns:p14="http://schemas.microsoft.com/office/powerpoint/2010/main" val="2074990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Закон Республики Беларусь </a:t>
            </a:r>
            <a:b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«О техническом нормировании и стандартизации»</a:t>
            </a:r>
          </a:p>
        </p:txBody>
      </p:sp>
      <p:sp>
        <p:nvSpPr>
          <p:cNvPr id="5" name="Объект 2"/>
          <p:cNvSpPr txBox="1">
            <a:spLocks/>
          </p:cNvSpPr>
          <p:nvPr/>
        </p:nvSpPr>
        <p:spPr>
          <a:xfrm>
            <a:off x="143339" y="1124744"/>
            <a:ext cx="10945216" cy="5568619"/>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spcAft>
                <a:spcPts val="800"/>
              </a:spcAft>
              <a:buNone/>
            </a:pPr>
            <a:endPar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Прямоугольник 2"/>
          <p:cNvSpPr/>
          <p:nvPr/>
        </p:nvSpPr>
        <p:spPr>
          <a:xfrm>
            <a:off x="430060" y="1124744"/>
            <a:ext cx="11419562" cy="5601533"/>
          </a:xfrm>
          <a:prstGeom prst="rect">
            <a:avLst/>
          </a:prstGeom>
        </p:spPr>
        <p:txBody>
          <a:bodyPr wrap="square">
            <a:spAutoFit/>
          </a:bodyPr>
          <a:lstStyle/>
          <a:p>
            <a:r>
              <a:rPr lang="ru-RU" sz="24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Национальная система технического нормирования и стандартизации Республики Беларусь - </a:t>
            </a:r>
            <a:r>
              <a:rPr lang="ru-RU" sz="2400" dirty="0">
                <a:latin typeface="Calibri" panose="020F0502020204030204" pitchFamily="34" charset="0"/>
                <a:ea typeface="Times New Roman" panose="02020603050405020304" pitchFamily="18" charset="0"/>
                <a:cs typeface="Times New Roman" panose="02020603050405020304" pitchFamily="18" charset="0"/>
              </a:rPr>
              <a:t>совокупность технических нормативных правовых актов в области технического нормирования и стандартизации, информационных ресурсов, содержащих такие акты, субъектов технического нормирования и стандартизации, а также правил и процедур функционирования системы в целом</a:t>
            </a:r>
            <a:r>
              <a:rPr lang="ru-RU" sz="2200" dirty="0">
                <a:latin typeface="Calibri" panose="020F0502020204030204" pitchFamily="34" charset="0"/>
                <a:ea typeface="Times New Roman" panose="02020603050405020304" pitchFamily="18" charset="0"/>
                <a:cs typeface="Times New Roman" panose="02020603050405020304" pitchFamily="18" charset="0"/>
              </a:rPr>
              <a:t>.</a:t>
            </a:r>
          </a:p>
          <a:p>
            <a:endParaRPr lang="ru-RU" sz="2200" dirty="0">
              <a:latin typeface="Calibri" panose="020F0502020204030204" pitchFamily="34" charset="0"/>
              <a:cs typeface="Times New Roman" panose="02020603050405020304" pitchFamily="18" charset="0"/>
            </a:endParaRPr>
          </a:p>
          <a:p>
            <a:r>
              <a:rPr lang="ru-RU" sz="2400" b="1" dirty="0">
                <a:solidFill>
                  <a:srgbClr val="FF0000"/>
                </a:solidFill>
              </a:rPr>
              <a:t>стандартизация</a:t>
            </a:r>
            <a:r>
              <a:rPr lang="ru-RU" sz="2400" dirty="0">
                <a:solidFill>
                  <a:srgbClr val="FF0000"/>
                </a:solidFill>
              </a:rPr>
              <a:t> – </a:t>
            </a:r>
            <a:r>
              <a:rPr lang="ru-RU" sz="2400" u="sng" dirty="0"/>
              <a:t>деятельность по установлению технических требований к объектам стандартизации в целях их многократного и добровольного</a:t>
            </a:r>
            <a:r>
              <a:rPr lang="ru-RU" sz="2400" dirty="0"/>
              <a:t>, если иное не установлено настоящим Законом, правовыми актами Президента Республики Беларусь или международными договорами Республики Беларусь, </a:t>
            </a:r>
            <a:r>
              <a:rPr lang="ru-RU" sz="2400" u="sng" dirty="0"/>
              <a:t>применения в отношении постоянно повторяющихся существующих или потенциальных задач</a:t>
            </a:r>
            <a:r>
              <a:rPr lang="ru-RU" sz="2400" dirty="0"/>
              <a:t>, </a:t>
            </a:r>
            <a:r>
              <a:rPr lang="ru-RU" sz="2400" u="sng" dirty="0"/>
              <a:t>направленная на достижение оптимальной степени упорядочения в определенной области</a:t>
            </a:r>
            <a:r>
              <a:rPr lang="ru-RU" sz="2400" dirty="0"/>
              <a:t>, связанной с объектами стандартизации, и основным результатом которой является разработка технических кодексов установившейся практики, общегосударственных классификаторов, стандартов, технических условий.</a:t>
            </a:r>
          </a:p>
        </p:txBody>
      </p:sp>
    </p:spTree>
    <p:extLst>
      <p:ext uri="{BB962C8B-B14F-4D97-AF65-F5344CB8AC3E}">
        <p14:creationId xmlns:p14="http://schemas.microsoft.com/office/powerpoint/2010/main" val="230577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Закон Республики Беларусь </a:t>
            </a:r>
            <a:b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«О техническом нормировании и стандартизации»</a:t>
            </a:r>
          </a:p>
        </p:txBody>
      </p:sp>
      <p:sp>
        <p:nvSpPr>
          <p:cNvPr id="5" name="Объект 2"/>
          <p:cNvSpPr txBox="1">
            <a:spLocks/>
          </p:cNvSpPr>
          <p:nvPr/>
        </p:nvSpPr>
        <p:spPr>
          <a:xfrm>
            <a:off x="143339" y="1124744"/>
            <a:ext cx="10945216" cy="5568619"/>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spcAft>
                <a:spcPts val="800"/>
              </a:spcAft>
              <a:buNone/>
            </a:pPr>
            <a:endPar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Прямоугольник 2"/>
          <p:cNvSpPr/>
          <p:nvPr/>
        </p:nvSpPr>
        <p:spPr>
          <a:xfrm>
            <a:off x="430060" y="1124744"/>
            <a:ext cx="11419562" cy="6001643"/>
          </a:xfrm>
          <a:prstGeom prst="rect">
            <a:avLst/>
          </a:prstGeom>
        </p:spPr>
        <p:txBody>
          <a:bodyPr wrap="square">
            <a:spAutoFit/>
          </a:bodyPr>
          <a:lstStyle/>
          <a:p>
            <a:pPr marL="285750" indent="-285750">
              <a:buFont typeface="Wingdings" panose="05000000000000000000" pitchFamily="2" charset="2"/>
              <a:buChar char="q"/>
            </a:pPr>
            <a:r>
              <a:rPr lang="ru-RU" sz="2400" b="1" dirty="0">
                <a:solidFill>
                  <a:srgbClr val="FF0000"/>
                </a:solidFill>
              </a:rPr>
              <a:t>технические требования </a:t>
            </a:r>
            <a:r>
              <a:rPr lang="ru-RU" sz="2400" dirty="0">
                <a:solidFill>
                  <a:srgbClr val="FF0000"/>
                </a:solidFill>
              </a:rPr>
              <a:t>– </a:t>
            </a:r>
            <a:r>
              <a:rPr lang="ru-RU" sz="2400" u="sng" dirty="0"/>
              <a:t>количественные и (или) качественные требования </a:t>
            </a:r>
            <a:r>
              <a:rPr lang="ru-RU" sz="2400" dirty="0"/>
              <a:t>(словесные и (или) цифровые показатели, нормативы, характеристики, правила, методики, классификации, словесные и графические описания) </a:t>
            </a:r>
            <a:r>
              <a:rPr lang="ru-RU" sz="2400" u="sng" dirty="0"/>
              <a:t>к объектам технического нормирования или объектам стандартизации, носящие технический характер</a:t>
            </a:r>
            <a:r>
              <a:rPr lang="en-US" sz="2400" u="sng" dirty="0"/>
              <a:t>;</a:t>
            </a:r>
          </a:p>
          <a:p>
            <a:pPr marL="285750" indent="-285750">
              <a:buFont typeface="Wingdings" panose="05000000000000000000" pitchFamily="2" charset="2"/>
              <a:buChar char="q"/>
            </a:pPr>
            <a:r>
              <a:rPr lang="ru-RU" sz="2400" b="1" dirty="0">
                <a:solidFill>
                  <a:srgbClr val="FF0000"/>
                </a:solidFill>
              </a:rPr>
              <a:t>техническое нормирование </a:t>
            </a:r>
            <a:r>
              <a:rPr lang="ru-RU" sz="2400" dirty="0"/>
              <a:t>– деятельность по установлению обязательных для соблюдения технических требований к объектам технического нормирования, основным результатом которой является разработка технических регламентов Республики Беларусь и технических регламентов Евразийского экономического союза;</a:t>
            </a:r>
          </a:p>
          <a:p>
            <a:pPr marL="285750" indent="-285750">
              <a:buFont typeface="Wingdings" panose="05000000000000000000" pitchFamily="2" charset="2"/>
              <a:buChar char="q"/>
            </a:pPr>
            <a:r>
              <a:rPr lang="ru-RU" sz="2400" b="1" dirty="0">
                <a:solidFill>
                  <a:srgbClr val="FF0000"/>
                </a:solidFill>
              </a:rPr>
              <a:t>технические нормативные правовые акты в области технического нормирования и стандартизации </a:t>
            </a:r>
            <a:r>
              <a:rPr lang="ru-RU" sz="2400" dirty="0"/>
              <a:t>– технические регламенты Республики Беларусь, технические кодексы установившейся практики, государственные стандарты, общегосударственные классификаторы, технические условия, стандарты организаций;</a:t>
            </a:r>
            <a:endParaRPr lang="en-US" sz="2400" dirty="0"/>
          </a:p>
          <a:p>
            <a:pPr marL="285750" indent="-285750">
              <a:buFont typeface="Wingdings" panose="05000000000000000000" pitchFamily="2" charset="2"/>
              <a:buChar char="q"/>
            </a:pPr>
            <a:endParaRPr lang="en-US" sz="2400" u="sng" dirty="0"/>
          </a:p>
        </p:txBody>
      </p:sp>
    </p:spTree>
    <p:extLst>
      <p:ext uri="{BB962C8B-B14F-4D97-AF65-F5344CB8AC3E}">
        <p14:creationId xmlns:p14="http://schemas.microsoft.com/office/powerpoint/2010/main" val="559106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Закон Республики Беларусь </a:t>
            </a:r>
            <a:b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«О техническом нормировании и стандартизации»</a:t>
            </a:r>
          </a:p>
        </p:txBody>
      </p:sp>
      <p:sp>
        <p:nvSpPr>
          <p:cNvPr id="5" name="Объект 2"/>
          <p:cNvSpPr txBox="1">
            <a:spLocks/>
          </p:cNvSpPr>
          <p:nvPr/>
        </p:nvSpPr>
        <p:spPr>
          <a:xfrm>
            <a:off x="143339" y="1124744"/>
            <a:ext cx="10945216" cy="5568619"/>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spcAft>
                <a:spcPts val="800"/>
              </a:spcAft>
              <a:buNone/>
            </a:pPr>
            <a:endPar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Прямоугольник 2"/>
          <p:cNvSpPr/>
          <p:nvPr/>
        </p:nvSpPr>
        <p:spPr>
          <a:xfrm>
            <a:off x="430060" y="1124744"/>
            <a:ext cx="11419562" cy="5632311"/>
          </a:xfrm>
          <a:prstGeom prst="rect">
            <a:avLst/>
          </a:prstGeom>
        </p:spPr>
        <p:txBody>
          <a:bodyPr wrap="square">
            <a:spAutoFit/>
          </a:bodyPr>
          <a:lstStyle/>
          <a:p>
            <a:r>
              <a:rPr lang="ru-RU" sz="2400" dirty="0">
                <a:solidFill>
                  <a:srgbClr val="FF0000"/>
                </a:solidFill>
                <a:latin typeface="Times New Roman" panose="02020603050405020304" pitchFamily="18" charset="0"/>
              </a:rPr>
              <a:t>Целью технического нормирования и стандартизации является обеспечение</a:t>
            </a:r>
            <a:r>
              <a:rPr lang="ru-RU" sz="2400" dirty="0">
                <a:latin typeface="Times New Roman" panose="02020603050405020304" pitchFamily="18" charset="0"/>
              </a:rPr>
              <a:t>:</a:t>
            </a:r>
          </a:p>
          <a:p>
            <a:r>
              <a:rPr lang="ru-RU" sz="2400" dirty="0">
                <a:latin typeface="Times New Roman" panose="02020603050405020304" pitchFamily="18" charset="0"/>
              </a:rPr>
              <a:t>1.1. защиты жизни, здоровья и наследственности человека, имущества и охраны окружающей среды;</a:t>
            </a:r>
          </a:p>
          <a:p>
            <a:r>
              <a:rPr lang="ru-RU" sz="2400" dirty="0">
                <a:latin typeface="Times New Roman" panose="02020603050405020304" pitchFamily="18" charset="0"/>
              </a:rPr>
              <a:t>1.2. предупреждения действий, вводящих в заблуждение потребителей продукции, работ и услуг относительно их назначения, качества и безопасности;</a:t>
            </a:r>
          </a:p>
          <a:p>
            <a:r>
              <a:rPr lang="ru-RU" sz="2400" dirty="0">
                <a:latin typeface="Times New Roman" panose="02020603050405020304" pitchFamily="18" charset="0"/>
              </a:rPr>
              <a:t>1.3. повышения конкурентоспособности продукции, работ и услуг, а также обеспечение соответствия их своему функциональному назначению, оптимизации и унификации их номенклатуры;</a:t>
            </a:r>
          </a:p>
          <a:p>
            <a:r>
              <a:rPr lang="ru-RU" sz="2400" dirty="0">
                <a:latin typeface="Times New Roman" panose="02020603050405020304" pitchFamily="18" charset="0"/>
              </a:rPr>
              <a:t>1.4. устранения технических барьеров в торговле;</a:t>
            </a:r>
          </a:p>
          <a:p>
            <a:r>
              <a:rPr lang="ru-RU" sz="2400" dirty="0">
                <a:latin typeface="Times New Roman" panose="02020603050405020304" pitchFamily="18" charset="0"/>
              </a:rPr>
              <a:t>1.5. единства измерений;</a:t>
            </a:r>
          </a:p>
          <a:p>
            <a:r>
              <a:rPr lang="ru-RU" sz="2400" dirty="0">
                <a:latin typeface="Times New Roman" panose="02020603050405020304" pitchFamily="18" charset="0"/>
              </a:rPr>
              <a:t>1.6. технической и информационной совместимости, а также взаимозаменяемости продукции;</a:t>
            </a:r>
          </a:p>
          <a:p>
            <a:r>
              <a:rPr lang="ru-RU" sz="2400" dirty="0">
                <a:latin typeface="Times New Roman" panose="02020603050405020304" pitchFamily="18" charset="0"/>
              </a:rPr>
              <a:t>1.7. </a:t>
            </a:r>
            <a:r>
              <a:rPr lang="ru-RU" sz="2400" dirty="0" err="1">
                <a:latin typeface="Times New Roman" panose="02020603050405020304" pitchFamily="18" charset="0"/>
              </a:rPr>
              <a:t>энергоэффективности</a:t>
            </a:r>
            <a:r>
              <a:rPr lang="ru-RU" sz="2400" dirty="0">
                <a:latin typeface="Times New Roman" panose="02020603050405020304" pitchFamily="18" charset="0"/>
              </a:rPr>
              <a:t> и рационального использования ресурсов (ресурсосбережения);</a:t>
            </a:r>
          </a:p>
          <a:p>
            <a:r>
              <a:rPr lang="ru-RU" sz="2400" dirty="0">
                <a:latin typeface="Times New Roman" panose="02020603050405020304" pitchFamily="18" charset="0"/>
              </a:rPr>
              <a:t>1.8. научно-технологической, информационной и военной безопасности.</a:t>
            </a:r>
          </a:p>
        </p:txBody>
      </p:sp>
    </p:spTree>
    <p:extLst>
      <p:ext uri="{BB962C8B-B14F-4D97-AF65-F5344CB8AC3E}">
        <p14:creationId xmlns:p14="http://schemas.microsoft.com/office/powerpoint/2010/main" val="1723874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Закон Республики Беларусь </a:t>
            </a:r>
            <a:b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«О техническом нормировании и стандартизации»</a:t>
            </a:r>
          </a:p>
        </p:txBody>
      </p:sp>
      <p:sp>
        <p:nvSpPr>
          <p:cNvPr id="5" name="Объект 2"/>
          <p:cNvSpPr txBox="1">
            <a:spLocks/>
          </p:cNvSpPr>
          <p:nvPr/>
        </p:nvSpPr>
        <p:spPr>
          <a:xfrm>
            <a:off x="143339" y="1124744"/>
            <a:ext cx="10945216" cy="5568619"/>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spcAft>
                <a:spcPts val="800"/>
              </a:spcAft>
              <a:buNone/>
            </a:pPr>
            <a:endPar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Прямоугольник 2"/>
          <p:cNvSpPr/>
          <p:nvPr/>
        </p:nvSpPr>
        <p:spPr>
          <a:xfrm>
            <a:off x="430060" y="1124744"/>
            <a:ext cx="11419562" cy="4893647"/>
          </a:xfrm>
          <a:prstGeom prst="rect">
            <a:avLst/>
          </a:prstGeom>
        </p:spPr>
        <p:txBody>
          <a:bodyPr wrap="square">
            <a:spAutoFit/>
          </a:bodyPr>
          <a:lstStyle/>
          <a:p>
            <a:r>
              <a:rPr lang="ru-RU" sz="2400" dirty="0">
                <a:solidFill>
                  <a:srgbClr val="FF0000"/>
                </a:solidFill>
                <a:latin typeface="Times New Roman" panose="02020603050405020304" pitchFamily="18" charset="0"/>
              </a:rPr>
              <a:t>Техническое нормирование и стандартизация основываются на следующих принципах:</a:t>
            </a:r>
          </a:p>
          <a:p>
            <a:r>
              <a:rPr lang="ru-RU" sz="2400" dirty="0">
                <a:latin typeface="Times New Roman" panose="02020603050405020304" pitchFamily="18" charset="0"/>
              </a:rPr>
              <a:t>2.1. обязательность соблюдения требований технических регламентов Республики Беларусь, а также технических регламентов Евразийского экономического союза;</a:t>
            </a:r>
          </a:p>
          <a:p>
            <a:r>
              <a:rPr lang="ru-RU" sz="2400" dirty="0">
                <a:latin typeface="Times New Roman" panose="02020603050405020304" pitchFamily="18" charset="0"/>
              </a:rPr>
              <a:t>2.2. доступность в соответствии с требованиями настоящего Закона и права Евразийского экономического союза текстов технических регламентов РБ, технических регламентов Евразийского экономического союза, технических кодексов установившейся практики, государственных стандартов, общегосударственных классификаторов, их проектов, информации о них для заинтересованных субъектов технического нормирования и стандартизации, за исключением случаев ограничения доступа, если в этих актах, проектах актов содержатся сведения, составляющие государственные секреты, либо служебная информация ограниченного распространения;</a:t>
            </a:r>
          </a:p>
        </p:txBody>
      </p:sp>
    </p:spTree>
    <p:extLst>
      <p:ext uri="{BB962C8B-B14F-4D97-AF65-F5344CB8AC3E}">
        <p14:creationId xmlns:p14="http://schemas.microsoft.com/office/powerpoint/2010/main" val="299349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Закон Республики Беларусь </a:t>
            </a:r>
            <a:b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«О техническом нормировании и стандартизации»</a:t>
            </a:r>
          </a:p>
        </p:txBody>
      </p:sp>
      <p:sp>
        <p:nvSpPr>
          <p:cNvPr id="5" name="Объект 2"/>
          <p:cNvSpPr txBox="1">
            <a:spLocks/>
          </p:cNvSpPr>
          <p:nvPr/>
        </p:nvSpPr>
        <p:spPr>
          <a:xfrm>
            <a:off x="143339" y="1124744"/>
            <a:ext cx="10945216" cy="5568619"/>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spcAft>
                <a:spcPts val="800"/>
              </a:spcAft>
              <a:buNone/>
            </a:pPr>
            <a:endPar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3" name="Прямоугольник 2"/>
          <p:cNvSpPr/>
          <p:nvPr/>
        </p:nvSpPr>
        <p:spPr>
          <a:xfrm>
            <a:off x="430060" y="1124744"/>
            <a:ext cx="11419562" cy="4893647"/>
          </a:xfrm>
          <a:prstGeom prst="rect">
            <a:avLst/>
          </a:prstGeom>
        </p:spPr>
        <p:txBody>
          <a:bodyPr wrap="square">
            <a:spAutoFit/>
          </a:bodyPr>
          <a:lstStyle/>
          <a:p>
            <a:r>
              <a:rPr lang="ru-RU" sz="2400" dirty="0">
                <a:solidFill>
                  <a:srgbClr val="FF0000"/>
                </a:solidFill>
                <a:latin typeface="Times New Roman" panose="02020603050405020304" pitchFamily="18" charset="0"/>
              </a:rPr>
              <a:t>Техническое нормирование и стандартизация основываются на следующих принципах:</a:t>
            </a:r>
          </a:p>
          <a:p>
            <a:r>
              <a:rPr lang="ru-RU" sz="2400" dirty="0">
                <a:latin typeface="Times New Roman" panose="02020603050405020304" pitchFamily="18" charset="0"/>
              </a:rPr>
              <a:t>2.3. приоритетность использования международных стандартов, межгосударственных и других региональных стандартов;</a:t>
            </a:r>
          </a:p>
          <a:p>
            <a:r>
              <a:rPr lang="ru-RU" sz="2400" dirty="0">
                <a:latin typeface="Times New Roman" panose="02020603050405020304" pitchFamily="18" charset="0"/>
              </a:rPr>
              <a:t>2.4. использование современных достижений науки и техники;</a:t>
            </a:r>
          </a:p>
          <a:p>
            <a:r>
              <a:rPr lang="ru-RU" sz="2400" dirty="0">
                <a:latin typeface="Times New Roman" panose="02020603050405020304" pitchFamily="18" charset="0"/>
              </a:rPr>
              <a:t>2.5. обеспечение права участия юридических и физических лиц, технических комитетов по стандартизации в разработке технических регламентов Республики Беларусь, технических кодексов установившейся практики, государственных стандартов;</a:t>
            </a:r>
          </a:p>
          <a:p>
            <a:r>
              <a:rPr lang="ru-RU" sz="2400" dirty="0">
                <a:latin typeface="Times New Roman" panose="02020603050405020304" pitchFamily="18" charset="0"/>
              </a:rPr>
              <a:t>2.6. добровольность применения технических кодексов установившейся практики и государственных стандартов, если иное не установлено настоящим Законом или правовыми актами Президента РБ.</a:t>
            </a:r>
          </a:p>
          <a:p>
            <a:endParaRPr lang="ru-RU" sz="2400" dirty="0">
              <a:latin typeface="Times New Roman" panose="02020603050405020304" pitchFamily="18" charset="0"/>
            </a:endParaRPr>
          </a:p>
        </p:txBody>
      </p:sp>
    </p:spTree>
    <p:extLst>
      <p:ext uri="{BB962C8B-B14F-4D97-AF65-F5344CB8AC3E}">
        <p14:creationId xmlns:p14="http://schemas.microsoft.com/office/powerpoint/2010/main" val="3258829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54" idx="1"/>
          </p:cNvCxnSpPr>
          <p:nvPr/>
        </p:nvCxnSpPr>
        <p:spPr>
          <a:xfrm flipH="1">
            <a:off x="1637508" y="6386589"/>
            <a:ext cx="988345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0" y="0"/>
            <a:ext cx="1637508" cy="6858000"/>
          </a:xfrm>
          <a:prstGeom prst="rect">
            <a:avLst/>
          </a:prstGeom>
          <a:pattFill prst="ltHorz">
            <a:fgClr>
              <a:schemeClr val="accent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0" y="0"/>
            <a:ext cx="12192000" cy="6926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Скругленный прямоугольник 7"/>
          <p:cNvSpPr/>
          <p:nvPr/>
        </p:nvSpPr>
        <p:spPr>
          <a:xfrm>
            <a:off x="1265956" y="332655"/>
            <a:ext cx="10627486" cy="931813"/>
          </a:xfrm>
          <a:prstGeom prst="roundRect">
            <a:avLst/>
          </a:prstGeom>
          <a:solidFill>
            <a:srgbClr val="23387D"/>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ru-RU" sz="3600" b="1" dirty="0" err="1">
                <a:solidFill>
                  <a:schemeClr val="bg1"/>
                </a:solidFill>
                <a:latin typeface="Arial" panose="020B0604020202020204" pitchFamily="34" charset="0"/>
                <a:cs typeface="Arial" panose="020B0604020202020204" pitchFamily="34" charset="0"/>
              </a:rPr>
              <a:t>МСиСвИТ</a:t>
            </a:r>
            <a:r>
              <a:rPr kumimoji="0" lang="ru-RU" sz="3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p>
        </p:txBody>
      </p:sp>
      <p:sp>
        <p:nvSpPr>
          <p:cNvPr id="53" name="TextBox 52"/>
          <p:cNvSpPr txBox="1"/>
          <p:nvPr/>
        </p:nvSpPr>
        <p:spPr>
          <a:xfrm>
            <a:off x="1637508" y="6374763"/>
            <a:ext cx="8420892" cy="553998"/>
          </a:xfrm>
          <a:prstGeom prst="rect">
            <a:avLst/>
          </a:prstGeom>
          <a:noFill/>
        </p:spPr>
        <p:txBody>
          <a:bodyPr wrap="square" rtlCol="0">
            <a:spAutoFit/>
          </a:bodyPr>
          <a:lstStyle/>
          <a:p>
            <a:pPr defTabSz="457200">
              <a:defRPr/>
            </a:pPr>
            <a:r>
              <a:rPr lang="ru-RU" sz="1600" spc="200" dirty="0">
                <a:solidFill>
                  <a:schemeClr val="accent5">
                    <a:lumMod val="75000"/>
                  </a:schemeClr>
                </a:solidFill>
              </a:rPr>
              <a:t>Кафедра информационно-измерительных систем</a:t>
            </a:r>
            <a:r>
              <a:rPr lang="en-US" sz="1600" spc="200" dirty="0">
                <a:solidFill>
                  <a:schemeClr val="accent5">
                    <a:lumMod val="75000"/>
                  </a:schemeClr>
                </a:solidFill>
              </a:rPr>
              <a:t> </a:t>
            </a:r>
            <a:r>
              <a:rPr lang="ru-RU" sz="1600" spc="200" dirty="0">
                <a:solidFill>
                  <a:schemeClr val="accent5">
                    <a:lumMod val="75000"/>
                  </a:schemeClr>
                </a:solidFill>
              </a:rPr>
              <a:t>БГУИР</a:t>
            </a:r>
          </a:p>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ru-RU" sz="1400" b="0" i="0" u="none" strike="noStrike" kern="1200" cap="none" spc="0" normalizeH="0" baseline="0" noProof="0" dirty="0">
              <a:ln>
                <a:noFill/>
              </a:ln>
              <a:solidFill>
                <a:srgbClr val="44546A"/>
              </a:solidFill>
              <a:effectLst/>
              <a:uLnTx/>
              <a:uFillTx/>
              <a:latin typeface="Calibri Light" panose="020F0302020204030204"/>
              <a:ea typeface="+mn-ea"/>
              <a:cs typeface="+mn-cs"/>
            </a:endParaRPr>
          </a:p>
        </p:txBody>
      </p:sp>
      <p:grpSp>
        <p:nvGrpSpPr>
          <p:cNvPr id="6" name="Группа 5"/>
          <p:cNvGrpSpPr/>
          <p:nvPr/>
        </p:nvGrpSpPr>
        <p:grpSpPr>
          <a:xfrm>
            <a:off x="11461394" y="6170565"/>
            <a:ext cx="432048" cy="432048"/>
            <a:chOff x="282254" y="6201923"/>
            <a:chExt cx="432048" cy="432048"/>
          </a:xfrm>
          <a:solidFill>
            <a:schemeClr val="accent1">
              <a:lumMod val="75000"/>
            </a:schemeClr>
          </a:solidFill>
        </p:grpSpPr>
        <p:sp>
          <p:nvSpPr>
            <p:cNvPr id="5" name="Овал 4"/>
            <p:cNvSpPr/>
            <p:nvPr/>
          </p:nvSpPr>
          <p:spPr>
            <a:xfrm>
              <a:off x="282254" y="6201923"/>
              <a:ext cx="432048" cy="43204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p:cNvSpPr txBox="1"/>
            <p:nvPr/>
          </p:nvSpPr>
          <p:spPr>
            <a:xfrm>
              <a:off x="341825" y="6233281"/>
              <a:ext cx="301686" cy="369332"/>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0AF5D85-25F6-4F6C-A6DB-C06383F51E27}" type="slidenum">
                <a:rPr kumimoji="0" lang="ru-RU" sz="1800" b="0" i="0" u="none" strike="noStrike" kern="1200" cap="none" spc="0" normalizeH="0" baseline="0" noProof="0" smtClean="0">
                  <a:ln>
                    <a:noFill/>
                  </a:ln>
                  <a:solidFill>
                    <a:prstClr val="white"/>
                  </a:solidFill>
                  <a:effectLst/>
                  <a:uLnTx/>
                  <a:uFillTx/>
                  <a:latin typeface="Calibri" panose="020F0502020204030204"/>
                  <a:ea typeface="+mn-ea"/>
                  <a:cs typeface="+mn-cs"/>
                </a:rPr>
                <a:t>2</a:t>
              </a:fld>
              <a:endParaRPr kumimoji="0" lang="ru-R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Прямоугольник 1"/>
          <p:cNvSpPr/>
          <p:nvPr/>
        </p:nvSpPr>
        <p:spPr>
          <a:xfrm>
            <a:off x="1827161" y="1501815"/>
            <a:ext cx="10175185" cy="2139047"/>
          </a:xfrm>
          <a:prstGeom prst="rect">
            <a:avLst/>
          </a:prstGeom>
        </p:spPr>
        <p:txBody>
          <a:bodyPr wrap="square">
            <a:spAutoFit/>
          </a:bodyPr>
          <a:lstStyle/>
          <a:p>
            <a:pPr marL="285750" marR="0" lvl="0" indent="-285750" algn="just" defTabSz="4572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kumimoji="0" lang="ru-RU" altLang="ru-RU" sz="32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Лекции – </a:t>
            </a:r>
            <a:r>
              <a:rPr lang="en-US" altLang="ru-RU" sz="3200" i="1" dirty="0">
                <a:solidFill>
                  <a:prstClr val="black"/>
                </a:solidFill>
                <a:latin typeface="Arial" panose="020B0604020202020204" pitchFamily="34" charset="0"/>
                <a:cs typeface="Arial" panose="020B0604020202020204" pitchFamily="34" charset="0"/>
              </a:rPr>
              <a:t>32</a:t>
            </a:r>
            <a:r>
              <a:rPr kumimoji="0" lang="ru-RU" altLang="ru-RU" sz="32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час</a:t>
            </a:r>
            <a:r>
              <a:rPr lang="ru-RU" altLang="ru-RU" sz="3200" i="1" dirty="0">
                <a:solidFill>
                  <a:prstClr val="black"/>
                </a:solidFill>
                <a:latin typeface="Arial" panose="020B0604020202020204" pitchFamily="34" charset="0"/>
                <a:cs typeface="Arial" panose="020B0604020202020204" pitchFamily="34" charset="0"/>
              </a:rPr>
              <a:t>а</a:t>
            </a:r>
            <a:endParaRPr kumimoji="0" lang="ru-RU" altLang="ru-RU" sz="32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285750" marR="0" lvl="0" indent="-285750" algn="just" defTabSz="4572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lang="ru-RU" altLang="ru-RU" sz="3200" i="1" dirty="0">
                <a:solidFill>
                  <a:prstClr val="black"/>
                </a:solidFill>
                <a:latin typeface="Arial" panose="020B0604020202020204" pitchFamily="34" charset="0"/>
                <a:cs typeface="Arial" panose="020B0604020202020204" pitchFamily="34" charset="0"/>
              </a:rPr>
              <a:t>Практические занятия – </a:t>
            </a:r>
            <a:r>
              <a:rPr lang="en-US" altLang="ru-RU" sz="3200" i="1" dirty="0">
                <a:solidFill>
                  <a:prstClr val="black"/>
                </a:solidFill>
                <a:latin typeface="Arial" panose="020B0604020202020204" pitchFamily="34" charset="0"/>
                <a:cs typeface="Arial" panose="020B0604020202020204" pitchFamily="34" charset="0"/>
              </a:rPr>
              <a:t>24</a:t>
            </a:r>
            <a:r>
              <a:rPr lang="ru-RU" altLang="ru-RU" sz="3200" i="1" dirty="0">
                <a:solidFill>
                  <a:prstClr val="black"/>
                </a:solidFill>
                <a:latin typeface="Arial" panose="020B0604020202020204" pitchFamily="34" charset="0"/>
                <a:cs typeface="Arial" panose="020B0604020202020204" pitchFamily="34" charset="0"/>
              </a:rPr>
              <a:t> час</a:t>
            </a:r>
            <a:r>
              <a:rPr lang="ru-BY" altLang="ru-RU" sz="3200" i="1" dirty="0">
                <a:solidFill>
                  <a:prstClr val="black"/>
                </a:solidFill>
                <a:latin typeface="Arial" panose="020B0604020202020204" pitchFamily="34" charset="0"/>
                <a:cs typeface="Arial" panose="020B0604020202020204" pitchFamily="34" charset="0"/>
              </a:rPr>
              <a:t>а</a:t>
            </a:r>
            <a:endParaRPr lang="ru-RU" altLang="ru-RU" sz="3200" i="1" dirty="0">
              <a:solidFill>
                <a:prstClr val="black"/>
              </a:solidFill>
              <a:latin typeface="Arial" panose="020B0604020202020204" pitchFamily="34" charset="0"/>
              <a:cs typeface="Arial" panose="020B0604020202020204" pitchFamily="34" charset="0"/>
            </a:endParaRPr>
          </a:p>
          <a:p>
            <a:pPr marL="285750" marR="0" lvl="0" indent="-285750" algn="just" defTabSz="457200" rtl="0" eaLnBrk="1" fontAlgn="auto" latinLnBrk="0" hangingPunct="1">
              <a:lnSpc>
                <a:spcPct val="100000"/>
              </a:lnSpc>
              <a:spcBef>
                <a:spcPts val="600"/>
              </a:spcBef>
              <a:spcAft>
                <a:spcPts val="600"/>
              </a:spcAft>
              <a:buClrTx/>
              <a:buSzTx/>
              <a:buFont typeface="Wingdings" panose="05000000000000000000" pitchFamily="2" charset="2"/>
              <a:buChar char="q"/>
              <a:tabLst/>
              <a:defRPr/>
            </a:pPr>
            <a:r>
              <a:rPr lang="ru-RU" altLang="ru-RU" sz="3200" i="1" dirty="0">
                <a:solidFill>
                  <a:prstClr val="black"/>
                </a:solidFill>
                <a:latin typeface="Arial" panose="020B0604020202020204" pitchFamily="34" charset="0"/>
                <a:cs typeface="Arial" panose="020B0604020202020204" pitchFamily="34" charset="0"/>
              </a:rPr>
              <a:t>Форма промежуточной аттестации – зачет </a:t>
            </a:r>
            <a:endParaRPr kumimoji="0" lang="ru-RU" altLang="ru-RU" sz="3200" b="0" i="1"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ru-RU" altLang="ru-RU"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12" name="Прямоугольник 11"/>
          <p:cNvSpPr/>
          <p:nvPr/>
        </p:nvSpPr>
        <p:spPr>
          <a:xfrm>
            <a:off x="1889595" y="3794171"/>
            <a:ext cx="10175185" cy="2400657"/>
          </a:xfrm>
          <a:prstGeom prst="rect">
            <a:avLst/>
          </a:prstGeom>
        </p:spPr>
        <p:txBody>
          <a:bodyPr wrap="square">
            <a:spAutoFit/>
          </a:bodyPr>
          <a:lstStyle/>
          <a:p>
            <a:pPr marR="0" lvl="0" algn="just" defTabSz="457200" rtl="0" eaLnBrk="1" fontAlgn="auto" latinLnBrk="0" hangingPunct="1">
              <a:lnSpc>
                <a:spcPct val="100000"/>
              </a:lnSpc>
              <a:spcBef>
                <a:spcPts val="600"/>
              </a:spcBef>
              <a:spcAft>
                <a:spcPts val="600"/>
              </a:spcAft>
              <a:buClrTx/>
              <a:buSzTx/>
              <a:tabLst/>
              <a:defRPr/>
            </a:pPr>
            <a:r>
              <a:rPr kumimoji="0" lang="ru-RU" altLang="ru-RU" sz="2200" b="0" i="0" u="sng"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Содержание учебной дисциплины:</a:t>
            </a:r>
          </a:p>
          <a:p>
            <a:pPr lvl="0" algn="just" defTabSz="457200">
              <a:spcBef>
                <a:spcPts val="600"/>
              </a:spcBef>
              <a:spcAft>
                <a:spcPts val="600"/>
              </a:spcAft>
              <a:defRPr/>
            </a:pPr>
            <a:r>
              <a:rPr lang="ru-RU" altLang="ru-RU" sz="2200" dirty="0">
                <a:solidFill>
                  <a:prstClr val="black"/>
                </a:solidFill>
                <a:latin typeface="Arial" panose="020B0604020202020204" pitchFamily="34" charset="0"/>
                <a:cs typeface="Arial" panose="020B0604020202020204" pitchFamily="34" charset="0"/>
              </a:rPr>
              <a:t>Раздел 1. Стандартизация жизненного цикла программного обеспечения</a:t>
            </a:r>
          </a:p>
          <a:p>
            <a:pPr lvl="0" algn="just" defTabSz="457200">
              <a:spcBef>
                <a:spcPts val="600"/>
              </a:spcBef>
              <a:spcAft>
                <a:spcPts val="600"/>
              </a:spcAft>
              <a:defRPr/>
            </a:pPr>
            <a:r>
              <a:rPr lang="ru-RU" altLang="ru-RU" sz="2200" dirty="0">
                <a:solidFill>
                  <a:prstClr val="black"/>
                </a:solidFill>
                <a:latin typeface="Arial" panose="020B0604020202020204" pitchFamily="34" charset="0"/>
                <a:cs typeface="Arial" panose="020B0604020202020204" pitchFamily="34" charset="0"/>
              </a:rPr>
              <a:t>Раздел 2. Стандартизация оценки качества программного обеспечения</a:t>
            </a:r>
          </a:p>
          <a:p>
            <a:pPr lvl="0" algn="just" defTabSz="457200">
              <a:spcBef>
                <a:spcPts val="600"/>
              </a:spcBef>
              <a:spcAft>
                <a:spcPts val="600"/>
              </a:spcAft>
              <a:defRPr/>
            </a:pPr>
            <a:r>
              <a:rPr lang="ru-RU" altLang="ru-RU" sz="2200" dirty="0">
                <a:solidFill>
                  <a:prstClr val="black"/>
                </a:solidFill>
                <a:latin typeface="Arial" panose="020B0604020202020204" pitchFamily="34" charset="0"/>
                <a:cs typeface="Arial" panose="020B0604020202020204" pitchFamily="34" charset="0"/>
              </a:rPr>
              <a:t>Раздел 3. Метрология в области программного обеспечения</a:t>
            </a:r>
          </a:p>
          <a:p>
            <a:pPr lvl="0" algn="just" defTabSz="457200">
              <a:spcBef>
                <a:spcPts val="600"/>
              </a:spcBef>
              <a:spcAft>
                <a:spcPts val="600"/>
              </a:spcAft>
              <a:defRPr/>
            </a:pPr>
            <a:r>
              <a:rPr lang="ru-RU" altLang="ru-RU" sz="2200" dirty="0">
                <a:solidFill>
                  <a:prstClr val="black"/>
                </a:solidFill>
                <a:latin typeface="Arial" panose="020B0604020202020204" pitchFamily="34" charset="0"/>
                <a:cs typeface="Arial" panose="020B0604020202020204" pitchFamily="34" charset="0"/>
              </a:rPr>
              <a:t>Раздел 4. Сертификация программного обеспечения</a:t>
            </a:r>
            <a:endParaRPr kumimoji="0" lang="ru-RU" altLang="ru-RU" sz="22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351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Закон Республики Беларусь </a:t>
            </a:r>
            <a:b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«О техническом нормировании и стандартизации»</a:t>
            </a:r>
          </a:p>
        </p:txBody>
      </p:sp>
      <p:sp>
        <p:nvSpPr>
          <p:cNvPr id="5" name="Объект 2"/>
          <p:cNvSpPr txBox="1">
            <a:spLocks/>
          </p:cNvSpPr>
          <p:nvPr/>
        </p:nvSpPr>
        <p:spPr>
          <a:xfrm>
            <a:off x="143339" y="1124744"/>
            <a:ext cx="10945216" cy="5568619"/>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spcAft>
                <a:spcPts val="800"/>
              </a:spcAft>
              <a:buNone/>
            </a:pPr>
            <a:r>
              <a:rPr lang="ru-RU" sz="3200" b="1" dirty="0">
                <a:solidFill>
                  <a:srgbClr val="00206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Нормы Закона «О техническом нормировании и стандартизации» применяются к:</a:t>
            </a:r>
          </a:p>
          <a:p>
            <a:pPr marL="603236" indent="-478355" algn="just">
              <a:spcAft>
                <a:spcPts val="800"/>
              </a:spcAft>
              <a:buFont typeface="Wingdings" panose="05000000000000000000" pitchFamily="2" charset="2"/>
              <a:buChar char="ü"/>
            </a:pPr>
            <a:r>
              <a:rPr 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t>ТНПА в области технического нормирования и стандартизации</a:t>
            </a:r>
          </a:p>
          <a:p>
            <a:pPr marL="603236" indent="-478355" algn="just">
              <a:spcAft>
                <a:spcPts val="800"/>
              </a:spcAft>
              <a:buFont typeface="Wingdings" panose="05000000000000000000" pitchFamily="2" charset="2"/>
              <a:buChar char="ü"/>
            </a:pPr>
            <a:r>
              <a:rPr lang="ru-RU" sz="2667" b="1" dirty="0">
                <a:solidFill>
                  <a:srgbClr val="0070C0"/>
                </a:solidFill>
                <a:latin typeface="Tahoma" panose="020B0604030504040204" pitchFamily="34" charset="0"/>
                <a:ea typeface="Tahoma" panose="020B0604030504040204" pitchFamily="34" charset="0"/>
                <a:cs typeface="Tahoma" panose="020B0604030504040204" pitchFamily="34" charset="0"/>
              </a:rPr>
              <a:t>документам в области технического нормирования и стандартизации </a:t>
            </a:r>
          </a:p>
          <a:p>
            <a:pPr marL="603236" indent="-478355" algn="just">
              <a:spcAft>
                <a:spcPts val="800"/>
              </a:spcAft>
              <a:buFont typeface="Wingdings" panose="05000000000000000000" pitchFamily="2" charset="2"/>
              <a:buChar char="ü"/>
            </a:pPr>
            <a:r>
              <a:rPr 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техническим регламентам ЕАЭС</a:t>
            </a:r>
          </a:p>
          <a:p>
            <a:pPr marL="603236" indent="-478355" algn="just">
              <a:spcAft>
                <a:spcPts val="800"/>
              </a:spcAft>
              <a:buFont typeface="Wingdings" panose="05000000000000000000" pitchFamily="2" charset="2"/>
              <a:buChar char="ü"/>
            </a:pPr>
            <a:r>
              <a:rPr lang="ru-RU" sz="2667" b="1" dirty="0">
                <a:solidFill>
                  <a:srgbClr val="0070C0"/>
                </a:solidFill>
                <a:latin typeface="Tahoma" panose="020B0604030504040204" pitchFamily="34" charset="0"/>
                <a:ea typeface="Tahoma" panose="020B0604030504040204" pitchFamily="34" charset="0"/>
                <a:cs typeface="Tahoma" panose="020B0604030504040204" pitchFamily="34" charset="0"/>
              </a:rPr>
              <a:t>проектам ТНПА, технических регламентов и документов</a:t>
            </a:r>
          </a:p>
          <a:p>
            <a:pPr marL="603236" indent="-478355" algn="just">
              <a:spcAft>
                <a:spcPts val="800"/>
              </a:spcAft>
              <a:buFont typeface="Wingdings" panose="05000000000000000000" pitchFamily="2" charset="2"/>
              <a:buChar char="ü"/>
            </a:pPr>
            <a:r>
              <a:rPr 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t>изменениям в ТНПА, ТР ЕАЭС, документам и проектам таких изменений</a:t>
            </a:r>
            <a:endPar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54747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Закон Республики Беларусь </a:t>
            </a:r>
            <a:b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«О техническом нормировании и стандартизации»</a:t>
            </a:r>
          </a:p>
        </p:txBody>
      </p:sp>
      <p:graphicFrame>
        <p:nvGraphicFramePr>
          <p:cNvPr id="2" name="Таблица 1"/>
          <p:cNvGraphicFramePr>
            <a:graphicFrameLocks noGrp="1"/>
          </p:cNvGraphicFramePr>
          <p:nvPr/>
        </p:nvGraphicFramePr>
        <p:xfrm>
          <a:off x="335360" y="1124744"/>
          <a:ext cx="10849206" cy="5614352"/>
        </p:xfrm>
        <a:graphic>
          <a:graphicData uri="http://schemas.openxmlformats.org/drawingml/2006/table">
            <a:tbl>
              <a:tblPr firstRow="1" bandRow="1">
                <a:tableStyleId>{5C22544A-7EE6-4342-B048-85BDC9FD1C3A}</a:tableStyleId>
              </a:tblPr>
              <a:tblGrid>
                <a:gridCol w="5424603">
                  <a:extLst>
                    <a:ext uri="{9D8B030D-6E8A-4147-A177-3AD203B41FA5}">
                      <a16:colId xmlns:a16="http://schemas.microsoft.com/office/drawing/2014/main" val="20000"/>
                    </a:ext>
                  </a:extLst>
                </a:gridCol>
                <a:gridCol w="5424603">
                  <a:extLst>
                    <a:ext uri="{9D8B030D-6E8A-4147-A177-3AD203B41FA5}">
                      <a16:colId xmlns:a16="http://schemas.microsoft.com/office/drawing/2014/main" val="20001"/>
                    </a:ext>
                  </a:extLst>
                </a:gridCol>
              </a:tblGrid>
              <a:tr h="672075">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altLang="ru-RU" sz="2400" b="1" dirty="0">
                          <a:solidFill>
                            <a:schemeClr val="bg1"/>
                          </a:solidFill>
                          <a:latin typeface="Arial" charset="0"/>
                        </a:rPr>
                        <a:t>Разграничение понятий</a:t>
                      </a:r>
                      <a:r>
                        <a:rPr lang="en-US" altLang="ru-RU" sz="2400" b="1" dirty="0">
                          <a:solidFill>
                            <a:schemeClr val="bg1"/>
                          </a:solidFill>
                          <a:latin typeface="Arial" charset="0"/>
                        </a:rPr>
                        <a:t> </a:t>
                      </a:r>
                      <a:endParaRPr lang="ru-RU" sz="2400" dirty="0"/>
                    </a:p>
                  </a:txBody>
                  <a:tcPr marL="121920" marR="121920" marT="60960" marB="60960" anchor="ctr"/>
                </a:tc>
                <a:tc hMerge="1">
                  <a:txBody>
                    <a:bodyPr/>
                    <a:lstStyle/>
                    <a:p>
                      <a:endParaRPr lang="ru-RU" dirty="0"/>
                    </a:p>
                  </a:txBody>
                  <a:tcPr/>
                </a:tc>
                <a:extLst>
                  <a:ext uri="{0D108BD9-81ED-4DB2-BD59-A6C34878D82A}">
                    <a16:rowId xmlns:a16="http://schemas.microsoft.com/office/drawing/2014/main" val="10000"/>
                  </a:ext>
                </a:extLst>
              </a:tr>
              <a:tr h="9753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900" b="1" dirty="0">
                          <a:solidFill>
                            <a:srgbClr val="800000"/>
                          </a:solidFill>
                          <a:latin typeface="Tahoma" panose="020B0604030504040204" pitchFamily="34" charset="0"/>
                          <a:ea typeface="Tahoma" panose="020B0604030504040204" pitchFamily="34" charset="0"/>
                          <a:cs typeface="Tahoma" panose="020B0604030504040204" pitchFamily="34" charset="0"/>
                        </a:rPr>
                        <a:t>технические нормативные правовые акты </a:t>
                      </a:r>
                      <a:r>
                        <a:rPr lang="ru-RU" sz="1900" b="1" dirty="0">
                          <a:solidFill>
                            <a:srgbClr val="002060"/>
                          </a:solidFill>
                          <a:latin typeface="Tahoma" panose="020B0604030504040204" pitchFamily="34" charset="0"/>
                          <a:ea typeface="Tahoma" panose="020B0604030504040204" pitchFamily="34" charset="0"/>
                          <a:cs typeface="Tahoma" panose="020B0604030504040204" pitchFamily="34" charset="0"/>
                        </a:rPr>
                        <a:t>в области технического нормирования и стандартизации</a:t>
                      </a:r>
                      <a:endParaRPr lang="ru-RU" sz="1900" dirty="0">
                        <a:latin typeface="Tahoma" panose="020B0604030504040204" pitchFamily="34" charset="0"/>
                        <a:ea typeface="Tahoma" panose="020B0604030504040204" pitchFamily="34" charset="0"/>
                        <a:cs typeface="Tahoma" panose="020B0604030504040204" pitchFamily="34" charset="0"/>
                      </a:endParaRPr>
                    </a:p>
                  </a:txBody>
                  <a:tcPr marL="121920" marR="121920"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900" b="1" dirty="0">
                          <a:solidFill>
                            <a:srgbClr val="800000"/>
                          </a:solidFill>
                          <a:latin typeface="Tahoma" panose="020B0604030504040204" pitchFamily="34" charset="0"/>
                          <a:ea typeface="Tahoma" panose="020B0604030504040204" pitchFamily="34" charset="0"/>
                          <a:cs typeface="Tahoma" panose="020B0604030504040204" pitchFamily="34" charset="0"/>
                        </a:rPr>
                        <a:t>документы в области технического нормирования и стандартизации</a:t>
                      </a:r>
                      <a:r>
                        <a:rPr lang="ru-RU" sz="1900" b="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t>, </a:t>
                      </a:r>
                      <a:br>
                        <a:rPr lang="ru-RU" sz="1900" b="1" dirty="0">
                          <a:solidFill>
                            <a:schemeClr val="accent6">
                              <a:lumMod val="50000"/>
                            </a:schemeClr>
                          </a:solidFill>
                          <a:latin typeface="Tahoma" panose="020B0604030504040204" pitchFamily="34" charset="0"/>
                          <a:ea typeface="Tahoma" panose="020B0604030504040204" pitchFamily="34" charset="0"/>
                          <a:cs typeface="Tahoma" panose="020B0604030504040204" pitchFamily="34" charset="0"/>
                        </a:rPr>
                      </a:br>
                      <a:r>
                        <a:rPr lang="ru-RU" sz="1900" b="1" dirty="0">
                          <a:solidFill>
                            <a:srgbClr val="002060"/>
                          </a:solidFill>
                          <a:latin typeface="Tahoma" panose="020B0604030504040204" pitchFamily="34" charset="0"/>
                          <a:ea typeface="Tahoma" panose="020B0604030504040204" pitchFamily="34" charset="0"/>
                          <a:cs typeface="Tahoma" panose="020B0604030504040204" pitchFamily="34" charset="0"/>
                        </a:rPr>
                        <a:t>не являющиеся ТНПА РБ</a:t>
                      </a:r>
                      <a:endParaRPr lang="ru-RU" sz="1900" dirty="0">
                        <a:latin typeface="Tahoma" panose="020B0604030504040204" pitchFamily="34" charset="0"/>
                        <a:ea typeface="Tahoma" panose="020B0604030504040204" pitchFamily="34" charset="0"/>
                        <a:cs typeface="Tahoma" panose="020B0604030504040204" pitchFamily="34" charset="0"/>
                      </a:endParaRPr>
                    </a:p>
                  </a:txBody>
                  <a:tcPr marL="121920" marR="121920" marT="60960" marB="60960"/>
                </a:tc>
                <a:extLst>
                  <a:ext uri="{0D108BD9-81ED-4DB2-BD59-A6C34878D82A}">
                    <a16:rowId xmlns:a16="http://schemas.microsoft.com/office/drawing/2014/main" val="10001"/>
                  </a:ext>
                </a:extLst>
              </a:tr>
              <a:tr h="2961077">
                <a:tc>
                  <a:txBody>
                    <a:bodyPr/>
                    <a:lstStyle/>
                    <a:p>
                      <a:pPr marL="0" indent="177800">
                        <a:spcBef>
                          <a:spcPct val="0"/>
                        </a:spcBef>
                        <a:spcAft>
                          <a:spcPts val="200"/>
                        </a:spcAft>
                        <a:buFont typeface="Wingdings" panose="05000000000000000000" pitchFamily="2" charset="2"/>
                        <a:buChar char="ü"/>
                      </a:pPr>
                      <a:r>
                        <a:rPr lang="ru-RU" altLang="ru-RU" sz="1900" b="1" dirty="0">
                          <a:solidFill>
                            <a:srgbClr val="0070C0"/>
                          </a:solidFill>
                          <a:latin typeface="Tahoma" panose="020B0604030504040204" pitchFamily="34" charset="0"/>
                          <a:ea typeface="Tahoma" panose="020B0604030504040204" pitchFamily="34" charset="0"/>
                          <a:cs typeface="Tahoma" panose="020B0604030504040204" pitchFamily="34" charset="0"/>
                        </a:rPr>
                        <a:t>технические регламенты Республики Беларусь</a:t>
                      </a:r>
                    </a:p>
                    <a:p>
                      <a:pPr marL="0" indent="177800">
                        <a:spcBef>
                          <a:spcPct val="0"/>
                        </a:spcBef>
                        <a:spcAft>
                          <a:spcPts val="200"/>
                        </a:spcAft>
                        <a:buFont typeface="Wingdings" panose="05000000000000000000" pitchFamily="2" charset="2"/>
                        <a:buChar char="ü"/>
                      </a:pPr>
                      <a:r>
                        <a:rPr lang="ru-RU" altLang="ru-RU" sz="1900" b="1"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технические кодексы установившейся практики</a:t>
                      </a:r>
                    </a:p>
                    <a:p>
                      <a:pPr marL="0" indent="177800">
                        <a:spcBef>
                          <a:spcPct val="0"/>
                        </a:spcBef>
                        <a:spcAft>
                          <a:spcPts val="200"/>
                        </a:spcAft>
                        <a:buFont typeface="Wingdings" panose="05000000000000000000" pitchFamily="2" charset="2"/>
                        <a:buChar char="ü"/>
                      </a:pPr>
                      <a:r>
                        <a:rPr lang="ru-RU" altLang="ru-RU" sz="1900" b="1" dirty="0">
                          <a:solidFill>
                            <a:srgbClr val="0070C0"/>
                          </a:solidFill>
                          <a:latin typeface="Tahoma" panose="020B0604030504040204" pitchFamily="34" charset="0"/>
                          <a:ea typeface="Tahoma" panose="020B0604030504040204" pitchFamily="34" charset="0"/>
                          <a:cs typeface="Tahoma" panose="020B0604030504040204" pitchFamily="34" charset="0"/>
                        </a:rPr>
                        <a:t>государственные стандарты</a:t>
                      </a:r>
                    </a:p>
                    <a:p>
                      <a:pPr marL="0" indent="177800">
                        <a:spcBef>
                          <a:spcPct val="0"/>
                        </a:spcBef>
                        <a:spcAft>
                          <a:spcPts val="200"/>
                        </a:spcAft>
                        <a:buFont typeface="Wingdings" panose="05000000000000000000" pitchFamily="2" charset="2"/>
                        <a:buChar char="ü"/>
                      </a:pPr>
                      <a:r>
                        <a:rPr lang="ru-RU" altLang="ru-RU" sz="1900" b="1" dirty="0">
                          <a:solidFill>
                            <a:srgbClr val="002060"/>
                          </a:solidFill>
                          <a:latin typeface="Tahoma" panose="020B0604030504040204" pitchFamily="34" charset="0"/>
                          <a:ea typeface="Tahoma" panose="020B0604030504040204" pitchFamily="34" charset="0"/>
                          <a:cs typeface="Tahoma" panose="020B0604030504040204" pitchFamily="34" charset="0"/>
                        </a:rPr>
                        <a:t>общегосударственные классификаторы</a:t>
                      </a:r>
                    </a:p>
                    <a:p>
                      <a:pPr marL="0" indent="177800">
                        <a:spcBef>
                          <a:spcPct val="0"/>
                        </a:spcBef>
                        <a:spcAft>
                          <a:spcPts val="200"/>
                        </a:spcAft>
                        <a:buFont typeface="Wingdings" panose="05000000000000000000" pitchFamily="2" charset="2"/>
                        <a:buChar char="ü"/>
                      </a:pPr>
                      <a:r>
                        <a:rPr lang="ru-RU" altLang="ru-RU" sz="1900" b="1" dirty="0">
                          <a:solidFill>
                            <a:srgbClr val="0070C0"/>
                          </a:solidFill>
                          <a:latin typeface="Tahoma" panose="020B0604030504040204" pitchFamily="34" charset="0"/>
                          <a:ea typeface="Tahoma" panose="020B0604030504040204" pitchFamily="34" charset="0"/>
                          <a:cs typeface="Tahoma" panose="020B0604030504040204" pitchFamily="34" charset="0"/>
                        </a:rPr>
                        <a:t>технические условия</a:t>
                      </a:r>
                    </a:p>
                    <a:p>
                      <a:pPr marL="0" indent="177800">
                        <a:spcBef>
                          <a:spcPct val="0"/>
                        </a:spcBef>
                        <a:spcAft>
                          <a:spcPts val="200"/>
                        </a:spcAft>
                        <a:buFont typeface="Wingdings" panose="05000000000000000000" pitchFamily="2" charset="2"/>
                        <a:buChar char="ü"/>
                      </a:pPr>
                      <a:r>
                        <a:rPr lang="ru-RU" altLang="ru-RU" sz="1900" b="1" dirty="0">
                          <a:solidFill>
                            <a:srgbClr val="002060"/>
                          </a:solidFill>
                          <a:latin typeface="Tahoma" panose="020B0604030504040204" pitchFamily="34" charset="0"/>
                          <a:ea typeface="Tahoma" panose="020B0604030504040204" pitchFamily="34" charset="0"/>
                          <a:cs typeface="Tahoma" panose="020B0604030504040204" pitchFamily="34" charset="0"/>
                        </a:rPr>
                        <a:t>стандарты организаций</a:t>
                      </a:r>
                      <a:endParaRPr lang="ru-RU" sz="1900" dirty="0">
                        <a:latin typeface="Tahoma" panose="020B0604030504040204" pitchFamily="34" charset="0"/>
                        <a:ea typeface="Tahoma" panose="020B0604030504040204" pitchFamily="34" charset="0"/>
                        <a:cs typeface="Tahoma" panose="020B0604030504040204" pitchFamily="34" charset="0"/>
                      </a:endParaRPr>
                    </a:p>
                  </a:txBody>
                  <a:tcPr marL="121920" marR="121920" marT="60960" marB="60960"/>
                </a:tc>
                <a:tc>
                  <a:txBody>
                    <a:bodyPr/>
                    <a:lstStyle/>
                    <a:p>
                      <a:pPr marL="0" indent="177800">
                        <a:spcBef>
                          <a:spcPct val="0"/>
                        </a:spcBef>
                        <a:spcAft>
                          <a:spcPts val="200"/>
                        </a:spcAft>
                        <a:buFont typeface="Wingdings" panose="05000000000000000000" pitchFamily="2" charset="2"/>
                        <a:buChar char="ü"/>
                      </a:pPr>
                      <a:r>
                        <a:rPr lang="ru-RU" altLang="ru-RU" sz="1900" b="1" dirty="0">
                          <a:solidFill>
                            <a:srgbClr val="002060"/>
                          </a:solidFill>
                          <a:latin typeface="Tahoma" panose="020B0604030504040204" pitchFamily="34" charset="0"/>
                          <a:ea typeface="Tahoma" panose="020B0604030504040204" pitchFamily="34" charset="0"/>
                          <a:cs typeface="Tahoma" panose="020B0604030504040204" pitchFamily="34" charset="0"/>
                        </a:rPr>
                        <a:t>международные стандарты</a:t>
                      </a:r>
                    </a:p>
                    <a:p>
                      <a:pPr marL="0" indent="177800">
                        <a:spcBef>
                          <a:spcPct val="0"/>
                        </a:spcBef>
                        <a:spcAft>
                          <a:spcPts val="200"/>
                        </a:spcAft>
                        <a:buFont typeface="Wingdings" panose="05000000000000000000" pitchFamily="2" charset="2"/>
                        <a:buChar char="ü"/>
                      </a:pPr>
                      <a:r>
                        <a:rPr lang="ru-RU" altLang="ru-RU" sz="1900" b="1" dirty="0">
                          <a:solidFill>
                            <a:srgbClr val="0070C0"/>
                          </a:solidFill>
                          <a:latin typeface="Tahoma" panose="020B0604030504040204" pitchFamily="34" charset="0"/>
                          <a:ea typeface="Tahoma" panose="020B0604030504040204" pitchFamily="34" charset="0"/>
                          <a:cs typeface="Tahoma" panose="020B0604030504040204" pitchFamily="34" charset="0"/>
                        </a:rPr>
                        <a:t>межгосударственные стандарты</a:t>
                      </a:r>
                    </a:p>
                    <a:p>
                      <a:pPr marL="0" indent="177800">
                        <a:spcBef>
                          <a:spcPct val="0"/>
                        </a:spcBef>
                        <a:spcAft>
                          <a:spcPts val="200"/>
                        </a:spcAft>
                        <a:buFont typeface="Wingdings" panose="05000000000000000000" pitchFamily="2" charset="2"/>
                        <a:buChar char="ü"/>
                      </a:pPr>
                      <a:r>
                        <a:rPr lang="ru-RU" altLang="ru-RU" sz="1900" b="1" dirty="0">
                          <a:solidFill>
                            <a:srgbClr val="002060"/>
                          </a:solidFill>
                          <a:latin typeface="Tahoma" panose="020B0604030504040204" pitchFamily="34" charset="0"/>
                          <a:ea typeface="Tahoma" panose="020B0604030504040204" pitchFamily="34" charset="0"/>
                          <a:cs typeface="Tahoma" panose="020B0604030504040204" pitchFamily="34" charset="0"/>
                        </a:rPr>
                        <a:t>региональные стандарты</a:t>
                      </a:r>
                    </a:p>
                    <a:p>
                      <a:pPr marL="0" indent="177800">
                        <a:spcBef>
                          <a:spcPct val="0"/>
                        </a:spcBef>
                        <a:spcAft>
                          <a:spcPts val="200"/>
                        </a:spcAft>
                        <a:buFont typeface="Wingdings" panose="05000000000000000000" pitchFamily="2" charset="2"/>
                        <a:buChar char="ü"/>
                      </a:pPr>
                      <a:r>
                        <a:rPr lang="ru-RU" altLang="ru-RU" sz="1900" b="1" dirty="0">
                          <a:solidFill>
                            <a:srgbClr val="0070C0"/>
                          </a:solidFill>
                          <a:latin typeface="Tahoma" panose="020B0604030504040204" pitchFamily="34" charset="0"/>
                          <a:ea typeface="Tahoma" panose="020B0604030504040204" pitchFamily="34" charset="0"/>
                          <a:cs typeface="Tahoma" panose="020B0604030504040204" pitchFamily="34" charset="0"/>
                        </a:rPr>
                        <a:t>иные документы в сфере технического нормирования и стандартизации </a:t>
                      </a:r>
                      <a:r>
                        <a:rPr lang="ru-RU" altLang="ru-RU" sz="1900" b="0" dirty="0">
                          <a:solidFill>
                            <a:srgbClr val="0070C0"/>
                          </a:solidFill>
                          <a:latin typeface="Tahoma" panose="020B0604030504040204" pitchFamily="34" charset="0"/>
                          <a:ea typeface="Tahoma" panose="020B0604030504040204" pitchFamily="34" charset="0"/>
                          <a:cs typeface="Tahoma" panose="020B0604030504040204" pitchFamily="34" charset="0"/>
                        </a:rPr>
                        <a:t>(Директивы, Решения, своды правил, правила и т.д.)</a:t>
                      </a:r>
                      <a:endParaRPr lang="ru-RU" sz="1900" b="0" dirty="0">
                        <a:solidFill>
                          <a:srgbClr val="0070C0"/>
                        </a:solidFill>
                        <a:latin typeface="Tahoma" panose="020B0604030504040204" pitchFamily="34" charset="0"/>
                        <a:ea typeface="Tahoma" panose="020B0604030504040204" pitchFamily="34" charset="0"/>
                        <a:cs typeface="Tahoma" panose="020B0604030504040204" pitchFamily="34" charset="0"/>
                      </a:endParaRPr>
                    </a:p>
                  </a:txBody>
                  <a:tcPr marL="121920" marR="121920" marT="60960" marB="60960"/>
                </a:tc>
                <a:extLst>
                  <a:ext uri="{0D108BD9-81ED-4DB2-BD59-A6C34878D82A}">
                    <a16:rowId xmlns:a16="http://schemas.microsoft.com/office/drawing/2014/main" val="10002"/>
                  </a:ext>
                </a:extLst>
              </a:tr>
              <a:tr h="9753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900" b="1" dirty="0">
                          <a:solidFill>
                            <a:srgbClr val="800000"/>
                          </a:solidFill>
                          <a:latin typeface="Tahoma" panose="020B0604030504040204" pitchFamily="34" charset="0"/>
                          <a:ea typeface="Tahoma" panose="020B0604030504040204" pitchFamily="34" charset="0"/>
                          <a:cs typeface="Tahoma" panose="020B0604030504040204" pitchFamily="34" charset="0"/>
                        </a:rPr>
                        <a:t>Приняты уполномоченными органами Республики Беларусь</a:t>
                      </a:r>
                      <a:endParaRPr lang="ru-RU" sz="1900" dirty="0">
                        <a:solidFill>
                          <a:srgbClr val="800000"/>
                        </a:solidFill>
                        <a:latin typeface="Tahoma" panose="020B0604030504040204" pitchFamily="34" charset="0"/>
                        <a:ea typeface="Tahoma" panose="020B0604030504040204" pitchFamily="34" charset="0"/>
                        <a:cs typeface="Tahoma" panose="020B0604030504040204" pitchFamily="34" charset="0"/>
                      </a:endParaRPr>
                    </a:p>
                  </a:txBody>
                  <a:tcPr marL="121920" marR="121920"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900" b="1" dirty="0">
                          <a:solidFill>
                            <a:srgbClr val="800000"/>
                          </a:solidFill>
                          <a:latin typeface="Tahoma" panose="020B0604030504040204" pitchFamily="34" charset="0"/>
                          <a:ea typeface="Tahoma" panose="020B0604030504040204" pitchFamily="34" charset="0"/>
                          <a:cs typeface="Tahoma" panose="020B0604030504040204" pitchFamily="34" charset="0"/>
                        </a:rPr>
                        <a:t>Приняты международными организациями или иностранными государствами</a:t>
                      </a:r>
                      <a:endParaRPr lang="ru-RU" sz="1900" dirty="0">
                        <a:solidFill>
                          <a:srgbClr val="800000"/>
                        </a:solidFill>
                        <a:latin typeface="Tahoma" panose="020B0604030504040204" pitchFamily="34" charset="0"/>
                        <a:ea typeface="Tahoma" panose="020B0604030504040204" pitchFamily="34" charset="0"/>
                        <a:cs typeface="Tahoma" panose="020B0604030504040204" pitchFamily="34" charset="0"/>
                      </a:endParaRPr>
                    </a:p>
                  </a:txBody>
                  <a:tcPr marL="121920" marR="121920" marT="60960" marB="6096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60701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27381" y="932723"/>
            <a:ext cx="10160000" cy="4229067"/>
          </a:xfrm>
        </p:spPr>
        <p:txBody>
          <a:bodyPr>
            <a:normAutofit fontScale="85000" lnSpcReduction="20000"/>
          </a:bodyPr>
          <a:lstStyle/>
          <a:p>
            <a:pPr marL="0" indent="0" algn="ctr">
              <a:spcBef>
                <a:spcPts val="0"/>
              </a:spcBef>
              <a:buNone/>
              <a:defRPr/>
            </a:pPr>
            <a:r>
              <a:rPr lang="ru-RU" sz="7200" b="1" dirty="0">
                <a:solidFill>
                  <a:srgbClr val="002060"/>
                </a:solidFill>
                <a:latin typeface="Tahoma" panose="020B0604030504040204" pitchFamily="34" charset="0"/>
                <a:ea typeface="Tahoma" panose="020B0604030504040204" pitchFamily="34" charset="0"/>
                <a:cs typeface="Tahoma" panose="020B0604030504040204" pitchFamily="34" charset="0"/>
              </a:rPr>
              <a:t>Документы в области технического нормирования и стандартизации, </a:t>
            </a:r>
            <a:br>
              <a:rPr lang="ru-RU" sz="7200" b="1" dirty="0">
                <a:solidFill>
                  <a:srgbClr val="002060"/>
                </a:solidFill>
                <a:latin typeface="Tahoma" panose="020B0604030504040204" pitchFamily="34" charset="0"/>
                <a:ea typeface="Tahoma" panose="020B0604030504040204" pitchFamily="34" charset="0"/>
                <a:cs typeface="Tahoma" panose="020B0604030504040204" pitchFamily="34" charset="0"/>
              </a:rPr>
            </a:br>
            <a:r>
              <a:rPr lang="ru-RU" sz="7200" b="1" dirty="0">
                <a:solidFill>
                  <a:srgbClr val="002060"/>
                </a:solidFill>
                <a:latin typeface="Tahoma" panose="020B0604030504040204" pitchFamily="34" charset="0"/>
                <a:ea typeface="Tahoma" panose="020B0604030504040204" pitchFamily="34" charset="0"/>
                <a:cs typeface="Tahoma" panose="020B0604030504040204" pitchFamily="34" charset="0"/>
              </a:rPr>
              <a:t>не являющиеся ТНПА Республики Беларусь</a:t>
            </a:r>
            <a:endParaRPr lang="ru-RU" sz="72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25830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Международные стандарты</a:t>
            </a:r>
          </a:p>
        </p:txBody>
      </p:sp>
      <p:sp>
        <p:nvSpPr>
          <p:cNvPr id="3" name="Прямоугольник 2"/>
          <p:cNvSpPr/>
          <p:nvPr/>
        </p:nvSpPr>
        <p:spPr>
          <a:xfrm>
            <a:off x="187891" y="1191768"/>
            <a:ext cx="11411211" cy="3057247"/>
          </a:xfrm>
          <a:prstGeom prst="rect">
            <a:avLst/>
          </a:prstGeom>
        </p:spPr>
        <p:txBody>
          <a:bodyPr wrap="square">
            <a:spAutoFit/>
          </a:bodyPr>
          <a:lstStyle/>
          <a:p>
            <a:pPr indent="342900" algn="just">
              <a:spcBef>
                <a:spcPts val="1000"/>
              </a:spcBef>
              <a:spcAft>
                <a:spcPts val="0"/>
              </a:spcAft>
            </a:pPr>
            <a:r>
              <a:rPr lang="ru-RU" sz="2200" dirty="0">
                <a:solidFill>
                  <a:srgbClr val="FF0000"/>
                </a:solidFill>
                <a:latin typeface="Arial" panose="020B0604020202020204" pitchFamily="34" charset="0"/>
                <a:ea typeface="Times New Roman" panose="02020603050405020304" pitchFamily="18" charset="0"/>
              </a:rPr>
              <a:t>Межгосударственный стандарт </a:t>
            </a:r>
            <a:r>
              <a:rPr lang="ru-RU" sz="2200" dirty="0">
                <a:latin typeface="Arial" panose="020B0604020202020204" pitchFamily="34" charset="0"/>
                <a:ea typeface="Times New Roman" panose="02020603050405020304" pitchFamily="18" charset="0"/>
              </a:rPr>
              <a:t>- региональный стандарт, принятый Межгосударственным советом по стандартизации, метрологии и сертификации Содружества Независимых Государств;</a:t>
            </a:r>
          </a:p>
          <a:p>
            <a:pPr indent="342900" algn="just">
              <a:spcBef>
                <a:spcPts val="1000"/>
              </a:spcBef>
              <a:spcAft>
                <a:spcPts val="0"/>
              </a:spcAft>
            </a:pPr>
            <a:r>
              <a:rPr lang="ru-RU" sz="2200" dirty="0">
                <a:solidFill>
                  <a:srgbClr val="FF0000"/>
                </a:solidFill>
                <a:latin typeface="Arial" panose="020B0604020202020204" pitchFamily="34" charset="0"/>
                <a:ea typeface="Times New Roman" panose="02020603050405020304" pitchFamily="18" charset="0"/>
              </a:rPr>
              <a:t>Международная организация по стандартизации </a:t>
            </a:r>
            <a:r>
              <a:rPr lang="ru-RU" sz="2200" dirty="0">
                <a:latin typeface="Arial" panose="020B0604020202020204" pitchFamily="34" charset="0"/>
                <a:ea typeface="Times New Roman" panose="02020603050405020304" pitchFamily="18" charset="0"/>
              </a:rPr>
              <a:t>- международная организация, осуществляющая деятельность по стандартизации, членами (участниками) которой могут быть национальные органы по стандартизации любого государства;</a:t>
            </a:r>
          </a:p>
          <a:p>
            <a:pPr indent="342900" algn="just">
              <a:spcBef>
                <a:spcPts val="1000"/>
              </a:spcBef>
              <a:spcAft>
                <a:spcPts val="0"/>
              </a:spcAft>
            </a:pPr>
            <a:r>
              <a:rPr lang="ru-RU" sz="2200" dirty="0">
                <a:solidFill>
                  <a:srgbClr val="FF0000"/>
                </a:solidFill>
                <a:latin typeface="Arial" panose="020B0604020202020204" pitchFamily="34" charset="0"/>
                <a:ea typeface="Times New Roman" panose="02020603050405020304" pitchFamily="18" charset="0"/>
              </a:rPr>
              <a:t>Международный стандарт </a:t>
            </a:r>
            <a:r>
              <a:rPr lang="ru-RU" sz="2200" dirty="0">
                <a:latin typeface="Arial" panose="020B0604020202020204" pitchFamily="34" charset="0"/>
                <a:ea typeface="Times New Roman" panose="02020603050405020304" pitchFamily="18" charset="0"/>
              </a:rPr>
              <a:t>- стандарт, принятый международной организацией по стандартизации;</a:t>
            </a:r>
          </a:p>
        </p:txBody>
      </p:sp>
    </p:spTree>
    <p:extLst>
      <p:ext uri="{BB962C8B-B14F-4D97-AF65-F5344CB8AC3E}">
        <p14:creationId xmlns:p14="http://schemas.microsoft.com/office/powerpoint/2010/main" val="1316339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Международные стандарты</a:t>
            </a:r>
          </a:p>
        </p:txBody>
      </p:sp>
      <p:sp>
        <p:nvSpPr>
          <p:cNvPr id="4" name="Объект 2"/>
          <p:cNvSpPr txBox="1">
            <a:spLocks/>
          </p:cNvSpPr>
          <p:nvPr/>
        </p:nvSpPr>
        <p:spPr>
          <a:xfrm>
            <a:off x="143338" y="1395074"/>
            <a:ext cx="10945216" cy="3663747"/>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spcAft>
                <a:spcPts val="800"/>
              </a:spcAft>
              <a:buNone/>
            </a:pP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Международная организация по стандартизации </a:t>
            </a:r>
            <a:r>
              <a:rPr lang="en-US" sz="2133" b="1" dirty="0">
                <a:solidFill>
                  <a:srgbClr val="800000"/>
                </a:solidFill>
                <a:latin typeface="Tahoma" panose="020B0604030504040204" pitchFamily="34" charset="0"/>
                <a:ea typeface="Tahoma" panose="020B0604030504040204" pitchFamily="34" charset="0"/>
                <a:cs typeface="Tahoma" panose="020B0604030504040204" pitchFamily="34" charset="0"/>
              </a:rPr>
              <a:t>(</a:t>
            </a: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ИСО, </a:t>
            </a:r>
            <a:r>
              <a:rPr lang="en-US" sz="2133" b="1" dirty="0">
                <a:solidFill>
                  <a:srgbClr val="800000"/>
                </a:solidFill>
                <a:latin typeface="Tahoma" panose="020B0604030504040204" pitchFamily="34" charset="0"/>
                <a:ea typeface="Tahoma" panose="020B0604030504040204" pitchFamily="34" charset="0"/>
                <a:cs typeface="Tahoma" panose="020B0604030504040204" pitchFamily="34" charset="0"/>
              </a:rPr>
              <a:t>ISO) </a:t>
            </a:r>
          </a:p>
          <a:p>
            <a:pPr marL="152396" indent="0">
              <a:spcAft>
                <a:spcPts val="800"/>
              </a:spcAft>
              <a:buNone/>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Является независимой неправительственной международной организацией, в деятельность которой вовлечены национальные органы по стандартизации</a:t>
            </a:r>
            <a:endParaRPr lang="en-US" sz="1867"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spcAft>
                <a:spcPts val="800"/>
              </a:spcAft>
              <a:buNone/>
            </a:pPr>
            <a:r>
              <a:rPr lang="en-US" sz="2133" b="1" dirty="0">
                <a:solidFill>
                  <a:srgbClr val="800000"/>
                </a:solidFill>
                <a:latin typeface="Tahoma" panose="020B0604030504040204" pitchFamily="34" charset="0"/>
                <a:ea typeface="Tahoma" panose="020B0604030504040204" pitchFamily="34" charset="0"/>
                <a:cs typeface="Tahoma" panose="020B0604030504040204" pitchFamily="34" charset="0"/>
                <a:hlinkClick r:id="rId2"/>
              </a:rPr>
              <a:t>www.</a:t>
            </a: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hlinkClick r:id="rId2"/>
              </a:rPr>
              <a:t>iso.org</a:t>
            </a:r>
            <a:endParaRPr lang="en-US" sz="2133" b="1" dirty="0">
              <a:solidFill>
                <a:srgbClr val="800000"/>
              </a:solidFill>
              <a:latin typeface="Tahoma" panose="020B0604030504040204" pitchFamily="34" charset="0"/>
              <a:ea typeface="Tahoma" panose="020B0604030504040204" pitchFamily="34" charset="0"/>
              <a:cs typeface="Tahoma" panose="020B0604030504040204" pitchFamily="34" charset="0"/>
            </a:endParaRPr>
          </a:p>
          <a:p>
            <a:pPr marL="152396" indent="0">
              <a:spcAft>
                <a:spcPts val="800"/>
              </a:spcAft>
              <a:buNone/>
            </a:pP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Международная электротехническая комиссия (МЭК, </a:t>
            </a:r>
            <a:r>
              <a:rPr lang="en-US" sz="2400" b="1" dirty="0">
                <a:solidFill>
                  <a:srgbClr val="800000"/>
                </a:solidFill>
                <a:latin typeface="Tahoma" panose="020B0604030504040204" pitchFamily="34" charset="0"/>
                <a:ea typeface="Tahoma" panose="020B0604030504040204" pitchFamily="34" charset="0"/>
                <a:cs typeface="Tahoma" panose="020B0604030504040204" pitchFamily="34" charset="0"/>
              </a:rPr>
              <a:t>IEC)</a:t>
            </a:r>
            <a:endPar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a:p>
            <a:pPr marL="152396" indent="0">
              <a:spcAft>
                <a:spcPts val="800"/>
              </a:spcAft>
              <a:buNone/>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Международная некоммерческая организация по стандартизации в области электрических, электронных и смежных технологий</a:t>
            </a:r>
          </a:p>
          <a:p>
            <a:pPr marL="152396" indent="0">
              <a:spcAft>
                <a:spcPts val="800"/>
              </a:spcAft>
              <a:buNone/>
            </a:pPr>
            <a:r>
              <a:rPr lang="en-US" sz="2400" b="1" dirty="0">
                <a:solidFill>
                  <a:srgbClr val="800000"/>
                </a:solidFill>
                <a:latin typeface="Tahoma" panose="020B0604030504040204" pitchFamily="34" charset="0"/>
                <a:ea typeface="Tahoma" panose="020B0604030504040204" pitchFamily="34" charset="0"/>
                <a:cs typeface="Tahoma" panose="020B0604030504040204" pitchFamily="34" charset="0"/>
                <a:hlinkClick r:id="rId3"/>
              </a:rPr>
              <a:t>www.iec.ch</a:t>
            </a:r>
            <a:endPar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3"/>
          <p:cNvSpPr txBox="1">
            <a:spLocks noChangeArrowheads="1"/>
          </p:cNvSpPr>
          <p:nvPr/>
        </p:nvSpPr>
        <p:spPr bwMode="auto">
          <a:xfrm>
            <a:off x="623392" y="5925278"/>
            <a:ext cx="9985109" cy="658495"/>
          </a:xfrm>
          <a:prstGeom prst="rect">
            <a:avLst/>
          </a:prstGeom>
          <a:solidFill>
            <a:srgbClr val="002060"/>
          </a:solidFill>
          <a:ln>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ctr">
              <a:lnSpc>
                <a:spcPct val="90000"/>
              </a:lnSpc>
              <a:buNone/>
              <a:defRPr/>
            </a:pPr>
            <a:r>
              <a:rPr lang="ru-RU" altLang="ru-RU" sz="2667"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Республика Беларусь – полноправный член ИСО и МЭК</a:t>
            </a:r>
          </a:p>
        </p:txBody>
      </p:sp>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7508" y="1563611"/>
            <a:ext cx="1199243" cy="802570"/>
          </a:xfrm>
          <a:prstGeom prst="rect">
            <a:avLst/>
          </a:prstGeom>
        </p:spPr>
      </p:pic>
      <p:pic>
        <p:nvPicPr>
          <p:cNvPr id="9" name="Рисунок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7508" y="3298163"/>
            <a:ext cx="1238250" cy="828675"/>
          </a:xfrm>
          <a:prstGeom prst="rect">
            <a:avLst/>
          </a:prstGeom>
        </p:spPr>
      </p:pic>
    </p:spTree>
    <p:extLst>
      <p:ext uri="{BB962C8B-B14F-4D97-AF65-F5344CB8AC3E}">
        <p14:creationId xmlns:p14="http://schemas.microsoft.com/office/powerpoint/2010/main" val="148038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Международные стандарты</a:t>
            </a:r>
          </a:p>
        </p:txBody>
      </p:sp>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9510" y="1220755"/>
            <a:ext cx="3712503" cy="5253203"/>
          </a:xfrm>
          <a:prstGeom prst="rect">
            <a:avLst/>
          </a:prstGeom>
          <a:ln>
            <a:solidFill>
              <a:schemeClr val="accent1"/>
            </a:solidFill>
          </a:ln>
        </p:spPr>
      </p:pic>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72065" y="1220755"/>
            <a:ext cx="3712503" cy="5253203"/>
          </a:xfrm>
          <a:prstGeom prst="rect">
            <a:avLst/>
          </a:prstGeom>
          <a:noFill/>
          <a:ln>
            <a:solidFill>
              <a:schemeClr val="accent1"/>
            </a:solidFill>
          </a:ln>
        </p:spPr>
      </p:pic>
    </p:spTree>
    <p:extLst>
      <p:ext uri="{BB962C8B-B14F-4D97-AF65-F5344CB8AC3E}">
        <p14:creationId xmlns:p14="http://schemas.microsoft.com/office/powerpoint/2010/main" val="1123833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Региональные,  межгосударственные стандарты </a:t>
            </a:r>
          </a:p>
        </p:txBody>
      </p:sp>
      <p:sp>
        <p:nvSpPr>
          <p:cNvPr id="4" name="Объект 2"/>
          <p:cNvSpPr txBox="1">
            <a:spLocks/>
          </p:cNvSpPr>
          <p:nvPr/>
        </p:nvSpPr>
        <p:spPr>
          <a:xfrm>
            <a:off x="335360" y="1316765"/>
            <a:ext cx="10945216" cy="5184576"/>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spcAft>
                <a:spcPts val="800"/>
              </a:spcAft>
              <a:buNone/>
            </a:pP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Европейский комитет по стандартизации (</a:t>
            </a:r>
            <a:r>
              <a:rPr lang="en-US" sz="2133" b="1" dirty="0">
                <a:solidFill>
                  <a:srgbClr val="800000"/>
                </a:solidFill>
                <a:latin typeface="Tahoma" panose="020B0604030504040204" pitchFamily="34" charset="0"/>
                <a:ea typeface="Tahoma" panose="020B0604030504040204" pitchFamily="34" charset="0"/>
                <a:cs typeface="Tahoma" panose="020B0604030504040204" pitchFamily="34" charset="0"/>
              </a:rPr>
              <a:t>CEN</a:t>
            </a: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a:t>
            </a:r>
          </a:p>
          <a:p>
            <a:pPr marL="152396" indent="0">
              <a:spcAft>
                <a:spcPts val="800"/>
              </a:spcAft>
              <a:buNone/>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Некоммерческая организация, основной целью которой является содействие развитию торговли товарами и услугами путём разработки европейских стандартов (</a:t>
            </a:r>
            <a:r>
              <a:rPr lang="ru-RU" sz="1867" b="1" dirty="0" err="1">
                <a:solidFill>
                  <a:srgbClr val="002060"/>
                </a:solidFill>
                <a:latin typeface="Tahoma" panose="020B0604030504040204" pitchFamily="34" charset="0"/>
                <a:ea typeface="Tahoma" panose="020B0604030504040204" pitchFamily="34" charset="0"/>
                <a:cs typeface="Tahoma" panose="020B0604030504040204" pitchFamily="34" charset="0"/>
              </a:rPr>
              <a:t>евронорм</a:t>
            </a: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 EN)   </a:t>
            </a:r>
            <a:r>
              <a:rPr lang="en-US" sz="2133" b="1" dirty="0">
                <a:solidFill>
                  <a:srgbClr val="800000"/>
                </a:solidFill>
                <a:latin typeface="Tahoma" panose="020B0604030504040204" pitchFamily="34" charset="0"/>
                <a:ea typeface="Tahoma" panose="020B0604030504040204" pitchFamily="34" charset="0"/>
                <a:cs typeface="Tahoma" panose="020B0604030504040204" pitchFamily="34" charset="0"/>
                <a:hlinkClick r:id="rId2"/>
              </a:rPr>
              <a:t>www.</a:t>
            </a: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hlinkClick r:id="rId2"/>
              </a:rPr>
              <a:t>cen.eu</a:t>
            </a:r>
            <a:endPar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endParaRPr>
          </a:p>
          <a:p>
            <a:pPr marL="152396" indent="0">
              <a:spcAft>
                <a:spcPts val="800"/>
              </a:spcAft>
              <a:buNone/>
            </a:pP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Европейский комитет по стандартизации в электротехнике (CENELEC</a:t>
            </a:r>
            <a:r>
              <a:rPr lang="en-US" sz="2400" b="1" dirty="0">
                <a:solidFill>
                  <a:srgbClr val="800000"/>
                </a:solidFill>
                <a:latin typeface="Tahoma" panose="020B0604030504040204" pitchFamily="34" charset="0"/>
                <a:ea typeface="Tahoma" panose="020B0604030504040204" pitchFamily="34" charset="0"/>
                <a:cs typeface="Tahoma" panose="020B0604030504040204" pitchFamily="34" charset="0"/>
              </a:rPr>
              <a:t>)</a:t>
            </a:r>
            <a:endPar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a:p>
            <a:pPr marL="152396" indent="0">
              <a:spcAft>
                <a:spcPts val="800"/>
              </a:spcAft>
              <a:buNone/>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Европейский комитет электротехнической стандартизации, отвечающий за европейские стандарты в области электротехники   </a:t>
            </a:r>
            <a:r>
              <a:rPr lang="en-US" sz="2400" b="1" dirty="0">
                <a:solidFill>
                  <a:srgbClr val="800000"/>
                </a:solidFill>
                <a:latin typeface="Tahoma" panose="020B0604030504040204" pitchFamily="34" charset="0"/>
                <a:ea typeface="Tahoma" panose="020B0604030504040204" pitchFamily="34" charset="0"/>
                <a:cs typeface="Tahoma" panose="020B0604030504040204" pitchFamily="34" charset="0"/>
                <a:hlinkClick r:id="rId3"/>
              </a:rPr>
              <a:t>www.</a:t>
            </a: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hlinkClick r:id="rId3"/>
              </a:rPr>
              <a:t>cenelec.eu</a:t>
            </a:r>
            <a:endPar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a:p>
            <a:pPr marL="152396" indent="0">
              <a:spcAft>
                <a:spcPts val="800"/>
              </a:spcAft>
              <a:buNone/>
            </a:pP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Межгосударственный совет по стандартизации, метрологии и сертификации (МГС) </a:t>
            </a:r>
            <a:r>
              <a:rPr lang="en-US" sz="2400" b="1" dirty="0">
                <a:solidFill>
                  <a:srgbClr val="80000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rgbClr val="800000"/>
                </a:solidFill>
                <a:latin typeface="Tahoma" panose="020B0604030504040204" pitchFamily="34" charset="0"/>
                <a:ea typeface="Tahoma" panose="020B0604030504040204" pitchFamily="34" charset="0"/>
                <a:cs typeface="Tahoma" panose="020B0604030504040204" pitchFamily="34" charset="0"/>
                <a:hlinkClick r:id="rId4"/>
              </a:rPr>
              <a:t>www.easc.by</a:t>
            </a:r>
            <a:endParaRPr lang="en-US"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a:p>
            <a:pPr marL="152396" indent="0">
              <a:spcAft>
                <a:spcPts val="800"/>
              </a:spcAft>
              <a:buNone/>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МГС СНГ является межправительственным органом СНГ по формированию и проведению согласованной политики по стандартизации, метрологии и сертификации</a:t>
            </a:r>
            <a:r>
              <a:rPr lang="en-US" sz="1867" b="1" dirty="0">
                <a:solidFill>
                  <a:srgbClr val="002060"/>
                </a:solidFill>
                <a:latin typeface="Tahoma" panose="020B0604030504040204" pitchFamily="34" charset="0"/>
                <a:ea typeface="Tahoma" panose="020B0604030504040204" pitchFamily="34" charset="0"/>
                <a:cs typeface="Tahoma" panose="020B0604030504040204" pitchFamily="34" charset="0"/>
              </a:rPr>
              <a:t> (</a:t>
            </a: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ГОСТ)</a:t>
            </a:r>
            <a:endParaRPr lang="en-US" sz="1867"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spcAft>
                <a:spcPts val="800"/>
              </a:spcAft>
              <a:buNone/>
            </a:pPr>
            <a:endPar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p:txBody>
      </p:sp>
      <p:pic>
        <p:nvPicPr>
          <p:cNvPr id="5" name="Рисунок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70965" y="4787261"/>
            <a:ext cx="865767" cy="865767"/>
          </a:xfrm>
          <a:prstGeom prst="rect">
            <a:avLst/>
          </a:prstGeom>
        </p:spPr>
      </p:pic>
    </p:spTree>
    <p:extLst>
      <p:ext uri="{BB962C8B-B14F-4D97-AF65-F5344CB8AC3E}">
        <p14:creationId xmlns:p14="http://schemas.microsoft.com/office/powerpoint/2010/main" val="2137921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6BCDA8DB-5F89-E3B8-5C05-8B8B9DCA030D}"/>
              </a:ext>
            </a:extLst>
          </p:cNvPr>
          <p:cNvSpPr>
            <a:spLocks noGrp="1" noChangeArrowheads="1"/>
          </p:cNvSpPr>
          <p:nvPr>
            <p:ph type="title"/>
          </p:nvPr>
        </p:nvSpPr>
        <p:spPr>
          <a:xfrm>
            <a:off x="2660650" y="404813"/>
            <a:ext cx="8007350" cy="533400"/>
          </a:xfrm>
        </p:spPr>
        <p:txBody>
          <a:bodyPr/>
          <a:lstStyle/>
          <a:p>
            <a:pPr eaLnBrk="1" hangingPunct="1"/>
            <a:r>
              <a:rPr lang="ru-RU" altLang="ru-RU" sz="2800" b="1">
                <a:solidFill>
                  <a:schemeClr val="accent2"/>
                </a:solidFill>
              </a:rPr>
              <a:t>ОБОЗНАЧЕНИЯ СТАНДАРТОВ</a:t>
            </a:r>
            <a:endParaRPr lang="ru-RU" altLang="ru-RU">
              <a:solidFill>
                <a:schemeClr val="accent2"/>
              </a:solidFill>
            </a:endParaRPr>
          </a:p>
        </p:txBody>
      </p:sp>
      <p:pic>
        <p:nvPicPr>
          <p:cNvPr id="63491" name="Picture 3">
            <a:extLst>
              <a:ext uri="{FF2B5EF4-FFF2-40B4-BE49-F238E27FC236}">
                <a16:creationId xmlns:a16="http://schemas.microsoft.com/office/drawing/2014/main" id="{5035FE80-CE59-CA25-4D3D-CE2FD9526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188914"/>
            <a:ext cx="885825"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2" name="Text Box 4">
            <a:extLst>
              <a:ext uri="{FF2B5EF4-FFF2-40B4-BE49-F238E27FC236}">
                <a16:creationId xmlns:a16="http://schemas.microsoft.com/office/drawing/2014/main" id="{3A1B49A6-5F55-4685-6330-5BBAE9D210DF}"/>
              </a:ext>
            </a:extLst>
          </p:cNvPr>
          <p:cNvSpPr txBox="1">
            <a:spLocks noChangeArrowheads="1"/>
          </p:cNvSpPr>
          <p:nvPr/>
        </p:nvSpPr>
        <p:spPr bwMode="auto">
          <a:xfrm>
            <a:off x="1774825" y="1279526"/>
            <a:ext cx="86423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0000"/>
              </a:buClr>
              <a:buFont typeface="Wingdings" panose="05000000000000000000" pitchFamily="2" charset="2"/>
              <a:buChar char="Ø"/>
            </a:pPr>
            <a:r>
              <a:rPr lang="ru-RU" altLang="ru-RU" sz="2000"/>
              <a:t> За рубежом и в Беларуси приняты следующие обозначения стандартов:</a:t>
            </a:r>
          </a:p>
          <a:p>
            <a:pPr eaLnBrk="1" hangingPunct="1">
              <a:spcBef>
                <a:spcPct val="0"/>
              </a:spcBef>
              <a:buClr>
                <a:srgbClr val="FF0000"/>
              </a:buClr>
              <a:buFont typeface="Wingdings" panose="05000000000000000000" pitchFamily="2" charset="2"/>
              <a:buChar char="Ø"/>
            </a:pPr>
            <a:r>
              <a:rPr lang="ru-RU" altLang="ru-RU" sz="2000"/>
              <a:t>вначале записывается категория стандарта; например, СТБ – стандарт Беларуси, ГОСТ Р – государственный стандарт России, ГОСТ – межгосударственный стандарт для ряда стран СНГ, до распада СССР аббревиатура ГОСТ обозначала государственный стандарт СССР, ISO/IEC (ИСО/МЭК) – международный стандарт организаций ISO и IEC;</a:t>
            </a:r>
          </a:p>
          <a:p>
            <a:pPr eaLnBrk="1" hangingPunct="1">
              <a:spcBef>
                <a:spcPct val="0"/>
              </a:spcBef>
              <a:buClr>
                <a:srgbClr val="FF0000"/>
              </a:buClr>
              <a:buFont typeface="Wingdings" panose="05000000000000000000" pitchFamily="2" charset="2"/>
              <a:buChar char="Ø"/>
            </a:pPr>
            <a:r>
              <a:rPr lang="ru-RU" altLang="ru-RU" sz="2000"/>
              <a:t>если стандарт разработан методом прямого применения (например, является аутентичным переводом международного стандарта), то за категорией стандарта следует обозначение категории базового стандарта (в русском именовании); например, СТБ ИСО/МЭК и ГОСТ Р ИСО/МЭК – это аутентичные переводы международного стандарта ISO/IEC, СТБ ГОСТ Р – стандарт Республики Беларусь, разработанный методом прямого применения стандарта России;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9682"/>
                                        </p:tgtEl>
                                        <p:attrNameLst>
                                          <p:attrName>style.visibility</p:attrName>
                                        </p:attrNameLst>
                                      </p:cBhvr>
                                      <p:to>
                                        <p:strVal val="visible"/>
                                      </p:to>
                                    </p:set>
                                    <p:anim calcmode="lin" valueType="num">
                                      <p:cBhvr additive="base">
                                        <p:cTn id="7" dur="500" fill="hold"/>
                                        <p:tgtEl>
                                          <p:spTgt spid="199682"/>
                                        </p:tgtEl>
                                        <p:attrNameLst>
                                          <p:attrName>ppt_x</p:attrName>
                                        </p:attrNameLst>
                                      </p:cBhvr>
                                      <p:tavLst>
                                        <p:tav tm="0">
                                          <p:val>
                                            <p:strVal val="#ppt_x"/>
                                          </p:val>
                                        </p:tav>
                                        <p:tav tm="100000">
                                          <p:val>
                                            <p:strVal val="#ppt_x"/>
                                          </p:val>
                                        </p:tav>
                                      </p:tavLst>
                                    </p:anim>
                                    <p:anim calcmode="lin" valueType="num">
                                      <p:cBhvr additive="base">
                                        <p:cTn id="8" dur="500" fill="hold"/>
                                        <p:tgtEl>
                                          <p:spTgt spid="1996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CFD93028-E803-628C-C060-B311C998481E}"/>
              </a:ext>
            </a:extLst>
          </p:cNvPr>
          <p:cNvSpPr>
            <a:spLocks noGrp="1" noChangeArrowheads="1"/>
          </p:cNvSpPr>
          <p:nvPr>
            <p:ph type="title"/>
          </p:nvPr>
        </p:nvSpPr>
        <p:spPr>
          <a:xfrm>
            <a:off x="2660650" y="404813"/>
            <a:ext cx="8007350" cy="533400"/>
          </a:xfrm>
        </p:spPr>
        <p:txBody>
          <a:bodyPr/>
          <a:lstStyle/>
          <a:p>
            <a:pPr eaLnBrk="1" hangingPunct="1"/>
            <a:r>
              <a:rPr lang="ru-RU" altLang="ru-RU" sz="2800" b="1">
                <a:solidFill>
                  <a:schemeClr val="accent2"/>
                </a:solidFill>
              </a:rPr>
              <a:t>ОБОЗНАЧЕНИЯ СТАНДАРТОВ</a:t>
            </a:r>
            <a:endParaRPr lang="ru-RU" altLang="ru-RU">
              <a:solidFill>
                <a:schemeClr val="accent2"/>
              </a:solidFill>
            </a:endParaRPr>
          </a:p>
        </p:txBody>
      </p:sp>
      <p:pic>
        <p:nvPicPr>
          <p:cNvPr id="65539" name="Picture 3">
            <a:extLst>
              <a:ext uri="{FF2B5EF4-FFF2-40B4-BE49-F238E27FC236}">
                <a16:creationId xmlns:a16="http://schemas.microsoft.com/office/drawing/2014/main" id="{227C36F7-E0CD-ADD1-12C0-B308B4E06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188914"/>
            <a:ext cx="885825" cy="106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540" name="Text Box 4">
            <a:extLst>
              <a:ext uri="{FF2B5EF4-FFF2-40B4-BE49-F238E27FC236}">
                <a16:creationId xmlns:a16="http://schemas.microsoft.com/office/drawing/2014/main" id="{81E353E2-4077-472C-3419-002A8D1E237E}"/>
              </a:ext>
            </a:extLst>
          </p:cNvPr>
          <p:cNvSpPr txBox="1">
            <a:spLocks noChangeArrowheads="1"/>
          </p:cNvSpPr>
          <p:nvPr/>
        </p:nvSpPr>
        <p:spPr bwMode="auto">
          <a:xfrm>
            <a:off x="1774825" y="1279526"/>
            <a:ext cx="86423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
                <a:srgbClr val="FF0000"/>
              </a:buClr>
              <a:buFont typeface="Wingdings" panose="05000000000000000000" pitchFamily="2" charset="2"/>
              <a:buChar char="Ø"/>
            </a:pPr>
            <a:r>
              <a:rPr lang="ru-RU" altLang="ru-RU" sz="2000"/>
              <a:t>затем следует номер стандарта; при этом, если стандарт разработан методом прямого применения, то его номер совпадает с номером базового стандарта; например, базовый стандарт ISO/IEC 9126, аутентичные стандарты Беларуси СТБ ИСО/МЭК 9126 и России ГОСТ Р ИСО/МЭК 9126;</a:t>
            </a:r>
          </a:p>
          <a:p>
            <a:pPr eaLnBrk="1" hangingPunct="1">
              <a:spcBef>
                <a:spcPct val="0"/>
              </a:spcBef>
              <a:buClr>
                <a:srgbClr val="FF0000"/>
              </a:buClr>
              <a:buFont typeface="Wingdings" panose="05000000000000000000" pitchFamily="2" charset="2"/>
              <a:buChar char="Ø"/>
            </a:pPr>
            <a:r>
              <a:rPr lang="ru-RU" altLang="ru-RU" sz="2000"/>
              <a:t>если стандарт состоит из нескольких частей, то после номера стандарта записывается номер его части; например, ISO/IEC 14598–1;</a:t>
            </a:r>
          </a:p>
          <a:p>
            <a:pPr eaLnBrk="1" hangingPunct="1">
              <a:spcBef>
                <a:spcPct val="0"/>
              </a:spcBef>
              <a:buClr>
                <a:srgbClr val="FF0000"/>
              </a:buClr>
              <a:buFont typeface="Wingdings" panose="05000000000000000000" pitchFamily="2" charset="2"/>
              <a:buChar char="Ø"/>
            </a:pPr>
            <a:r>
              <a:rPr lang="ru-RU" altLang="ru-RU" sz="2000"/>
              <a:t>после номера стандарта (или его части) записывается год его утверждения; например, ISO/IEC 9126:1991, СТБ ИСО/МЭК 9126–2003;</a:t>
            </a:r>
          </a:p>
          <a:p>
            <a:pPr eaLnBrk="1" hangingPunct="1">
              <a:spcBef>
                <a:spcPct val="0"/>
              </a:spcBef>
              <a:buClr>
                <a:srgbClr val="FF0000"/>
              </a:buClr>
              <a:buFont typeface="Wingdings" panose="05000000000000000000" pitchFamily="2" charset="2"/>
              <a:buChar char="Ø"/>
            </a:pPr>
            <a:r>
              <a:rPr lang="ru-RU" altLang="ru-RU" sz="2000"/>
              <a:t>если стандарт еще находится в стадии разработки, но имеется необходимость в опубликовании его материалов, то в обозначении стандартов ISO/IEC после категории записывается аббревиатура TR (Technical Report – Технический отчет, ТО); например, ISO/IEC TR 15271:1998, ГОСТ Р ИСО/МЭК ТО 15271–2002.</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99682"/>
                                        </p:tgtEl>
                                        <p:attrNameLst>
                                          <p:attrName>style.visibility</p:attrName>
                                        </p:attrNameLst>
                                      </p:cBhvr>
                                      <p:to>
                                        <p:strVal val="visible"/>
                                      </p:to>
                                    </p:set>
                                    <p:anim calcmode="lin" valueType="num">
                                      <p:cBhvr additive="base">
                                        <p:cTn id="7" dur="500" fill="hold"/>
                                        <p:tgtEl>
                                          <p:spTgt spid="199682"/>
                                        </p:tgtEl>
                                        <p:attrNameLst>
                                          <p:attrName>ppt_x</p:attrName>
                                        </p:attrNameLst>
                                      </p:cBhvr>
                                      <p:tavLst>
                                        <p:tav tm="0">
                                          <p:val>
                                            <p:strVal val="#ppt_x"/>
                                          </p:val>
                                        </p:tav>
                                        <p:tav tm="100000">
                                          <p:val>
                                            <p:strVal val="#ppt_x"/>
                                          </p:val>
                                        </p:tav>
                                      </p:tavLst>
                                    </p:anim>
                                    <p:anim calcmode="lin" valueType="num">
                                      <p:cBhvr additive="base">
                                        <p:cTn id="8" dur="500" fill="hold"/>
                                        <p:tgtEl>
                                          <p:spTgt spid="1996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27381" y="932723"/>
            <a:ext cx="10160000" cy="4229067"/>
          </a:xfrm>
        </p:spPr>
        <p:txBody>
          <a:bodyPr>
            <a:normAutofit/>
          </a:bodyPr>
          <a:lstStyle/>
          <a:p>
            <a:pPr marL="0" indent="0" algn="ctr">
              <a:spcBef>
                <a:spcPts val="0"/>
              </a:spcBef>
              <a:buNone/>
              <a:defRPr/>
            </a:pPr>
            <a:r>
              <a:rPr lang="ru-RU" sz="7200" b="1" dirty="0">
                <a:solidFill>
                  <a:srgbClr val="002060"/>
                </a:solidFill>
                <a:latin typeface="Tahoma" panose="020B0604030504040204" pitchFamily="34" charset="0"/>
                <a:ea typeface="Tahoma" panose="020B0604030504040204" pitchFamily="34" charset="0"/>
                <a:cs typeface="Tahoma" panose="020B0604030504040204" pitchFamily="34" charset="0"/>
              </a:rPr>
              <a:t>ТНПА в области технического нормирования и стандартизации</a:t>
            </a:r>
          </a:p>
        </p:txBody>
      </p:sp>
    </p:spTree>
    <p:extLst>
      <p:ext uri="{BB962C8B-B14F-4D97-AF65-F5344CB8AC3E}">
        <p14:creationId xmlns:p14="http://schemas.microsoft.com/office/powerpoint/2010/main" val="751087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54" idx="1"/>
          </p:cNvCxnSpPr>
          <p:nvPr/>
        </p:nvCxnSpPr>
        <p:spPr>
          <a:xfrm flipH="1">
            <a:off x="1637508" y="6386589"/>
            <a:ext cx="988345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0" y="0"/>
            <a:ext cx="1637508" cy="6858000"/>
          </a:xfrm>
          <a:prstGeom prst="rect">
            <a:avLst/>
          </a:prstGeom>
          <a:pattFill prst="ltHorz">
            <a:fgClr>
              <a:schemeClr val="accent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0" y="0"/>
            <a:ext cx="12192000" cy="6926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Скругленный прямоугольник 7"/>
          <p:cNvSpPr/>
          <p:nvPr/>
        </p:nvSpPr>
        <p:spPr>
          <a:xfrm>
            <a:off x="1265956" y="332655"/>
            <a:ext cx="10627486" cy="931813"/>
          </a:xfrm>
          <a:prstGeom prst="roundRect">
            <a:avLst/>
          </a:prstGeom>
          <a:solidFill>
            <a:srgbClr val="23387D"/>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ru-RU" sz="3600" b="1" dirty="0" err="1">
                <a:solidFill>
                  <a:schemeClr val="bg1"/>
                </a:solidFill>
                <a:latin typeface="Arial" panose="020B0604020202020204" pitchFamily="34" charset="0"/>
                <a:cs typeface="Arial" panose="020B0604020202020204" pitchFamily="34" charset="0"/>
              </a:rPr>
              <a:t>МСиСвИТ</a:t>
            </a:r>
            <a:r>
              <a:rPr kumimoji="0" lang="ru-RU" sz="3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p>
        </p:txBody>
      </p:sp>
      <p:sp>
        <p:nvSpPr>
          <p:cNvPr id="53" name="TextBox 52"/>
          <p:cNvSpPr txBox="1"/>
          <p:nvPr/>
        </p:nvSpPr>
        <p:spPr>
          <a:xfrm>
            <a:off x="1637508" y="6374763"/>
            <a:ext cx="8420892" cy="553998"/>
          </a:xfrm>
          <a:prstGeom prst="rect">
            <a:avLst/>
          </a:prstGeom>
          <a:noFill/>
        </p:spPr>
        <p:txBody>
          <a:bodyPr wrap="square" rtlCol="0">
            <a:spAutoFit/>
          </a:bodyPr>
          <a:lstStyle/>
          <a:p>
            <a:pPr defTabSz="457200">
              <a:defRPr/>
            </a:pPr>
            <a:r>
              <a:rPr lang="ru-RU" sz="1600" spc="200" dirty="0">
                <a:solidFill>
                  <a:schemeClr val="accent5">
                    <a:lumMod val="75000"/>
                  </a:schemeClr>
                </a:solidFill>
              </a:rPr>
              <a:t>Кафедра информационно-измерительных систем</a:t>
            </a:r>
            <a:r>
              <a:rPr lang="en-US" sz="1600" spc="200" dirty="0">
                <a:solidFill>
                  <a:schemeClr val="accent5">
                    <a:lumMod val="75000"/>
                  </a:schemeClr>
                </a:solidFill>
              </a:rPr>
              <a:t> </a:t>
            </a:r>
            <a:r>
              <a:rPr lang="ru-RU" sz="1600" spc="200" dirty="0">
                <a:solidFill>
                  <a:schemeClr val="accent5">
                    <a:lumMod val="75000"/>
                  </a:schemeClr>
                </a:solidFill>
              </a:rPr>
              <a:t>БГУИР</a:t>
            </a:r>
          </a:p>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ru-RU" sz="1400" b="0" i="0" u="none" strike="noStrike" kern="1200" cap="none" spc="0" normalizeH="0" baseline="0" noProof="0" dirty="0">
              <a:ln>
                <a:noFill/>
              </a:ln>
              <a:solidFill>
                <a:srgbClr val="44546A"/>
              </a:solidFill>
              <a:effectLst/>
              <a:uLnTx/>
              <a:uFillTx/>
              <a:latin typeface="Calibri Light" panose="020F0302020204030204"/>
              <a:ea typeface="+mn-ea"/>
              <a:cs typeface="+mn-cs"/>
            </a:endParaRPr>
          </a:p>
        </p:txBody>
      </p:sp>
      <p:grpSp>
        <p:nvGrpSpPr>
          <p:cNvPr id="6" name="Группа 5"/>
          <p:cNvGrpSpPr/>
          <p:nvPr/>
        </p:nvGrpSpPr>
        <p:grpSpPr>
          <a:xfrm>
            <a:off x="11461394" y="6170565"/>
            <a:ext cx="432048" cy="432048"/>
            <a:chOff x="282254" y="6201923"/>
            <a:chExt cx="432048" cy="432048"/>
          </a:xfrm>
          <a:solidFill>
            <a:schemeClr val="accent1">
              <a:lumMod val="75000"/>
            </a:schemeClr>
          </a:solidFill>
        </p:grpSpPr>
        <p:sp>
          <p:nvSpPr>
            <p:cNvPr id="5" name="Овал 4"/>
            <p:cNvSpPr/>
            <p:nvPr/>
          </p:nvSpPr>
          <p:spPr>
            <a:xfrm>
              <a:off x="282254" y="6201923"/>
              <a:ext cx="432048" cy="43204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p:cNvSpPr txBox="1"/>
            <p:nvPr/>
          </p:nvSpPr>
          <p:spPr>
            <a:xfrm>
              <a:off x="341825" y="6233281"/>
              <a:ext cx="301686" cy="369332"/>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0AF5D85-25F6-4F6C-A6DB-C06383F51E27}" type="slidenum">
                <a:rPr kumimoji="0" lang="ru-RU" sz="1800" b="0" i="0" u="none" strike="noStrike" kern="1200" cap="none" spc="0" normalizeH="0" baseline="0" noProof="0" smtClean="0">
                  <a:ln>
                    <a:noFill/>
                  </a:ln>
                  <a:solidFill>
                    <a:prstClr val="white"/>
                  </a:solidFill>
                  <a:effectLst/>
                  <a:uLnTx/>
                  <a:uFillTx/>
                  <a:latin typeface="Calibri" panose="020F0502020204030204"/>
                  <a:ea typeface="+mn-ea"/>
                  <a:cs typeface="+mn-cs"/>
                </a:rPr>
                <a:t>3</a:t>
              </a:fld>
              <a:endParaRPr kumimoji="0" lang="ru-R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Прямоугольник 1"/>
          <p:cNvSpPr/>
          <p:nvPr/>
        </p:nvSpPr>
        <p:spPr>
          <a:xfrm>
            <a:off x="1737195" y="1759047"/>
            <a:ext cx="10175185" cy="276999"/>
          </a:xfrm>
          <a:prstGeom prst="rect">
            <a:avLst/>
          </a:prstGeom>
        </p:spPr>
        <p:txBody>
          <a:bodyPr wrap="square">
            <a:sp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ru-RU" altLang="ru-RU"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Прямоугольник 8"/>
          <p:cNvSpPr/>
          <p:nvPr/>
        </p:nvSpPr>
        <p:spPr>
          <a:xfrm>
            <a:off x="1656446" y="1296450"/>
            <a:ext cx="10255934" cy="3816429"/>
          </a:xfrm>
          <a:prstGeom prst="rect">
            <a:avLst/>
          </a:prstGeom>
        </p:spPr>
        <p:txBody>
          <a:bodyPr wrap="square">
            <a:spAutoFit/>
          </a:bodyPr>
          <a:lstStyle/>
          <a:p>
            <a:r>
              <a:rPr lang="ru-RU" sz="2200" b="1" dirty="0"/>
              <a:t>Литература  </a:t>
            </a:r>
          </a:p>
          <a:p>
            <a:r>
              <a:rPr lang="ru-RU" sz="2200" b="1" dirty="0"/>
              <a:t>Основная</a:t>
            </a:r>
          </a:p>
          <a:p>
            <a:r>
              <a:rPr lang="ru-RU" sz="2200" dirty="0"/>
              <a:t>1. </a:t>
            </a:r>
            <a:r>
              <a:rPr lang="ru-RU" sz="2200" u="sng" dirty="0" err="1"/>
              <a:t>Бахтизин</a:t>
            </a:r>
            <a:r>
              <a:rPr lang="ru-RU" sz="2200" u="sng" dirty="0"/>
              <a:t>, В. В. Стандартизация и сертификация программного обеспечения : учебное пособие /В. В. </a:t>
            </a:r>
            <a:r>
              <a:rPr lang="ru-RU" sz="2200" u="sng" dirty="0" err="1"/>
              <a:t>Бахтизин</a:t>
            </a:r>
            <a:r>
              <a:rPr lang="ru-RU" sz="2200" u="sng" dirty="0"/>
              <a:t>, Л. А. Глухова. – Минск : БГУИР, 2016</a:t>
            </a:r>
            <a:r>
              <a:rPr lang="ru-RU" sz="2200" dirty="0"/>
              <a:t>.</a:t>
            </a:r>
          </a:p>
          <a:p>
            <a:r>
              <a:rPr lang="ru-RU" sz="2200" dirty="0"/>
              <a:t>2. </a:t>
            </a:r>
            <a:r>
              <a:rPr lang="ru-RU" sz="2200" dirty="0" err="1"/>
              <a:t>Липаев</a:t>
            </a:r>
            <a:r>
              <a:rPr lang="ru-RU" sz="2200" dirty="0"/>
              <a:t>, В. В. Обеспечение качества программных средств. </a:t>
            </a:r>
            <a:r>
              <a:rPr lang="ru-RU" sz="2200" dirty="0" err="1"/>
              <a:t>Ме-тоды</a:t>
            </a:r>
            <a:r>
              <a:rPr lang="ru-RU" sz="2200" dirty="0"/>
              <a:t> и стандарты / В. В. </a:t>
            </a:r>
            <a:r>
              <a:rPr lang="ru-RU" sz="2200" dirty="0" err="1"/>
              <a:t>Липаев</a:t>
            </a:r>
            <a:r>
              <a:rPr lang="ru-RU" sz="2200" dirty="0"/>
              <a:t>. – М. : СИНТЕГ, 2001.</a:t>
            </a:r>
          </a:p>
          <a:p>
            <a:r>
              <a:rPr lang="ru-RU" sz="2200" dirty="0"/>
              <a:t>3. Черников, Б. В. Управление качеством программного </a:t>
            </a:r>
            <a:r>
              <a:rPr lang="ru-RU" sz="2200" dirty="0" err="1"/>
              <a:t>обеспече-ния</a:t>
            </a:r>
            <a:r>
              <a:rPr lang="ru-RU" sz="2200" dirty="0"/>
              <a:t> : учебник / </a:t>
            </a:r>
          </a:p>
          <a:p>
            <a:r>
              <a:rPr lang="ru-RU" sz="2200" dirty="0"/>
              <a:t>Б. В. Черников. – Москва : Форум : ИНФРА-М, 2012. </a:t>
            </a:r>
          </a:p>
          <a:p>
            <a:r>
              <a:rPr lang="ru-RU" sz="2200" dirty="0"/>
              <a:t>4. </a:t>
            </a:r>
            <a:r>
              <a:rPr lang="ru-RU" sz="2200" dirty="0" err="1"/>
              <a:t>Благодатских</a:t>
            </a:r>
            <a:r>
              <a:rPr lang="ru-RU" sz="2200" dirty="0"/>
              <a:t>, В. А. Стандартизация разработки программных средств : учебное пособие / В. А. </a:t>
            </a:r>
            <a:r>
              <a:rPr lang="ru-RU" sz="2200" dirty="0" err="1"/>
              <a:t>Благодатских</a:t>
            </a:r>
            <a:r>
              <a:rPr lang="ru-RU" sz="2200" dirty="0"/>
              <a:t>, В. А. </a:t>
            </a:r>
            <a:r>
              <a:rPr lang="ru-RU" sz="2200" dirty="0" err="1"/>
              <a:t>Волнин</a:t>
            </a:r>
            <a:r>
              <a:rPr lang="ru-RU" sz="2200" dirty="0"/>
              <a:t>, К. С. </a:t>
            </a:r>
            <a:r>
              <a:rPr lang="ru-RU" sz="2200" dirty="0" err="1"/>
              <a:t>Поскака</a:t>
            </a:r>
            <a:r>
              <a:rPr lang="ru-RU" sz="2200" dirty="0"/>
              <a:t>-лов. – Москва : Финансы и статистика, 2003.</a:t>
            </a:r>
          </a:p>
        </p:txBody>
      </p:sp>
    </p:spTree>
    <p:extLst>
      <p:ext uri="{BB962C8B-B14F-4D97-AF65-F5344CB8AC3E}">
        <p14:creationId xmlns:p14="http://schemas.microsoft.com/office/powerpoint/2010/main" val="610401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1600200"/>
            <a:ext cx="10160000" cy="2692896"/>
          </a:xfrm>
        </p:spPr>
        <p:txBody>
          <a:bodyPr>
            <a:normAutofit/>
          </a:bodyPr>
          <a:lstStyle/>
          <a:p>
            <a:pPr marL="152396" indent="0" algn="ctr">
              <a:buNone/>
            </a:pPr>
            <a:r>
              <a:rPr lang="ru-RU" sz="7200" b="1"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Технические регламенты</a:t>
            </a:r>
          </a:p>
        </p:txBody>
      </p:sp>
    </p:spTree>
    <p:extLst>
      <p:ext uri="{BB962C8B-B14F-4D97-AF65-F5344CB8AC3E}">
        <p14:creationId xmlns:p14="http://schemas.microsoft.com/office/powerpoint/2010/main" val="4063161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836712"/>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регламенты Республики Беларусь</a:t>
            </a:r>
          </a:p>
        </p:txBody>
      </p:sp>
      <p:sp>
        <p:nvSpPr>
          <p:cNvPr id="15" name="Объект 2"/>
          <p:cNvSpPr txBox="1">
            <a:spLocks/>
          </p:cNvSpPr>
          <p:nvPr/>
        </p:nvSpPr>
        <p:spPr>
          <a:xfrm>
            <a:off x="0" y="932723"/>
            <a:ext cx="11291755" cy="1632181"/>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just">
              <a:spcAft>
                <a:spcPts val="800"/>
              </a:spcAft>
              <a:buNone/>
            </a:pPr>
            <a:r>
              <a:rPr lang="ru-RU" sz="2267" b="1" dirty="0">
                <a:solidFill>
                  <a:srgbClr val="800000"/>
                </a:solidFill>
                <a:latin typeface="Tahoma" panose="020B0604030504040204" pitchFamily="34" charset="0"/>
                <a:ea typeface="Tahoma" panose="020B0604030504040204" pitchFamily="34" charset="0"/>
                <a:cs typeface="Tahoma" panose="020B0604030504040204" pitchFamily="34" charset="0"/>
              </a:rPr>
              <a:t>Технический регламент Республики Беларусь </a:t>
            </a:r>
            <a:r>
              <a:rPr lang="ru-RU" sz="2267" b="1" dirty="0">
                <a:solidFill>
                  <a:srgbClr val="002060"/>
                </a:solidFill>
                <a:latin typeface="Tahoma" panose="020B0604030504040204" pitchFamily="34" charset="0"/>
                <a:ea typeface="Tahoma" panose="020B0604030504040204" pitchFamily="34" charset="0"/>
                <a:cs typeface="Tahoma" panose="020B0604030504040204" pitchFamily="34" charset="0"/>
              </a:rPr>
              <a:t>– ТНПА, разработанный в процессе технического нормирования, утвержденный СМ РБ и содержащий обязательные для соблюдения технические требования к объектам технического нормирования</a:t>
            </a:r>
          </a:p>
        </p:txBody>
      </p:sp>
      <p:sp>
        <p:nvSpPr>
          <p:cNvPr id="16" name="Объект 2"/>
          <p:cNvSpPr txBox="1">
            <a:spLocks/>
          </p:cNvSpPr>
          <p:nvPr/>
        </p:nvSpPr>
        <p:spPr>
          <a:xfrm>
            <a:off x="0" y="4005064"/>
            <a:ext cx="11291755" cy="2784309"/>
          </a:xfrm>
          <a:prstGeom prst="rect">
            <a:avLst/>
          </a:prstGeom>
          <a:solidFill>
            <a:schemeClr val="accent6">
              <a:lumMod val="20000"/>
              <a:lumOff val="80000"/>
            </a:schemeClr>
          </a:solidFill>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95887" indent="-721766" algn="just">
              <a:spcBef>
                <a:spcPts val="0"/>
              </a:spcBef>
              <a:spcAft>
                <a:spcPts val="400"/>
              </a:spcAft>
              <a:buNone/>
            </a:pP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Статья 19  </a:t>
            </a: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Применение технических регламентов Республики Беларусь и технических регламентов Евразийского экономического союза в Республике Беларусь</a:t>
            </a:r>
          </a:p>
          <a:p>
            <a:pPr marL="840296" indent="-366175" algn="just">
              <a:spcBef>
                <a:spcPts val="0"/>
              </a:spcBef>
              <a:spcAft>
                <a:spcPts val="400"/>
              </a:spcAft>
              <a:buFont typeface="Wingdings" panose="05000000000000000000" pitchFamily="2" charset="2"/>
              <a:buChar char="ü"/>
            </a:pP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применяются одинаковым образом и в равной мере </a:t>
            </a:r>
            <a:r>
              <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rPr>
              <a:t>независимо от страны и (или) места происхождения продукции, видов или особенностей гражданско-правовых договоров и иных сделок в отношении продукции</a:t>
            </a:r>
          </a:p>
          <a:p>
            <a:pPr marL="840296" indent="-366175" algn="just">
              <a:spcBef>
                <a:spcPts val="0"/>
              </a:spcBef>
              <a:spcAft>
                <a:spcPts val="400"/>
              </a:spcAft>
              <a:buFont typeface="Wingdings" panose="05000000000000000000" pitchFamily="2" charset="2"/>
              <a:buChar char="ü"/>
            </a:pP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являются обязательными </a:t>
            </a:r>
            <a:r>
              <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rPr>
              <a:t>для соблюдения всеми субъектами технического нормирования и стандартизации</a:t>
            </a:r>
          </a:p>
          <a:p>
            <a:pPr marL="152396" indent="0" algn="just">
              <a:spcAft>
                <a:spcPts val="800"/>
              </a:spcAft>
              <a:buNone/>
            </a:pPr>
            <a:endPar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just">
              <a:spcAft>
                <a:spcPts val="800"/>
              </a:spcAft>
              <a:buNone/>
            </a:pPr>
            <a:endPar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Объект 2"/>
          <p:cNvSpPr txBox="1">
            <a:spLocks/>
          </p:cNvSpPr>
          <p:nvPr/>
        </p:nvSpPr>
        <p:spPr>
          <a:xfrm>
            <a:off x="0" y="2650203"/>
            <a:ext cx="11291755" cy="1258851"/>
          </a:xfrm>
          <a:prstGeom prst="rect">
            <a:avLst/>
          </a:prstGeom>
          <a:ln>
            <a:solidFill>
              <a:srgbClr val="002060"/>
            </a:solidFill>
          </a:ln>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just">
              <a:spcAft>
                <a:spcPts val="800"/>
              </a:spcAft>
              <a:buNone/>
            </a:pPr>
            <a:r>
              <a:rPr lang="ru-RU" sz="1733" b="1" dirty="0">
                <a:solidFill>
                  <a:srgbClr val="800000"/>
                </a:solidFill>
                <a:latin typeface="Tahoma" panose="020B0604030504040204" pitchFamily="34" charset="0"/>
                <a:ea typeface="Tahoma" panose="020B0604030504040204" pitchFamily="34" charset="0"/>
                <a:cs typeface="Tahoma" panose="020B0604030504040204" pitchFamily="34" charset="0"/>
              </a:rPr>
              <a:t>Термин «технический регламент Евразийского экономического союза» используется в значении, определенном Договором о ЕАЭС.  </a:t>
            </a:r>
            <a:r>
              <a:rPr lang="ru-RU" sz="1733"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«Технический регламент Союза» - документ, принятый Комиссией и устанавливающий обязательные для применения и исполнения на территории Союза требования к объектам технического регулирования</a:t>
            </a:r>
          </a:p>
        </p:txBody>
      </p:sp>
    </p:spTree>
    <p:extLst>
      <p:ext uri="{BB962C8B-B14F-4D97-AF65-F5344CB8AC3E}">
        <p14:creationId xmlns:p14="http://schemas.microsoft.com/office/powerpoint/2010/main" val="2808401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836712"/>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регламенты Республики Беларусь</a:t>
            </a:r>
          </a:p>
        </p:txBody>
      </p:sp>
      <p:sp>
        <p:nvSpPr>
          <p:cNvPr id="3" name="Прямоугольник 2"/>
          <p:cNvSpPr/>
          <p:nvPr/>
        </p:nvSpPr>
        <p:spPr>
          <a:xfrm>
            <a:off x="202504" y="1140575"/>
            <a:ext cx="11786992" cy="5765681"/>
          </a:xfrm>
          <a:prstGeom prst="rect">
            <a:avLst/>
          </a:prstGeom>
        </p:spPr>
        <p:txBody>
          <a:bodyPr wrap="square">
            <a:spAutoFit/>
          </a:bodyPr>
          <a:lstStyle/>
          <a:p>
            <a:pPr indent="342900" algn="just">
              <a:spcBef>
                <a:spcPts val="1300"/>
              </a:spcBef>
              <a:spcAft>
                <a:spcPts val="0"/>
              </a:spcAft>
            </a:pPr>
            <a:r>
              <a:rPr lang="ru-RU" sz="2200" dirty="0">
                <a:latin typeface="Arial" panose="020B0604020202020204" pitchFamily="34" charset="0"/>
                <a:ea typeface="Times New Roman" panose="02020603050405020304" pitchFamily="18" charset="0"/>
              </a:rPr>
              <a:t>1. </a:t>
            </a:r>
            <a:r>
              <a:rPr lang="ru-RU" sz="2200" dirty="0">
                <a:solidFill>
                  <a:srgbClr val="FF0000"/>
                </a:solidFill>
                <a:latin typeface="Arial" panose="020B0604020202020204" pitchFamily="34" charset="0"/>
                <a:ea typeface="Times New Roman" panose="02020603050405020304" pitchFamily="18" charset="0"/>
              </a:rPr>
              <a:t>Технические регламенты Республики Беларусь</a:t>
            </a:r>
            <a:r>
              <a:rPr lang="ru-RU" sz="2200" dirty="0">
                <a:latin typeface="Arial" panose="020B0604020202020204" pitchFamily="34" charset="0"/>
                <a:ea typeface="Times New Roman" panose="02020603050405020304" pitchFamily="18" charset="0"/>
              </a:rPr>
              <a:t> разрабатываются в целях защиты жизни, здоровья и наследственности человека, имущества, охраны окружающей среды, предупреждения действий, вводящих в заблуждение потребителей продукции относительно ее назначения, качества или безопасности, а также обеспечения </a:t>
            </a:r>
            <a:r>
              <a:rPr lang="ru-RU" sz="2200" dirty="0" err="1">
                <a:latin typeface="Arial" panose="020B0604020202020204" pitchFamily="34" charset="0"/>
                <a:ea typeface="Times New Roman" panose="02020603050405020304" pitchFamily="18" charset="0"/>
              </a:rPr>
              <a:t>энергоэффективности</a:t>
            </a:r>
            <a:r>
              <a:rPr lang="ru-RU" sz="2200" dirty="0">
                <a:latin typeface="Arial" panose="020B0604020202020204" pitchFamily="34" charset="0"/>
                <a:ea typeface="Times New Roman" panose="02020603050405020304" pitchFamily="18" charset="0"/>
              </a:rPr>
              <a:t> и рационального использования ресурсов (ресурсосбережения). Разработка технических регламентов Республики Беларусь в иных целях не допускается.</a:t>
            </a:r>
          </a:p>
          <a:p>
            <a:pPr indent="342900" algn="just">
              <a:spcBef>
                <a:spcPts val="1000"/>
              </a:spcBef>
              <a:spcAft>
                <a:spcPts val="0"/>
              </a:spcAft>
            </a:pPr>
            <a:r>
              <a:rPr lang="ru-RU" sz="2200" dirty="0">
                <a:latin typeface="Arial" panose="020B0604020202020204" pitchFamily="34" charset="0"/>
                <a:ea typeface="Times New Roman" panose="02020603050405020304" pitchFamily="18" charset="0"/>
              </a:rPr>
              <a:t>2. В техническом регламенте Республики Беларусь могут содержаться требования к терминологии, упаковке, формы оценки соответствия техническим требованиям технического регламента Республики Беларусь объектов технического нормирования, правила маркировки продукции знаком соответствия техническому регламенту Республики Беларусь, иные требования, необходимые для обеспечения действия технического регламента Республики Беларусь.</a:t>
            </a:r>
          </a:p>
          <a:p>
            <a:pPr indent="342900" algn="just">
              <a:spcBef>
                <a:spcPts val="1000"/>
              </a:spcBef>
              <a:spcAft>
                <a:spcPts val="0"/>
              </a:spcAft>
            </a:pPr>
            <a:r>
              <a:rPr lang="ru-RU" sz="2200" dirty="0">
                <a:latin typeface="Arial" panose="020B0604020202020204" pitchFamily="34" charset="0"/>
                <a:ea typeface="Times New Roman" panose="02020603050405020304" pitchFamily="18" charset="0"/>
              </a:rPr>
              <a:t>3. Технический регламент Республики Беларусь может устанавливать технические требования непосредственно либо путем ссылок на технические кодексы установившейся практики, государственные стандарты.</a:t>
            </a:r>
          </a:p>
        </p:txBody>
      </p:sp>
    </p:spTree>
    <p:extLst>
      <p:ext uri="{BB962C8B-B14F-4D97-AF65-F5344CB8AC3E}">
        <p14:creationId xmlns:p14="http://schemas.microsoft.com/office/powerpoint/2010/main" val="1370984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836712"/>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регламенты Республики Беларусь</a:t>
            </a:r>
          </a:p>
        </p:txBody>
      </p:sp>
      <p:sp>
        <p:nvSpPr>
          <p:cNvPr id="4" name="Прямоугольник 3"/>
          <p:cNvSpPr/>
          <p:nvPr/>
        </p:nvSpPr>
        <p:spPr>
          <a:xfrm>
            <a:off x="400833" y="1305342"/>
            <a:ext cx="11511419" cy="3139321"/>
          </a:xfrm>
          <a:prstGeom prst="rect">
            <a:avLst/>
          </a:prstGeom>
        </p:spPr>
        <p:txBody>
          <a:bodyPr wrap="square">
            <a:spAutoFit/>
          </a:bodyPr>
          <a:lstStyle/>
          <a:p>
            <a:pPr indent="342900" algn="just">
              <a:spcBef>
                <a:spcPts val="1000"/>
              </a:spcBef>
              <a:spcAft>
                <a:spcPts val="0"/>
              </a:spcAft>
            </a:pPr>
            <a:r>
              <a:rPr lang="ru-RU" sz="2200" dirty="0">
                <a:solidFill>
                  <a:srgbClr val="FF0000"/>
                </a:solidFill>
                <a:latin typeface="Arial" panose="020B0604020202020204" pitchFamily="34" charset="0"/>
                <a:ea typeface="Times New Roman" panose="02020603050405020304" pitchFamily="18" charset="0"/>
              </a:rPr>
              <a:t>При разработке технических регламентов </a:t>
            </a:r>
            <a:r>
              <a:rPr lang="ru-RU" sz="2200" dirty="0">
                <a:latin typeface="Arial" panose="020B0604020202020204" pitchFamily="34" charset="0"/>
                <a:ea typeface="Times New Roman" panose="02020603050405020304" pitchFamily="18" charset="0"/>
              </a:rPr>
              <a:t>Республики Беларусь в качестве основы </a:t>
            </a:r>
            <a:r>
              <a:rPr lang="ru-RU" sz="2200" dirty="0">
                <a:solidFill>
                  <a:srgbClr val="FF0000"/>
                </a:solidFill>
                <a:latin typeface="Arial" panose="020B0604020202020204" pitchFamily="34" charset="0"/>
                <a:ea typeface="Times New Roman" panose="02020603050405020304" pitchFamily="18" charset="0"/>
              </a:rPr>
              <a:t>могут использоваться </a:t>
            </a:r>
            <a:r>
              <a:rPr lang="ru-RU" sz="2200" dirty="0">
                <a:latin typeface="Arial" panose="020B0604020202020204" pitchFamily="34" charset="0"/>
                <a:ea typeface="Times New Roman" panose="02020603050405020304" pitchFamily="18" charset="0"/>
              </a:rPr>
              <a:t>соответствующие государственные стандарты, иные технические нормативные правовые акты, их проекты, а также международные стандарты, межгосударственные и другие региональные стандарты, иные документы в области технического нормирования и стандартизации, их проекты, за исключением случаев, когда такие акты и документы, их проекты могут быть непригодными или неэффективными для обеспечения целей принятия технических регламентов Республики Беларусь, в том числе вследствие климатических и географических факторов или технических, технологических и других особенностей.</a:t>
            </a:r>
          </a:p>
        </p:txBody>
      </p:sp>
    </p:spTree>
    <p:extLst>
      <p:ext uri="{BB962C8B-B14F-4D97-AF65-F5344CB8AC3E}">
        <p14:creationId xmlns:p14="http://schemas.microsoft.com/office/powerpoint/2010/main" val="723808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836712"/>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регламенты Республики Беларусь</a:t>
            </a:r>
          </a:p>
        </p:txBody>
      </p:sp>
      <p:sp>
        <p:nvSpPr>
          <p:cNvPr id="3" name="Прямоугольник 2"/>
          <p:cNvSpPr/>
          <p:nvPr/>
        </p:nvSpPr>
        <p:spPr>
          <a:xfrm>
            <a:off x="139874" y="1005021"/>
            <a:ext cx="11912252" cy="4621778"/>
          </a:xfrm>
          <a:prstGeom prst="rect">
            <a:avLst/>
          </a:prstGeom>
        </p:spPr>
        <p:txBody>
          <a:bodyPr wrap="square">
            <a:spAutoFit/>
          </a:bodyPr>
          <a:lstStyle/>
          <a:p>
            <a:pPr indent="342900" algn="just">
              <a:spcBef>
                <a:spcPts val="1000"/>
              </a:spcBef>
              <a:spcAft>
                <a:spcPts val="0"/>
              </a:spcAft>
            </a:pPr>
            <a:r>
              <a:rPr lang="ru-RU" sz="2200" dirty="0">
                <a:solidFill>
                  <a:srgbClr val="FF0000"/>
                </a:solidFill>
                <a:latin typeface="Arial" panose="020B0604020202020204" pitchFamily="34" charset="0"/>
                <a:ea typeface="Times New Roman" panose="02020603050405020304" pitchFamily="18" charset="0"/>
              </a:rPr>
              <a:t>Разработка </a:t>
            </a:r>
            <a:r>
              <a:rPr lang="ru-RU" sz="2200" dirty="0">
                <a:latin typeface="Arial" panose="020B0604020202020204" pitchFamily="34" charset="0"/>
                <a:ea typeface="Times New Roman" panose="02020603050405020304" pitchFamily="18" charset="0"/>
              </a:rPr>
              <a:t>технических регламентов Республики Беларусь организуется и (или) </a:t>
            </a:r>
            <a:r>
              <a:rPr lang="ru-RU" sz="2200" dirty="0">
                <a:solidFill>
                  <a:srgbClr val="FF0000"/>
                </a:solidFill>
                <a:latin typeface="Arial" panose="020B0604020202020204" pitchFamily="34" charset="0"/>
                <a:ea typeface="Times New Roman" panose="02020603050405020304" pitchFamily="18" charset="0"/>
              </a:rPr>
              <a:t>координируется Государственным комитетом по стандартизации</a:t>
            </a:r>
            <a:r>
              <a:rPr lang="ru-RU" sz="2200" dirty="0">
                <a:latin typeface="Arial" panose="020B0604020202020204" pitchFamily="34" charset="0"/>
                <a:ea typeface="Times New Roman" panose="02020603050405020304" pitchFamily="18" charset="0"/>
              </a:rPr>
              <a:t>, иными республиканскими органами государственного управления, Национальным банком в пределах предоставленных им полномочий, как правило, в рамках реализации программы разработки технических регламентов Республики Беларусь (при ее наличии) и плана государственной стандартизации Республики Беларусь.</a:t>
            </a:r>
          </a:p>
          <a:p>
            <a:pPr indent="342900" algn="just">
              <a:spcBef>
                <a:spcPts val="1000"/>
              </a:spcBef>
              <a:spcAft>
                <a:spcPts val="0"/>
              </a:spcAft>
            </a:pPr>
            <a:r>
              <a:rPr lang="ru-RU" sz="2200" dirty="0">
                <a:solidFill>
                  <a:srgbClr val="FF0000"/>
                </a:solidFill>
                <a:latin typeface="Arial" panose="020B0604020202020204" pitchFamily="34" charset="0"/>
                <a:ea typeface="Times New Roman" panose="02020603050405020304" pitchFamily="18" charset="0"/>
              </a:rPr>
              <a:t>Уведомление</a:t>
            </a:r>
            <a:r>
              <a:rPr lang="ru-RU" sz="2200" dirty="0">
                <a:latin typeface="Arial" panose="020B0604020202020204" pitchFamily="34" charset="0"/>
                <a:ea typeface="Times New Roman" panose="02020603050405020304" pitchFamily="18" charset="0"/>
              </a:rPr>
              <a:t> о разработке проекта технического регламента Республики Беларусь должно быть размещено </a:t>
            </a:r>
            <a:r>
              <a:rPr lang="ru-RU" sz="2200" dirty="0">
                <a:solidFill>
                  <a:srgbClr val="FF0000"/>
                </a:solidFill>
                <a:latin typeface="Arial" panose="020B0604020202020204" pitchFamily="34" charset="0"/>
                <a:ea typeface="Times New Roman" panose="02020603050405020304" pitchFamily="18" charset="0"/>
              </a:rPr>
              <a:t>на официальном сайте Государственного комитета по стандартизации в глобальной компьютерной сети Интернет</a:t>
            </a:r>
            <a:r>
              <a:rPr lang="ru-RU" sz="2200" dirty="0">
                <a:latin typeface="Arial" panose="020B0604020202020204" pitchFamily="34" charset="0"/>
                <a:ea typeface="Times New Roman" panose="02020603050405020304" pitchFamily="18" charset="0"/>
              </a:rPr>
              <a:t>. Уведомление должно содержать информацию о том, в отношении какого объекта технического нормирования будут устанавливаться технические требования, обоснование необходимости разработки технического регламента Республики Беларусь и наименование его разработчика (разработчиков).</a:t>
            </a:r>
          </a:p>
        </p:txBody>
      </p:sp>
    </p:spTree>
    <p:extLst>
      <p:ext uri="{BB962C8B-B14F-4D97-AF65-F5344CB8AC3E}">
        <p14:creationId xmlns:p14="http://schemas.microsoft.com/office/powerpoint/2010/main" val="3518805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836712"/>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регламенты Республики Беларусь</a:t>
            </a:r>
          </a:p>
        </p:txBody>
      </p:sp>
      <p:sp>
        <p:nvSpPr>
          <p:cNvPr id="3" name="Прямоугольник 2"/>
          <p:cNvSpPr/>
          <p:nvPr/>
        </p:nvSpPr>
        <p:spPr>
          <a:xfrm>
            <a:off x="139874" y="1005021"/>
            <a:ext cx="11912252" cy="5298886"/>
          </a:xfrm>
          <a:prstGeom prst="rect">
            <a:avLst/>
          </a:prstGeom>
        </p:spPr>
        <p:txBody>
          <a:bodyPr wrap="square">
            <a:spAutoFit/>
          </a:bodyPr>
          <a:lstStyle/>
          <a:p>
            <a:pPr indent="342900" algn="just">
              <a:spcBef>
                <a:spcPts val="1000"/>
              </a:spcBef>
              <a:spcAft>
                <a:spcPts val="0"/>
              </a:spcAft>
            </a:pPr>
            <a:r>
              <a:rPr lang="ru-RU" sz="2200" dirty="0">
                <a:latin typeface="Arial" panose="020B0604020202020204" pitchFamily="34" charset="0"/>
                <a:ea typeface="Times New Roman" panose="02020603050405020304" pitchFamily="18" charset="0"/>
              </a:rPr>
              <a:t>Для рассмотрения заинтересованными субъектами технического нормирования и стандартизации проектов технических регламентов Республики Беларусь и представления отзывов (публичного обсуждения) </a:t>
            </a:r>
            <a:r>
              <a:rPr lang="ru-RU" sz="2200" dirty="0">
                <a:solidFill>
                  <a:srgbClr val="FF0000"/>
                </a:solidFill>
                <a:latin typeface="Arial" panose="020B0604020202020204" pitchFamily="34" charset="0"/>
                <a:ea typeface="Times New Roman" panose="02020603050405020304" pitchFamily="18" charset="0"/>
              </a:rPr>
              <a:t>проекты технических регламентов Республики Беларусь должны быть размещены на официальном сайте Государственного комитета по стандартизации в глобальной компьютерной сети Интернет</a:t>
            </a:r>
            <a:r>
              <a:rPr lang="ru-RU" sz="2200" dirty="0">
                <a:latin typeface="Arial" panose="020B0604020202020204" pitchFamily="34" charset="0"/>
                <a:ea typeface="Times New Roman" panose="02020603050405020304" pitchFamily="18" charset="0"/>
              </a:rPr>
              <a:t>. Срок рассмотрения проектов технических регламентов Республики Беларусь составляет не менее шестидесяти и не более девяноста календарных дней со дня их размещения на официальном сайте Государственного комитета по стандартизации в глобальной компьютерной сети Интернет.</a:t>
            </a:r>
          </a:p>
          <a:p>
            <a:pPr indent="342900" algn="just">
              <a:spcBef>
                <a:spcPts val="1000"/>
              </a:spcBef>
              <a:spcAft>
                <a:spcPts val="0"/>
              </a:spcAft>
            </a:pPr>
            <a:r>
              <a:rPr lang="ru-RU" sz="2200" dirty="0">
                <a:solidFill>
                  <a:srgbClr val="FF0000"/>
                </a:solidFill>
                <a:latin typeface="Arial" panose="020B0604020202020204" pitchFamily="34" charset="0"/>
                <a:ea typeface="Times New Roman" panose="02020603050405020304" pitchFamily="18" charset="0"/>
              </a:rPr>
              <a:t>Доработанная </a:t>
            </a:r>
            <a:r>
              <a:rPr lang="ru-RU" sz="2200" dirty="0">
                <a:latin typeface="Arial" panose="020B0604020202020204" pitchFamily="34" charset="0"/>
                <a:ea typeface="Times New Roman" panose="02020603050405020304" pitchFamily="18" charset="0"/>
              </a:rPr>
              <a:t>с учетом поступивших отзывов (окончательная) </a:t>
            </a:r>
            <a:r>
              <a:rPr lang="ru-RU" sz="2200" dirty="0">
                <a:solidFill>
                  <a:srgbClr val="FF0000"/>
                </a:solidFill>
                <a:latin typeface="Arial" panose="020B0604020202020204" pitchFamily="34" charset="0"/>
                <a:ea typeface="Times New Roman" panose="02020603050405020304" pitchFamily="18" charset="0"/>
              </a:rPr>
              <a:t>редакция проекта технического регламента Республики Беларусь </a:t>
            </a:r>
            <a:r>
              <a:rPr lang="ru-RU" sz="2200" dirty="0">
                <a:latin typeface="Arial" panose="020B0604020202020204" pitchFamily="34" charset="0"/>
                <a:ea typeface="Times New Roman" panose="02020603050405020304" pitchFamily="18" charset="0"/>
              </a:rPr>
              <a:t>и перечень полученных замечаний и предложений заинтересованных субъектов технического нормирования и стандартизации с заключениями по ним (сводка отзывов) </a:t>
            </a:r>
            <a:r>
              <a:rPr lang="ru-RU" sz="2200" dirty="0">
                <a:solidFill>
                  <a:srgbClr val="FF0000"/>
                </a:solidFill>
                <a:latin typeface="Arial" panose="020B0604020202020204" pitchFamily="34" charset="0"/>
                <a:ea typeface="Times New Roman" panose="02020603050405020304" pitchFamily="18" charset="0"/>
              </a:rPr>
              <a:t>должны быть размещены на официальном сайте Государственного комитета по стандартизации в глобальной компьютерной сети Интернет</a:t>
            </a:r>
            <a:r>
              <a:rPr lang="ru-RU" sz="2200" dirty="0">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840224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740701"/>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регламенты Республики Беларусь</a:t>
            </a:r>
          </a:p>
        </p:txBody>
      </p:sp>
      <p:graphicFrame>
        <p:nvGraphicFramePr>
          <p:cNvPr id="3" name="Таблица 2"/>
          <p:cNvGraphicFramePr>
            <a:graphicFrameLocks noGrp="1"/>
          </p:cNvGraphicFramePr>
          <p:nvPr/>
        </p:nvGraphicFramePr>
        <p:xfrm>
          <a:off x="335361" y="1028730"/>
          <a:ext cx="10818284" cy="4521742"/>
        </p:xfrm>
        <a:graphic>
          <a:graphicData uri="http://schemas.openxmlformats.org/drawingml/2006/table">
            <a:tbl>
              <a:tblPr>
                <a:tableStyleId>{BC89EF96-8CEA-46FF-86C4-4CE0E7609802}</a:tableStyleId>
              </a:tblPr>
              <a:tblGrid>
                <a:gridCol w="3213100">
                  <a:extLst>
                    <a:ext uri="{9D8B030D-6E8A-4147-A177-3AD203B41FA5}">
                      <a16:colId xmlns:a16="http://schemas.microsoft.com/office/drawing/2014/main" val="3830541825"/>
                    </a:ext>
                  </a:extLst>
                </a:gridCol>
                <a:gridCol w="7605184">
                  <a:extLst>
                    <a:ext uri="{9D8B030D-6E8A-4147-A177-3AD203B41FA5}">
                      <a16:colId xmlns:a16="http://schemas.microsoft.com/office/drawing/2014/main" val="120044952"/>
                    </a:ext>
                  </a:extLst>
                </a:gridCol>
              </a:tblGrid>
              <a:tr h="598128">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7000"/>
                        </a:lnSpc>
                        <a:spcBef>
                          <a:spcPct val="0"/>
                        </a:spcBef>
                        <a:spcAft>
                          <a:spcPct val="0"/>
                        </a:spcAft>
                        <a:buClrTx/>
                        <a:buSzTx/>
                        <a:buFontTx/>
                        <a:buNone/>
                        <a:tabLst/>
                      </a:pPr>
                      <a:r>
                        <a:rPr kumimoji="0" lang="en-US" altLang="ru-RU" sz="2100" b="1"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Обозначение</a:t>
                      </a:r>
                      <a:r>
                        <a:rPr kumimoji="0" lang="en-US" altLang="ru-RU" sz="2100" b="1"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endParaRPr kumimoji="0" lang="ru-RU" altLang="ru-RU" sz="2100" b="1" i="0" u="none" strike="noStrike" cap="none" normalizeH="0" baseline="0" dirty="0">
                        <a:ln>
                          <a:noFill/>
                        </a:ln>
                        <a:solidFill>
                          <a:srgbClr val="191966"/>
                        </a:solidFill>
                        <a:effectLst/>
                        <a:latin typeface="Tahoma" panose="020B0604030504040204" pitchFamily="34" charset="0"/>
                        <a:ea typeface="Tahoma" panose="020B0604030504040204" pitchFamily="34" charset="0"/>
                        <a:cs typeface="Tahoma" panose="020B0604030504040204" pitchFamily="34" charset="0"/>
                      </a:endParaRPr>
                    </a:p>
                  </a:txBody>
                  <a:tcPr marT="0" marB="0" anchor="ctr" horzOverflow="overflow"/>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7000"/>
                        </a:lnSpc>
                        <a:spcBef>
                          <a:spcPct val="0"/>
                        </a:spcBef>
                        <a:spcAft>
                          <a:spcPct val="0"/>
                        </a:spcAft>
                        <a:buClrTx/>
                        <a:buSzTx/>
                        <a:buFontTx/>
                        <a:buNone/>
                        <a:tabLst/>
                      </a:pPr>
                      <a:r>
                        <a:rPr kumimoji="0" lang="en-US" altLang="ru-RU" sz="2100" b="1"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Наименование</a:t>
                      </a:r>
                      <a:r>
                        <a:rPr kumimoji="0" lang="en-US" altLang="ru-RU" sz="2100" b="1"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endParaRPr kumimoji="0" lang="ru-RU" altLang="ru-RU" sz="2100" b="1" i="0" u="none" strike="noStrike" cap="none" normalizeH="0" baseline="0" dirty="0">
                        <a:ln>
                          <a:noFill/>
                        </a:ln>
                        <a:solidFill>
                          <a:srgbClr val="191966"/>
                        </a:solidFill>
                        <a:effectLst/>
                        <a:latin typeface="Tahoma" panose="020B0604030504040204" pitchFamily="34" charset="0"/>
                        <a:ea typeface="Tahoma" panose="020B0604030504040204" pitchFamily="34" charset="0"/>
                        <a:cs typeface="Tahoma" panose="020B0604030504040204" pitchFamily="34" charset="0"/>
                      </a:endParaRPr>
                    </a:p>
                  </a:txBody>
                  <a:tcPr marT="0" marB="0" anchor="ctr" horzOverflow="overflow"/>
                </a:tc>
                <a:extLst>
                  <a:ext uri="{0D108BD9-81ED-4DB2-BD59-A6C34878D82A}">
                    <a16:rowId xmlns:a16="http://schemas.microsoft.com/office/drawing/2014/main" val="3162724197"/>
                  </a:ext>
                </a:extLst>
              </a:tr>
              <a:tr h="830732">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ТР 2009/013/BY </a:t>
                      </a:r>
                      <a:endParaRPr kumimoji="0" lang="ru-RU" altLang="ru-RU" sz="21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T="0" marB="0" anchor="ctr" horzOverflow="overflow"/>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Здания</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и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сооружения</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строительные</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материалы</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и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изделия</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Безопасность</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endParaRPr kumimoji="0" lang="ru-RU" altLang="ru-RU" sz="21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T="0" marB="0" anchor="ctr" horzOverflow="overflow"/>
                </a:tc>
                <a:extLst>
                  <a:ext uri="{0D108BD9-81ED-4DB2-BD59-A6C34878D82A}">
                    <a16:rowId xmlns:a16="http://schemas.microsoft.com/office/drawing/2014/main" val="3576163482"/>
                  </a:ext>
                </a:extLst>
              </a:tr>
              <a:tr h="598128">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ru-RU" sz="2100" u="none" strike="noStrike" cap="none" normalizeH="0" baseline="0">
                          <a:ln>
                            <a:noFill/>
                          </a:ln>
                          <a:effectLst/>
                          <a:latin typeface="Tahoma" panose="020B0604030504040204" pitchFamily="34" charset="0"/>
                          <a:ea typeface="Tahoma" panose="020B0604030504040204" pitchFamily="34" charset="0"/>
                          <a:cs typeface="Tahoma" panose="020B0604030504040204" pitchFamily="34" charset="0"/>
                        </a:rPr>
                        <a:t>ТР 2010/014/BY </a:t>
                      </a:r>
                      <a:endParaRPr kumimoji="0" lang="ru-RU" altLang="ru-RU" sz="21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T="0" marB="0" anchor="ctr" horzOverflow="overflow"/>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Минеральные</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удобрения</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Безопасность</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endParaRPr kumimoji="0" lang="ru-RU" altLang="ru-RU" sz="21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T="0" marB="0" anchor="ctr" horzOverflow="overflow"/>
                </a:tc>
                <a:extLst>
                  <a:ext uri="{0D108BD9-81ED-4DB2-BD59-A6C34878D82A}">
                    <a16:rowId xmlns:a16="http://schemas.microsoft.com/office/drawing/2014/main" val="1641277379"/>
                  </a:ext>
                </a:extLst>
              </a:tr>
              <a:tr h="598128">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ru-RU" sz="2100" u="none" strike="noStrike" cap="none" normalizeH="0" baseline="0">
                          <a:ln>
                            <a:noFill/>
                          </a:ln>
                          <a:effectLst/>
                          <a:latin typeface="Tahoma" panose="020B0604030504040204" pitchFamily="34" charset="0"/>
                          <a:ea typeface="Tahoma" panose="020B0604030504040204" pitchFamily="34" charset="0"/>
                          <a:cs typeface="Tahoma" panose="020B0604030504040204" pitchFamily="34" charset="0"/>
                        </a:rPr>
                        <a:t>ТР 2010/025/BY </a:t>
                      </a:r>
                      <a:endParaRPr kumimoji="0" lang="ru-RU" altLang="ru-RU" sz="2100" b="0" i="0" u="none" strike="noStrike" cap="none" normalizeH="0" baseline="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T="0" marB="0" anchor="ctr" horzOverflow="overflow"/>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Корма</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и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кормовые</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добавки</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Безопасность</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endParaRPr kumimoji="0" lang="ru-RU" altLang="ru-RU" sz="21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T="0" marB="0" anchor="ctr" horzOverflow="overflow"/>
                </a:tc>
                <a:extLst>
                  <a:ext uri="{0D108BD9-81ED-4DB2-BD59-A6C34878D82A}">
                    <a16:rowId xmlns:a16="http://schemas.microsoft.com/office/drawing/2014/main" val="2499431241"/>
                  </a:ext>
                </a:extLst>
              </a:tr>
              <a:tr h="948313">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ТР 2013/027/BY </a:t>
                      </a:r>
                      <a:endParaRPr kumimoji="0" lang="ru-RU" altLang="ru-RU" sz="21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T="0" marB="0" anchor="ctr" horzOverflow="overflow"/>
                </a:tc>
                <a:tc>
                  <a:txBody>
                    <a:bodyPr/>
                    <a:lstStyle>
                      <a:lvl1pPr>
                        <a:spcBef>
                          <a:spcPct val="20000"/>
                        </a:spcBef>
                        <a:defRPr sz="2800">
                          <a:solidFill>
                            <a:schemeClr val="tx1"/>
                          </a:solidFill>
                          <a:latin typeface="Times New Roman" panose="02020603050405020304" pitchFamily="18" charset="0"/>
                        </a:defRPr>
                      </a:lvl1pPr>
                      <a:lvl2pPr marL="742950" indent="-285750">
                        <a:spcBef>
                          <a:spcPct val="20000"/>
                        </a:spcBef>
                        <a:defRPr sz="2400">
                          <a:solidFill>
                            <a:schemeClr val="tx1"/>
                          </a:solidFill>
                          <a:latin typeface="Times New Roman" panose="02020603050405020304" pitchFamily="18" charset="0"/>
                        </a:defRPr>
                      </a:lvl2pPr>
                      <a:lvl3pPr marL="1143000" indent="-228600">
                        <a:spcBef>
                          <a:spcPct val="20000"/>
                        </a:spcBef>
                        <a:defRPr sz="2000">
                          <a:solidFill>
                            <a:schemeClr val="tx1"/>
                          </a:solidFill>
                          <a:latin typeface="Times New Roman" panose="02020603050405020304" pitchFamily="18" charset="0"/>
                        </a:defRPr>
                      </a:lvl3pPr>
                      <a:lvl4pPr marL="1600200" indent="-228600">
                        <a:spcBef>
                          <a:spcPct val="20000"/>
                        </a:spcBef>
                        <a:defRPr>
                          <a:solidFill>
                            <a:schemeClr val="tx1"/>
                          </a:solidFill>
                          <a:latin typeface="Times New Roman" panose="02020603050405020304" pitchFamily="18" charset="0"/>
                        </a:defRPr>
                      </a:lvl4pPr>
                      <a:lvl5pPr marL="2057400" indent="-228600">
                        <a:spcBef>
                          <a:spcPct val="20000"/>
                        </a:spcBef>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7000"/>
                        </a:lnSpc>
                        <a:spcBef>
                          <a:spcPct val="0"/>
                        </a:spcBef>
                        <a:spcAft>
                          <a:spcPct val="0"/>
                        </a:spcAft>
                        <a:buClrTx/>
                        <a:buSzTx/>
                        <a:buFontTx/>
                        <a:buNone/>
                        <a:tabLst/>
                      </a:pP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Информационные</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технологии</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Средства</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защиты</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информации</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Информационная</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r>
                        <a:rPr kumimoji="0" lang="en-US" altLang="ru-RU" sz="2100" u="none" strike="noStrike" cap="none" normalizeH="0" baseline="0" dirty="0" err="1">
                          <a:ln>
                            <a:noFill/>
                          </a:ln>
                          <a:effectLst/>
                          <a:latin typeface="Tahoma" panose="020B0604030504040204" pitchFamily="34" charset="0"/>
                          <a:ea typeface="Tahoma" panose="020B0604030504040204" pitchFamily="34" charset="0"/>
                          <a:cs typeface="Tahoma" panose="020B0604030504040204" pitchFamily="34" charset="0"/>
                        </a:rPr>
                        <a:t>безопасность</a:t>
                      </a:r>
                      <a:r>
                        <a:rPr kumimoji="0" lang="en-US" altLang="ru-RU" sz="2100" u="none" strike="noStrike" cap="none" normalizeH="0" baseline="0" dirty="0">
                          <a:ln>
                            <a:noFill/>
                          </a:ln>
                          <a:effectLst/>
                          <a:latin typeface="Tahoma" panose="020B0604030504040204" pitchFamily="34" charset="0"/>
                          <a:ea typeface="Tahoma" panose="020B0604030504040204" pitchFamily="34" charset="0"/>
                          <a:cs typeface="Tahoma" panose="020B0604030504040204" pitchFamily="34" charset="0"/>
                        </a:rPr>
                        <a:t> </a:t>
                      </a:r>
                      <a:endParaRPr kumimoji="0" lang="ru-RU" altLang="ru-RU" sz="21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T="0" marB="0" anchor="ctr" horzOverflow="overflow"/>
                </a:tc>
                <a:extLst>
                  <a:ext uri="{0D108BD9-81ED-4DB2-BD59-A6C34878D82A}">
                    <a16:rowId xmlns:a16="http://schemas.microsoft.com/office/drawing/2014/main" val="1858011473"/>
                  </a:ext>
                </a:extLst>
              </a:tr>
              <a:tr h="948313">
                <a:tc>
                  <a:txBody>
                    <a:bodyPr/>
                    <a:lstStyle/>
                    <a:p>
                      <a:pPr marL="0" marR="0" lvl="0" indent="0" algn="l" defTabSz="914400" rtl="0" eaLnBrk="1" fontAlgn="base" latinLnBrk="0" hangingPunct="1">
                        <a:lnSpc>
                          <a:spcPct val="107000"/>
                        </a:lnSpc>
                        <a:spcBef>
                          <a:spcPct val="0"/>
                        </a:spcBef>
                        <a:spcAft>
                          <a:spcPct val="0"/>
                        </a:spcAft>
                        <a:buClrTx/>
                        <a:buSzTx/>
                        <a:buFontTx/>
                        <a:buNone/>
                        <a:tabLst/>
                      </a:pPr>
                      <a:r>
                        <a:rPr lang="ru-RU" sz="2100" dirty="0">
                          <a:latin typeface="Tahoma" panose="020B0604030504040204" pitchFamily="34" charset="0"/>
                          <a:ea typeface="Tahoma" panose="020B0604030504040204" pitchFamily="34" charset="0"/>
                          <a:cs typeface="Tahoma" panose="020B0604030504040204" pitchFamily="34" charset="0"/>
                        </a:rPr>
                        <a:t>ТР 2018/024/</a:t>
                      </a:r>
                      <a:r>
                        <a:rPr lang="en-US" sz="2100" dirty="0">
                          <a:latin typeface="Tahoma" panose="020B0604030504040204" pitchFamily="34" charset="0"/>
                          <a:ea typeface="Tahoma" panose="020B0604030504040204" pitchFamily="34" charset="0"/>
                          <a:cs typeface="Tahoma" panose="020B0604030504040204" pitchFamily="34" charset="0"/>
                        </a:rPr>
                        <a:t>BY </a:t>
                      </a:r>
                      <a:endParaRPr kumimoji="0" lang="ru-RU" altLang="ru-RU" sz="21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T="0" marB="0" anchor="ctr" horzOverflow="overflow"/>
                </a:tc>
                <a:tc>
                  <a:txBody>
                    <a:bodyPr/>
                    <a:lstStyle/>
                    <a:p>
                      <a:pPr marL="0" marR="0" lvl="0" indent="0" algn="l" defTabSz="914400" rtl="0" eaLnBrk="1" fontAlgn="base" latinLnBrk="0" hangingPunct="1">
                        <a:lnSpc>
                          <a:spcPct val="107000"/>
                        </a:lnSpc>
                        <a:spcBef>
                          <a:spcPct val="0"/>
                        </a:spcBef>
                        <a:spcAft>
                          <a:spcPct val="0"/>
                        </a:spcAft>
                        <a:buClrTx/>
                        <a:buSzTx/>
                        <a:buFontTx/>
                        <a:buNone/>
                        <a:tabLst/>
                        <a:defRPr/>
                      </a:pPr>
                      <a:r>
                        <a:rPr lang="ru-RU" sz="2100" dirty="0">
                          <a:latin typeface="Tahoma" panose="020B0604030504040204" pitchFamily="34" charset="0"/>
                          <a:ea typeface="Tahoma" panose="020B0604030504040204" pitchFamily="34" charset="0"/>
                          <a:cs typeface="Tahoma" panose="020B0604030504040204" pitchFamily="34" charset="0"/>
                        </a:rPr>
                        <a:t>Средства электросвязи. Безопасность</a:t>
                      </a:r>
                      <a:endParaRPr kumimoji="0" lang="ru-RU" altLang="ru-RU" sz="2100" b="0" i="0" u="none" strike="noStrike" cap="none" normalizeH="0" baseline="0" dirty="0">
                        <a:ln>
                          <a:noFill/>
                        </a:ln>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T="0" marB="0" anchor="ctr" horzOverflow="overflow"/>
                </a:tc>
                <a:extLst>
                  <a:ext uri="{0D108BD9-81ED-4DB2-BD59-A6C34878D82A}">
                    <a16:rowId xmlns:a16="http://schemas.microsoft.com/office/drawing/2014/main" val="4166968608"/>
                  </a:ext>
                </a:extLst>
              </a:tr>
            </a:tbl>
          </a:graphicData>
        </a:graphic>
      </p:graphicFrame>
    </p:spTree>
    <p:extLst>
      <p:ext uri="{BB962C8B-B14F-4D97-AF65-F5344CB8AC3E}">
        <p14:creationId xmlns:p14="http://schemas.microsoft.com/office/powerpoint/2010/main" val="16356209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0609" r="30803"/>
          <a:stretch/>
        </p:blipFill>
        <p:spPr bwMode="auto">
          <a:xfrm>
            <a:off x="719403" y="356658"/>
            <a:ext cx="4320480" cy="629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0155" r="30470"/>
          <a:stretch/>
        </p:blipFill>
        <p:spPr bwMode="auto">
          <a:xfrm>
            <a:off x="5807968" y="348879"/>
            <a:ext cx="4416491" cy="6309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328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регламенты </a:t>
            </a:r>
            <a:b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Евразийского экономического союза</a:t>
            </a:r>
          </a:p>
        </p:txBody>
      </p:sp>
      <p:sp>
        <p:nvSpPr>
          <p:cNvPr id="3" name="Text Box 3"/>
          <p:cNvSpPr txBox="1">
            <a:spLocks noChangeArrowheads="1"/>
          </p:cNvSpPr>
          <p:nvPr/>
        </p:nvSpPr>
        <p:spPr bwMode="auto">
          <a:xfrm>
            <a:off x="219021" y="2901014"/>
            <a:ext cx="2688299" cy="636711"/>
          </a:xfrm>
          <a:prstGeom prst="rect">
            <a:avLst/>
          </a:prstGeom>
          <a:solidFill>
            <a:srgbClr val="0070C0"/>
          </a:solidFill>
          <a:ln>
            <a:noFill/>
            <a:headEnd/>
            <a:tailEnd/>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lIns="123395" tIns="61697" rIns="123395" bIns="61697" anchor="ctr"/>
          <a:lstStyle>
            <a:lvl1pPr>
              <a:defRPr sz="1200">
                <a:solidFill>
                  <a:schemeClr val="bg1"/>
                </a:solidFill>
                <a:latin typeface="Arial" panose="020B0604020202020204" pitchFamily="34" charset="0"/>
              </a:defRPr>
            </a:lvl1pPr>
            <a:lvl2pPr marL="742950" indent="-285750">
              <a:defRPr sz="1200">
                <a:solidFill>
                  <a:schemeClr val="bg1"/>
                </a:solidFill>
                <a:latin typeface="Arial" panose="020B0604020202020204" pitchFamily="34" charset="0"/>
              </a:defRPr>
            </a:lvl2pPr>
            <a:lvl3pPr marL="1143000" indent="-228600">
              <a:defRPr sz="1200">
                <a:solidFill>
                  <a:schemeClr val="bg1"/>
                </a:solidFill>
                <a:latin typeface="Arial" panose="020B0604020202020204" pitchFamily="34" charset="0"/>
              </a:defRPr>
            </a:lvl3pPr>
            <a:lvl4pPr marL="1600200" indent="-228600">
              <a:defRPr sz="1200">
                <a:solidFill>
                  <a:schemeClr val="bg1"/>
                </a:solidFill>
                <a:latin typeface="Arial" panose="020B0604020202020204" pitchFamily="34" charset="0"/>
              </a:defRPr>
            </a:lvl4pPr>
            <a:lvl5pPr marL="2057400" indent="-228600">
              <a:defRPr sz="1200">
                <a:solidFill>
                  <a:schemeClr val="bg1"/>
                </a:solidFill>
                <a:latin typeface="Arial" panose="020B0604020202020204" pitchFamily="34" charset="0"/>
              </a:defRPr>
            </a:lvl5pPr>
            <a:lvl6pPr marL="2514600" indent="-228600" eaLnBrk="0" fontAlgn="base" hangingPunct="0">
              <a:spcBef>
                <a:spcPct val="0"/>
              </a:spcBef>
              <a:spcAft>
                <a:spcPct val="0"/>
              </a:spcAft>
              <a:defRPr sz="1200">
                <a:solidFill>
                  <a:schemeClr val="bg1"/>
                </a:solidFill>
                <a:latin typeface="Arial" panose="020B0604020202020204" pitchFamily="34" charset="0"/>
              </a:defRPr>
            </a:lvl6pPr>
            <a:lvl7pPr marL="2971800" indent="-228600" eaLnBrk="0" fontAlgn="base" hangingPunct="0">
              <a:spcBef>
                <a:spcPct val="0"/>
              </a:spcBef>
              <a:spcAft>
                <a:spcPct val="0"/>
              </a:spcAft>
              <a:defRPr sz="1200">
                <a:solidFill>
                  <a:schemeClr val="bg1"/>
                </a:solidFill>
                <a:latin typeface="Arial" panose="020B0604020202020204" pitchFamily="34" charset="0"/>
              </a:defRPr>
            </a:lvl7pPr>
            <a:lvl8pPr marL="3429000" indent="-228600" eaLnBrk="0" fontAlgn="base" hangingPunct="0">
              <a:spcBef>
                <a:spcPct val="0"/>
              </a:spcBef>
              <a:spcAft>
                <a:spcPct val="0"/>
              </a:spcAft>
              <a:defRPr sz="1200">
                <a:solidFill>
                  <a:schemeClr val="bg1"/>
                </a:solidFill>
                <a:latin typeface="Arial" panose="020B0604020202020204" pitchFamily="34" charset="0"/>
              </a:defRPr>
            </a:lvl8pPr>
            <a:lvl9pPr marL="3886200" indent="-228600" eaLnBrk="0" fontAlgn="base" hangingPunct="0">
              <a:spcBef>
                <a:spcPct val="0"/>
              </a:spcBef>
              <a:spcAft>
                <a:spcPct val="0"/>
              </a:spcAft>
              <a:defRPr sz="1200">
                <a:solidFill>
                  <a:schemeClr val="bg1"/>
                </a:solidFill>
                <a:latin typeface="Arial" panose="020B0604020202020204" pitchFamily="34" charset="0"/>
              </a:defRPr>
            </a:lvl9pPr>
          </a:lstStyle>
          <a:p>
            <a:pPr algn="ctr">
              <a:spcBef>
                <a:spcPts val="1617"/>
              </a:spcBef>
              <a:spcAft>
                <a:spcPts val="1617"/>
              </a:spcAft>
              <a:defRPr/>
            </a:pPr>
            <a:r>
              <a:rPr lang="ru-RU" altLang="ru-RU" sz="1600" b="1" dirty="0">
                <a:solidFill>
                  <a:srgbClr val="FFFFFF"/>
                </a:solidFill>
                <a:latin typeface="Calibri" panose="020F0502020204030204" pitchFamily="34" charset="0"/>
                <a:cs typeface="Calibri" panose="020F0502020204030204" pitchFamily="34" charset="0"/>
              </a:rPr>
              <a:t>Приняты </a:t>
            </a:r>
            <a:br>
              <a:rPr lang="en-US" altLang="ru-RU" sz="1600" b="1" dirty="0">
                <a:solidFill>
                  <a:srgbClr val="FFFFFF"/>
                </a:solidFill>
                <a:latin typeface="Calibri" panose="020F0502020204030204" pitchFamily="34" charset="0"/>
                <a:cs typeface="Calibri" panose="020F0502020204030204" pitchFamily="34" charset="0"/>
              </a:rPr>
            </a:br>
            <a:r>
              <a:rPr lang="ru-RU" altLang="ru-RU" sz="1600" b="1" dirty="0">
                <a:solidFill>
                  <a:srgbClr val="FFFFFF"/>
                </a:solidFill>
                <a:latin typeface="Calibri" panose="020F0502020204030204" pitchFamily="34" charset="0"/>
                <a:cs typeface="Calibri" panose="020F0502020204030204" pitchFamily="34" charset="0"/>
              </a:rPr>
              <a:t>технические регламенты</a:t>
            </a:r>
            <a:endParaRPr lang="ru-RU" altLang="ru-RU" sz="1600" dirty="0">
              <a:solidFill>
                <a:srgbClr val="FFFFFF"/>
              </a:solidFill>
              <a:latin typeface="Calibri" panose="020F0502020204030204" pitchFamily="34" charset="0"/>
              <a:cs typeface="Calibri" panose="020F0502020204030204" pitchFamily="34" charset="0"/>
            </a:endParaRPr>
          </a:p>
        </p:txBody>
      </p:sp>
      <p:sp>
        <p:nvSpPr>
          <p:cNvPr id="4" name="Text Box 5"/>
          <p:cNvSpPr txBox="1">
            <a:spLocks noChangeArrowheads="1"/>
          </p:cNvSpPr>
          <p:nvPr/>
        </p:nvSpPr>
        <p:spPr bwMode="auto">
          <a:xfrm>
            <a:off x="719403" y="1124745"/>
            <a:ext cx="7200800" cy="1152128"/>
          </a:xfrm>
          <a:prstGeom prst="rect">
            <a:avLst/>
          </a:prstGeom>
          <a:solidFill>
            <a:srgbClr val="D3DFEE"/>
          </a:solidFill>
          <a:ln w="12700">
            <a:solidFill>
              <a:srgbClr val="00206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123395" tIns="61697" rIns="123395" bIns="61697" anchor="ctr"/>
          <a:lstStyle>
            <a:lvl1pPr>
              <a:defRPr sz="1200">
                <a:solidFill>
                  <a:schemeClr val="bg1"/>
                </a:solidFill>
                <a:latin typeface="Arial" panose="020B0604020202020204" pitchFamily="34" charset="0"/>
              </a:defRPr>
            </a:lvl1pPr>
            <a:lvl2pPr marL="742950" indent="-285750">
              <a:defRPr sz="1200">
                <a:solidFill>
                  <a:schemeClr val="bg1"/>
                </a:solidFill>
                <a:latin typeface="Arial" panose="020B0604020202020204" pitchFamily="34" charset="0"/>
              </a:defRPr>
            </a:lvl2pPr>
            <a:lvl3pPr marL="1143000" indent="-228600">
              <a:defRPr sz="1200">
                <a:solidFill>
                  <a:schemeClr val="bg1"/>
                </a:solidFill>
                <a:latin typeface="Arial" panose="020B0604020202020204" pitchFamily="34" charset="0"/>
              </a:defRPr>
            </a:lvl3pPr>
            <a:lvl4pPr marL="1600200" indent="-228600">
              <a:defRPr sz="1200">
                <a:solidFill>
                  <a:schemeClr val="bg1"/>
                </a:solidFill>
                <a:latin typeface="Arial" panose="020B0604020202020204" pitchFamily="34" charset="0"/>
              </a:defRPr>
            </a:lvl4pPr>
            <a:lvl5pPr marL="2057400" indent="-228600">
              <a:defRPr sz="1200">
                <a:solidFill>
                  <a:schemeClr val="bg1"/>
                </a:solidFill>
                <a:latin typeface="Arial" panose="020B0604020202020204" pitchFamily="34" charset="0"/>
              </a:defRPr>
            </a:lvl5pPr>
            <a:lvl6pPr marL="2514600" indent="-228600" eaLnBrk="0" fontAlgn="base" hangingPunct="0">
              <a:spcBef>
                <a:spcPct val="0"/>
              </a:spcBef>
              <a:spcAft>
                <a:spcPct val="0"/>
              </a:spcAft>
              <a:defRPr sz="1200">
                <a:solidFill>
                  <a:schemeClr val="bg1"/>
                </a:solidFill>
                <a:latin typeface="Arial" panose="020B0604020202020204" pitchFamily="34" charset="0"/>
              </a:defRPr>
            </a:lvl6pPr>
            <a:lvl7pPr marL="2971800" indent="-228600" eaLnBrk="0" fontAlgn="base" hangingPunct="0">
              <a:spcBef>
                <a:spcPct val="0"/>
              </a:spcBef>
              <a:spcAft>
                <a:spcPct val="0"/>
              </a:spcAft>
              <a:defRPr sz="1200">
                <a:solidFill>
                  <a:schemeClr val="bg1"/>
                </a:solidFill>
                <a:latin typeface="Arial" panose="020B0604020202020204" pitchFamily="34" charset="0"/>
              </a:defRPr>
            </a:lvl7pPr>
            <a:lvl8pPr marL="3429000" indent="-228600" eaLnBrk="0" fontAlgn="base" hangingPunct="0">
              <a:spcBef>
                <a:spcPct val="0"/>
              </a:spcBef>
              <a:spcAft>
                <a:spcPct val="0"/>
              </a:spcAft>
              <a:defRPr sz="1200">
                <a:solidFill>
                  <a:schemeClr val="bg1"/>
                </a:solidFill>
                <a:latin typeface="Arial" panose="020B0604020202020204" pitchFamily="34" charset="0"/>
              </a:defRPr>
            </a:lvl8pPr>
            <a:lvl9pPr marL="3886200" indent="-228600" eaLnBrk="0" fontAlgn="base" hangingPunct="0">
              <a:spcBef>
                <a:spcPct val="0"/>
              </a:spcBef>
              <a:spcAft>
                <a:spcPct val="0"/>
              </a:spcAft>
              <a:defRPr sz="1200">
                <a:solidFill>
                  <a:schemeClr val="bg1"/>
                </a:solidFill>
                <a:latin typeface="Arial" panose="020B0604020202020204" pitchFamily="34" charset="0"/>
              </a:defRPr>
            </a:lvl9pPr>
          </a:lstStyle>
          <a:p>
            <a:pPr algn="ctr" eaLnBrk="1" hangingPunct="1">
              <a:defRPr/>
            </a:pPr>
            <a:r>
              <a:rPr lang="ru-RU" altLang="ru-RU" sz="2400" b="1" dirty="0">
                <a:solidFill>
                  <a:srgbClr val="003366"/>
                </a:solidFill>
                <a:latin typeface="Tahoma" panose="020B0604030504040204" pitchFamily="34" charset="0"/>
                <a:ea typeface="Tahoma" panose="020B0604030504040204" pitchFamily="34" charset="0"/>
                <a:cs typeface="Tahoma" panose="020B0604030504040204" pitchFamily="34" charset="0"/>
              </a:rPr>
              <a:t>67 объектов технического регулирования</a:t>
            </a:r>
            <a:r>
              <a:rPr lang="ru-RU" altLang="ru-RU" sz="1867" b="1" dirty="0">
                <a:solidFill>
                  <a:srgbClr val="003366"/>
                </a:solidFill>
                <a:latin typeface="Tahoma" panose="020B0604030504040204" pitchFamily="34" charset="0"/>
                <a:ea typeface="Tahoma" panose="020B0604030504040204" pitchFamily="34" charset="0"/>
                <a:cs typeface="Tahoma" panose="020B0604030504040204" pitchFamily="34" charset="0"/>
              </a:rPr>
              <a:t>, </a:t>
            </a:r>
          </a:p>
          <a:p>
            <a:pPr algn="ctr" eaLnBrk="1" hangingPunct="1">
              <a:defRPr/>
            </a:pPr>
            <a:r>
              <a:rPr lang="ru-RU" altLang="ru-RU" sz="1867" b="1" dirty="0">
                <a:solidFill>
                  <a:srgbClr val="003366"/>
                </a:solidFill>
                <a:latin typeface="Tahoma" panose="020B0604030504040204" pitchFamily="34" charset="0"/>
                <a:ea typeface="Tahoma" panose="020B0604030504040204" pitchFamily="34" charset="0"/>
                <a:cs typeface="Tahoma" panose="020B0604030504040204" pitchFamily="34" charset="0"/>
              </a:rPr>
              <a:t>в отношении которых устанавливаются </a:t>
            </a:r>
          </a:p>
          <a:p>
            <a:pPr algn="ctr" eaLnBrk="1" hangingPunct="1">
              <a:defRPr/>
            </a:pPr>
            <a:r>
              <a:rPr lang="ru-RU" altLang="ru-RU" sz="1867" b="1" dirty="0">
                <a:solidFill>
                  <a:srgbClr val="003366"/>
                </a:solidFill>
                <a:latin typeface="Tahoma" panose="020B0604030504040204" pitchFamily="34" charset="0"/>
                <a:ea typeface="Tahoma" panose="020B0604030504040204" pitchFamily="34" charset="0"/>
                <a:cs typeface="Tahoma" panose="020B0604030504040204" pitchFamily="34" charset="0"/>
              </a:rPr>
              <a:t>обязательные требования</a:t>
            </a:r>
          </a:p>
        </p:txBody>
      </p:sp>
      <p:sp>
        <p:nvSpPr>
          <p:cNvPr id="5" name="Text Box 5"/>
          <p:cNvSpPr txBox="1">
            <a:spLocks noChangeArrowheads="1"/>
          </p:cNvSpPr>
          <p:nvPr/>
        </p:nvSpPr>
        <p:spPr bwMode="auto">
          <a:xfrm>
            <a:off x="257452" y="3523935"/>
            <a:ext cx="2328864" cy="659015"/>
          </a:xfrm>
          <a:prstGeom prst="rect">
            <a:avLst/>
          </a:prstGeom>
          <a:solidFill>
            <a:srgbClr val="D3DFEE"/>
          </a:solidFill>
          <a:ln w="12700">
            <a:solidFill>
              <a:srgbClr val="00206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113903" tIns="56952" rIns="113903" bIns="56952" anchor="ctr"/>
          <a:lstStyle>
            <a:defPPr>
              <a:defRPr lang="ru-RU"/>
            </a:defPPr>
            <a:lvl1pPr algn="ctr" eaLnBrk="1" hangingPunct="1">
              <a:defRPr sz="1385" b="1">
                <a:solidFill>
                  <a:srgbClr val="003366"/>
                </a:solidFill>
                <a:latin typeface="Arial" charset="0"/>
                <a:cs typeface="Arial" charset="0"/>
              </a:defRPr>
            </a:lvl1pPr>
            <a:lvl2pPr marL="742950" indent="-285750">
              <a:defRPr>
                <a:latin typeface="Georgia" pitchFamily="18" charset="0"/>
              </a:defRPr>
            </a:lvl2pPr>
            <a:lvl3pPr marL="1143000" indent="-228600">
              <a:defRPr>
                <a:latin typeface="Georgia" pitchFamily="18" charset="0"/>
              </a:defRPr>
            </a:lvl3pPr>
            <a:lvl4pPr marL="1600200" indent="-228600">
              <a:defRPr>
                <a:latin typeface="Georgia" pitchFamily="18" charset="0"/>
              </a:defRPr>
            </a:lvl4pPr>
            <a:lvl5pPr marL="2057400" indent="-228600">
              <a:defRPr>
                <a:latin typeface="Georgia" pitchFamily="18" charset="0"/>
              </a:defRPr>
            </a:lvl5pPr>
            <a:lvl6pPr marL="2514600" indent="-228600" eaLnBrk="0" fontAlgn="base" hangingPunct="0">
              <a:spcBef>
                <a:spcPct val="0"/>
              </a:spcBef>
              <a:spcAft>
                <a:spcPct val="0"/>
              </a:spcAft>
              <a:defRPr>
                <a:latin typeface="Georgia" pitchFamily="18" charset="0"/>
              </a:defRPr>
            </a:lvl6pPr>
            <a:lvl7pPr marL="2971800" indent="-228600" eaLnBrk="0" fontAlgn="base" hangingPunct="0">
              <a:spcBef>
                <a:spcPct val="0"/>
              </a:spcBef>
              <a:spcAft>
                <a:spcPct val="0"/>
              </a:spcAft>
              <a:defRPr>
                <a:latin typeface="Georgia" pitchFamily="18" charset="0"/>
              </a:defRPr>
            </a:lvl7pPr>
            <a:lvl8pPr marL="3429000" indent="-228600" eaLnBrk="0" fontAlgn="base" hangingPunct="0">
              <a:spcBef>
                <a:spcPct val="0"/>
              </a:spcBef>
              <a:spcAft>
                <a:spcPct val="0"/>
              </a:spcAft>
              <a:defRPr>
                <a:latin typeface="Georgia" pitchFamily="18" charset="0"/>
              </a:defRPr>
            </a:lvl8pPr>
            <a:lvl9pPr marL="3886200" indent="-228600" eaLnBrk="0" fontAlgn="base" hangingPunct="0">
              <a:spcBef>
                <a:spcPct val="0"/>
              </a:spcBef>
              <a:spcAft>
                <a:spcPct val="0"/>
              </a:spcAft>
              <a:defRPr>
                <a:latin typeface="Georgia" pitchFamily="18" charset="0"/>
              </a:defRPr>
            </a:lvl9pPr>
          </a:lstStyle>
          <a:p>
            <a:pPr>
              <a:defRPr/>
            </a:pPr>
            <a:r>
              <a:rPr lang="ru-RU" altLang="ru-RU" sz="1847" dirty="0"/>
              <a:t>52 ТР ЕАЭС/ТС</a:t>
            </a:r>
          </a:p>
        </p:txBody>
      </p:sp>
      <p:sp>
        <p:nvSpPr>
          <p:cNvPr id="7" name="Text Box 3"/>
          <p:cNvSpPr txBox="1">
            <a:spLocks noChangeArrowheads="1"/>
          </p:cNvSpPr>
          <p:nvPr/>
        </p:nvSpPr>
        <p:spPr bwMode="auto">
          <a:xfrm>
            <a:off x="3215680" y="2901014"/>
            <a:ext cx="4704523" cy="636711"/>
          </a:xfrm>
          <a:prstGeom prst="rect">
            <a:avLst/>
          </a:prstGeom>
          <a:solidFill>
            <a:srgbClr val="0070C0"/>
          </a:solidFill>
          <a:ln>
            <a:noFill/>
            <a:headEnd/>
            <a:tailEnd/>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lIns="123395" tIns="61697" rIns="123395" bIns="61697" anchor="ctr"/>
          <a:lstStyle>
            <a:lvl1pPr>
              <a:defRPr sz="1200">
                <a:solidFill>
                  <a:schemeClr val="bg1"/>
                </a:solidFill>
                <a:latin typeface="Arial" panose="020B0604020202020204" pitchFamily="34" charset="0"/>
              </a:defRPr>
            </a:lvl1pPr>
            <a:lvl2pPr marL="742950" indent="-285750">
              <a:defRPr sz="1200">
                <a:solidFill>
                  <a:schemeClr val="bg1"/>
                </a:solidFill>
                <a:latin typeface="Arial" panose="020B0604020202020204" pitchFamily="34" charset="0"/>
              </a:defRPr>
            </a:lvl2pPr>
            <a:lvl3pPr marL="1143000" indent="-228600">
              <a:defRPr sz="1200">
                <a:solidFill>
                  <a:schemeClr val="bg1"/>
                </a:solidFill>
                <a:latin typeface="Arial" panose="020B0604020202020204" pitchFamily="34" charset="0"/>
              </a:defRPr>
            </a:lvl3pPr>
            <a:lvl4pPr marL="1600200" indent="-228600">
              <a:defRPr sz="1200">
                <a:solidFill>
                  <a:schemeClr val="bg1"/>
                </a:solidFill>
                <a:latin typeface="Arial" panose="020B0604020202020204" pitchFamily="34" charset="0"/>
              </a:defRPr>
            </a:lvl4pPr>
            <a:lvl5pPr marL="2057400" indent="-228600">
              <a:defRPr sz="1200">
                <a:solidFill>
                  <a:schemeClr val="bg1"/>
                </a:solidFill>
                <a:latin typeface="Arial" panose="020B0604020202020204" pitchFamily="34" charset="0"/>
              </a:defRPr>
            </a:lvl5pPr>
            <a:lvl6pPr marL="2514600" indent="-228600" eaLnBrk="0" fontAlgn="base" hangingPunct="0">
              <a:spcBef>
                <a:spcPct val="0"/>
              </a:spcBef>
              <a:spcAft>
                <a:spcPct val="0"/>
              </a:spcAft>
              <a:defRPr sz="1200">
                <a:solidFill>
                  <a:schemeClr val="bg1"/>
                </a:solidFill>
                <a:latin typeface="Arial" panose="020B0604020202020204" pitchFamily="34" charset="0"/>
              </a:defRPr>
            </a:lvl6pPr>
            <a:lvl7pPr marL="2971800" indent="-228600" eaLnBrk="0" fontAlgn="base" hangingPunct="0">
              <a:spcBef>
                <a:spcPct val="0"/>
              </a:spcBef>
              <a:spcAft>
                <a:spcPct val="0"/>
              </a:spcAft>
              <a:defRPr sz="1200">
                <a:solidFill>
                  <a:schemeClr val="bg1"/>
                </a:solidFill>
                <a:latin typeface="Arial" panose="020B0604020202020204" pitchFamily="34" charset="0"/>
              </a:defRPr>
            </a:lvl7pPr>
            <a:lvl8pPr marL="3429000" indent="-228600" eaLnBrk="0" fontAlgn="base" hangingPunct="0">
              <a:spcBef>
                <a:spcPct val="0"/>
              </a:spcBef>
              <a:spcAft>
                <a:spcPct val="0"/>
              </a:spcAft>
              <a:defRPr sz="1200">
                <a:solidFill>
                  <a:schemeClr val="bg1"/>
                </a:solidFill>
                <a:latin typeface="Arial" panose="020B0604020202020204" pitchFamily="34" charset="0"/>
              </a:defRPr>
            </a:lvl8pPr>
            <a:lvl9pPr marL="3886200" indent="-228600" eaLnBrk="0" fontAlgn="base" hangingPunct="0">
              <a:spcBef>
                <a:spcPct val="0"/>
              </a:spcBef>
              <a:spcAft>
                <a:spcPct val="0"/>
              </a:spcAft>
              <a:defRPr sz="1200">
                <a:solidFill>
                  <a:schemeClr val="bg1"/>
                </a:solidFill>
                <a:latin typeface="Arial" panose="020B0604020202020204" pitchFamily="34" charset="0"/>
              </a:defRPr>
            </a:lvl9pPr>
          </a:lstStyle>
          <a:p>
            <a:pPr algn="ctr">
              <a:spcBef>
                <a:spcPts val="1617"/>
              </a:spcBef>
              <a:spcAft>
                <a:spcPts val="1617"/>
              </a:spcAft>
              <a:defRPr/>
            </a:pPr>
            <a:r>
              <a:rPr lang="ru-RU" altLang="ru-RU" sz="1600" b="1" dirty="0">
                <a:solidFill>
                  <a:srgbClr val="FFFFFF"/>
                </a:solidFill>
                <a:latin typeface="Calibri" panose="020F0502020204030204" pitchFamily="34" charset="0"/>
                <a:cs typeface="Calibri" panose="020F0502020204030204" pitchFamily="34" charset="0"/>
              </a:rPr>
              <a:t>Разрабатываются  технические регламенты и вносятся изменения в технические регламенты</a:t>
            </a:r>
          </a:p>
        </p:txBody>
      </p:sp>
      <p:grpSp>
        <p:nvGrpSpPr>
          <p:cNvPr id="8" name="Группа 1"/>
          <p:cNvGrpSpPr>
            <a:grpSpLocks/>
          </p:cNvGrpSpPr>
          <p:nvPr/>
        </p:nvGrpSpPr>
        <p:grpSpPr bwMode="auto">
          <a:xfrm>
            <a:off x="1916328" y="2293531"/>
            <a:ext cx="4806949" cy="607483"/>
            <a:chOff x="1979613" y="2938781"/>
            <a:chExt cx="4032250" cy="1065213"/>
          </a:xfrm>
        </p:grpSpPr>
        <p:cxnSp>
          <p:nvCxnSpPr>
            <p:cNvPr id="9" name="Прямая соединительная линия 8"/>
            <p:cNvCxnSpPr/>
            <p:nvPr/>
          </p:nvCxnSpPr>
          <p:spPr>
            <a:xfrm>
              <a:off x="3996626" y="2938781"/>
              <a:ext cx="0" cy="467198"/>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10" name="Прямая соединительная линия 9"/>
            <p:cNvCxnSpPr/>
            <p:nvPr/>
          </p:nvCxnSpPr>
          <p:spPr>
            <a:xfrm>
              <a:off x="1979613" y="3405979"/>
              <a:ext cx="4032250" cy="0"/>
            </a:xfrm>
            <a:prstGeom prst="line">
              <a:avLst/>
            </a:prstGeom>
            <a:ln>
              <a:solidFill>
                <a:srgbClr val="002060"/>
              </a:solidFill>
            </a:ln>
          </p:spPr>
          <p:style>
            <a:lnRef idx="3">
              <a:schemeClr val="accent1"/>
            </a:lnRef>
            <a:fillRef idx="0">
              <a:schemeClr val="accent1"/>
            </a:fillRef>
            <a:effectRef idx="2">
              <a:schemeClr val="accent1"/>
            </a:effectRef>
            <a:fontRef idx="minor">
              <a:schemeClr val="tx1"/>
            </a:fontRef>
          </p:style>
        </p:cxnSp>
        <p:cxnSp>
          <p:nvCxnSpPr>
            <p:cNvPr id="11" name="Прямая со стрелкой 10"/>
            <p:cNvCxnSpPr/>
            <p:nvPr/>
          </p:nvCxnSpPr>
          <p:spPr>
            <a:xfrm>
              <a:off x="1979613" y="3405979"/>
              <a:ext cx="10653" cy="598015"/>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12" name="Прямая со стрелкой 11"/>
            <p:cNvCxnSpPr/>
            <p:nvPr/>
          </p:nvCxnSpPr>
          <p:spPr>
            <a:xfrm>
              <a:off x="6011863" y="3405979"/>
              <a:ext cx="0" cy="598015"/>
            </a:xfrm>
            <a:prstGeom prst="straightConnector1">
              <a:avLst/>
            </a:prstGeom>
            <a:ln>
              <a:solidFill>
                <a:srgbClr val="002060"/>
              </a:solidFill>
              <a:tailEnd type="arrow"/>
            </a:ln>
          </p:spPr>
          <p:style>
            <a:lnRef idx="3">
              <a:schemeClr val="accent1"/>
            </a:lnRef>
            <a:fillRef idx="0">
              <a:schemeClr val="accent1"/>
            </a:fillRef>
            <a:effectRef idx="2">
              <a:schemeClr val="accent1"/>
            </a:effectRef>
            <a:fontRef idx="minor">
              <a:schemeClr val="tx1"/>
            </a:fontRef>
          </p:style>
        </p:cxnSp>
      </p:grpSp>
      <p:sp>
        <p:nvSpPr>
          <p:cNvPr id="13" name="Text Box 5"/>
          <p:cNvSpPr txBox="1">
            <a:spLocks noChangeArrowheads="1"/>
          </p:cNvSpPr>
          <p:nvPr/>
        </p:nvSpPr>
        <p:spPr bwMode="auto">
          <a:xfrm>
            <a:off x="3592796" y="3541153"/>
            <a:ext cx="4310419" cy="648281"/>
          </a:xfrm>
          <a:prstGeom prst="rect">
            <a:avLst/>
          </a:prstGeom>
          <a:solidFill>
            <a:srgbClr val="D3DFEE"/>
          </a:solidFill>
          <a:ln w="12700">
            <a:solidFill>
              <a:srgbClr val="00206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113903" tIns="56952" rIns="113903" bIns="56952" anchor="ctr"/>
          <a:lstStyle>
            <a:lvl1pPr eaLnBrk="0" hangingPunct="0">
              <a:defRPr>
                <a:solidFill>
                  <a:schemeClr val="tx1"/>
                </a:solidFill>
                <a:latin typeface="Georgia" pitchFamily="18" charset="0"/>
              </a:defRPr>
            </a:lvl1pPr>
            <a:lvl2pPr marL="742950" indent="-285750" eaLnBrk="0" hangingPunct="0">
              <a:defRPr>
                <a:solidFill>
                  <a:schemeClr val="tx1"/>
                </a:solidFill>
                <a:latin typeface="Georgia" pitchFamily="18" charset="0"/>
              </a:defRPr>
            </a:lvl2pPr>
            <a:lvl3pPr marL="1143000" indent="-228600" eaLnBrk="0" hangingPunct="0">
              <a:defRPr>
                <a:solidFill>
                  <a:schemeClr val="tx1"/>
                </a:solidFill>
                <a:latin typeface="Georgia" pitchFamily="18" charset="0"/>
              </a:defRPr>
            </a:lvl3pPr>
            <a:lvl4pPr marL="1600200" indent="-228600" eaLnBrk="0" hangingPunct="0">
              <a:defRPr>
                <a:solidFill>
                  <a:schemeClr val="tx1"/>
                </a:solidFill>
                <a:latin typeface="Georgia" pitchFamily="18" charset="0"/>
              </a:defRPr>
            </a:lvl4pPr>
            <a:lvl5pPr marL="2057400" indent="-228600" eaLnBrk="0" hangingPunct="0">
              <a:defRPr>
                <a:solidFill>
                  <a:schemeClr val="tx1"/>
                </a:solidFill>
                <a:latin typeface="Georgia" pitchFamily="18" charset="0"/>
              </a:defRPr>
            </a:lvl5pPr>
            <a:lvl6pPr marL="2514600" indent="-228600" eaLnBrk="0" fontAlgn="base" hangingPunct="0">
              <a:spcBef>
                <a:spcPct val="0"/>
              </a:spcBef>
              <a:spcAft>
                <a:spcPct val="0"/>
              </a:spcAft>
              <a:defRPr>
                <a:solidFill>
                  <a:schemeClr val="tx1"/>
                </a:solidFill>
                <a:latin typeface="Georgia" pitchFamily="18" charset="0"/>
              </a:defRPr>
            </a:lvl6pPr>
            <a:lvl7pPr marL="2971800" indent="-228600" eaLnBrk="0" fontAlgn="base" hangingPunct="0">
              <a:spcBef>
                <a:spcPct val="0"/>
              </a:spcBef>
              <a:spcAft>
                <a:spcPct val="0"/>
              </a:spcAft>
              <a:defRPr>
                <a:solidFill>
                  <a:schemeClr val="tx1"/>
                </a:solidFill>
                <a:latin typeface="Georgia" pitchFamily="18" charset="0"/>
              </a:defRPr>
            </a:lvl7pPr>
            <a:lvl8pPr marL="3429000" indent="-228600" eaLnBrk="0" fontAlgn="base" hangingPunct="0">
              <a:spcBef>
                <a:spcPct val="0"/>
              </a:spcBef>
              <a:spcAft>
                <a:spcPct val="0"/>
              </a:spcAft>
              <a:defRPr>
                <a:solidFill>
                  <a:schemeClr val="tx1"/>
                </a:solidFill>
                <a:latin typeface="Georgia" pitchFamily="18" charset="0"/>
              </a:defRPr>
            </a:lvl8pPr>
            <a:lvl9pPr marL="3886200" indent="-228600" eaLnBrk="0" fontAlgn="base" hangingPunct="0">
              <a:spcBef>
                <a:spcPct val="0"/>
              </a:spcBef>
              <a:spcAft>
                <a:spcPct val="0"/>
              </a:spcAft>
              <a:defRPr>
                <a:solidFill>
                  <a:schemeClr val="tx1"/>
                </a:solidFill>
                <a:latin typeface="Georgia" pitchFamily="18" charset="0"/>
              </a:defRPr>
            </a:lvl9pPr>
          </a:lstStyle>
          <a:p>
            <a:pPr algn="ctr" eaLnBrk="1" hangingPunct="1">
              <a:defRPr/>
            </a:pPr>
            <a:r>
              <a:rPr lang="ru-RU" sz="1847" b="1" dirty="0">
                <a:solidFill>
                  <a:srgbClr val="003366"/>
                </a:solidFill>
                <a:latin typeface="Arial" charset="0"/>
                <a:cs typeface="Arial" charset="0"/>
              </a:rPr>
              <a:t>7 ТР ЕАЭС, 36 изменений в ТР</a:t>
            </a:r>
          </a:p>
        </p:txBody>
      </p:sp>
      <p:pic>
        <p:nvPicPr>
          <p:cNvPr id="14" name="Picture 4" descr="ТР ТС 004 20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4245" y="970595"/>
            <a:ext cx="3645275" cy="53792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8" name="Rectangle 3"/>
          <p:cNvSpPr txBox="1">
            <a:spLocks noChangeArrowheads="1"/>
          </p:cNvSpPr>
          <p:nvPr/>
        </p:nvSpPr>
        <p:spPr bwMode="auto">
          <a:xfrm>
            <a:off x="4883911" y="4677139"/>
            <a:ext cx="3036292" cy="1351285"/>
          </a:xfrm>
          <a:prstGeom prst="rect">
            <a:avLst/>
          </a:prstGeom>
          <a:solidFill>
            <a:srgbClr val="002060"/>
          </a:solidFill>
          <a:ln>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ctr">
              <a:lnSpc>
                <a:spcPct val="90000"/>
              </a:lnSpc>
              <a:buNone/>
              <a:defRPr/>
            </a:pPr>
            <a:r>
              <a:rPr lang="ru-RU" altLang="ru-RU" sz="2400"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Пример : </a:t>
            </a:r>
          </a:p>
          <a:p>
            <a:pPr marL="0" indent="0" algn="ctr">
              <a:lnSpc>
                <a:spcPct val="90000"/>
              </a:lnSpc>
              <a:buNone/>
              <a:defRPr/>
            </a:pPr>
            <a:r>
              <a:rPr lang="ru-RU" altLang="ru-RU" sz="2400"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ТР ТС 005</a:t>
            </a:r>
            <a:r>
              <a:rPr lang="en-US" altLang="ru-RU" sz="2400"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ru-RU" altLang="ru-RU" sz="2400"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201</a:t>
            </a:r>
            <a:r>
              <a:rPr lang="en-US" altLang="ru-RU" sz="2400"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a:t>
            </a:r>
            <a:br>
              <a:rPr lang="ru-RU" altLang="ru-RU" sz="2400"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ru-RU" altLang="ru-RU" sz="2400"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ТР ЕАЭС 036/2016</a:t>
            </a:r>
          </a:p>
        </p:txBody>
      </p:sp>
      <p:sp>
        <p:nvSpPr>
          <p:cNvPr id="19" name="Rectangle 3"/>
          <p:cNvSpPr txBox="1">
            <a:spLocks noChangeArrowheads="1"/>
          </p:cNvSpPr>
          <p:nvPr/>
        </p:nvSpPr>
        <p:spPr bwMode="auto">
          <a:xfrm>
            <a:off x="257453" y="4677139"/>
            <a:ext cx="4398388" cy="2016224"/>
          </a:xfrm>
          <a:prstGeom prst="rect">
            <a:avLst/>
          </a:prstGeom>
          <a:solidFill>
            <a:srgbClr val="002060"/>
          </a:solidFill>
          <a:ln>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ctr">
              <a:lnSpc>
                <a:spcPct val="90000"/>
              </a:lnSpc>
              <a:buNone/>
              <a:defRPr/>
            </a:pPr>
            <a:r>
              <a:rPr lang="ru-RU" altLang="ru-RU" sz="2400"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Технические регламенты ЕАЭС применяются и выполняются в Республике Беларусь непосредственно и без изъятий</a:t>
            </a:r>
            <a:endParaRPr lang="ru-RU" altLang="ru-RU" sz="2400"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4766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регламенты </a:t>
            </a:r>
            <a:b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b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Евразийского экономического союза</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917" t="15063" r="19306" b="7749"/>
          <a:stretch/>
        </p:blipFill>
        <p:spPr bwMode="auto">
          <a:xfrm>
            <a:off x="295904" y="1700809"/>
            <a:ext cx="6910560" cy="4779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Прямоугольник 5"/>
          <p:cNvSpPr>
            <a:spLocks noChangeArrowheads="1"/>
          </p:cNvSpPr>
          <p:nvPr/>
        </p:nvSpPr>
        <p:spPr bwMode="auto">
          <a:xfrm>
            <a:off x="335360" y="1167409"/>
            <a:ext cx="5760640" cy="5027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t>www.eurasiancommission.org</a:t>
            </a:r>
            <a:endParaRPr lang="ru-RU" altLang="ru-RU" sz="2667"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102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992" t="19418" r="21596" b="8084"/>
          <a:stretch/>
        </p:blipFill>
        <p:spPr bwMode="auto">
          <a:xfrm>
            <a:off x="7344139" y="932724"/>
            <a:ext cx="4560051" cy="30280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024" t="27113" r="21892" b="22883"/>
          <a:stretch/>
        </p:blipFill>
        <p:spPr bwMode="auto">
          <a:xfrm>
            <a:off x="7344139" y="4090534"/>
            <a:ext cx="4560051" cy="20997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60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54" idx="1"/>
          </p:cNvCxnSpPr>
          <p:nvPr/>
        </p:nvCxnSpPr>
        <p:spPr>
          <a:xfrm flipH="1">
            <a:off x="1637508" y="6386589"/>
            <a:ext cx="988345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0" y="0"/>
            <a:ext cx="1637508" cy="6858000"/>
          </a:xfrm>
          <a:prstGeom prst="rect">
            <a:avLst/>
          </a:prstGeom>
          <a:pattFill prst="ltHorz">
            <a:fgClr>
              <a:schemeClr val="accent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0" y="0"/>
            <a:ext cx="12192000" cy="6926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Скругленный прямоугольник 7"/>
          <p:cNvSpPr/>
          <p:nvPr/>
        </p:nvSpPr>
        <p:spPr>
          <a:xfrm>
            <a:off x="1265956" y="332655"/>
            <a:ext cx="10627486" cy="931813"/>
          </a:xfrm>
          <a:prstGeom prst="roundRect">
            <a:avLst/>
          </a:prstGeom>
          <a:solidFill>
            <a:srgbClr val="23387D"/>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ru-RU" sz="3600" b="1" dirty="0" err="1">
                <a:solidFill>
                  <a:schemeClr val="bg1"/>
                </a:solidFill>
                <a:latin typeface="Arial" panose="020B0604020202020204" pitchFamily="34" charset="0"/>
                <a:cs typeface="Arial" panose="020B0604020202020204" pitchFamily="34" charset="0"/>
              </a:rPr>
              <a:t>МСиСвИТ</a:t>
            </a:r>
            <a:r>
              <a:rPr kumimoji="0" lang="ru-RU" sz="3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p>
        </p:txBody>
      </p:sp>
      <p:sp>
        <p:nvSpPr>
          <p:cNvPr id="53" name="TextBox 52"/>
          <p:cNvSpPr txBox="1"/>
          <p:nvPr/>
        </p:nvSpPr>
        <p:spPr>
          <a:xfrm>
            <a:off x="1637508" y="6374763"/>
            <a:ext cx="8420892" cy="553998"/>
          </a:xfrm>
          <a:prstGeom prst="rect">
            <a:avLst/>
          </a:prstGeom>
          <a:noFill/>
        </p:spPr>
        <p:txBody>
          <a:bodyPr wrap="square" rtlCol="0">
            <a:spAutoFit/>
          </a:bodyPr>
          <a:lstStyle/>
          <a:p>
            <a:pPr defTabSz="457200">
              <a:defRPr/>
            </a:pPr>
            <a:r>
              <a:rPr lang="ru-RU" sz="1600" spc="200" dirty="0">
                <a:solidFill>
                  <a:schemeClr val="accent5">
                    <a:lumMod val="75000"/>
                  </a:schemeClr>
                </a:solidFill>
              </a:rPr>
              <a:t>Кафедра информационно-измерительных систем</a:t>
            </a:r>
            <a:r>
              <a:rPr lang="en-US" sz="1600" spc="200" dirty="0">
                <a:solidFill>
                  <a:schemeClr val="accent5">
                    <a:lumMod val="75000"/>
                  </a:schemeClr>
                </a:solidFill>
              </a:rPr>
              <a:t> </a:t>
            </a:r>
            <a:r>
              <a:rPr lang="ru-RU" sz="1600" spc="200" dirty="0">
                <a:solidFill>
                  <a:schemeClr val="accent5">
                    <a:lumMod val="75000"/>
                  </a:schemeClr>
                </a:solidFill>
              </a:rPr>
              <a:t>БГУИР</a:t>
            </a:r>
          </a:p>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ru-RU" sz="1400" b="0" i="0" u="none" strike="noStrike" kern="1200" cap="none" spc="0" normalizeH="0" baseline="0" noProof="0" dirty="0">
              <a:ln>
                <a:noFill/>
              </a:ln>
              <a:solidFill>
                <a:srgbClr val="44546A"/>
              </a:solidFill>
              <a:effectLst/>
              <a:uLnTx/>
              <a:uFillTx/>
              <a:latin typeface="Calibri Light" panose="020F0302020204030204"/>
              <a:ea typeface="+mn-ea"/>
              <a:cs typeface="+mn-cs"/>
            </a:endParaRPr>
          </a:p>
        </p:txBody>
      </p:sp>
      <p:grpSp>
        <p:nvGrpSpPr>
          <p:cNvPr id="6" name="Группа 5"/>
          <p:cNvGrpSpPr/>
          <p:nvPr/>
        </p:nvGrpSpPr>
        <p:grpSpPr>
          <a:xfrm>
            <a:off x="11461394" y="6170565"/>
            <a:ext cx="432048" cy="432048"/>
            <a:chOff x="282254" y="6201923"/>
            <a:chExt cx="432048" cy="432048"/>
          </a:xfrm>
          <a:solidFill>
            <a:schemeClr val="accent1">
              <a:lumMod val="75000"/>
            </a:schemeClr>
          </a:solidFill>
        </p:grpSpPr>
        <p:sp>
          <p:nvSpPr>
            <p:cNvPr id="5" name="Овал 4"/>
            <p:cNvSpPr/>
            <p:nvPr/>
          </p:nvSpPr>
          <p:spPr>
            <a:xfrm>
              <a:off x="282254" y="6201923"/>
              <a:ext cx="432048" cy="43204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p:cNvSpPr txBox="1"/>
            <p:nvPr/>
          </p:nvSpPr>
          <p:spPr>
            <a:xfrm>
              <a:off x="341825" y="6233281"/>
              <a:ext cx="301686" cy="369332"/>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0AF5D85-25F6-4F6C-A6DB-C06383F51E27}" type="slidenum">
                <a:rPr kumimoji="0" lang="ru-RU" sz="1800" b="0" i="0" u="none" strike="noStrike" kern="1200" cap="none" spc="0" normalizeH="0" baseline="0" noProof="0" smtClean="0">
                  <a:ln>
                    <a:noFill/>
                  </a:ln>
                  <a:solidFill>
                    <a:prstClr val="white"/>
                  </a:solidFill>
                  <a:effectLst/>
                  <a:uLnTx/>
                  <a:uFillTx/>
                  <a:latin typeface="Calibri" panose="020F0502020204030204"/>
                  <a:ea typeface="+mn-ea"/>
                  <a:cs typeface="+mn-cs"/>
                </a:rPr>
                <a:t>4</a:t>
              </a:fld>
              <a:endParaRPr kumimoji="0" lang="ru-R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Прямоугольник 1"/>
          <p:cNvSpPr/>
          <p:nvPr/>
        </p:nvSpPr>
        <p:spPr>
          <a:xfrm>
            <a:off x="1737195" y="1759047"/>
            <a:ext cx="10175185" cy="276999"/>
          </a:xfrm>
          <a:prstGeom prst="rect">
            <a:avLst/>
          </a:prstGeom>
        </p:spPr>
        <p:txBody>
          <a:bodyPr wrap="square">
            <a:sp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ru-RU" altLang="ru-RU"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Прямоугольник 8"/>
          <p:cNvSpPr/>
          <p:nvPr/>
        </p:nvSpPr>
        <p:spPr>
          <a:xfrm>
            <a:off x="1656446" y="1296450"/>
            <a:ext cx="10255934" cy="4462760"/>
          </a:xfrm>
          <a:prstGeom prst="rect">
            <a:avLst/>
          </a:prstGeom>
        </p:spPr>
        <p:txBody>
          <a:bodyPr wrap="square">
            <a:spAutoFit/>
          </a:bodyPr>
          <a:lstStyle/>
          <a:p>
            <a:r>
              <a:rPr lang="ru-RU" sz="2200" b="1" dirty="0"/>
              <a:t>Литература  </a:t>
            </a:r>
          </a:p>
          <a:p>
            <a:r>
              <a:rPr lang="ru-RU" sz="2200" b="1" dirty="0"/>
              <a:t>Основная</a:t>
            </a:r>
          </a:p>
          <a:p>
            <a:r>
              <a:rPr lang="ru-RU" sz="2200" dirty="0"/>
              <a:t>5. СТБ </a:t>
            </a:r>
            <a:r>
              <a:rPr lang="en-US" sz="2200" dirty="0"/>
              <a:t>ISO/IEC/IEEE 12207-2023</a:t>
            </a:r>
            <a:r>
              <a:rPr lang="ru-RU" sz="2200" dirty="0"/>
              <a:t>. Разработка систем и программного обеспечения. Процессы жизненного цикла программного обеспечения. –  Минск : Госстандарт РБ, 2023.</a:t>
            </a:r>
          </a:p>
          <a:p>
            <a:r>
              <a:rPr lang="ru-RU" sz="2200" dirty="0"/>
              <a:t>6. СТБ ИСО/МЭК 9126-2003. Информационные технологии. Оценка программной продукции. Характеристики качества и руководства по их применению. – </a:t>
            </a:r>
            <a:r>
              <a:rPr lang="ru-RU" sz="2200" dirty="0" err="1"/>
              <a:t>Введ</a:t>
            </a:r>
            <a:r>
              <a:rPr lang="ru-RU" sz="2200" dirty="0"/>
              <a:t>. 2003-11-01. – Минск : Госстандарт РБ, 2003.</a:t>
            </a:r>
          </a:p>
          <a:p>
            <a:r>
              <a:rPr lang="ru-RU" sz="2200" dirty="0"/>
              <a:t>7. ГОСТ 28195-99. Оценка качества программных средств. Общие положения. – </a:t>
            </a:r>
            <a:r>
              <a:rPr lang="ru-RU" sz="2200" dirty="0" err="1"/>
              <a:t>Введ</a:t>
            </a:r>
            <a:r>
              <a:rPr lang="ru-RU" sz="2200" dirty="0"/>
              <a:t>. 2000-03-01. – Минск : Межгосударственный совет по стандартизации, метрологии и сертификации, 2001.</a:t>
            </a:r>
          </a:p>
          <a:p>
            <a:r>
              <a:rPr lang="ru-RU" sz="2200" dirty="0"/>
              <a:t>8. ГОСТ 28806-90. Качество программных средств. Термины и определения. – </a:t>
            </a:r>
            <a:r>
              <a:rPr lang="ru-RU" sz="2200" dirty="0" err="1"/>
              <a:t>Введ</a:t>
            </a:r>
            <a:r>
              <a:rPr lang="ru-RU" sz="2200" dirty="0"/>
              <a:t>. 1992-01-01. – М. : Издательство стандартов, 1991.</a:t>
            </a:r>
          </a:p>
        </p:txBody>
      </p:sp>
    </p:spTree>
    <p:extLst>
      <p:ext uri="{BB962C8B-B14F-4D97-AF65-F5344CB8AC3E}">
        <p14:creationId xmlns:p14="http://schemas.microsoft.com/office/powerpoint/2010/main" val="263348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3733"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регламенты </a:t>
            </a:r>
          </a:p>
        </p:txBody>
      </p:sp>
      <p:sp>
        <p:nvSpPr>
          <p:cNvPr id="4" name="Text Box 3"/>
          <p:cNvSpPr txBox="1">
            <a:spLocks noChangeArrowheads="1"/>
          </p:cNvSpPr>
          <p:nvPr/>
        </p:nvSpPr>
        <p:spPr bwMode="auto">
          <a:xfrm>
            <a:off x="699629" y="1205525"/>
            <a:ext cx="4266715" cy="909159"/>
          </a:xfrm>
          <a:prstGeom prst="rect">
            <a:avLst/>
          </a:prstGeom>
          <a:solidFill>
            <a:srgbClr val="0070C0"/>
          </a:solidFill>
          <a:ln>
            <a:noFill/>
            <a:headEnd/>
            <a:tailEnd/>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lIns="123395" tIns="61697" rIns="123395" bIns="61697" anchor="ctr"/>
          <a:lstStyle>
            <a:lvl1pPr>
              <a:defRPr sz="1200">
                <a:solidFill>
                  <a:schemeClr val="bg1"/>
                </a:solidFill>
                <a:latin typeface="Arial" panose="020B0604020202020204" pitchFamily="34" charset="0"/>
              </a:defRPr>
            </a:lvl1pPr>
            <a:lvl2pPr marL="742950" indent="-285750">
              <a:defRPr sz="1200">
                <a:solidFill>
                  <a:schemeClr val="bg1"/>
                </a:solidFill>
                <a:latin typeface="Arial" panose="020B0604020202020204" pitchFamily="34" charset="0"/>
              </a:defRPr>
            </a:lvl2pPr>
            <a:lvl3pPr marL="1143000" indent="-228600">
              <a:defRPr sz="1200">
                <a:solidFill>
                  <a:schemeClr val="bg1"/>
                </a:solidFill>
                <a:latin typeface="Arial" panose="020B0604020202020204" pitchFamily="34" charset="0"/>
              </a:defRPr>
            </a:lvl3pPr>
            <a:lvl4pPr marL="1600200" indent="-228600">
              <a:defRPr sz="1200">
                <a:solidFill>
                  <a:schemeClr val="bg1"/>
                </a:solidFill>
                <a:latin typeface="Arial" panose="020B0604020202020204" pitchFamily="34" charset="0"/>
              </a:defRPr>
            </a:lvl4pPr>
            <a:lvl5pPr marL="2057400" indent="-228600">
              <a:defRPr sz="1200">
                <a:solidFill>
                  <a:schemeClr val="bg1"/>
                </a:solidFill>
                <a:latin typeface="Arial" panose="020B0604020202020204" pitchFamily="34" charset="0"/>
              </a:defRPr>
            </a:lvl5pPr>
            <a:lvl6pPr marL="2514600" indent="-228600" eaLnBrk="0" fontAlgn="base" hangingPunct="0">
              <a:spcBef>
                <a:spcPct val="0"/>
              </a:spcBef>
              <a:spcAft>
                <a:spcPct val="0"/>
              </a:spcAft>
              <a:defRPr sz="1200">
                <a:solidFill>
                  <a:schemeClr val="bg1"/>
                </a:solidFill>
                <a:latin typeface="Arial" panose="020B0604020202020204" pitchFamily="34" charset="0"/>
              </a:defRPr>
            </a:lvl6pPr>
            <a:lvl7pPr marL="2971800" indent="-228600" eaLnBrk="0" fontAlgn="base" hangingPunct="0">
              <a:spcBef>
                <a:spcPct val="0"/>
              </a:spcBef>
              <a:spcAft>
                <a:spcPct val="0"/>
              </a:spcAft>
              <a:defRPr sz="1200">
                <a:solidFill>
                  <a:schemeClr val="bg1"/>
                </a:solidFill>
                <a:latin typeface="Arial" panose="020B0604020202020204" pitchFamily="34" charset="0"/>
              </a:defRPr>
            </a:lvl7pPr>
            <a:lvl8pPr marL="3429000" indent="-228600" eaLnBrk="0" fontAlgn="base" hangingPunct="0">
              <a:spcBef>
                <a:spcPct val="0"/>
              </a:spcBef>
              <a:spcAft>
                <a:spcPct val="0"/>
              </a:spcAft>
              <a:defRPr sz="1200">
                <a:solidFill>
                  <a:schemeClr val="bg1"/>
                </a:solidFill>
                <a:latin typeface="Arial" panose="020B0604020202020204" pitchFamily="34" charset="0"/>
              </a:defRPr>
            </a:lvl8pPr>
            <a:lvl9pPr marL="3886200" indent="-228600" eaLnBrk="0" fontAlgn="base" hangingPunct="0">
              <a:spcBef>
                <a:spcPct val="0"/>
              </a:spcBef>
              <a:spcAft>
                <a:spcPct val="0"/>
              </a:spcAft>
              <a:defRPr sz="1200">
                <a:solidFill>
                  <a:schemeClr val="bg1"/>
                </a:solidFill>
                <a:latin typeface="Arial" panose="020B0604020202020204" pitchFamily="34" charset="0"/>
              </a:defRPr>
            </a:lvl9pPr>
          </a:lstStyle>
          <a:p>
            <a:pPr algn="ctr">
              <a:spcBef>
                <a:spcPts val="1617"/>
              </a:spcBef>
              <a:spcAft>
                <a:spcPts val="1617"/>
              </a:spcAft>
              <a:defRPr/>
            </a:pPr>
            <a:r>
              <a:rPr lang="ru-RU" altLang="ru-RU" sz="4267" b="1" dirty="0">
                <a:solidFill>
                  <a:srgbClr val="FFFFFF"/>
                </a:solidFill>
                <a:latin typeface="Calibri" panose="020F0502020204030204" pitchFamily="34" charset="0"/>
                <a:cs typeface="Calibri" panose="020F0502020204030204" pitchFamily="34" charset="0"/>
              </a:rPr>
              <a:t>ТР ТС (ЕАЭС)</a:t>
            </a:r>
            <a:endParaRPr lang="ru-RU" altLang="ru-RU" sz="4267" dirty="0">
              <a:solidFill>
                <a:srgbClr val="FFFFFF"/>
              </a:solidFill>
              <a:latin typeface="Calibri" panose="020F0502020204030204" pitchFamily="34" charset="0"/>
              <a:cs typeface="Calibri" panose="020F0502020204030204" pitchFamily="34" charset="0"/>
            </a:endParaRPr>
          </a:p>
        </p:txBody>
      </p:sp>
      <p:sp>
        <p:nvSpPr>
          <p:cNvPr id="5" name="Text Box 3"/>
          <p:cNvSpPr txBox="1">
            <a:spLocks noChangeArrowheads="1"/>
          </p:cNvSpPr>
          <p:nvPr/>
        </p:nvSpPr>
        <p:spPr bwMode="auto">
          <a:xfrm>
            <a:off x="6799352" y="1181257"/>
            <a:ext cx="4266715" cy="903593"/>
          </a:xfrm>
          <a:prstGeom prst="rect">
            <a:avLst/>
          </a:prstGeom>
          <a:solidFill>
            <a:srgbClr val="0070C0"/>
          </a:solidFill>
          <a:ln>
            <a:noFill/>
            <a:headEnd/>
            <a:tailEnd/>
          </a:ln>
          <a:effectLst>
            <a:outerShdw blurRad="44450" dist="27940" dir="5400000" algn="ctr">
              <a:srgbClr val="000000">
                <a:alpha val="32000"/>
              </a:srgbClr>
            </a:outerShdw>
          </a:effectLst>
          <a:scene3d>
            <a:camera prst="orthographicFront">
              <a:rot lat="0" lon="0" rev="0"/>
            </a:camera>
            <a:lightRig rig="balanced" dir="tl">
              <a:rot lat="0" lon="0" rev="8700000"/>
            </a:lightRig>
          </a:scene3d>
          <a:sp3d>
            <a:bevelT w="190500" h="38100"/>
          </a:sp3d>
        </p:spPr>
        <p:style>
          <a:lnRef idx="0">
            <a:schemeClr val="accent3"/>
          </a:lnRef>
          <a:fillRef idx="3">
            <a:schemeClr val="accent3"/>
          </a:fillRef>
          <a:effectRef idx="3">
            <a:schemeClr val="accent3"/>
          </a:effectRef>
          <a:fontRef idx="minor">
            <a:schemeClr val="lt1"/>
          </a:fontRef>
        </p:style>
        <p:txBody>
          <a:bodyPr lIns="123395" tIns="61697" rIns="123395" bIns="61697" anchor="ctr"/>
          <a:lstStyle>
            <a:lvl1pPr>
              <a:defRPr sz="1200">
                <a:solidFill>
                  <a:schemeClr val="bg1"/>
                </a:solidFill>
                <a:latin typeface="Arial" panose="020B0604020202020204" pitchFamily="34" charset="0"/>
              </a:defRPr>
            </a:lvl1pPr>
            <a:lvl2pPr marL="742950" indent="-285750">
              <a:defRPr sz="1200">
                <a:solidFill>
                  <a:schemeClr val="bg1"/>
                </a:solidFill>
                <a:latin typeface="Arial" panose="020B0604020202020204" pitchFamily="34" charset="0"/>
              </a:defRPr>
            </a:lvl2pPr>
            <a:lvl3pPr marL="1143000" indent="-228600">
              <a:defRPr sz="1200">
                <a:solidFill>
                  <a:schemeClr val="bg1"/>
                </a:solidFill>
                <a:latin typeface="Arial" panose="020B0604020202020204" pitchFamily="34" charset="0"/>
              </a:defRPr>
            </a:lvl3pPr>
            <a:lvl4pPr marL="1600200" indent="-228600">
              <a:defRPr sz="1200">
                <a:solidFill>
                  <a:schemeClr val="bg1"/>
                </a:solidFill>
                <a:latin typeface="Arial" panose="020B0604020202020204" pitchFamily="34" charset="0"/>
              </a:defRPr>
            </a:lvl4pPr>
            <a:lvl5pPr marL="2057400" indent="-228600">
              <a:defRPr sz="1200">
                <a:solidFill>
                  <a:schemeClr val="bg1"/>
                </a:solidFill>
                <a:latin typeface="Arial" panose="020B0604020202020204" pitchFamily="34" charset="0"/>
              </a:defRPr>
            </a:lvl5pPr>
            <a:lvl6pPr marL="2514600" indent="-228600" eaLnBrk="0" fontAlgn="base" hangingPunct="0">
              <a:spcBef>
                <a:spcPct val="0"/>
              </a:spcBef>
              <a:spcAft>
                <a:spcPct val="0"/>
              </a:spcAft>
              <a:defRPr sz="1200">
                <a:solidFill>
                  <a:schemeClr val="bg1"/>
                </a:solidFill>
                <a:latin typeface="Arial" panose="020B0604020202020204" pitchFamily="34" charset="0"/>
              </a:defRPr>
            </a:lvl6pPr>
            <a:lvl7pPr marL="2971800" indent="-228600" eaLnBrk="0" fontAlgn="base" hangingPunct="0">
              <a:spcBef>
                <a:spcPct val="0"/>
              </a:spcBef>
              <a:spcAft>
                <a:spcPct val="0"/>
              </a:spcAft>
              <a:defRPr sz="1200">
                <a:solidFill>
                  <a:schemeClr val="bg1"/>
                </a:solidFill>
                <a:latin typeface="Arial" panose="020B0604020202020204" pitchFamily="34" charset="0"/>
              </a:defRPr>
            </a:lvl7pPr>
            <a:lvl8pPr marL="3429000" indent="-228600" eaLnBrk="0" fontAlgn="base" hangingPunct="0">
              <a:spcBef>
                <a:spcPct val="0"/>
              </a:spcBef>
              <a:spcAft>
                <a:spcPct val="0"/>
              </a:spcAft>
              <a:defRPr sz="1200">
                <a:solidFill>
                  <a:schemeClr val="bg1"/>
                </a:solidFill>
                <a:latin typeface="Arial" panose="020B0604020202020204" pitchFamily="34" charset="0"/>
              </a:defRPr>
            </a:lvl8pPr>
            <a:lvl9pPr marL="3886200" indent="-228600" eaLnBrk="0" fontAlgn="base" hangingPunct="0">
              <a:spcBef>
                <a:spcPct val="0"/>
              </a:spcBef>
              <a:spcAft>
                <a:spcPct val="0"/>
              </a:spcAft>
              <a:defRPr sz="1200">
                <a:solidFill>
                  <a:schemeClr val="bg1"/>
                </a:solidFill>
                <a:latin typeface="Arial" panose="020B0604020202020204" pitchFamily="34" charset="0"/>
              </a:defRPr>
            </a:lvl9pPr>
          </a:lstStyle>
          <a:p>
            <a:pPr algn="ctr">
              <a:spcBef>
                <a:spcPts val="1617"/>
              </a:spcBef>
              <a:spcAft>
                <a:spcPts val="1617"/>
              </a:spcAft>
              <a:defRPr/>
            </a:pPr>
            <a:r>
              <a:rPr lang="ru-RU" altLang="ru-RU" sz="4267" b="1" dirty="0">
                <a:solidFill>
                  <a:srgbClr val="FFFFFF"/>
                </a:solidFill>
                <a:latin typeface="Calibri" panose="020F0502020204030204" pitchFamily="34" charset="0"/>
                <a:cs typeface="Calibri" panose="020F0502020204030204" pitchFamily="34" charset="0"/>
              </a:rPr>
              <a:t>ТР </a:t>
            </a:r>
            <a:r>
              <a:rPr lang="en-US" altLang="ru-RU" sz="4267" b="1" dirty="0">
                <a:solidFill>
                  <a:srgbClr val="FFFFFF"/>
                </a:solidFill>
                <a:latin typeface="Calibri" panose="020F0502020204030204" pitchFamily="34" charset="0"/>
                <a:cs typeface="Calibri" panose="020F0502020204030204" pitchFamily="34" charset="0"/>
              </a:rPr>
              <a:t>BY</a:t>
            </a:r>
            <a:endParaRPr lang="ru-RU" altLang="ru-RU" sz="4267" dirty="0">
              <a:solidFill>
                <a:srgbClr val="FFFFFF"/>
              </a:solidFill>
              <a:latin typeface="Calibri" panose="020F0502020204030204" pitchFamily="34" charset="0"/>
              <a:cs typeface="Calibri" panose="020F0502020204030204" pitchFamily="34" charset="0"/>
            </a:endParaRPr>
          </a:p>
        </p:txBody>
      </p:sp>
      <p:sp>
        <p:nvSpPr>
          <p:cNvPr id="7" name="Text Box 5"/>
          <p:cNvSpPr txBox="1">
            <a:spLocks noChangeArrowheads="1"/>
          </p:cNvSpPr>
          <p:nvPr/>
        </p:nvSpPr>
        <p:spPr bwMode="auto">
          <a:xfrm>
            <a:off x="143340" y="2085140"/>
            <a:ext cx="5379297" cy="4294045"/>
          </a:xfrm>
          <a:prstGeom prst="rect">
            <a:avLst/>
          </a:prstGeom>
          <a:solidFill>
            <a:srgbClr val="D3DFEE"/>
          </a:solidFill>
          <a:ln w="12700">
            <a:solidFill>
              <a:srgbClr val="00206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wrap="square" lIns="113903" tIns="56952" rIns="113903" bIns="56952" anchor="ctr">
            <a:spAutoFit/>
          </a:bodyPr>
          <a:lstStyle>
            <a:defPPr>
              <a:defRPr lang="ru-RU"/>
            </a:defPPr>
            <a:lvl1pPr algn="ctr" eaLnBrk="1" hangingPunct="1">
              <a:defRPr sz="1385" b="1">
                <a:solidFill>
                  <a:srgbClr val="003366"/>
                </a:solidFill>
                <a:latin typeface="Arial" charset="0"/>
                <a:cs typeface="Arial" charset="0"/>
              </a:defRPr>
            </a:lvl1pPr>
            <a:lvl2pPr marL="742950" indent="-285750">
              <a:defRPr>
                <a:latin typeface="Georgia" pitchFamily="18" charset="0"/>
              </a:defRPr>
            </a:lvl2pPr>
            <a:lvl3pPr marL="1143000" indent="-228600">
              <a:defRPr>
                <a:latin typeface="Georgia" pitchFamily="18" charset="0"/>
              </a:defRPr>
            </a:lvl3pPr>
            <a:lvl4pPr marL="1600200" indent="-228600">
              <a:defRPr>
                <a:latin typeface="Georgia" pitchFamily="18" charset="0"/>
              </a:defRPr>
            </a:lvl4pPr>
            <a:lvl5pPr marL="2057400" indent="-228600">
              <a:defRPr>
                <a:latin typeface="Georgia" pitchFamily="18" charset="0"/>
              </a:defRPr>
            </a:lvl5pPr>
            <a:lvl6pPr marL="2514600" indent="-228600" eaLnBrk="0" fontAlgn="base" hangingPunct="0">
              <a:spcBef>
                <a:spcPct val="0"/>
              </a:spcBef>
              <a:spcAft>
                <a:spcPct val="0"/>
              </a:spcAft>
              <a:defRPr>
                <a:latin typeface="Georgia" pitchFamily="18" charset="0"/>
              </a:defRPr>
            </a:lvl6pPr>
            <a:lvl7pPr marL="2971800" indent="-228600" eaLnBrk="0" fontAlgn="base" hangingPunct="0">
              <a:spcBef>
                <a:spcPct val="0"/>
              </a:spcBef>
              <a:spcAft>
                <a:spcPct val="0"/>
              </a:spcAft>
              <a:defRPr>
                <a:latin typeface="Georgia" pitchFamily="18" charset="0"/>
              </a:defRPr>
            </a:lvl7pPr>
            <a:lvl8pPr marL="3429000" indent="-228600" eaLnBrk="0" fontAlgn="base" hangingPunct="0">
              <a:spcBef>
                <a:spcPct val="0"/>
              </a:spcBef>
              <a:spcAft>
                <a:spcPct val="0"/>
              </a:spcAft>
              <a:defRPr>
                <a:latin typeface="Georgia" pitchFamily="18" charset="0"/>
              </a:defRPr>
            </a:lvl8pPr>
            <a:lvl9pPr marL="3886200" indent="-228600" eaLnBrk="0" fontAlgn="base" hangingPunct="0">
              <a:spcBef>
                <a:spcPct val="0"/>
              </a:spcBef>
              <a:spcAft>
                <a:spcPct val="0"/>
              </a:spcAft>
              <a:defRPr>
                <a:latin typeface="Georgia" pitchFamily="18" charset="0"/>
              </a:defRPr>
            </a:lvl9pPr>
          </a:lstStyle>
          <a:p>
            <a:pPr>
              <a:defRPr/>
            </a:pPr>
            <a:endParaRPr lang="ru-RU" sz="1847" b="0" dirty="0"/>
          </a:p>
          <a:p>
            <a:pPr marL="380990" indent="-380990" algn="l">
              <a:buFont typeface="Wingdings" panose="05000000000000000000" pitchFamily="2" charset="2"/>
              <a:buChar char="ü"/>
              <a:defRPr/>
            </a:pPr>
            <a:r>
              <a:rPr lang="ru-RU" sz="2133" dirty="0">
                <a:solidFill>
                  <a:srgbClr val="800000"/>
                </a:solidFill>
                <a:latin typeface="Tahoma" panose="020B0604030504040204" pitchFamily="34" charset="0"/>
                <a:ea typeface="Tahoma" panose="020B0604030504040204" pitchFamily="34" charset="0"/>
                <a:cs typeface="Tahoma" panose="020B0604030504040204" pitchFamily="34" charset="0"/>
              </a:rPr>
              <a:t>не являются ТНПА </a:t>
            </a:r>
            <a:r>
              <a:rPr lang="ru-RU" sz="2133" dirty="0">
                <a:latin typeface="Tahoma" panose="020B0604030504040204" pitchFamily="34" charset="0"/>
                <a:ea typeface="Tahoma" panose="020B0604030504040204" pitchFamily="34" charset="0"/>
                <a:cs typeface="Tahoma" panose="020B0604030504040204" pitchFamily="34" charset="0"/>
              </a:rPr>
              <a:t>в области технического нормирования и стандартизации </a:t>
            </a:r>
            <a:endParaRPr lang="en-US" sz="2133" dirty="0">
              <a:latin typeface="Tahoma" panose="020B0604030504040204" pitchFamily="34" charset="0"/>
              <a:ea typeface="Tahoma" panose="020B0604030504040204" pitchFamily="34" charset="0"/>
              <a:cs typeface="Tahoma" panose="020B0604030504040204" pitchFamily="34" charset="0"/>
            </a:endParaRPr>
          </a:p>
          <a:p>
            <a:pPr algn="l">
              <a:defRPr/>
            </a:pPr>
            <a:endParaRPr lang="ru-RU" sz="2133" b="0" dirty="0">
              <a:latin typeface="Tahoma" panose="020B0604030504040204" pitchFamily="34" charset="0"/>
              <a:ea typeface="Tahoma" panose="020B0604030504040204" pitchFamily="34" charset="0"/>
              <a:cs typeface="Tahoma" panose="020B0604030504040204" pitchFamily="34" charset="0"/>
            </a:endParaRPr>
          </a:p>
          <a:p>
            <a:pPr marL="380990" indent="-380990" algn="l">
              <a:buFont typeface="Wingdings" panose="05000000000000000000" pitchFamily="2" charset="2"/>
              <a:buChar char="ü"/>
              <a:defRPr/>
            </a:pPr>
            <a:r>
              <a:rPr lang="ru-RU" sz="2133" dirty="0">
                <a:latin typeface="Tahoma" panose="020B0604030504040204" pitchFamily="34" charset="0"/>
                <a:ea typeface="Tahoma" panose="020B0604030504040204" pitchFamily="34" charset="0"/>
                <a:cs typeface="Tahoma" panose="020B0604030504040204" pitchFamily="34" charset="0"/>
              </a:rPr>
              <a:t>являются </a:t>
            </a:r>
            <a:r>
              <a:rPr lang="ru-RU" sz="2133" dirty="0">
                <a:solidFill>
                  <a:srgbClr val="800000"/>
                </a:solidFill>
                <a:latin typeface="Tahoma" panose="020B0604030504040204" pitchFamily="34" charset="0"/>
                <a:ea typeface="Tahoma" panose="020B0604030504040204" pitchFamily="34" charset="0"/>
                <a:cs typeface="Tahoma" panose="020B0604030504040204" pitchFamily="34" charset="0"/>
              </a:rPr>
              <a:t>самостоятельными источниками </a:t>
            </a:r>
            <a:r>
              <a:rPr lang="ru-RU" sz="2133" dirty="0">
                <a:latin typeface="Tahoma" panose="020B0604030504040204" pitchFamily="34" charset="0"/>
                <a:ea typeface="Tahoma" panose="020B0604030504040204" pitchFamily="34" charset="0"/>
                <a:cs typeface="Tahoma" panose="020B0604030504040204" pitchFamily="34" charset="0"/>
              </a:rPr>
              <a:t>правового регулирования отношений в сфере технического нормирования и стандартизации на территории Республики Беларусь</a:t>
            </a:r>
            <a:endParaRPr lang="ru-RU" sz="2133" b="0" dirty="0">
              <a:latin typeface="Tahoma" panose="020B0604030504040204" pitchFamily="34" charset="0"/>
              <a:ea typeface="Tahoma" panose="020B0604030504040204" pitchFamily="34" charset="0"/>
              <a:cs typeface="Tahoma" panose="020B0604030504040204" pitchFamily="34" charset="0"/>
            </a:endParaRPr>
          </a:p>
          <a:p>
            <a:pPr>
              <a:defRPr/>
            </a:pPr>
            <a:endParaRPr lang="ru-RU" altLang="ru-RU" sz="1847" dirty="0"/>
          </a:p>
        </p:txBody>
      </p:sp>
      <p:sp>
        <p:nvSpPr>
          <p:cNvPr id="8" name="Text Box 5"/>
          <p:cNvSpPr txBox="1">
            <a:spLocks noChangeArrowheads="1"/>
          </p:cNvSpPr>
          <p:nvPr/>
        </p:nvSpPr>
        <p:spPr bwMode="auto">
          <a:xfrm>
            <a:off x="6104789" y="1921025"/>
            <a:ext cx="5655840" cy="4625354"/>
          </a:xfrm>
          <a:prstGeom prst="rect">
            <a:avLst/>
          </a:prstGeom>
          <a:solidFill>
            <a:srgbClr val="D3DFEE"/>
          </a:solidFill>
          <a:ln w="12700">
            <a:solidFill>
              <a:srgbClr val="002060"/>
            </a:solid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p:spPr>
        <p:txBody>
          <a:bodyPr wrap="square" lIns="113903" tIns="56952" rIns="113903" bIns="56952" anchor="ctr">
            <a:spAutoFit/>
          </a:bodyPr>
          <a:lstStyle>
            <a:defPPr>
              <a:defRPr lang="ru-RU"/>
            </a:defPPr>
            <a:lvl1pPr algn="ctr" eaLnBrk="1" hangingPunct="1">
              <a:defRPr sz="1385" b="1">
                <a:solidFill>
                  <a:srgbClr val="003366"/>
                </a:solidFill>
                <a:latin typeface="Arial" charset="0"/>
                <a:cs typeface="Arial" charset="0"/>
              </a:defRPr>
            </a:lvl1pPr>
            <a:lvl2pPr marL="742950" indent="-285750">
              <a:defRPr>
                <a:latin typeface="Georgia" pitchFamily="18" charset="0"/>
              </a:defRPr>
            </a:lvl2pPr>
            <a:lvl3pPr marL="1143000" indent="-228600">
              <a:defRPr>
                <a:latin typeface="Georgia" pitchFamily="18" charset="0"/>
              </a:defRPr>
            </a:lvl3pPr>
            <a:lvl4pPr marL="1600200" indent="-228600">
              <a:defRPr>
                <a:latin typeface="Georgia" pitchFamily="18" charset="0"/>
              </a:defRPr>
            </a:lvl4pPr>
            <a:lvl5pPr marL="2057400" indent="-228600">
              <a:defRPr>
                <a:latin typeface="Georgia" pitchFamily="18" charset="0"/>
              </a:defRPr>
            </a:lvl5pPr>
            <a:lvl6pPr marL="2514600" indent="-228600" eaLnBrk="0" fontAlgn="base" hangingPunct="0">
              <a:spcBef>
                <a:spcPct val="0"/>
              </a:spcBef>
              <a:spcAft>
                <a:spcPct val="0"/>
              </a:spcAft>
              <a:defRPr>
                <a:latin typeface="Georgia" pitchFamily="18" charset="0"/>
              </a:defRPr>
            </a:lvl6pPr>
            <a:lvl7pPr marL="2971800" indent="-228600" eaLnBrk="0" fontAlgn="base" hangingPunct="0">
              <a:spcBef>
                <a:spcPct val="0"/>
              </a:spcBef>
              <a:spcAft>
                <a:spcPct val="0"/>
              </a:spcAft>
              <a:defRPr>
                <a:latin typeface="Georgia" pitchFamily="18" charset="0"/>
              </a:defRPr>
            </a:lvl7pPr>
            <a:lvl8pPr marL="3429000" indent="-228600" eaLnBrk="0" fontAlgn="base" hangingPunct="0">
              <a:spcBef>
                <a:spcPct val="0"/>
              </a:spcBef>
              <a:spcAft>
                <a:spcPct val="0"/>
              </a:spcAft>
              <a:defRPr>
                <a:latin typeface="Georgia" pitchFamily="18" charset="0"/>
              </a:defRPr>
            </a:lvl8pPr>
            <a:lvl9pPr marL="3886200" indent="-228600" eaLnBrk="0" fontAlgn="base" hangingPunct="0">
              <a:spcBef>
                <a:spcPct val="0"/>
              </a:spcBef>
              <a:spcAft>
                <a:spcPct val="0"/>
              </a:spcAft>
              <a:defRPr>
                <a:latin typeface="Georgia" pitchFamily="18" charset="0"/>
              </a:defRPr>
            </a:lvl9pPr>
          </a:lstStyle>
          <a:p>
            <a:pPr>
              <a:defRPr/>
            </a:pPr>
            <a:endParaRPr lang="ru-RU" sz="1867" b="0" dirty="0"/>
          </a:p>
          <a:p>
            <a:pPr marL="380990" indent="-380990" algn="l">
              <a:buFont typeface="Wingdings" panose="05000000000000000000" pitchFamily="2" charset="2"/>
              <a:buChar char="ü"/>
              <a:defRPr/>
            </a:pPr>
            <a:r>
              <a:rPr lang="ru-RU" sz="2133" dirty="0">
                <a:latin typeface="Tahoma" panose="020B0604030504040204" pitchFamily="34" charset="0"/>
                <a:ea typeface="Tahoma" panose="020B0604030504040204" pitchFamily="34" charset="0"/>
                <a:cs typeface="Tahoma" panose="020B0604030504040204" pitchFamily="34" charset="0"/>
              </a:rPr>
              <a:t>разрабатываются  в отношении продукции, которая включена в </a:t>
            </a:r>
            <a:r>
              <a:rPr lang="ru-RU" sz="2133" dirty="0">
                <a:solidFill>
                  <a:srgbClr val="800000"/>
                </a:solidFill>
                <a:latin typeface="Tahoma" panose="020B0604030504040204" pitchFamily="34" charset="0"/>
                <a:ea typeface="Tahoma" panose="020B0604030504040204" pitchFamily="34" charset="0"/>
                <a:cs typeface="Tahoma" panose="020B0604030504040204" pitchFamily="34" charset="0"/>
              </a:rPr>
              <a:t>Единый перечень </a:t>
            </a:r>
            <a:r>
              <a:rPr lang="ru-RU" sz="2133" dirty="0">
                <a:latin typeface="Tahoma" panose="020B0604030504040204" pitchFamily="34" charset="0"/>
                <a:ea typeface="Tahoma" panose="020B0604030504040204" pitchFamily="34" charset="0"/>
                <a:cs typeface="Tahoma" panose="020B0604030504040204" pitchFamily="34" charset="0"/>
              </a:rPr>
              <a:t>продукции, в отношении которой устанавливаются обязательные требования в рамках ЕАЭС, и в отношении которой не вступили в силу или на которую не распространяются ТР ЕАЭС</a:t>
            </a:r>
          </a:p>
          <a:p>
            <a:pPr algn="l">
              <a:defRPr/>
            </a:pPr>
            <a:endParaRPr lang="ru-RU" sz="2133" b="0" dirty="0">
              <a:latin typeface="Tahoma" panose="020B0604030504040204" pitchFamily="34" charset="0"/>
              <a:ea typeface="Tahoma" panose="020B0604030504040204" pitchFamily="34" charset="0"/>
              <a:cs typeface="Tahoma" panose="020B0604030504040204" pitchFamily="34" charset="0"/>
            </a:endParaRPr>
          </a:p>
          <a:p>
            <a:pPr marL="380990" indent="-380990" algn="l">
              <a:buFont typeface="Wingdings" panose="05000000000000000000" pitchFamily="2" charset="2"/>
              <a:buChar char="ü"/>
              <a:defRPr/>
            </a:pPr>
            <a:r>
              <a:rPr lang="ru-RU" sz="2133" dirty="0">
                <a:latin typeface="Tahoma" panose="020B0604030504040204" pitchFamily="34" charset="0"/>
                <a:ea typeface="Tahoma" panose="020B0604030504040204" pitchFamily="34" charset="0"/>
                <a:cs typeface="Tahoma" panose="020B0604030504040204" pitchFamily="34" charset="0"/>
              </a:rPr>
              <a:t>действуют до вступления в силу технических регламентов ЕАЭС </a:t>
            </a:r>
            <a:endParaRPr lang="ru-RU" sz="2133" b="0" dirty="0">
              <a:latin typeface="Tahoma" panose="020B0604030504040204" pitchFamily="34" charset="0"/>
              <a:ea typeface="Tahoma" panose="020B0604030504040204" pitchFamily="34" charset="0"/>
              <a:cs typeface="Tahoma" panose="020B0604030504040204" pitchFamily="34" charset="0"/>
            </a:endParaRPr>
          </a:p>
          <a:p>
            <a:pPr>
              <a:defRPr/>
            </a:pPr>
            <a:endParaRPr lang="ru-RU" altLang="ru-RU" sz="1847" dirty="0"/>
          </a:p>
        </p:txBody>
      </p:sp>
    </p:spTree>
    <p:extLst>
      <p:ext uri="{BB962C8B-B14F-4D97-AF65-F5344CB8AC3E}">
        <p14:creationId xmlns:p14="http://schemas.microsoft.com/office/powerpoint/2010/main" val="3720509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1600200"/>
            <a:ext cx="10160000" cy="2692896"/>
          </a:xfrm>
        </p:spPr>
        <p:txBody>
          <a:bodyPr>
            <a:normAutofit fontScale="92500" lnSpcReduction="10000"/>
          </a:bodyPr>
          <a:lstStyle/>
          <a:p>
            <a:pPr marL="152396" indent="0" algn="ctr">
              <a:buNone/>
            </a:pPr>
            <a:r>
              <a:rPr lang="ru-RU" sz="7200" b="1"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Технические кодексы установившейся практики</a:t>
            </a:r>
          </a:p>
        </p:txBody>
      </p:sp>
    </p:spTree>
    <p:extLst>
      <p:ext uri="{BB962C8B-B14F-4D97-AF65-F5344CB8AC3E}">
        <p14:creationId xmlns:p14="http://schemas.microsoft.com/office/powerpoint/2010/main" val="4133254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кодексы установившейся практики </a:t>
            </a:r>
          </a:p>
        </p:txBody>
      </p:sp>
      <p:sp>
        <p:nvSpPr>
          <p:cNvPr id="15" name="Объект 2"/>
          <p:cNvSpPr txBox="1">
            <a:spLocks/>
          </p:cNvSpPr>
          <p:nvPr/>
        </p:nvSpPr>
        <p:spPr>
          <a:xfrm>
            <a:off x="143339" y="943203"/>
            <a:ext cx="10945216" cy="1536171"/>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just">
              <a:spcBef>
                <a:spcPts val="0"/>
              </a:spcBef>
              <a:buNone/>
            </a:pP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Технический кодекс установившейся практики  </a:t>
            </a: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 ТНПА, разработанный в процессе стандартизации, утвержденный РОГУ или </a:t>
            </a:r>
            <a:r>
              <a:rPr lang="ru-RU" sz="2133" b="1" dirty="0" err="1">
                <a:solidFill>
                  <a:srgbClr val="002060"/>
                </a:solidFill>
                <a:latin typeface="Tahoma" panose="020B0604030504040204" pitchFamily="34" charset="0"/>
                <a:ea typeface="Tahoma" panose="020B0604030504040204" pitchFamily="34" charset="0"/>
                <a:cs typeface="Tahoma" panose="020B0604030504040204" pitchFamily="34" charset="0"/>
              </a:rPr>
              <a:t>Нацбанком</a:t>
            </a: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 и содержащий основанные  на результатах установившейся практики технические требования к процессам:</a:t>
            </a:r>
          </a:p>
        </p:txBody>
      </p:sp>
      <p:sp>
        <p:nvSpPr>
          <p:cNvPr id="5" name="Rectangle 3"/>
          <p:cNvSpPr txBox="1">
            <a:spLocks noChangeArrowheads="1"/>
          </p:cNvSpPr>
          <p:nvPr/>
        </p:nvSpPr>
        <p:spPr bwMode="auto">
          <a:xfrm>
            <a:off x="2956714" y="4773149"/>
            <a:ext cx="5941484" cy="2084851"/>
          </a:xfrm>
          <a:prstGeom prst="rect">
            <a:avLst/>
          </a:prstGeom>
          <a:solidFill>
            <a:srgbClr val="002060"/>
          </a:solidFill>
          <a:ln>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ctr">
              <a:lnSpc>
                <a:spcPct val="90000"/>
              </a:lnSpc>
              <a:buNone/>
              <a:defRPr/>
            </a:pPr>
            <a:r>
              <a:rPr lang="ru-RU" altLang="ru-RU" sz="3733"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Пример : </a:t>
            </a:r>
          </a:p>
          <a:p>
            <a:pPr marL="0" indent="0" algn="ctr">
              <a:lnSpc>
                <a:spcPct val="90000"/>
              </a:lnSpc>
              <a:buNone/>
              <a:defRPr/>
            </a:pPr>
            <a:r>
              <a:rPr lang="ru-RU" altLang="ru-RU" sz="3733"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ТКП 003-2005 (02140)</a:t>
            </a:r>
          </a:p>
          <a:p>
            <a:pPr marL="0" indent="0" algn="ctr">
              <a:lnSpc>
                <a:spcPct val="90000"/>
              </a:lnSpc>
              <a:buNone/>
              <a:defRPr/>
            </a:pPr>
            <a:r>
              <a:rPr lang="ru-RU" altLang="ru-RU" sz="3733"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ТКП 5.3.17-2007 (03220)</a:t>
            </a:r>
          </a:p>
        </p:txBody>
      </p:sp>
      <p:sp>
        <p:nvSpPr>
          <p:cNvPr id="7" name="Объект 2"/>
          <p:cNvSpPr txBox="1">
            <a:spLocks/>
          </p:cNvSpPr>
          <p:nvPr/>
        </p:nvSpPr>
        <p:spPr>
          <a:xfrm>
            <a:off x="143339" y="2372884"/>
            <a:ext cx="11098996" cy="2161777"/>
          </a:xfrm>
          <a:prstGeom prst="rect">
            <a:avLst/>
          </a:prstGeom>
          <a:solidFill>
            <a:schemeClr val="bg1">
              <a:lumMod val="95000"/>
            </a:schemeClr>
          </a:solidFill>
        </p:spPr>
        <p:txBody>
          <a:bodyPr vert="horz" lIns="121920" tIns="60960" rIns="121920" bIns="60960" numCol="3"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разработки</a:t>
            </a:r>
          </a:p>
          <a:p>
            <a:pPr>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проектирования</a:t>
            </a:r>
          </a:p>
          <a:p>
            <a:pPr>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изысканий</a:t>
            </a:r>
          </a:p>
          <a:p>
            <a:pPr>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производства</a:t>
            </a:r>
          </a:p>
          <a:p>
            <a:pPr>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строительства</a:t>
            </a:r>
          </a:p>
          <a:p>
            <a:pPr>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монтажа</a:t>
            </a:r>
          </a:p>
          <a:p>
            <a:pPr>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наладки</a:t>
            </a:r>
          </a:p>
          <a:p>
            <a:pPr>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эксплуатации (использования)</a:t>
            </a:r>
          </a:p>
          <a:p>
            <a:pPr>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 хранения</a:t>
            </a:r>
          </a:p>
          <a:p>
            <a:pPr>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перевозки (транспортирования)</a:t>
            </a:r>
          </a:p>
          <a:p>
            <a:pPr>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 реализации и утилизации продукции </a:t>
            </a:r>
          </a:p>
          <a:p>
            <a:pPr marL="152396" indent="0">
              <a:spcBef>
                <a:spcPts val="0"/>
              </a:spcBef>
              <a:buNone/>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или</a:t>
            </a:r>
          </a:p>
          <a:p>
            <a:pPr>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к выполнению работ, оказанию услуг</a:t>
            </a:r>
          </a:p>
        </p:txBody>
      </p:sp>
    </p:spTree>
    <p:extLst>
      <p:ext uri="{BB962C8B-B14F-4D97-AF65-F5344CB8AC3E}">
        <p14:creationId xmlns:p14="http://schemas.microsoft.com/office/powerpoint/2010/main" val="41732582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Объект 2"/>
          <p:cNvSpPr txBox="1">
            <a:spLocks/>
          </p:cNvSpPr>
          <p:nvPr/>
        </p:nvSpPr>
        <p:spPr>
          <a:xfrm>
            <a:off x="-1" y="1220755"/>
            <a:ext cx="11258543" cy="5184576"/>
          </a:xfrm>
          <a:prstGeom prst="rect">
            <a:avLst/>
          </a:prstGeom>
          <a:solidFill>
            <a:schemeClr val="accent6">
              <a:lumMod val="20000"/>
              <a:lumOff val="80000"/>
            </a:schemeClr>
          </a:solidFill>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95887" indent="-721766" algn="just">
              <a:spcAft>
                <a:spcPts val="800"/>
              </a:spcAft>
              <a:buNone/>
            </a:pP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Статья 21  </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Применение технических кодексов установившейся практики</a:t>
            </a:r>
          </a:p>
          <a:p>
            <a:pPr marL="474121" indent="0" algn="just">
              <a:spcAft>
                <a:spcPts val="800"/>
              </a:spcAft>
              <a:buNone/>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ТКП являются </a:t>
            </a: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добровольными</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 для применения, за исключением случаев:</a:t>
            </a:r>
          </a:p>
          <a:p>
            <a:pPr marL="855112" indent="-380990" algn="just">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если в законодательном акте Республики Беларусь, ТР BY либо ином НПА Совета Министров Республики Беларусь дана ссылка на ТКП  </a:t>
            </a:r>
          </a:p>
          <a:p>
            <a:pPr marL="855112" indent="-380990" algn="just">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субъект в добровольном порядке заявил о соблюдении ТКП</a:t>
            </a:r>
          </a:p>
          <a:p>
            <a:pPr marL="855112" indent="-380990" algn="just">
              <a:buFont typeface="Wingdings" panose="05000000000000000000" pitchFamily="2" charset="2"/>
              <a:buChar char="ü"/>
            </a:pP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возможность установления в пяти сферах (областях) </a:t>
            </a:r>
            <a:r>
              <a:rPr lang="ru-RU" sz="1467" dirty="0">
                <a:solidFill>
                  <a:srgbClr val="002060"/>
                </a:solidFill>
                <a:latin typeface="Tahoma" panose="020B0604030504040204" pitchFamily="34" charset="0"/>
                <a:ea typeface="Tahoma" panose="020B0604030504040204" pitchFamily="34" charset="0"/>
                <a:cs typeface="Tahoma" panose="020B0604030504040204" pitchFamily="34" charset="0"/>
              </a:rPr>
              <a:t>(в сфере защиты госсекретов и иной информации ограниченного распространения, в области использования атомной энергии, обеспечения ядерной и радиационной безопасности, электросвязи, военной сфере) </a:t>
            </a: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обязательности соблюдения ТКП </a:t>
            </a:r>
            <a:r>
              <a:rPr lang="ru-RU" sz="1867" b="1" dirty="0" err="1">
                <a:solidFill>
                  <a:srgbClr val="002060"/>
                </a:solidFill>
                <a:latin typeface="Tahoma" panose="020B0604030504040204" pitchFamily="34" charset="0"/>
                <a:ea typeface="Tahoma" panose="020B0604030504040204" pitchFamily="34" charset="0"/>
                <a:cs typeface="Tahoma" panose="020B0604030504040204" pitchFamily="34" charset="0"/>
              </a:rPr>
              <a:t>юрлицами</a:t>
            </a:r>
            <a:r>
              <a:rPr lang="ru-RU" sz="1867" b="1" dirty="0">
                <a:solidFill>
                  <a:srgbClr val="002060"/>
                </a:solidFill>
                <a:latin typeface="Tahoma" panose="020B0604030504040204" pitchFamily="34" charset="0"/>
                <a:ea typeface="Tahoma" panose="020B0604030504040204" pitchFamily="34" charset="0"/>
                <a:cs typeface="Tahoma" panose="020B0604030504040204" pitchFamily="34" charset="0"/>
              </a:rPr>
              <a:t> и ИП путем принятия уполномоченным госорганом, реализующим политику в соответствующей сфере (области), акта законодательства</a:t>
            </a:r>
            <a:endParaRPr lang="ru-RU" sz="1867" b="1" strike="sngStrike"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just">
              <a:spcAft>
                <a:spcPts val="800"/>
              </a:spcAft>
              <a:buNone/>
            </a:pPr>
            <a:endPar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just">
              <a:spcAft>
                <a:spcPts val="800"/>
              </a:spcAft>
              <a:buNone/>
            </a:pPr>
            <a:endPar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кодексы установившейся практики </a:t>
            </a:r>
          </a:p>
        </p:txBody>
      </p:sp>
    </p:spTree>
    <p:extLst>
      <p:ext uri="{BB962C8B-B14F-4D97-AF65-F5344CB8AC3E}">
        <p14:creationId xmlns:p14="http://schemas.microsoft.com/office/powerpoint/2010/main" val="428929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кодексы установившейся практики </a:t>
            </a:r>
          </a:p>
        </p:txBody>
      </p:sp>
      <p:sp>
        <p:nvSpPr>
          <p:cNvPr id="3" name="Прямоугольник 2"/>
          <p:cNvSpPr/>
          <p:nvPr/>
        </p:nvSpPr>
        <p:spPr>
          <a:xfrm>
            <a:off x="290186" y="1168671"/>
            <a:ext cx="11611627" cy="4493538"/>
          </a:xfrm>
          <a:prstGeom prst="rect">
            <a:avLst/>
          </a:prstGeom>
        </p:spPr>
        <p:txBody>
          <a:bodyPr wrap="square">
            <a:spAutoFit/>
          </a:bodyPr>
          <a:lstStyle/>
          <a:p>
            <a:pPr indent="342900" algn="just">
              <a:spcBef>
                <a:spcPts val="1000"/>
              </a:spcBef>
              <a:spcAft>
                <a:spcPts val="0"/>
              </a:spcAft>
            </a:pPr>
            <a:r>
              <a:rPr lang="ru-RU" sz="2200" dirty="0">
                <a:solidFill>
                  <a:srgbClr val="002060"/>
                </a:solidFill>
                <a:latin typeface="Tahoma" panose="020B0604030504040204" pitchFamily="34" charset="0"/>
                <a:ea typeface="Tahoma" panose="020B0604030504040204" pitchFamily="34" charset="0"/>
                <a:cs typeface="Tahoma" panose="020B0604030504040204" pitchFamily="34" charset="0"/>
              </a:rPr>
              <a:t>Если субъект технического нормирования и стандартизации в добровольном порядке </a:t>
            </a:r>
            <a:r>
              <a:rPr lang="ru-RU" sz="2200" dirty="0">
                <a:solidFill>
                  <a:srgbClr val="FF0000"/>
                </a:solidFill>
                <a:latin typeface="Tahoma" panose="020B0604030504040204" pitchFamily="34" charset="0"/>
                <a:ea typeface="Tahoma" panose="020B0604030504040204" pitchFamily="34" charset="0"/>
                <a:cs typeface="Tahoma" panose="020B0604030504040204" pitchFamily="34" charset="0"/>
              </a:rPr>
              <a:t>заявил о соблюдении технического кодекса установившейся </a:t>
            </a:r>
            <a:r>
              <a:rPr lang="ru-RU" sz="2200" dirty="0">
                <a:solidFill>
                  <a:srgbClr val="002060"/>
                </a:solidFill>
                <a:latin typeface="Tahoma" panose="020B0604030504040204" pitchFamily="34" charset="0"/>
                <a:ea typeface="Tahoma" panose="020B0604030504040204" pitchFamily="34" charset="0"/>
                <a:cs typeface="Tahoma" panose="020B0604030504040204" pitchFamily="34" charset="0"/>
              </a:rPr>
              <a:t>практики (отдельных его требований), в том числе заявил о соответствии техническому кодексу установившейся практики (отдельным его требованиям) выполняемых им процессов разработки, проектирования, изысканий, производства, строительства, монтажа, наладки, эксплуатации (использования), хранения, перевозки (транспортирования), реализации и утилизации продукции, выполняемой им работы или оказываемой им услуги (использовав обозначение технического кодекса установившейся практики (сделав ссылку на отдельные его требования) </a:t>
            </a:r>
            <a:r>
              <a:rPr lang="ru-RU" sz="2200" dirty="0">
                <a:solidFill>
                  <a:srgbClr val="FF0000"/>
                </a:solidFill>
                <a:latin typeface="Tahoma" panose="020B0604030504040204" pitchFamily="34" charset="0"/>
                <a:ea typeface="Tahoma" panose="020B0604030504040204" pitchFamily="34" charset="0"/>
                <a:cs typeface="Tahoma" panose="020B0604030504040204" pitchFamily="34" charset="0"/>
              </a:rPr>
              <a:t>в маркировке, эксплуатационной или иной документации, договорах, рекламе </a:t>
            </a:r>
            <a:r>
              <a:rPr lang="ru-RU" sz="2200" dirty="0">
                <a:solidFill>
                  <a:srgbClr val="002060"/>
                </a:solidFill>
                <a:latin typeface="Tahoma" panose="020B0604030504040204" pitchFamily="34" charset="0"/>
                <a:ea typeface="Tahoma" panose="020B0604030504040204" pitchFamily="34" charset="0"/>
                <a:cs typeface="Tahoma" panose="020B0604030504040204" pitchFamily="34" charset="0"/>
              </a:rPr>
              <a:t>либо заявив об этом иным способом), требования (отдельные требования) технического кодекса установившейся практики для него становятся обязательными для соблюдения в силу добровольного волеизъявления (</a:t>
            </a:r>
            <a:r>
              <a:rPr lang="ru-RU" sz="2200" dirty="0" err="1">
                <a:solidFill>
                  <a:srgbClr val="FF0000"/>
                </a:solidFill>
                <a:latin typeface="Tahoma" panose="020B0604030504040204" pitchFamily="34" charset="0"/>
                <a:ea typeface="Tahoma" panose="020B0604030504040204" pitchFamily="34" charset="0"/>
                <a:cs typeface="Tahoma" panose="020B0604030504040204" pitchFamily="34" charset="0"/>
              </a:rPr>
              <a:t>самообязывания</a:t>
            </a:r>
            <a:r>
              <a:rPr lang="ru-RU" sz="2200" dirty="0">
                <a:solidFill>
                  <a:srgbClr val="002060"/>
                </a:solidFill>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1506415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txBox="1">
            <a:spLocks/>
          </p:cNvSpPr>
          <p:nvPr/>
        </p:nvSpPr>
        <p:spPr>
          <a:xfrm>
            <a:off x="0" y="1028734"/>
            <a:ext cx="11291755" cy="3072341"/>
          </a:xfrm>
          <a:prstGeom prst="rect">
            <a:avLst/>
          </a:prstGeom>
          <a:solidFill>
            <a:schemeClr val="accent6">
              <a:lumMod val="20000"/>
              <a:lumOff val="80000"/>
            </a:schemeClr>
          </a:solidFill>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95887" indent="-721766" algn="just">
              <a:spcAft>
                <a:spcPts val="800"/>
              </a:spcAft>
              <a:buNone/>
            </a:pP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Статья 21  </a:t>
            </a: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Применение технических кодексов установившейся практики</a:t>
            </a:r>
          </a:p>
          <a:p>
            <a:pPr marL="474121" indent="0" algn="just">
              <a:spcAft>
                <a:spcPts val="800"/>
              </a:spcAft>
              <a:buNone/>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Ссылки на ТКП могут приводиться</a:t>
            </a:r>
          </a:p>
          <a:p>
            <a:pPr marL="855112" indent="-380990" algn="just">
              <a:spcBef>
                <a:spcPts val="0"/>
              </a:spcBef>
              <a:buFont typeface="Wingdings" panose="05000000000000000000" pitchFamily="2" charset="2"/>
              <a:buChar char="ü"/>
            </a:pPr>
            <a:r>
              <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rPr>
              <a:t>в тексте НПА</a:t>
            </a:r>
          </a:p>
          <a:p>
            <a:pPr marL="855112" indent="-380990" algn="just">
              <a:spcBef>
                <a:spcPts val="0"/>
              </a:spcBef>
              <a:buFont typeface="Wingdings" panose="05000000000000000000" pitchFamily="2" charset="2"/>
              <a:buChar char="ü"/>
            </a:pPr>
            <a:r>
              <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rPr>
              <a:t>в международных договорах Республики Беларусь</a:t>
            </a:r>
          </a:p>
          <a:p>
            <a:pPr marL="855112" indent="-380990" algn="just">
              <a:spcBef>
                <a:spcPts val="0"/>
              </a:spcBef>
              <a:buFont typeface="Wingdings" panose="05000000000000000000" pitchFamily="2" charset="2"/>
              <a:buChar char="ü"/>
            </a:pPr>
            <a:r>
              <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rPr>
              <a:t>в документах в области технического нормирования и стандартизации</a:t>
            </a:r>
          </a:p>
          <a:p>
            <a:pPr marL="855112" indent="-380990" algn="just">
              <a:spcBef>
                <a:spcPts val="0"/>
              </a:spcBef>
              <a:buFont typeface="Wingdings" panose="05000000000000000000" pitchFamily="2" charset="2"/>
              <a:buChar char="ü"/>
            </a:pPr>
            <a:r>
              <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rPr>
              <a:t>в праве ЕАЭС</a:t>
            </a:r>
          </a:p>
          <a:p>
            <a:pPr marL="855112" indent="-380990" algn="just">
              <a:spcBef>
                <a:spcPts val="0"/>
              </a:spcBef>
              <a:buFont typeface="Wingdings" panose="05000000000000000000" pitchFamily="2" charset="2"/>
              <a:buChar char="ü"/>
            </a:pPr>
            <a:r>
              <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rPr>
              <a:t>в маркировке, эксплуатационной и иной документации, договорах, рекламе, информационных ресурсах и иных формах представления информации</a:t>
            </a:r>
          </a:p>
          <a:p>
            <a:pPr marL="152396" indent="0" algn="just">
              <a:spcAft>
                <a:spcPts val="800"/>
              </a:spcAft>
              <a:buNone/>
            </a:pPr>
            <a:endPar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just">
              <a:spcAft>
                <a:spcPts val="800"/>
              </a:spcAft>
              <a:buNone/>
            </a:pPr>
            <a:endPar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Объект 2"/>
          <p:cNvSpPr txBox="1">
            <a:spLocks/>
          </p:cNvSpPr>
          <p:nvPr/>
        </p:nvSpPr>
        <p:spPr>
          <a:xfrm>
            <a:off x="121923" y="4101075"/>
            <a:ext cx="11169832" cy="2756925"/>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spcAft>
                <a:spcPts val="800"/>
              </a:spcAft>
              <a:buNone/>
            </a:pP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Требования к ТКП</a:t>
            </a:r>
          </a:p>
          <a:p>
            <a:pPr algn="just">
              <a:buFont typeface="Wingdings" panose="05000000000000000000" pitchFamily="2" charset="2"/>
              <a:buChar char="ü"/>
            </a:pPr>
            <a:r>
              <a:rPr lang="ru-RU" sz="1867" b="1" dirty="0">
                <a:solidFill>
                  <a:srgbClr val="800000"/>
                </a:solidFill>
                <a:latin typeface="Tahoma" panose="020B0604030504040204" pitchFamily="34" charset="0"/>
                <a:ea typeface="Tahoma" panose="020B0604030504040204" pitchFamily="34" charset="0"/>
                <a:cs typeface="Tahoma" panose="020B0604030504040204" pitchFamily="34" charset="0"/>
              </a:rPr>
              <a:t>не допускается </a:t>
            </a:r>
            <a:r>
              <a:rPr lang="ru-RU" sz="1867" dirty="0">
                <a:solidFill>
                  <a:srgbClr val="002060"/>
                </a:solidFill>
                <a:latin typeface="Tahoma" panose="020B0604030504040204" pitchFamily="34" charset="0"/>
                <a:ea typeface="Tahoma" panose="020B0604030504040204" pitchFamily="34" charset="0"/>
                <a:cs typeface="Tahoma" panose="020B0604030504040204" pitchFamily="34" charset="0"/>
              </a:rPr>
              <a:t>включение требований, касающихся осуществления административных процедур, кроме случаев включения отсылок к нормативным правовым актам, регулирующим соответствующие отношения</a:t>
            </a:r>
          </a:p>
          <a:p>
            <a:pPr algn="just">
              <a:spcAft>
                <a:spcPts val="800"/>
              </a:spcAft>
              <a:buFont typeface="Wingdings" panose="05000000000000000000" pitchFamily="2" charset="2"/>
              <a:buChar char="ü"/>
            </a:pPr>
            <a:r>
              <a:rPr lang="ru-RU" sz="1867" b="1" dirty="0">
                <a:solidFill>
                  <a:srgbClr val="800000"/>
                </a:solidFill>
                <a:latin typeface="Tahoma" panose="020B0604030504040204" pitchFamily="34" charset="0"/>
                <a:ea typeface="Tahoma" panose="020B0604030504040204" pitchFamily="34" charset="0"/>
                <a:cs typeface="Tahoma" panose="020B0604030504040204" pitchFamily="34" charset="0"/>
              </a:rPr>
              <a:t>не должны подменять НПА</a:t>
            </a:r>
            <a:r>
              <a:rPr lang="ru-RU" sz="1867" dirty="0">
                <a:solidFill>
                  <a:srgbClr val="002060"/>
                </a:solidFill>
                <a:latin typeface="Tahoma" panose="020B0604030504040204" pitchFamily="34" charset="0"/>
                <a:ea typeface="Tahoma" panose="020B0604030504040204" pitchFamily="34" charset="0"/>
                <a:cs typeface="Tahoma" panose="020B0604030504040204" pitchFamily="34" charset="0"/>
              </a:rPr>
              <a:t>, устанавливающие общеобязательные правила (правила, инструкции, регламентирующие различные порядки выполнения работ, оказания услуг, заключения, изменения и прекращения гражданско-правовых договоров, выполнения работ, оказания услуг, осуществления согласований, выдачу разрешений)</a:t>
            </a:r>
          </a:p>
        </p:txBody>
      </p:sp>
      <p:sp>
        <p:nvSpPr>
          <p:cNvPr id="5"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кодексы установившейся практики </a:t>
            </a:r>
          </a:p>
        </p:txBody>
      </p:sp>
    </p:spTree>
    <p:extLst>
      <p:ext uri="{BB962C8B-B14F-4D97-AF65-F5344CB8AC3E}">
        <p14:creationId xmlns:p14="http://schemas.microsoft.com/office/powerpoint/2010/main" val="24820025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1600200"/>
            <a:ext cx="10160000" cy="2692896"/>
          </a:xfrm>
        </p:spPr>
        <p:txBody>
          <a:bodyPr>
            <a:normAutofit/>
          </a:bodyPr>
          <a:lstStyle/>
          <a:p>
            <a:pPr marL="152396" indent="0" algn="ctr">
              <a:buNone/>
            </a:pPr>
            <a:r>
              <a:rPr lang="ru-RU" sz="7200" b="1" dirty="0">
                <a:solidFill>
                  <a:srgbClr val="002060"/>
                </a:solidFill>
                <a:latin typeface="Tahoma" panose="020B0604030504040204" pitchFamily="34" charset="0"/>
                <a:ea typeface="Tahoma" panose="020B0604030504040204" pitchFamily="34" charset="0"/>
                <a:cs typeface="Tahoma" panose="020B0604030504040204" pitchFamily="34" charset="0"/>
              </a:rPr>
              <a:t>Государственные стандарты</a:t>
            </a:r>
          </a:p>
        </p:txBody>
      </p:sp>
    </p:spTree>
    <p:extLst>
      <p:ext uri="{BB962C8B-B14F-4D97-AF65-F5344CB8AC3E}">
        <p14:creationId xmlns:p14="http://schemas.microsoft.com/office/powerpoint/2010/main" val="39200568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Государственные стандарты</a:t>
            </a:r>
          </a:p>
        </p:txBody>
      </p:sp>
      <p:sp>
        <p:nvSpPr>
          <p:cNvPr id="15" name="Объект 2"/>
          <p:cNvSpPr txBox="1">
            <a:spLocks/>
          </p:cNvSpPr>
          <p:nvPr/>
        </p:nvSpPr>
        <p:spPr>
          <a:xfrm>
            <a:off x="143339" y="1124744"/>
            <a:ext cx="10945216" cy="1824203"/>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just">
              <a:spcAft>
                <a:spcPts val="800"/>
              </a:spcAft>
              <a:buNone/>
            </a:pP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Стандарт </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 документ, разработанный в процессе стандартизации на основе согласия большинства заинтересованных субъектов технического нормирования и стандартизации и содержащий технические требования к объектам стандартизации</a:t>
            </a:r>
          </a:p>
        </p:txBody>
      </p:sp>
      <p:sp>
        <p:nvSpPr>
          <p:cNvPr id="16" name="Объект 2"/>
          <p:cNvSpPr txBox="1">
            <a:spLocks/>
          </p:cNvSpPr>
          <p:nvPr/>
        </p:nvSpPr>
        <p:spPr>
          <a:xfrm>
            <a:off x="0" y="2948947"/>
            <a:ext cx="11291755" cy="1344149"/>
          </a:xfrm>
          <a:prstGeom prst="rect">
            <a:avLst/>
          </a:prstGeom>
          <a:solidFill>
            <a:schemeClr val="accent6">
              <a:lumMod val="20000"/>
              <a:lumOff val="80000"/>
            </a:schemeClr>
          </a:solidFill>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241294" indent="0" algn="just" defTabSz="353475">
              <a:spcAft>
                <a:spcPts val="800"/>
              </a:spcAft>
              <a:buNone/>
            </a:pP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Государственный стандарт </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 стандарт, являющийся техническим нормативным правовым актом и утвержденный Государственным комитетом по стандартизации</a:t>
            </a:r>
            <a:endParaRPr lang="ru-RU" sz="2400"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just">
              <a:spcAft>
                <a:spcPts val="800"/>
              </a:spcAft>
              <a:buNone/>
            </a:pPr>
            <a:endPar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3"/>
          <p:cNvSpPr txBox="1">
            <a:spLocks noChangeArrowheads="1"/>
          </p:cNvSpPr>
          <p:nvPr/>
        </p:nvSpPr>
        <p:spPr bwMode="auto">
          <a:xfrm>
            <a:off x="2956714" y="4438650"/>
            <a:ext cx="5941484" cy="2419351"/>
          </a:xfrm>
          <a:prstGeom prst="rect">
            <a:avLst/>
          </a:prstGeom>
          <a:solidFill>
            <a:srgbClr val="002060"/>
          </a:solidFill>
          <a:ln>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ctr">
              <a:lnSpc>
                <a:spcPct val="90000"/>
              </a:lnSpc>
              <a:buNone/>
              <a:defRPr/>
            </a:pPr>
            <a:r>
              <a:rPr lang="ru-RU" altLang="ru-RU" sz="3733"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Пример : </a:t>
            </a:r>
          </a:p>
          <a:p>
            <a:pPr marL="0" indent="0" algn="ctr">
              <a:lnSpc>
                <a:spcPct val="90000"/>
              </a:lnSpc>
              <a:buNone/>
              <a:defRPr/>
            </a:pPr>
            <a:r>
              <a:rPr lang="ru-RU" altLang="ru-RU" sz="3733"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СТБ  8019-2002 </a:t>
            </a:r>
          </a:p>
          <a:p>
            <a:pPr marL="0" indent="0" algn="ctr">
              <a:lnSpc>
                <a:spcPct val="90000"/>
              </a:lnSpc>
              <a:buNone/>
              <a:defRPr/>
            </a:pPr>
            <a:r>
              <a:rPr lang="ru-RU" altLang="ru-RU" sz="3733"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ГОСТ  1.0-2015</a:t>
            </a:r>
          </a:p>
        </p:txBody>
      </p:sp>
    </p:spTree>
    <p:extLst>
      <p:ext uri="{BB962C8B-B14F-4D97-AF65-F5344CB8AC3E}">
        <p14:creationId xmlns:p14="http://schemas.microsoft.com/office/powerpoint/2010/main" val="893475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2"/>
          <p:cNvSpPr txBox="1">
            <a:spLocks/>
          </p:cNvSpPr>
          <p:nvPr/>
        </p:nvSpPr>
        <p:spPr>
          <a:xfrm>
            <a:off x="0" y="1028734"/>
            <a:ext cx="11291755" cy="5376597"/>
          </a:xfrm>
          <a:prstGeom prst="rect">
            <a:avLst/>
          </a:prstGeom>
          <a:solidFill>
            <a:schemeClr val="accent6">
              <a:lumMod val="20000"/>
              <a:lumOff val="80000"/>
            </a:schemeClr>
          </a:solidFill>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95887" indent="-721766" algn="just">
              <a:spcAft>
                <a:spcPts val="800"/>
              </a:spcAft>
              <a:buNone/>
            </a:pP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Статья 23  </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Применение государственных стандартов</a:t>
            </a:r>
          </a:p>
          <a:p>
            <a:pPr marL="474121" indent="0" algn="just">
              <a:spcBef>
                <a:spcPts val="0"/>
              </a:spcBef>
              <a:buNone/>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Государственные стандарты являются </a:t>
            </a: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добровольными</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 для применения, за исключением случаев:</a:t>
            </a:r>
          </a:p>
          <a:p>
            <a:pPr marL="855112" indent="-380990" algn="just">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если в техническом регламенте Республики Беларусь (ТР BY) дана ссылка на стандарт</a:t>
            </a:r>
          </a:p>
          <a:p>
            <a:pPr marL="855112" indent="-380990" algn="just">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если субъект в добровольном порядке заявил о соблюдении стандарта (отдельным его требованиям)</a:t>
            </a:r>
          </a:p>
          <a:p>
            <a:pPr marL="855112" indent="-380990" algn="just">
              <a:spcBef>
                <a:spcPts val="0"/>
              </a:spcBef>
              <a:buFont typeface="Wingdings" panose="05000000000000000000" pitchFamily="2" charset="2"/>
              <a:buChar char="Ø"/>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возможность установления в пяти сферах (областях) </a:t>
            </a:r>
            <a:r>
              <a:rPr lang="ru-RU" sz="1600" dirty="0">
                <a:solidFill>
                  <a:srgbClr val="002060"/>
                </a:solidFill>
                <a:latin typeface="Tahoma" panose="020B0604030504040204" pitchFamily="34" charset="0"/>
                <a:ea typeface="Tahoma" panose="020B0604030504040204" pitchFamily="34" charset="0"/>
                <a:cs typeface="Tahoma" panose="020B0604030504040204" pitchFamily="34" charset="0"/>
              </a:rPr>
              <a:t>(в сфере защиты госсекретов и иной информации ограниченного распространения, в области использования атомной энергии, обеспечения ядерной и радиационной безопасности, электросвязи, военной сфере) </a:t>
            </a: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обязательности соблюдения СТБ </a:t>
            </a:r>
            <a:r>
              <a:rPr lang="ru-RU" sz="2133" b="1" dirty="0" err="1">
                <a:solidFill>
                  <a:srgbClr val="002060"/>
                </a:solidFill>
                <a:latin typeface="Tahoma" panose="020B0604030504040204" pitchFamily="34" charset="0"/>
                <a:ea typeface="Tahoma" panose="020B0604030504040204" pitchFamily="34" charset="0"/>
                <a:cs typeface="Tahoma" panose="020B0604030504040204" pitchFamily="34" charset="0"/>
              </a:rPr>
              <a:t>юрлицами</a:t>
            </a: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 и ИП путем принятия уполномоченным госорганом, реализующим политику в соответствующей сфере (области), акта законодательства</a:t>
            </a:r>
          </a:p>
          <a:p>
            <a:pPr marL="474121" indent="0" algn="just">
              <a:spcAft>
                <a:spcPts val="800"/>
              </a:spcAft>
              <a:buNone/>
            </a:pPr>
            <a:endPar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just">
              <a:spcAft>
                <a:spcPts val="800"/>
              </a:spcAft>
              <a:buNone/>
            </a:pPr>
            <a:endPar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just">
              <a:spcAft>
                <a:spcPts val="800"/>
              </a:spcAft>
              <a:buNone/>
            </a:pPr>
            <a:endPar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Государственные стандарты</a:t>
            </a:r>
          </a:p>
        </p:txBody>
      </p:sp>
    </p:spTree>
    <p:extLst>
      <p:ext uri="{BB962C8B-B14F-4D97-AF65-F5344CB8AC3E}">
        <p14:creationId xmlns:p14="http://schemas.microsoft.com/office/powerpoint/2010/main" val="26632651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Государственные стандарты</a:t>
            </a:r>
          </a:p>
        </p:txBody>
      </p:sp>
      <p:pic>
        <p:nvPicPr>
          <p:cNvPr id="2" name="Рисунок 1"/>
          <p:cNvPicPr>
            <a:picLocks noChangeAspect="1"/>
          </p:cNvPicPr>
          <p:nvPr/>
        </p:nvPicPr>
        <p:blipFill>
          <a:blip r:embed="rId2"/>
          <a:stretch>
            <a:fillRect/>
          </a:stretch>
        </p:blipFill>
        <p:spPr>
          <a:xfrm>
            <a:off x="613253" y="1202498"/>
            <a:ext cx="3669491" cy="4960307"/>
          </a:xfrm>
          <a:prstGeom prst="rect">
            <a:avLst/>
          </a:prstGeom>
        </p:spPr>
      </p:pic>
      <p:pic>
        <p:nvPicPr>
          <p:cNvPr id="3" name="Рисунок 2"/>
          <p:cNvPicPr>
            <a:picLocks noChangeAspect="1"/>
          </p:cNvPicPr>
          <p:nvPr/>
        </p:nvPicPr>
        <p:blipFill>
          <a:blip r:embed="rId3"/>
          <a:stretch>
            <a:fillRect/>
          </a:stretch>
        </p:blipFill>
        <p:spPr>
          <a:xfrm>
            <a:off x="4413923" y="1440493"/>
            <a:ext cx="7529957" cy="3770334"/>
          </a:xfrm>
          <a:prstGeom prst="rect">
            <a:avLst/>
          </a:prstGeom>
        </p:spPr>
      </p:pic>
    </p:spTree>
    <p:extLst>
      <p:ext uri="{BB962C8B-B14F-4D97-AF65-F5344CB8AC3E}">
        <p14:creationId xmlns:p14="http://schemas.microsoft.com/office/powerpoint/2010/main" val="76583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54" idx="1"/>
          </p:cNvCxnSpPr>
          <p:nvPr/>
        </p:nvCxnSpPr>
        <p:spPr>
          <a:xfrm flipH="1">
            <a:off x="1637508" y="6386589"/>
            <a:ext cx="988345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0" y="0"/>
            <a:ext cx="1637508" cy="6858000"/>
          </a:xfrm>
          <a:prstGeom prst="rect">
            <a:avLst/>
          </a:prstGeom>
          <a:pattFill prst="ltHorz">
            <a:fgClr>
              <a:schemeClr val="accent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0" y="0"/>
            <a:ext cx="12192000" cy="6926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Скругленный прямоугольник 7"/>
          <p:cNvSpPr/>
          <p:nvPr/>
        </p:nvSpPr>
        <p:spPr>
          <a:xfrm>
            <a:off x="1265956" y="332655"/>
            <a:ext cx="10627486" cy="931813"/>
          </a:xfrm>
          <a:prstGeom prst="roundRect">
            <a:avLst/>
          </a:prstGeom>
          <a:solidFill>
            <a:srgbClr val="23387D"/>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ru-RU" sz="3600" b="1" dirty="0" err="1">
                <a:solidFill>
                  <a:schemeClr val="bg1"/>
                </a:solidFill>
                <a:latin typeface="Arial" panose="020B0604020202020204" pitchFamily="34" charset="0"/>
                <a:cs typeface="Arial" panose="020B0604020202020204" pitchFamily="34" charset="0"/>
              </a:rPr>
              <a:t>МСиСвИТ</a:t>
            </a:r>
            <a:r>
              <a:rPr kumimoji="0" lang="ru-RU" sz="3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p>
        </p:txBody>
      </p:sp>
      <p:sp>
        <p:nvSpPr>
          <p:cNvPr id="53" name="TextBox 52"/>
          <p:cNvSpPr txBox="1"/>
          <p:nvPr/>
        </p:nvSpPr>
        <p:spPr>
          <a:xfrm>
            <a:off x="1637508" y="6374763"/>
            <a:ext cx="8420892" cy="553998"/>
          </a:xfrm>
          <a:prstGeom prst="rect">
            <a:avLst/>
          </a:prstGeom>
          <a:noFill/>
        </p:spPr>
        <p:txBody>
          <a:bodyPr wrap="square" rtlCol="0">
            <a:spAutoFit/>
          </a:bodyPr>
          <a:lstStyle/>
          <a:p>
            <a:pPr defTabSz="457200">
              <a:defRPr/>
            </a:pPr>
            <a:r>
              <a:rPr lang="ru-RU" sz="1600" spc="200" dirty="0">
                <a:solidFill>
                  <a:schemeClr val="accent5">
                    <a:lumMod val="75000"/>
                  </a:schemeClr>
                </a:solidFill>
              </a:rPr>
              <a:t>Кафедра информационно-измерительных систем</a:t>
            </a:r>
            <a:r>
              <a:rPr lang="en-US" sz="1600" spc="200" dirty="0">
                <a:solidFill>
                  <a:schemeClr val="accent5">
                    <a:lumMod val="75000"/>
                  </a:schemeClr>
                </a:solidFill>
              </a:rPr>
              <a:t> </a:t>
            </a:r>
            <a:r>
              <a:rPr lang="ru-RU" sz="1600" spc="200" dirty="0">
                <a:solidFill>
                  <a:schemeClr val="accent5">
                    <a:lumMod val="75000"/>
                  </a:schemeClr>
                </a:solidFill>
              </a:rPr>
              <a:t>БГУИР</a:t>
            </a:r>
          </a:p>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ru-RU" sz="1400" b="0" i="0" u="none" strike="noStrike" kern="1200" cap="none" spc="0" normalizeH="0" baseline="0" noProof="0" dirty="0">
              <a:ln>
                <a:noFill/>
              </a:ln>
              <a:solidFill>
                <a:srgbClr val="44546A"/>
              </a:solidFill>
              <a:effectLst/>
              <a:uLnTx/>
              <a:uFillTx/>
              <a:latin typeface="Calibri Light" panose="020F0302020204030204"/>
              <a:ea typeface="+mn-ea"/>
              <a:cs typeface="+mn-cs"/>
            </a:endParaRPr>
          </a:p>
        </p:txBody>
      </p:sp>
      <p:grpSp>
        <p:nvGrpSpPr>
          <p:cNvPr id="6" name="Группа 5"/>
          <p:cNvGrpSpPr/>
          <p:nvPr/>
        </p:nvGrpSpPr>
        <p:grpSpPr>
          <a:xfrm>
            <a:off x="11461394" y="6170565"/>
            <a:ext cx="432048" cy="432048"/>
            <a:chOff x="282254" y="6201923"/>
            <a:chExt cx="432048" cy="432048"/>
          </a:xfrm>
          <a:solidFill>
            <a:schemeClr val="accent1">
              <a:lumMod val="75000"/>
            </a:schemeClr>
          </a:solidFill>
        </p:grpSpPr>
        <p:sp>
          <p:nvSpPr>
            <p:cNvPr id="5" name="Овал 4"/>
            <p:cNvSpPr/>
            <p:nvPr/>
          </p:nvSpPr>
          <p:spPr>
            <a:xfrm>
              <a:off x="282254" y="6201923"/>
              <a:ext cx="432048" cy="43204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p:cNvSpPr txBox="1"/>
            <p:nvPr/>
          </p:nvSpPr>
          <p:spPr>
            <a:xfrm>
              <a:off x="341825" y="6233281"/>
              <a:ext cx="301686" cy="369332"/>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0AF5D85-25F6-4F6C-A6DB-C06383F51E27}" type="slidenum">
                <a:rPr kumimoji="0" lang="ru-RU" sz="1800" b="0" i="0" u="none" strike="noStrike" kern="1200" cap="none" spc="0" normalizeH="0" baseline="0" noProof="0" smtClean="0">
                  <a:ln>
                    <a:noFill/>
                  </a:ln>
                  <a:solidFill>
                    <a:prstClr val="white"/>
                  </a:solidFill>
                  <a:effectLst/>
                  <a:uLnTx/>
                  <a:uFillTx/>
                  <a:latin typeface="Calibri" panose="020F0502020204030204"/>
                  <a:ea typeface="+mn-ea"/>
                  <a:cs typeface="+mn-cs"/>
                </a:rPr>
                <a:t>5</a:t>
              </a:fld>
              <a:endParaRPr kumimoji="0" lang="ru-R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Прямоугольник 1"/>
          <p:cNvSpPr/>
          <p:nvPr/>
        </p:nvSpPr>
        <p:spPr>
          <a:xfrm>
            <a:off x="1737195" y="1759047"/>
            <a:ext cx="10175185" cy="276999"/>
          </a:xfrm>
          <a:prstGeom prst="rect">
            <a:avLst/>
          </a:prstGeom>
        </p:spPr>
        <p:txBody>
          <a:bodyPr wrap="square">
            <a:sp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ru-RU" altLang="ru-RU"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Прямоугольник 8"/>
          <p:cNvSpPr/>
          <p:nvPr/>
        </p:nvSpPr>
        <p:spPr>
          <a:xfrm>
            <a:off x="1656446" y="1296450"/>
            <a:ext cx="10255934" cy="3816429"/>
          </a:xfrm>
          <a:prstGeom prst="rect">
            <a:avLst/>
          </a:prstGeom>
        </p:spPr>
        <p:txBody>
          <a:bodyPr wrap="square">
            <a:spAutoFit/>
          </a:bodyPr>
          <a:lstStyle/>
          <a:p>
            <a:r>
              <a:rPr lang="ru-RU" sz="2200" b="1" dirty="0"/>
              <a:t>Задачи</a:t>
            </a:r>
            <a:r>
              <a:rPr lang="ru-RU" sz="2200" dirty="0"/>
              <a:t> изучения учебной дисциплины: </a:t>
            </a:r>
          </a:p>
          <a:p>
            <a:endParaRPr lang="ru-RU" sz="2200" dirty="0"/>
          </a:p>
          <a:p>
            <a:r>
              <a:rPr lang="ru-RU" sz="2200" dirty="0"/>
              <a:t>изучение требований и рекомендаций современных международных и национальных стандартов в области жизненного цикла программных средств;</a:t>
            </a:r>
          </a:p>
          <a:p>
            <a:endParaRPr lang="ru-RU" sz="2200" dirty="0"/>
          </a:p>
          <a:p>
            <a:r>
              <a:rPr lang="ru-RU" sz="2200" dirty="0"/>
              <a:t>приобретение знаний о требованиях и рекомендациях современных международных и национальных стандартов в области оценки качества и метрологии программных средств;</a:t>
            </a:r>
          </a:p>
          <a:p>
            <a:r>
              <a:rPr lang="ru-RU" sz="2200" dirty="0"/>
              <a:t> </a:t>
            </a:r>
          </a:p>
          <a:p>
            <a:r>
              <a:rPr lang="ru-RU" sz="2200" dirty="0"/>
              <a:t>овладение методами оценки качества программных продуктов и формирование навыков оценки качества в области метрологии программных средств. </a:t>
            </a:r>
          </a:p>
        </p:txBody>
      </p:sp>
    </p:spTree>
    <p:extLst>
      <p:ext uri="{BB962C8B-B14F-4D97-AF65-F5344CB8AC3E}">
        <p14:creationId xmlns:p14="http://schemas.microsoft.com/office/powerpoint/2010/main" val="2192422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Государственные стандарты</a:t>
            </a:r>
          </a:p>
        </p:txBody>
      </p:sp>
      <p:pic>
        <p:nvPicPr>
          <p:cNvPr id="5" name="Рисунок 4"/>
          <p:cNvPicPr>
            <a:picLocks noChangeAspect="1"/>
          </p:cNvPicPr>
          <p:nvPr/>
        </p:nvPicPr>
        <p:blipFill>
          <a:blip r:embed="rId2"/>
          <a:stretch>
            <a:fillRect/>
          </a:stretch>
        </p:blipFill>
        <p:spPr>
          <a:xfrm>
            <a:off x="486492" y="1102290"/>
            <a:ext cx="3982503" cy="5453118"/>
          </a:xfrm>
          <a:prstGeom prst="rect">
            <a:avLst/>
          </a:prstGeom>
        </p:spPr>
      </p:pic>
      <p:pic>
        <p:nvPicPr>
          <p:cNvPr id="6" name="Рисунок 5"/>
          <p:cNvPicPr>
            <a:picLocks noChangeAspect="1"/>
          </p:cNvPicPr>
          <p:nvPr/>
        </p:nvPicPr>
        <p:blipFill>
          <a:blip r:embed="rId3"/>
          <a:stretch>
            <a:fillRect/>
          </a:stretch>
        </p:blipFill>
        <p:spPr>
          <a:xfrm>
            <a:off x="5017390" y="1427967"/>
            <a:ext cx="6993012" cy="3445832"/>
          </a:xfrm>
          <a:prstGeom prst="rect">
            <a:avLst/>
          </a:prstGeom>
        </p:spPr>
      </p:pic>
    </p:spTree>
    <p:extLst>
      <p:ext uri="{BB962C8B-B14F-4D97-AF65-F5344CB8AC3E}">
        <p14:creationId xmlns:p14="http://schemas.microsoft.com/office/powerpoint/2010/main" val="1743418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Государственные стандарты</a:t>
            </a:r>
          </a:p>
        </p:txBody>
      </p:sp>
      <p:pic>
        <p:nvPicPr>
          <p:cNvPr id="2" name="Рисунок 1"/>
          <p:cNvPicPr>
            <a:picLocks noChangeAspect="1"/>
          </p:cNvPicPr>
          <p:nvPr/>
        </p:nvPicPr>
        <p:blipFill>
          <a:blip r:embed="rId2"/>
          <a:stretch>
            <a:fillRect/>
          </a:stretch>
        </p:blipFill>
        <p:spPr>
          <a:xfrm>
            <a:off x="491450" y="1318624"/>
            <a:ext cx="11579291" cy="4318087"/>
          </a:xfrm>
          <a:prstGeom prst="rect">
            <a:avLst/>
          </a:prstGeom>
        </p:spPr>
      </p:pic>
    </p:spTree>
    <p:extLst>
      <p:ext uri="{BB962C8B-B14F-4D97-AF65-F5344CB8AC3E}">
        <p14:creationId xmlns:p14="http://schemas.microsoft.com/office/powerpoint/2010/main" val="1591500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Государственные стандарты</a:t>
            </a:r>
          </a:p>
        </p:txBody>
      </p:sp>
      <p:pic>
        <p:nvPicPr>
          <p:cNvPr id="5" name="Рисунок 4"/>
          <p:cNvPicPr>
            <a:picLocks noChangeAspect="1"/>
          </p:cNvPicPr>
          <p:nvPr/>
        </p:nvPicPr>
        <p:blipFill>
          <a:blip r:embed="rId2"/>
          <a:stretch>
            <a:fillRect/>
          </a:stretch>
        </p:blipFill>
        <p:spPr>
          <a:xfrm>
            <a:off x="112734" y="1744650"/>
            <a:ext cx="6621666" cy="3927226"/>
          </a:xfrm>
          <a:prstGeom prst="rect">
            <a:avLst/>
          </a:prstGeom>
        </p:spPr>
      </p:pic>
      <p:pic>
        <p:nvPicPr>
          <p:cNvPr id="6" name="Рисунок 5"/>
          <p:cNvPicPr>
            <a:picLocks noChangeAspect="1"/>
          </p:cNvPicPr>
          <p:nvPr/>
        </p:nvPicPr>
        <p:blipFill>
          <a:blip r:embed="rId3"/>
          <a:stretch>
            <a:fillRect/>
          </a:stretch>
        </p:blipFill>
        <p:spPr>
          <a:xfrm>
            <a:off x="4825282" y="4446740"/>
            <a:ext cx="7231215" cy="1840673"/>
          </a:xfrm>
          <a:prstGeom prst="rect">
            <a:avLst/>
          </a:prstGeom>
        </p:spPr>
      </p:pic>
    </p:spTree>
    <p:extLst>
      <p:ext uri="{BB962C8B-B14F-4D97-AF65-F5344CB8AC3E}">
        <p14:creationId xmlns:p14="http://schemas.microsoft.com/office/powerpoint/2010/main" val="36642119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35360" y="1600200"/>
            <a:ext cx="10753195" cy="2692896"/>
          </a:xfrm>
        </p:spPr>
        <p:txBody>
          <a:bodyPr>
            <a:normAutofit/>
          </a:bodyPr>
          <a:lstStyle/>
          <a:p>
            <a:pPr marL="152396" indent="0" algn="ctr">
              <a:buNone/>
            </a:pPr>
            <a:r>
              <a:rPr lang="ru-RU" sz="6667" b="1" dirty="0">
                <a:solidFill>
                  <a:srgbClr val="002060"/>
                </a:solidFill>
                <a:latin typeface="Tahoma" panose="020B0604030504040204" pitchFamily="34" charset="0"/>
                <a:ea typeface="Tahoma" panose="020B0604030504040204" pitchFamily="34" charset="0"/>
                <a:cs typeface="Tahoma" panose="020B0604030504040204" pitchFamily="34" charset="0"/>
              </a:rPr>
              <a:t>Общегосударственные классификаторы</a:t>
            </a:r>
          </a:p>
        </p:txBody>
      </p:sp>
    </p:spTree>
    <p:extLst>
      <p:ext uri="{BB962C8B-B14F-4D97-AF65-F5344CB8AC3E}">
        <p14:creationId xmlns:p14="http://schemas.microsoft.com/office/powerpoint/2010/main" val="1408599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Общегосударственные классификаторы</a:t>
            </a:r>
          </a:p>
        </p:txBody>
      </p:sp>
      <p:sp>
        <p:nvSpPr>
          <p:cNvPr id="15" name="Объект 2"/>
          <p:cNvSpPr txBox="1">
            <a:spLocks/>
          </p:cNvSpPr>
          <p:nvPr/>
        </p:nvSpPr>
        <p:spPr>
          <a:xfrm>
            <a:off x="143339" y="1124744"/>
            <a:ext cx="10945216" cy="2784309"/>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just">
              <a:spcAft>
                <a:spcPts val="800"/>
              </a:spcAft>
              <a:buNone/>
            </a:pP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Общегосударственный классификатор </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 технический нормативный правовой акт, разработанный в процессе стандартизации и содержащий обязательные для соблюдения технические требования, направленные на распределение технико-экономической и социальной информации в соответствии с ее классификацией (классами, группами, видами и другими классификационными группировками)</a:t>
            </a:r>
          </a:p>
        </p:txBody>
      </p:sp>
      <p:sp>
        <p:nvSpPr>
          <p:cNvPr id="16" name="Объект 2"/>
          <p:cNvSpPr txBox="1">
            <a:spLocks/>
          </p:cNvSpPr>
          <p:nvPr/>
        </p:nvSpPr>
        <p:spPr>
          <a:xfrm>
            <a:off x="0" y="3902549"/>
            <a:ext cx="11291755" cy="2955451"/>
          </a:xfrm>
          <a:prstGeom prst="rect">
            <a:avLst/>
          </a:prstGeom>
          <a:solidFill>
            <a:schemeClr val="accent6">
              <a:lumMod val="20000"/>
              <a:lumOff val="80000"/>
            </a:schemeClr>
          </a:solidFill>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241294" indent="0" defTabSz="353475">
              <a:spcAft>
                <a:spcPts val="800"/>
              </a:spcAft>
              <a:buNone/>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Утверждаются уполномоченными республиканскими органами государственного управления.</a:t>
            </a:r>
          </a:p>
          <a:p>
            <a:pPr marL="241294" indent="0" algn="just" defTabSz="353475">
              <a:spcAft>
                <a:spcPts val="800"/>
              </a:spcAft>
              <a:buNone/>
            </a:pPr>
            <a:r>
              <a:rPr lang="ru-RU" sz="2400" dirty="0">
                <a:solidFill>
                  <a:srgbClr val="002060"/>
                </a:solidFill>
                <a:latin typeface="Tahoma" panose="020B0604030504040204" pitchFamily="34" charset="0"/>
                <a:ea typeface="Tahoma" panose="020B0604030504040204" pitchFamily="34" charset="0"/>
                <a:cs typeface="Tahoma" panose="020B0604030504040204" pitchFamily="34" charset="0"/>
              </a:rPr>
              <a:t>Являются </a:t>
            </a: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обязательными</a:t>
            </a:r>
            <a:r>
              <a:rPr lang="ru-RU" sz="2400" dirty="0">
                <a:solidFill>
                  <a:srgbClr val="002060"/>
                </a:solidFill>
                <a:latin typeface="Tahoma" panose="020B0604030504040204" pitchFamily="34" charset="0"/>
                <a:ea typeface="Tahoma" panose="020B0604030504040204" pitchFamily="34" charset="0"/>
                <a:cs typeface="Tahoma" panose="020B0604030504040204" pitchFamily="34" charset="0"/>
              </a:rPr>
              <a:t> для соблюдения и применяются в пределах определенной ими сферы применения при создании (формировании), использовании государственных информационных систем и государственных информационных ресурсов, а также в иных случаях, установленных актами законодательства.</a:t>
            </a:r>
          </a:p>
          <a:p>
            <a:pPr marL="152396" indent="0" algn="ctr">
              <a:spcAft>
                <a:spcPts val="800"/>
              </a:spcAft>
              <a:buNone/>
            </a:pPr>
            <a:endPar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501380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Общегосударственные классификаторы</a:t>
            </a:r>
          </a:p>
        </p:txBody>
      </p:sp>
      <p:sp>
        <p:nvSpPr>
          <p:cNvPr id="5" name="Rectangle 3"/>
          <p:cNvSpPr txBox="1">
            <a:spLocks noChangeArrowheads="1"/>
          </p:cNvSpPr>
          <p:nvPr/>
        </p:nvSpPr>
        <p:spPr bwMode="auto">
          <a:xfrm>
            <a:off x="5423926" y="5445224"/>
            <a:ext cx="5941484" cy="1412776"/>
          </a:xfrm>
          <a:prstGeom prst="rect">
            <a:avLst/>
          </a:prstGeom>
          <a:solidFill>
            <a:srgbClr val="002060"/>
          </a:solidFill>
          <a:ln>
            <a:no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ctr">
              <a:lnSpc>
                <a:spcPct val="90000"/>
              </a:lnSpc>
              <a:buNone/>
              <a:defRPr/>
            </a:pPr>
            <a:r>
              <a:rPr lang="ru-RU" altLang="ru-RU" sz="3733"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Пример : </a:t>
            </a:r>
          </a:p>
          <a:p>
            <a:pPr marL="0" indent="0" algn="ctr">
              <a:lnSpc>
                <a:spcPct val="90000"/>
              </a:lnSpc>
              <a:buNone/>
              <a:defRPr/>
            </a:pPr>
            <a:r>
              <a:rPr lang="ru-RU" altLang="ru-RU" sz="3733"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ОКРБ 008-95</a:t>
            </a:r>
          </a:p>
        </p:txBody>
      </p:sp>
      <p:pic>
        <p:nvPicPr>
          <p:cNvPr id="3" name="Рисунок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1371" y="1124744"/>
            <a:ext cx="3869119" cy="5472608"/>
          </a:xfrm>
          <a:prstGeom prst="rect">
            <a:avLst/>
          </a:prstGeom>
          <a:ln>
            <a:solidFill>
              <a:schemeClr val="accent1"/>
            </a:solidFill>
          </a:ln>
        </p:spPr>
      </p:pic>
      <p:sp>
        <p:nvSpPr>
          <p:cNvPr id="8" name="Объект 2"/>
          <p:cNvSpPr txBox="1">
            <a:spLocks/>
          </p:cNvSpPr>
          <p:nvPr/>
        </p:nvSpPr>
        <p:spPr>
          <a:xfrm>
            <a:off x="4943872" y="1124744"/>
            <a:ext cx="6421537" cy="4320480"/>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spcAft>
                <a:spcPts val="800"/>
              </a:spcAft>
              <a:buNone/>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В соответствии с подпунктом 3.6 пункта 3 Декрета Президента Республики Беларусь от 23.11.2017 N 7 на интернет-сайтах государственных органов, а также на интернет-сайте Национального фонда ТНПА размещаются, в том числе, общегосударственные классификаторы Республики Беларусь (ОКРБ).</a:t>
            </a:r>
          </a:p>
        </p:txBody>
      </p:sp>
    </p:spTree>
    <p:extLst>
      <p:ext uri="{BB962C8B-B14F-4D97-AF65-F5344CB8AC3E}">
        <p14:creationId xmlns:p14="http://schemas.microsoft.com/office/powerpoint/2010/main" val="19669851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1600200"/>
            <a:ext cx="10160000" cy="2692896"/>
          </a:xfrm>
        </p:spPr>
        <p:txBody>
          <a:bodyPr>
            <a:normAutofit/>
          </a:bodyPr>
          <a:lstStyle/>
          <a:p>
            <a:pPr marL="152396" indent="0" algn="ctr">
              <a:buNone/>
            </a:pPr>
            <a:r>
              <a:rPr lang="ru-RU" sz="7200" b="1"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Технические условия</a:t>
            </a:r>
          </a:p>
        </p:txBody>
      </p:sp>
    </p:spTree>
    <p:extLst>
      <p:ext uri="{BB962C8B-B14F-4D97-AF65-F5344CB8AC3E}">
        <p14:creationId xmlns:p14="http://schemas.microsoft.com/office/powerpoint/2010/main" val="40356302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Технические условия</a:t>
            </a:r>
          </a:p>
        </p:txBody>
      </p:sp>
      <p:sp>
        <p:nvSpPr>
          <p:cNvPr id="15" name="Объект 2"/>
          <p:cNvSpPr txBox="1">
            <a:spLocks/>
          </p:cNvSpPr>
          <p:nvPr/>
        </p:nvSpPr>
        <p:spPr>
          <a:xfrm>
            <a:off x="143339" y="1124744"/>
            <a:ext cx="10945216" cy="2688299"/>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just">
              <a:spcAft>
                <a:spcPts val="800"/>
              </a:spcAft>
              <a:buNone/>
            </a:pP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Технические условия - </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ТНПА, разработанный в процессе стандартизации, утвержденный юридическим лицом Республики Беларусь или индивидуальным предпринимателем и содержащий технические требования к конкретным типу, марке, модели, виду реализуемой ими продукции или к выполняемой работе, оказываемой услуге, включая правила приемки продукции, работ, услуг и методики (методы) контроля</a:t>
            </a:r>
          </a:p>
        </p:txBody>
      </p:sp>
      <p:sp>
        <p:nvSpPr>
          <p:cNvPr id="16" name="Объект 2"/>
          <p:cNvSpPr txBox="1">
            <a:spLocks/>
          </p:cNvSpPr>
          <p:nvPr/>
        </p:nvSpPr>
        <p:spPr>
          <a:xfrm>
            <a:off x="22120" y="4293096"/>
            <a:ext cx="11291755" cy="2564904"/>
          </a:xfrm>
          <a:prstGeom prst="rect">
            <a:avLst/>
          </a:prstGeom>
          <a:solidFill>
            <a:schemeClr val="accent6">
              <a:lumMod val="20000"/>
              <a:lumOff val="80000"/>
            </a:schemeClr>
          </a:solidFill>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241294" indent="0" defTabSz="353475">
              <a:spcAft>
                <a:spcPts val="800"/>
              </a:spcAft>
              <a:buNone/>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 Технические условия должны быть представлены юридическими лицами Республики Беларусь или индивидуальными предпринимателями, их утвердившими, </a:t>
            </a: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для государственной регистрации</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 в уполномоченные органы, определенные Советом Министров Республики Беларусь, </a:t>
            </a: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не позднее шести месяцев со дня утверждения технических условий</a:t>
            </a:r>
          </a:p>
        </p:txBody>
      </p:sp>
    </p:spTree>
    <p:extLst>
      <p:ext uri="{BB962C8B-B14F-4D97-AF65-F5344CB8AC3E}">
        <p14:creationId xmlns:p14="http://schemas.microsoft.com/office/powerpoint/2010/main" val="857860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1600200"/>
            <a:ext cx="10160000" cy="2692896"/>
          </a:xfrm>
        </p:spPr>
        <p:txBody>
          <a:bodyPr>
            <a:normAutofit/>
          </a:bodyPr>
          <a:lstStyle/>
          <a:p>
            <a:pPr marL="152396" indent="0" algn="ctr">
              <a:buNone/>
            </a:pPr>
            <a:r>
              <a:rPr lang="ru-RU" sz="7200" b="1" dirty="0">
                <a:solidFill>
                  <a:srgbClr val="002060"/>
                </a:solidFill>
                <a:latin typeface="Tahoma" panose="020B0604030504040204" pitchFamily="34" charset="0"/>
                <a:ea typeface="Tahoma" panose="020B0604030504040204" pitchFamily="34" charset="0"/>
                <a:cs typeface="Tahoma" panose="020B0604030504040204" pitchFamily="34" charset="0"/>
              </a:rPr>
              <a:t>Стандарты организаций</a:t>
            </a:r>
          </a:p>
        </p:txBody>
      </p:sp>
    </p:spTree>
    <p:extLst>
      <p:ext uri="{BB962C8B-B14F-4D97-AF65-F5344CB8AC3E}">
        <p14:creationId xmlns:p14="http://schemas.microsoft.com/office/powerpoint/2010/main" val="2992793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Стандарты организаций</a:t>
            </a:r>
          </a:p>
        </p:txBody>
      </p:sp>
      <p:sp>
        <p:nvSpPr>
          <p:cNvPr id="15" name="Объект 2"/>
          <p:cNvSpPr txBox="1">
            <a:spLocks/>
          </p:cNvSpPr>
          <p:nvPr/>
        </p:nvSpPr>
        <p:spPr>
          <a:xfrm>
            <a:off x="143339" y="1124744"/>
            <a:ext cx="10945216" cy="2880320"/>
          </a:xfrm>
          <a:prstGeom prst="rect">
            <a:avLst/>
          </a:prstGeom>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just">
              <a:spcAft>
                <a:spcPts val="800"/>
              </a:spcAft>
              <a:buNone/>
            </a:pP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Стандарт организации - </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стандарт, являющийся ТНПА, утвержденный юридическим лицом Республики Беларусь или индивидуальным предпринимателем, зарегистрированным в Республике Беларусь, и содержащий технические требования к объектам стандартизации, действие которых распространяется только на юридическое лицо Республики Беларусь или индивидуального предпринимателя, утвердивших этот стандарт</a:t>
            </a:r>
          </a:p>
        </p:txBody>
      </p:sp>
      <p:sp>
        <p:nvSpPr>
          <p:cNvPr id="16" name="Объект 2"/>
          <p:cNvSpPr txBox="1">
            <a:spLocks/>
          </p:cNvSpPr>
          <p:nvPr/>
        </p:nvSpPr>
        <p:spPr>
          <a:xfrm>
            <a:off x="0" y="4293096"/>
            <a:ext cx="11291755" cy="2564904"/>
          </a:xfrm>
          <a:prstGeom prst="rect">
            <a:avLst/>
          </a:prstGeom>
          <a:solidFill>
            <a:schemeClr val="accent6">
              <a:lumMod val="20000"/>
              <a:lumOff val="80000"/>
            </a:schemeClr>
          </a:solidFill>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241294" indent="0" defTabSz="353475">
              <a:spcAft>
                <a:spcPts val="800"/>
              </a:spcAft>
              <a:buNone/>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Стандарты организаций </a:t>
            </a: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не разрабатываются </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на продукцию, реализуемую иным юридическим или физическим лицам, на выполняемые работы, оказываемые услуги.</a:t>
            </a:r>
          </a:p>
          <a:p>
            <a:pPr marL="241294" indent="0" defTabSz="353475">
              <a:spcAft>
                <a:spcPts val="800"/>
              </a:spcAft>
              <a:buNone/>
            </a:pPr>
            <a:r>
              <a:rPr lang="ru-RU" sz="2400" dirty="0" err="1">
                <a:solidFill>
                  <a:srgbClr val="002060"/>
                </a:solidFill>
                <a:latin typeface="Tahoma" panose="020B0604030504040204" pitchFamily="34" charset="0"/>
                <a:ea typeface="Tahoma" panose="020B0604030504040204" pitchFamily="34" charset="0"/>
                <a:cs typeface="Tahoma" panose="020B0604030504040204" pitchFamily="34" charset="0"/>
              </a:rPr>
              <a:t>Юрлицо</a:t>
            </a:r>
            <a:r>
              <a:rPr lang="ru-RU" sz="2400" dirty="0">
                <a:solidFill>
                  <a:srgbClr val="002060"/>
                </a:solidFill>
                <a:latin typeface="Tahoma" panose="020B0604030504040204" pitchFamily="34" charset="0"/>
                <a:ea typeface="Tahoma" panose="020B0604030504040204" pitchFamily="34" charset="0"/>
                <a:cs typeface="Tahoma" panose="020B0604030504040204" pitchFamily="34" charset="0"/>
              </a:rPr>
              <a:t> Республики Беларусь или ИП, утвердившие стандарт организации, </a:t>
            </a: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самостоятельно определяют обязательность</a:t>
            </a:r>
            <a:r>
              <a:rPr lang="ru-RU" sz="2400" dirty="0">
                <a:solidFill>
                  <a:srgbClr val="002060"/>
                </a:solidFill>
                <a:latin typeface="Tahoma" panose="020B0604030504040204" pitchFamily="34" charset="0"/>
                <a:ea typeface="Tahoma" panose="020B0604030504040204" pitchFamily="34" charset="0"/>
                <a:cs typeface="Tahoma" panose="020B0604030504040204" pitchFamily="34" charset="0"/>
              </a:rPr>
              <a:t> соблюдения требований такого стандарта либо добровольность применения такого стандарта</a:t>
            </a:r>
          </a:p>
        </p:txBody>
      </p:sp>
    </p:spTree>
    <p:extLst>
      <p:ext uri="{BB962C8B-B14F-4D97-AF65-F5344CB8AC3E}">
        <p14:creationId xmlns:p14="http://schemas.microsoft.com/office/powerpoint/2010/main" val="84787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54" idx="1"/>
          </p:cNvCxnSpPr>
          <p:nvPr/>
        </p:nvCxnSpPr>
        <p:spPr>
          <a:xfrm flipH="1">
            <a:off x="1637508" y="6386589"/>
            <a:ext cx="988345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0" y="0"/>
            <a:ext cx="1637508" cy="6858000"/>
          </a:xfrm>
          <a:prstGeom prst="rect">
            <a:avLst/>
          </a:prstGeom>
          <a:pattFill prst="ltHorz">
            <a:fgClr>
              <a:schemeClr val="accent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0" y="0"/>
            <a:ext cx="12192000" cy="6926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Скругленный прямоугольник 7"/>
          <p:cNvSpPr/>
          <p:nvPr/>
        </p:nvSpPr>
        <p:spPr>
          <a:xfrm>
            <a:off x="1265956" y="332655"/>
            <a:ext cx="10627486" cy="931813"/>
          </a:xfrm>
          <a:prstGeom prst="roundRect">
            <a:avLst/>
          </a:prstGeom>
          <a:solidFill>
            <a:srgbClr val="23387D"/>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ru-RU" sz="3600" b="1" dirty="0" err="1">
                <a:solidFill>
                  <a:schemeClr val="bg1"/>
                </a:solidFill>
                <a:latin typeface="Arial" panose="020B0604020202020204" pitchFamily="34" charset="0"/>
                <a:cs typeface="Arial" panose="020B0604020202020204" pitchFamily="34" charset="0"/>
              </a:rPr>
              <a:t>МСиСвИТ</a:t>
            </a:r>
            <a:r>
              <a:rPr kumimoji="0" lang="ru-RU" sz="3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p>
        </p:txBody>
      </p:sp>
      <p:sp>
        <p:nvSpPr>
          <p:cNvPr id="53" name="TextBox 52"/>
          <p:cNvSpPr txBox="1"/>
          <p:nvPr/>
        </p:nvSpPr>
        <p:spPr>
          <a:xfrm>
            <a:off x="1637508" y="6374763"/>
            <a:ext cx="8420892" cy="553998"/>
          </a:xfrm>
          <a:prstGeom prst="rect">
            <a:avLst/>
          </a:prstGeom>
          <a:noFill/>
        </p:spPr>
        <p:txBody>
          <a:bodyPr wrap="square" rtlCol="0">
            <a:spAutoFit/>
          </a:bodyPr>
          <a:lstStyle/>
          <a:p>
            <a:pPr defTabSz="457200">
              <a:defRPr/>
            </a:pPr>
            <a:r>
              <a:rPr lang="ru-RU" sz="1600" spc="200" dirty="0">
                <a:solidFill>
                  <a:schemeClr val="accent5">
                    <a:lumMod val="75000"/>
                  </a:schemeClr>
                </a:solidFill>
              </a:rPr>
              <a:t>Кафедра информационно-измерительных систем</a:t>
            </a:r>
            <a:r>
              <a:rPr lang="en-US" sz="1600" spc="200" dirty="0">
                <a:solidFill>
                  <a:schemeClr val="accent5">
                    <a:lumMod val="75000"/>
                  </a:schemeClr>
                </a:solidFill>
              </a:rPr>
              <a:t> </a:t>
            </a:r>
            <a:r>
              <a:rPr lang="ru-RU" sz="1600" spc="200" dirty="0">
                <a:solidFill>
                  <a:schemeClr val="accent5">
                    <a:lumMod val="75000"/>
                  </a:schemeClr>
                </a:solidFill>
              </a:rPr>
              <a:t>БГУИР</a:t>
            </a:r>
          </a:p>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ru-RU" sz="1400" b="0" i="0" u="none" strike="noStrike" kern="1200" cap="none" spc="0" normalizeH="0" baseline="0" noProof="0" dirty="0">
              <a:ln>
                <a:noFill/>
              </a:ln>
              <a:solidFill>
                <a:srgbClr val="44546A"/>
              </a:solidFill>
              <a:effectLst/>
              <a:uLnTx/>
              <a:uFillTx/>
              <a:latin typeface="Calibri Light" panose="020F0302020204030204"/>
              <a:ea typeface="+mn-ea"/>
              <a:cs typeface="+mn-cs"/>
            </a:endParaRPr>
          </a:p>
        </p:txBody>
      </p:sp>
      <p:grpSp>
        <p:nvGrpSpPr>
          <p:cNvPr id="6" name="Группа 5"/>
          <p:cNvGrpSpPr/>
          <p:nvPr/>
        </p:nvGrpSpPr>
        <p:grpSpPr>
          <a:xfrm>
            <a:off x="11461394" y="6170565"/>
            <a:ext cx="432048" cy="432048"/>
            <a:chOff x="282254" y="6201923"/>
            <a:chExt cx="432048" cy="432048"/>
          </a:xfrm>
          <a:solidFill>
            <a:schemeClr val="accent1">
              <a:lumMod val="75000"/>
            </a:schemeClr>
          </a:solidFill>
        </p:grpSpPr>
        <p:sp>
          <p:nvSpPr>
            <p:cNvPr id="5" name="Овал 4"/>
            <p:cNvSpPr/>
            <p:nvPr/>
          </p:nvSpPr>
          <p:spPr>
            <a:xfrm>
              <a:off x="282254" y="6201923"/>
              <a:ext cx="432048" cy="43204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p:cNvSpPr txBox="1"/>
            <p:nvPr/>
          </p:nvSpPr>
          <p:spPr>
            <a:xfrm>
              <a:off x="341825" y="6233281"/>
              <a:ext cx="301686" cy="369332"/>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0AF5D85-25F6-4F6C-A6DB-C06383F51E27}" type="slidenum">
                <a:rPr kumimoji="0" lang="ru-RU" sz="1800" b="0" i="0" u="none" strike="noStrike" kern="1200" cap="none" spc="0" normalizeH="0" baseline="0" noProof="0" smtClean="0">
                  <a:ln>
                    <a:noFill/>
                  </a:ln>
                  <a:solidFill>
                    <a:prstClr val="white"/>
                  </a:solidFill>
                  <a:effectLst/>
                  <a:uLnTx/>
                  <a:uFillTx/>
                  <a:latin typeface="Calibri" panose="020F0502020204030204"/>
                  <a:ea typeface="+mn-ea"/>
                  <a:cs typeface="+mn-cs"/>
                </a:rPr>
                <a:t>6</a:t>
              </a:fld>
              <a:endParaRPr kumimoji="0" lang="ru-R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Прямоугольник 1"/>
          <p:cNvSpPr/>
          <p:nvPr/>
        </p:nvSpPr>
        <p:spPr>
          <a:xfrm>
            <a:off x="1737195" y="1759047"/>
            <a:ext cx="10175185" cy="276999"/>
          </a:xfrm>
          <a:prstGeom prst="rect">
            <a:avLst/>
          </a:prstGeom>
        </p:spPr>
        <p:txBody>
          <a:bodyPr wrap="square">
            <a:sp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ru-RU" altLang="ru-RU"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Прямоугольник 8"/>
          <p:cNvSpPr/>
          <p:nvPr/>
        </p:nvSpPr>
        <p:spPr>
          <a:xfrm>
            <a:off x="1656446" y="1296450"/>
            <a:ext cx="10255934" cy="3139321"/>
          </a:xfrm>
          <a:prstGeom prst="rect">
            <a:avLst/>
          </a:prstGeom>
        </p:spPr>
        <p:txBody>
          <a:bodyPr wrap="square">
            <a:spAutoFit/>
          </a:bodyPr>
          <a:lstStyle/>
          <a:p>
            <a:r>
              <a:rPr lang="ru-RU" sz="2200" dirty="0"/>
              <a:t>В результате изучения учебной дисциплины студент (обучающийся) должен: </a:t>
            </a:r>
          </a:p>
          <a:p>
            <a:r>
              <a:rPr lang="ru-RU" sz="2200" i="1" dirty="0"/>
              <a:t>знать: </a:t>
            </a:r>
            <a:endParaRPr lang="ru-RU" sz="2200" dirty="0"/>
          </a:p>
          <a:p>
            <a:r>
              <a:rPr lang="ru-RU" sz="2200" dirty="0"/>
              <a:t>основные национальные и международные стандарты в области жизненного цикла программных средств; </a:t>
            </a:r>
          </a:p>
          <a:p>
            <a:r>
              <a:rPr lang="ru-RU" sz="2200" dirty="0"/>
              <a:t>основные национальные и международные стандарты в области оценки качества и метрологии программных средств; </a:t>
            </a:r>
          </a:p>
          <a:p>
            <a:r>
              <a:rPr lang="ru-RU" sz="2200" dirty="0"/>
              <a:t>модели качества ПС, методы оценки качества ПС; </a:t>
            </a:r>
          </a:p>
          <a:p>
            <a:r>
              <a:rPr lang="ru-RU" sz="2200" dirty="0"/>
              <a:t>основы технического нормирования, стандартизации и оценки соответствия в Республике Беларусь</a:t>
            </a:r>
            <a:r>
              <a:rPr lang="ru-BY" sz="2200" dirty="0"/>
              <a:t>.</a:t>
            </a:r>
            <a:endParaRPr lang="ru-RU" sz="2200" dirty="0"/>
          </a:p>
        </p:txBody>
      </p:sp>
    </p:spTree>
    <p:extLst>
      <p:ext uri="{BB962C8B-B14F-4D97-AF65-F5344CB8AC3E}">
        <p14:creationId xmlns:p14="http://schemas.microsoft.com/office/powerpoint/2010/main" val="37289039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Стандарты организаций</a:t>
            </a:r>
          </a:p>
        </p:txBody>
      </p:sp>
      <p:sp>
        <p:nvSpPr>
          <p:cNvPr id="3" name="Прямоугольник 2"/>
          <p:cNvSpPr/>
          <p:nvPr/>
        </p:nvSpPr>
        <p:spPr>
          <a:xfrm>
            <a:off x="102296" y="1030968"/>
            <a:ext cx="11711835" cy="5519460"/>
          </a:xfrm>
          <a:prstGeom prst="rect">
            <a:avLst/>
          </a:prstGeom>
        </p:spPr>
        <p:txBody>
          <a:bodyPr wrap="square">
            <a:spAutoFit/>
          </a:bodyPr>
          <a:lstStyle/>
          <a:p>
            <a:pPr indent="342900" algn="just">
              <a:spcAft>
                <a:spcPts val="0"/>
              </a:spcAft>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Стандарты организаций разрабатываются и утверждаются юридическими лицами Республики Беларусь или индивидуальными предпринимателями, которые распоряжаются этими стандартами по собственному усмотрению.</a:t>
            </a:r>
          </a:p>
          <a:p>
            <a:pPr indent="342900" algn="just">
              <a:spcBef>
                <a:spcPts val="1000"/>
              </a:spcBef>
              <a:spcAft>
                <a:spcPts val="0"/>
              </a:spcAft>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Порядок разработки, утверждения, введения в действие, учета, изменения, отмены и применения стандартов организаций устанавливается юридическим лицом Республики Беларусь или индивидуальным предпринимателем, их утвердившими.</a:t>
            </a:r>
          </a:p>
          <a:p>
            <a:pPr indent="342900" algn="just">
              <a:spcBef>
                <a:spcPts val="1000"/>
              </a:spcBef>
              <a:spcAft>
                <a:spcPts val="0"/>
              </a:spcAft>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Стандарты организаций не должны противоречить требованиям настоящего Закона, иных законодательных актов, технических регламентов Республики Беларусь и иных нормативных правовых актов Совета Министров Республики Беларусь, других актов законодательства, международных договоров Республики Беларусь, технических регламентов Евразийского экономического союза.</a:t>
            </a:r>
          </a:p>
        </p:txBody>
      </p:sp>
    </p:spTree>
    <p:extLst>
      <p:ext uri="{BB962C8B-B14F-4D97-AF65-F5344CB8AC3E}">
        <p14:creationId xmlns:p14="http://schemas.microsoft.com/office/powerpoint/2010/main" val="3082787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2080253"/>
            <a:ext cx="10160000" cy="2692896"/>
          </a:xfrm>
        </p:spPr>
        <p:txBody>
          <a:bodyPr>
            <a:normAutofit/>
          </a:bodyPr>
          <a:lstStyle/>
          <a:p>
            <a:pPr marL="152396" indent="0" algn="ctr">
              <a:buNone/>
            </a:pPr>
            <a:r>
              <a:rPr lang="ru-RU" sz="7200" b="1" dirty="0">
                <a:solidFill>
                  <a:srgbClr val="002060"/>
                </a:solidFill>
                <a:latin typeface="Tahoma" panose="020B0604030504040204" pitchFamily="34" charset="0"/>
                <a:ea typeface="Tahoma" panose="020B0604030504040204" pitchFamily="34" charset="0"/>
                <a:cs typeface="Tahoma" panose="020B0604030504040204" pitchFamily="34" charset="0"/>
              </a:rPr>
              <a:t>Разработка ТНПА</a:t>
            </a:r>
          </a:p>
        </p:txBody>
      </p:sp>
    </p:spTree>
    <p:extLst>
      <p:ext uri="{BB962C8B-B14F-4D97-AF65-F5344CB8AC3E}">
        <p14:creationId xmlns:p14="http://schemas.microsoft.com/office/powerpoint/2010/main" val="20126081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1508787"/>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Обеспечение прозрачности проведения работ в области технического нормирования и стандартизации</a:t>
            </a:r>
          </a:p>
        </p:txBody>
      </p:sp>
      <p:sp>
        <p:nvSpPr>
          <p:cNvPr id="7" name="Объект 2"/>
          <p:cNvSpPr txBox="1">
            <a:spLocks/>
          </p:cNvSpPr>
          <p:nvPr/>
        </p:nvSpPr>
        <p:spPr>
          <a:xfrm>
            <a:off x="-6491" y="1892830"/>
            <a:ext cx="11291755" cy="4224469"/>
          </a:xfrm>
          <a:prstGeom prst="rect">
            <a:avLst/>
          </a:prstGeom>
          <a:solidFill>
            <a:schemeClr val="accent6">
              <a:lumMod val="20000"/>
              <a:lumOff val="80000"/>
            </a:schemeClr>
          </a:solidFill>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601118" indent="-4233" algn="just" defTabSz="715415">
              <a:lnSpc>
                <a:spcPct val="150000"/>
              </a:lnSpc>
              <a:spcAft>
                <a:spcPts val="800"/>
              </a:spcAft>
              <a:buNone/>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В зависимости от </a:t>
            </a:r>
            <a:r>
              <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rPr>
              <a:t>стадии разработки </a:t>
            </a: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согласно требованиям, разработчики проектов технических регламентов, технических кодексов, государственных стандартов готовят для публикации уведомления:</a:t>
            </a:r>
          </a:p>
          <a:p>
            <a:pPr marL="977876" indent="-380990" algn="just" defTabSz="715415">
              <a:spcAft>
                <a:spcPts val="800"/>
              </a:spcAft>
              <a:buFont typeface="Wingdings" panose="05000000000000000000" pitchFamily="2" charset="2"/>
              <a:buChar char="ü"/>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о начале разработки</a:t>
            </a:r>
          </a:p>
          <a:p>
            <a:pPr marL="977876" indent="-380990" algn="just" defTabSz="715415">
              <a:spcAft>
                <a:spcPts val="800"/>
              </a:spcAft>
              <a:buFont typeface="Wingdings" panose="05000000000000000000" pitchFamily="2" charset="2"/>
              <a:buChar char="ü"/>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о разработке проекта (рабочего проекта)</a:t>
            </a:r>
          </a:p>
          <a:p>
            <a:pPr marL="977876" indent="-380990" algn="just" defTabSz="715415">
              <a:spcAft>
                <a:spcPts val="800"/>
              </a:spcAft>
              <a:buFont typeface="Wingdings" panose="05000000000000000000" pitchFamily="2" charset="2"/>
              <a:buChar char="ü"/>
            </a:pPr>
            <a:r>
              <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rPr>
              <a:t>о завершении рассмотрения проекта (рабочего проекта) </a:t>
            </a:r>
          </a:p>
          <a:p>
            <a:pPr marL="977876" indent="-380990" algn="just" defTabSz="715415">
              <a:spcAft>
                <a:spcPts val="800"/>
              </a:spcAft>
              <a:buFont typeface="Wingdings" panose="05000000000000000000" pitchFamily="2" charset="2"/>
              <a:buChar char="ü"/>
            </a:pPr>
            <a:endParaRPr lang="ru-RU" sz="24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474121" indent="0" algn="just">
              <a:spcAft>
                <a:spcPts val="800"/>
              </a:spcAft>
              <a:buNone/>
            </a:pPr>
            <a:endPar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just">
              <a:spcAft>
                <a:spcPts val="800"/>
              </a:spcAft>
              <a:buNone/>
            </a:pPr>
            <a:endPar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just">
              <a:spcAft>
                <a:spcPts val="800"/>
              </a:spcAft>
              <a:buNone/>
            </a:pPr>
            <a:endPar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275933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1508787"/>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52396" indent="0" algn="ctr">
              <a:buNone/>
            </a:pPr>
            <a:r>
              <a:rPr lang="ru-RU" sz="2667" b="1" dirty="0">
                <a:solidFill>
                  <a:schemeClr val="bg1"/>
                </a:solidFill>
                <a:latin typeface="Tahoma" panose="020B0604030504040204" pitchFamily="34" charset="0"/>
                <a:ea typeface="Tahoma" panose="020B0604030504040204" pitchFamily="34" charset="0"/>
                <a:cs typeface="Tahoma" panose="020B0604030504040204" pitchFamily="34" charset="0"/>
              </a:rPr>
              <a:t>Обеспечение прозрачности проведения работ в области технического нормирования и стандартизации</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762" t="14072" r="3984" b="5772"/>
          <a:stretch/>
        </p:blipFill>
        <p:spPr bwMode="auto">
          <a:xfrm>
            <a:off x="1007435" y="1604798"/>
            <a:ext cx="9412020" cy="4956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Овал 4"/>
          <p:cNvSpPr/>
          <p:nvPr/>
        </p:nvSpPr>
        <p:spPr bwMode="auto">
          <a:xfrm>
            <a:off x="3983766" y="2756925"/>
            <a:ext cx="995593" cy="866788"/>
          </a:xfrm>
          <a:prstGeom prst="ellipse">
            <a:avLst/>
          </a:prstGeom>
          <a:solidFill>
            <a:schemeClr val="lt1">
              <a:alpha val="0"/>
            </a:schemeClr>
          </a:solidFill>
          <a:ln>
            <a:solidFill>
              <a:srgbClr val="FF33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wrap="square" lIns="122767" tIns="61384" rIns="122767" bIns="61384">
            <a:spAutoFit/>
          </a:bodyPr>
          <a:lstStyle/>
          <a:p>
            <a:pPr algn="ctr" eaLnBrk="1" hangingPunct="1">
              <a:spcBef>
                <a:spcPct val="50000"/>
              </a:spcBef>
              <a:defRPr/>
            </a:pPr>
            <a:endParaRPr lang="ru-RU" sz="3200" b="1">
              <a:solidFill>
                <a:schemeClr val="bg1"/>
              </a:solidFill>
              <a:effectLst>
                <a:outerShdw blurRad="38100" dist="38100" dir="2700000" algn="tl">
                  <a:srgbClr val="000000">
                    <a:alpha val="43137"/>
                  </a:srgbClr>
                </a:outerShdw>
              </a:effectLst>
              <a:latin typeface="Arial" pitchFamily="34" charset="0"/>
            </a:endParaRPr>
          </a:p>
        </p:txBody>
      </p:sp>
      <p:sp>
        <p:nvSpPr>
          <p:cNvPr id="8" name="TextBox 7"/>
          <p:cNvSpPr txBox="1"/>
          <p:nvPr/>
        </p:nvSpPr>
        <p:spPr>
          <a:xfrm>
            <a:off x="7920203" y="1892830"/>
            <a:ext cx="2933700" cy="666786"/>
          </a:xfrm>
          <a:prstGeom prst="rect">
            <a:avLst/>
          </a:prstGeom>
          <a:noFill/>
        </p:spPr>
        <p:txBody>
          <a:bodyPr>
            <a:spAutoFit/>
          </a:bodyPr>
          <a:lstStyle/>
          <a:p>
            <a:pPr>
              <a:defRPr/>
            </a:pPr>
            <a:r>
              <a:rPr lang="en-US" sz="3733" b="1" dirty="0">
                <a:solidFill>
                  <a:schemeClr val="accent1">
                    <a:lumMod val="50000"/>
                  </a:schemeClr>
                </a:solidFill>
                <a:latin typeface="Arial" panose="020B0604020202020204" pitchFamily="34" charset="0"/>
              </a:rPr>
              <a:t>www.stb.by</a:t>
            </a:r>
            <a:endParaRPr lang="ru-RU" sz="2400" b="1" dirty="0">
              <a:solidFill>
                <a:schemeClr val="accent1">
                  <a:lumMod val="50000"/>
                </a:schemeClr>
              </a:solidFill>
              <a:latin typeface="Arial" panose="020B0604020202020204" pitchFamily="34" charset="0"/>
            </a:endParaRPr>
          </a:p>
        </p:txBody>
      </p:sp>
    </p:spTree>
    <p:extLst>
      <p:ext uri="{BB962C8B-B14F-4D97-AF65-F5344CB8AC3E}">
        <p14:creationId xmlns:p14="http://schemas.microsoft.com/office/powerpoint/2010/main" val="9798877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0" y="0"/>
            <a:ext cx="12192000" cy="932723"/>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ctr">
              <a:spcBef>
                <a:spcPct val="0"/>
              </a:spcBef>
              <a:buNone/>
            </a:pPr>
            <a:r>
              <a:rPr lang="ru-RU" altLang="ru-RU" sz="3200" b="1" dirty="0">
                <a:solidFill>
                  <a:schemeClr val="bg1"/>
                </a:solidFill>
                <a:latin typeface="Arial" charset="0"/>
                <a:cs typeface="Arial" charset="0"/>
              </a:rPr>
              <a:t>Национальные технические комитеты</a:t>
            </a:r>
          </a:p>
        </p:txBody>
      </p:sp>
      <p:sp>
        <p:nvSpPr>
          <p:cNvPr id="7" name="Объект 2"/>
          <p:cNvSpPr txBox="1">
            <a:spLocks/>
          </p:cNvSpPr>
          <p:nvPr/>
        </p:nvSpPr>
        <p:spPr>
          <a:xfrm>
            <a:off x="0" y="1028733"/>
            <a:ext cx="11291755" cy="5829267"/>
          </a:xfrm>
          <a:prstGeom prst="rect">
            <a:avLst/>
          </a:prstGeom>
          <a:solidFill>
            <a:schemeClr val="accent6">
              <a:lumMod val="20000"/>
              <a:lumOff val="80000"/>
            </a:schemeClr>
          </a:solidFill>
        </p:spPr>
        <p:txBody>
          <a:bodyPr vert="horz" lIns="121920" tIns="60960" rIns="121920" bIns="6096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476239" indent="0" algn="just">
              <a:spcAft>
                <a:spcPts val="800"/>
              </a:spcAft>
              <a:buNone/>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В Республике Беларусь в разработке стандартов участвуют представители предприятий-изготовителей продукции, научно-исследовательских и других заинтересованных организаций, которые входят в рабочие формирования – </a:t>
            </a: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технические комитеты по стандартизации</a:t>
            </a:r>
            <a:endPar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476239" indent="0" algn="just">
              <a:spcBef>
                <a:spcPts val="0"/>
              </a:spcBef>
              <a:buNone/>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Технические комитеты по стандартизации являются добровольными некоммерческими организациями. </a:t>
            </a:r>
            <a:endParaRPr lang="en-US" sz="2133"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476239" indent="0" algn="just">
              <a:spcAft>
                <a:spcPts val="800"/>
              </a:spcAft>
              <a:buNone/>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В Беларуси функционирует </a:t>
            </a:r>
            <a:r>
              <a:rPr lang="ru-RU" sz="2667" b="1" dirty="0">
                <a:solidFill>
                  <a:srgbClr val="800000"/>
                </a:solidFill>
                <a:latin typeface="Tahoma" panose="020B0604030504040204" pitchFamily="34" charset="0"/>
                <a:ea typeface="Tahoma" panose="020B0604030504040204" pitchFamily="34" charset="0"/>
                <a:cs typeface="Tahoma" panose="020B0604030504040204" pitchFamily="34" charset="0"/>
              </a:rPr>
              <a:t>4</a:t>
            </a:r>
            <a:r>
              <a:rPr lang="en-US" sz="2667" b="1" dirty="0">
                <a:solidFill>
                  <a:srgbClr val="800000"/>
                </a:solidFill>
                <a:latin typeface="Tahoma" panose="020B0604030504040204" pitchFamily="34" charset="0"/>
                <a:ea typeface="Tahoma" panose="020B0604030504040204" pitchFamily="34" charset="0"/>
                <a:cs typeface="Tahoma" panose="020B0604030504040204" pitchFamily="34" charset="0"/>
              </a:rPr>
              <a:t>4</a:t>
            </a:r>
            <a:r>
              <a:rPr lang="ru-RU" sz="2133" b="1" dirty="0">
                <a:solidFill>
                  <a:srgbClr val="800000"/>
                </a:solidFill>
                <a:latin typeface="Tahoma" panose="020B0604030504040204" pitchFamily="34" charset="0"/>
                <a:ea typeface="Tahoma" panose="020B0604030504040204" pitchFamily="34" charset="0"/>
                <a:cs typeface="Tahoma" panose="020B0604030504040204" pitchFamily="34" charset="0"/>
              </a:rPr>
              <a:t> </a:t>
            </a: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ТК по стандартизации</a:t>
            </a:r>
          </a:p>
          <a:p>
            <a:pPr marL="476239" indent="0" algn="just">
              <a:spcAft>
                <a:spcPts val="800"/>
              </a:spcAft>
              <a:buNone/>
            </a:pPr>
            <a:r>
              <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По вопросам участия в работе технического комитета следует направить предложения в секретариат</a:t>
            </a:r>
            <a:endParaRPr lang="en-US" sz="2133"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476239" indent="0" algn="just">
              <a:spcAft>
                <a:spcPts val="800"/>
              </a:spcAft>
              <a:buNone/>
            </a:pPr>
            <a:endParaRPr lang="en-US" sz="1600" b="1" dirty="0">
              <a:solidFill>
                <a:srgbClr val="002060"/>
              </a:solidFill>
            </a:endParaRPr>
          </a:p>
          <a:p>
            <a:pPr marL="476239" indent="0" algn="just">
              <a:spcAft>
                <a:spcPts val="800"/>
              </a:spcAft>
              <a:buNone/>
            </a:pPr>
            <a:r>
              <a:rPr lang="ru-RU" sz="1600" b="1" dirty="0">
                <a:solidFill>
                  <a:srgbClr val="002060"/>
                </a:solidFill>
              </a:rPr>
              <a:t>Стандартизация является деятельностью, основанной на консенсусе. Она осуществляется как всеми заинтересованными сторонами, так и в их интересах, соблюдая принципы открытости и прозрачности. Такая возможность, реализуемая посредством работы в национальных ТК, вырабатывающих техническую политику в той или иной области, предоставлена всем желающим.</a:t>
            </a:r>
            <a:endParaRPr lang="ru-RU" sz="1600"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474121" indent="0" algn="just">
              <a:spcAft>
                <a:spcPts val="800"/>
              </a:spcAft>
              <a:buNone/>
            </a:pPr>
            <a:endParaRPr lang="ru-RU" sz="2133"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just">
              <a:spcAft>
                <a:spcPts val="800"/>
              </a:spcAft>
              <a:buNone/>
            </a:pPr>
            <a:endParaRPr lang="ru-RU" sz="2133"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marL="152396" indent="0" algn="just">
              <a:spcAft>
                <a:spcPts val="800"/>
              </a:spcAft>
              <a:buNone/>
            </a:pPr>
            <a:endParaRPr lang="ru-RU" sz="2400" b="1" dirty="0">
              <a:solidFill>
                <a:srgbClr val="80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219660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Прямоугольник 8"/>
          <p:cNvSpPr/>
          <p:nvPr/>
        </p:nvSpPr>
        <p:spPr>
          <a:xfrm>
            <a:off x="527382" y="1796819"/>
            <a:ext cx="10741513" cy="3539046"/>
          </a:xfrm>
          <a:prstGeom prst="rect">
            <a:avLst/>
          </a:prstGeom>
        </p:spPr>
        <p:txBody>
          <a:bodyPr wrap="square">
            <a:spAutoFit/>
          </a:bodyPr>
          <a:lstStyle/>
          <a:p>
            <a:pPr marL="609585" indent="-609585">
              <a:lnSpc>
                <a:spcPct val="200000"/>
              </a:lnSpc>
              <a:buFont typeface="Wingdings" panose="05000000000000000000" pitchFamily="2" charset="2"/>
              <a:buChar char="Ø"/>
              <a:defRPr/>
            </a:pPr>
            <a:r>
              <a:rPr lang="ru-RU" sz="3733" b="1" dirty="0">
                <a:solidFill>
                  <a:srgbClr val="002060"/>
                </a:solidFill>
                <a:latin typeface="Tahoma" panose="020B0604030504040204" pitchFamily="34" charset="0"/>
                <a:ea typeface="Tahoma" panose="020B0604030504040204" pitchFamily="34" charset="0"/>
                <a:cs typeface="Tahoma" panose="020B0604030504040204" pitchFamily="34" charset="0"/>
              </a:rPr>
              <a:t>Нормативно-техническая экспертиза</a:t>
            </a:r>
          </a:p>
          <a:p>
            <a:pPr marL="609585" indent="-609585">
              <a:lnSpc>
                <a:spcPct val="200000"/>
              </a:lnSpc>
              <a:buFont typeface="Wingdings" panose="05000000000000000000" pitchFamily="2" charset="2"/>
              <a:buChar char="Ø"/>
              <a:defRPr/>
            </a:pPr>
            <a:r>
              <a:rPr lang="ru-RU" sz="3733" b="1" dirty="0">
                <a:solidFill>
                  <a:srgbClr val="002060"/>
                </a:solidFill>
                <a:latin typeface="Tahoma" panose="020B0604030504040204" pitchFamily="34" charset="0"/>
                <a:ea typeface="Tahoma" panose="020B0604030504040204" pitchFamily="34" charset="0"/>
                <a:cs typeface="Tahoma" panose="020B0604030504040204" pitchFamily="34" charset="0"/>
              </a:rPr>
              <a:t>Метрологическая экспертиза</a:t>
            </a:r>
          </a:p>
          <a:p>
            <a:pPr marL="609585" indent="-609585">
              <a:lnSpc>
                <a:spcPct val="200000"/>
              </a:lnSpc>
              <a:buFont typeface="Wingdings" panose="05000000000000000000" pitchFamily="2" charset="2"/>
              <a:buChar char="Ø"/>
              <a:defRPr/>
            </a:pPr>
            <a:r>
              <a:rPr lang="ru-RU" sz="3733" b="1" dirty="0">
                <a:solidFill>
                  <a:srgbClr val="002060"/>
                </a:solidFill>
                <a:latin typeface="Tahoma" panose="020B0604030504040204" pitchFamily="34" charset="0"/>
                <a:ea typeface="Tahoma" panose="020B0604030504040204" pitchFamily="34" charset="0"/>
                <a:cs typeface="Tahoma" panose="020B0604030504040204" pitchFamily="34" charset="0"/>
              </a:rPr>
              <a:t>Юридическая экспертиза</a:t>
            </a:r>
          </a:p>
        </p:txBody>
      </p:sp>
      <p:sp>
        <p:nvSpPr>
          <p:cNvPr id="4" name="Объект 2"/>
          <p:cNvSpPr txBox="1">
            <a:spLocks/>
          </p:cNvSpPr>
          <p:nvPr/>
        </p:nvSpPr>
        <p:spPr>
          <a:xfrm>
            <a:off x="0" y="0"/>
            <a:ext cx="12192000" cy="1124744"/>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lgn="ctr">
              <a:buNone/>
              <a:defRPr/>
            </a:pPr>
            <a:r>
              <a:rPr lang="ru-RU" altLang="ru-RU" sz="3200" b="1" kern="0" dirty="0">
                <a:solidFill>
                  <a:schemeClr val="bg1"/>
                </a:solidFill>
                <a:latin typeface="Arial" panose="020B0604020202020204" pitchFamily="34" charset="0"/>
                <a:cs typeface="Arial" panose="020B0604020202020204" pitchFamily="34" charset="0"/>
              </a:rPr>
              <a:t>Экспертиза стандартов</a:t>
            </a:r>
            <a:endParaRPr lang="ru-RU" altLang="ru-RU" sz="2667" kern="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9211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719403" y="1220755"/>
            <a:ext cx="10160000" cy="3264363"/>
          </a:xfrm>
        </p:spPr>
        <p:txBody>
          <a:bodyPr>
            <a:noAutofit/>
          </a:bodyPr>
          <a:lstStyle/>
          <a:p>
            <a:pPr marL="152396" indent="0" algn="ctr">
              <a:buNone/>
            </a:pPr>
            <a:r>
              <a:rPr lang="ru-RU" sz="5867" b="1" dirty="0">
                <a:solidFill>
                  <a:srgbClr val="002060"/>
                </a:solidFill>
                <a:latin typeface="Tahoma" panose="020B0604030504040204" pitchFamily="34" charset="0"/>
                <a:ea typeface="Tahoma" panose="020B0604030504040204" pitchFamily="34" charset="0"/>
                <a:cs typeface="Tahoma" panose="020B0604030504040204" pitchFamily="34" charset="0"/>
              </a:rPr>
              <a:t>СТРАТЕГИЯ</a:t>
            </a:r>
            <a:r>
              <a:rPr lang="ru-RU" sz="5333" b="1" dirty="0">
                <a:solidFill>
                  <a:srgbClr val="002060"/>
                </a:solidFill>
                <a:latin typeface="Tahoma" panose="020B0604030504040204" pitchFamily="34" charset="0"/>
                <a:ea typeface="Tahoma" panose="020B0604030504040204" pitchFamily="34" charset="0"/>
                <a:cs typeface="Tahoma" panose="020B0604030504040204" pitchFamily="34" charset="0"/>
              </a:rPr>
              <a:t> </a:t>
            </a:r>
            <a:br>
              <a:rPr lang="ru-RU" sz="5333" b="1" dirty="0">
                <a:solidFill>
                  <a:srgbClr val="002060"/>
                </a:solidFill>
                <a:latin typeface="Tahoma" panose="020B0604030504040204" pitchFamily="34" charset="0"/>
                <a:ea typeface="Tahoma" panose="020B0604030504040204" pitchFamily="34" charset="0"/>
                <a:cs typeface="Tahoma" panose="020B0604030504040204" pitchFamily="34" charset="0"/>
              </a:rPr>
            </a:br>
            <a:r>
              <a:rPr lang="ru-RU" sz="5333" b="1" dirty="0">
                <a:solidFill>
                  <a:srgbClr val="002060"/>
                </a:solidFill>
                <a:latin typeface="Tahoma" panose="020B0604030504040204" pitchFamily="34" charset="0"/>
                <a:ea typeface="Tahoma" panose="020B0604030504040204" pitchFamily="34" charset="0"/>
                <a:cs typeface="Tahoma" panose="020B0604030504040204" pitchFamily="34" charset="0"/>
              </a:rPr>
              <a:t>развития стандартизации </a:t>
            </a:r>
            <a:br>
              <a:rPr lang="ru-RU" sz="5333" b="1" dirty="0">
                <a:solidFill>
                  <a:srgbClr val="002060"/>
                </a:solidFill>
                <a:latin typeface="Tahoma" panose="020B0604030504040204" pitchFamily="34" charset="0"/>
                <a:ea typeface="Tahoma" panose="020B0604030504040204" pitchFamily="34" charset="0"/>
                <a:cs typeface="Tahoma" panose="020B0604030504040204" pitchFamily="34" charset="0"/>
              </a:rPr>
            </a:br>
            <a:r>
              <a:rPr lang="ru-RU" sz="5333" b="1" dirty="0">
                <a:solidFill>
                  <a:srgbClr val="002060"/>
                </a:solidFill>
                <a:latin typeface="Tahoma" panose="020B0604030504040204" pitchFamily="34" charset="0"/>
                <a:ea typeface="Tahoma" panose="020B0604030504040204" pitchFamily="34" charset="0"/>
                <a:cs typeface="Tahoma" panose="020B0604030504040204" pitchFamily="34" charset="0"/>
              </a:rPr>
              <a:t>Республики Беларусь </a:t>
            </a:r>
            <a:br>
              <a:rPr lang="ru-RU" sz="5333" b="1" dirty="0">
                <a:solidFill>
                  <a:srgbClr val="002060"/>
                </a:solidFill>
                <a:latin typeface="Tahoma" panose="020B0604030504040204" pitchFamily="34" charset="0"/>
                <a:ea typeface="Tahoma" panose="020B0604030504040204" pitchFamily="34" charset="0"/>
                <a:cs typeface="Tahoma" panose="020B0604030504040204" pitchFamily="34" charset="0"/>
              </a:rPr>
            </a:br>
            <a:r>
              <a:rPr lang="ru-RU" sz="5333" b="1" dirty="0">
                <a:solidFill>
                  <a:srgbClr val="002060"/>
                </a:solidFill>
                <a:latin typeface="Tahoma" panose="020B0604030504040204" pitchFamily="34" charset="0"/>
                <a:ea typeface="Tahoma" panose="020B0604030504040204" pitchFamily="34" charset="0"/>
                <a:cs typeface="Tahoma" panose="020B0604030504040204" pitchFamily="34" charset="0"/>
              </a:rPr>
              <a:t>на период до 2030 года</a:t>
            </a:r>
          </a:p>
        </p:txBody>
      </p:sp>
    </p:spTree>
    <p:extLst>
      <p:ext uri="{BB962C8B-B14F-4D97-AF65-F5344CB8AC3E}">
        <p14:creationId xmlns:p14="http://schemas.microsoft.com/office/powerpoint/2010/main" val="33113474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43340" y="2152251"/>
            <a:ext cx="11126721" cy="4637123"/>
          </a:xfrm>
          <a:prstGeom prst="rect">
            <a:avLst/>
          </a:prstGeom>
          <a:solidFill>
            <a:schemeClr val="bg1">
              <a:lumMod val="95000"/>
            </a:schemeClr>
          </a:solidFill>
          <a:ln>
            <a:solidFill>
              <a:schemeClr val="bg1">
                <a:lumMod val="95000"/>
              </a:schemeClr>
            </a:solidFill>
          </a:ln>
        </p:spPr>
        <p:txBody>
          <a:bodyPr/>
          <a:lstStyle>
            <a:lvl1pPr marL="365125" indent="-2555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146046" indent="0" algn="ctr">
              <a:spcBef>
                <a:spcPts val="800"/>
              </a:spcBef>
              <a:buClr>
                <a:srgbClr val="800000"/>
              </a:buClr>
              <a:buSzPct val="110000"/>
              <a:defRPr/>
            </a:pPr>
            <a:r>
              <a:rPr lang="ru-RU" altLang="ru-RU" sz="2133" b="1" dirty="0">
                <a:solidFill>
                  <a:srgbClr val="002060"/>
                </a:solidFill>
                <a:latin typeface="Tahoma" panose="020B0604030504040204" pitchFamily="34" charset="0"/>
                <a:ea typeface="Tahoma" panose="020B0604030504040204" pitchFamily="34" charset="0"/>
                <a:cs typeface="Tahoma" panose="020B0604030504040204" pitchFamily="34" charset="0"/>
              </a:rPr>
              <a:t>СТРАТЕГИЧЕСКИМИ ЦЕЛЯМИ РАЗВИТИЯ НАЦИОНАЛЬНОЙ СИСТЕМЫ СТАНДАРТИЗАЦИИ ЯВЛЯЮТСЯ:</a:t>
            </a:r>
          </a:p>
          <a:p>
            <a:pPr marL="527036" indent="-380990">
              <a:spcBef>
                <a:spcPts val="800"/>
              </a:spcBef>
              <a:buClr>
                <a:srgbClr val="002060"/>
              </a:buClr>
              <a:buSzPct val="110000"/>
              <a:buFont typeface="Wingdings" panose="05000000000000000000" pitchFamily="2" charset="2"/>
              <a:buChar char="Ø"/>
              <a:defRPr/>
            </a:pPr>
            <a:r>
              <a:rPr lang="ru-RU" altLang="ru-RU" sz="1733" b="1" dirty="0">
                <a:solidFill>
                  <a:srgbClr val="002060"/>
                </a:solidFill>
                <a:latin typeface="Tahoma" panose="020B0604030504040204" pitchFamily="34" charset="0"/>
                <a:ea typeface="Tahoma" panose="020B0604030504040204" pitchFamily="34" charset="0"/>
                <a:cs typeface="Tahoma" panose="020B0604030504040204" pitchFamily="34" charset="0"/>
              </a:rPr>
              <a:t>содействие социально-экономическому развитию Республики Беларусь;</a:t>
            </a:r>
          </a:p>
          <a:p>
            <a:pPr marL="527036" indent="-380990">
              <a:spcBef>
                <a:spcPts val="800"/>
              </a:spcBef>
              <a:buClr>
                <a:srgbClr val="002060"/>
              </a:buClr>
              <a:buSzPct val="110000"/>
              <a:buFont typeface="Wingdings" panose="05000000000000000000" pitchFamily="2" charset="2"/>
              <a:buChar char="Ø"/>
              <a:defRPr/>
            </a:pPr>
            <a:r>
              <a:rPr lang="ru-RU" altLang="ru-RU" sz="1733" b="1" dirty="0">
                <a:solidFill>
                  <a:srgbClr val="002060"/>
                </a:solidFill>
                <a:latin typeface="Tahoma" panose="020B0604030504040204" pitchFamily="34" charset="0"/>
                <a:ea typeface="Tahoma" panose="020B0604030504040204" pitchFamily="34" charset="0"/>
                <a:cs typeface="Tahoma" panose="020B0604030504040204" pitchFamily="34" charset="0"/>
              </a:rPr>
              <a:t>содействие интеграции Республики Беларусь в мировую экономику и международные системы стандартизации в качестве равноправного партнера;</a:t>
            </a:r>
          </a:p>
          <a:p>
            <a:pPr marL="527036" indent="-380990">
              <a:spcBef>
                <a:spcPts val="800"/>
              </a:spcBef>
              <a:buClr>
                <a:srgbClr val="002060"/>
              </a:buClr>
              <a:buSzPct val="110000"/>
              <a:buFont typeface="Wingdings" panose="05000000000000000000" pitchFamily="2" charset="2"/>
              <a:buChar char="Ø"/>
              <a:defRPr/>
            </a:pPr>
            <a:r>
              <a:rPr lang="ru-RU" altLang="ru-RU" sz="1733" b="1" dirty="0">
                <a:solidFill>
                  <a:srgbClr val="002060"/>
                </a:solidFill>
                <a:latin typeface="Tahoma" panose="020B0604030504040204" pitchFamily="34" charset="0"/>
                <a:ea typeface="Tahoma" panose="020B0604030504040204" pitchFamily="34" charset="0"/>
                <a:cs typeface="Tahoma" panose="020B0604030504040204" pitchFamily="34" charset="0"/>
              </a:rPr>
              <a:t>содействие экономической интеграции государств-членов ЕАЭС;</a:t>
            </a:r>
          </a:p>
          <a:p>
            <a:pPr marL="527036" indent="-380990">
              <a:spcBef>
                <a:spcPts val="800"/>
              </a:spcBef>
              <a:buClr>
                <a:srgbClr val="002060"/>
              </a:buClr>
              <a:buSzPct val="110000"/>
              <a:buFont typeface="Wingdings" panose="05000000000000000000" pitchFamily="2" charset="2"/>
              <a:buChar char="Ø"/>
              <a:defRPr/>
            </a:pPr>
            <a:r>
              <a:rPr lang="ru-RU" altLang="ru-RU" sz="1733" b="1" dirty="0">
                <a:solidFill>
                  <a:srgbClr val="002060"/>
                </a:solidFill>
                <a:latin typeface="Tahoma" panose="020B0604030504040204" pitchFamily="34" charset="0"/>
                <a:ea typeface="Tahoma" panose="020B0604030504040204" pitchFamily="34" charset="0"/>
                <a:cs typeface="Tahoma" panose="020B0604030504040204" pitchFamily="34" charset="0"/>
              </a:rPr>
              <a:t>улучшение качества жизни населения страны;</a:t>
            </a:r>
          </a:p>
          <a:p>
            <a:pPr marL="527036" indent="-380990">
              <a:spcBef>
                <a:spcPts val="800"/>
              </a:spcBef>
              <a:buClr>
                <a:srgbClr val="002060"/>
              </a:buClr>
              <a:buSzPct val="110000"/>
              <a:buFont typeface="Wingdings" panose="05000000000000000000" pitchFamily="2" charset="2"/>
              <a:buChar char="Ø"/>
              <a:defRPr/>
            </a:pPr>
            <a:r>
              <a:rPr lang="ru-RU" altLang="ru-RU" sz="1733" b="1" dirty="0">
                <a:solidFill>
                  <a:srgbClr val="002060"/>
                </a:solidFill>
                <a:latin typeface="Tahoma" panose="020B0604030504040204" pitchFamily="34" charset="0"/>
                <a:ea typeface="Tahoma" panose="020B0604030504040204" pitchFamily="34" charset="0"/>
                <a:cs typeface="Tahoma" panose="020B0604030504040204" pitchFamily="34" charset="0"/>
              </a:rPr>
              <a:t>обеспечение экономической, экологической, научно-технической, технологической и информационной и военной безопасности Республики Беларусь, а также безопасности при использовании атомной энергии;</a:t>
            </a:r>
          </a:p>
          <a:p>
            <a:pPr marL="527036" indent="-380990">
              <a:spcBef>
                <a:spcPts val="800"/>
              </a:spcBef>
              <a:buClr>
                <a:srgbClr val="002060"/>
              </a:buClr>
              <a:buSzPct val="110000"/>
              <a:buFont typeface="Wingdings" panose="05000000000000000000" pitchFamily="2" charset="2"/>
              <a:buChar char="Ø"/>
              <a:defRPr/>
            </a:pPr>
            <a:r>
              <a:rPr lang="ru-RU" altLang="ru-RU" sz="1733" b="1" dirty="0">
                <a:solidFill>
                  <a:srgbClr val="002060"/>
                </a:solidFill>
                <a:latin typeface="Tahoma" panose="020B0604030504040204" pitchFamily="34" charset="0"/>
                <a:ea typeface="Tahoma" panose="020B0604030504040204" pitchFamily="34" charset="0"/>
                <a:cs typeface="Tahoma" panose="020B0604030504040204" pitchFamily="34" charset="0"/>
              </a:rPr>
              <a:t>повышение качества продукции, выполнения работ, оказания услуг и повышение конкурентоспособности продукции белорусского производства;</a:t>
            </a:r>
          </a:p>
          <a:p>
            <a:pPr marL="527036" indent="-380990">
              <a:spcBef>
                <a:spcPts val="800"/>
              </a:spcBef>
              <a:buClr>
                <a:srgbClr val="002060"/>
              </a:buClr>
              <a:buSzPct val="110000"/>
              <a:buFont typeface="Wingdings" panose="05000000000000000000" pitchFamily="2" charset="2"/>
              <a:buChar char="Ø"/>
              <a:defRPr/>
            </a:pPr>
            <a:r>
              <a:rPr lang="ru-RU" altLang="ru-RU" sz="1733" b="1" dirty="0">
                <a:solidFill>
                  <a:srgbClr val="002060"/>
                </a:solidFill>
                <a:latin typeface="Tahoma" panose="020B0604030504040204" pitchFamily="34" charset="0"/>
                <a:ea typeface="Tahoma" panose="020B0604030504040204" pitchFamily="34" charset="0"/>
                <a:cs typeface="Tahoma" panose="020B0604030504040204" pitchFamily="34" charset="0"/>
              </a:rPr>
              <a:t>обеспечение цифровой трансформации сфер деятельности на основе установления и развития системы стандартов.</a:t>
            </a:r>
          </a:p>
        </p:txBody>
      </p:sp>
      <p:sp>
        <p:nvSpPr>
          <p:cNvPr id="6" name="Объект 2"/>
          <p:cNvSpPr txBox="1">
            <a:spLocks/>
          </p:cNvSpPr>
          <p:nvPr/>
        </p:nvSpPr>
        <p:spPr>
          <a:xfrm>
            <a:off x="0" y="0"/>
            <a:ext cx="12192000" cy="1124744"/>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lgn="ctr">
              <a:buNone/>
              <a:defRPr/>
            </a:pPr>
            <a:r>
              <a:rPr lang="ru-RU" altLang="ru-RU" sz="3200" b="1" kern="0" dirty="0">
                <a:solidFill>
                  <a:schemeClr val="bg1"/>
                </a:solidFill>
                <a:latin typeface="Tahoma" panose="020B0604030504040204" pitchFamily="34" charset="0"/>
                <a:ea typeface="Tahoma" panose="020B0604030504040204" pitchFamily="34" charset="0"/>
                <a:cs typeface="Tahoma" panose="020B0604030504040204" pitchFamily="34" charset="0"/>
              </a:rPr>
              <a:t>СТРАТЕГИЯ развития стандартизации </a:t>
            </a:r>
            <a:br>
              <a:rPr lang="ru-RU" altLang="ru-RU" sz="3200" b="1" kern="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ru-RU" altLang="ru-RU" sz="3200" b="1" kern="0" dirty="0">
                <a:solidFill>
                  <a:schemeClr val="bg1"/>
                </a:solidFill>
                <a:latin typeface="Tahoma" panose="020B0604030504040204" pitchFamily="34" charset="0"/>
                <a:ea typeface="Tahoma" panose="020B0604030504040204" pitchFamily="34" charset="0"/>
                <a:cs typeface="Tahoma" panose="020B0604030504040204" pitchFamily="34" charset="0"/>
              </a:rPr>
              <a:t>Республики Беларусь на период до 2030 года</a:t>
            </a:r>
            <a:endParaRPr lang="ru-RU" altLang="ru-RU" sz="2667" kern="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5"/>
          <p:cNvSpPr>
            <a:spLocks noChangeArrowheads="1"/>
          </p:cNvSpPr>
          <p:nvPr/>
        </p:nvSpPr>
        <p:spPr bwMode="auto">
          <a:xfrm>
            <a:off x="74832" y="1195203"/>
            <a:ext cx="9765585" cy="913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ru-RU" alt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t>Формирует цели, задачи и направления </a:t>
            </a:r>
            <a:br>
              <a:rPr lang="ru-RU" alt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br>
            <a:r>
              <a:rPr lang="ru-RU" altLang="ru-RU" sz="2667" b="1" dirty="0">
                <a:solidFill>
                  <a:srgbClr val="002060"/>
                </a:solidFill>
                <a:latin typeface="Tahoma" panose="020B0604030504040204" pitchFamily="34" charset="0"/>
                <a:ea typeface="Tahoma" panose="020B0604030504040204" pitchFamily="34" charset="0"/>
                <a:cs typeface="Tahoma" panose="020B0604030504040204" pitchFamily="34" charset="0"/>
              </a:rPr>
              <a:t>развития стандартизации</a:t>
            </a:r>
          </a:p>
        </p:txBody>
      </p:sp>
      <p:sp>
        <p:nvSpPr>
          <p:cNvPr id="8" name="Rectangle 3"/>
          <p:cNvSpPr txBox="1">
            <a:spLocks noChangeArrowheads="1"/>
          </p:cNvSpPr>
          <p:nvPr/>
        </p:nvSpPr>
        <p:spPr bwMode="auto">
          <a:xfrm>
            <a:off x="9840416" y="1124744"/>
            <a:ext cx="1920213" cy="480053"/>
          </a:xfrm>
          <a:prstGeom prst="rect">
            <a:avLst/>
          </a:prstGeom>
          <a:solidFill>
            <a:srgbClr val="002060"/>
          </a:solidFill>
          <a:ln w="28575">
            <a:solidFill>
              <a:schemeClr val="bg1">
                <a:lumMod val="95000"/>
              </a:schemeClr>
            </a:solidFill>
          </a:ln>
        </p:spPr>
        <p:txBody>
          <a:bodyPr anchor="ct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lgn="ctr">
              <a:lnSpc>
                <a:spcPct val="90000"/>
              </a:lnSpc>
              <a:buNone/>
              <a:defRPr/>
            </a:pPr>
            <a:r>
              <a:rPr lang="ru-RU" altLang="ru-RU" sz="2400"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16.09.2019</a:t>
            </a:r>
            <a:endParaRPr lang="ru-RU" altLang="ru-RU" sz="2400" b="1" kern="0"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4143127"/>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1600200"/>
            <a:ext cx="10160000" cy="2692896"/>
          </a:xfrm>
        </p:spPr>
        <p:txBody>
          <a:bodyPr>
            <a:normAutofit/>
          </a:bodyPr>
          <a:lstStyle/>
          <a:p>
            <a:pPr marL="152396" indent="0" algn="ctr">
              <a:buNone/>
            </a:pPr>
            <a:r>
              <a:rPr lang="ru-RU" sz="7200" b="1" dirty="0">
                <a:solidFill>
                  <a:srgbClr val="002060"/>
                </a:solidFill>
                <a:latin typeface="Tahoma" panose="020B0604030504040204" pitchFamily="34" charset="0"/>
                <a:ea typeface="Tahoma" panose="020B0604030504040204" pitchFamily="34" charset="0"/>
                <a:cs typeface="Tahoma" panose="020B0604030504040204" pitchFamily="34" charset="0"/>
              </a:rPr>
              <a:t>Информационные ресурсы</a:t>
            </a:r>
          </a:p>
        </p:txBody>
      </p:sp>
    </p:spTree>
    <p:extLst>
      <p:ext uri="{BB962C8B-B14F-4D97-AF65-F5344CB8AC3E}">
        <p14:creationId xmlns:p14="http://schemas.microsoft.com/office/powerpoint/2010/main" val="32142479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4271797" y="260649"/>
            <a:ext cx="7008779" cy="562372"/>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ctr">
              <a:spcBef>
                <a:spcPct val="0"/>
              </a:spcBef>
              <a:buNone/>
            </a:pPr>
            <a:r>
              <a:rPr lang="en-US" altLang="ru-RU" sz="3200" b="1" dirty="0">
                <a:solidFill>
                  <a:schemeClr val="bg1"/>
                </a:solidFill>
                <a:latin typeface="Arial" charset="0"/>
                <a:cs typeface="Arial" charset="0"/>
              </a:rPr>
              <a:t>www.gosstandart.by</a:t>
            </a:r>
            <a:endParaRPr lang="ru-RU" altLang="ru-RU" sz="3200" b="1" dirty="0">
              <a:solidFill>
                <a:schemeClr val="bg1"/>
              </a:solidFill>
              <a:latin typeface="Arial" charset="0"/>
              <a:cs typeface="Arial"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146" t="15729" r="3348" b="5620"/>
          <a:stretch/>
        </p:blipFill>
        <p:spPr bwMode="auto">
          <a:xfrm>
            <a:off x="431371" y="1316766"/>
            <a:ext cx="10435963" cy="48342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1346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54" idx="1"/>
          </p:cNvCxnSpPr>
          <p:nvPr/>
        </p:nvCxnSpPr>
        <p:spPr>
          <a:xfrm flipH="1">
            <a:off x="1637508" y="6386589"/>
            <a:ext cx="988345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0" y="0"/>
            <a:ext cx="1637508" cy="6858000"/>
          </a:xfrm>
          <a:prstGeom prst="rect">
            <a:avLst/>
          </a:prstGeom>
          <a:pattFill prst="ltHorz">
            <a:fgClr>
              <a:schemeClr val="accent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0" y="0"/>
            <a:ext cx="12192000" cy="6926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Скругленный прямоугольник 7"/>
          <p:cNvSpPr/>
          <p:nvPr/>
        </p:nvSpPr>
        <p:spPr>
          <a:xfrm>
            <a:off x="1265956" y="332655"/>
            <a:ext cx="10627486" cy="931813"/>
          </a:xfrm>
          <a:prstGeom prst="roundRect">
            <a:avLst/>
          </a:prstGeom>
          <a:solidFill>
            <a:srgbClr val="23387D"/>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ru-RU" sz="3600" b="1" dirty="0" err="1">
                <a:solidFill>
                  <a:schemeClr val="bg1"/>
                </a:solidFill>
                <a:latin typeface="Arial" panose="020B0604020202020204" pitchFamily="34" charset="0"/>
                <a:cs typeface="Arial" panose="020B0604020202020204" pitchFamily="34" charset="0"/>
              </a:rPr>
              <a:t>МСиСвИТ</a:t>
            </a:r>
            <a:r>
              <a:rPr kumimoji="0" lang="ru-RU" sz="36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p>
        </p:txBody>
      </p:sp>
      <p:sp>
        <p:nvSpPr>
          <p:cNvPr id="53" name="TextBox 52"/>
          <p:cNvSpPr txBox="1"/>
          <p:nvPr/>
        </p:nvSpPr>
        <p:spPr>
          <a:xfrm>
            <a:off x="1637508" y="6374763"/>
            <a:ext cx="8420892" cy="553998"/>
          </a:xfrm>
          <a:prstGeom prst="rect">
            <a:avLst/>
          </a:prstGeom>
          <a:noFill/>
        </p:spPr>
        <p:txBody>
          <a:bodyPr wrap="square" rtlCol="0">
            <a:spAutoFit/>
          </a:bodyPr>
          <a:lstStyle/>
          <a:p>
            <a:pPr defTabSz="457200">
              <a:defRPr/>
            </a:pPr>
            <a:r>
              <a:rPr lang="ru-RU" sz="1600" spc="200" dirty="0">
                <a:solidFill>
                  <a:schemeClr val="accent5">
                    <a:lumMod val="75000"/>
                  </a:schemeClr>
                </a:solidFill>
              </a:rPr>
              <a:t>Кафедра информационно-измерительных систем</a:t>
            </a:r>
            <a:r>
              <a:rPr lang="en-US" sz="1600" spc="200" dirty="0">
                <a:solidFill>
                  <a:schemeClr val="accent5">
                    <a:lumMod val="75000"/>
                  </a:schemeClr>
                </a:solidFill>
              </a:rPr>
              <a:t> </a:t>
            </a:r>
            <a:r>
              <a:rPr lang="ru-RU" sz="1600" spc="200" dirty="0">
                <a:solidFill>
                  <a:schemeClr val="accent5">
                    <a:lumMod val="75000"/>
                  </a:schemeClr>
                </a:solidFill>
              </a:rPr>
              <a:t>БГУИР</a:t>
            </a:r>
          </a:p>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ru-RU" sz="1400" b="0" i="0" u="none" strike="noStrike" kern="1200" cap="none" spc="0" normalizeH="0" baseline="0" noProof="0" dirty="0">
              <a:ln>
                <a:noFill/>
              </a:ln>
              <a:solidFill>
                <a:srgbClr val="44546A"/>
              </a:solidFill>
              <a:effectLst/>
              <a:uLnTx/>
              <a:uFillTx/>
              <a:latin typeface="Calibri Light" panose="020F0302020204030204"/>
              <a:ea typeface="+mn-ea"/>
              <a:cs typeface="+mn-cs"/>
            </a:endParaRPr>
          </a:p>
        </p:txBody>
      </p:sp>
      <p:grpSp>
        <p:nvGrpSpPr>
          <p:cNvPr id="6" name="Группа 5"/>
          <p:cNvGrpSpPr/>
          <p:nvPr/>
        </p:nvGrpSpPr>
        <p:grpSpPr>
          <a:xfrm>
            <a:off x="11461394" y="6170565"/>
            <a:ext cx="432048" cy="432048"/>
            <a:chOff x="282254" y="6201923"/>
            <a:chExt cx="432048" cy="432048"/>
          </a:xfrm>
          <a:solidFill>
            <a:schemeClr val="accent1">
              <a:lumMod val="75000"/>
            </a:schemeClr>
          </a:solidFill>
        </p:grpSpPr>
        <p:sp>
          <p:nvSpPr>
            <p:cNvPr id="5" name="Овал 4"/>
            <p:cNvSpPr/>
            <p:nvPr/>
          </p:nvSpPr>
          <p:spPr>
            <a:xfrm>
              <a:off x="282254" y="6201923"/>
              <a:ext cx="432048" cy="43204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p:cNvSpPr txBox="1"/>
            <p:nvPr/>
          </p:nvSpPr>
          <p:spPr>
            <a:xfrm>
              <a:off x="341825" y="6233281"/>
              <a:ext cx="301686" cy="369332"/>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0AF5D85-25F6-4F6C-A6DB-C06383F51E27}" type="slidenum">
                <a:rPr kumimoji="0" lang="ru-RU" sz="1800" b="0" i="0" u="none" strike="noStrike" kern="1200" cap="none" spc="0" normalizeH="0" baseline="0" noProof="0" smtClean="0">
                  <a:ln>
                    <a:noFill/>
                  </a:ln>
                  <a:solidFill>
                    <a:prstClr val="white"/>
                  </a:solidFill>
                  <a:effectLst/>
                  <a:uLnTx/>
                  <a:uFillTx/>
                  <a:latin typeface="Calibri" panose="020F0502020204030204"/>
                  <a:ea typeface="+mn-ea"/>
                  <a:cs typeface="+mn-cs"/>
                </a:rPr>
                <a:t>7</a:t>
              </a:fld>
              <a:endParaRPr kumimoji="0" lang="ru-R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Прямоугольник 1"/>
          <p:cNvSpPr/>
          <p:nvPr/>
        </p:nvSpPr>
        <p:spPr>
          <a:xfrm>
            <a:off x="1737195" y="1759047"/>
            <a:ext cx="10175185" cy="276999"/>
          </a:xfrm>
          <a:prstGeom prst="rect">
            <a:avLst/>
          </a:prstGeom>
        </p:spPr>
        <p:txBody>
          <a:bodyPr wrap="square">
            <a:spAutoFit/>
          </a:bodyPr>
          <a:lstStyle/>
          <a:p>
            <a:pPr marL="0" marR="0" lvl="0" indent="0" algn="just" defTabSz="457200" rtl="0" eaLnBrk="1" fontAlgn="auto" latinLnBrk="0" hangingPunct="1">
              <a:lnSpc>
                <a:spcPct val="100000"/>
              </a:lnSpc>
              <a:spcBef>
                <a:spcPct val="0"/>
              </a:spcBef>
              <a:spcAft>
                <a:spcPts val="0"/>
              </a:spcAft>
              <a:buClrTx/>
              <a:buSzTx/>
              <a:buFontTx/>
              <a:buNone/>
              <a:tabLst/>
              <a:defRPr/>
            </a:pPr>
            <a:endParaRPr kumimoji="0" lang="ru-RU" altLang="ru-RU"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9" name="Прямоугольник 8"/>
          <p:cNvSpPr/>
          <p:nvPr/>
        </p:nvSpPr>
        <p:spPr>
          <a:xfrm>
            <a:off x="1656446" y="1296450"/>
            <a:ext cx="10255934" cy="4154984"/>
          </a:xfrm>
          <a:prstGeom prst="rect">
            <a:avLst/>
          </a:prstGeom>
        </p:spPr>
        <p:txBody>
          <a:bodyPr wrap="square">
            <a:spAutoFit/>
          </a:bodyPr>
          <a:lstStyle/>
          <a:p>
            <a:r>
              <a:rPr lang="ru-RU" sz="2200" dirty="0"/>
              <a:t>В результате изучения учебной дисциплины студент (обучающийся) должен: </a:t>
            </a:r>
          </a:p>
          <a:p>
            <a:r>
              <a:rPr lang="ru-RU" sz="2200" i="1" dirty="0"/>
              <a:t>уметь: </a:t>
            </a:r>
            <a:endParaRPr lang="ru-RU" sz="2200" dirty="0"/>
          </a:p>
          <a:p>
            <a:r>
              <a:rPr lang="ru-RU" sz="2200" dirty="0"/>
              <a:t>адаптировать требования стандартов в области жизненного цикла ПС, исходя из требований и условий конкретного проекта; </a:t>
            </a:r>
          </a:p>
          <a:p>
            <a:r>
              <a:rPr lang="ru-RU" sz="2200" dirty="0"/>
              <a:t>разрабатывать модели качества для конкретных программных средств; </a:t>
            </a:r>
          </a:p>
          <a:p>
            <a:r>
              <a:rPr lang="ru-RU" sz="2200" dirty="0"/>
              <a:t>выбирать и оценивать меры (метрики) качества для конкретных программных средств; </a:t>
            </a:r>
          </a:p>
          <a:p>
            <a:endParaRPr lang="ru-RU" sz="2200" i="1" dirty="0"/>
          </a:p>
          <a:p>
            <a:r>
              <a:rPr lang="ru-RU" sz="2200" i="1" dirty="0"/>
              <a:t>владеть: </a:t>
            </a:r>
            <a:endParaRPr lang="ru-RU" sz="2200" dirty="0"/>
          </a:p>
          <a:p>
            <a:r>
              <a:rPr lang="ru-RU" sz="2200" dirty="0"/>
              <a:t>современными методами оценки качества программных средств; </a:t>
            </a:r>
          </a:p>
          <a:p>
            <a:r>
              <a:rPr lang="ru-RU" sz="2200" dirty="0"/>
              <a:t>навыками применения мер (метрик) качества в жизненном цикле программных средств. </a:t>
            </a:r>
          </a:p>
        </p:txBody>
      </p:sp>
    </p:spTree>
    <p:extLst>
      <p:ext uri="{BB962C8B-B14F-4D97-AF65-F5344CB8AC3E}">
        <p14:creationId xmlns:p14="http://schemas.microsoft.com/office/powerpoint/2010/main" val="2580303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6288021" y="260649"/>
            <a:ext cx="4992555" cy="562372"/>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ctr">
              <a:spcBef>
                <a:spcPct val="0"/>
              </a:spcBef>
              <a:buNone/>
            </a:pPr>
            <a:r>
              <a:rPr lang="en-US" altLang="ru-RU" sz="3200" b="1" dirty="0">
                <a:solidFill>
                  <a:schemeClr val="bg1"/>
                </a:solidFill>
                <a:latin typeface="Arial" charset="0"/>
                <a:cs typeface="Arial" charset="0"/>
              </a:rPr>
              <a:t>www.tnpa.by</a:t>
            </a:r>
            <a:endParaRPr lang="ru-RU" altLang="ru-RU" sz="3200" b="1" dirty="0">
              <a:solidFill>
                <a:schemeClr val="bg1"/>
              </a:solidFill>
              <a:latin typeface="Arial" charset="0"/>
              <a:cs typeface="Arial" charset="0"/>
            </a:endParaRPr>
          </a:p>
        </p:txBody>
      </p:sp>
      <p:pic>
        <p:nvPicPr>
          <p:cNvPr id="4" name="Рисунок 1"/>
          <p:cNvPicPr>
            <a:picLocks noChangeAspect="1"/>
          </p:cNvPicPr>
          <p:nvPr/>
        </p:nvPicPr>
        <p:blipFill rotWithShape="1">
          <a:blip r:embed="rId2">
            <a:extLst>
              <a:ext uri="{28A0092B-C50C-407E-A947-70E740481C1C}">
                <a14:useLocalDpi xmlns:a14="http://schemas.microsoft.com/office/drawing/2010/main" val="0"/>
              </a:ext>
            </a:extLst>
          </a:blip>
          <a:srcRect t="8854" b="3869"/>
          <a:stretch/>
        </p:blipFill>
        <p:spPr bwMode="auto">
          <a:xfrm>
            <a:off x="239349" y="1028733"/>
            <a:ext cx="11041227" cy="5420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10601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6288021" y="260649"/>
            <a:ext cx="4992555" cy="562372"/>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ctr">
              <a:spcBef>
                <a:spcPct val="0"/>
              </a:spcBef>
              <a:buNone/>
            </a:pPr>
            <a:r>
              <a:rPr lang="ru-RU" altLang="ru-RU" sz="3200" b="1" dirty="0">
                <a:solidFill>
                  <a:schemeClr val="bg1"/>
                </a:solidFill>
                <a:latin typeface="Arial" charset="0"/>
                <a:cs typeface="Arial" charset="0"/>
              </a:rPr>
              <a:t>ИПС-стандарт</a:t>
            </a:r>
          </a:p>
        </p:txBody>
      </p:sp>
      <p:pic>
        <p:nvPicPr>
          <p:cNvPr id="2" name="Рисунок 1"/>
          <p:cNvPicPr>
            <a:picLocks noChangeAspect="1"/>
          </p:cNvPicPr>
          <p:nvPr/>
        </p:nvPicPr>
        <p:blipFill>
          <a:blip r:embed="rId2"/>
          <a:stretch>
            <a:fillRect/>
          </a:stretch>
        </p:blipFill>
        <p:spPr>
          <a:xfrm>
            <a:off x="304026" y="1497973"/>
            <a:ext cx="11341656" cy="4627254"/>
          </a:xfrm>
          <a:prstGeom prst="rect">
            <a:avLst/>
          </a:prstGeom>
        </p:spPr>
      </p:pic>
    </p:spTree>
    <p:extLst>
      <p:ext uri="{BB962C8B-B14F-4D97-AF65-F5344CB8AC3E}">
        <p14:creationId xmlns:p14="http://schemas.microsoft.com/office/powerpoint/2010/main" val="456786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Объект 2"/>
          <p:cNvSpPr txBox="1">
            <a:spLocks/>
          </p:cNvSpPr>
          <p:nvPr/>
        </p:nvSpPr>
        <p:spPr>
          <a:xfrm>
            <a:off x="6288021" y="260649"/>
            <a:ext cx="4992555" cy="562372"/>
          </a:xfrm>
          <a:prstGeom prst="rect">
            <a:avLst/>
          </a:prstGeom>
          <a:solidFill>
            <a:srgbClr val="002060"/>
          </a:solidFill>
        </p:spPr>
        <p:txBody>
          <a:bodyPr vert="horz" lIns="121920" tIns="60960" rIns="121920" bIns="60960" numCol="1" rtlCol="0" anchor="ctr">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ctr">
              <a:spcBef>
                <a:spcPct val="0"/>
              </a:spcBef>
              <a:buNone/>
            </a:pPr>
            <a:r>
              <a:rPr lang="ru-RU" altLang="ru-RU" sz="3200" b="1" dirty="0">
                <a:solidFill>
                  <a:schemeClr val="bg1"/>
                </a:solidFill>
                <a:latin typeface="Arial" charset="0"/>
                <a:cs typeface="Arial" charset="0"/>
              </a:rPr>
              <a:t>ИПС-стандарт</a:t>
            </a:r>
          </a:p>
        </p:txBody>
      </p:sp>
      <p:pic>
        <p:nvPicPr>
          <p:cNvPr id="4" name="Рисунок 3"/>
          <p:cNvPicPr>
            <a:picLocks noChangeAspect="1"/>
          </p:cNvPicPr>
          <p:nvPr/>
        </p:nvPicPr>
        <p:blipFill>
          <a:blip r:embed="rId2"/>
          <a:stretch>
            <a:fillRect/>
          </a:stretch>
        </p:blipFill>
        <p:spPr>
          <a:xfrm>
            <a:off x="90878" y="1615857"/>
            <a:ext cx="11906979" cy="4048190"/>
          </a:xfrm>
          <a:prstGeom prst="rect">
            <a:avLst/>
          </a:prstGeom>
        </p:spPr>
      </p:pic>
    </p:spTree>
    <p:extLst>
      <p:ext uri="{BB962C8B-B14F-4D97-AF65-F5344CB8AC3E}">
        <p14:creationId xmlns:p14="http://schemas.microsoft.com/office/powerpoint/2010/main" val="104075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Прямая соединительная линия 9"/>
          <p:cNvCxnSpPr>
            <a:stCxn id="54" idx="1"/>
          </p:cNvCxnSpPr>
          <p:nvPr/>
        </p:nvCxnSpPr>
        <p:spPr>
          <a:xfrm flipH="1">
            <a:off x="1637508" y="6386589"/>
            <a:ext cx="9883457"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0" y="0"/>
            <a:ext cx="1637508" cy="6858000"/>
          </a:xfrm>
          <a:prstGeom prst="rect">
            <a:avLst/>
          </a:prstGeom>
          <a:pattFill prst="ltHorz">
            <a:fgClr>
              <a:schemeClr val="accent1">
                <a:lumMod val="7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Прямоугольник 6"/>
          <p:cNvSpPr/>
          <p:nvPr/>
        </p:nvSpPr>
        <p:spPr>
          <a:xfrm>
            <a:off x="0" y="0"/>
            <a:ext cx="12192000" cy="69269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Скругленный прямоугольник 7"/>
          <p:cNvSpPr/>
          <p:nvPr/>
        </p:nvSpPr>
        <p:spPr>
          <a:xfrm>
            <a:off x="1265956" y="332655"/>
            <a:ext cx="10627486" cy="931813"/>
          </a:xfrm>
          <a:prstGeom prst="roundRect">
            <a:avLst/>
          </a:prstGeom>
          <a:solidFill>
            <a:srgbClr val="23387D"/>
          </a:solidFill>
          <a:ln w="539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457200">
              <a:defRPr/>
            </a:pPr>
            <a:r>
              <a:rPr lang="ru-RU" sz="3200" b="1" dirty="0">
                <a:solidFill>
                  <a:schemeClr val="bg1"/>
                </a:solidFill>
                <a:latin typeface="Arial" panose="020B0604020202020204" pitchFamily="34" charset="0"/>
                <a:cs typeface="Arial" panose="020B0604020202020204" pitchFamily="34" charset="0"/>
              </a:rPr>
              <a:t>Введение в стандартизацию</a:t>
            </a:r>
            <a:br>
              <a:rPr lang="ru-RU" sz="3200" b="1" dirty="0">
                <a:solidFill>
                  <a:schemeClr val="bg1"/>
                </a:solidFill>
                <a:latin typeface="Arial" panose="020B0604020202020204" pitchFamily="34" charset="0"/>
                <a:cs typeface="Arial" panose="020B0604020202020204" pitchFamily="34" charset="0"/>
              </a:rPr>
            </a:br>
            <a:r>
              <a:rPr lang="ru-RU" sz="3200" b="1" dirty="0">
                <a:solidFill>
                  <a:schemeClr val="bg1"/>
                </a:solidFill>
                <a:latin typeface="Arial" panose="020B0604020202020204" pitchFamily="34" charset="0"/>
                <a:cs typeface="Arial" panose="020B0604020202020204" pitchFamily="34" charset="0"/>
              </a:rPr>
              <a:t> программных средств</a:t>
            </a:r>
            <a:r>
              <a:rPr kumimoji="0" lang="ru-RU" sz="32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p>
        </p:txBody>
      </p:sp>
      <p:sp>
        <p:nvSpPr>
          <p:cNvPr id="53" name="TextBox 52"/>
          <p:cNvSpPr txBox="1"/>
          <p:nvPr/>
        </p:nvSpPr>
        <p:spPr>
          <a:xfrm>
            <a:off x="1637508" y="6374763"/>
            <a:ext cx="8420892" cy="553998"/>
          </a:xfrm>
          <a:prstGeom prst="rect">
            <a:avLst/>
          </a:prstGeom>
          <a:noFill/>
        </p:spPr>
        <p:txBody>
          <a:bodyPr wrap="square" rtlCol="0">
            <a:spAutoFit/>
          </a:bodyPr>
          <a:lstStyle/>
          <a:p>
            <a:pPr defTabSz="457200">
              <a:defRPr/>
            </a:pPr>
            <a:r>
              <a:rPr lang="ru-RU" sz="1600" spc="200" dirty="0">
                <a:solidFill>
                  <a:schemeClr val="accent5">
                    <a:lumMod val="75000"/>
                  </a:schemeClr>
                </a:solidFill>
              </a:rPr>
              <a:t>Кафедра информационно-измерительных систем</a:t>
            </a:r>
            <a:r>
              <a:rPr lang="en-US" sz="1600" spc="200" dirty="0">
                <a:solidFill>
                  <a:schemeClr val="accent5">
                    <a:lumMod val="75000"/>
                  </a:schemeClr>
                </a:solidFill>
              </a:rPr>
              <a:t> </a:t>
            </a:r>
            <a:r>
              <a:rPr lang="ru-RU" sz="1600" spc="200" dirty="0">
                <a:solidFill>
                  <a:schemeClr val="accent5">
                    <a:lumMod val="75000"/>
                  </a:schemeClr>
                </a:solidFill>
              </a:rPr>
              <a:t>БГУИР</a:t>
            </a:r>
          </a:p>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ru-RU" sz="1400" b="0" i="0" u="none" strike="noStrike" kern="1200" cap="none" spc="0" normalizeH="0" baseline="0" noProof="0" dirty="0">
              <a:ln>
                <a:noFill/>
              </a:ln>
              <a:solidFill>
                <a:srgbClr val="44546A"/>
              </a:solidFill>
              <a:effectLst/>
              <a:uLnTx/>
              <a:uFillTx/>
              <a:latin typeface="Calibri Light" panose="020F0302020204030204"/>
              <a:ea typeface="+mn-ea"/>
              <a:cs typeface="+mn-cs"/>
            </a:endParaRPr>
          </a:p>
        </p:txBody>
      </p:sp>
      <p:grpSp>
        <p:nvGrpSpPr>
          <p:cNvPr id="6" name="Группа 5"/>
          <p:cNvGrpSpPr/>
          <p:nvPr/>
        </p:nvGrpSpPr>
        <p:grpSpPr>
          <a:xfrm>
            <a:off x="11461394" y="6170565"/>
            <a:ext cx="432048" cy="432048"/>
            <a:chOff x="282254" y="6201923"/>
            <a:chExt cx="432048" cy="432048"/>
          </a:xfrm>
          <a:solidFill>
            <a:schemeClr val="accent1">
              <a:lumMod val="75000"/>
            </a:schemeClr>
          </a:solidFill>
        </p:grpSpPr>
        <p:sp>
          <p:nvSpPr>
            <p:cNvPr id="5" name="Овал 4"/>
            <p:cNvSpPr/>
            <p:nvPr/>
          </p:nvSpPr>
          <p:spPr>
            <a:xfrm>
              <a:off x="282254" y="6201923"/>
              <a:ext cx="432048" cy="432048"/>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TextBox 53"/>
            <p:cNvSpPr txBox="1"/>
            <p:nvPr/>
          </p:nvSpPr>
          <p:spPr>
            <a:xfrm>
              <a:off x="341825" y="6233281"/>
              <a:ext cx="301686" cy="369332"/>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0AF5D85-25F6-4F6C-A6DB-C06383F51E27}" type="slidenum">
                <a:rPr kumimoji="0" lang="ru-RU" sz="1800" b="0" i="0" u="none" strike="noStrike" kern="1200" cap="none" spc="0" normalizeH="0" baseline="0" noProof="0" smtClean="0">
                  <a:ln>
                    <a:noFill/>
                  </a:ln>
                  <a:solidFill>
                    <a:prstClr val="white"/>
                  </a:solidFill>
                  <a:effectLst/>
                  <a:uLnTx/>
                  <a:uFillTx/>
                  <a:latin typeface="Calibri" panose="020F0502020204030204"/>
                  <a:ea typeface="+mn-ea"/>
                  <a:cs typeface="+mn-cs"/>
                </a:rPr>
                <a:t>8</a:t>
              </a:fld>
              <a:endParaRPr kumimoji="0" lang="ru-R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2" name="Прямоугольник 11"/>
          <p:cNvSpPr/>
          <p:nvPr/>
        </p:nvSpPr>
        <p:spPr>
          <a:xfrm>
            <a:off x="1889595" y="3794171"/>
            <a:ext cx="10175185" cy="369332"/>
          </a:xfrm>
          <a:prstGeom prst="rect">
            <a:avLst/>
          </a:prstGeom>
        </p:spPr>
        <p:txBody>
          <a:bodyPr wrap="square">
            <a:spAutoFit/>
          </a:bodyPr>
          <a:lstStyle/>
          <a:p>
            <a:pPr marR="0" lvl="0" algn="just" defTabSz="457200" rtl="0" eaLnBrk="1" fontAlgn="auto" latinLnBrk="0" hangingPunct="1">
              <a:lnSpc>
                <a:spcPct val="100000"/>
              </a:lnSpc>
              <a:spcBef>
                <a:spcPts val="600"/>
              </a:spcBef>
              <a:spcAft>
                <a:spcPts val="600"/>
              </a:spcAft>
              <a:buClrTx/>
              <a:buSzTx/>
              <a:tabLst/>
              <a:defRPr/>
            </a:pPr>
            <a:endParaRPr kumimoji="0" lang="ru-RU" altLang="ru-RU"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 name="Прямоугольник 8"/>
          <p:cNvSpPr/>
          <p:nvPr/>
        </p:nvSpPr>
        <p:spPr>
          <a:xfrm>
            <a:off x="1637508" y="1539077"/>
            <a:ext cx="10255934" cy="2602636"/>
          </a:xfrm>
          <a:prstGeom prst="rect">
            <a:avLst/>
          </a:prstGeom>
        </p:spPr>
        <p:txBody>
          <a:bodyPr wrap="square">
            <a:spAutoFit/>
          </a:bodyPr>
          <a:lstStyle/>
          <a:p>
            <a:pPr>
              <a:lnSpc>
                <a:spcPct val="107000"/>
              </a:lnSpc>
              <a:spcAft>
                <a:spcPts val="800"/>
              </a:spcAft>
            </a:pPr>
            <a:r>
              <a:rPr lang="ru-RU" sz="2800" dirty="0">
                <a:latin typeface="Arial" panose="020B0604020202020204" pitchFamily="34" charset="0"/>
                <a:ea typeface="Times New Roman" panose="02020603050405020304" pitchFamily="18" charset="0"/>
                <a:cs typeface="Arial" panose="020B0604020202020204" pitchFamily="34" charset="0"/>
              </a:rPr>
              <a:t>Раздел 1</a:t>
            </a:r>
            <a:r>
              <a:rPr lang="en-US" sz="2800" dirty="0">
                <a:latin typeface="Arial" panose="020B0604020202020204" pitchFamily="34" charset="0"/>
                <a:ea typeface="Times New Roman" panose="02020603050405020304" pitchFamily="18" charset="0"/>
                <a:cs typeface="Arial" panose="020B0604020202020204" pitchFamily="34" charset="0"/>
              </a:rPr>
              <a:t>:</a:t>
            </a:r>
            <a:r>
              <a:rPr lang="ru-RU" sz="2800" dirty="0">
                <a:latin typeface="Arial" panose="020B0604020202020204" pitchFamily="34" charset="0"/>
                <a:ea typeface="Times New Roman" panose="02020603050405020304" pitchFamily="18" charset="0"/>
                <a:cs typeface="Arial" panose="020B0604020202020204" pitchFamily="34" charset="0"/>
              </a:rPr>
              <a:t> Стандартизация жизненного цикла программного обеспечения</a:t>
            </a:r>
            <a:endParaRPr lang="en-US" sz="2800" dirty="0">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endParaRPr lang="ru-RU" sz="2800" dirty="0">
              <a:latin typeface="Arial" panose="020B0604020202020204" pitchFamily="34" charset="0"/>
              <a:ea typeface="Times New Roman" panose="02020603050405020304" pitchFamily="18" charset="0"/>
              <a:cs typeface="Arial" panose="020B0604020202020204" pitchFamily="34" charset="0"/>
            </a:endParaRPr>
          </a:p>
          <a:p>
            <a:pPr>
              <a:lnSpc>
                <a:spcPct val="107000"/>
              </a:lnSpc>
              <a:spcAft>
                <a:spcPts val="800"/>
              </a:spcAft>
            </a:pPr>
            <a:r>
              <a:rPr lang="ru-RU" sz="2800" dirty="0">
                <a:latin typeface="Arial" panose="020B0604020202020204" pitchFamily="34" charset="0"/>
                <a:ea typeface="Times New Roman" panose="02020603050405020304" pitchFamily="18" charset="0"/>
                <a:cs typeface="Arial" panose="020B0604020202020204" pitchFamily="34" charset="0"/>
              </a:rPr>
              <a:t>Лекция 1</a:t>
            </a:r>
            <a:r>
              <a:rPr lang="en-US" sz="2800" dirty="0">
                <a:latin typeface="Arial" panose="020B0604020202020204" pitchFamily="34" charset="0"/>
                <a:ea typeface="Times New Roman" panose="02020603050405020304" pitchFamily="18" charset="0"/>
                <a:cs typeface="Arial" panose="020B0604020202020204" pitchFamily="34" charset="0"/>
              </a:rPr>
              <a:t>: </a:t>
            </a:r>
            <a:r>
              <a:rPr lang="ru-RU" sz="2800" dirty="0">
                <a:latin typeface="Arial" panose="020B0604020202020204" pitchFamily="34" charset="0"/>
                <a:ea typeface="Times New Roman" panose="02020603050405020304" pitchFamily="18" charset="0"/>
                <a:cs typeface="Arial" panose="020B0604020202020204" pitchFamily="34" charset="0"/>
              </a:rPr>
              <a:t>Введение в стандартизацию программных средств</a:t>
            </a:r>
            <a:endParaRPr lang="en-US" sz="2800" u="sng"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14558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09600" y="1600200"/>
            <a:ext cx="10160000" cy="2692896"/>
          </a:xfrm>
        </p:spPr>
        <p:txBody>
          <a:bodyPr>
            <a:normAutofit/>
          </a:bodyPr>
          <a:lstStyle/>
          <a:p>
            <a:pPr marL="152396" indent="0" algn="ctr">
              <a:buNone/>
            </a:pPr>
            <a:r>
              <a:rPr lang="ru-RU" sz="7200" b="1" dirty="0">
                <a:solidFill>
                  <a:srgbClr val="002060"/>
                </a:solidFill>
                <a:latin typeface="Tahoma" panose="020B0604030504040204" pitchFamily="34" charset="0"/>
                <a:ea typeface="Tahoma" panose="020B0604030504040204" pitchFamily="34" charset="0"/>
                <a:cs typeface="Tahoma" panose="020B0604030504040204" pitchFamily="34" charset="0"/>
              </a:rPr>
              <a:t>Законодательные основы</a:t>
            </a:r>
          </a:p>
        </p:txBody>
      </p:sp>
    </p:spTree>
    <p:extLst>
      <p:ext uri="{BB962C8B-B14F-4D97-AF65-F5344CB8AC3E}">
        <p14:creationId xmlns:p14="http://schemas.microsoft.com/office/powerpoint/2010/main" val="296321720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871</TotalTime>
  <Words>4509</Words>
  <Application>Microsoft Office PowerPoint</Application>
  <PresentationFormat>Широкоэкранный</PresentationFormat>
  <Paragraphs>393</Paragraphs>
  <Slides>72</Slides>
  <Notes>8</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72</vt:i4>
      </vt:variant>
    </vt:vector>
  </HeadingPairs>
  <TitlesOfParts>
    <vt:vector size="79" baseType="lpstr">
      <vt:lpstr>Arial</vt:lpstr>
      <vt:lpstr>Calibri</vt:lpstr>
      <vt:lpstr>Calibri Light</vt:lpstr>
      <vt:lpstr>Tahoma</vt:lpstr>
      <vt:lpstr>Times New Roman</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ОБОЗНАЧЕНИЯ СТАНДАРТОВ</vt:lpstr>
      <vt:lpstr>ОБОЗНАЧЕНИЯ СТАНДАРТОВ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Denis</dc:creator>
  <cp:lastModifiedBy>Tatsiana Talochka</cp:lastModifiedBy>
  <cp:revision>103</cp:revision>
  <dcterms:created xsi:type="dcterms:W3CDTF">2024-08-12T10:46:46Z</dcterms:created>
  <dcterms:modified xsi:type="dcterms:W3CDTF">2025-09-08T07:02:08Z</dcterms:modified>
</cp:coreProperties>
</file>