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6"/>
  </p:notesMasterIdLst>
  <p:sldIdLst>
    <p:sldId id="256" r:id="rId2"/>
    <p:sldId id="341" r:id="rId3"/>
    <p:sldId id="342" r:id="rId4"/>
    <p:sldId id="343" r:id="rId5"/>
    <p:sldId id="344" r:id="rId6"/>
    <p:sldId id="257" r:id="rId7"/>
    <p:sldId id="258" r:id="rId8"/>
    <p:sldId id="336" r:id="rId9"/>
    <p:sldId id="337" r:id="rId10"/>
    <p:sldId id="338" r:id="rId11"/>
    <p:sldId id="339" r:id="rId12"/>
    <p:sldId id="340" r:id="rId13"/>
    <p:sldId id="335" r:id="rId14"/>
    <p:sldId id="261" r:id="rId15"/>
    <p:sldId id="260" r:id="rId16"/>
    <p:sldId id="262" r:id="rId17"/>
    <p:sldId id="329" r:id="rId18"/>
    <p:sldId id="267" r:id="rId19"/>
    <p:sldId id="264" r:id="rId20"/>
    <p:sldId id="265" r:id="rId21"/>
    <p:sldId id="271" r:id="rId22"/>
    <p:sldId id="276" r:id="rId23"/>
    <p:sldId id="277" r:id="rId24"/>
    <p:sldId id="275" r:id="rId25"/>
    <p:sldId id="278" r:id="rId26"/>
    <p:sldId id="274" r:id="rId27"/>
    <p:sldId id="279" r:id="rId28"/>
    <p:sldId id="273" r:id="rId29"/>
    <p:sldId id="280" r:id="rId30"/>
    <p:sldId id="272" r:id="rId31"/>
    <p:sldId id="281" r:id="rId32"/>
    <p:sldId id="328" r:id="rId33"/>
    <p:sldId id="318" r:id="rId34"/>
    <p:sldId id="319" r:id="rId35"/>
    <p:sldId id="320" r:id="rId36"/>
    <p:sldId id="313" r:id="rId37"/>
    <p:sldId id="316" r:id="rId38"/>
    <p:sldId id="323" r:id="rId39"/>
    <p:sldId id="321" r:id="rId40"/>
    <p:sldId id="322" r:id="rId41"/>
    <p:sldId id="324" r:id="rId42"/>
    <p:sldId id="282" r:id="rId43"/>
    <p:sldId id="284" r:id="rId44"/>
    <p:sldId id="325" r:id="rId45"/>
    <p:sldId id="326" r:id="rId46"/>
    <p:sldId id="285" r:id="rId47"/>
    <p:sldId id="327" r:id="rId48"/>
    <p:sldId id="291" r:id="rId49"/>
    <p:sldId id="292" r:id="rId50"/>
    <p:sldId id="293" r:id="rId51"/>
    <p:sldId id="296" r:id="rId52"/>
    <p:sldId id="295" r:id="rId53"/>
    <p:sldId id="294" r:id="rId54"/>
    <p:sldId id="298" r:id="rId55"/>
    <p:sldId id="297" r:id="rId56"/>
    <p:sldId id="299" r:id="rId57"/>
    <p:sldId id="300" r:id="rId58"/>
    <p:sldId id="288" r:id="rId59"/>
    <p:sldId id="302" r:id="rId60"/>
    <p:sldId id="303" r:id="rId61"/>
    <p:sldId id="301" r:id="rId62"/>
    <p:sldId id="263" r:id="rId63"/>
    <p:sldId id="286" r:id="rId64"/>
    <p:sldId id="309" r:id="rId65"/>
    <p:sldId id="312" r:id="rId66"/>
    <p:sldId id="307" r:id="rId67"/>
    <p:sldId id="311" r:id="rId68"/>
    <p:sldId id="310" r:id="rId69"/>
    <p:sldId id="305" r:id="rId70"/>
    <p:sldId id="330" r:id="rId71"/>
    <p:sldId id="331" r:id="rId72"/>
    <p:sldId id="332" r:id="rId73"/>
    <p:sldId id="333" r:id="rId74"/>
    <p:sldId id="334" r:id="rId75"/>
  </p:sldIdLst>
  <p:sldSz cx="24387175" cy="13716000"/>
  <p:notesSz cx="6858000" cy="9144000"/>
  <p:defaultTextStyle>
    <a:defPPr>
      <a:defRPr lang="en-US"/>
    </a:defPPr>
    <a:lvl1pPr marL="0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1pPr>
    <a:lvl2pPr marL="1088639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2pPr>
    <a:lvl3pPr marL="2177278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3pPr>
    <a:lvl4pPr marL="3265917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4pPr>
    <a:lvl5pPr marL="4354556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5pPr>
    <a:lvl6pPr marL="5443195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6pPr>
    <a:lvl7pPr marL="6531834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7pPr>
    <a:lvl8pPr marL="7620472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8pPr>
    <a:lvl9pPr marL="8709111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git Agerbo Bork" initials="MAB" lastIdx="0" clrIdx="0">
    <p:extLst>
      <p:ext uri="{19B8F6BF-5375-455C-9EA6-DF929625EA0E}">
        <p15:presenceInfo xmlns:p15="http://schemas.microsoft.com/office/powerpoint/2012/main" userId="S-1-5-21-466138129-2957052306-3179313220-109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57862" autoAdjust="0"/>
  </p:normalViewPr>
  <p:slideViewPr>
    <p:cSldViewPr snapToGrid="0">
      <p:cViewPr varScale="1">
        <p:scale>
          <a:sx n="25" d="100"/>
          <a:sy n="25" d="100"/>
        </p:scale>
        <p:origin x="19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83E9B-DC5E-4916-95CC-7F6B4D90593D}" type="datetimeFigureOut">
              <a:rPr lang="da-DK" smtClean="0"/>
              <a:t>20-09-2019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ED567-642C-4BF9-A6F9-401D47545F0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484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2blog.com/solid-principles-java/#Single_Responsibility_Principle_SRP" TargetMode="External"/><Relationship Id="rId7" Type="http://schemas.openxmlformats.org/officeDocument/2006/relationships/hyperlink" Target="https://java2blog.com/solid-principles-java/#Dependency_Inversion_Principl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java2blog.com/solid-principles-java/#Interface_Segregation_Principle" TargetMode="External"/><Relationship Id="rId5" Type="http://schemas.openxmlformats.org/officeDocument/2006/relationships/hyperlink" Target="https://java2blog.com/solid-principles-java/#Liskov_Substitution_Principle" TargetMode="External"/><Relationship Id="rId4" Type="http://schemas.openxmlformats.org/officeDocument/2006/relationships/hyperlink" Target="https://java2blog.com/solid-principles-java/#Open_Closed_Principl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Og</a:t>
            </a:r>
            <a:r>
              <a:rPr lang="da-DK" baseline="0" dirty="0" smtClean="0"/>
              <a:t> muligvis et lille afsnit om teknisk gæld – det burde være sammen med </a:t>
            </a:r>
            <a:r>
              <a:rPr lang="da-DK" baseline="0" dirty="0" err="1" smtClean="0"/>
              <a:t>Clean</a:t>
            </a:r>
            <a:r>
              <a:rPr lang="da-DK" baseline="0" dirty="0" smtClean="0"/>
              <a:t> Code…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ED567-642C-4BF9-A6F9-401D47545F0B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570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Jeg har været på et moderniseringsprojekt hvor vi startede ud med at ville lave meget</a:t>
            </a:r>
            <a:r>
              <a:rPr lang="da-DK" baseline="0" dirty="0" smtClean="0"/>
              <a:t> </a:t>
            </a:r>
            <a:r>
              <a:rPr lang="da-DK" dirty="0" err="1" smtClean="0"/>
              <a:t>clean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r>
              <a:rPr lang="da-DK" dirty="0" smtClean="0"/>
              <a:t>, og levede til principperne, med mange tests, hyppig oprydning</a:t>
            </a:r>
            <a:r>
              <a:rPr lang="da-DK" baseline="0" dirty="0" smtClean="0"/>
              <a:t> i koden, </a:t>
            </a:r>
            <a:r>
              <a:rPr lang="da-DK" baseline="0" dirty="0" err="1" smtClean="0"/>
              <a:t>review</a:t>
            </a:r>
            <a:r>
              <a:rPr lang="da-DK" baseline="0" dirty="0" smtClean="0"/>
              <a:t> af kode etc.</a:t>
            </a:r>
          </a:p>
          <a:p>
            <a:r>
              <a:rPr lang="da-DK" baseline="0" dirty="0" smtClean="0"/>
              <a:t>Det er en relativ stor omkostning i starten af et projekt, og endte med at kunden sprang fra fordi vi ikke var produktive nok. (</a:t>
            </a:r>
            <a:r>
              <a:rPr lang="da-DK" baseline="0" dirty="0" err="1" smtClean="0"/>
              <a:t>AgroERP</a:t>
            </a:r>
            <a:r>
              <a:rPr lang="da-DK" baseline="0" dirty="0" smtClean="0"/>
              <a:t> moderniseringen)</a:t>
            </a:r>
          </a:p>
          <a:p>
            <a:r>
              <a:rPr lang="da-DK" baseline="0" dirty="0" smtClean="0"/>
              <a:t>Om det skyldtes </a:t>
            </a:r>
            <a:r>
              <a:rPr lang="da-DK" baseline="0" dirty="0" err="1" smtClean="0"/>
              <a:t>Clean</a:t>
            </a:r>
            <a:r>
              <a:rPr lang="da-DK" baseline="0" dirty="0" smtClean="0"/>
              <a:t> Code, eller at det vi skulle modernisere var et stort rod må stå hen i det uvisse.</a:t>
            </a:r>
          </a:p>
          <a:p>
            <a:endParaRPr lang="da-DK" baseline="0" dirty="0" smtClean="0"/>
          </a:p>
          <a:p>
            <a:r>
              <a:rPr lang="da-DK" baseline="0" dirty="0" smtClean="0"/>
              <a:t>Morale – nogle gange er rettidig oprydning den tilgang man kan være nødt til at tage frem for at holde bordet rent fra starten af.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ED567-642C-4BF9-A6F9-401D47545F0B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508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ED567-642C-4BF9-A6F9-401D47545F0B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4889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ED567-642C-4BF9-A6F9-401D47545F0B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2846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Undgå navne der ligner hinanden</a:t>
            </a:r>
          </a:p>
          <a:p>
            <a:r>
              <a:rPr lang="da-DK" dirty="0" smtClean="0"/>
              <a:t>Brug samme navngivning til samme type abstraktioner (Controller, Manager, Service..)</a:t>
            </a:r>
          </a:p>
          <a:p>
            <a:endParaRPr lang="da-DK" dirty="0" smtClean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ED567-642C-4BF9-A6F9-401D47545F0B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3136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Måske</a:t>
            </a:r>
            <a:r>
              <a:rPr lang="da-DK" baseline="0" dirty="0" smtClean="0"/>
              <a:t> en gennemgang med eksempler af de kapitler i </a:t>
            </a:r>
            <a:r>
              <a:rPr lang="da-DK" baseline="0" dirty="0" err="1" smtClean="0"/>
              <a:t>Clean</a:t>
            </a:r>
            <a:r>
              <a:rPr lang="da-DK" baseline="0" dirty="0" smtClean="0"/>
              <a:t> Code vi føler giver mest værdi at man husker når man koder</a:t>
            </a:r>
          </a:p>
          <a:p>
            <a:endParaRPr lang="da-DK" baseline="0" dirty="0" smtClean="0"/>
          </a:p>
          <a:p>
            <a:r>
              <a:rPr lang="da-DK" baseline="0" dirty="0" smtClean="0"/>
              <a:t>Kapitler:</a:t>
            </a:r>
          </a:p>
          <a:p>
            <a:r>
              <a:rPr lang="da-DK" baseline="0" dirty="0" smtClean="0"/>
              <a:t>2. Navngivning</a:t>
            </a:r>
          </a:p>
          <a:p>
            <a:r>
              <a:rPr lang="da-DK" baseline="0" dirty="0" smtClean="0"/>
              <a:t>3. Funktioner</a:t>
            </a:r>
            <a:br>
              <a:rPr lang="da-DK" baseline="0" dirty="0" smtClean="0"/>
            </a:br>
            <a:r>
              <a:rPr lang="da-DK" baseline="0" dirty="0" smtClean="0"/>
              <a:t>4. Kommentarer</a:t>
            </a:r>
            <a:br>
              <a:rPr lang="da-DK" baseline="0" dirty="0" smtClean="0"/>
            </a:br>
            <a:r>
              <a:rPr lang="da-DK" baseline="0" dirty="0" smtClean="0"/>
              <a:t>5. </a:t>
            </a:r>
            <a:r>
              <a:rPr lang="da-DK" baseline="0" dirty="0" err="1" smtClean="0"/>
              <a:t>Formattering</a:t>
            </a:r>
            <a:endParaRPr lang="da-DK" baseline="0" dirty="0" smtClean="0"/>
          </a:p>
          <a:p>
            <a:r>
              <a:rPr lang="da-DK" baseline="0" dirty="0" smtClean="0"/>
              <a:t>6. Objekter vs Data strukturer</a:t>
            </a:r>
          </a:p>
          <a:p>
            <a:r>
              <a:rPr lang="da-DK" baseline="0" dirty="0" smtClean="0"/>
              <a:t>7. Fejlhåndtering</a:t>
            </a:r>
          </a:p>
          <a:p>
            <a:r>
              <a:rPr lang="da-DK" baseline="0" dirty="0" smtClean="0"/>
              <a:t>8. Grænser</a:t>
            </a:r>
          </a:p>
          <a:p>
            <a:r>
              <a:rPr lang="da-DK" baseline="0" dirty="0" smtClean="0"/>
              <a:t>9. Unit tests</a:t>
            </a:r>
          </a:p>
          <a:p>
            <a:r>
              <a:rPr lang="da-DK" baseline="0" dirty="0" smtClean="0"/>
              <a:t>10. Klasser</a:t>
            </a:r>
          </a:p>
          <a:p>
            <a:r>
              <a:rPr lang="da-DK" baseline="0" dirty="0" smtClean="0"/>
              <a:t>11. Systemer</a:t>
            </a:r>
          </a:p>
          <a:p>
            <a:r>
              <a:rPr lang="da-DK" baseline="0" dirty="0" smtClean="0"/>
              <a:t>12. </a:t>
            </a:r>
            <a:r>
              <a:rPr lang="da-DK" baseline="0" dirty="0" err="1" smtClean="0"/>
              <a:t>Emergence</a:t>
            </a:r>
            <a:endParaRPr lang="da-DK" baseline="0" dirty="0" smtClean="0"/>
          </a:p>
          <a:p>
            <a:r>
              <a:rPr lang="da-DK" baseline="0" dirty="0" smtClean="0"/>
              <a:t>13. </a:t>
            </a:r>
            <a:r>
              <a:rPr lang="da-DK" baseline="0" dirty="0" err="1" smtClean="0"/>
              <a:t>Concurrence</a:t>
            </a:r>
            <a:endParaRPr lang="da-DK" baseline="0" dirty="0" smtClean="0"/>
          </a:p>
          <a:p>
            <a:endParaRPr lang="da-DK" baseline="0" dirty="0" smtClean="0"/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Navngivning af variabler og metoder</a:t>
            </a:r>
          </a:p>
          <a:p>
            <a:endParaRPr lang="da-DK" dirty="0" smtClean="0"/>
          </a:p>
          <a:p>
            <a:r>
              <a:rPr lang="da-DK" dirty="0" smtClean="0"/>
              <a:t>Metoder gør kun én ting – og alt hvad der sker i metoden er på samme abstraktionsniveau.</a:t>
            </a:r>
          </a:p>
          <a:p>
            <a:endParaRPr lang="da-DK" dirty="0" smtClean="0"/>
          </a:p>
          <a:p>
            <a:r>
              <a:rPr lang="da-DK" dirty="0" smtClean="0"/>
              <a:t>If’s og </a:t>
            </a:r>
            <a:r>
              <a:rPr lang="da-DK" dirty="0" err="1" smtClean="0"/>
              <a:t>Loop’s</a:t>
            </a:r>
            <a:r>
              <a:rPr lang="da-DK" dirty="0" smtClean="0"/>
              <a:t> i 1 MAX 2 niveauer</a:t>
            </a:r>
          </a:p>
          <a:p>
            <a:r>
              <a:rPr lang="da-DK" dirty="0" smtClean="0"/>
              <a:t>Indholdet inde i et loop er optimalt set én </a:t>
            </a:r>
            <a:r>
              <a:rPr lang="da-DK" dirty="0" err="1" smtClean="0"/>
              <a:t>linie</a:t>
            </a:r>
            <a:r>
              <a:rPr lang="da-DK" dirty="0" smtClean="0"/>
              <a:t> (Et metodekald) til en metode med et navn der fortæller hvad der sker.</a:t>
            </a:r>
          </a:p>
          <a:p>
            <a:endParaRPr lang="da-DK" dirty="0" smtClean="0"/>
          </a:p>
          <a:p>
            <a:r>
              <a:rPr lang="da-DK" dirty="0" smtClean="0"/>
              <a:t>Trick til gode metodenavne – </a:t>
            </a:r>
            <a:r>
              <a:rPr lang="da-DK" dirty="0" err="1" smtClean="0"/>
              <a:t>Prefix</a:t>
            </a:r>
            <a:r>
              <a:rPr lang="da-DK" dirty="0" smtClean="0"/>
              <a:t> med TO </a:t>
            </a:r>
          </a:p>
          <a:p>
            <a:r>
              <a:rPr lang="da-DK" dirty="0" smtClean="0"/>
              <a:t>Et navn = en betydning  -&gt;  samme betydning = samme navn.</a:t>
            </a:r>
          </a:p>
          <a:p>
            <a:endParaRPr lang="da-DK" dirty="0" smtClean="0"/>
          </a:p>
          <a:p>
            <a:r>
              <a:rPr lang="da-DK" dirty="0" smtClean="0"/>
              <a:t>Undgå navne der ligner hinanden</a:t>
            </a:r>
          </a:p>
          <a:p>
            <a:r>
              <a:rPr lang="da-DK" dirty="0" smtClean="0"/>
              <a:t>Brug samme navngivning til samme type abstraktioner (Controller, Manager, Service..)</a:t>
            </a:r>
          </a:p>
          <a:p>
            <a:endParaRPr lang="da-DK" dirty="0" smtClean="0"/>
          </a:p>
          <a:p>
            <a:r>
              <a:rPr lang="da-DK" dirty="0" smtClean="0"/>
              <a:t>TDD</a:t>
            </a:r>
          </a:p>
          <a:p>
            <a:r>
              <a:rPr lang="da-DK" dirty="0" err="1" smtClean="0"/>
              <a:t>Adaptors</a:t>
            </a:r>
            <a:r>
              <a:rPr lang="da-DK" dirty="0" smtClean="0"/>
              <a:t> i snitfladen</a:t>
            </a:r>
            <a:r>
              <a:rPr lang="da-DK" baseline="0" dirty="0" smtClean="0"/>
              <a:t> mod </a:t>
            </a:r>
            <a:r>
              <a:rPr lang="da-DK" baseline="0" dirty="0" err="1" smtClean="0"/>
              <a:t>externe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resourcer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ED567-642C-4BF9-A6F9-401D47545F0B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9011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ED567-642C-4BF9-A6F9-401D47545F0B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3415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En</a:t>
            </a:r>
            <a:r>
              <a:rPr lang="da-DK" baseline="0" dirty="0" smtClean="0"/>
              <a:t> If med mange mærkelige checks – måske kunne man lave en metode der fortalte hvad det egentligt var der blev </a:t>
            </a:r>
            <a:r>
              <a:rPr lang="da-DK" baseline="0" dirty="0" err="1" smtClean="0"/>
              <a:t>checket</a:t>
            </a:r>
            <a:r>
              <a:rPr lang="da-DK" baseline="0" dirty="0" smtClean="0"/>
              <a:t> for.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ED567-642C-4BF9-A6F9-401D47545F0B}" type="slidenum">
              <a:rPr lang="da-DK" smtClean="0"/>
              <a:t>36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1420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Denne funktion</a:t>
            </a:r>
            <a:r>
              <a:rPr lang="da-DK" baseline="0" dirty="0" smtClean="0"/>
              <a:t> gør mere end en ting – på forskellige abstraktionsniveauer.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ED567-642C-4BF9-A6F9-401D47545F0B}" type="slidenum">
              <a:rPr lang="da-DK" smtClean="0"/>
              <a:t>42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5583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Kommentarer kan let</a:t>
            </a:r>
            <a:r>
              <a:rPr lang="da-DK" baseline="0" dirty="0" smtClean="0"/>
              <a:t> komme væk fra den kode den kommenterede. </a:t>
            </a:r>
          </a:p>
          <a:p>
            <a:r>
              <a:rPr lang="da-DK" baseline="0" dirty="0" smtClean="0"/>
              <a:t>Koden har ændret sig siden kommentaren, så det den siger er direkte forkert.</a:t>
            </a:r>
          </a:p>
          <a:p>
            <a:endParaRPr lang="da-DK" baseline="0" dirty="0" smtClean="0"/>
          </a:p>
          <a:p>
            <a:r>
              <a:rPr lang="da-DK" baseline="0" dirty="0" err="1" smtClean="0"/>
              <a:t>SimpleDateFormat</a:t>
            </a:r>
            <a:r>
              <a:rPr lang="da-DK" baseline="0" dirty="0" smtClean="0"/>
              <a:t> er ikke </a:t>
            </a:r>
            <a:r>
              <a:rPr lang="da-DK" baseline="0" dirty="0" err="1" smtClean="0"/>
              <a:t>threadSafe</a:t>
            </a:r>
            <a:r>
              <a:rPr lang="da-DK" baseline="0" dirty="0" smtClean="0"/>
              <a:t> så den er ikke god som statisk variabel i multitrådet kode.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ED567-642C-4BF9-A6F9-401D47545F0B}" type="slidenum">
              <a:rPr lang="da-DK" smtClean="0"/>
              <a:t>46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1141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Kommentarer kan let</a:t>
            </a:r>
            <a:r>
              <a:rPr lang="da-DK" baseline="0" dirty="0" smtClean="0"/>
              <a:t> komme væk fra den kode den kommenterede. </a:t>
            </a:r>
          </a:p>
          <a:p>
            <a:r>
              <a:rPr lang="da-DK" baseline="0" dirty="0" smtClean="0"/>
              <a:t>Koden har ændret sig siden kommentaren, så det den siger er direkte forkert.</a:t>
            </a:r>
          </a:p>
          <a:p>
            <a:endParaRPr lang="da-DK" baseline="0" dirty="0" smtClean="0"/>
          </a:p>
          <a:p>
            <a:r>
              <a:rPr lang="da-DK" baseline="0" dirty="0" err="1" smtClean="0"/>
              <a:t>SimpleDateFormat</a:t>
            </a:r>
            <a:r>
              <a:rPr lang="da-DK" baseline="0" dirty="0" smtClean="0"/>
              <a:t> er ikke </a:t>
            </a:r>
            <a:r>
              <a:rPr lang="da-DK" baseline="0" dirty="0" err="1" smtClean="0"/>
              <a:t>threadSafe</a:t>
            </a:r>
            <a:r>
              <a:rPr lang="da-DK" baseline="0" dirty="0" smtClean="0"/>
              <a:t> så den er ikke god som statisk variabel i multitrådet kode.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ED567-642C-4BF9-A6F9-401D47545F0B}" type="slidenum">
              <a:rPr lang="da-DK" smtClean="0"/>
              <a:t>47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9608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Jeg tænkte</a:t>
            </a:r>
            <a:r>
              <a:rPr lang="da-DK" baseline="0" dirty="0" smtClean="0"/>
              <a:t> jeg var en god programmør, men  så læste jeg </a:t>
            </a:r>
            <a:r>
              <a:rPr lang="da-DK" baseline="0" dirty="0" err="1" smtClean="0"/>
              <a:t>Clean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code</a:t>
            </a:r>
            <a:r>
              <a:rPr lang="da-DK" baseline="0" dirty="0" smtClean="0"/>
              <a:t>.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ED567-642C-4BF9-A6F9-401D47545F0B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8723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Kommentarer kan let</a:t>
            </a:r>
            <a:r>
              <a:rPr lang="da-DK" baseline="0" dirty="0" smtClean="0"/>
              <a:t> komme væk fra den kode den kommenterede. </a:t>
            </a:r>
          </a:p>
          <a:p>
            <a:r>
              <a:rPr lang="da-DK" baseline="0" dirty="0" smtClean="0"/>
              <a:t>Koden har ændret sig siden kommentaren, så det den siger er direkte forkert.</a:t>
            </a:r>
          </a:p>
          <a:p>
            <a:endParaRPr lang="da-DK" baseline="0" dirty="0" smtClean="0"/>
          </a:p>
          <a:p>
            <a:r>
              <a:rPr lang="da-DK" baseline="0" dirty="0" err="1" smtClean="0"/>
              <a:t>SimpleDateFormat</a:t>
            </a:r>
            <a:r>
              <a:rPr lang="da-DK" baseline="0" dirty="0" smtClean="0"/>
              <a:t> er ikke </a:t>
            </a:r>
            <a:r>
              <a:rPr lang="da-DK" baseline="0" dirty="0" err="1" smtClean="0"/>
              <a:t>threadSafe</a:t>
            </a:r>
            <a:r>
              <a:rPr lang="da-DK" baseline="0" dirty="0" smtClean="0"/>
              <a:t> så den er ikke god som statisk variabel i multitrådet kode.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ED567-642C-4BF9-A6F9-401D47545F0B}" type="slidenum">
              <a:rPr lang="da-DK" smtClean="0"/>
              <a:t>48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96411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Kommentarer kan let</a:t>
            </a:r>
            <a:r>
              <a:rPr lang="da-DK" baseline="0" dirty="0" smtClean="0"/>
              <a:t> komme væk fra den kode den kommenterede. </a:t>
            </a:r>
          </a:p>
          <a:p>
            <a:r>
              <a:rPr lang="da-DK" baseline="0" dirty="0" smtClean="0"/>
              <a:t>Koden har ændret sig siden kommentaren, så det den siger er direkte forkert.</a:t>
            </a:r>
          </a:p>
          <a:p>
            <a:endParaRPr lang="da-DK" baseline="0" dirty="0" smtClean="0"/>
          </a:p>
          <a:p>
            <a:r>
              <a:rPr lang="da-DK" baseline="0" dirty="0" err="1" smtClean="0"/>
              <a:t>SimpleDateFormat</a:t>
            </a:r>
            <a:r>
              <a:rPr lang="da-DK" baseline="0" dirty="0" smtClean="0"/>
              <a:t> er ikke </a:t>
            </a:r>
            <a:r>
              <a:rPr lang="da-DK" baseline="0" dirty="0" err="1" smtClean="0"/>
              <a:t>threadSafe</a:t>
            </a:r>
            <a:r>
              <a:rPr lang="da-DK" baseline="0" dirty="0" smtClean="0"/>
              <a:t> så den er ikke god som statisk variabel i multitrådet kode.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ED567-642C-4BF9-A6F9-401D47545F0B}" type="slidenum">
              <a:rPr lang="da-DK" smtClean="0"/>
              <a:t>49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03428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Kommentarer kan let</a:t>
            </a:r>
            <a:r>
              <a:rPr lang="da-DK" baseline="0" dirty="0" smtClean="0"/>
              <a:t> komme væk fra den kode den kommenterede. </a:t>
            </a:r>
          </a:p>
          <a:p>
            <a:r>
              <a:rPr lang="da-DK" baseline="0" dirty="0" smtClean="0"/>
              <a:t>Koden har ændret sig siden kommentaren, så det den siger er direkte forkert.</a:t>
            </a:r>
          </a:p>
          <a:p>
            <a:endParaRPr lang="da-DK" baseline="0" dirty="0" smtClean="0"/>
          </a:p>
          <a:p>
            <a:r>
              <a:rPr lang="da-DK" baseline="0" dirty="0" err="1" smtClean="0"/>
              <a:t>SimpleDateFormat</a:t>
            </a:r>
            <a:r>
              <a:rPr lang="da-DK" baseline="0" dirty="0" smtClean="0"/>
              <a:t> er ikke </a:t>
            </a:r>
            <a:r>
              <a:rPr lang="da-DK" baseline="0" dirty="0" err="1" smtClean="0"/>
              <a:t>threadSafe</a:t>
            </a:r>
            <a:r>
              <a:rPr lang="da-DK" baseline="0" dirty="0" smtClean="0"/>
              <a:t> så den er ikke god som statisk variabel i multitrådet kode.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ED567-642C-4BF9-A6F9-401D47545F0B}" type="slidenum">
              <a:rPr lang="da-DK" smtClean="0"/>
              <a:t>50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0704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Kommentarer kan let</a:t>
            </a:r>
            <a:r>
              <a:rPr lang="da-DK" baseline="0" dirty="0" smtClean="0"/>
              <a:t> komme væk fra den kode den kommenterede. </a:t>
            </a:r>
          </a:p>
          <a:p>
            <a:r>
              <a:rPr lang="da-DK" baseline="0" dirty="0" smtClean="0"/>
              <a:t>Koden har ændret sig siden kommentaren, så det den siger er direkte forkert.</a:t>
            </a:r>
          </a:p>
          <a:p>
            <a:endParaRPr lang="da-DK" baseline="0" dirty="0" smtClean="0"/>
          </a:p>
          <a:p>
            <a:r>
              <a:rPr lang="da-DK" baseline="0" dirty="0" err="1" smtClean="0"/>
              <a:t>SimpleDateFormat</a:t>
            </a:r>
            <a:r>
              <a:rPr lang="da-DK" baseline="0" dirty="0" smtClean="0"/>
              <a:t> er ikke </a:t>
            </a:r>
            <a:r>
              <a:rPr lang="da-DK" baseline="0" dirty="0" err="1" smtClean="0"/>
              <a:t>threadSafe</a:t>
            </a:r>
            <a:r>
              <a:rPr lang="da-DK" baseline="0" dirty="0" smtClean="0"/>
              <a:t> så den er ikke god som statisk variabel i multitrådet kode.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ED567-642C-4BF9-A6F9-401D47545F0B}" type="slidenum">
              <a:rPr lang="da-DK" smtClean="0"/>
              <a:t>51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12776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Kommentarer kan let</a:t>
            </a:r>
            <a:r>
              <a:rPr lang="da-DK" baseline="0" dirty="0" smtClean="0"/>
              <a:t> komme væk fra den kode den kommenterede. </a:t>
            </a:r>
          </a:p>
          <a:p>
            <a:r>
              <a:rPr lang="da-DK" baseline="0" dirty="0" smtClean="0"/>
              <a:t>Koden har ændret sig siden kommentaren, så det den siger er direkte forkert.</a:t>
            </a:r>
          </a:p>
          <a:p>
            <a:endParaRPr lang="da-DK" baseline="0" dirty="0" smtClean="0"/>
          </a:p>
          <a:p>
            <a:r>
              <a:rPr lang="da-DK" baseline="0" dirty="0" err="1" smtClean="0"/>
              <a:t>SimpleDateFormat</a:t>
            </a:r>
            <a:r>
              <a:rPr lang="da-DK" baseline="0" dirty="0" smtClean="0"/>
              <a:t> er ikke </a:t>
            </a:r>
            <a:r>
              <a:rPr lang="da-DK" baseline="0" dirty="0" err="1" smtClean="0"/>
              <a:t>threadSafe</a:t>
            </a:r>
            <a:r>
              <a:rPr lang="da-DK" baseline="0" dirty="0" smtClean="0"/>
              <a:t> så den er ikke god som statisk variabel i multitrådet kode.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ED567-642C-4BF9-A6F9-401D47545F0B}" type="slidenum">
              <a:rPr lang="da-DK" smtClean="0"/>
              <a:t>52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97921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Kommentarer kan let</a:t>
            </a:r>
            <a:r>
              <a:rPr lang="da-DK" baseline="0" dirty="0" smtClean="0"/>
              <a:t> komme væk fra den kode den kommenterede. </a:t>
            </a:r>
          </a:p>
          <a:p>
            <a:r>
              <a:rPr lang="da-DK" baseline="0" dirty="0" smtClean="0"/>
              <a:t>Koden har ændret sig siden kommentaren, så det den siger er direkte forkert.</a:t>
            </a:r>
          </a:p>
          <a:p>
            <a:endParaRPr lang="da-DK" baseline="0" dirty="0" smtClean="0"/>
          </a:p>
          <a:p>
            <a:r>
              <a:rPr lang="da-DK" baseline="0" dirty="0" err="1" smtClean="0"/>
              <a:t>SimpleDateFormat</a:t>
            </a:r>
            <a:r>
              <a:rPr lang="da-DK" baseline="0" dirty="0" smtClean="0"/>
              <a:t> er ikke </a:t>
            </a:r>
            <a:r>
              <a:rPr lang="da-DK" baseline="0" dirty="0" err="1" smtClean="0"/>
              <a:t>threadSafe</a:t>
            </a:r>
            <a:r>
              <a:rPr lang="da-DK" baseline="0" dirty="0" smtClean="0"/>
              <a:t> så den er ikke god som statisk variabel i multitrådet kode.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ED567-642C-4BF9-A6F9-401D47545F0B}" type="slidenum">
              <a:rPr lang="da-DK" smtClean="0"/>
              <a:t>53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26404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Kommentarer kan let</a:t>
            </a:r>
            <a:r>
              <a:rPr lang="da-DK" baseline="0" dirty="0" smtClean="0"/>
              <a:t> komme væk fra den kode den kommenterede. </a:t>
            </a:r>
          </a:p>
          <a:p>
            <a:r>
              <a:rPr lang="da-DK" baseline="0" dirty="0" smtClean="0"/>
              <a:t>Koden har ændret sig siden kommentaren, så det den siger er direkte forkert.</a:t>
            </a:r>
          </a:p>
          <a:p>
            <a:endParaRPr lang="da-DK" baseline="0" dirty="0" smtClean="0"/>
          </a:p>
          <a:p>
            <a:r>
              <a:rPr lang="da-DK" baseline="0" dirty="0" err="1" smtClean="0"/>
              <a:t>SimpleDateFormat</a:t>
            </a:r>
            <a:r>
              <a:rPr lang="da-DK" baseline="0" dirty="0" smtClean="0"/>
              <a:t> er ikke </a:t>
            </a:r>
            <a:r>
              <a:rPr lang="da-DK" baseline="0" dirty="0" err="1" smtClean="0"/>
              <a:t>threadSafe</a:t>
            </a:r>
            <a:r>
              <a:rPr lang="da-DK" baseline="0" dirty="0" smtClean="0"/>
              <a:t> så den er ikke god som statisk variabel i multitrådet kode.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ED567-642C-4BF9-A6F9-401D47545F0B}" type="slidenum">
              <a:rPr lang="da-DK" smtClean="0"/>
              <a:t>54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01278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Kommentarer kan let</a:t>
            </a:r>
            <a:r>
              <a:rPr lang="da-DK" baseline="0" dirty="0" smtClean="0"/>
              <a:t> komme væk fra den kode den kommenterede. </a:t>
            </a:r>
          </a:p>
          <a:p>
            <a:r>
              <a:rPr lang="da-DK" baseline="0" dirty="0" smtClean="0"/>
              <a:t>Koden har ændret sig siden kommentaren, så det den siger er direkte forkert.</a:t>
            </a:r>
          </a:p>
          <a:p>
            <a:endParaRPr lang="da-DK" baseline="0" dirty="0" smtClean="0"/>
          </a:p>
          <a:p>
            <a:r>
              <a:rPr lang="da-DK" baseline="0" dirty="0" err="1" smtClean="0"/>
              <a:t>SimpleDateFormat</a:t>
            </a:r>
            <a:r>
              <a:rPr lang="da-DK" baseline="0" dirty="0" smtClean="0"/>
              <a:t> er ikke </a:t>
            </a:r>
            <a:r>
              <a:rPr lang="da-DK" baseline="0" dirty="0" err="1" smtClean="0"/>
              <a:t>threadSafe</a:t>
            </a:r>
            <a:r>
              <a:rPr lang="da-DK" baseline="0" dirty="0" smtClean="0"/>
              <a:t> så den er ikke god som statisk variabel i multitrådet kode.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ED567-642C-4BF9-A6F9-401D47545F0B}" type="slidenum">
              <a:rPr lang="da-DK" smtClean="0"/>
              <a:t>55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74117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Kommentarer kan let</a:t>
            </a:r>
            <a:r>
              <a:rPr lang="da-DK" baseline="0" dirty="0" smtClean="0"/>
              <a:t> komme væk fra den kode den kommenterede. </a:t>
            </a:r>
          </a:p>
          <a:p>
            <a:r>
              <a:rPr lang="da-DK" baseline="0" dirty="0" smtClean="0"/>
              <a:t>Koden har ændret sig siden kommentaren, så det den siger er direkte forkert.</a:t>
            </a:r>
          </a:p>
          <a:p>
            <a:endParaRPr lang="da-DK" baseline="0" dirty="0" smtClean="0"/>
          </a:p>
          <a:p>
            <a:r>
              <a:rPr lang="da-DK" baseline="0" dirty="0" err="1" smtClean="0"/>
              <a:t>SimpleDateFormat</a:t>
            </a:r>
            <a:r>
              <a:rPr lang="da-DK" baseline="0" dirty="0" smtClean="0"/>
              <a:t> er ikke </a:t>
            </a:r>
            <a:r>
              <a:rPr lang="da-DK" baseline="0" dirty="0" err="1" smtClean="0"/>
              <a:t>threadSafe</a:t>
            </a:r>
            <a:r>
              <a:rPr lang="da-DK" baseline="0" dirty="0" smtClean="0"/>
              <a:t> så den er ikke god som statisk variabel i multitrådet kode.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ED567-642C-4BF9-A6F9-401D47545F0B}" type="slidenum">
              <a:rPr lang="da-DK" smtClean="0"/>
              <a:t>56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98325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Kommentarer kan let</a:t>
            </a:r>
            <a:r>
              <a:rPr lang="da-DK" baseline="0" dirty="0" smtClean="0"/>
              <a:t> komme væk fra den kode den kommenterede. </a:t>
            </a:r>
          </a:p>
          <a:p>
            <a:r>
              <a:rPr lang="da-DK" baseline="0" dirty="0" smtClean="0"/>
              <a:t>Koden har ændret sig siden kommentaren, så det den siger er direkte forkert.</a:t>
            </a:r>
          </a:p>
          <a:p>
            <a:endParaRPr lang="da-DK" baseline="0" dirty="0" smtClean="0"/>
          </a:p>
          <a:p>
            <a:r>
              <a:rPr lang="da-DK" baseline="0" dirty="0" err="1" smtClean="0"/>
              <a:t>SimpleDateFormat</a:t>
            </a:r>
            <a:r>
              <a:rPr lang="da-DK" baseline="0" dirty="0" smtClean="0"/>
              <a:t> er ikke </a:t>
            </a:r>
            <a:r>
              <a:rPr lang="da-DK" baseline="0" dirty="0" err="1" smtClean="0"/>
              <a:t>threadSafe</a:t>
            </a:r>
            <a:r>
              <a:rPr lang="da-DK" baseline="0" dirty="0" smtClean="0"/>
              <a:t> så den er ikke god som statisk variabel i multitrådet kode.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ED567-642C-4BF9-A6F9-401D47545F0B}" type="slidenum">
              <a:rPr lang="da-DK" smtClean="0"/>
              <a:t>57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6199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ED567-642C-4BF9-A6F9-401D47545F0B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74232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ED567-642C-4BF9-A6F9-401D47545F0B}" type="slidenum">
              <a:rPr lang="da-DK" smtClean="0"/>
              <a:t>58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18590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ED567-642C-4BF9-A6F9-401D47545F0B}" type="slidenum">
              <a:rPr lang="da-DK" smtClean="0"/>
              <a:t>59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23861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ED567-642C-4BF9-A6F9-401D47545F0B}" type="slidenum">
              <a:rPr lang="da-DK" smtClean="0"/>
              <a:t>60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62450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ED567-642C-4BF9-A6F9-401D47545F0B}" type="slidenum">
              <a:rPr lang="da-DK" smtClean="0"/>
              <a:t>61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042962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Eksempler fra bogen</a:t>
            </a:r>
          </a:p>
          <a:p>
            <a:r>
              <a:rPr lang="da-DK" dirty="0" smtClean="0"/>
              <a:t>Eksempler fra den</a:t>
            </a:r>
            <a:r>
              <a:rPr lang="da-DK" baseline="0" dirty="0" smtClean="0"/>
              <a:t> hverdag vi sidder i (Tidligere og nuværende projekter)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ED567-642C-4BF9-A6F9-401D47545F0B}" type="slidenum">
              <a:rPr lang="da-DK" smtClean="0"/>
              <a:t>62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3746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ED567-642C-4BF9-A6F9-401D47545F0B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4597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ED567-642C-4BF9-A6F9-401D47545F0B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4580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ED567-642C-4BF9-A6F9-401D47545F0B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0273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ED567-642C-4BF9-A6F9-401D47545F0B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8554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ED567-642C-4BF9-A6F9-401D47545F0B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8959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Derudover findes også betegnelsen SOLID (Hvad er det nu de 5 bogstaver</a:t>
            </a:r>
            <a:r>
              <a:rPr lang="da-DK" baseline="0" dirty="0" smtClean="0"/>
              <a:t> står for…)</a:t>
            </a:r>
            <a:br>
              <a:rPr lang="da-DK" baseline="0" dirty="0" smtClean="0"/>
            </a:br>
            <a:r>
              <a:rPr lang="en-US" dirty="0" smtClean="0">
                <a:hlinkClick r:id="rId3"/>
              </a:rPr>
              <a:t>Single Responsibility Principle (SRP)</a:t>
            </a:r>
            <a:r>
              <a:rPr lang="en-US" dirty="0" smtClean="0"/>
              <a:t> / </a:t>
            </a:r>
            <a:r>
              <a:rPr lang="en-US" dirty="0" err="1" smtClean="0"/>
              <a:t>Opdeling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</a:t>
            </a:r>
            <a:r>
              <a:rPr lang="en-US" dirty="0" err="1" smtClean="0"/>
              <a:t>ansvarsområder</a:t>
            </a:r>
            <a:r>
              <a:rPr lang="en-US" dirty="0" smtClean="0"/>
              <a:t>.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klasse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r>
              <a:rPr lang="en-US" dirty="0" smtClean="0"/>
              <a:t> kun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ansvarsområde</a:t>
            </a:r>
            <a:r>
              <a:rPr lang="en-US" baseline="0" dirty="0" smtClean="0"/>
              <a:t>.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Open Closed Principle </a:t>
            </a:r>
            <a:r>
              <a:rPr lang="en-US" dirty="0" smtClean="0"/>
              <a:t>/ </a:t>
            </a:r>
            <a:r>
              <a:rPr lang="en-US" dirty="0" err="1" smtClean="0"/>
              <a:t>Åben</a:t>
            </a:r>
            <a:r>
              <a:rPr lang="en-US" dirty="0" smtClean="0"/>
              <a:t> for </a:t>
            </a:r>
            <a:r>
              <a:rPr lang="en-US" dirty="0" err="1" smtClean="0"/>
              <a:t>udvidelser</a:t>
            </a:r>
            <a:r>
              <a:rPr lang="en-US" dirty="0" smtClean="0"/>
              <a:t>, </a:t>
            </a:r>
            <a:r>
              <a:rPr lang="en-US" dirty="0" err="1" smtClean="0"/>
              <a:t>lukket</a:t>
            </a:r>
            <a:r>
              <a:rPr lang="en-US" dirty="0" smtClean="0"/>
              <a:t> for </a:t>
            </a:r>
            <a:r>
              <a:rPr lang="en-US" dirty="0" err="1" smtClean="0"/>
              <a:t>ændringer</a:t>
            </a:r>
            <a:r>
              <a:rPr lang="en-US" dirty="0" smtClean="0"/>
              <a:t>. (</a:t>
            </a:r>
            <a:r>
              <a:rPr lang="en-US" dirty="0" err="1" smtClean="0"/>
              <a:t>Ændringer</a:t>
            </a:r>
            <a:r>
              <a:rPr lang="en-US" baseline="0" dirty="0" smtClean="0"/>
              <a:t> implementers I </a:t>
            </a:r>
            <a:r>
              <a:rPr lang="en-US" baseline="0" dirty="0" err="1" smtClean="0"/>
              <a:t>nye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implementationer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af</a:t>
            </a:r>
            <a:r>
              <a:rPr lang="en-US" baseline="0" dirty="0" smtClean="0"/>
              <a:t> interfaces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Liskov</a:t>
            </a:r>
            <a:r>
              <a:rPr lang="en-US" dirty="0" smtClean="0">
                <a:hlinkClick r:id="rId5"/>
              </a:rPr>
              <a:t> Substitution Principle </a:t>
            </a:r>
            <a:r>
              <a:rPr lang="en-US" dirty="0" smtClean="0"/>
              <a:t>/ </a:t>
            </a:r>
            <a:r>
              <a:rPr lang="en-US" dirty="0" err="1" smtClean="0"/>
              <a:t>Underklasser</a:t>
            </a:r>
            <a:r>
              <a:rPr lang="en-US" dirty="0" smtClean="0"/>
              <a:t> </a:t>
            </a:r>
            <a:r>
              <a:rPr lang="en-US" dirty="0" err="1" smtClean="0"/>
              <a:t>skal</a:t>
            </a:r>
            <a:r>
              <a:rPr lang="en-US" dirty="0" smtClean="0"/>
              <a:t> </a:t>
            </a:r>
            <a:r>
              <a:rPr lang="en-US" dirty="0" err="1" smtClean="0"/>
              <a:t>kunne</a:t>
            </a:r>
            <a:r>
              <a:rPr lang="en-US" dirty="0" smtClean="0"/>
              <a:t> </a:t>
            </a:r>
            <a:r>
              <a:rPr lang="en-US" dirty="0" err="1" smtClean="0"/>
              <a:t>udskiftes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deres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superklasser</a:t>
            </a:r>
            <a:r>
              <a:rPr lang="en-US" baseline="0" dirty="0" smtClean="0"/>
              <a:t>.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Interface Segregation Principle</a:t>
            </a:r>
            <a:r>
              <a:rPr lang="en-US" dirty="0" smtClean="0"/>
              <a:t> /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klasse</a:t>
            </a:r>
            <a:r>
              <a:rPr lang="en-US" dirty="0" smtClean="0"/>
              <a:t> </a:t>
            </a:r>
            <a:r>
              <a:rPr lang="en-US" dirty="0" err="1" smtClean="0"/>
              <a:t>skal</a:t>
            </a:r>
            <a:r>
              <a:rPr lang="en-US" dirty="0" smtClean="0"/>
              <a:t> </a:t>
            </a:r>
            <a:r>
              <a:rPr lang="en-US" dirty="0" err="1" smtClean="0"/>
              <a:t>ikke</a:t>
            </a:r>
            <a:r>
              <a:rPr lang="en-US" dirty="0" smtClean="0"/>
              <a:t> </a:t>
            </a:r>
            <a:r>
              <a:rPr lang="en-US" dirty="0" err="1" smtClean="0"/>
              <a:t>tvinges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baseline="0" dirty="0" smtClean="0"/>
              <a:t> at </a:t>
            </a:r>
            <a:r>
              <a:rPr lang="en-US" baseline="0" dirty="0" err="1" smtClean="0"/>
              <a:t>inplementere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metode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ikke</a:t>
            </a:r>
            <a:r>
              <a:rPr lang="en-US" baseline="0" dirty="0" smtClean="0"/>
              <a:t> burger, bare for at </a:t>
            </a:r>
            <a:r>
              <a:rPr lang="en-US" baseline="0" dirty="0" err="1" smtClean="0"/>
              <a:t>tilfredsstille</a:t>
            </a:r>
            <a:r>
              <a:rPr lang="en-US" baseline="0" dirty="0" smtClean="0"/>
              <a:t> et interface. </a:t>
            </a:r>
            <a:r>
              <a:rPr lang="en-US" baseline="0" dirty="0" err="1" smtClean="0"/>
              <a:t>Hvis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tilfældet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bør</a:t>
            </a:r>
            <a:r>
              <a:rPr lang="en-US" baseline="0" dirty="0" smtClean="0"/>
              <a:t> der laves </a:t>
            </a:r>
            <a:r>
              <a:rPr lang="en-US" baseline="0" dirty="0" err="1" smtClean="0"/>
              <a:t>opsplitning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flere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små</a:t>
            </a:r>
            <a:r>
              <a:rPr lang="en-US" baseline="0" dirty="0" smtClean="0"/>
              <a:t> interfaces.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Dependency Inversion Principle</a:t>
            </a:r>
            <a:r>
              <a:rPr lang="en-US" dirty="0" smtClean="0"/>
              <a:t> / </a:t>
            </a:r>
            <a:r>
              <a:rPr lang="en-US" dirty="0" err="1" smtClean="0"/>
              <a:t>Afhængigheder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af</a:t>
            </a:r>
            <a:r>
              <a:rPr lang="en-US" baseline="0" dirty="0" smtClean="0"/>
              <a:t> interfaces, </a:t>
            </a:r>
            <a:r>
              <a:rPr lang="en-US" baseline="0" dirty="0" err="1" smtClean="0"/>
              <a:t>ikke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konkrete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implementationer</a:t>
            </a:r>
            <a:r>
              <a:rPr lang="en-US" baseline="0" dirty="0" smtClean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ED567-642C-4BF9-A6F9-401D47545F0B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3455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s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/>
        </p:nvSpPr>
        <p:spPr>
          <a:xfrm>
            <a:off x="0" y="12423774"/>
            <a:ext cx="1289144" cy="1292225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defPPr>
              <a:defRPr lang="en-US"/>
            </a:defPPr>
            <a:lvl1pPr marL="0" algn="ctr" defTabSz="1088639" rtl="0" eaLnBrk="1" latinLnBrk="0" hangingPunct="1">
              <a:defRPr sz="2000" kern="1200">
                <a:solidFill>
                  <a:schemeClr val="tx2"/>
                </a:solidFill>
                <a:latin typeface="Klavika"/>
                <a:ea typeface="+mn-ea"/>
                <a:cs typeface="Klavika"/>
              </a:defRPr>
            </a:lvl1pPr>
            <a:lvl2pPr marL="1088639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77278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65917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54556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43195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31834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20472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09111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304B20-33F3-BD4C-A5F0-1D25A6FEEC3C}" type="slidenum">
              <a:rPr lang="en-US" smtClean="0">
                <a:latin typeface="Arial Unicode MS" panose="020B0604020202020204" pitchFamily="34" charset="-128"/>
                <a:cs typeface="Arial Unicode MS" panose="020B0604020202020204" pitchFamily="34" charset="-128"/>
              </a:rPr>
              <a:pPr/>
              <a:t>‹#›</a:t>
            </a:fld>
            <a:endParaRPr lang="en-US" dirty="0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9040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ledside til lyse bille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58945" y="-27709"/>
            <a:ext cx="24473829" cy="11544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4131454" y="9107584"/>
            <a:ext cx="10339200" cy="2419200"/>
          </a:xfrm>
          <a:solidFill>
            <a:srgbClr val="1184BE"/>
          </a:solidFill>
          <a:ln>
            <a:solidFill>
              <a:srgbClr val="1184BE"/>
            </a:solidFill>
          </a:ln>
        </p:spPr>
        <p:txBody>
          <a:bodyPr tIns="360000" bIns="360000" anchor="t" anchorCtr="0">
            <a:noAutofit/>
          </a:bodyPr>
          <a:lstStyle>
            <a:lvl1pPr marL="360000" indent="0">
              <a:lnSpc>
                <a:spcPct val="100000"/>
              </a:lnSpc>
              <a:spcBef>
                <a:spcPts val="3000"/>
              </a:spcBef>
              <a:spcAft>
                <a:spcPts val="2400"/>
              </a:spcAft>
              <a:buNone/>
              <a:tabLst>
                <a:tab pos="360000" algn="l"/>
              </a:tabLst>
              <a:defRPr sz="4800" baseline="0">
                <a:solidFill>
                  <a:schemeClr val="bg2"/>
                </a:solidFill>
                <a:latin typeface="Klavika Lt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256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ledside til mørke bille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50799" y="-12700"/>
            <a:ext cx="24473829" cy="11544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4131454" y="9107584"/>
            <a:ext cx="10339200" cy="2419200"/>
          </a:xfrm>
          <a:solidFill>
            <a:schemeClr val="bg2"/>
          </a:solidFill>
          <a:ln>
            <a:solidFill>
              <a:schemeClr val="bg2"/>
            </a:solidFill>
          </a:ln>
        </p:spPr>
        <p:txBody>
          <a:bodyPr tIns="360000" bIns="360000" anchor="t" anchorCtr="0">
            <a:noAutofit/>
          </a:bodyPr>
          <a:lstStyle>
            <a:lvl1pPr marL="360000" indent="0">
              <a:lnSpc>
                <a:spcPct val="100000"/>
              </a:lnSpc>
              <a:spcBef>
                <a:spcPts val="3000"/>
              </a:spcBef>
              <a:spcAft>
                <a:spcPts val="2400"/>
              </a:spcAft>
              <a:buNone/>
              <a:tabLst>
                <a:tab pos="360000" algn="l"/>
              </a:tabLst>
              <a:defRPr sz="4800" baseline="0">
                <a:solidFill>
                  <a:srgbClr val="1184BE"/>
                </a:solidFill>
                <a:latin typeface="Klavika Lt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336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s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56457" y="2413000"/>
            <a:ext cx="11552143" cy="5067300"/>
          </a:xfrm>
        </p:spPr>
        <p:txBody>
          <a:bodyPr anchor="ctr">
            <a:noAutofit/>
          </a:bodyPr>
          <a:lstStyle>
            <a:lvl1pPr algn="l">
              <a:lnSpc>
                <a:spcPct val="90000"/>
              </a:lnSpc>
              <a:defRPr sz="6000" b="0" i="0">
                <a:solidFill>
                  <a:schemeClr val="bg2"/>
                </a:solidFill>
                <a:effectLst>
                  <a:outerShdw blurRad="50800" dist="12700" dir="5400000" algn="t" rotWithShape="0">
                    <a:prstClr val="black">
                      <a:alpha val="27000"/>
                    </a:prstClr>
                  </a:outerShdw>
                </a:effectLst>
                <a:latin typeface="Klavika Lt" panose="02000000000000000000" pitchFamily="2" charset="0"/>
                <a:cs typeface="Klavika Lt" panose="02000000000000000000" pitchFamily="2" charset="0"/>
              </a:defRPr>
            </a:lvl1pPr>
          </a:lstStyle>
          <a:p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were</a:t>
            </a:r>
            <a:r>
              <a:rPr lang="da-DK" dirty="0" smtClean="0"/>
              <a:t> </a:t>
            </a:r>
            <a:r>
              <a:rPr lang="da-DK" dirty="0" err="1" smtClean="0"/>
              <a:t>very</a:t>
            </a:r>
            <a:r>
              <a:rPr lang="da-DK" dirty="0" smtClean="0"/>
              <a:t> </a:t>
            </a:r>
            <a:r>
              <a:rPr lang="da-DK" dirty="0" err="1" smtClean="0"/>
              <a:t>proud</a:t>
            </a:r>
            <a:r>
              <a:rPr lang="da-DK" dirty="0" smtClean="0"/>
              <a:t> to present the </a:t>
            </a:r>
            <a:r>
              <a:rPr lang="da-DK" dirty="0" err="1" smtClean="0"/>
              <a:t>app</a:t>
            </a:r>
            <a:r>
              <a:rPr lang="da-DK" dirty="0" smtClean="0"/>
              <a:t> and the positive feedback </a:t>
            </a:r>
            <a:br>
              <a:rPr lang="da-DK" dirty="0" smtClean="0"/>
            </a:br>
            <a:r>
              <a:rPr lang="da-DK" dirty="0" err="1" smtClean="0"/>
              <a:t>was</a:t>
            </a:r>
            <a:r>
              <a:rPr lang="da-DK" dirty="0" smtClean="0"/>
              <a:t> </a:t>
            </a:r>
            <a:r>
              <a:rPr lang="da-DK" dirty="0" err="1" smtClean="0"/>
              <a:t>overwhelming</a:t>
            </a:r>
            <a:r>
              <a:rPr lang="da-DK" dirty="0" smtClean="0"/>
              <a:t>. My </a:t>
            </a:r>
            <a:r>
              <a:rPr lang="da-DK" dirty="0" err="1" smtClean="0"/>
              <a:t>colleagues</a:t>
            </a:r>
            <a:r>
              <a:rPr lang="da-DK" dirty="0" smtClean="0"/>
              <a:t> </a:t>
            </a:r>
            <a:r>
              <a:rPr lang="da-DK" dirty="0" err="1" smtClean="0"/>
              <a:t>agreed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our</a:t>
            </a:r>
            <a:r>
              <a:rPr lang="da-DK" dirty="0" smtClean="0"/>
              <a:t> </a:t>
            </a:r>
            <a:r>
              <a:rPr lang="da-DK" dirty="0" err="1" smtClean="0"/>
              <a:t>car-search</a:t>
            </a:r>
            <a:r>
              <a:rPr lang="da-DK" dirty="0" smtClean="0"/>
              <a:t> </a:t>
            </a:r>
            <a:r>
              <a:rPr lang="da-DK" dirty="0" err="1" smtClean="0"/>
              <a:t>tool</a:t>
            </a:r>
            <a:r>
              <a:rPr lang="da-DK" dirty="0" smtClean="0"/>
              <a:t> for </a:t>
            </a:r>
            <a:r>
              <a:rPr lang="da-DK" dirty="0" err="1" smtClean="0"/>
              <a:t>iPad</a:t>
            </a:r>
            <a:r>
              <a:rPr lang="da-DK" dirty="0" smtClean="0"/>
              <a:t> provides </a:t>
            </a:r>
            <a:r>
              <a:rPr lang="da-DK" dirty="0" err="1" smtClean="0"/>
              <a:t>one</a:t>
            </a:r>
            <a:r>
              <a:rPr lang="da-DK" dirty="0" smtClean="0"/>
              <a:t> of the </a:t>
            </a:r>
            <a:r>
              <a:rPr lang="da-DK" dirty="0" err="1" smtClean="0"/>
              <a:t>best</a:t>
            </a:r>
            <a:r>
              <a:rPr lang="da-DK" dirty="0" smtClean="0"/>
              <a:t> </a:t>
            </a:r>
            <a:r>
              <a:rPr lang="da-DK" dirty="0" err="1" smtClean="0"/>
              <a:t>user</a:t>
            </a:r>
            <a:r>
              <a:rPr lang="da-DK" dirty="0" smtClean="0"/>
              <a:t> </a:t>
            </a:r>
            <a:r>
              <a:rPr lang="da-DK" dirty="0" err="1" smtClean="0"/>
              <a:t>experiences</a:t>
            </a:r>
            <a:r>
              <a:rPr lang="da-DK" dirty="0" smtClean="0"/>
              <a:t> in the </a:t>
            </a:r>
            <a:r>
              <a:rPr lang="da-DK" dirty="0" err="1" smtClean="0"/>
              <a:t>world</a:t>
            </a:r>
            <a:r>
              <a:rPr lang="da-DK" dirty="0" smtClean="0"/>
              <a:t>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236200" y="12348369"/>
            <a:ext cx="3949700" cy="677862"/>
          </a:xfrm>
        </p:spPr>
        <p:txBody>
          <a:bodyPr>
            <a:normAutofit/>
          </a:bodyPr>
          <a:lstStyle>
            <a:lvl1pPr marL="0" indent="0">
              <a:buNone/>
              <a:defRPr sz="3000" baseline="0">
                <a:solidFill>
                  <a:schemeClr val="bg2"/>
                </a:solidFill>
                <a:effectLst>
                  <a:outerShdw blurRad="38100" dist="12700" dir="5400000" algn="t" rotWithShape="0">
                    <a:prstClr val="black">
                      <a:alpha val="59000"/>
                    </a:prstClr>
                  </a:outerShdw>
                </a:effectLst>
              </a:defRPr>
            </a:lvl1pPr>
            <a:lvl2pPr marL="1088639" indent="0">
              <a:buNone/>
              <a:defRPr sz="2900"/>
            </a:lvl2pPr>
            <a:lvl3pPr marL="2177278" indent="0">
              <a:buNone/>
              <a:defRPr sz="2400"/>
            </a:lvl3pPr>
            <a:lvl4pPr marL="3265917" indent="0">
              <a:buNone/>
              <a:defRPr sz="2100"/>
            </a:lvl4pPr>
            <a:lvl5pPr marL="4354556" indent="0">
              <a:buNone/>
              <a:defRPr sz="2100"/>
            </a:lvl5pPr>
            <a:lvl6pPr marL="5443195" indent="0">
              <a:buNone/>
              <a:defRPr sz="2100"/>
            </a:lvl6pPr>
            <a:lvl7pPr marL="6531834" indent="0">
              <a:buNone/>
              <a:defRPr sz="2100"/>
            </a:lvl7pPr>
            <a:lvl8pPr marL="7620472" indent="0">
              <a:buNone/>
              <a:defRPr sz="2100"/>
            </a:lvl8pPr>
            <a:lvl9pPr marL="8709111" indent="0">
              <a:buNone/>
              <a:defRPr sz="2100"/>
            </a:lvl9pPr>
          </a:lstStyle>
          <a:p>
            <a:pPr lvl="0"/>
            <a:r>
              <a:rPr lang="da-DK" dirty="0" err="1" smtClean="0"/>
              <a:t>Insert</a:t>
            </a:r>
            <a:r>
              <a:rPr lang="da-DK" dirty="0" smtClean="0"/>
              <a:t> </a:t>
            </a:r>
            <a:r>
              <a:rPr lang="da-DK" dirty="0" err="1" smtClean="0"/>
              <a:t>name</a:t>
            </a:r>
            <a:r>
              <a:rPr lang="da-DK" dirty="0" smtClean="0"/>
              <a:t> </a:t>
            </a:r>
            <a:r>
              <a:rPr lang="da-DK" dirty="0" err="1" smtClean="0"/>
              <a:t>here</a:t>
            </a:r>
            <a:endParaRPr lang="da-DK" dirty="0" smtClean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10236200" y="12877080"/>
            <a:ext cx="3949700" cy="677862"/>
          </a:xfrm>
        </p:spPr>
        <p:txBody>
          <a:bodyPr>
            <a:normAutofit/>
          </a:bodyPr>
          <a:lstStyle>
            <a:lvl1pPr marL="0" indent="0">
              <a:buNone/>
              <a:defRPr sz="2000" b="0" i="0" baseline="0">
                <a:solidFill>
                  <a:schemeClr val="tx2"/>
                </a:solidFill>
                <a:effectLst>
                  <a:outerShdw blurRad="38100" dist="12700" dir="5400000" algn="t" rotWithShape="0">
                    <a:prstClr val="black">
                      <a:alpha val="59000"/>
                    </a:prstClr>
                  </a:outerShdw>
                </a:effectLst>
                <a:latin typeface="Klavika Lt" panose="02000000000000000000" pitchFamily="2" charset="0"/>
                <a:cs typeface="Klavika Lt" panose="02000000000000000000" pitchFamily="2" charset="0"/>
              </a:defRPr>
            </a:lvl1pPr>
            <a:lvl2pPr marL="1088639" indent="0">
              <a:buNone/>
              <a:defRPr sz="2900"/>
            </a:lvl2pPr>
            <a:lvl3pPr marL="2177278" indent="0">
              <a:buNone/>
              <a:defRPr sz="2400"/>
            </a:lvl3pPr>
            <a:lvl4pPr marL="3265917" indent="0">
              <a:buNone/>
              <a:defRPr sz="2100"/>
            </a:lvl4pPr>
            <a:lvl5pPr marL="4354556" indent="0">
              <a:buNone/>
              <a:defRPr sz="2100"/>
            </a:lvl5pPr>
            <a:lvl6pPr marL="5443195" indent="0">
              <a:buNone/>
              <a:defRPr sz="2100"/>
            </a:lvl6pPr>
            <a:lvl7pPr marL="6531834" indent="0">
              <a:buNone/>
              <a:defRPr sz="2100"/>
            </a:lvl7pPr>
            <a:lvl8pPr marL="7620472" indent="0">
              <a:buNone/>
              <a:defRPr sz="2100"/>
            </a:lvl8pPr>
            <a:lvl9pPr marL="8709111" indent="0">
              <a:buNone/>
              <a:defRPr sz="2100"/>
            </a:lvl9pPr>
          </a:lstStyle>
          <a:p>
            <a:pPr lvl="0"/>
            <a:r>
              <a:rPr lang="da-DK" dirty="0" err="1" smtClean="0"/>
              <a:t>Insert</a:t>
            </a:r>
            <a:r>
              <a:rPr lang="da-DK" dirty="0" smtClean="0"/>
              <a:t> </a:t>
            </a:r>
            <a:r>
              <a:rPr lang="da-DK" dirty="0" err="1" smtClean="0"/>
              <a:t>work</a:t>
            </a:r>
            <a:r>
              <a:rPr lang="da-DK" dirty="0" smtClean="0"/>
              <a:t>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here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988799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uts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661006"/>
            <a:ext cx="24387174" cy="1066435"/>
          </a:xfrm>
        </p:spPr>
        <p:txBody>
          <a:bodyPr>
            <a:normAutofit/>
          </a:bodyPr>
          <a:lstStyle>
            <a:lvl1pPr algn="ctr">
              <a:defRPr sz="3000" b="0" i="0">
                <a:solidFill>
                  <a:schemeClr val="tx2"/>
                </a:solidFill>
                <a:effectLst>
                  <a:outerShdw blurRad="50800" dist="12700" dir="5400000" algn="t" rotWithShape="0">
                    <a:prstClr val="black">
                      <a:alpha val="27000"/>
                    </a:prstClr>
                  </a:outerShdw>
                </a:effectLst>
                <a:latin typeface="Klavika Lt" panose="02000000000000000000" pitchFamily="2" charset="0"/>
                <a:cs typeface="Klavika Lt" panose="02000000000000000000" pitchFamily="2" charset="0"/>
              </a:defRPr>
            </a:lvl1pPr>
          </a:lstStyle>
          <a:p>
            <a:r>
              <a:rPr lang="da-DK" dirty="0" err="1" smtClean="0"/>
              <a:t>Enter</a:t>
            </a:r>
            <a:r>
              <a:rPr lang="da-DK" dirty="0" smtClean="0"/>
              <a:t> date for meeting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888990"/>
            <a:ext cx="24387175" cy="1480820"/>
          </a:xfrm>
        </p:spPr>
        <p:txBody>
          <a:bodyPr>
            <a:noAutofit/>
          </a:bodyPr>
          <a:lstStyle>
            <a:lvl1pPr marL="0" indent="0" algn="ctr">
              <a:buNone/>
              <a:defRPr sz="7000" baseline="0">
                <a:solidFill>
                  <a:schemeClr val="bg2"/>
                </a:solidFill>
                <a:effectLst>
                  <a:outerShdw blurRad="50800" dist="12700" dir="5400000" algn="t" rotWithShape="0">
                    <a:prstClr val="black">
                      <a:alpha val="27000"/>
                    </a:prstClr>
                  </a:outerShdw>
                </a:effectLst>
                <a:latin typeface="Klavika Rg" panose="02000000000000000000" pitchFamily="2" charset="0"/>
              </a:defRPr>
            </a:lvl1pPr>
            <a:lvl2pPr marL="1088639" indent="0">
              <a:buNone/>
              <a:defRPr/>
            </a:lvl2pPr>
            <a:lvl3pPr marL="2177278" indent="0">
              <a:buNone/>
              <a:defRPr/>
            </a:lvl3pPr>
            <a:lvl4pPr marL="3265917" indent="0">
              <a:buNone/>
              <a:defRPr/>
            </a:lvl4pPr>
            <a:lvl5pPr marL="4354556" indent="0">
              <a:buNone/>
              <a:defRPr/>
            </a:lvl5pPr>
          </a:lstStyle>
          <a:p>
            <a:pPr lvl="0"/>
            <a:r>
              <a:rPr lang="da-DK" dirty="0" err="1" smtClean="0"/>
              <a:t>Name</a:t>
            </a:r>
            <a:r>
              <a:rPr lang="da-DK" dirty="0" smtClean="0"/>
              <a:t> on the </a:t>
            </a:r>
            <a:r>
              <a:rPr lang="da-DK" dirty="0" err="1" smtClean="0"/>
              <a:t>responsible</a:t>
            </a:r>
            <a:r>
              <a:rPr lang="da-DK" dirty="0" smtClean="0"/>
              <a:t> meeting presenter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061200"/>
            <a:ext cx="24387175" cy="914400"/>
          </a:xfrm>
        </p:spPr>
        <p:txBody>
          <a:bodyPr>
            <a:normAutofit/>
          </a:bodyPr>
          <a:lstStyle>
            <a:lvl1pPr marL="0" indent="0" algn="ctr">
              <a:buNone/>
              <a:defRPr sz="3500" b="0" i="0" baseline="0">
                <a:solidFill>
                  <a:srgbClr val="14A3E5"/>
                </a:solidFill>
                <a:effectLst>
                  <a:outerShdw blurRad="50800" dist="12700" dir="5400000" algn="t" rotWithShape="0">
                    <a:prstClr val="black">
                      <a:alpha val="27000"/>
                    </a:prstClr>
                  </a:outerShdw>
                </a:effectLst>
                <a:latin typeface="Klavika Lt" panose="02000000000000000000" pitchFamily="2" charset="0"/>
                <a:cs typeface="Klavika Lt" panose="02000000000000000000" pitchFamily="2" charset="0"/>
              </a:defRPr>
            </a:lvl1pPr>
            <a:lvl2pPr marL="1088639" indent="0">
              <a:buNone/>
              <a:defRPr/>
            </a:lvl2pPr>
            <a:lvl3pPr marL="2177278" indent="0">
              <a:buNone/>
              <a:defRPr/>
            </a:lvl3pPr>
            <a:lvl4pPr marL="3265917" indent="0">
              <a:buNone/>
              <a:defRPr/>
            </a:lvl4pPr>
            <a:lvl5pPr marL="4354556" indent="0">
              <a:buNone/>
              <a:defRPr/>
            </a:lvl5pPr>
          </a:lstStyle>
          <a:p>
            <a:pPr lvl="0"/>
            <a:r>
              <a:rPr lang="da-DK" dirty="0" smtClean="0"/>
              <a:t>ENTER PROFESSIONAL WORK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624041" y="10718800"/>
            <a:ext cx="4271818" cy="774700"/>
          </a:xfrm>
        </p:spPr>
        <p:txBody>
          <a:bodyPr>
            <a:normAutofit/>
          </a:bodyPr>
          <a:lstStyle>
            <a:lvl1pPr marL="0" indent="0" algn="ctr">
              <a:buNone/>
              <a:defRPr sz="3000" b="0" i="0" baseline="0">
                <a:solidFill>
                  <a:schemeClr val="bg2"/>
                </a:solidFill>
                <a:effectLst>
                  <a:outerShdw blurRad="50800" dist="12700" dir="5400000" algn="t" rotWithShape="0">
                    <a:prstClr val="black">
                      <a:alpha val="27000"/>
                    </a:prstClr>
                  </a:outerShdw>
                </a:effectLst>
                <a:latin typeface="Klavika Lt" panose="02000000000000000000" pitchFamily="2" charset="0"/>
                <a:cs typeface="Klavika Lt" panose="02000000000000000000" pitchFamily="2" charset="0"/>
              </a:defRPr>
            </a:lvl1pPr>
            <a:lvl2pPr marL="1088639" indent="0">
              <a:buNone/>
              <a:defRPr/>
            </a:lvl2pPr>
            <a:lvl3pPr marL="2177278" indent="0">
              <a:buNone/>
              <a:defRPr/>
            </a:lvl3pPr>
            <a:lvl4pPr marL="3265917" indent="0">
              <a:buNone/>
              <a:defRPr/>
            </a:lvl4pPr>
            <a:lvl5pPr marL="4354556" indent="0">
              <a:buNone/>
              <a:defRPr/>
            </a:lvl5pPr>
          </a:lstStyle>
          <a:p>
            <a:pPr lvl="0"/>
            <a:r>
              <a:rPr lang="da-DK" dirty="0" err="1" smtClean="0"/>
              <a:t>Enter</a:t>
            </a:r>
            <a:r>
              <a:rPr lang="da-DK" dirty="0" smtClean="0"/>
              <a:t> @ </a:t>
            </a:r>
            <a:r>
              <a:rPr lang="da-DK" dirty="0" err="1" smtClean="0"/>
              <a:t>mail.dk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2208741" y="10718800"/>
            <a:ext cx="4271818" cy="774700"/>
          </a:xfrm>
        </p:spPr>
        <p:txBody>
          <a:bodyPr>
            <a:normAutofit/>
          </a:bodyPr>
          <a:lstStyle>
            <a:lvl1pPr marL="0" indent="0" algn="ctr">
              <a:buNone/>
              <a:defRPr sz="3000" b="0" i="0" baseline="0">
                <a:solidFill>
                  <a:schemeClr val="bg2"/>
                </a:solidFill>
                <a:effectLst>
                  <a:outerShdw blurRad="50800" dist="12700" dir="5400000" algn="t" rotWithShape="0">
                    <a:prstClr val="black">
                      <a:alpha val="27000"/>
                    </a:prstClr>
                  </a:outerShdw>
                </a:effectLst>
                <a:latin typeface="Klavika Lt" panose="02000000000000000000" pitchFamily="2" charset="0"/>
                <a:cs typeface="Klavika Lt" panose="02000000000000000000" pitchFamily="2" charset="0"/>
              </a:defRPr>
            </a:lvl1pPr>
            <a:lvl2pPr marL="1088639" indent="0">
              <a:buNone/>
              <a:defRPr/>
            </a:lvl2pPr>
            <a:lvl3pPr marL="2177278" indent="0">
              <a:buNone/>
              <a:defRPr/>
            </a:lvl3pPr>
            <a:lvl4pPr marL="3265917" indent="0">
              <a:buNone/>
              <a:defRPr/>
            </a:lvl4pPr>
            <a:lvl5pPr marL="4354556" indent="0">
              <a:buNone/>
              <a:defRPr/>
            </a:lvl5pPr>
          </a:lstStyle>
          <a:p>
            <a:pPr lvl="0"/>
            <a:r>
              <a:rPr lang="da-DK" dirty="0" smtClean="0"/>
              <a:t>Mobile </a:t>
            </a:r>
            <a:r>
              <a:rPr lang="da-DK" dirty="0" err="1" smtClean="0"/>
              <a:t>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47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un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91096" y="896269"/>
            <a:ext cx="11852525" cy="102878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7000" b="0" i="0">
                <a:solidFill>
                  <a:schemeClr val="tx1"/>
                </a:solidFill>
                <a:latin typeface="Klavika Rg" panose="02000000000000000000" pitchFamily="2" charset="0"/>
                <a:cs typeface="Klavika Rg" panose="02000000000000000000" pitchFamily="2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2513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User-Centric Developm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68903"/>
            <a:ext cx="24387175" cy="1799356"/>
          </a:xfrm>
        </p:spPr>
        <p:txBody>
          <a:bodyPr anchor="t">
            <a:normAutofit/>
          </a:bodyPr>
          <a:lstStyle>
            <a:lvl1pPr algn="ctr">
              <a:defRPr sz="7000" b="0" i="0" cap="none">
                <a:solidFill>
                  <a:schemeClr val="bg1"/>
                </a:solidFill>
                <a:latin typeface="Klavika Rg" panose="02000000000000000000" pitchFamily="2" charset="0"/>
                <a:cs typeface="Klavika Rg" panose="020000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0" y="12423774"/>
            <a:ext cx="1289144" cy="1292225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defPPr>
              <a:defRPr lang="en-US"/>
            </a:defPPr>
            <a:lvl1pPr marL="0" algn="ctr" defTabSz="1088639" rtl="0" eaLnBrk="1" latinLnBrk="0" hangingPunct="1">
              <a:defRPr sz="2000" kern="1200">
                <a:solidFill>
                  <a:schemeClr val="tx2"/>
                </a:solidFill>
                <a:latin typeface="Klavika"/>
                <a:ea typeface="+mn-ea"/>
                <a:cs typeface="Klavika"/>
              </a:defRPr>
            </a:lvl1pPr>
            <a:lvl2pPr marL="1088639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77278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65917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54556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43195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31834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20472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09111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304B20-33F3-BD4C-A5F0-1D25A6FEEC3C}" type="slidenum">
              <a:rPr lang="en-US" smtClean="0">
                <a:latin typeface="Arial Unicode MS" panose="020B0604020202020204" pitchFamily="34" charset="-128"/>
                <a:cs typeface="Arial Unicode MS" panose="020B0604020202020204" pitchFamily="34" charset="-128"/>
              </a:rPr>
              <a:pPr/>
              <a:t>‹#›</a:t>
            </a:fld>
            <a:endParaRPr lang="en-US" dirty="0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3207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ersity at Wo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68903"/>
            <a:ext cx="24387175" cy="1799356"/>
          </a:xfrm>
        </p:spPr>
        <p:txBody>
          <a:bodyPr anchor="t">
            <a:normAutofit/>
          </a:bodyPr>
          <a:lstStyle>
            <a:lvl1pPr algn="ctr">
              <a:defRPr sz="7000" b="0" i="0" cap="none">
                <a:solidFill>
                  <a:schemeClr val="bg1"/>
                </a:solidFill>
                <a:latin typeface="Klavika Rg" panose="02000000000000000000" pitchFamily="2" charset="0"/>
                <a:cs typeface="Klavika Rg" panose="020000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0" y="12423774"/>
            <a:ext cx="1289144" cy="1292225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defPPr>
              <a:defRPr lang="en-US"/>
            </a:defPPr>
            <a:lvl1pPr marL="0" algn="ctr" defTabSz="1088639" rtl="0" eaLnBrk="1" latinLnBrk="0" hangingPunct="1">
              <a:defRPr sz="2000" kern="1200">
                <a:solidFill>
                  <a:schemeClr val="tx2"/>
                </a:solidFill>
                <a:latin typeface="Klavika"/>
                <a:ea typeface="+mn-ea"/>
                <a:cs typeface="Klavika"/>
              </a:defRPr>
            </a:lvl1pPr>
            <a:lvl2pPr marL="1088639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77278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65917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54556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43195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31834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20472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09111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304B20-33F3-BD4C-A5F0-1D25A6FEEC3C}" type="slidenum">
              <a:rPr lang="en-US" smtClean="0">
                <a:latin typeface="Arial Unicode MS" panose="020B0604020202020204" pitchFamily="34" charset="-128"/>
                <a:cs typeface="Arial Unicode MS" panose="020B0604020202020204" pitchFamily="34" charset="-128"/>
              </a:rPr>
              <a:pPr/>
              <a:t>‹#›</a:t>
            </a:fld>
            <a:endParaRPr lang="en-US" dirty="0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738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æsentationsspecifik fors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6275" y="3894992"/>
            <a:ext cx="19898063" cy="1790700"/>
          </a:xfrm>
        </p:spPr>
        <p:txBody>
          <a:bodyPr>
            <a:noAutofit/>
          </a:bodyPr>
          <a:lstStyle>
            <a:lvl1pPr algn="ctr">
              <a:defRPr sz="11000" b="0" i="0">
                <a:solidFill>
                  <a:srgbClr val="14A3E5"/>
                </a:solidFill>
                <a:effectLst>
                  <a:outerShdw blurRad="50800" dist="12700" dir="5400000" algn="t" rotWithShape="0">
                    <a:prstClr val="black">
                      <a:alpha val="27000"/>
                    </a:prstClr>
                  </a:outerShdw>
                </a:effectLst>
                <a:latin typeface="Klavika Rg" panose="02000000000000000000" pitchFamily="2" charset="0"/>
                <a:cs typeface="Klavika Rg" panose="02000000000000000000" pitchFamily="2" charset="0"/>
              </a:defRPr>
            </a:lvl1pPr>
          </a:lstStyle>
          <a:p>
            <a:r>
              <a:rPr lang="da-DK" dirty="0" smtClean="0"/>
              <a:t>Mjølner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16613" y="5411372"/>
            <a:ext cx="19897725" cy="2123440"/>
          </a:xfrm>
        </p:spPr>
        <p:txBody>
          <a:bodyPr>
            <a:noAutofit/>
          </a:bodyPr>
          <a:lstStyle>
            <a:lvl1pPr marL="0" indent="0" algn="ctr">
              <a:buNone/>
              <a:defRPr sz="13000" b="0" i="0" baseline="0">
                <a:solidFill>
                  <a:schemeClr val="bg2"/>
                </a:solidFill>
                <a:effectLst>
                  <a:outerShdw blurRad="38100" dist="12700" dir="5400000" algn="t" rotWithShape="0">
                    <a:prstClr val="black">
                      <a:alpha val="27000"/>
                    </a:prstClr>
                  </a:outerShdw>
                </a:effectLst>
                <a:latin typeface="Klavika Md" panose="02000000000000000000" pitchFamily="2" charset="0"/>
                <a:cs typeface="Klavika Md" panose="02000000000000000000" pitchFamily="2" charset="0"/>
              </a:defRPr>
            </a:lvl1pPr>
            <a:lvl2pPr marL="1088639" indent="0">
              <a:buNone/>
              <a:defRPr/>
            </a:lvl2pPr>
            <a:lvl3pPr marL="2177278" indent="0">
              <a:buNone/>
              <a:defRPr/>
            </a:lvl3pPr>
            <a:lvl4pPr marL="3265917" indent="0">
              <a:buNone/>
              <a:defRPr/>
            </a:lvl4pPr>
            <a:lvl5pPr marL="4354556" indent="0">
              <a:buNone/>
              <a:defRPr/>
            </a:lvl5pPr>
          </a:lstStyle>
          <a:p>
            <a:pPr lvl="0"/>
            <a:r>
              <a:rPr lang="da-DK" dirty="0" smtClean="0"/>
              <a:t>TITLE TEKST</a:t>
            </a:r>
          </a:p>
        </p:txBody>
      </p:sp>
    </p:spTree>
    <p:extLst>
      <p:ext uri="{BB962C8B-B14F-4D97-AF65-F5344CB8AC3E}">
        <p14:creationId xmlns:p14="http://schemas.microsoft.com/office/powerpoint/2010/main" val="279718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gsorden med ti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222500" y="1155700"/>
            <a:ext cx="20015200" cy="1790700"/>
          </a:xfrm>
        </p:spPr>
        <p:txBody>
          <a:bodyPr>
            <a:noAutofit/>
          </a:bodyPr>
          <a:lstStyle>
            <a:lvl1pPr marL="0" indent="0">
              <a:buNone/>
              <a:defRPr sz="10000" b="0" i="0">
                <a:solidFill>
                  <a:srgbClr val="14A3E5"/>
                </a:solidFill>
                <a:effectLst>
                  <a:outerShdw blurRad="38100" dist="12700" dir="5400000" algn="t" rotWithShape="0">
                    <a:prstClr val="black">
                      <a:alpha val="27000"/>
                    </a:prstClr>
                  </a:outerShdw>
                </a:effectLst>
                <a:latin typeface="Klavika Rg" panose="02000000000000000000" pitchFamily="2" charset="0"/>
                <a:cs typeface="Klavika Rg" panose="02000000000000000000" pitchFamily="2" charset="0"/>
              </a:defRPr>
            </a:lvl1pPr>
            <a:lvl2pPr marL="1088639" indent="0">
              <a:buNone/>
              <a:defRPr/>
            </a:lvl2pPr>
            <a:lvl3pPr marL="2177278" indent="0">
              <a:buNone/>
              <a:defRPr/>
            </a:lvl3pPr>
            <a:lvl4pPr marL="3265917" indent="0">
              <a:buNone/>
              <a:defRPr/>
            </a:lvl4pPr>
            <a:lvl5pPr marL="4354556" indent="0">
              <a:buNone/>
              <a:defRPr/>
            </a:lvl5pPr>
          </a:lstStyle>
          <a:p>
            <a:pPr lvl="0"/>
            <a:r>
              <a:rPr lang="da-DK" dirty="0" smtClean="0"/>
              <a:t>Program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311401" y="3073401"/>
            <a:ext cx="2483428" cy="352136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b="0" i="0">
                <a:solidFill>
                  <a:schemeClr val="bg2"/>
                </a:solidFill>
                <a:effectLst>
                  <a:outerShdw blurRad="50800" dist="12700" dir="5400000" algn="t" rotWithShape="0">
                    <a:prstClr val="black">
                      <a:alpha val="27000"/>
                    </a:prstClr>
                  </a:outerShdw>
                </a:effectLst>
                <a:latin typeface="Klavika Md" panose="02000000000000000000" pitchFamily="2" charset="0"/>
                <a:cs typeface="Klavika Md" panose="02000000000000000000" pitchFamily="2" charset="0"/>
              </a:defRPr>
            </a:lvl1pPr>
            <a:lvl2pPr marL="1088639" indent="0">
              <a:buNone/>
              <a:defRPr/>
            </a:lvl2pPr>
            <a:lvl3pPr marL="2177278" indent="0">
              <a:buNone/>
              <a:defRPr/>
            </a:lvl3pPr>
            <a:lvl4pPr marL="3265917" indent="0">
              <a:buNone/>
              <a:defRPr/>
            </a:lvl4pPr>
            <a:lvl5pPr marL="4354556" indent="0">
              <a:buNone/>
              <a:defRPr/>
            </a:lvl5pPr>
          </a:lstStyle>
          <a:p>
            <a:pPr lvl="0"/>
            <a:r>
              <a:rPr lang="da-DK" dirty="0" smtClean="0"/>
              <a:t>10:00</a:t>
            </a:r>
          </a:p>
          <a:p>
            <a:pPr lvl="0"/>
            <a:r>
              <a:rPr lang="da-DK" dirty="0" smtClean="0"/>
              <a:t>10:30</a:t>
            </a:r>
          </a:p>
          <a:p>
            <a:pPr lvl="0"/>
            <a:r>
              <a:rPr lang="da-DK" dirty="0" smtClean="0"/>
              <a:t>11:00</a:t>
            </a:r>
          </a:p>
          <a:p>
            <a:pPr lvl="0"/>
            <a:endParaRPr lang="da-DK" dirty="0" smtClean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794828" y="3073400"/>
            <a:ext cx="17442872" cy="9350373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b="0" i="0" baseline="0">
                <a:solidFill>
                  <a:schemeClr val="bg2"/>
                </a:solidFill>
                <a:effectLst>
                  <a:outerShdw blurRad="50800" dist="12700" dir="5400000" algn="t" rotWithShape="0">
                    <a:prstClr val="black">
                      <a:alpha val="27000"/>
                    </a:prstClr>
                  </a:outerShdw>
                </a:effectLst>
                <a:latin typeface="Klavika Lt" panose="02000000000000000000" pitchFamily="2" charset="0"/>
                <a:cs typeface="Klavika Lt" panose="02000000000000000000" pitchFamily="2" charset="0"/>
              </a:defRPr>
            </a:lvl1pPr>
            <a:lvl2pPr marL="1088639" indent="0">
              <a:buNone/>
              <a:defRPr/>
            </a:lvl2pPr>
            <a:lvl3pPr marL="2177278" indent="0">
              <a:buNone/>
              <a:defRPr/>
            </a:lvl3pPr>
            <a:lvl4pPr marL="3265917" indent="0">
              <a:buNone/>
              <a:defRPr/>
            </a:lvl4pPr>
            <a:lvl5pPr marL="4354556" indent="0">
              <a:buNone/>
              <a:defRPr/>
            </a:lvl5pPr>
          </a:lstStyle>
          <a:p>
            <a:pPr lvl="0"/>
            <a:r>
              <a:rPr lang="da-DK" dirty="0" smtClean="0"/>
              <a:t>- INTRO</a:t>
            </a:r>
          </a:p>
          <a:p>
            <a:pPr lvl="0"/>
            <a:r>
              <a:rPr lang="da-DK" dirty="0" smtClean="0"/>
              <a:t>- TYPE EVENT NAME</a:t>
            </a:r>
          </a:p>
          <a:p>
            <a:pPr lvl="0"/>
            <a:r>
              <a:rPr lang="da-DK" dirty="0" smtClean="0"/>
              <a:t>- TYPE EVENT NAME</a:t>
            </a:r>
          </a:p>
          <a:p>
            <a:pPr lvl="0"/>
            <a:r>
              <a:rPr lang="da-DK" dirty="0" smtClean="0"/>
              <a:t>- TYPE EVENT NAME</a:t>
            </a:r>
          </a:p>
          <a:p>
            <a:pPr lvl="0"/>
            <a:r>
              <a:rPr lang="da-DK" dirty="0" smtClean="0"/>
              <a:t>- TYPE EVENT NAME</a:t>
            </a:r>
          </a:p>
          <a:p>
            <a:pPr lvl="0"/>
            <a:r>
              <a:rPr lang="da-DK" dirty="0" smtClean="0"/>
              <a:t>- TYPE EVENT NAME</a:t>
            </a:r>
          </a:p>
          <a:p>
            <a:pPr lvl="0"/>
            <a:r>
              <a:rPr lang="da-DK" dirty="0" smtClean="0"/>
              <a:t>- TYPE EVENT NAME</a:t>
            </a:r>
          </a:p>
          <a:p>
            <a:pPr lvl="0"/>
            <a:r>
              <a:rPr lang="da-DK" dirty="0" smtClean="0"/>
              <a:t>- TYPE EVENT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2311977" y="6594765"/>
            <a:ext cx="2482850" cy="1253401"/>
          </a:xfrm>
        </p:spPr>
        <p:txBody>
          <a:bodyPr/>
          <a:lstStyle>
            <a:lvl1pPr marL="0" indent="0">
              <a:buNone/>
              <a:defRPr b="0" i="0">
                <a:solidFill>
                  <a:srgbClr val="14A3E5"/>
                </a:solidFill>
                <a:effectLst>
                  <a:outerShdw blurRad="50800" dist="12700" dir="5400000" algn="t" rotWithShape="0">
                    <a:prstClr val="black">
                      <a:alpha val="27000"/>
                    </a:prstClr>
                  </a:outerShdw>
                </a:effectLst>
                <a:latin typeface="Klavika Md" panose="02000000000000000000" pitchFamily="2" charset="0"/>
                <a:cs typeface="Klavika Md" panose="02000000000000000000" pitchFamily="2" charset="0"/>
              </a:defRPr>
            </a:lvl1pPr>
            <a:lvl2pPr marL="1088639" indent="0">
              <a:buNone/>
              <a:defRPr/>
            </a:lvl2pPr>
            <a:lvl3pPr marL="2177278" indent="0">
              <a:buNone/>
              <a:defRPr/>
            </a:lvl3pPr>
            <a:lvl4pPr marL="3265917" indent="0">
              <a:buNone/>
              <a:defRPr/>
            </a:lvl4pPr>
            <a:lvl5pPr marL="4354556" indent="0">
              <a:buNone/>
              <a:defRPr/>
            </a:lvl5pPr>
          </a:lstStyle>
          <a:p>
            <a:pPr lvl="0"/>
            <a:r>
              <a:rPr lang="da-DK" dirty="0" smtClean="0"/>
              <a:t>12:00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311401" y="7813964"/>
            <a:ext cx="2483428" cy="4609810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b="0" i="0">
                <a:solidFill>
                  <a:schemeClr val="bg2"/>
                </a:solidFill>
                <a:effectLst>
                  <a:outerShdw blurRad="50800" dist="12700" dir="5400000" algn="t" rotWithShape="0">
                    <a:prstClr val="black">
                      <a:alpha val="27000"/>
                    </a:prstClr>
                  </a:outerShdw>
                </a:effectLst>
                <a:latin typeface="Klavika Md" panose="02000000000000000000" pitchFamily="2" charset="0"/>
                <a:cs typeface="Klavika Md" panose="02000000000000000000" pitchFamily="2" charset="0"/>
              </a:defRPr>
            </a:lvl1pPr>
            <a:lvl2pPr marL="1088639" indent="0">
              <a:buNone/>
              <a:defRPr/>
            </a:lvl2pPr>
            <a:lvl3pPr marL="2177278" indent="0">
              <a:buNone/>
              <a:defRPr/>
            </a:lvl3pPr>
            <a:lvl4pPr marL="3265917" indent="0">
              <a:buNone/>
              <a:defRPr/>
            </a:lvl4pPr>
            <a:lvl5pPr marL="4354556" indent="0">
              <a:buNone/>
              <a:defRPr/>
            </a:lvl5pPr>
          </a:lstStyle>
          <a:p>
            <a:pPr lvl="0"/>
            <a:r>
              <a:rPr lang="da-DK" dirty="0" smtClean="0"/>
              <a:t>13:00</a:t>
            </a:r>
          </a:p>
          <a:p>
            <a:pPr lvl="0"/>
            <a:r>
              <a:rPr lang="da-DK" dirty="0" smtClean="0"/>
              <a:t>14:30</a:t>
            </a:r>
          </a:p>
          <a:p>
            <a:pPr lvl="0"/>
            <a:r>
              <a:rPr lang="da-DK" dirty="0" smtClean="0"/>
              <a:t>15:00</a:t>
            </a:r>
          </a:p>
          <a:p>
            <a:pPr lvl="0"/>
            <a:r>
              <a:rPr lang="da-DK" dirty="0" smtClean="0"/>
              <a:t>16:00</a:t>
            </a:r>
          </a:p>
        </p:txBody>
      </p:sp>
    </p:spTree>
    <p:extLst>
      <p:ext uri="{BB962C8B-B14F-4D97-AF65-F5344CB8AC3E}">
        <p14:creationId xmlns:p14="http://schemas.microsoft.com/office/powerpoint/2010/main" val="365224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gsorden uden ti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222500" y="1155700"/>
            <a:ext cx="20015200" cy="1790700"/>
          </a:xfrm>
        </p:spPr>
        <p:txBody>
          <a:bodyPr>
            <a:noAutofit/>
          </a:bodyPr>
          <a:lstStyle>
            <a:lvl1pPr marL="0" indent="0">
              <a:buNone/>
              <a:defRPr sz="10000" b="0" i="0">
                <a:solidFill>
                  <a:srgbClr val="14A3E5"/>
                </a:solidFill>
                <a:effectLst>
                  <a:outerShdw blurRad="38100" dist="12700" dir="5400000" algn="t" rotWithShape="0">
                    <a:prstClr val="black">
                      <a:alpha val="27000"/>
                    </a:prstClr>
                  </a:outerShdw>
                </a:effectLst>
                <a:latin typeface="Klavika Rg" panose="02000000000000000000" pitchFamily="2" charset="0"/>
                <a:cs typeface="Klavika Rg" panose="02000000000000000000" pitchFamily="2" charset="0"/>
              </a:defRPr>
            </a:lvl1pPr>
            <a:lvl2pPr marL="1088639" indent="0">
              <a:buNone/>
              <a:defRPr/>
            </a:lvl2pPr>
            <a:lvl3pPr marL="2177278" indent="0">
              <a:buNone/>
              <a:defRPr/>
            </a:lvl3pPr>
            <a:lvl4pPr marL="3265917" indent="0">
              <a:buNone/>
              <a:defRPr/>
            </a:lvl4pPr>
            <a:lvl5pPr marL="4354556" indent="0">
              <a:buNone/>
              <a:defRPr/>
            </a:lvl5pPr>
          </a:lstStyle>
          <a:p>
            <a:pPr lvl="0"/>
            <a:r>
              <a:rPr lang="da-DK" dirty="0" smtClean="0"/>
              <a:t>Program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222500" y="3190631"/>
            <a:ext cx="17442872" cy="9350373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b="0" i="0" baseline="0">
                <a:solidFill>
                  <a:schemeClr val="bg2"/>
                </a:solidFill>
                <a:effectLst>
                  <a:outerShdw blurRad="50800" dist="12700" dir="5400000" algn="t" rotWithShape="0">
                    <a:prstClr val="black">
                      <a:alpha val="27000"/>
                    </a:prstClr>
                  </a:outerShdw>
                </a:effectLst>
                <a:latin typeface="Klavika Lt" panose="02000000000000000000" pitchFamily="2" charset="0"/>
                <a:cs typeface="Klavika Lt" panose="02000000000000000000" pitchFamily="2" charset="0"/>
              </a:defRPr>
            </a:lvl1pPr>
            <a:lvl2pPr marL="1088639" indent="0">
              <a:buNone/>
              <a:defRPr/>
            </a:lvl2pPr>
            <a:lvl3pPr marL="2177278" indent="0">
              <a:buNone/>
              <a:defRPr/>
            </a:lvl3pPr>
            <a:lvl4pPr marL="3265917" indent="0">
              <a:buNone/>
              <a:defRPr/>
            </a:lvl4pPr>
            <a:lvl5pPr marL="4354556" indent="0">
              <a:buNone/>
              <a:defRPr/>
            </a:lvl5pPr>
          </a:lstStyle>
          <a:p>
            <a:pPr lvl="0"/>
            <a:r>
              <a:rPr lang="da-DK" dirty="0" smtClean="0"/>
              <a:t>- INTRO</a:t>
            </a:r>
          </a:p>
          <a:p>
            <a:pPr lvl="0"/>
            <a:r>
              <a:rPr lang="da-DK" dirty="0" smtClean="0"/>
              <a:t>- TYPE EVENT NAME</a:t>
            </a:r>
          </a:p>
          <a:p>
            <a:pPr lvl="0"/>
            <a:r>
              <a:rPr lang="da-DK" dirty="0" smtClean="0"/>
              <a:t>- TYPE EVENT NAME</a:t>
            </a:r>
          </a:p>
          <a:p>
            <a:pPr lvl="0"/>
            <a:r>
              <a:rPr lang="da-DK" dirty="0" smtClean="0"/>
              <a:t>- TYPE EVENT NAME</a:t>
            </a:r>
          </a:p>
          <a:p>
            <a:pPr lvl="0"/>
            <a:r>
              <a:rPr lang="da-DK" dirty="0" smtClean="0"/>
              <a:t>- TYPE EVENT NAME</a:t>
            </a:r>
          </a:p>
          <a:p>
            <a:pPr lvl="0"/>
            <a:r>
              <a:rPr lang="da-DK" dirty="0" smtClean="0"/>
              <a:t>- TYPE EVENT NAME</a:t>
            </a:r>
          </a:p>
          <a:p>
            <a:pPr lvl="0"/>
            <a:r>
              <a:rPr lang="da-DK" dirty="0" smtClean="0"/>
              <a:t>- TYPE EVENT NAME</a:t>
            </a:r>
          </a:p>
          <a:p>
            <a:pPr lvl="0"/>
            <a:r>
              <a:rPr lang="da-DK" dirty="0" smtClean="0"/>
              <a:t>- TYPE EVENT NAME</a:t>
            </a:r>
          </a:p>
        </p:txBody>
      </p:sp>
    </p:spTree>
    <p:extLst>
      <p:ext uri="{BB962C8B-B14F-4D97-AF65-F5344CB8AC3E}">
        <p14:creationId xmlns:p14="http://schemas.microsoft.com/office/powerpoint/2010/main" val="473023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overskrif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50737" y="2019300"/>
            <a:ext cx="19898063" cy="1790700"/>
          </a:xfrm>
        </p:spPr>
        <p:txBody>
          <a:bodyPr>
            <a:noAutofit/>
          </a:bodyPr>
          <a:lstStyle>
            <a:lvl1pPr>
              <a:defRPr sz="11000" b="0" i="0">
                <a:solidFill>
                  <a:srgbClr val="14A3E5"/>
                </a:solidFill>
                <a:effectLst>
                  <a:outerShdw blurRad="50800" dist="12700" dir="5400000" algn="t" rotWithShape="0">
                    <a:prstClr val="black">
                      <a:alpha val="27000"/>
                    </a:prstClr>
                  </a:outerShdw>
                </a:effectLst>
                <a:latin typeface="Klavika Rg" panose="02000000000000000000" pitchFamily="2" charset="0"/>
                <a:cs typeface="Klavika Rg" panose="02000000000000000000" pitchFamily="2" charset="0"/>
              </a:defRPr>
            </a:lvl1pPr>
          </a:lstStyle>
          <a:p>
            <a:r>
              <a:rPr lang="da-DK" dirty="0" smtClean="0"/>
              <a:t>Mjølner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251075" y="3535680"/>
            <a:ext cx="19897725" cy="2123440"/>
          </a:xfrm>
        </p:spPr>
        <p:txBody>
          <a:bodyPr>
            <a:noAutofit/>
          </a:bodyPr>
          <a:lstStyle>
            <a:lvl1pPr marL="0" indent="0">
              <a:buNone/>
              <a:defRPr sz="13000" b="0" i="0" baseline="0">
                <a:solidFill>
                  <a:schemeClr val="bg2"/>
                </a:solidFill>
                <a:effectLst>
                  <a:outerShdw blurRad="38100" dist="12700" dir="5400000" algn="t" rotWithShape="0">
                    <a:prstClr val="black">
                      <a:alpha val="27000"/>
                    </a:prstClr>
                  </a:outerShdw>
                </a:effectLst>
                <a:latin typeface="Klavika Md" panose="02000000000000000000" pitchFamily="2" charset="0"/>
                <a:cs typeface="Klavika Md" panose="02000000000000000000" pitchFamily="2" charset="0"/>
              </a:defRPr>
            </a:lvl1pPr>
            <a:lvl2pPr marL="1088639" indent="0">
              <a:buNone/>
              <a:defRPr/>
            </a:lvl2pPr>
            <a:lvl3pPr marL="2177278" indent="0">
              <a:buNone/>
              <a:defRPr/>
            </a:lvl3pPr>
            <a:lvl4pPr marL="3265917" indent="0">
              <a:buNone/>
              <a:defRPr/>
            </a:lvl4pPr>
            <a:lvl5pPr marL="4354556" indent="0">
              <a:buNone/>
              <a:defRPr/>
            </a:lvl5pPr>
          </a:lstStyle>
          <a:p>
            <a:pPr lvl="0"/>
            <a:r>
              <a:rPr lang="da-DK" dirty="0" smtClean="0"/>
              <a:t>TITLE TEKST</a:t>
            </a:r>
          </a:p>
        </p:txBody>
      </p:sp>
    </p:spTree>
    <p:extLst>
      <p:ext uri="{BB962C8B-B14F-4D97-AF65-F5344CB8AC3E}">
        <p14:creationId xmlns:p14="http://schemas.microsoft.com/office/powerpoint/2010/main" val="973132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verskrift + Manchet + Fri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9793" y="538702"/>
            <a:ext cx="19867257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9793" y="3031687"/>
            <a:ext cx="19867257" cy="187249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1088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7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65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54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43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531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620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709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423774"/>
            <a:ext cx="1289144" cy="1292225"/>
          </a:xfrm>
        </p:spPr>
        <p:txBody>
          <a:bodyPr/>
          <a:lstStyle>
            <a:lvl1pPr algn="ctr">
              <a:defRPr sz="2000">
                <a:solidFill>
                  <a:schemeClr val="tx2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25304B20-33F3-BD4C-A5F0-1D25A6FEE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48544" y="4904185"/>
            <a:ext cx="19867562" cy="7519589"/>
          </a:xfrm>
        </p:spPr>
        <p:txBody>
          <a:bodyPr>
            <a:normAutofit/>
          </a:bodyPr>
          <a:lstStyle>
            <a:lvl1pPr marL="0" indent="0">
              <a:buNone/>
              <a:defRPr sz="5000" b="0" i="0">
                <a:solidFill>
                  <a:schemeClr val="tx2"/>
                </a:solidFill>
                <a:latin typeface="Klavika Lt" panose="02000000000000000000" pitchFamily="2" charset="0"/>
                <a:cs typeface="Klavika Lt" panose="02000000000000000000" pitchFamily="2" charset="0"/>
              </a:defRPr>
            </a:lvl1pPr>
            <a:lvl2pPr marL="1088639" indent="0">
              <a:buNone/>
              <a:defRPr/>
            </a:lvl2pPr>
            <a:lvl3pPr marL="2177278" indent="0">
              <a:buNone/>
              <a:defRPr/>
            </a:lvl3pPr>
            <a:lvl4pPr marL="3265917" indent="0">
              <a:buNone/>
              <a:defRPr/>
            </a:lvl4pPr>
            <a:lvl5pPr marL="4354556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6500" y="1739900"/>
            <a:ext cx="184666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755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verskrift + Manchet + Bullets/Fig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737" y="876223"/>
            <a:ext cx="19898063" cy="228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1075" y="4406822"/>
            <a:ext cx="19897725" cy="8016951"/>
          </a:xfrm>
        </p:spPr>
        <p:txBody>
          <a:bodyPr/>
          <a:lstStyle>
            <a:lvl1pPr marL="816479" indent="-816479">
              <a:buClr>
                <a:schemeClr val="tx1"/>
              </a:buClr>
              <a:buSzPct val="110000"/>
              <a:buFont typeface="Arial"/>
              <a:buChar char="•"/>
              <a:defRPr sz="5000">
                <a:solidFill>
                  <a:schemeClr val="tx2"/>
                </a:solidFill>
              </a:defRPr>
            </a:lvl1pPr>
            <a:lvl2pPr marL="1769038" indent="-680399">
              <a:buClr>
                <a:schemeClr val="tx1"/>
              </a:buClr>
              <a:buSzPct val="110000"/>
              <a:buFont typeface="Arial"/>
              <a:buChar char="•"/>
              <a:defRPr sz="4500">
                <a:solidFill>
                  <a:schemeClr val="tx2"/>
                </a:solidFill>
              </a:defRPr>
            </a:lvl2pPr>
            <a:lvl3pPr marL="2721597" indent="-544319">
              <a:buClr>
                <a:schemeClr val="tx1"/>
              </a:buClr>
              <a:buSzPct val="110000"/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 marL="3810236" indent="-544319">
              <a:buClr>
                <a:schemeClr val="tx1"/>
              </a:buClr>
              <a:buSzPct val="110000"/>
              <a:buFont typeface="Arial"/>
              <a:buChar char="•"/>
              <a:defRPr>
                <a:solidFill>
                  <a:schemeClr val="tx2"/>
                </a:solidFill>
              </a:defRPr>
            </a:lvl4pPr>
            <a:lvl5pPr marL="4898875" indent="-544319">
              <a:buClr>
                <a:schemeClr val="tx1"/>
              </a:buClr>
              <a:buSzPct val="110000"/>
              <a:buFont typeface="Arial"/>
              <a:buChar char="•"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423774"/>
            <a:ext cx="1289144" cy="1292225"/>
          </a:xfrm>
        </p:spPr>
        <p:txBody>
          <a:bodyPr/>
          <a:lstStyle>
            <a:lvl1pPr algn="ctr">
              <a:defRPr sz="2000">
                <a:solidFill>
                  <a:schemeClr val="tx2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25304B20-33F3-BD4C-A5F0-1D25A6FEE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251075" y="3162223"/>
            <a:ext cx="19897725" cy="1244600"/>
          </a:xfrm>
        </p:spPr>
        <p:txBody>
          <a:bodyPr>
            <a:normAutofit/>
          </a:bodyPr>
          <a:lstStyle>
            <a:lvl1pPr marL="0" indent="0">
              <a:buNone/>
              <a:defRPr sz="5000">
                <a:solidFill>
                  <a:schemeClr val="bg1"/>
                </a:solidFill>
              </a:defRPr>
            </a:lvl1pPr>
            <a:lvl2pPr marL="1088639" indent="0">
              <a:buNone/>
              <a:defRPr/>
            </a:lvl2pPr>
            <a:lvl3pPr marL="2177278" indent="0">
              <a:buNone/>
              <a:defRPr/>
            </a:lvl3pPr>
            <a:lvl4pPr marL="3265917" indent="0">
              <a:buNone/>
              <a:defRPr/>
            </a:lvl4pPr>
            <a:lvl5pPr marL="4354556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709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verskrift + Fri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3343" y="1268903"/>
            <a:ext cx="19889382" cy="1799356"/>
          </a:xfrm>
        </p:spPr>
        <p:txBody>
          <a:bodyPr anchor="t">
            <a:normAutofit/>
          </a:bodyPr>
          <a:lstStyle>
            <a:lvl1pPr algn="l">
              <a:defRPr sz="9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3344" y="3084688"/>
            <a:ext cx="19889382" cy="9339086"/>
          </a:xfrm>
        </p:spPr>
        <p:txBody>
          <a:bodyPr anchor="t"/>
          <a:lstStyle>
            <a:lvl1pPr marL="0" indent="0">
              <a:buNone/>
              <a:defRPr sz="4800">
                <a:solidFill>
                  <a:schemeClr val="tx2"/>
                </a:solidFill>
              </a:defRPr>
            </a:lvl1pPr>
            <a:lvl2pPr marL="1088639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2pPr>
            <a:lvl3pPr marL="2177278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3pPr>
            <a:lvl4pPr marL="3265917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 marL="4354556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lvl6pPr marL="544319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6pPr>
            <a:lvl7pPr marL="6531834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7pPr>
            <a:lvl8pPr marL="7620472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8pPr>
            <a:lvl9pPr marL="8709111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0" y="12423774"/>
            <a:ext cx="1289144" cy="1292225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defPPr>
              <a:defRPr lang="en-US"/>
            </a:defPPr>
            <a:lvl1pPr marL="0" algn="ctr" defTabSz="1088639" rtl="0" eaLnBrk="1" latinLnBrk="0" hangingPunct="1">
              <a:defRPr sz="2000" kern="1200">
                <a:solidFill>
                  <a:schemeClr val="tx2"/>
                </a:solidFill>
                <a:latin typeface="Klavika"/>
                <a:ea typeface="+mn-ea"/>
                <a:cs typeface="Klavika"/>
              </a:defRPr>
            </a:lvl1pPr>
            <a:lvl2pPr marL="1088639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77278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65917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54556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43195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31834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20472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09111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304B20-33F3-BD4C-A5F0-1D25A6FEEC3C}" type="slidenum">
              <a:rPr lang="en-US" smtClean="0">
                <a:latin typeface="Arial Unicode MS" panose="020B0604020202020204" pitchFamily="34" charset="-128"/>
                <a:cs typeface="Arial Unicode MS" panose="020B0604020202020204" pitchFamily="34" charset="-128"/>
              </a:rPr>
              <a:pPr/>
              <a:t>‹#›</a:t>
            </a:fld>
            <a:endParaRPr lang="en-US" dirty="0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5885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Overskrift + 2 x Bullets/Figu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737" y="876223"/>
            <a:ext cx="19910763" cy="2286000"/>
          </a:xfrm>
        </p:spPr>
        <p:txBody>
          <a:bodyPr/>
          <a:lstStyle>
            <a:lvl1pPr>
              <a:defRPr>
                <a:solidFill>
                  <a:srgbClr val="1184B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0737" y="3200401"/>
            <a:ext cx="9739624" cy="9051926"/>
          </a:xfrm>
        </p:spPr>
        <p:txBody>
          <a:bodyPr/>
          <a:lstStyle>
            <a:lvl1pPr>
              <a:defRPr sz="4800">
                <a:solidFill>
                  <a:schemeClr val="tx2"/>
                </a:solidFill>
              </a:defRPr>
            </a:lvl1pPr>
            <a:lvl2pPr>
              <a:defRPr sz="4500">
                <a:solidFill>
                  <a:schemeClr val="tx2"/>
                </a:solidFill>
              </a:defRPr>
            </a:lvl2pPr>
            <a:lvl3pPr>
              <a:defRPr sz="4000">
                <a:solidFill>
                  <a:schemeClr val="tx2"/>
                </a:solidFill>
              </a:defRPr>
            </a:lvl3pPr>
            <a:lvl4pPr>
              <a:defRPr sz="4000">
                <a:solidFill>
                  <a:schemeClr val="tx2"/>
                </a:solidFill>
              </a:defRPr>
            </a:lvl4pPr>
            <a:lvl5pPr>
              <a:defRPr sz="4000">
                <a:solidFill>
                  <a:schemeClr val="tx2"/>
                </a:solidFill>
              </a:defRPr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6814" y="3200401"/>
            <a:ext cx="9764686" cy="9051926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  <a:lvl2pPr>
              <a:defRPr sz="4500">
                <a:solidFill>
                  <a:schemeClr val="tx2"/>
                </a:solidFill>
              </a:defRPr>
            </a:lvl2pPr>
            <a:lvl3pPr>
              <a:defRPr sz="4000">
                <a:solidFill>
                  <a:schemeClr val="tx2"/>
                </a:solidFill>
              </a:defRPr>
            </a:lvl3pPr>
            <a:lvl4pPr>
              <a:defRPr sz="4000">
                <a:solidFill>
                  <a:schemeClr val="tx2"/>
                </a:solidFill>
              </a:defRPr>
            </a:lvl4pPr>
            <a:lvl5pPr>
              <a:defRPr sz="4000">
                <a:solidFill>
                  <a:schemeClr val="tx2"/>
                </a:solidFill>
              </a:defRPr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0" y="12423774"/>
            <a:ext cx="1289144" cy="1292225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defPPr>
              <a:defRPr lang="en-US"/>
            </a:defPPr>
            <a:lvl1pPr marL="0" algn="ctr" defTabSz="1088639" rtl="0" eaLnBrk="1" latinLnBrk="0" hangingPunct="1">
              <a:defRPr sz="2000" kern="1200">
                <a:solidFill>
                  <a:schemeClr val="tx2"/>
                </a:solidFill>
                <a:latin typeface="Klavika"/>
                <a:ea typeface="+mn-ea"/>
                <a:cs typeface="Klavika"/>
              </a:defRPr>
            </a:lvl1pPr>
            <a:lvl2pPr marL="1088639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77278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65917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54556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43195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31834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20472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09111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304B20-33F3-BD4C-A5F0-1D25A6FEEC3C}" type="slidenum">
              <a:rPr lang="en-US" smtClean="0">
                <a:latin typeface="Arial Unicode MS" panose="020B0604020202020204" pitchFamily="34" charset="-128"/>
                <a:cs typeface="Arial Unicode MS" panose="020B0604020202020204" pitchFamily="34" charset="-128"/>
              </a:rPr>
              <a:pPr/>
              <a:t>‹#›</a:t>
            </a:fld>
            <a:endParaRPr lang="en-US" dirty="0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903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0737" y="876223"/>
            <a:ext cx="19847263" cy="2286000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0737" y="3200401"/>
            <a:ext cx="19847264" cy="9051926"/>
          </a:xfrm>
          <a:prstGeom prst="rect">
            <a:avLst/>
          </a:prstGeom>
        </p:spPr>
        <p:txBody>
          <a:bodyPr vert="horz" lIns="217728" tIns="108864" rIns="217728" bIns="108864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359" y="12712701"/>
            <a:ext cx="5690341" cy="730250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l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AC75E-8929-A547-9ADF-83F98135083A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2285" y="12712701"/>
            <a:ext cx="7722605" cy="730250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ct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7475" y="12712701"/>
            <a:ext cx="5690341" cy="730250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04B20-33F3-BD4C-A5F0-1D25A6FEEC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4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55" r:id="rId3"/>
    <p:sldLayoutId id="2147483682" r:id="rId4"/>
    <p:sldLayoutId id="2147483654" r:id="rId5"/>
    <p:sldLayoutId id="2147483649" r:id="rId6"/>
    <p:sldLayoutId id="2147483650" r:id="rId7"/>
    <p:sldLayoutId id="2147483651" r:id="rId8"/>
    <p:sldLayoutId id="2147483652" r:id="rId9"/>
    <p:sldLayoutId id="2147483677" r:id="rId10"/>
    <p:sldLayoutId id="2147483678" r:id="rId11"/>
    <p:sldLayoutId id="2147483657" r:id="rId12"/>
    <p:sldLayoutId id="2147483658" r:id="rId13"/>
    <p:sldLayoutId id="2147483679" r:id="rId14"/>
    <p:sldLayoutId id="2147483659" r:id="rId15"/>
    <p:sldLayoutId id="2147483660" r:id="rId16"/>
  </p:sldLayoutIdLst>
  <p:timing>
    <p:tnLst>
      <p:par>
        <p:cTn id="1" dur="indefinite" restart="never" nodeType="tmRoot"/>
      </p:par>
    </p:tnLst>
  </p:timing>
  <p:txStyles>
    <p:titleStyle>
      <a:lvl1pPr algn="l" defTabSz="1088639" rtl="0" eaLnBrk="1" latinLnBrk="0" hangingPunct="1">
        <a:spcBef>
          <a:spcPct val="0"/>
        </a:spcBef>
        <a:buNone/>
        <a:defRPr sz="10000" b="0" i="0" kern="1200">
          <a:solidFill>
            <a:schemeClr val="tx1"/>
          </a:solidFill>
          <a:latin typeface="Klavika Md" panose="02000000000000000000" pitchFamily="2" charset="0"/>
          <a:ea typeface="+mj-ea"/>
          <a:cs typeface="Klavika Md" panose="02000000000000000000" pitchFamily="2" charset="0"/>
        </a:defRPr>
      </a:lvl1pPr>
    </p:titleStyle>
    <p:bodyStyle>
      <a:lvl1pPr marL="857250" indent="-857250" algn="l" defTabSz="1088639" rtl="0" eaLnBrk="1" latinLnBrk="0" hangingPunct="1">
        <a:spcBef>
          <a:spcPct val="20000"/>
        </a:spcBef>
        <a:buClr>
          <a:schemeClr val="tx1"/>
        </a:buClr>
        <a:buSzPct val="110000"/>
        <a:buFont typeface="Arial"/>
        <a:buChar char="•"/>
        <a:defRPr sz="6000" b="0" i="0" kern="1200">
          <a:solidFill>
            <a:schemeClr val="bg1"/>
          </a:solidFill>
          <a:latin typeface="Klavika Rg" panose="02000000000000000000" pitchFamily="2" charset="0"/>
          <a:ea typeface="+mn-ea"/>
          <a:cs typeface="Klavika Rg" panose="02000000000000000000" pitchFamily="2" charset="0"/>
        </a:defRPr>
      </a:lvl1pPr>
      <a:lvl2pPr marL="1774439" indent="-685800" algn="l" defTabSz="1088639" rtl="0" eaLnBrk="1" latinLnBrk="0" hangingPunct="1">
        <a:spcBef>
          <a:spcPct val="20000"/>
        </a:spcBef>
        <a:buClr>
          <a:schemeClr val="tx1"/>
        </a:buClr>
        <a:buSzPct val="110000"/>
        <a:buFont typeface="Arial"/>
        <a:buChar char="•"/>
        <a:defRPr sz="5000" b="0" i="0" kern="1200">
          <a:solidFill>
            <a:schemeClr val="bg1"/>
          </a:solidFill>
          <a:latin typeface="Klavika Rg" panose="02000000000000000000" pitchFamily="2" charset="0"/>
          <a:ea typeface="+mn-ea"/>
          <a:cs typeface="Klavika Rg" panose="02000000000000000000" pitchFamily="2" charset="0"/>
        </a:defRPr>
      </a:lvl2pPr>
      <a:lvl3pPr marL="2748778" indent="-571500" algn="l" defTabSz="1088639" rtl="0" eaLnBrk="1" latinLnBrk="0" hangingPunct="1">
        <a:spcBef>
          <a:spcPct val="20000"/>
        </a:spcBef>
        <a:buClr>
          <a:schemeClr val="tx1"/>
        </a:buClr>
        <a:buSzPct val="110000"/>
        <a:buFont typeface="Arial"/>
        <a:buChar char="•"/>
        <a:defRPr sz="4000" b="0" i="0" kern="1200">
          <a:solidFill>
            <a:schemeClr val="bg1"/>
          </a:solidFill>
          <a:latin typeface="Klavika Rg" panose="02000000000000000000" pitchFamily="2" charset="0"/>
          <a:ea typeface="+mn-ea"/>
          <a:cs typeface="Klavika Rg" panose="02000000000000000000" pitchFamily="2" charset="0"/>
        </a:defRPr>
      </a:lvl3pPr>
      <a:lvl4pPr marL="3837417" indent="-571500" algn="l" defTabSz="1088639" rtl="0" eaLnBrk="1" latinLnBrk="0" hangingPunct="1">
        <a:spcBef>
          <a:spcPct val="20000"/>
        </a:spcBef>
        <a:buClr>
          <a:schemeClr val="tx1"/>
        </a:buClr>
        <a:buSzPct val="110000"/>
        <a:buFont typeface="Arial"/>
        <a:buChar char="•"/>
        <a:defRPr sz="4000" b="0" i="0" kern="1200">
          <a:solidFill>
            <a:schemeClr val="bg1"/>
          </a:solidFill>
          <a:latin typeface="Klavika Rg" panose="02000000000000000000" pitchFamily="2" charset="0"/>
          <a:ea typeface="+mn-ea"/>
          <a:cs typeface="Klavika Rg" panose="02000000000000000000" pitchFamily="2" charset="0"/>
        </a:defRPr>
      </a:lvl4pPr>
      <a:lvl5pPr marL="4926056" indent="-571500" algn="l" defTabSz="1088639" rtl="0" eaLnBrk="1" latinLnBrk="0" hangingPunct="1">
        <a:spcBef>
          <a:spcPct val="20000"/>
        </a:spcBef>
        <a:buClr>
          <a:schemeClr val="tx1"/>
        </a:buClr>
        <a:buSzPct val="110000"/>
        <a:buFont typeface="Arial"/>
        <a:buChar char="•"/>
        <a:defRPr sz="4000" b="0" i="0" kern="1200">
          <a:solidFill>
            <a:schemeClr val="bg1"/>
          </a:solidFill>
          <a:latin typeface="Klavika Rg" panose="02000000000000000000" pitchFamily="2" charset="0"/>
          <a:ea typeface="+mn-ea"/>
          <a:cs typeface="Klavika Rg" panose="02000000000000000000" pitchFamily="2" charset="0"/>
        </a:defRPr>
      </a:lvl5pPr>
      <a:lvl6pPr marL="5987514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076153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164792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253431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8639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77278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65917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54556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43195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531834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620472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709111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23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Hvad er </a:t>
            </a:r>
            <a:r>
              <a:rPr lang="da-DK" dirty="0" err="1" smtClean="0"/>
              <a:t>Clean</a:t>
            </a:r>
            <a:r>
              <a:rPr lang="da-DK" dirty="0" smtClean="0"/>
              <a:t>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 err="1" smtClean="0"/>
              <a:t>Seiri</a:t>
            </a:r>
            <a:r>
              <a:rPr lang="da-DK" dirty="0" smtClean="0"/>
              <a:t> – Sort. God konsekvent navngivning</a:t>
            </a:r>
          </a:p>
          <a:p>
            <a:r>
              <a:rPr lang="da-DK" b="1" dirty="0" err="1" smtClean="0"/>
              <a:t>Seiton</a:t>
            </a:r>
            <a:r>
              <a:rPr lang="da-DK" dirty="0" smtClean="0"/>
              <a:t> – </a:t>
            </a:r>
            <a:r>
              <a:rPr lang="da-DK" dirty="0" err="1" smtClean="0"/>
              <a:t>Tidiness</a:t>
            </a:r>
            <a:r>
              <a:rPr lang="da-DK" dirty="0" smtClean="0"/>
              <a:t>. Placering af kode hvor det hører til.</a:t>
            </a:r>
          </a:p>
          <a:p>
            <a:r>
              <a:rPr lang="da-DK" b="1" dirty="0" err="1" smtClean="0"/>
              <a:t>Seiso</a:t>
            </a:r>
            <a:r>
              <a:rPr lang="da-DK" dirty="0" smtClean="0"/>
              <a:t> – Shine. Fjern unødvendig/</a:t>
            </a:r>
            <a:r>
              <a:rPr lang="da-DK" dirty="0" err="1" smtClean="0"/>
              <a:t>udkommenteret</a:t>
            </a:r>
            <a:r>
              <a:rPr lang="da-DK" dirty="0" smtClean="0"/>
              <a:t> kode og kommentarer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 smtClean="0"/>
              <a:t>Inspireret af Japansk </a:t>
            </a:r>
            <a:r>
              <a:rPr lang="da-DK" dirty="0" err="1" smtClean="0"/>
              <a:t>bilindustri’s</a:t>
            </a:r>
            <a:r>
              <a:rPr lang="da-DK" dirty="0" smtClean="0"/>
              <a:t> 5S principper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9733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Hvad er </a:t>
            </a:r>
            <a:r>
              <a:rPr lang="da-DK" dirty="0" err="1" smtClean="0"/>
              <a:t>Clean</a:t>
            </a:r>
            <a:r>
              <a:rPr lang="da-DK" dirty="0" smtClean="0"/>
              <a:t>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 err="1" smtClean="0"/>
              <a:t>Seiri</a:t>
            </a:r>
            <a:r>
              <a:rPr lang="da-DK" dirty="0" smtClean="0"/>
              <a:t> – Sort. God konsekvent navngivning</a:t>
            </a:r>
          </a:p>
          <a:p>
            <a:r>
              <a:rPr lang="da-DK" b="1" dirty="0" err="1" smtClean="0"/>
              <a:t>Seiton</a:t>
            </a:r>
            <a:r>
              <a:rPr lang="da-DK" dirty="0" smtClean="0"/>
              <a:t> – </a:t>
            </a:r>
            <a:r>
              <a:rPr lang="da-DK" dirty="0" err="1" smtClean="0"/>
              <a:t>Tidiness</a:t>
            </a:r>
            <a:r>
              <a:rPr lang="da-DK" dirty="0" smtClean="0"/>
              <a:t>. Placering af kode hvor det hører til.</a:t>
            </a:r>
          </a:p>
          <a:p>
            <a:r>
              <a:rPr lang="da-DK" b="1" dirty="0" err="1" smtClean="0"/>
              <a:t>Seiso</a:t>
            </a:r>
            <a:r>
              <a:rPr lang="da-DK" dirty="0" smtClean="0"/>
              <a:t> – Shine. Fjern unødvendig/</a:t>
            </a:r>
            <a:r>
              <a:rPr lang="da-DK" dirty="0" err="1" smtClean="0"/>
              <a:t>udkommenteret</a:t>
            </a:r>
            <a:r>
              <a:rPr lang="da-DK" dirty="0" smtClean="0"/>
              <a:t> kode og kommentarer</a:t>
            </a:r>
          </a:p>
          <a:p>
            <a:r>
              <a:rPr lang="da-DK" b="1" dirty="0" err="1" smtClean="0"/>
              <a:t>Seiketsu</a:t>
            </a:r>
            <a:r>
              <a:rPr lang="da-DK" dirty="0" smtClean="0"/>
              <a:t> – </a:t>
            </a:r>
            <a:r>
              <a:rPr lang="da-DK" dirty="0" err="1" smtClean="0"/>
              <a:t>Standardization</a:t>
            </a:r>
            <a:r>
              <a:rPr lang="da-DK" dirty="0" smtClean="0"/>
              <a:t>. Kodestil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 smtClean="0"/>
              <a:t>Inspireret af Japansk </a:t>
            </a:r>
            <a:r>
              <a:rPr lang="da-DK" dirty="0" err="1" smtClean="0"/>
              <a:t>bilindustri’s</a:t>
            </a:r>
            <a:r>
              <a:rPr lang="da-DK" dirty="0" smtClean="0"/>
              <a:t> 5S principper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4801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Hvad er </a:t>
            </a:r>
            <a:r>
              <a:rPr lang="da-DK" dirty="0" err="1" smtClean="0"/>
              <a:t>Clean</a:t>
            </a:r>
            <a:r>
              <a:rPr lang="da-DK" dirty="0" smtClean="0"/>
              <a:t>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 err="1" smtClean="0"/>
              <a:t>Seiri</a:t>
            </a:r>
            <a:r>
              <a:rPr lang="da-DK" dirty="0" smtClean="0"/>
              <a:t> – Sort. God konsekvent navngivning</a:t>
            </a:r>
          </a:p>
          <a:p>
            <a:r>
              <a:rPr lang="da-DK" b="1" dirty="0" err="1" smtClean="0"/>
              <a:t>Seiton</a:t>
            </a:r>
            <a:r>
              <a:rPr lang="da-DK" dirty="0" smtClean="0"/>
              <a:t> – </a:t>
            </a:r>
            <a:r>
              <a:rPr lang="da-DK" dirty="0" err="1" smtClean="0"/>
              <a:t>Tidiness</a:t>
            </a:r>
            <a:r>
              <a:rPr lang="da-DK" dirty="0" smtClean="0"/>
              <a:t>. Placering af kode hvor det hører til.</a:t>
            </a:r>
          </a:p>
          <a:p>
            <a:r>
              <a:rPr lang="da-DK" b="1" dirty="0" err="1" smtClean="0"/>
              <a:t>Seiso</a:t>
            </a:r>
            <a:r>
              <a:rPr lang="da-DK" dirty="0" smtClean="0"/>
              <a:t> – Shine. Fjern unødvendig/</a:t>
            </a:r>
            <a:r>
              <a:rPr lang="da-DK" dirty="0" err="1" smtClean="0"/>
              <a:t>udkommenteret</a:t>
            </a:r>
            <a:r>
              <a:rPr lang="da-DK" dirty="0" smtClean="0"/>
              <a:t> kode og kommentarer</a:t>
            </a:r>
          </a:p>
          <a:p>
            <a:r>
              <a:rPr lang="da-DK" b="1" dirty="0" err="1" smtClean="0"/>
              <a:t>Seiketsu</a:t>
            </a:r>
            <a:r>
              <a:rPr lang="da-DK" dirty="0" smtClean="0"/>
              <a:t> – </a:t>
            </a:r>
            <a:r>
              <a:rPr lang="da-DK" dirty="0" err="1" smtClean="0"/>
              <a:t>Standardization</a:t>
            </a:r>
            <a:r>
              <a:rPr lang="da-DK" dirty="0" smtClean="0"/>
              <a:t>. Kodestil</a:t>
            </a:r>
          </a:p>
          <a:p>
            <a:r>
              <a:rPr lang="da-DK" b="1" dirty="0" err="1" smtClean="0"/>
              <a:t>Shutsuke</a:t>
            </a:r>
            <a:r>
              <a:rPr lang="da-DK" b="1" dirty="0" smtClean="0"/>
              <a:t> – </a:t>
            </a:r>
            <a:r>
              <a:rPr lang="da-DK" dirty="0" err="1" smtClean="0"/>
              <a:t>Discipline</a:t>
            </a:r>
            <a:r>
              <a:rPr lang="da-DK" dirty="0" smtClean="0"/>
              <a:t>. Brug tid til at følge principperne. Villighed til at ændre sin kode.</a:t>
            </a:r>
            <a:endParaRPr lang="da-DK" b="1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 smtClean="0"/>
              <a:t>Inspireret af Japansk </a:t>
            </a:r>
            <a:r>
              <a:rPr lang="da-DK" dirty="0" err="1" smtClean="0"/>
              <a:t>bilindustri’s</a:t>
            </a:r>
            <a:r>
              <a:rPr lang="da-DK" dirty="0" smtClean="0"/>
              <a:t> 5S principper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4980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Hvad er </a:t>
            </a:r>
            <a:r>
              <a:rPr lang="da-DK" dirty="0" err="1" smtClean="0"/>
              <a:t>Clean</a:t>
            </a:r>
            <a:r>
              <a:rPr lang="da-DK" dirty="0" smtClean="0"/>
              <a:t>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3600" b="1" dirty="0" err="1" smtClean="0"/>
              <a:t>Seiri</a:t>
            </a:r>
            <a:r>
              <a:rPr lang="da-DK" sz="3600" dirty="0" smtClean="0"/>
              <a:t> – Sort. God konsekvent navngivning</a:t>
            </a:r>
          </a:p>
          <a:p>
            <a:r>
              <a:rPr lang="da-DK" sz="3600" b="1" dirty="0" err="1" smtClean="0"/>
              <a:t>Seiton</a:t>
            </a:r>
            <a:r>
              <a:rPr lang="da-DK" sz="3600" dirty="0" smtClean="0"/>
              <a:t> – </a:t>
            </a:r>
            <a:r>
              <a:rPr lang="da-DK" sz="3600" dirty="0" err="1" smtClean="0"/>
              <a:t>Tidiness</a:t>
            </a:r>
            <a:r>
              <a:rPr lang="da-DK" sz="3600" dirty="0" smtClean="0"/>
              <a:t>. Placering af kode hvor det hører til.</a:t>
            </a:r>
          </a:p>
          <a:p>
            <a:r>
              <a:rPr lang="da-DK" sz="3600" b="1" dirty="0" err="1" smtClean="0"/>
              <a:t>Seiso</a:t>
            </a:r>
            <a:r>
              <a:rPr lang="da-DK" sz="3600" dirty="0" smtClean="0"/>
              <a:t> – Shine. Fjern unødvendig/</a:t>
            </a:r>
            <a:r>
              <a:rPr lang="da-DK" sz="3600" dirty="0" err="1" smtClean="0"/>
              <a:t>udkommenteret</a:t>
            </a:r>
            <a:r>
              <a:rPr lang="da-DK" sz="3600" dirty="0" smtClean="0"/>
              <a:t> kode og kommentarer</a:t>
            </a:r>
          </a:p>
          <a:p>
            <a:r>
              <a:rPr lang="da-DK" sz="3600" b="1" dirty="0" err="1" smtClean="0"/>
              <a:t>Seiketsu</a:t>
            </a:r>
            <a:r>
              <a:rPr lang="da-DK" sz="3600" dirty="0" smtClean="0"/>
              <a:t> – </a:t>
            </a:r>
            <a:r>
              <a:rPr lang="da-DK" sz="3600" dirty="0" err="1" smtClean="0"/>
              <a:t>Standardization</a:t>
            </a:r>
            <a:r>
              <a:rPr lang="da-DK" sz="3600" dirty="0" smtClean="0"/>
              <a:t>. Kodestil</a:t>
            </a:r>
          </a:p>
          <a:p>
            <a:r>
              <a:rPr lang="da-DK" sz="3600" b="1" dirty="0" err="1" smtClean="0"/>
              <a:t>Shutsuke</a:t>
            </a:r>
            <a:r>
              <a:rPr lang="da-DK" sz="3600" b="1" dirty="0" smtClean="0"/>
              <a:t> – </a:t>
            </a:r>
            <a:r>
              <a:rPr lang="da-DK" sz="3600" dirty="0" err="1" smtClean="0"/>
              <a:t>Discipline</a:t>
            </a:r>
            <a:r>
              <a:rPr lang="da-DK" sz="3600" dirty="0" smtClean="0"/>
              <a:t>. Brug tid til at følge principperne. Villighed til at ændre sin kode.</a:t>
            </a:r>
          </a:p>
          <a:p>
            <a:endParaRPr lang="da-DK" b="1" dirty="0"/>
          </a:p>
          <a:p>
            <a:pPr marL="0" indent="0">
              <a:buNone/>
            </a:pPr>
            <a:r>
              <a:rPr lang="da-DK" sz="6000" b="1" dirty="0" smtClean="0"/>
              <a:t>S.O.L.I.D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 smtClean="0"/>
              <a:t>Inspireret af Japansk </a:t>
            </a:r>
            <a:r>
              <a:rPr lang="da-DK" dirty="0" err="1" smtClean="0"/>
              <a:t>bilindustri’s</a:t>
            </a:r>
            <a:r>
              <a:rPr lang="da-DK" dirty="0" smtClean="0"/>
              <a:t> 5S principper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9424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Flere egenskaber ved </a:t>
            </a:r>
            <a:r>
              <a:rPr lang="da-DK" dirty="0" err="1" smtClean="0"/>
              <a:t>Clean</a:t>
            </a:r>
            <a:r>
              <a:rPr lang="da-DK" dirty="0" smtClean="0"/>
              <a:t>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1075" y="3162224"/>
            <a:ext cx="19897725" cy="9261550"/>
          </a:xfrm>
        </p:spPr>
        <p:txBody>
          <a:bodyPr/>
          <a:lstStyle/>
          <a:p>
            <a:r>
              <a:rPr lang="da-DK" dirty="0" smtClean="0"/>
              <a:t>Elegant</a:t>
            </a:r>
          </a:p>
          <a:p>
            <a:r>
              <a:rPr lang="da-DK" dirty="0" smtClean="0"/>
              <a:t>Kan læses næsten som prosa</a:t>
            </a:r>
          </a:p>
          <a:p>
            <a:r>
              <a:rPr lang="da-DK" dirty="0" smtClean="0"/>
              <a:t>Effektiv</a:t>
            </a:r>
          </a:p>
          <a:p>
            <a:r>
              <a:rPr lang="da-DK" dirty="0" smtClean="0"/>
              <a:t>Gør én ting godt</a:t>
            </a:r>
          </a:p>
          <a:p>
            <a:r>
              <a:rPr lang="da-DK" dirty="0" smtClean="0"/>
              <a:t>Komplet fejlhåndtering</a:t>
            </a:r>
          </a:p>
          <a:p>
            <a:r>
              <a:rPr lang="da-DK" dirty="0" smtClean="0"/>
              <a:t>Testet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391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Hvorfor opstår dårlig kode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1075" y="3358662"/>
            <a:ext cx="19897725" cy="9065111"/>
          </a:xfrm>
        </p:spPr>
        <p:txBody>
          <a:bodyPr/>
          <a:lstStyle/>
          <a:p>
            <a:r>
              <a:rPr lang="da-DK" dirty="0" smtClean="0"/>
              <a:t>Hårde deadlines</a:t>
            </a:r>
          </a:p>
          <a:p>
            <a:r>
              <a:rPr lang="da-DK" dirty="0" smtClean="0"/>
              <a:t>Stramt budget</a:t>
            </a:r>
          </a:p>
          <a:p>
            <a:r>
              <a:rPr lang="da-DK" dirty="0" smtClean="0"/>
              <a:t>Uklar struktur i kode fundamentet</a:t>
            </a:r>
          </a:p>
          <a:p>
            <a:r>
              <a:rPr lang="da-DK" dirty="0" smtClean="0"/>
              <a:t>”If it </a:t>
            </a:r>
            <a:r>
              <a:rPr lang="da-DK" dirty="0" err="1" smtClean="0"/>
              <a:t>ain’t</a:t>
            </a:r>
            <a:r>
              <a:rPr lang="da-DK" dirty="0" smtClean="0"/>
              <a:t> </a:t>
            </a:r>
            <a:r>
              <a:rPr lang="da-DK" dirty="0" err="1" smtClean="0"/>
              <a:t>broke</a:t>
            </a:r>
            <a:r>
              <a:rPr lang="da-DK" dirty="0" smtClean="0"/>
              <a:t> – </a:t>
            </a:r>
            <a:r>
              <a:rPr lang="da-DK" dirty="0" err="1" smtClean="0"/>
              <a:t>don’t</a:t>
            </a:r>
            <a:r>
              <a:rPr lang="da-DK" dirty="0" smtClean="0"/>
              <a:t> fix it” holdning.</a:t>
            </a:r>
          </a:p>
          <a:p>
            <a:r>
              <a:rPr lang="da-DK" dirty="0" smtClean="0"/>
              <a:t>Rod avler mere rod.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8300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Hvordan opnår vi </a:t>
            </a:r>
            <a:r>
              <a:rPr lang="da-DK" dirty="0" err="1" smtClean="0"/>
              <a:t>Clean</a:t>
            </a:r>
            <a:r>
              <a:rPr lang="da-DK" dirty="0" smtClean="0"/>
              <a:t> Code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dirty="0" smtClean="0"/>
              <a:t>Navngivning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dirty="0" smtClean="0"/>
              <a:t>Funktioner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dirty="0" smtClean="0"/>
              <a:t>Kommentarer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dirty="0" err="1" smtClean="0"/>
              <a:t>Formattering</a:t>
            </a:r>
            <a:endParaRPr lang="da-DK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dirty="0" smtClean="0"/>
              <a:t>Robin Hood princippet – efterlad altid koden mere </a:t>
            </a:r>
            <a:r>
              <a:rPr lang="da-DK" dirty="0" err="1" smtClean="0"/>
              <a:t>clean</a:t>
            </a:r>
            <a:r>
              <a:rPr lang="da-DK" dirty="0" smtClean="0"/>
              <a:t> end inden din rettelse.</a:t>
            </a:r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8988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Navngivning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4267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Navngivning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Lad dine variabelnavne og metodenavne fortælle historien om hvad der foregår i koden.</a:t>
            </a:r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9908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Navngivning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Lad dine variabelnavne og metodenavne fortælle historien om hvad der foregår i koden.</a:t>
            </a:r>
          </a:p>
          <a:p>
            <a:endParaRPr lang="da-DK" dirty="0"/>
          </a:p>
          <a:p>
            <a:r>
              <a:rPr lang="da-DK" dirty="0" smtClean="0"/>
              <a:t>Eksempel:</a:t>
            </a:r>
          </a:p>
          <a:p>
            <a:endParaRPr 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894" y="7754230"/>
            <a:ext cx="9469273" cy="436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7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15000" b="1" dirty="0" err="1" smtClean="0"/>
              <a:t>Maintainability</a:t>
            </a:r>
            <a:endParaRPr lang="da-DK" sz="15000" b="1" dirty="0"/>
          </a:p>
        </p:txBody>
      </p:sp>
    </p:spTree>
    <p:extLst>
      <p:ext uri="{BB962C8B-B14F-4D97-AF65-F5344CB8AC3E}">
        <p14:creationId xmlns:p14="http://schemas.microsoft.com/office/powerpoint/2010/main" val="103645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Navngivning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Lad dine variabelnavne og metodenavne fortælle historien om hvad der foregår i koden.</a:t>
            </a:r>
          </a:p>
          <a:p>
            <a:endParaRPr lang="da-DK" dirty="0"/>
          </a:p>
          <a:p>
            <a:r>
              <a:rPr lang="da-DK" dirty="0" smtClean="0"/>
              <a:t>Eksempel:</a:t>
            </a:r>
          </a:p>
          <a:p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9407" y="6705653"/>
            <a:ext cx="9935903" cy="5734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3894" y="7754230"/>
            <a:ext cx="9469273" cy="436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0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Navngivning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6000" dirty="0" smtClean="0"/>
              <a:t>Undgå navne der minder for meget om hinanden. </a:t>
            </a:r>
            <a:r>
              <a:rPr lang="da-DK" sz="6000" dirty="0" err="1" smtClean="0"/>
              <a:t>E.g</a:t>
            </a:r>
            <a:r>
              <a:rPr lang="da-DK" sz="6000" dirty="0" smtClean="0"/>
              <a:t>. </a:t>
            </a:r>
            <a:r>
              <a:rPr lang="da-DK" sz="6000" dirty="0" err="1" smtClean="0"/>
              <a:t>TableViewRender</a:t>
            </a:r>
            <a:r>
              <a:rPr lang="da-DK" sz="6000" dirty="0" smtClean="0"/>
              <a:t> &amp; </a:t>
            </a:r>
            <a:r>
              <a:rPr lang="da-DK" sz="6000" dirty="0" err="1" smtClean="0"/>
              <a:t>ViewTableRender</a:t>
            </a:r>
            <a:r>
              <a:rPr lang="da-DK" sz="6000" dirty="0" smtClean="0"/>
              <a:t>.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2415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Navngivning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dirty="0" smtClean="0"/>
              <a:t>Undgå navne der minder for meget om hinanden. </a:t>
            </a:r>
            <a:r>
              <a:rPr lang="da-DK" dirty="0" err="1" smtClean="0"/>
              <a:t>E.g</a:t>
            </a:r>
            <a:r>
              <a:rPr lang="da-DK" dirty="0" smtClean="0"/>
              <a:t>. </a:t>
            </a:r>
            <a:r>
              <a:rPr lang="da-DK" dirty="0" err="1" smtClean="0"/>
              <a:t>TableViewRender</a:t>
            </a:r>
            <a:r>
              <a:rPr lang="da-DK" dirty="0" smtClean="0"/>
              <a:t> &amp; </a:t>
            </a:r>
            <a:r>
              <a:rPr lang="da-DK" dirty="0" err="1" smtClean="0"/>
              <a:t>ViewTableRender</a:t>
            </a:r>
            <a:r>
              <a:rPr lang="da-DK" dirty="0" smtClean="0"/>
              <a:t>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6000" dirty="0" smtClean="0"/>
              <a:t>Men anvend ensartet navngivning for ens koncepter. </a:t>
            </a:r>
            <a:r>
              <a:rPr lang="da-DK" sz="6000" dirty="0" err="1" smtClean="0"/>
              <a:t>E.g</a:t>
            </a:r>
            <a:r>
              <a:rPr lang="da-DK" sz="6000" dirty="0" smtClean="0"/>
              <a:t>. </a:t>
            </a:r>
            <a:r>
              <a:rPr lang="da-DK" sz="6000" dirty="0" err="1" smtClean="0"/>
              <a:t>flaggedCell</a:t>
            </a:r>
            <a:r>
              <a:rPr lang="da-DK" sz="6000" dirty="0" smtClean="0"/>
              <a:t> &amp; </a:t>
            </a:r>
            <a:r>
              <a:rPr lang="da-DK" sz="6000" dirty="0" err="1" smtClean="0"/>
              <a:t>flaggedCells</a:t>
            </a:r>
            <a:endParaRPr lang="da-DK" sz="6000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7765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Navngivning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4400" dirty="0" smtClean="0"/>
              <a:t>Undgå navne der minder for meget om hinanden. </a:t>
            </a:r>
            <a:r>
              <a:rPr lang="da-DK" sz="4400" dirty="0" err="1" smtClean="0"/>
              <a:t>E.g</a:t>
            </a:r>
            <a:r>
              <a:rPr lang="da-DK" sz="4400" dirty="0" smtClean="0"/>
              <a:t>. </a:t>
            </a:r>
            <a:r>
              <a:rPr lang="da-DK" sz="4400" dirty="0" err="1" smtClean="0"/>
              <a:t>TableViewRender</a:t>
            </a:r>
            <a:r>
              <a:rPr lang="da-DK" sz="4400" dirty="0" smtClean="0"/>
              <a:t> &amp; </a:t>
            </a:r>
            <a:r>
              <a:rPr lang="da-DK" sz="4400" dirty="0" err="1" smtClean="0"/>
              <a:t>ViewTableRender</a:t>
            </a:r>
            <a:r>
              <a:rPr lang="da-DK" sz="4400" dirty="0" smtClean="0"/>
              <a:t>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dirty="0" smtClean="0"/>
              <a:t>Men anvend ensartet navngivning for ens koncepter. </a:t>
            </a:r>
            <a:r>
              <a:rPr lang="da-DK" dirty="0" err="1" smtClean="0"/>
              <a:t>E.g</a:t>
            </a:r>
            <a:r>
              <a:rPr lang="da-DK" dirty="0" smtClean="0"/>
              <a:t>. </a:t>
            </a:r>
            <a:r>
              <a:rPr lang="da-DK" dirty="0" err="1" smtClean="0"/>
              <a:t>flaggedCell</a:t>
            </a:r>
            <a:r>
              <a:rPr lang="da-DK" dirty="0" smtClean="0"/>
              <a:t> &amp; </a:t>
            </a:r>
            <a:r>
              <a:rPr lang="da-DK" dirty="0" err="1" smtClean="0"/>
              <a:t>flaggedCells</a:t>
            </a:r>
            <a:endParaRPr lang="da-DK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6000" dirty="0" smtClean="0"/>
              <a:t>Undgå navne der har anden betydning (aix, fx, os, etc.)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9509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Navngivning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4000" dirty="0" smtClean="0"/>
              <a:t>Undgå navne der minder for meget om hinanden. </a:t>
            </a:r>
            <a:r>
              <a:rPr lang="da-DK" sz="4000" dirty="0" err="1" smtClean="0"/>
              <a:t>E.g</a:t>
            </a:r>
            <a:r>
              <a:rPr lang="da-DK" sz="4000" dirty="0" smtClean="0"/>
              <a:t>. </a:t>
            </a:r>
            <a:r>
              <a:rPr lang="da-DK" sz="4000" dirty="0" err="1" smtClean="0"/>
              <a:t>TableViewRender</a:t>
            </a:r>
            <a:r>
              <a:rPr lang="da-DK" sz="4000" dirty="0" smtClean="0"/>
              <a:t> &amp; </a:t>
            </a:r>
            <a:r>
              <a:rPr lang="da-DK" sz="4000" dirty="0" err="1" smtClean="0"/>
              <a:t>ViewTableRender</a:t>
            </a:r>
            <a:r>
              <a:rPr lang="da-DK" sz="4000" dirty="0" smtClean="0"/>
              <a:t>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4400" dirty="0" smtClean="0"/>
              <a:t>Men anvend ensartet navngivning for ens koncepter. </a:t>
            </a:r>
            <a:r>
              <a:rPr lang="da-DK" sz="4400" dirty="0" err="1" smtClean="0"/>
              <a:t>E.g</a:t>
            </a:r>
            <a:r>
              <a:rPr lang="da-DK" sz="4400" dirty="0" smtClean="0"/>
              <a:t>. </a:t>
            </a:r>
            <a:r>
              <a:rPr lang="da-DK" sz="4400" dirty="0" err="1" smtClean="0"/>
              <a:t>flaggedCell</a:t>
            </a:r>
            <a:r>
              <a:rPr lang="da-DK" sz="4400" dirty="0" smtClean="0"/>
              <a:t> &amp; </a:t>
            </a:r>
            <a:r>
              <a:rPr lang="da-DK" sz="4400" dirty="0" err="1" smtClean="0"/>
              <a:t>flaggedCells</a:t>
            </a:r>
            <a:endParaRPr lang="da-DK" sz="44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dirty="0" smtClean="0"/>
              <a:t>Undgå navne der har anden betydning (aix, fx, os, etc.)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6000" dirty="0" smtClean="0"/>
              <a:t>Undgå navne der antager for meget. </a:t>
            </a:r>
            <a:r>
              <a:rPr lang="da-DK" sz="6000" dirty="0" err="1" smtClean="0"/>
              <a:t>E.g</a:t>
            </a:r>
            <a:r>
              <a:rPr lang="da-DK" sz="6000" dirty="0" smtClean="0"/>
              <a:t>. </a:t>
            </a:r>
            <a:r>
              <a:rPr lang="da-DK" sz="6000" dirty="0" err="1" smtClean="0"/>
              <a:t>flaggedCells</a:t>
            </a:r>
            <a:r>
              <a:rPr lang="da-DK" sz="6000" dirty="0" smtClean="0"/>
              <a:t> vs </a:t>
            </a:r>
            <a:r>
              <a:rPr lang="da-DK" sz="6000" dirty="0" err="1" smtClean="0"/>
              <a:t>flaggedCellList</a:t>
            </a:r>
            <a:r>
              <a:rPr lang="da-DK" sz="6000" dirty="0" smtClean="0"/>
              <a:t>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3876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Navngivning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3600" dirty="0" smtClean="0"/>
              <a:t>Undgå navne der minder for meget om hinanden. </a:t>
            </a:r>
            <a:r>
              <a:rPr lang="da-DK" sz="3600" dirty="0" err="1" smtClean="0"/>
              <a:t>E.g</a:t>
            </a:r>
            <a:r>
              <a:rPr lang="da-DK" sz="3600" dirty="0" smtClean="0"/>
              <a:t>. </a:t>
            </a:r>
            <a:r>
              <a:rPr lang="da-DK" sz="3600" dirty="0" err="1" smtClean="0"/>
              <a:t>TableViewRender</a:t>
            </a:r>
            <a:r>
              <a:rPr lang="da-DK" sz="3600" dirty="0" smtClean="0"/>
              <a:t> &amp; </a:t>
            </a:r>
            <a:r>
              <a:rPr lang="da-DK" sz="3600" dirty="0" err="1" smtClean="0"/>
              <a:t>ViewTableRender</a:t>
            </a:r>
            <a:r>
              <a:rPr lang="da-DK" sz="3600" dirty="0" smtClean="0"/>
              <a:t>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4000" dirty="0" smtClean="0"/>
              <a:t>Men anvend ensartet navngivning for ens koncepter. </a:t>
            </a:r>
            <a:r>
              <a:rPr lang="da-DK" sz="4000" dirty="0" err="1" smtClean="0"/>
              <a:t>E.g</a:t>
            </a:r>
            <a:r>
              <a:rPr lang="da-DK" sz="4000" dirty="0" smtClean="0"/>
              <a:t>. </a:t>
            </a:r>
            <a:r>
              <a:rPr lang="da-DK" sz="4000" dirty="0" err="1" smtClean="0"/>
              <a:t>flaggedCell</a:t>
            </a:r>
            <a:r>
              <a:rPr lang="da-DK" sz="4000" dirty="0" smtClean="0"/>
              <a:t> &amp; </a:t>
            </a:r>
            <a:r>
              <a:rPr lang="da-DK" sz="4000" dirty="0" err="1" smtClean="0"/>
              <a:t>flaggedCells</a:t>
            </a:r>
            <a:endParaRPr lang="da-DK" sz="40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4400" dirty="0" smtClean="0"/>
              <a:t>Undgå navne der har anden betydning (aix, fx, os, etc.)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dirty="0" smtClean="0"/>
              <a:t>Undgå navne der antager for meget. </a:t>
            </a:r>
            <a:r>
              <a:rPr lang="da-DK" dirty="0" err="1" smtClean="0"/>
              <a:t>E.g</a:t>
            </a:r>
            <a:r>
              <a:rPr lang="da-DK" dirty="0" smtClean="0"/>
              <a:t>. </a:t>
            </a:r>
            <a:r>
              <a:rPr lang="da-DK" dirty="0" err="1" smtClean="0"/>
              <a:t>flaggedCells</a:t>
            </a:r>
            <a:r>
              <a:rPr lang="da-DK" dirty="0" smtClean="0"/>
              <a:t> vs </a:t>
            </a:r>
            <a:r>
              <a:rPr lang="da-DK" dirty="0" err="1" smtClean="0"/>
              <a:t>flaggedCellList</a:t>
            </a:r>
            <a:r>
              <a:rPr lang="da-DK" dirty="0" smtClean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6000" dirty="0" smtClean="0"/>
              <a:t>Undgå navne der har samme mening. </a:t>
            </a:r>
            <a:r>
              <a:rPr lang="da-DK" sz="6000" dirty="0" err="1" smtClean="0"/>
              <a:t>E.g</a:t>
            </a:r>
            <a:r>
              <a:rPr lang="da-DK" sz="6000" dirty="0" smtClean="0"/>
              <a:t>. </a:t>
            </a:r>
            <a:r>
              <a:rPr lang="da-DK" sz="6000" dirty="0" err="1" smtClean="0"/>
              <a:t>ProductInfo</a:t>
            </a:r>
            <a:r>
              <a:rPr lang="da-DK" sz="6000" dirty="0" smtClean="0"/>
              <a:t> and </a:t>
            </a:r>
            <a:r>
              <a:rPr lang="da-DK" sz="6000" dirty="0" err="1" smtClean="0"/>
              <a:t>ProductData</a:t>
            </a:r>
            <a:r>
              <a:rPr lang="da-DK" sz="6000" dirty="0" smtClean="0"/>
              <a:t>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2772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Navngivning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3200" dirty="0" smtClean="0"/>
              <a:t>Undgå navne der minder for meget om hinanden. </a:t>
            </a:r>
            <a:r>
              <a:rPr lang="da-DK" sz="3200" dirty="0" err="1" smtClean="0"/>
              <a:t>E.g</a:t>
            </a:r>
            <a:r>
              <a:rPr lang="da-DK" sz="3200" dirty="0" smtClean="0"/>
              <a:t>. </a:t>
            </a:r>
            <a:r>
              <a:rPr lang="da-DK" sz="3200" dirty="0" err="1" smtClean="0"/>
              <a:t>TableViewRender</a:t>
            </a:r>
            <a:r>
              <a:rPr lang="da-DK" sz="3200" dirty="0" smtClean="0"/>
              <a:t> &amp; </a:t>
            </a:r>
            <a:r>
              <a:rPr lang="da-DK" sz="3200" dirty="0" err="1" smtClean="0"/>
              <a:t>ViewTableRender</a:t>
            </a:r>
            <a:r>
              <a:rPr lang="da-DK" sz="3200" dirty="0" smtClean="0"/>
              <a:t>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3600" dirty="0" smtClean="0"/>
              <a:t>Men anvend ensartet navngivning for ens koncepter. </a:t>
            </a:r>
            <a:r>
              <a:rPr lang="da-DK" sz="3600" dirty="0" err="1" smtClean="0"/>
              <a:t>E.g</a:t>
            </a:r>
            <a:r>
              <a:rPr lang="da-DK" sz="3600" dirty="0" smtClean="0"/>
              <a:t>. </a:t>
            </a:r>
            <a:r>
              <a:rPr lang="da-DK" sz="3600" dirty="0" err="1" smtClean="0"/>
              <a:t>flaggedCell</a:t>
            </a:r>
            <a:r>
              <a:rPr lang="da-DK" sz="3600" dirty="0" smtClean="0"/>
              <a:t> &amp; </a:t>
            </a:r>
            <a:r>
              <a:rPr lang="da-DK" sz="3600" dirty="0" err="1" smtClean="0"/>
              <a:t>flaggedCells</a:t>
            </a:r>
            <a:endParaRPr lang="da-DK" sz="36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4000" dirty="0" smtClean="0"/>
              <a:t>Undgå navne der har anden betydning (aix, fx, os, etc.)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4400" dirty="0" smtClean="0"/>
              <a:t>Undgå navne der antager for meget. </a:t>
            </a:r>
            <a:r>
              <a:rPr lang="da-DK" sz="4400" dirty="0" err="1" smtClean="0"/>
              <a:t>E.g</a:t>
            </a:r>
            <a:r>
              <a:rPr lang="da-DK" sz="4400" dirty="0" smtClean="0"/>
              <a:t>. </a:t>
            </a:r>
            <a:r>
              <a:rPr lang="da-DK" sz="4400" dirty="0" err="1" smtClean="0"/>
              <a:t>flaggedCells</a:t>
            </a:r>
            <a:r>
              <a:rPr lang="da-DK" sz="4400" dirty="0" smtClean="0"/>
              <a:t> vs </a:t>
            </a:r>
            <a:r>
              <a:rPr lang="da-DK" sz="4400" dirty="0" err="1" smtClean="0"/>
              <a:t>flaggedCellList</a:t>
            </a:r>
            <a:r>
              <a:rPr lang="da-DK" sz="4400" dirty="0" smtClean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dirty="0" smtClean="0"/>
              <a:t>Undgå navne der har samme mening. </a:t>
            </a:r>
            <a:r>
              <a:rPr lang="da-DK" dirty="0" err="1" smtClean="0"/>
              <a:t>E.g</a:t>
            </a:r>
            <a:r>
              <a:rPr lang="da-DK" dirty="0" smtClean="0"/>
              <a:t>. </a:t>
            </a:r>
            <a:r>
              <a:rPr lang="da-DK" dirty="0" err="1" smtClean="0"/>
              <a:t>ProductInfo</a:t>
            </a:r>
            <a:r>
              <a:rPr lang="da-DK" dirty="0" smtClean="0"/>
              <a:t> and </a:t>
            </a:r>
            <a:r>
              <a:rPr lang="da-DK" dirty="0" err="1" smtClean="0"/>
              <a:t>ProductData</a:t>
            </a:r>
            <a:r>
              <a:rPr lang="da-DK" dirty="0" smtClean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6000" dirty="0" smtClean="0"/>
              <a:t>Anvend navne der kan udtales – så kan vi også snakke om koden.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2483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Navngivning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2800" dirty="0" smtClean="0"/>
              <a:t>Undgå navne der minder for meget om hinanden. </a:t>
            </a:r>
            <a:r>
              <a:rPr lang="da-DK" sz="2800" dirty="0" err="1" smtClean="0"/>
              <a:t>E.g</a:t>
            </a:r>
            <a:r>
              <a:rPr lang="da-DK" sz="2800" dirty="0" smtClean="0"/>
              <a:t>. </a:t>
            </a:r>
            <a:r>
              <a:rPr lang="da-DK" sz="2800" dirty="0" err="1" smtClean="0"/>
              <a:t>TableViewRender</a:t>
            </a:r>
            <a:r>
              <a:rPr lang="da-DK" sz="2800" dirty="0" smtClean="0"/>
              <a:t> &amp; </a:t>
            </a:r>
            <a:r>
              <a:rPr lang="da-DK" sz="2800" dirty="0" err="1" smtClean="0"/>
              <a:t>ViewTableRender</a:t>
            </a:r>
            <a:r>
              <a:rPr lang="da-DK" sz="2800" dirty="0" smtClean="0"/>
              <a:t>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3200" dirty="0" smtClean="0"/>
              <a:t>Men anvend ensartet navngivning for ens koncepter. </a:t>
            </a:r>
            <a:r>
              <a:rPr lang="da-DK" sz="3200" dirty="0" err="1" smtClean="0"/>
              <a:t>E.g</a:t>
            </a:r>
            <a:r>
              <a:rPr lang="da-DK" sz="3200" dirty="0" smtClean="0"/>
              <a:t>. </a:t>
            </a:r>
            <a:r>
              <a:rPr lang="da-DK" sz="3200" dirty="0" err="1" smtClean="0"/>
              <a:t>flaggedCell</a:t>
            </a:r>
            <a:r>
              <a:rPr lang="da-DK" sz="3200" dirty="0" smtClean="0"/>
              <a:t> &amp; </a:t>
            </a:r>
            <a:r>
              <a:rPr lang="da-DK" sz="3200" dirty="0" err="1" smtClean="0"/>
              <a:t>flaggedCells</a:t>
            </a:r>
            <a:endParaRPr lang="da-DK" sz="32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3600" dirty="0" smtClean="0"/>
              <a:t>Undgå navne der har anden betydning (aix, fx, os, etc.)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4000" dirty="0" smtClean="0"/>
              <a:t>Undgå navne der antager for meget. </a:t>
            </a:r>
            <a:r>
              <a:rPr lang="da-DK" sz="4000" dirty="0" err="1" smtClean="0"/>
              <a:t>E.g</a:t>
            </a:r>
            <a:r>
              <a:rPr lang="da-DK" sz="4000" dirty="0" smtClean="0"/>
              <a:t>. </a:t>
            </a:r>
            <a:r>
              <a:rPr lang="da-DK" sz="4000" dirty="0" err="1" smtClean="0"/>
              <a:t>flaggedCells</a:t>
            </a:r>
            <a:r>
              <a:rPr lang="da-DK" sz="4000" dirty="0" smtClean="0"/>
              <a:t> vs </a:t>
            </a:r>
            <a:r>
              <a:rPr lang="da-DK" sz="4000" dirty="0" err="1" smtClean="0"/>
              <a:t>flaggedCellList</a:t>
            </a:r>
            <a:r>
              <a:rPr lang="da-DK" sz="4000" dirty="0" smtClean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4400" dirty="0" smtClean="0"/>
              <a:t>Undgå navne der har samme mening. </a:t>
            </a:r>
            <a:r>
              <a:rPr lang="da-DK" sz="4400" dirty="0" err="1" smtClean="0"/>
              <a:t>E.g</a:t>
            </a:r>
            <a:r>
              <a:rPr lang="da-DK" sz="4400" dirty="0" smtClean="0"/>
              <a:t>. </a:t>
            </a:r>
            <a:r>
              <a:rPr lang="da-DK" sz="4400" dirty="0" err="1" smtClean="0"/>
              <a:t>ProductInfo</a:t>
            </a:r>
            <a:r>
              <a:rPr lang="da-DK" sz="4400" dirty="0" smtClean="0"/>
              <a:t> and </a:t>
            </a:r>
            <a:r>
              <a:rPr lang="da-DK" sz="4400" dirty="0" err="1" smtClean="0"/>
              <a:t>ProductData</a:t>
            </a:r>
            <a:r>
              <a:rPr lang="da-DK" sz="4400" dirty="0" smtClean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dirty="0" smtClean="0"/>
              <a:t>Anvend navne der kan udtales – så kan vi også snakke om koden.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6000" dirty="0" smtClean="0"/>
              <a:t>Anvend søgbare navne. </a:t>
            </a:r>
            <a:r>
              <a:rPr lang="da-DK" sz="6000" dirty="0" err="1" smtClean="0"/>
              <a:t>Dvs</a:t>
            </a:r>
            <a:r>
              <a:rPr lang="da-DK" sz="6000" dirty="0" smtClean="0"/>
              <a:t> passende lange navne.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9295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Navngivning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2400" dirty="0" smtClean="0"/>
              <a:t>Undgå navne der minder for meget om hinanden. </a:t>
            </a:r>
            <a:r>
              <a:rPr lang="da-DK" sz="2400" dirty="0" err="1" smtClean="0"/>
              <a:t>E.g</a:t>
            </a:r>
            <a:r>
              <a:rPr lang="da-DK" sz="2400" dirty="0" smtClean="0"/>
              <a:t>. </a:t>
            </a:r>
            <a:r>
              <a:rPr lang="da-DK" sz="2400" dirty="0" err="1" smtClean="0"/>
              <a:t>TableViewRender</a:t>
            </a:r>
            <a:r>
              <a:rPr lang="da-DK" sz="2400" dirty="0" smtClean="0"/>
              <a:t> &amp; </a:t>
            </a:r>
            <a:r>
              <a:rPr lang="da-DK" sz="2400" dirty="0" err="1" smtClean="0"/>
              <a:t>ViewTableRender</a:t>
            </a:r>
            <a:r>
              <a:rPr lang="da-DK" sz="2400" dirty="0" smtClean="0"/>
              <a:t>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2800" dirty="0" smtClean="0"/>
              <a:t>Men anvend ensartet navngivning for ens koncepter. </a:t>
            </a:r>
            <a:r>
              <a:rPr lang="da-DK" sz="2800" dirty="0" err="1" smtClean="0"/>
              <a:t>E.g</a:t>
            </a:r>
            <a:r>
              <a:rPr lang="da-DK" sz="2800" dirty="0" smtClean="0"/>
              <a:t>. </a:t>
            </a:r>
            <a:r>
              <a:rPr lang="da-DK" sz="2800" dirty="0" err="1" smtClean="0"/>
              <a:t>flaggedCell</a:t>
            </a:r>
            <a:r>
              <a:rPr lang="da-DK" sz="2800" dirty="0" smtClean="0"/>
              <a:t> &amp; </a:t>
            </a:r>
            <a:r>
              <a:rPr lang="da-DK" sz="2800" dirty="0" err="1" smtClean="0"/>
              <a:t>flaggedCells</a:t>
            </a:r>
            <a:endParaRPr lang="da-DK" sz="2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3200" dirty="0" smtClean="0"/>
              <a:t>Undgå navne der har anden betydning (aix, fx, os, etc.)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3600" dirty="0" smtClean="0"/>
              <a:t>Undgå navne der antager for meget. </a:t>
            </a:r>
            <a:r>
              <a:rPr lang="da-DK" sz="3600" dirty="0" err="1" smtClean="0"/>
              <a:t>E.g</a:t>
            </a:r>
            <a:r>
              <a:rPr lang="da-DK" sz="3600" dirty="0" smtClean="0"/>
              <a:t>. </a:t>
            </a:r>
            <a:r>
              <a:rPr lang="da-DK" sz="3600" dirty="0" err="1" smtClean="0"/>
              <a:t>flaggedCells</a:t>
            </a:r>
            <a:r>
              <a:rPr lang="da-DK" sz="3600" dirty="0" smtClean="0"/>
              <a:t> vs </a:t>
            </a:r>
            <a:r>
              <a:rPr lang="da-DK" sz="3600" dirty="0" err="1" smtClean="0"/>
              <a:t>flaggedCellList</a:t>
            </a:r>
            <a:r>
              <a:rPr lang="da-DK" sz="3600" dirty="0" smtClean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4000" dirty="0" smtClean="0"/>
              <a:t>Undgå navne der har samme mening. </a:t>
            </a:r>
            <a:r>
              <a:rPr lang="da-DK" sz="4000" dirty="0" err="1" smtClean="0"/>
              <a:t>E.g</a:t>
            </a:r>
            <a:r>
              <a:rPr lang="da-DK" sz="4000" dirty="0" smtClean="0"/>
              <a:t>. </a:t>
            </a:r>
            <a:r>
              <a:rPr lang="da-DK" sz="4000" dirty="0" err="1" smtClean="0"/>
              <a:t>ProductInfo</a:t>
            </a:r>
            <a:r>
              <a:rPr lang="da-DK" sz="4000" dirty="0" smtClean="0"/>
              <a:t> and </a:t>
            </a:r>
            <a:r>
              <a:rPr lang="da-DK" sz="4000" dirty="0" err="1" smtClean="0"/>
              <a:t>ProductData</a:t>
            </a:r>
            <a:r>
              <a:rPr lang="da-DK" sz="4000" dirty="0" smtClean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4400" dirty="0" smtClean="0"/>
              <a:t>Anvend navne der kan udtales – så kan vi også snakke om koden.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dirty="0" smtClean="0"/>
              <a:t>Anvend søgbare navne. </a:t>
            </a:r>
            <a:r>
              <a:rPr lang="da-DK" dirty="0" err="1" smtClean="0"/>
              <a:t>Dvs</a:t>
            </a:r>
            <a:r>
              <a:rPr lang="da-DK" dirty="0" smtClean="0"/>
              <a:t> passende lange navne.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6000" dirty="0" smtClean="0"/>
              <a:t>Undgå </a:t>
            </a:r>
            <a:r>
              <a:rPr lang="da-DK" sz="6000" dirty="0" err="1" smtClean="0"/>
              <a:t>magic</a:t>
            </a:r>
            <a:r>
              <a:rPr lang="da-DK" sz="6000" dirty="0" smtClean="0"/>
              <a:t> </a:t>
            </a:r>
            <a:r>
              <a:rPr lang="da-DK" sz="6000" dirty="0" err="1" smtClean="0"/>
              <a:t>numbers</a:t>
            </a:r>
            <a:r>
              <a:rPr lang="da-DK" sz="6000" dirty="0" smtClean="0"/>
              <a:t>/</a:t>
            </a:r>
            <a:r>
              <a:rPr lang="da-DK" sz="6000" dirty="0" err="1" smtClean="0"/>
              <a:t>strings</a:t>
            </a:r>
            <a:r>
              <a:rPr lang="da-DK" sz="6000" dirty="0" smtClean="0"/>
              <a:t>. Tildel værdien til en variabel</a:t>
            </a:r>
            <a:r>
              <a:rPr lang="da-DK" sz="5400" dirty="0" smtClean="0"/>
              <a:t>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0266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Navngivning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2000" dirty="0" smtClean="0"/>
              <a:t>Undgå navne der minder for meget om hinanden. </a:t>
            </a:r>
            <a:r>
              <a:rPr lang="da-DK" sz="2000" dirty="0" err="1" smtClean="0"/>
              <a:t>E.g</a:t>
            </a:r>
            <a:r>
              <a:rPr lang="da-DK" sz="2000" dirty="0" smtClean="0"/>
              <a:t>. </a:t>
            </a:r>
            <a:r>
              <a:rPr lang="da-DK" sz="2000" dirty="0" err="1" smtClean="0"/>
              <a:t>TableViewRender</a:t>
            </a:r>
            <a:r>
              <a:rPr lang="da-DK" sz="2000" dirty="0" smtClean="0"/>
              <a:t> &amp; </a:t>
            </a:r>
            <a:r>
              <a:rPr lang="da-DK" sz="2000" dirty="0" err="1" smtClean="0"/>
              <a:t>ViewTableRender</a:t>
            </a:r>
            <a:r>
              <a:rPr lang="da-DK" sz="2000" dirty="0" smtClean="0"/>
              <a:t>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2400" dirty="0" smtClean="0"/>
              <a:t>Men anvend ensartet navngivning for ens koncepter. </a:t>
            </a:r>
            <a:r>
              <a:rPr lang="da-DK" sz="2400" dirty="0" err="1" smtClean="0"/>
              <a:t>E.g</a:t>
            </a:r>
            <a:r>
              <a:rPr lang="da-DK" sz="2400" dirty="0" smtClean="0"/>
              <a:t>. </a:t>
            </a:r>
            <a:r>
              <a:rPr lang="da-DK" sz="2400" dirty="0" err="1" smtClean="0"/>
              <a:t>flaggedCell</a:t>
            </a:r>
            <a:r>
              <a:rPr lang="da-DK" sz="2400" dirty="0" smtClean="0"/>
              <a:t> &amp; </a:t>
            </a:r>
            <a:r>
              <a:rPr lang="da-DK" sz="2400" dirty="0" err="1" smtClean="0"/>
              <a:t>flaggedCells</a:t>
            </a:r>
            <a:endParaRPr lang="da-DK" sz="24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2800" dirty="0" smtClean="0"/>
              <a:t>Undgå navne der har anden betydning (aix, fx, os, etc.)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3200" dirty="0" smtClean="0"/>
              <a:t>Undgå navne der antager for meget. </a:t>
            </a:r>
            <a:r>
              <a:rPr lang="da-DK" sz="3200" dirty="0" err="1" smtClean="0"/>
              <a:t>E.g</a:t>
            </a:r>
            <a:r>
              <a:rPr lang="da-DK" sz="3200" dirty="0" smtClean="0"/>
              <a:t>. </a:t>
            </a:r>
            <a:r>
              <a:rPr lang="da-DK" sz="3200" dirty="0" err="1" smtClean="0"/>
              <a:t>flaggedCells</a:t>
            </a:r>
            <a:r>
              <a:rPr lang="da-DK" sz="3200" dirty="0" smtClean="0"/>
              <a:t> vs </a:t>
            </a:r>
            <a:r>
              <a:rPr lang="da-DK" sz="3200" dirty="0" err="1" smtClean="0"/>
              <a:t>flaggedCellList</a:t>
            </a:r>
            <a:r>
              <a:rPr lang="da-DK" sz="3200" dirty="0" smtClean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3600" dirty="0" smtClean="0"/>
              <a:t>Undgå navne der har samme mening. </a:t>
            </a:r>
            <a:r>
              <a:rPr lang="da-DK" sz="3600" dirty="0" err="1" smtClean="0"/>
              <a:t>E.g</a:t>
            </a:r>
            <a:r>
              <a:rPr lang="da-DK" sz="3600" dirty="0" smtClean="0"/>
              <a:t>. </a:t>
            </a:r>
            <a:r>
              <a:rPr lang="da-DK" sz="3600" dirty="0" err="1" smtClean="0"/>
              <a:t>ProductInfo</a:t>
            </a:r>
            <a:r>
              <a:rPr lang="da-DK" sz="3600" dirty="0" smtClean="0"/>
              <a:t> and </a:t>
            </a:r>
            <a:r>
              <a:rPr lang="da-DK" sz="3600" dirty="0" err="1" smtClean="0"/>
              <a:t>ProductData</a:t>
            </a:r>
            <a:r>
              <a:rPr lang="da-DK" sz="3600" dirty="0" smtClean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4000" dirty="0" smtClean="0"/>
              <a:t>Anvend navne der kan udtales – så kan vi også snakke om koden.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4400" dirty="0" smtClean="0"/>
              <a:t>Anvend søgbare navne. </a:t>
            </a:r>
            <a:r>
              <a:rPr lang="da-DK" sz="4400" dirty="0" err="1" smtClean="0"/>
              <a:t>Dvs</a:t>
            </a:r>
            <a:r>
              <a:rPr lang="da-DK" sz="4400" dirty="0" smtClean="0"/>
              <a:t> passende lange navne.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dirty="0" smtClean="0"/>
              <a:t>Undgå </a:t>
            </a:r>
            <a:r>
              <a:rPr lang="da-DK" dirty="0" err="1" smtClean="0"/>
              <a:t>magic</a:t>
            </a:r>
            <a:r>
              <a:rPr lang="da-DK" dirty="0" smtClean="0"/>
              <a:t> </a:t>
            </a:r>
            <a:r>
              <a:rPr lang="da-DK" dirty="0" err="1" smtClean="0"/>
              <a:t>numbers</a:t>
            </a:r>
            <a:r>
              <a:rPr lang="da-DK" dirty="0" smtClean="0"/>
              <a:t>/</a:t>
            </a:r>
            <a:r>
              <a:rPr lang="da-DK" dirty="0" err="1" smtClean="0"/>
              <a:t>strings</a:t>
            </a:r>
            <a:r>
              <a:rPr lang="da-DK" dirty="0" smtClean="0"/>
              <a:t>. Tildel værdien til en variabel.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6000" dirty="0" smtClean="0"/>
              <a:t>Anvend domænets navngivning.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2585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Maintainability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a-DK" dirty="0" err="1" smtClean="0"/>
              <a:t>Clean</a:t>
            </a:r>
            <a:r>
              <a:rPr lang="da-DK" dirty="0" smtClean="0"/>
              <a:t> Code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6738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Navngivning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600" dirty="0" smtClean="0"/>
              <a:t>Undgå navne der minder for meget om hinanden. </a:t>
            </a:r>
            <a:r>
              <a:rPr lang="da-DK" sz="1600" dirty="0" err="1" smtClean="0"/>
              <a:t>E.g</a:t>
            </a:r>
            <a:r>
              <a:rPr lang="da-DK" sz="1600" dirty="0" smtClean="0"/>
              <a:t>. </a:t>
            </a:r>
            <a:r>
              <a:rPr lang="da-DK" sz="1600" dirty="0" err="1" smtClean="0"/>
              <a:t>TableViewRender</a:t>
            </a:r>
            <a:r>
              <a:rPr lang="da-DK" sz="1600" dirty="0" smtClean="0"/>
              <a:t> &amp; </a:t>
            </a:r>
            <a:r>
              <a:rPr lang="da-DK" sz="1600" dirty="0" err="1" smtClean="0"/>
              <a:t>ViewTableRender</a:t>
            </a:r>
            <a:r>
              <a:rPr lang="da-DK" sz="1600" dirty="0" smtClean="0"/>
              <a:t>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2000" dirty="0" smtClean="0"/>
              <a:t>Men anvend ensartet navngivning for ens koncepter. </a:t>
            </a:r>
            <a:r>
              <a:rPr lang="da-DK" sz="2000" dirty="0" err="1" smtClean="0"/>
              <a:t>E.g</a:t>
            </a:r>
            <a:r>
              <a:rPr lang="da-DK" sz="2000" dirty="0" smtClean="0"/>
              <a:t>. </a:t>
            </a:r>
            <a:r>
              <a:rPr lang="da-DK" sz="2000" dirty="0" err="1" smtClean="0"/>
              <a:t>flaggedCell</a:t>
            </a:r>
            <a:r>
              <a:rPr lang="da-DK" sz="2000" dirty="0" smtClean="0"/>
              <a:t> &amp; </a:t>
            </a:r>
            <a:r>
              <a:rPr lang="da-DK" sz="2000" dirty="0" err="1" smtClean="0"/>
              <a:t>flaggedCells</a:t>
            </a:r>
            <a:endParaRPr lang="da-DK" sz="20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2400" dirty="0" smtClean="0"/>
              <a:t>Undgå navne der har anden betydning (aix, fx, os, etc.)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2800" dirty="0" smtClean="0"/>
              <a:t>Undgå navne der antager for meget. </a:t>
            </a:r>
            <a:r>
              <a:rPr lang="da-DK" sz="2800" dirty="0" err="1" smtClean="0"/>
              <a:t>E.g</a:t>
            </a:r>
            <a:r>
              <a:rPr lang="da-DK" sz="2800" dirty="0" smtClean="0"/>
              <a:t>. </a:t>
            </a:r>
            <a:r>
              <a:rPr lang="da-DK" sz="2800" dirty="0" err="1" smtClean="0"/>
              <a:t>flaggedCells</a:t>
            </a:r>
            <a:r>
              <a:rPr lang="da-DK" sz="2800" dirty="0" smtClean="0"/>
              <a:t> vs </a:t>
            </a:r>
            <a:r>
              <a:rPr lang="da-DK" sz="2800" dirty="0" err="1" smtClean="0"/>
              <a:t>flaggedCellList</a:t>
            </a:r>
            <a:r>
              <a:rPr lang="da-DK" sz="2800" dirty="0" smtClean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3200" dirty="0" smtClean="0"/>
              <a:t>Undgå navne der har samme mening. </a:t>
            </a:r>
            <a:r>
              <a:rPr lang="da-DK" sz="3200" dirty="0" err="1" smtClean="0"/>
              <a:t>E.g</a:t>
            </a:r>
            <a:r>
              <a:rPr lang="da-DK" sz="3200" dirty="0" smtClean="0"/>
              <a:t>. </a:t>
            </a:r>
            <a:r>
              <a:rPr lang="da-DK" sz="3200" dirty="0" err="1" smtClean="0"/>
              <a:t>ProductInfo</a:t>
            </a:r>
            <a:r>
              <a:rPr lang="da-DK" sz="3200" dirty="0" smtClean="0"/>
              <a:t> and </a:t>
            </a:r>
            <a:r>
              <a:rPr lang="da-DK" sz="3200" dirty="0" err="1" smtClean="0"/>
              <a:t>ProductData</a:t>
            </a:r>
            <a:r>
              <a:rPr lang="da-DK" sz="3200" dirty="0" smtClean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3600" dirty="0" smtClean="0"/>
              <a:t>Anvend navne der kan udtales – så kan vi også snakke om koden.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4000" dirty="0" smtClean="0"/>
              <a:t>Anvend søgbare navne. </a:t>
            </a:r>
            <a:r>
              <a:rPr lang="da-DK" sz="4000" dirty="0" err="1" smtClean="0"/>
              <a:t>Dvs</a:t>
            </a:r>
            <a:r>
              <a:rPr lang="da-DK" sz="4000" dirty="0" smtClean="0"/>
              <a:t> passende lange navne.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4400" dirty="0" smtClean="0"/>
              <a:t>Undgå </a:t>
            </a:r>
            <a:r>
              <a:rPr lang="da-DK" sz="4400" dirty="0" err="1" smtClean="0"/>
              <a:t>magic</a:t>
            </a:r>
            <a:r>
              <a:rPr lang="da-DK" sz="4400" dirty="0" smtClean="0"/>
              <a:t> </a:t>
            </a:r>
            <a:r>
              <a:rPr lang="da-DK" sz="4400" dirty="0" err="1" smtClean="0"/>
              <a:t>numbers</a:t>
            </a:r>
            <a:r>
              <a:rPr lang="da-DK" sz="4400" dirty="0" smtClean="0"/>
              <a:t>/</a:t>
            </a:r>
            <a:r>
              <a:rPr lang="da-DK" sz="4400" dirty="0" err="1" smtClean="0"/>
              <a:t>strings</a:t>
            </a:r>
            <a:r>
              <a:rPr lang="da-DK" sz="4400" dirty="0" smtClean="0"/>
              <a:t>. Tildel værdien til en variabel.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dirty="0" smtClean="0"/>
              <a:t>Anvend domænets navngivning.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6000" dirty="0" smtClean="0"/>
              <a:t>Undgå ”</a:t>
            </a:r>
            <a:r>
              <a:rPr lang="da-DK" sz="6000" dirty="0" err="1" smtClean="0"/>
              <a:t>Smartass</a:t>
            </a:r>
            <a:r>
              <a:rPr lang="da-DK" sz="6000" dirty="0" smtClean="0"/>
              <a:t>” navne. Det er ikke </a:t>
            </a:r>
            <a:r>
              <a:rPr lang="da-DK" sz="6000" dirty="0" err="1" smtClean="0"/>
              <a:t>ElmerFudd</a:t>
            </a:r>
            <a:r>
              <a:rPr lang="da-DK" sz="6000" dirty="0" smtClean="0"/>
              <a:t> modulet der skal </a:t>
            </a:r>
            <a:r>
              <a:rPr lang="da-DK" sz="6000" dirty="0" err="1" smtClean="0"/>
              <a:t>checke</a:t>
            </a:r>
            <a:r>
              <a:rPr lang="da-DK" sz="6000" dirty="0" smtClean="0"/>
              <a:t> om </a:t>
            </a:r>
            <a:r>
              <a:rPr lang="da-DK" sz="6000" dirty="0" err="1" smtClean="0"/>
              <a:t>RabbitMQ</a:t>
            </a:r>
            <a:r>
              <a:rPr lang="da-DK" sz="6000" dirty="0" smtClean="0"/>
              <a:t> er kørende (Ja det havde jeg en meget ”dygtig” kollega der lavede)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810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Funktioner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2649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Funktioner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6600" dirty="0" smtClean="0"/>
              <a:t>De skal være SMÅ</a:t>
            </a:r>
          </a:p>
        </p:txBody>
      </p:sp>
    </p:spTree>
    <p:extLst>
      <p:ext uri="{BB962C8B-B14F-4D97-AF65-F5344CB8AC3E}">
        <p14:creationId xmlns:p14="http://schemas.microsoft.com/office/powerpoint/2010/main" val="111635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Funktioner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6000" dirty="0" smtClean="0"/>
              <a:t>De skal være SMÅ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6000" dirty="0" smtClean="0"/>
              <a:t>De skal være endnu mindre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7750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Funktioner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6000" dirty="0" smtClean="0"/>
              <a:t>De skal være SMÅ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6000" dirty="0" smtClean="0"/>
              <a:t>De skal være endnu mindre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6000" dirty="0" smtClean="0"/>
              <a:t>Navngivningen fortæller hvad metoden gør.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5974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Funktioner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dirty="0" smtClean="0"/>
              <a:t>De skal være SMÅ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dirty="0" smtClean="0"/>
              <a:t>De skal være endnu mindre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dirty="0" smtClean="0"/>
              <a:t>Navngivningen fortæller hvad metoden gør.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6000" dirty="0" smtClean="0"/>
              <a:t>Nestede områder og lange </a:t>
            </a:r>
            <a:r>
              <a:rPr lang="da-DK" sz="6000" dirty="0" err="1" smtClean="0"/>
              <a:t>if’er</a:t>
            </a:r>
            <a:r>
              <a:rPr lang="da-DK" sz="6000" dirty="0" smtClean="0"/>
              <a:t> kan splittes ud i funktioner med sigende navne</a:t>
            </a:r>
            <a:r>
              <a:rPr lang="da-DK" dirty="0" smtClean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1424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662" y="2655850"/>
            <a:ext cx="13886762" cy="703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8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Funktioner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dirty="0" smtClean="0"/>
              <a:t>Minimer argumenter. Hvis mere en 2-3 argumenter overvej et objekt der indeholder argumenterne. Eller om argumenterne kunne være instans variabler.</a:t>
            </a:r>
          </a:p>
          <a:p>
            <a:endParaRPr lang="da-DK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1045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Funktioner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dirty="0" smtClean="0"/>
              <a:t>Minimer argumenter. Hvis mere en 2-3 argumenter overvej et objekt der indeholder argumenterne. Eller om argumenterne kunne være instans variabler.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dirty="0" smtClean="0"/>
              <a:t>Undgå output argumenter – hvis nødvendig brug annotationer @Out</a:t>
            </a:r>
          </a:p>
          <a:p>
            <a:endParaRPr lang="da-DK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0178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599" y="2621280"/>
            <a:ext cx="1760112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Maintainability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a-DK" dirty="0" err="1" smtClean="0"/>
              <a:t>Clean</a:t>
            </a:r>
            <a:r>
              <a:rPr lang="da-DK" dirty="0" smtClean="0"/>
              <a:t> Code</a:t>
            </a:r>
          </a:p>
          <a:p>
            <a:r>
              <a:rPr lang="da-DK" dirty="0" err="1" smtClean="0"/>
              <a:t>Testing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9250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Funktioner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6000" dirty="0" smtClean="0"/>
              <a:t>En funktion skal gøre én ting. – og den ting skal fremgå af navnet.</a:t>
            </a:r>
          </a:p>
          <a:p>
            <a:endParaRPr lang="da-DK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9115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Funktioner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6000" dirty="0" smtClean="0"/>
              <a:t>En funktion skal gøre én ting. – og den ting skal fremgå af navnet.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6000" dirty="0" smtClean="0"/>
              <a:t>Det en funktion gør skal høre til samme abstraktionsniveau. – brydes abstraktionsniveauet bør det splittes ud i en funktion.</a:t>
            </a:r>
          </a:p>
          <a:p>
            <a:endParaRPr lang="da-DK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1944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Funktioner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343" y="3068258"/>
            <a:ext cx="10410738" cy="747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6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Funktioner</a:t>
            </a: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8526" y="3084688"/>
            <a:ext cx="9224199" cy="590691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343" y="3068258"/>
            <a:ext cx="10410738" cy="747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3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Funktioner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dirty="0" smtClean="0"/>
              <a:t>Funktioner kalder funktioner der står under dem i klassen. Øverste funktion bør være klassens vigtigste funktion. (Jeg har skullet rette i kode hvor metoderne var ordnet alfabetisk – meget forvirrende at læse igennem)</a:t>
            </a:r>
          </a:p>
          <a:p>
            <a:endParaRPr lang="da-DK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170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Funktioner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dirty="0" smtClean="0"/>
              <a:t>Teknik til funktions navngivning – the ”To” </a:t>
            </a:r>
            <a:r>
              <a:rPr lang="da-DK" dirty="0" err="1" smtClean="0"/>
              <a:t>method</a:t>
            </a:r>
            <a:r>
              <a:rPr lang="da-DK" dirty="0" smtClean="0"/>
              <a:t>.</a:t>
            </a:r>
          </a:p>
          <a:p>
            <a:pPr marL="1774439" lvl="1" indent="-685800">
              <a:buFont typeface="Arial" panose="020B0604020202020204" pitchFamily="34" charset="0"/>
              <a:buChar char="•"/>
            </a:pPr>
            <a:r>
              <a:rPr lang="da-DK" dirty="0" err="1" smtClean="0"/>
              <a:t>ToCreateMyObject</a:t>
            </a:r>
            <a:endParaRPr lang="da-DK" dirty="0" smtClean="0"/>
          </a:p>
          <a:p>
            <a:r>
              <a:rPr lang="da-DK" dirty="0" smtClean="0"/>
              <a:t>		 To </a:t>
            </a:r>
            <a:r>
              <a:rPr lang="da-DK" dirty="0" err="1" smtClean="0"/>
              <a:t>create</a:t>
            </a:r>
            <a:r>
              <a:rPr lang="da-DK" dirty="0" smtClean="0"/>
              <a:t> </a:t>
            </a:r>
            <a:r>
              <a:rPr lang="da-DK" dirty="0" err="1" smtClean="0"/>
              <a:t>my</a:t>
            </a:r>
            <a:r>
              <a:rPr lang="da-DK" dirty="0" smtClean="0"/>
              <a:t> </a:t>
            </a:r>
            <a:r>
              <a:rPr lang="da-DK" dirty="0" err="1" smtClean="0"/>
              <a:t>object</a:t>
            </a:r>
            <a:r>
              <a:rPr lang="da-DK" dirty="0" smtClean="0"/>
              <a:t> i </a:t>
            </a:r>
            <a:r>
              <a:rPr lang="da-DK" dirty="0" err="1" smtClean="0"/>
              <a:t>map</a:t>
            </a:r>
            <a:r>
              <a:rPr lang="da-DK" dirty="0" smtClean="0"/>
              <a:t> the DTO</a:t>
            </a:r>
          </a:p>
          <a:p>
            <a:r>
              <a:rPr lang="da-DK" dirty="0"/>
              <a:t>	</a:t>
            </a:r>
            <a:r>
              <a:rPr lang="da-DK" dirty="0" smtClean="0"/>
              <a:t>		</a:t>
            </a:r>
            <a:r>
              <a:rPr lang="da-DK" dirty="0" err="1" smtClean="0"/>
              <a:t>ToMapTheDTO</a:t>
            </a:r>
            <a:r>
              <a:rPr lang="da-DK" dirty="0" smtClean="0"/>
              <a:t> i…</a:t>
            </a:r>
          </a:p>
          <a:p>
            <a:r>
              <a:rPr lang="da-DK" dirty="0"/>
              <a:t>	</a:t>
            </a:r>
            <a:r>
              <a:rPr lang="da-DK" dirty="0" smtClean="0"/>
              <a:t>	  </a:t>
            </a:r>
            <a:r>
              <a:rPr lang="da-DK" dirty="0" err="1" smtClean="0"/>
              <a:t>then</a:t>
            </a:r>
            <a:r>
              <a:rPr lang="da-DK" dirty="0" smtClean="0"/>
              <a:t> i </a:t>
            </a:r>
            <a:r>
              <a:rPr lang="da-DK" dirty="0" err="1" smtClean="0"/>
              <a:t>evaluates</a:t>
            </a:r>
            <a:r>
              <a:rPr lang="da-DK" dirty="0" smtClean="0"/>
              <a:t> if it is new</a:t>
            </a:r>
          </a:p>
          <a:p>
            <a:r>
              <a:rPr lang="da-DK" dirty="0"/>
              <a:t>	</a:t>
            </a:r>
            <a:r>
              <a:rPr lang="da-DK" dirty="0" smtClean="0"/>
              <a:t>		</a:t>
            </a:r>
            <a:r>
              <a:rPr lang="da-DK" dirty="0" err="1" smtClean="0"/>
              <a:t>ToEvaluateIfObjectIsNew</a:t>
            </a:r>
            <a:r>
              <a:rPr lang="da-DK" dirty="0" smtClean="0"/>
              <a:t> i…	</a:t>
            </a:r>
          </a:p>
          <a:p>
            <a:r>
              <a:rPr lang="da-DK" dirty="0"/>
              <a:t>	</a:t>
            </a:r>
            <a:r>
              <a:rPr lang="da-DK" dirty="0" smtClean="0"/>
              <a:t>	  </a:t>
            </a:r>
            <a:r>
              <a:rPr lang="da-DK" dirty="0" err="1" smtClean="0"/>
              <a:t>then</a:t>
            </a:r>
            <a:r>
              <a:rPr lang="da-DK" dirty="0" smtClean="0"/>
              <a:t> i </a:t>
            </a:r>
            <a:r>
              <a:rPr lang="da-DK" dirty="0" err="1" smtClean="0"/>
              <a:t>persist</a:t>
            </a:r>
            <a:r>
              <a:rPr lang="da-DK" dirty="0" smtClean="0"/>
              <a:t> </a:t>
            </a:r>
            <a:r>
              <a:rPr lang="da-DK" dirty="0" err="1" smtClean="0"/>
              <a:t>myObject</a:t>
            </a:r>
            <a:r>
              <a:rPr lang="da-DK" dirty="0" smtClean="0"/>
              <a:t>.	</a:t>
            </a:r>
          </a:p>
          <a:p>
            <a:r>
              <a:rPr lang="da-DK" dirty="0"/>
              <a:t>	</a:t>
            </a:r>
            <a:r>
              <a:rPr lang="da-DK" dirty="0" smtClean="0"/>
              <a:t>		</a:t>
            </a:r>
            <a:r>
              <a:rPr lang="da-DK" dirty="0" err="1" smtClean="0"/>
              <a:t>ToPersistMyObject</a:t>
            </a:r>
            <a:r>
              <a:rPr lang="da-DK" dirty="0" smtClean="0"/>
              <a:t> i…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6773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Kommentarer i koden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9188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Kommentarer i koden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9600" dirty="0" smtClean="0"/>
              <a:t>Kommentarer lyver !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Ofte tegn på at der burde være en funktion.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Så hvis du føler behov for at skrive en kommentar til et stykke af koden, overvej om du kan udtrykke dig bedre med koden – </a:t>
            </a:r>
            <a:r>
              <a:rPr lang="da-DK" sz="1800" dirty="0" err="1" smtClean="0"/>
              <a:t>v.hj.a</a:t>
            </a:r>
            <a:r>
              <a:rPr lang="da-DK" sz="1800" dirty="0" smtClean="0"/>
              <a:t>  funktionsnavne og parameternavne.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TODO kommentarer – Husk at få dem ryddet op når de ikke længere gælder.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Kan understrege vigtigheden af noget kode der ellers virker ubetydelig. – </a:t>
            </a:r>
            <a:r>
              <a:rPr lang="da-DK" sz="1800" dirty="0" err="1" smtClean="0"/>
              <a:t>f.eks</a:t>
            </a:r>
            <a:r>
              <a:rPr lang="da-DK" sz="1800" dirty="0" smtClean="0"/>
              <a:t> et .trim() eller oprettelse af nye instanser af </a:t>
            </a:r>
            <a:r>
              <a:rPr lang="da-DK" sz="1800" dirty="0" err="1" smtClean="0"/>
              <a:t>SimpleDateFormat</a:t>
            </a:r>
            <a:endParaRPr lang="da-DK" sz="1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err="1" smtClean="0"/>
              <a:t>Javadoc</a:t>
            </a:r>
            <a:r>
              <a:rPr lang="da-DK" sz="1800" dirty="0" smtClean="0"/>
              <a:t> på public API – men den skal også opdateres når logikken i koden ændre sig.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Undgå html tags i dine </a:t>
            </a:r>
            <a:r>
              <a:rPr lang="da-DK" sz="1800" dirty="0" err="1" smtClean="0"/>
              <a:t>javadoc</a:t>
            </a:r>
            <a:r>
              <a:rPr lang="da-DK" sz="1800" dirty="0" smtClean="0"/>
              <a:t> kommentarer – det gør det bare sværere at læse for dem der sidder med koden og gerne vil læse det.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Udtryk dig præcist i dine kommentarer. Det skal kunne forstås af andre der ikke kender koden så godt som dig.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Undgå redundante kommentarer.</a:t>
            </a:r>
          </a:p>
          <a:p>
            <a:r>
              <a:rPr lang="da-DK" sz="1800" dirty="0"/>
              <a:t>	</a:t>
            </a:r>
            <a:r>
              <a:rPr lang="da-DK" sz="1800" dirty="0" smtClean="0"/>
              <a:t>	/** The </a:t>
            </a:r>
            <a:r>
              <a:rPr lang="da-DK" sz="1800" dirty="0" err="1" smtClean="0"/>
              <a:t>name</a:t>
            </a:r>
            <a:r>
              <a:rPr lang="da-DK" sz="1800" dirty="0" smtClean="0"/>
              <a:t>.  */</a:t>
            </a:r>
          </a:p>
          <a:p>
            <a:r>
              <a:rPr lang="da-DK" sz="1800" dirty="0"/>
              <a:t>	</a:t>
            </a:r>
            <a:r>
              <a:rPr lang="da-DK" sz="1800" dirty="0" smtClean="0"/>
              <a:t>	</a:t>
            </a:r>
            <a:r>
              <a:rPr lang="da-DK" sz="1800" dirty="0" err="1" smtClean="0"/>
              <a:t>protected</a:t>
            </a:r>
            <a:r>
              <a:rPr lang="da-DK" sz="1800" dirty="0" smtClean="0"/>
              <a:t> </a:t>
            </a:r>
            <a:r>
              <a:rPr lang="da-DK" sz="1800" dirty="0" err="1" smtClean="0"/>
              <a:t>String</a:t>
            </a:r>
            <a:r>
              <a:rPr lang="da-DK" sz="1800" dirty="0" smtClean="0"/>
              <a:t> </a:t>
            </a:r>
            <a:r>
              <a:rPr lang="da-DK" sz="1800" dirty="0" err="1" smtClean="0"/>
              <a:t>name</a:t>
            </a:r>
            <a:r>
              <a:rPr lang="da-DK" sz="1800" dirty="0" smtClean="0"/>
              <a:t>;</a:t>
            </a:r>
          </a:p>
          <a:p>
            <a:r>
              <a:rPr lang="da-DK" sz="1800" dirty="0"/>
              <a:t>	</a:t>
            </a:r>
            <a:r>
              <a:rPr lang="da-DK" sz="1800" dirty="0" smtClean="0"/>
              <a:t>	</a:t>
            </a:r>
          </a:p>
          <a:p>
            <a:r>
              <a:rPr lang="da-DK" sz="1800" dirty="0"/>
              <a:t>	</a:t>
            </a:r>
            <a:r>
              <a:rPr lang="da-DK" sz="1800" dirty="0" smtClean="0"/>
              <a:t>	/**  Default </a:t>
            </a:r>
            <a:r>
              <a:rPr lang="da-DK" sz="1800" dirty="0" err="1" smtClean="0"/>
              <a:t>constructor</a:t>
            </a:r>
            <a:r>
              <a:rPr lang="da-DK" sz="1800" dirty="0" smtClean="0"/>
              <a:t> */</a:t>
            </a:r>
            <a:br>
              <a:rPr lang="da-DK" sz="1800" dirty="0" smtClean="0"/>
            </a:br>
            <a:r>
              <a:rPr lang="da-DK" sz="1800" dirty="0" smtClean="0"/>
              <a:t>		public </a:t>
            </a:r>
            <a:r>
              <a:rPr lang="da-DK" sz="1800" dirty="0" err="1" smtClean="0"/>
              <a:t>MyObject</a:t>
            </a:r>
            <a:r>
              <a:rPr lang="da-DK" sz="1800" dirty="0" smtClean="0"/>
              <a:t>(){ }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err="1" smtClean="0"/>
              <a:t>Udkommenteret</a:t>
            </a:r>
            <a:r>
              <a:rPr lang="da-DK" sz="1800" dirty="0" smtClean="0"/>
              <a:t> kode – bare slet det. Git husker alt for dig.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Med den rette navngivning og opsplitning i funktioner kan kommentarer bringes til et minimum.</a:t>
            </a:r>
          </a:p>
          <a:p>
            <a:endParaRPr lang="da-DK" sz="3200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9836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Kommentarer i koden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Kommentarer lyver !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6000" dirty="0" smtClean="0"/>
              <a:t>Ofte tegn på at der burde være en funktion</a:t>
            </a:r>
            <a:r>
              <a:rPr lang="da-DK" sz="1800" dirty="0" smtClean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Så hvis du føler behov for at skrive en kommentar til et stykke af koden, overvej om du kan udtrykke dig bedre med koden – </a:t>
            </a:r>
            <a:r>
              <a:rPr lang="da-DK" sz="1800" dirty="0" err="1" smtClean="0"/>
              <a:t>v.hj.a</a:t>
            </a:r>
            <a:r>
              <a:rPr lang="da-DK" sz="1800" dirty="0" smtClean="0"/>
              <a:t>  funktionsnavne og parameternavne.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TODO kommentarer – Husk at få dem ryddet op når de ikke længere gælder.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Kan understrege vigtigheden af noget kode der ellers virker ubetydelig. – </a:t>
            </a:r>
            <a:r>
              <a:rPr lang="da-DK" sz="1800" dirty="0" err="1" smtClean="0"/>
              <a:t>f.eks</a:t>
            </a:r>
            <a:r>
              <a:rPr lang="da-DK" sz="1800" dirty="0" smtClean="0"/>
              <a:t> et .trim() eller oprettelse af nye instanser af </a:t>
            </a:r>
            <a:r>
              <a:rPr lang="da-DK" sz="1800" dirty="0" err="1" smtClean="0"/>
              <a:t>SimpleDateFormat</a:t>
            </a:r>
            <a:endParaRPr lang="da-DK" sz="1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err="1" smtClean="0"/>
              <a:t>Javadoc</a:t>
            </a:r>
            <a:r>
              <a:rPr lang="da-DK" sz="1800" dirty="0" smtClean="0"/>
              <a:t> på public API – men den skal også opdateres når logikken i koden ændre sig.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Undgå html tags i dine </a:t>
            </a:r>
            <a:r>
              <a:rPr lang="da-DK" sz="1800" dirty="0" err="1" smtClean="0"/>
              <a:t>javadoc</a:t>
            </a:r>
            <a:r>
              <a:rPr lang="da-DK" sz="1800" dirty="0" smtClean="0"/>
              <a:t> kommentarer – det gør det bare sværere at læse for dem der sidder med koden og gerne vil læse det.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Udtryk dig præcist i dine kommentarer. Det skal kunne forstås af andre der ikke kender koden så godt som dig.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Undgå redundante kommentarer.</a:t>
            </a:r>
          </a:p>
          <a:p>
            <a:r>
              <a:rPr lang="da-DK" sz="1800" dirty="0"/>
              <a:t>	</a:t>
            </a:r>
            <a:r>
              <a:rPr lang="da-DK" sz="1800" dirty="0" smtClean="0"/>
              <a:t>	/** The </a:t>
            </a:r>
            <a:r>
              <a:rPr lang="da-DK" sz="1800" dirty="0" err="1" smtClean="0"/>
              <a:t>name</a:t>
            </a:r>
            <a:r>
              <a:rPr lang="da-DK" sz="1800" dirty="0" smtClean="0"/>
              <a:t>.  */</a:t>
            </a:r>
          </a:p>
          <a:p>
            <a:r>
              <a:rPr lang="da-DK" sz="1800" dirty="0"/>
              <a:t>	</a:t>
            </a:r>
            <a:r>
              <a:rPr lang="da-DK" sz="1800" dirty="0" smtClean="0"/>
              <a:t>	</a:t>
            </a:r>
            <a:r>
              <a:rPr lang="da-DK" sz="1800" dirty="0" err="1" smtClean="0"/>
              <a:t>protected</a:t>
            </a:r>
            <a:r>
              <a:rPr lang="da-DK" sz="1800" dirty="0" smtClean="0"/>
              <a:t> </a:t>
            </a:r>
            <a:r>
              <a:rPr lang="da-DK" sz="1800" dirty="0" err="1" smtClean="0"/>
              <a:t>String</a:t>
            </a:r>
            <a:r>
              <a:rPr lang="da-DK" sz="1800" dirty="0" smtClean="0"/>
              <a:t> </a:t>
            </a:r>
            <a:r>
              <a:rPr lang="da-DK" sz="1800" dirty="0" err="1" smtClean="0"/>
              <a:t>name</a:t>
            </a:r>
            <a:r>
              <a:rPr lang="da-DK" sz="1800" dirty="0" smtClean="0"/>
              <a:t>;</a:t>
            </a:r>
          </a:p>
          <a:p>
            <a:r>
              <a:rPr lang="da-DK" sz="1800" dirty="0"/>
              <a:t>	</a:t>
            </a:r>
            <a:r>
              <a:rPr lang="da-DK" sz="1800" dirty="0" smtClean="0"/>
              <a:t>	</a:t>
            </a:r>
          </a:p>
          <a:p>
            <a:r>
              <a:rPr lang="da-DK" sz="1800" dirty="0"/>
              <a:t>	</a:t>
            </a:r>
            <a:r>
              <a:rPr lang="da-DK" sz="1800" dirty="0" smtClean="0"/>
              <a:t>	/**  Default </a:t>
            </a:r>
            <a:r>
              <a:rPr lang="da-DK" sz="1800" dirty="0" err="1" smtClean="0"/>
              <a:t>constructor</a:t>
            </a:r>
            <a:r>
              <a:rPr lang="da-DK" sz="1800" dirty="0" smtClean="0"/>
              <a:t> */</a:t>
            </a:r>
            <a:br>
              <a:rPr lang="da-DK" sz="1800" dirty="0" smtClean="0"/>
            </a:br>
            <a:r>
              <a:rPr lang="da-DK" sz="1800" dirty="0" smtClean="0"/>
              <a:t>		public </a:t>
            </a:r>
            <a:r>
              <a:rPr lang="da-DK" sz="1800" dirty="0" err="1" smtClean="0"/>
              <a:t>MyObject</a:t>
            </a:r>
            <a:r>
              <a:rPr lang="da-DK" sz="1800" dirty="0" smtClean="0"/>
              <a:t>(){ }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err="1" smtClean="0"/>
              <a:t>Udkommenteret</a:t>
            </a:r>
            <a:r>
              <a:rPr lang="da-DK" sz="1800" dirty="0" smtClean="0"/>
              <a:t> kode – bare slet det. Git husker alt for dig.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Med den rette navngivning og opsplitning i funktioner kan kommentarer bringes til et minimum.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9955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Kommentarer i koden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Kommentarer lyver !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Ofte tegn på at der burde være en funktion.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6000" dirty="0" smtClean="0"/>
              <a:t>Så hvis du føler behov for at skrive en kommentar til et stykke af koden, overvej om du kan udtrykke dig bedre med koden – </a:t>
            </a:r>
            <a:r>
              <a:rPr lang="da-DK" sz="6000" dirty="0" err="1" smtClean="0"/>
              <a:t>v.hj.a</a:t>
            </a:r>
            <a:r>
              <a:rPr lang="da-DK" sz="6000" dirty="0" smtClean="0"/>
              <a:t>  funktionsnavne og parameternavne.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TODO kommentarer – Husk at få dem ryddet op når de ikke længere gælder.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Kan understrege vigtigheden af noget kode der ellers virker ubetydelig. – </a:t>
            </a:r>
            <a:r>
              <a:rPr lang="da-DK" sz="1800" dirty="0" err="1" smtClean="0"/>
              <a:t>f.eks</a:t>
            </a:r>
            <a:r>
              <a:rPr lang="da-DK" sz="1800" dirty="0" smtClean="0"/>
              <a:t> et .trim() eller oprettelse af nye instanser af </a:t>
            </a:r>
            <a:r>
              <a:rPr lang="da-DK" sz="1800" dirty="0" err="1" smtClean="0"/>
              <a:t>SimpleDateFormat</a:t>
            </a:r>
            <a:endParaRPr lang="da-DK" sz="1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err="1" smtClean="0"/>
              <a:t>Javadoc</a:t>
            </a:r>
            <a:r>
              <a:rPr lang="da-DK" sz="1800" dirty="0" smtClean="0"/>
              <a:t> på public API – men den skal også opdateres når logikken i koden ændre sig.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Undgå html tags i dine </a:t>
            </a:r>
            <a:r>
              <a:rPr lang="da-DK" sz="1800" dirty="0" err="1" smtClean="0"/>
              <a:t>javadoc</a:t>
            </a:r>
            <a:r>
              <a:rPr lang="da-DK" sz="1800" dirty="0" smtClean="0"/>
              <a:t> kommentarer – det gør det bare sværere at læse for dem der sidder med koden og gerne vil læse det.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Udtryk dig præcist i dine kommentarer. Det skal kunne forstås af andre der ikke kender koden så godt som dig.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Undgå redundante kommentarer.</a:t>
            </a:r>
          </a:p>
          <a:p>
            <a:r>
              <a:rPr lang="da-DK" sz="1800" dirty="0"/>
              <a:t>	</a:t>
            </a:r>
            <a:r>
              <a:rPr lang="da-DK" sz="1800" dirty="0" smtClean="0"/>
              <a:t>	/** The </a:t>
            </a:r>
            <a:r>
              <a:rPr lang="da-DK" sz="1800" dirty="0" err="1" smtClean="0"/>
              <a:t>name</a:t>
            </a:r>
            <a:r>
              <a:rPr lang="da-DK" sz="1800" dirty="0" smtClean="0"/>
              <a:t>.  */</a:t>
            </a:r>
          </a:p>
          <a:p>
            <a:r>
              <a:rPr lang="da-DK" sz="1800" dirty="0"/>
              <a:t>	</a:t>
            </a:r>
            <a:r>
              <a:rPr lang="da-DK" sz="1800" dirty="0" smtClean="0"/>
              <a:t>	</a:t>
            </a:r>
            <a:r>
              <a:rPr lang="da-DK" sz="1800" dirty="0" err="1" smtClean="0"/>
              <a:t>protected</a:t>
            </a:r>
            <a:r>
              <a:rPr lang="da-DK" sz="1800" dirty="0" smtClean="0"/>
              <a:t> </a:t>
            </a:r>
            <a:r>
              <a:rPr lang="da-DK" sz="1800" dirty="0" err="1" smtClean="0"/>
              <a:t>String</a:t>
            </a:r>
            <a:r>
              <a:rPr lang="da-DK" sz="1800" dirty="0" smtClean="0"/>
              <a:t> </a:t>
            </a:r>
            <a:r>
              <a:rPr lang="da-DK" sz="1800" dirty="0" err="1" smtClean="0"/>
              <a:t>name</a:t>
            </a:r>
            <a:r>
              <a:rPr lang="da-DK" sz="1800" dirty="0" smtClean="0"/>
              <a:t>;</a:t>
            </a:r>
          </a:p>
          <a:p>
            <a:r>
              <a:rPr lang="da-DK" sz="1800" dirty="0"/>
              <a:t>	</a:t>
            </a:r>
            <a:r>
              <a:rPr lang="da-DK" sz="1800" dirty="0" smtClean="0"/>
              <a:t>	</a:t>
            </a:r>
          </a:p>
          <a:p>
            <a:r>
              <a:rPr lang="da-DK" sz="1800" dirty="0"/>
              <a:t>	</a:t>
            </a:r>
            <a:r>
              <a:rPr lang="da-DK" sz="1800" dirty="0" smtClean="0"/>
              <a:t>	/**  Default </a:t>
            </a:r>
            <a:r>
              <a:rPr lang="da-DK" sz="1800" dirty="0" err="1" smtClean="0"/>
              <a:t>constructor</a:t>
            </a:r>
            <a:r>
              <a:rPr lang="da-DK" sz="1800" dirty="0" smtClean="0"/>
              <a:t> */</a:t>
            </a:r>
            <a:br>
              <a:rPr lang="da-DK" sz="1800" dirty="0" smtClean="0"/>
            </a:br>
            <a:r>
              <a:rPr lang="da-DK" sz="1800" dirty="0" smtClean="0"/>
              <a:t>		public </a:t>
            </a:r>
            <a:r>
              <a:rPr lang="da-DK" sz="1800" dirty="0" err="1" smtClean="0"/>
              <a:t>MyObject</a:t>
            </a:r>
            <a:r>
              <a:rPr lang="da-DK" sz="1800" dirty="0" smtClean="0"/>
              <a:t>(){ }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err="1" smtClean="0"/>
              <a:t>Udkommenteret</a:t>
            </a:r>
            <a:r>
              <a:rPr lang="da-DK" sz="1800" dirty="0" smtClean="0"/>
              <a:t> kode – bare slet det. Git husker alt for dig.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Med den rette navngivning og opsplitning i funktioner kan kommentarer bringes til et minimum.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9314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Maintainability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a-DK" dirty="0" err="1" smtClean="0"/>
              <a:t>Clean</a:t>
            </a:r>
            <a:r>
              <a:rPr lang="da-DK" dirty="0" smtClean="0"/>
              <a:t> Code</a:t>
            </a:r>
          </a:p>
          <a:p>
            <a:r>
              <a:rPr lang="da-DK" dirty="0" err="1" smtClean="0"/>
              <a:t>Testing</a:t>
            </a:r>
            <a:endParaRPr lang="da-DK" dirty="0" smtClean="0"/>
          </a:p>
          <a:p>
            <a:r>
              <a:rPr lang="da-DK" dirty="0" smtClean="0"/>
              <a:t>Automatisering</a:t>
            </a:r>
          </a:p>
        </p:txBody>
      </p:sp>
    </p:spTree>
    <p:extLst>
      <p:ext uri="{BB962C8B-B14F-4D97-AF65-F5344CB8AC3E}">
        <p14:creationId xmlns:p14="http://schemas.microsoft.com/office/powerpoint/2010/main" val="384225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Kommentarer i koden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Kommentarer lyver !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Ofte tegn på at der burde være en funktion.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Så hvis du føler behov for at skrive en kommentar til et stykke af koden, overvej om du kan udtrykke dig bedre med koden – </a:t>
            </a:r>
            <a:r>
              <a:rPr lang="da-DK" sz="1800" dirty="0" err="1" smtClean="0"/>
              <a:t>v.hj.a</a:t>
            </a:r>
            <a:r>
              <a:rPr lang="da-DK" sz="1800" dirty="0" smtClean="0"/>
              <a:t>  funktionsnavne og parameternavne.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6000" dirty="0" smtClean="0"/>
              <a:t>TODO kommentarer – Husk at få dem ryddet op når de ikke længere gælder</a:t>
            </a:r>
            <a:r>
              <a:rPr lang="da-DK" sz="1800" dirty="0" smtClean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Kan understrege vigtigheden af noget kode der ellers virker ubetydelig. – </a:t>
            </a:r>
            <a:r>
              <a:rPr lang="da-DK" sz="1800" dirty="0" err="1" smtClean="0"/>
              <a:t>f.eks</a:t>
            </a:r>
            <a:r>
              <a:rPr lang="da-DK" sz="1800" dirty="0" smtClean="0"/>
              <a:t> et .trim() eller oprettelse af nye instanser af </a:t>
            </a:r>
            <a:r>
              <a:rPr lang="da-DK" sz="1800" dirty="0" err="1" smtClean="0"/>
              <a:t>SimpleDateFormat</a:t>
            </a:r>
            <a:endParaRPr lang="da-DK" sz="1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err="1" smtClean="0"/>
              <a:t>Javadoc</a:t>
            </a:r>
            <a:r>
              <a:rPr lang="da-DK" sz="1800" dirty="0" smtClean="0"/>
              <a:t> på public API – men den skal også opdateres når logikken i koden ændre sig.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Undgå html tags i dine </a:t>
            </a:r>
            <a:r>
              <a:rPr lang="da-DK" sz="1800" dirty="0" err="1" smtClean="0"/>
              <a:t>javadoc</a:t>
            </a:r>
            <a:r>
              <a:rPr lang="da-DK" sz="1800" dirty="0" smtClean="0"/>
              <a:t> kommentarer – det gør det bare sværere at læse for dem der sidder med koden og gerne vil læse det.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Udtryk dig præcist i dine kommentarer. Det skal kunne forstås af andre der ikke kender koden så godt som dig.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Undgå redundante kommentarer.</a:t>
            </a:r>
          </a:p>
          <a:p>
            <a:r>
              <a:rPr lang="da-DK" sz="1800" dirty="0"/>
              <a:t>	</a:t>
            </a:r>
            <a:r>
              <a:rPr lang="da-DK" sz="1800" dirty="0" smtClean="0"/>
              <a:t>	/** The </a:t>
            </a:r>
            <a:r>
              <a:rPr lang="da-DK" sz="1800" dirty="0" err="1" smtClean="0"/>
              <a:t>name</a:t>
            </a:r>
            <a:r>
              <a:rPr lang="da-DK" sz="1800" dirty="0" smtClean="0"/>
              <a:t>.  */</a:t>
            </a:r>
          </a:p>
          <a:p>
            <a:r>
              <a:rPr lang="da-DK" sz="1800" dirty="0"/>
              <a:t>	</a:t>
            </a:r>
            <a:r>
              <a:rPr lang="da-DK" sz="1800" dirty="0" smtClean="0"/>
              <a:t>	</a:t>
            </a:r>
            <a:r>
              <a:rPr lang="da-DK" sz="1800" dirty="0" err="1" smtClean="0"/>
              <a:t>protected</a:t>
            </a:r>
            <a:r>
              <a:rPr lang="da-DK" sz="1800" dirty="0" smtClean="0"/>
              <a:t> </a:t>
            </a:r>
            <a:r>
              <a:rPr lang="da-DK" sz="1800" dirty="0" err="1" smtClean="0"/>
              <a:t>String</a:t>
            </a:r>
            <a:r>
              <a:rPr lang="da-DK" sz="1800" dirty="0" smtClean="0"/>
              <a:t> </a:t>
            </a:r>
            <a:r>
              <a:rPr lang="da-DK" sz="1800" dirty="0" err="1" smtClean="0"/>
              <a:t>name</a:t>
            </a:r>
            <a:r>
              <a:rPr lang="da-DK" sz="1800" dirty="0" smtClean="0"/>
              <a:t>;</a:t>
            </a:r>
          </a:p>
          <a:p>
            <a:r>
              <a:rPr lang="da-DK" sz="1800" dirty="0"/>
              <a:t>	</a:t>
            </a:r>
            <a:r>
              <a:rPr lang="da-DK" sz="1800" dirty="0" smtClean="0"/>
              <a:t>	</a:t>
            </a:r>
          </a:p>
          <a:p>
            <a:r>
              <a:rPr lang="da-DK" sz="1800" dirty="0"/>
              <a:t>	</a:t>
            </a:r>
            <a:r>
              <a:rPr lang="da-DK" sz="1800" dirty="0" smtClean="0"/>
              <a:t>	/**  Default </a:t>
            </a:r>
            <a:r>
              <a:rPr lang="da-DK" sz="1800" dirty="0" err="1" smtClean="0"/>
              <a:t>constructor</a:t>
            </a:r>
            <a:r>
              <a:rPr lang="da-DK" sz="1800" dirty="0" smtClean="0"/>
              <a:t> */</a:t>
            </a:r>
            <a:br>
              <a:rPr lang="da-DK" sz="1800" dirty="0" smtClean="0"/>
            </a:br>
            <a:r>
              <a:rPr lang="da-DK" sz="1800" dirty="0" smtClean="0"/>
              <a:t>		public </a:t>
            </a:r>
            <a:r>
              <a:rPr lang="da-DK" sz="1800" dirty="0" err="1" smtClean="0"/>
              <a:t>MyObject</a:t>
            </a:r>
            <a:r>
              <a:rPr lang="da-DK" sz="1800" dirty="0" smtClean="0"/>
              <a:t>(){ }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err="1" smtClean="0"/>
              <a:t>Udkommenteret</a:t>
            </a:r>
            <a:r>
              <a:rPr lang="da-DK" sz="1800" dirty="0" smtClean="0"/>
              <a:t> kode – bare slet det. Git husker alt for dig.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Med den rette navngivning og opsplitning i funktioner kan kommentarer bringes til et minimum.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0707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Kommentarer i koden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Kommentarer lyver !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Ofte tegn på at der burde være en funktion.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Så hvis du føler behov for at skrive en kommentar til et stykke af koden, overvej om du kan udtrykke dig bedre med koden – </a:t>
            </a:r>
            <a:r>
              <a:rPr lang="da-DK" sz="1800" dirty="0" err="1" smtClean="0"/>
              <a:t>v.hj.a</a:t>
            </a:r>
            <a:r>
              <a:rPr lang="da-DK" sz="1800" dirty="0" smtClean="0"/>
              <a:t>  funktionsnavne og parameternavne.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TODO kommentarer – Husk at få dem ryddet op når de ikke længere gælder.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6000" dirty="0" smtClean="0"/>
              <a:t>Kan understrege vigtigheden af noget kode der ellers virker ubetydelig. – </a:t>
            </a:r>
            <a:r>
              <a:rPr lang="da-DK" sz="6000" dirty="0" err="1" smtClean="0"/>
              <a:t>f.eks</a:t>
            </a:r>
            <a:r>
              <a:rPr lang="da-DK" sz="6000" dirty="0" smtClean="0"/>
              <a:t> et .trim() eller oprettelse af nye instanser af </a:t>
            </a:r>
            <a:r>
              <a:rPr lang="da-DK" sz="6000" dirty="0" err="1" smtClean="0"/>
              <a:t>SimpleDateFormat</a:t>
            </a:r>
            <a:endParaRPr lang="da-DK" sz="60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err="1" smtClean="0"/>
              <a:t>Javadoc</a:t>
            </a:r>
            <a:r>
              <a:rPr lang="da-DK" sz="1800" dirty="0" smtClean="0"/>
              <a:t> på public API – men den skal også opdateres når logikken i koden ændre sig.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Undgå html tags i dine </a:t>
            </a:r>
            <a:r>
              <a:rPr lang="da-DK" sz="1800" dirty="0" err="1" smtClean="0"/>
              <a:t>javadoc</a:t>
            </a:r>
            <a:r>
              <a:rPr lang="da-DK" sz="1800" dirty="0" smtClean="0"/>
              <a:t> kommentarer – det gør det bare sværere at læse for dem der sidder med koden og gerne vil læse det.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Udtryk dig præcist i dine kommentarer. Det skal kunne forstås af andre der ikke kender koden så godt som dig.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Undgå redundante kommentarer.</a:t>
            </a:r>
          </a:p>
          <a:p>
            <a:r>
              <a:rPr lang="da-DK" sz="1800" dirty="0"/>
              <a:t>	</a:t>
            </a:r>
            <a:r>
              <a:rPr lang="da-DK" sz="1800" dirty="0" smtClean="0"/>
              <a:t>	/** The </a:t>
            </a:r>
            <a:r>
              <a:rPr lang="da-DK" sz="1800" dirty="0" err="1" smtClean="0"/>
              <a:t>name</a:t>
            </a:r>
            <a:r>
              <a:rPr lang="da-DK" sz="1800" dirty="0" smtClean="0"/>
              <a:t>.  */</a:t>
            </a:r>
          </a:p>
          <a:p>
            <a:r>
              <a:rPr lang="da-DK" sz="1800" dirty="0"/>
              <a:t>	</a:t>
            </a:r>
            <a:r>
              <a:rPr lang="da-DK" sz="1800" dirty="0" smtClean="0"/>
              <a:t>	</a:t>
            </a:r>
            <a:r>
              <a:rPr lang="da-DK" sz="1800" dirty="0" err="1" smtClean="0"/>
              <a:t>protected</a:t>
            </a:r>
            <a:r>
              <a:rPr lang="da-DK" sz="1800" dirty="0" smtClean="0"/>
              <a:t> </a:t>
            </a:r>
            <a:r>
              <a:rPr lang="da-DK" sz="1800" dirty="0" err="1" smtClean="0"/>
              <a:t>String</a:t>
            </a:r>
            <a:r>
              <a:rPr lang="da-DK" sz="1800" dirty="0" smtClean="0"/>
              <a:t> </a:t>
            </a:r>
            <a:r>
              <a:rPr lang="da-DK" sz="1800" dirty="0" err="1" smtClean="0"/>
              <a:t>name</a:t>
            </a:r>
            <a:r>
              <a:rPr lang="da-DK" sz="1800" dirty="0" smtClean="0"/>
              <a:t>;</a:t>
            </a:r>
          </a:p>
          <a:p>
            <a:r>
              <a:rPr lang="da-DK" sz="1800" dirty="0"/>
              <a:t>	</a:t>
            </a:r>
            <a:r>
              <a:rPr lang="da-DK" sz="1800" dirty="0" smtClean="0"/>
              <a:t>	</a:t>
            </a:r>
          </a:p>
          <a:p>
            <a:r>
              <a:rPr lang="da-DK" sz="1800" dirty="0"/>
              <a:t>	</a:t>
            </a:r>
            <a:r>
              <a:rPr lang="da-DK" sz="1800" dirty="0" smtClean="0"/>
              <a:t>	/**  Default </a:t>
            </a:r>
            <a:r>
              <a:rPr lang="da-DK" sz="1800" dirty="0" err="1" smtClean="0"/>
              <a:t>constructor</a:t>
            </a:r>
            <a:r>
              <a:rPr lang="da-DK" sz="1800" dirty="0" smtClean="0"/>
              <a:t> */</a:t>
            </a:r>
            <a:br>
              <a:rPr lang="da-DK" sz="1800" dirty="0" smtClean="0"/>
            </a:br>
            <a:r>
              <a:rPr lang="da-DK" sz="1800" dirty="0" smtClean="0"/>
              <a:t>		public </a:t>
            </a:r>
            <a:r>
              <a:rPr lang="da-DK" sz="1800" dirty="0" err="1" smtClean="0"/>
              <a:t>MyObject</a:t>
            </a:r>
            <a:r>
              <a:rPr lang="da-DK" sz="1800" dirty="0" smtClean="0"/>
              <a:t>(){ }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err="1" smtClean="0"/>
              <a:t>Udkommenteret</a:t>
            </a:r>
            <a:r>
              <a:rPr lang="da-DK" sz="1800" dirty="0" smtClean="0"/>
              <a:t> kode – bare slet det. Git husker alt for dig.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Med den rette navngivning og opsplitning i funktioner kan kommentarer bringes til et minimum.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9880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Kommentarer i koden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Kommentarer lyver !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Ofte tegn på at der burde være en funktion.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Så hvis du føler behov for at skrive en kommentar til et stykke af koden, overvej om du kan udtrykke dig bedre med koden – </a:t>
            </a:r>
            <a:r>
              <a:rPr lang="da-DK" sz="1800" dirty="0" err="1" smtClean="0"/>
              <a:t>v.hj.a</a:t>
            </a:r>
            <a:r>
              <a:rPr lang="da-DK" sz="1800" dirty="0" smtClean="0"/>
              <a:t>  funktionsnavne og parameternavne.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TODO kommentarer – Husk at få dem ryddet op når de ikke længere gælder.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Kan understrege vigtigheden af noget kode der ellers virker ubetydelig. – </a:t>
            </a:r>
            <a:r>
              <a:rPr lang="da-DK" sz="1800" dirty="0" err="1" smtClean="0"/>
              <a:t>f.eks</a:t>
            </a:r>
            <a:r>
              <a:rPr lang="da-DK" sz="1800" dirty="0" smtClean="0"/>
              <a:t> et .trim() eller oprettelse af nye instanser af </a:t>
            </a:r>
            <a:r>
              <a:rPr lang="da-DK" sz="1800" dirty="0" err="1" smtClean="0"/>
              <a:t>SimpleDateFormat</a:t>
            </a:r>
            <a:endParaRPr lang="da-DK" sz="1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6000" dirty="0" err="1" smtClean="0"/>
              <a:t>Javadoc</a:t>
            </a:r>
            <a:r>
              <a:rPr lang="da-DK" sz="6000" dirty="0" smtClean="0"/>
              <a:t> på public API – men den skal også opdateres når logikken i koden ændre sig.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Undgå html tags i dine </a:t>
            </a:r>
            <a:r>
              <a:rPr lang="da-DK" sz="1800" dirty="0" err="1" smtClean="0"/>
              <a:t>javadoc</a:t>
            </a:r>
            <a:r>
              <a:rPr lang="da-DK" sz="1800" dirty="0" smtClean="0"/>
              <a:t> kommentarer – det gør det bare sværere at læse for dem der sidder med koden og gerne vil læse det.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Udtryk dig præcist i dine kommentarer. Det skal kunne forstås af andre der ikke kender koden så godt som dig.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Undgå redundante kommentarer.</a:t>
            </a:r>
          </a:p>
          <a:p>
            <a:r>
              <a:rPr lang="da-DK" sz="1800" dirty="0"/>
              <a:t>	</a:t>
            </a:r>
            <a:r>
              <a:rPr lang="da-DK" sz="1800" dirty="0" smtClean="0"/>
              <a:t>	/** The </a:t>
            </a:r>
            <a:r>
              <a:rPr lang="da-DK" sz="1800" dirty="0" err="1" smtClean="0"/>
              <a:t>name</a:t>
            </a:r>
            <a:r>
              <a:rPr lang="da-DK" sz="1800" dirty="0" smtClean="0"/>
              <a:t>.  */</a:t>
            </a:r>
          </a:p>
          <a:p>
            <a:r>
              <a:rPr lang="da-DK" sz="1800" dirty="0"/>
              <a:t>	</a:t>
            </a:r>
            <a:r>
              <a:rPr lang="da-DK" sz="1800" dirty="0" smtClean="0"/>
              <a:t>	</a:t>
            </a:r>
            <a:r>
              <a:rPr lang="da-DK" sz="1800" dirty="0" err="1" smtClean="0"/>
              <a:t>protected</a:t>
            </a:r>
            <a:r>
              <a:rPr lang="da-DK" sz="1800" dirty="0" smtClean="0"/>
              <a:t> </a:t>
            </a:r>
            <a:r>
              <a:rPr lang="da-DK" sz="1800" dirty="0" err="1" smtClean="0"/>
              <a:t>String</a:t>
            </a:r>
            <a:r>
              <a:rPr lang="da-DK" sz="1800" dirty="0" smtClean="0"/>
              <a:t> </a:t>
            </a:r>
            <a:r>
              <a:rPr lang="da-DK" sz="1800" dirty="0" err="1" smtClean="0"/>
              <a:t>name</a:t>
            </a:r>
            <a:r>
              <a:rPr lang="da-DK" sz="1800" dirty="0" smtClean="0"/>
              <a:t>;</a:t>
            </a:r>
          </a:p>
          <a:p>
            <a:r>
              <a:rPr lang="da-DK" sz="1800" dirty="0"/>
              <a:t>	</a:t>
            </a:r>
            <a:r>
              <a:rPr lang="da-DK" sz="1800" dirty="0" smtClean="0"/>
              <a:t>	</a:t>
            </a:r>
          </a:p>
          <a:p>
            <a:r>
              <a:rPr lang="da-DK" sz="1800" dirty="0"/>
              <a:t>	</a:t>
            </a:r>
            <a:r>
              <a:rPr lang="da-DK" sz="1800" dirty="0" smtClean="0"/>
              <a:t>	/**  Default </a:t>
            </a:r>
            <a:r>
              <a:rPr lang="da-DK" sz="1800" dirty="0" err="1" smtClean="0"/>
              <a:t>constructor</a:t>
            </a:r>
            <a:r>
              <a:rPr lang="da-DK" sz="1800" dirty="0" smtClean="0"/>
              <a:t> */</a:t>
            </a:r>
            <a:br>
              <a:rPr lang="da-DK" sz="1800" dirty="0" smtClean="0"/>
            </a:br>
            <a:r>
              <a:rPr lang="da-DK" sz="1800" dirty="0" smtClean="0"/>
              <a:t>		public </a:t>
            </a:r>
            <a:r>
              <a:rPr lang="da-DK" sz="1800" dirty="0" err="1" smtClean="0"/>
              <a:t>MyObject</a:t>
            </a:r>
            <a:r>
              <a:rPr lang="da-DK" sz="1800" dirty="0" smtClean="0"/>
              <a:t>(){ }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err="1" smtClean="0"/>
              <a:t>Udkommenteret</a:t>
            </a:r>
            <a:r>
              <a:rPr lang="da-DK" sz="1800" dirty="0" smtClean="0"/>
              <a:t> kode – bare slet det. Git husker alt for dig.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Med den rette navngivning og opsplitning i funktioner kan kommentarer bringes til et minimum.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808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Kommentarer i koden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Kommentarer lyver !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Ofte tegn på at der burde være en funktion.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Så hvis du føler behov for at skrive en kommentar til et stykke af koden, overvej om du kan udtrykke dig bedre med koden – </a:t>
            </a:r>
            <a:r>
              <a:rPr lang="da-DK" sz="1800" dirty="0" err="1" smtClean="0"/>
              <a:t>v.hj.a</a:t>
            </a:r>
            <a:r>
              <a:rPr lang="da-DK" sz="1800" dirty="0" smtClean="0"/>
              <a:t>  funktionsnavne og parameternavne.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TODO kommentarer – Husk at få dem ryddet op når de ikke længere gælder.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Kan understrege vigtigheden af noget kode der ellers virker ubetydelig. – </a:t>
            </a:r>
            <a:r>
              <a:rPr lang="da-DK" sz="1800" dirty="0" err="1" smtClean="0"/>
              <a:t>f.eks</a:t>
            </a:r>
            <a:r>
              <a:rPr lang="da-DK" sz="1800" dirty="0" smtClean="0"/>
              <a:t> et .trim() eller oprettelse af nye instanser af </a:t>
            </a:r>
            <a:r>
              <a:rPr lang="da-DK" sz="1800" dirty="0" err="1" smtClean="0"/>
              <a:t>SimpleDateFormat</a:t>
            </a:r>
            <a:endParaRPr lang="da-DK" sz="1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err="1" smtClean="0"/>
              <a:t>Javadoc</a:t>
            </a:r>
            <a:r>
              <a:rPr lang="da-DK" sz="1800" dirty="0" smtClean="0"/>
              <a:t> på public API – men den skal også opdateres når logikken i koden ændre sig.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6000" dirty="0" smtClean="0"/>
              <a:t>Undgå html tags i dine </a:t>
            </a:r>
            <a:r>
              <a:rPr lang="da-DK" sz="6000" dirty="0" err="1" smtClean="0"/>
              <a:t>javadoc</a:t>
            </a:r>
            <a:r>
              <a:rPr lang="da-DK" sz="6000" dirty="0" smtClean="0"/>
              <a:t> kommentarer – det gør det bare sværere at læse for dem der sidder med koden og gerne vil læse det.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Udtryk dig præcist i dine kommentarer. Det skal kunne forstås af andre der ikke kender koden så godt som dig.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Undgå redundante kommentarer.</a:t>
            </a:r>
          </a:p>
          <a:p>
            <a:r>
              <a:rPr lang="da-DK" sz="1800" dirty="0"/>
              <a:t>	</a:t>
            </a:r>
            <a:r>
              <a:rPr lang="da-DK" sz="1800" dirty="0" smtClean="0"/>
              <a:t>	/** The </a:t>
            </a:r>
            <a:r>
              <a:rPr lang="da-DK" sz="1800" dirty="0" err="1" smtClean="0"/>
              <a:t>name</a:t>
            </a:r>
            <a:r>
              <a:rPr lang="da-DK" sz="1800" dirty="0" smtClean="0"/>
              <a:t>.  */</a:t>
            </a:r>
          </a:p>
          <a:p>
            <a:r>
              <a:rPr lang="da-DK" sz="1800" dirty="0"/>
              <a:t>	</a:t>
            </a:r>
            <a:r>
              <a:rPr lang="da-DK" sz="1800" dirty="0" smtClean="0"/>
              <a:t>	</a:t>
            </a:r>
            <a:r>
              <a:rPr lang="da-DK" sz="1800" dirty="0" err="1" smtClean="0"/>
              <a:t>protected</a:t>
            </a:r>
            <a:r>
              <a:rPr lang="da-DK" sz="1800" dirty="0" smtClean="0"/>
              <a:t> </a:t>
            </a:r>
            <a:r>
              <a:rPr lang="da-DK" sz="1800" dirty="0" err="1" smtClean="0"/>
              <a:t>String</a:t>
            </a:r>
            <a:r>
              <a:rPr lang="da-DK" sz="1800" dirty="0" smtClean="0"/>
              <a:t> </a:t>
            </a:r>
            <a:r>
              <a:rPr lang="da-DK" sz="1800" dirty="0" err="1" smtClean="0"/>
              <a:t>name</a:t>
            </a:r>
            <a:r>
              <a:rPr lang="da-DK" sz="1800" dirty="0" smtClean="0"/>
              <a:t>;</a:t>
            </a:r>
          </a:p>
          <a:p>
            <a:r>
              <a:rPr lang="da-DK" sz="1800" dirty="0"/>
              <a:t>	</a:t>
            </a:r>
            <a:r>
              <a:rPr lang="da-DK" sz="1800" dirty="0" smtClean="0"/>
              <a:t>	</a:t>
            </a:r>
          </a:p>
          <a:p>
            <a:r>
              <a:rPr lang="da-DK" sz="1800" dirty="0"/>
              <a:t>	</a:t>
            </a:r>
            <a:r>
              <a:rPr lang="da-DK" sz="1800" dirty="0" smtClean="0"/>
              <a:t>	/**  Default </a:t>
            </a:r>
            <a:r>
              <a:rPr lang="da-DK" sz="1800" dirty="0" err="1" smtClean="0"/>
              <a:t>constructor</a:t>
            </a:r>
            <a:r>
              <a:rPr lang="da-DK" sz="1800" dirty="0" smtClean="0"/>
              <a:t> */</a:t>
            </a:r>
            <a:br>
              <a:rPr lang="da-DK" sz="1800" dirty="0" smtClean="0"/>
            </a:br>
            <a:r>
              <a:rPr lang="da-DK" sz="1800" dirty="0" smtClean="0"/>
              <a:t>		public </a:t>
            </a:r>
            <a:r>
              <a:rPr lang="da-DK" sz="1800" dirty="0" err="1" smtClean="0"/>
              <a:t>MyObject</a:t>
            </a:r>
            <a:r>
              <a:rPr lang="da-DK" sz="1800" dirty="0" smtClean="0"/>
              <a:t>(){ }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err="1" smtClean="0"/>
              <a:t>Udkommenteret</a:t>
            </a:r>
            <a:r>
              <a:rPr lang="da-DK" sz="1800" dirty="0" smtClean="0"/>
              <a:t> kode – bare slet det. Git husker alt for dig.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Med den rette navngivning og opsplitning i funktioner kan kommentarer bringes til et minimum.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4094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Kommentarer i koden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Kommentarer lyver !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Ofte tegn på at der burde være en funktion.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Så hvis du føler behov for at skrive en kommentar til et stykke af koden, overvej om du kan udtrykke dig bedre med koden – </a:t>
            </a:r>
            <a:r>
              <a:rPr lang="da-DK" sz="1800" dirty="0" err="1" smtClean="0"/>
              <a:t>v.hj.a</a:t>
            </a:r>
            <a:r>
              <a:rPr lang="da-DK" sz="1800" dirty="0" smtClean="0"/>
              <a:t>  funktionsnavne og parameternavne.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TODO kommentarer – Husk at få dem ryddet op når de ikke længere gælder.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Kan understrege vigtigheden af noget kode der ellers virker ubetydelig. – </a:t>
            </a:r>
            <a:r>
              <a:rPr lang="da-DK" sz="1800" dirty="0" err="1" smtClean="0"/>
              <a:t>f.eks</a:t>
            </a:r>
            <a:r>
              <a:rPr lang="da-DK" sz="1800" dirty="0" smtClean="0"/>
              <a:t> et .trim() eller oprettelse af nye instanser af </a:t>
            </a:r>
            <a:r>
              <a:rPr lang="da-DK" sz="1800" dirty="0" err="1" smtClean="0"/>
              <a:t>SimpleDateFormat</a:t>
            </a:r>
            <a:endParaRPr lang="da-DK" sz="1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err="1" smtClean="0"/>
              <a:t>Javadoc</a:t>
            </a:r>
            <a:r>
              <a:rPr lang="da-DK" sz="1800" dirty="0" smtClean="0"/>
              <a:t> på public API – men den skal også opdateres når logikken i koden ændre sig.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Undgå html tags i dine </a:t>
            </a:r>
            <a:r>
              <a:rPr lang="da-DK" sz="1800" dirty="0" err="1" smtClean="0"/>
              <a:t>javadoc</a:t>
            </a:r>
            <a:r>
              <a:rPr lang="da-DK" sz="1800" dirty="0" smtClean="0"/>
              <a:t> kommentarer – det gør det bare sværere at læse for dem der sidder med koden og gerne vil læse det.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6000" dirty="0" smtClean="0"/>
              <a:t>Udtryk dig præcist i dine kommentarer. Det skal kunne forstås af andre der ikke kender koden så godt som dig.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Undgå redundante kommentarer.</a:t>
            </a:r>
          </a:p>
          <a:p>
            <a:r>
              <a:rPr lang="da-DK" sz="1800" dirty="0"/>
              <a:t>	</a:t>
            </a:r>
            <a:r>
              <a:rPr lang="da-DK" sz="1800" dirty="0" smtClean="0"/>
              <a:t>	/** The </a:t>
            </a:r>
            <a:r>
              <a:rPr lang="da-DK" sz="1800" dirty="0" err="1" smtClean="0"/>
              <a:t>name</a:t>
            </a:r>
            <a:r>
              <a:rPr lang="da-DK" sz="1800" dirty="0" smtClean="0"/>
              <a:t>.  */</a:t>
            </a:r>
          </a:p>
          <a:p>
            <a:r>
              <a:rPr lang="da-DK" sz="1800" dirty="0"/>
              <a:t>	</a:t>
            </a:r>
            <a:r>
              <a:rPr lang="da-DK" sz="1800" dirty="0" smtClean="0"/>
              <a:t>	</a:t>
            </a:r>
            <a:r>
              <a:rPr lang="da-DK" sz="1800" dirty="0" err="1" smtClean="0"/>
              <a:t>protected</a:t>
            </a:r>
            <a:r>
              <a:rPr lang="da-DK" sz="1800" dirty="0" smtClean="0"/>
              <a:t> </a:t>
            </a:r>
            <a:r>
              <a:rPr lang="da-DK" sz="1800" dirty="0" err="1" smtClean="0"/>
              <a:t>String</a:t>
            </a:r>
            <a:r>
              <a:rPr lang="da-DK" sz="1800" dirty="0" smtClean="0"/>
              <a:t> </a:t>
            </a:r>
            <a:r>
              <a:rPr lang="da-DK" sz="1800" dirty="0" err="1" smtClean="0"/>
              <a:t>name</a:t>
            </a:r>
            <a:r>
              <a:rPr lang="da-DK" sz="1800" dirty="0" smtClean="0"/>
              <a:t>;</a:t>
            </a:r>
          </a:p>
          <a:p>
            <a:r>
              <a:rPr lang="da-DK" sz="1800" dirty="0"/>
              <a:t>	</a:t>
            </a:r>
            <a:r>
              <a:rPr lang="da-DK" sz="1800" dirty="0" smtClean="0"/>
              <a:t>	</a:t>
            </a:r>
          </a:p>
          <a:p>
            <a:r>
              <a:rPr lang="da-DK" sz="1800" dirty="0"/>
              <a:t>	</a:t>
            </a:r>
            <a:r>
              <a:rPr lang="da-DK" sz="1800" dirty="0" smtClean="0"/>
              <a:t>	/**  Default </a:t>
            </a:r>
            <a:r>
              <a:rPr lang="da-DK" sz="1800" dirty="0" err="1" smtClean="0"/>
              <a:t>constructor</a:t>
            </a:r>
            <a:r>
              <a:rPr lang="da-DK" sz="1800" dirty="0" smtClean="0"/>
              <a:t> */</a:t>
            </a:r>
            <a:br>
              <a:rPr lang="da-DK" sz="1800" dirty="0" smtClean="0"/>
            </a:br>
            <a:r>
              <a:rPr lang="da-DK" sz="1800" dirty="0" smtClean="0"/>
              <a:t>		public </a:t>
            </a:r>
            <a:r>
              <a:rPr lang="da-DK" sz="1800" dirty="0" err="1" smtClean="0"/>
              <a:t>MyObject</a:t>
            </a:r>
            <a:r>
              <a:rPr lang="da-DK" sz="1800" dirty="0" smtClean="0"/>
              <a:t>(){ }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err="1" smtClean="0"/>
              <a:t>Udkommenteret</a:t>
            </a:r>
            <a:r>
              <a:rPr lang="da-DK" sz="1800" dirty="0" smtClean="0"/>
              <a:t> kode – bare slet det. Git husker alt for dig.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Med den rette navngivning og opsplitning i funktioner kan kommentarer bringes til et minimum.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714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Kommentarer i koden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Kommentarer lyver !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Ofte tegn på at der burde være en funktion.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Så hvis du føler behov for at skrive en kommentar til et stykke af koden, overvej om du kan udtrykke dig bedre med koden – </a:t>
            </a:r>
            <a:r>
              <a:rPr lang="da-DK" sz="1800" dirty="0" err="1" smtClean="0"/>
              <a:t>v.hj.a</a:t>
            </a:r>
            <a:r>
              <a:rPr lang="da-DK" sz="1800" dirty="0" smtClean="0"/>
              <a:t>  funktionsnavne og parameternavne.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TODO kommentarer – Husk at få dem ryddet op når de ikke længere gælder.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Kan understrege vigtigheden af noget kode der ellers virker ubetydelig. – </a:t>
            </a:r>
            <a:r>
              <a:rPr lang="da-DK" sz="1800" dirty="0" err="1" smtClean="0"/>
              <a:t>f.eks</a:t>
            </a:r>
            <a:r>
              <a:rPr lang="da-DK" sz="1800" dirty="0" smtClean="0"/>
              <a:t> et .trim() eller oprettelse af nye instanser af </a:t>
            </a:r>
            <a:r>
              <a:rPr lang="da-DK" sz="1800" dirty="0" err="1" smtClean="0"/>
              <a:t>SimpleDateFormat</a:t>
            </a:r>
            <a:endParaRPr lang="da-DK" sz="1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err="1" smtClean="0"/>
              <a:t>Javadoc</a:t>
            </a:r>
            <a:r>
              <a:rPr lang="da-DK" sz="1800" dirty="0" smtClean="0"/>
              <a:t> på public API – men den skal også opdateres når logikken i koden ændre sig.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Undgå html tags i dine </a:t>
            </a:r>
            <a:r>
              <a:rPr lang="da-DK" sz="1800" dirty="0" err="1" smtClean="0"/>
              <a:t>javadoc</a:t>
            </a:r>
            <a:r>
              <a:rPr lang="da-DK" sz="1800" dirty="0" smtClean="0"/>
              <a:t> kommentarer – det gør det bare sværere at læse for dem der sidder med koden og gerne vil læse det.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Udtryk dig præcist i dine kommentarer. Det skal kunne forstås af andre der ikke kender koden så godt som dig.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6000" dirty="0" smtClean="0"/>
              <a:t>Undgå redundante kommentarer.</a:t>
            </a:r>
          </a:p>
          <a:p>
            <a:r>
              <a:rPr lang="da-DK" sz="6000" dirty="0"/>
              <a:t>	</a:t>
            </a:r>
            <a:r>
              <a:rPr lang="da-DK" sz="6000" dirty="0" smtClean="0"/>
              <a:t>	/** The </a:t>
            </a:r>
            <a:r>
              <a:rPr lang="da-DK" sz="6000" dirty="0" err="1" smtClean="0"/>
              <a:t>name</a:t>
            </a:r>
            <a:r>
              <a:rPr lang="da-DK" sz="6000" dirty="0" smtClean="0"/>
              <a:t>.  */</a:t>
            </a:r>
          </a:p>
          <a:p>
            <a:r>
              <a:rPr lang="da-DK" sz="6000" dirty="0"/>
              <a:t>	</a:t>
            </a:r>
            <a:r>
              <a:rPr lang="da-DK" sz="6000" dirty="0" smtClean="0"/>
              <a:t>	</a:t>
            </a:r>
            <a:r>
              <a:rPr lang="da-DK" sz="6000" dirty="0" err="1" smtClean="0"/>
              <a:t>protected</a:t>
            </a:r>
            <a:r>
              <a:rPr lang="da-DK" sz="6000" dirty="0" smtClean="0"/>
              <a:t> </a:t>
            </a:r>
            <a:r>
              <a:rPr lang="da-DK" sz="6000" dirty="0" err="1" smtClean="0"/>
              <a:t>String</a:t>
            </a:r>
            <a:r>
              <a:rPr lang="da-DK" sz="6000" dirty="0" smtClean="0"/>
              <a:t> </a:t>
            </a:r>
            <a:r>
              <a:rPr lang="da-DK" sz="6000" dirty="0" err="1" smtClean="0"/>
              <a:t>name</a:t>
            </a:r>
            <a:r>
              <a:rPr lang="da-DK" sz="6000" dirty="0" smtClean="0"/>
              <a:t>;</a:t>
            </a:r>
          </a:p>
          <a:p>
            <a:r>
              <a:rPr lang="da-DK" sz="6000" dirty="0"/>
              <a:t>	</a:t>
            </a:r>
            <a:r>
              <a:rPr lang="da-DK" sz="6000" dirty="0" smtClean="0"/>
              <a:t>	</a:t>
            </a:r>
          </a:p>
          <a:p>
            <a:r>
              <a:rPr lang="da-DK" sz="6000" dirty="0"/>
              <a:t>	</a:t>
            </a:r>
            <a:r>
              <a:rPr lang="da-DK" sz="6000" dirty="0" smtClean="0"/>
              <a:t>	/**  Default </a:t>
            </a:r>
            <a:r>
              <a:rPr lang="da-DK" sz="6000" dirty="0" err="1" smtClean="0"/>
              <a:t>constructor</a:t>
            </a:r>
            <a:r>
              <a:rPr lang="da-DK" sz="6000" dirty="0" smtClean="0"/>
              <a:t> */</a:t>
            </a:r>
            <a:br>
              <a:rPr lang="da-DK" sz="6000" dirty="0" smtClean="0"/>
            </a:br>
            <a:r>
              <a:rPr lang="da-DK" sz="6000" dirty="0" smtClean="0"/>
              <a:t>		public </a:t>
            </a:r>
            <a:r>
              <a:rPr lang="da-DK" sz="6000" dirty="0" err="1" smtClean="0"/>
              <a:t>MyObject</a:t>
            </a:r>
            <a:r>
              <a:rPr lang="da-DK" sz="6000" dirty="0" smtClean="0"/>
              <a:t>(){ }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err="1" smtClean="0"/>
              <a:t>Udkommenteret</a:t>
            </a:r>
            <a:r>
              <a:rPr lang="da-DK" sz="1800" dirty="0" smtClean="0"/>
              <a:t> kode – bare slet det. Git husker alt for dig.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Med den rette navngivning og opsplitning i funktioner kan kommentarer bringes til et minimum.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0291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Kommentarer i koden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Kommentarer lyver !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Ofte tegn på at der burde være en funktion.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Så hvis du føler behov for at skrive en kommentar til et stykke af koden, overvej om du kan udtrykke dig bedre med koden – </a:t>
            </a:r>
            <a:r>
              <a:rPr lang="da-DK" sz="1800" dirty="0" err="1" smtClean="0"/>
              <a:t>v.hj.a</a:t>
            </a:r>
            <a:r>
              <a:rPr lang="da-DK" sz="1800" dirty="0" smtClean="0"/>
              <a:t>  funktionsnavne og parameternavne.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TODO kommentarer – Husk at få dem ryddet op når de ikke længere gælder.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Kan understrege vigtigheden af noget kode der ellers virker ubetydelig. – </a:t>
            </a:r>
            <a:r>
              <a:rPr lang="da-DK" sz="1800" dirty="0" err="1" smtClean="0"/>
              <a:t>f.eks</a:t>
            </a:r>
            <a:r>
              <a:rPr lang="da-DK" sz="1800" dirty="0" smtClean="0"/>
              <a:t> et .trim() eller oprettelse af nye instanser af </a:t>
            </a:r>
            <a:r>
              <a:rPr lang="da-DK" sz="1800" dirty="0" err="1" smtClean="0"/>
              <a:t>SimpleDateFormat</a:t>
            </a:r>
            <a:endParaRPr lang="da-DK" sz="1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err="1" smtClean="0"/>
              <a:t>Javadoc</a:t>
            </a:r>
            <a:r>
              <a:rPr lang="da-DK" sz="1800" dirty="0" smtClean="0"/>
              <a:t> på public API – men den skal også opdateres når logikken i koden ændre sig.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Undgå html tags i dine </a:t>
            </a:r>
            <a:r>
              <a:rPr lang="da-DK" sz="1800" dirty="0" err="1" smtClean="0"/>
              <a:t>javadoc</a:t>
            </a:r>
            <a:r>
              <a:rPr lang="da-DK" sz="1800" dirty="0" smtClean="0"/>
              <a:t> kommentarer – det gør det bare sværere at læse for dem der sidder med koden og gerne vil læse det.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Udtryk dig præcist i dine kommentarer. Det skal kunne forstås af andre der ikke kender koden så godt som dig.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Undgå redundante kommentarer.</a:t>
            </a:r>
          </a:p>
          <a:p>
            <a:r>
              <a:rPr lang="da-DK" sz="1800" dirty="0"/>
              <a:t>	</a:t>
            </a:r>
            <a:r>
              <a:rPr lang="da-DK" sz="1800" dirty="0" smtClean="0"/>
              <a:t>	/** The </a:t>
            </a:r>
            <a:r>
              <a:rPr lang="da-DK" sz="1800" dirty="0" err="1" smtClean="0"/>
              <a:t>name</a:t>
            </a:r>
            <a:r>
              <a:rPr lang="da-DK" sz="1800" dirty="0" smtClean="0"/>
              <a:t>.  */</a:t>
            </a:r>
          </a:p>
          <a:p>
            <a:r>
              <a:rPr lang="da-DK" sz="1800" dirty="0"/>
              <a:t>	</a:t>
            </a:r>
            <a:r>
              <a:rPr lang="da-DK" sz="1800" dirty="0" smtClean="0"/>
              <a:t>	</a:t>
            </a:r>
            <a:r>
              <a:rPr lang="da-DK" sz="1800" dirty="0" err="1" smtClean="0"/>
              <a:t>protected</a:t>
            </a:r>
            <a:r>
              <a:rPr lang="da-DK" sz="1800" dirty="0" smtClean="0"/>
              <a:t> </a:t>
            </a:r>
            <a:r>
              <a:rPr lang="da-DK" sz="1800" dirty="0" err="1" smtClean="0"/>
              <a:t>String</a:t>
            </a:r>
            <a:r>
              <a:rPr lang="da-DK" sz="1800" dirty="0" smtClean="0"/>
              <a:t> </a:t>
            </a:r>
            <a:r>
              <a:rPr lang="da-DK" sz="1800" dirty="0" err="1" smtClean="0"/>
              <a:t>name</a:t>
            </a:r>
            <a:r>
              <a:rPr lang="da-DK" sz="1800" dirty="0" smtClean="0"/>
              <a:t>;</a:t>
            </a:r>
          </a:p>
          <a:p>
            <a:r>
              <a:rPr lang="da-DK" sz="1800" dirty="0"/>
              <a:t>	</a:t>
            </a:r>
            <a:r>
              <a:rPr lang="da-DK" sz="1800" dirty="0" smtClean="0"/>
              <a:t>	</a:t>
            </a:r>
          </a:p>
          <a:p>
            <a:r>
              <a:rPr lang="da-DK" sz="1800" dirty="0"/>
              <a:t>	</a:t>
            </a:r>
            <a:r>
              <a:rPr lang="da-DK" sz="1800" dirty="0" smtClean="0"/>
              <a:t>	/**  Default </a:t>
            </a:r>
            <a:r>
              <a:rPr lang="da-DK" sz="1800" dirty="0" err="1" smtClean="0"/>
              <a:t>constructor</a:t>
            </a:r>
            <a:r>
              <a:rPr lang="da-DK" sz="1800" dirty="0" smtClean="0"/>
              <a:t> */</a:t>
            </a:r>
            <a:br>
              <a:rPr lang="da-DK" sz="1800" dirty="0" smtClean="0"/>
            </a:br>
            <a:r>
              <a:rPr lang="da-DK" sz="1800" dirty="0" smtClean="0"/>
              <a:t>		public </a:t>
            </a:r>
            <a:r>
              <a:rPr lang="da-DK" sz="1800" dirty="0" err="1" smtClean="0"/>
              <a:t>MyObject</a:t>
            </a:r>
            <a:r>
              <a:rPr lang="da-DK" sz="1800" dirty="0" smtClean="0"/>
              <a:t>(){ }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6000" dirty="0" err="1" smtClean="0"/>
              <a:t>Udkommenteret</a:t>
            </a:r>
            <a:r>
              <a:rPr lang="da-DK" sz="6000" dirty="0" smtClean="0"/>
              <a:t> kode – bare slet det. Git husker alt for dig.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Med den rette navngivning og opsplitning i funktioner kan kommentarer bringes til et minimum.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8912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Kommentarer i koden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Kommentarer lyver !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Ofte tegn på at der burde være en funktion.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Så hvis du føler behov for at skrive en kommentar til et stykke af koden, overvej om du kan udtrykke dig bedre med koden – </a:t>
            </a:r>
            <a:r>
              <a:rPr lang="da-DK" sz="1800" dirty="0" err="1" smtClean="0"/>
              <a:t>v.hj.a</a:t>
            </a:r>
            <a:r>
              <a:rPr lang="da-DK" sz="1800" dirty="0" smtClean="0"/>
              <a:t>  funktionsnavne og parameternavne.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TODO kommentarer – Husk at få dem ryddet op når de ikke længere gælder.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Kan understrege vigtigheden af noget kode der ellers virker ubetydelig. – </a:t>
            </a:r>
            <a:r>
              <a:rPr lang="da-DK" sz="1800" dirty="0" err="1" smtClean="0"/>
              <a:t>f.eks</a:t>
            </a:r>
            <a:r>
              <a:rPr lang="da-DK" sz="1800" dirty="0" smtClean="0"/>
              <a:t> et .trim() eller oprettelse af nye instanser af </a:t>
            </a:r>
            <a:r>
              <a:rPr lang="da-DK" sz="1800" dirty="0" err="1" smtClean="0"/>
              <a:t>SimpleDateFormat</a:t>
            </a:r>
            <a:endParaRPr lang="da-DK" sz="1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err="1" smtClean="0"/>
              <a:t>Javadoc</a:t>
            </a:r>
            <a:r>
              <a:rPr lang="da-DK" sz="1800" dirty="0" smtClean="0"/>
              <a:t> på public API – men den skal også opdateres når logikken i koden ændre sig.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Undgå html tags i dine </a:t>
            </a:r>
            <a:r>
              <a:rPr lang="da-DK" sz="1800" dirty="0" err="1" smtClean="0"/>
              <a:t>javadoc</a:t>
            </a:r>
            <a:r>
              <a:rPr lang="da-DK" sz="1800" dirty="0" smtClean="0"/>
              <a:t> kommentarer – det gør det bare sværere at læse for dem der sidder med koden og gerne vil læse det.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Udtryk dig præcist i dine kommentarer. Det skal kunne forstås af andre der ikke kender koden så godt som dig.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Undgå redundante kommentarer.</a:t>
            </a:r>
          </a:p>
          <a:p>
            <a:r>
              <a:rPr lang="da-DK" sz="1800" dirty="0"/>
              <a:t>	</a:t>
            </a:r>
            <a:r>
              <a:rPr lang="da-DK" sz="1800" dirty="0" smtClean="0"/>
              <a:t>	/** The </a:t>
            </a:r>
            <a:r>
              <a:rPr lang="da-DK" sz="1800" dirty="0" err="1" smtClean="0"/>
              <a:t>name</a:t>
            </a:r>
            <a:r>
              <a:rPr lang="da-DK" sz="1800" dirty="0" smtClean="0"/>
              <a:t>.  */</a:t>
            </a:r>
          </a:p>
          <a:p>
            <a:r>
              <a:rPr lang="da-DK" sz="1800" dirty="0"/>
              <a:t>	</a:t>
            </a:r>
            <a:r>
              <a:rPr lang="da-DK" sz="1800" dirty="0" smtClean="0"/>
              <a:t>	</a:t>
            </a:r>
            <a:r>
              <a:rPr lang="da-DK" sz="1800" dirty="0" err="1" smtClean="0"/>
              <a:t>protected</a:t>
            </a:r>
            <a:r>
              <a:rPr lang="da-DK" sz="1800" dirty="0" smtClean="0"/>
              <a:t> </a:t>
            </a:r>
            <a:r>
              <a:rPr lang="da-DK" sz="1800" dirty="0" err="1" smtClean="0"/>
              <a:t>String</a:t>
            </a:r>
            <a:r>
              <a:rPr lang="da-DK" sz="1800" dirty="0" smtClean="0"/>
              <a:t> </a:t>
            </a:r>
            <a:r>
              <a:rPr lang="da-DK" sz="1800" dirty="0" err="1" smtClean="0"/>
              <a:t>name</a:t>
            </a:r>
            <a:r>
              <a:rPr lang="da-DK" sz="1800" dirty="0" smtClean="0"/>
              <a:t>;</a:t>
            </a:r>
          </a:p>
          <a:p>
            <a:r>
              <a:rPr lang="da-DK" sz="1800" dirty="0"/>
              <a:t>	</a:t>
            </a:r>
            <a:r>
              <a:rPr lang="da-DK" sz="1800" dirty="0" smtClean="0"/>
              <a:t>	</a:t>
            </a:r>
          </a:p>
          <a:p>
            <a:r>
              <a:rPr lang="da-DK" sz="1800" dirty="0"/>
              <a:t>	</a:t>
            </a:r>
            <a:r>
              <a:rPr lang="da-DK" sz="1800" dirty="0" smtClean="0"/>
              <a:t>	/**  Default </a:t>
            </a:r>
            <a:r>
              <a:rPr lang="da-DK" sz="1800" dirty="0" err="1" smtClean="0"/>
              <a:t>constructor</a:t>
            </a:r>
            <a:r>
              <a:rPr lang="da-DK" sz="1800" dirty="0" smtClean="0"/>
              <a:t> */</a:t>
            </a:r>
            <a:br>
              <a:rPr lang="da-DK" sz="1800" dirty="0" smtClean="0"/>
            </a:br>
            <a:r>
              <a:rPr lang="da-DK" sz="1800" dirty="0" smtClean="0"/>
              <a:t>		public </a:t>
            </a:r>
            <a:r>
              <a:rPr lang="da-DK" sz="1800" dirty="0" err="1" smtClean="0"/>
              <a:t>MyObject</a:t>
            </a:r>
            <a:r>
              <a:rPr lang="da-DK" sz="1800" dirty="0" smtClean="0"/>
              <a:t>(){ }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err="1" smtClean="0"/>
              <a:t>Udkommenteret</a:t>
            </a:r>
            <a:r>
              <a:rPr lang="da-DK" sz="1800" dirty="0" smtClean="0"/>
              <a:t> kode – bare slet det. Git husker alt for dig.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8000" dirty="0" smtClean="0"/>
              <a:t>Med den rette navngivning og opsplitning i funktioner kan kommentarer bringes til et minimum.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3037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Formattering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dirty="0" smtClean="0"/>
              <a:t>Vertikal </a:t>
            </a:r>
            <a:r>
              <a:rPr lang="da-DK" dirty="0" err="1" smtClean="0"/>
              <a:t>formattering</a:t>
            </a:r>
            <a:endParaRPr lang="da-DK" dirty="0"/>
          </a:p>
          <a:p>
            <a:pPr marL="1774439" lvl="1" indent="-685800">
              <a:buFont typeface="Arial" panose="020B0604020202020204" pitchFamily="34" charset="0"/>
              <a:buChar char="•"/>
            </a:pPr>
            <a:r>
              <a:rPr lang="da-DK" dirty="0" err="1" smtClean="0"/>
              <a:t>Linieskift</a:t>
            </a:r>
            <a:r>
              <a:rPr lang="da-DK" dirty="0" smtClean="0"/>
              <a:t> til adskillelse af koncepter.</a:t>
            </a:r>
          </a:p>
          <a:p>
            <a:pPr marL="1774439" lvl="1" indent="-685800">
              <a:buFont typeface="Arial" panose="020B0604020202020204" pitchFamily="34" charset="0"/>
              <a:buChar char="•"/>
            </a:pPr>
            <a:r>
              <a:rPr lang="da-DK" dirty="0" smtClean="0"/>
              <a:t>Koncepter der hører sammen bør placeres sammen.</a:t>
            </a:r>
          </a:p>
          <a:p>
            <a:pPr marL="1774439" lvl="1" indent="-685800">
              <a:buFont typeface="Arial" panose="020B0604020202020204" pitchFamily="34" charset="0"/>
              <a:buChar char="•"/>
            </a:pPr>
            <a:r>
              <a:rPr lang="da-DK" dirty="0" smtClean="0"/>
              <a:t>Instans variabler – public </a:t>
            </a:r>
            <a:r>
              <a:rPr lang="da-DK" dirty="0" err="1" smtClean="0"/>
              <a:t>static</a:t>
            </a:r>
            <a:r>
              <a:rPr lang="da-DK" dirty="0" smtClean="0"/>
              <a:t> final, public </a:t>
            </a:r>
            <a:r>
              <a:rPr lang="da-DK" dirty="0" err="1" smtClean="0"/>
              <a:t>static</a:t>
            </a:r>
            <a:r>
              <a:rPr lang="da-DK" dirty="0" smtClean="0"/>
              <a:t>, private </a:t>
            </a:r>
            <a:r>
              <a:rPr lang="da-DK" dirty="0" err="1" smtClean="0"/>
              <a:t>static</a:t>
            </a:r>
            <a:r>
              <a:rPr lang="da-DK" dirty="0" smtClean="0"/>
              <a:t>, private</a:t>
            </a:r>
          </a:p>
          <a:p>
            <a:pPr marL="1774439" lvl="1" indent="-685800">
              <a:buFont typeface="Arial" panose="020B0604020202020204" pitchFamily="34" charset="0"/>
              <a:buChar char="•"/>
            </a:pPr>
            <a:r>
              <a:rPr lang="da-DK" dirty="0" smtClean="0"/>
              <a:t>Funktioner kalder funktioner der er længere nede i filen, ikke omvendt.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7974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Formattering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dirty="0" smtClean="0"/>
              <a:t>Vertikal </a:t>
            </a:r>
            <a:r>
              <a:rPr lang="da-DK" dirty="0" err="1" smtClean="0"/>
              <a:t>formattering</a:t>
            </a:r>
            <a:endParaRPr lang="da-DK" dirty="0"/>
          </a:p>
          <a:p>
            <a:pPr marL="1774439" lvl="1" indent="-685800">
              <a:buFont typeface="Arial" panose="020B0604020202020204" pitchFamily="34" charset="0"/>
              <a:buChar char="•"/>
            </a:pPr>
            <a:r>
              <a:rPr lang="da-DK" dirty="0" err="1" smtClean="0"/>
              <a:t>Linieskift</a:t>
            </a:r>
            <a:r>
              <a:rPr lang="da-DK" dirty="0" smtClean="0"/>
              <a:t> til adskillelse af koncepter.</a:t>
            </a:r>
          </a:p>
          <a:p>
            <a:pPr marL="1774439" lvl="1" indent="-685800">
              <a:buFont typeface="Arial" panose="020B0604020202020204" pitchFamily="34" charset="0"/>
              <a:buChar char="•"/>
            </a:pPr>
            <a:r>
              <a:rPr lang="da-DK" dirty="0" smtClean="0"/>
              <a:t>Koncepter der hører sammen bør placeres sammen.</a:t>
            </a:r>
          </a:p>
          <a:p>
            <a:pPr marL="1774439" lvl="1" indent="-685800">
              <a:buFont typeface="Arial" panose="020B0604020202020204" pitchFamily="34" charset="0"/>
              <a:buChar char="•"/>
            </a:pPr>
            <a:r>
              <a:rPr lang="da-DK" dirty="0" smtClean="0"/>
              <a:t>Instans variabler – public </a:t>
            </a:r>
            <a:r>
              <a:rPr lang="da-DK" dirty="0" err="1" smtClean="0"/>
              <a:t>static</a:t>
            </a:r>
            <a:r>
              <a:rPr lang="da-DK" dirty="0" smtClean="0"/>
              <a:t> final, public </a:t>
            </a:r>
            <a:r>
              <a:rPr lang="da-DK" dirty="0" err="1" smtClean="0"/>
              <a:t>static</a:t>
            </a:r>
            <a:r>
              <a:rPr lang="da-DK" dirty="0" smtClean="0"/>
              <a:t>, private </a:t>
            </a:r>
            <a:r>
              <a:rPr lang="da-DK" dirty="0" err="1" smtClean="0"/>
              <a:t>static</a:t>
            </a:r>
            <a:r>
              <a:rPr lang="da-DK" dirty="0" smtClean="0"/>
              <a:t>, private</a:t>
            </a:r>
          </a:p>
          <a:p>
            <a:pPr marL="1774439" lvl="1" indent="-685800">
              <a:buFont typeface="Arial" panose="020B0604020202020204" pitchFamily="34" charset="0"/>
              <a:buChar char="•"/>
            </a:pPr>
            <a:r>
              <a:rPr lang="da-DK" dirty="0" smtClean="0"/>
              <a:t>Funktioner kalder funktioner der er længere nede i filen, ikke omvendt.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dirty="0" smtClean="0"/>
              <a:t>Horisontal </a:t>
            </a:r>
            <a:r>
              <a:rPr lang="da-DK" dirty="0" err="1" smtClean="0"/>
              <a:t>formattering</a:t>
            </a:r>
            <a:endParaRPr lang="da-DK" dirty="0" smtClean="0"/>
          </a:p>
          <a:p>
            <a:pPr marL="1774439" lvl="1" indent="-685800">
              <a:buFont typeface="Arial" panose="020B0604020202020204" pitchFamily="34" charset="0"/>
              <a:buChar char="•"/>
            </a:pPr>
            <a:r>
              <a:rPr lang="da-DK" dirty="0" err="1" smtClean="0"/>
              <a:t>Indentering</a:t>
            </a:r>
            <a:r>
              <a:rPr lang="da-DK" dirty="0" smtClean="0"/>
              <a:t>. </a:t>
            </a:r>
          </a:p>
          <a:p>
            <a:pPr marL="1774439" lvl="1" indent="-685800">
              <a:buFont typeface="Arial" panose="020B0604020202020204" pitchFamily="34" charset="0"/>
              <a:buChar char="•"/>
            </a:pPr>
            <a:r>
              <a:rPr lang="da-DK" dirty="0" smtClean="0"/>
              <a:t>Max </a:t>
            </a:r>
            <a:r>
              <a:rPr lang="da-DK" dirty="0" err="1" smtClean="0"/>
              <a:t>linielængde</a:t>
            </a:r>
            <a:endParaRPr lang="da-DK" dirty="0"/>
          </a:p>
          <a:p>
            <a:pPr marL="1774439" lvl="1" indent="-685800">
              <a:buFont typeface="Arial" panose="020B0604020202020204" pitchFamily="34" charset="0"/>
              <a:buChar char="•"/>
            </a:pPr>
            <a:r>
              <a:rPr lang="da-DK" dirty="0" err="1" smtClean="0"/>
              <a:t>Scope</a:t>
            </a:r>
            <a:r>
              <a:rPr lang="da-DK" dirty="0" smtClean="0"/>
              <a:t>-start – ny </a:t>
            </a:r>
            <a:r>
              <a:rPr lang="da-DK" dirty="0" err="1" smtClean="0"/>
              <a:t>linie</a:t>
            </a:r>
            <a:r>
              <a:rPr lang="da-DK" dirty="0" smtClean="0"/>
              <a:t> eller sidst på </a:t>
            </a:r>
            <a:r>
              <a:rPr lang="da-DK" dirty="0" err="1" smtClean="0"/>
              <a:t>linien</a:t>
            </a:r>
            <a:r>
              <a:rPr lang="da-DK" dirty="0" smtClean="0"/>
              <a:t>.</a:t>
            </a:r>
          </a:p>
          <a:p>
            <a:pPr marL="1774439" lvl="1" indent="-685800">
              <a:buFont typeface="Arial" panose="020B0604020202020204" pitchFamily="34" charset="0"/>
              <a:buChar char="•"/>
            </a:pPr>
            <a:r>
              <a:rPr lang="da-DK" dirty="0"/>
              <a:t>Anvendelse af {  } selv ved </a:t>
            </a:r>
            <a:r>
              <a:rPr lang="da-DK" dirty="0" err="1"/>
              <a:t>oneliners</a:t>
            </a:r>
            <a:r>
              <a:rPr lang="da-DK" dirty="0"/>
              <a:t>.</a:t>
            </a:r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7301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275" y="4084320"/>
            <a:ext cx="10175725" cy="1601372"/>
          </a:xfrm>
        </p:spPr>
        <p:txBody>
          <a:bodyPr/>
          <a:lstStyle/>
          <a:p>
            <a:r>
              <a:rPr lang="da-DK" b="1" dirty="0" err="1" smtClean="0"/>
              <a:t>Clean</a:t>
            </a:r>
            <a:r>
              <a:rPr lang="da-DK" b="1" dirty="0" smtClean="0"/>
              <a:t> Code</a:t>
            </a:r>
            <a:endParaRPr lang="da-DK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926080" y="5685692"/>
            <a:ext cx="8534400" cy="1050388"/>
          </a:xfrm>
        </p:spPr>
        <p:txBody>
          <a:bodyPr/>
          <a:lstStyle/>
          <a:p>
            <a:r>
              <a:rPr lang="da-DK" sz="5400" dirty="0" smtClean="0"/>
              <a:t>By Robert C. Martin</a:t>
            </a:r>
            <a:endParaRPr lang="da-DK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9016" y="507682"/>
            <a:ext cx="10014904" cy="1290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1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Formattering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dirty="0" smtClean="0"/>
              <a:t>Vertikal </a:t>
            </a:r>
            <a:r>
              <a:rPr lang="da-DK" dirty="0" err="1" smtClean="0"/>
              <a:t>formattering</a:t>
            </a:r>
            <a:endParaRPr lang="da-DK" dirty="0"/>
          </a:p>
          <a:p>
            <a:pPr marL="1774439" lvl="1" indent="-685800">
              <a:buFont typeface="Arial" panose="020B0604020202020204" pitchFamily="34" charset="0"/>
              <a:buChar char="•"/>
            </a:pPr>
            <a:r>
              <a:rPr lang="da-DK" dirty="0" err="1" smtClean="0"/>
              <a:t>Linieskift</a:t>
            </a:r>
            <a:r>
              <a:rPr lang="da-DK" dirty="0" smtClean="0"/>
              <a:t> til adskillelse af koncepter.</a:t>
            </a:r>
          </a:p>
          <a:p>
            <a:pPr marL="1774439" lvl="1" indent="-685800">
              <a:buFont typeface="Arial" panose="020B0604020202020204" pitchFamily="34" charset="0"/>
              <a:buChar char="•"/>
            </a:pPr>
            <a:r>
              <a:rPr lang="da-DK" dirty="0" smtClean="0"/>
              <a:t>Koncepter der hører sammen bør placeres sammen.</a:t>
            </a:r>
          </a:p>
          <a:p>
            <a:pPr marL="1774439" lvl="1" indent="-685800">
              <a:buFont typeface="Arial" panose="020B0604020202020204" pitchFamily="34" charset="0"/>
              <a:buChar char="•"/>
            </a:pPr>
            <a:r>
              <a:rPr lang="da-DK" dirty="0" smtClean="0"/>
              <a:t>Instans variabler – public </a:t>
            </a:r>
            <a:r>
              <a:rPr lang="da-DK" dirty="0" err="1" smtClean="0"/>
              <a:t>static</a:t>
            </a:r>
            <a:r>
              <a:rPr lang="da-DK" dirty="0" smtClean="0"/>
              <a:t> final, public </a:t>
            </a:r>
            <a:r>
              <a:rPr lang="da-DK" dirty="0" err="1" smtClean="0"/>
              <a:t>static</a:t>
            </a:r>
            <a:r>
              <a:rPr lang="da-DK" dirty="0" smtClean="0"/>
              <a:t>, private </a:t>
            </a:r>
            <a:r>
              <a:rPr lang="da-DK" dirty="0" err="1" smtClean="0"/>
              <a:t>static</a:t>
            </a:r>
            <a:r>
              <a:rPr lang="da-DK" dirty="0" smtClean="0"/>
              <a:t>, private</a:t>
            </a:r>
          </a:p>
          <a:p>
            <a:pPr marL="1774439" lvl="1" indent="-685800">
              <a:buFont typeface="Arial" panose="020B0604020202020204" pitchFamily="34" charset="0"/>
              <a:buChar char="•"/>
            </a:pPr>
            <a:r>
              <a:rPr lang="da-DK" dirty="0" smtClean="0"/>
              <a:t>Funktioner kalder funktioner der er længere nede i filen, ikke omvendt.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dirty="0" smtClean="0"/>
              <a:t>Horisontal </a:t>
            </a:r>
            <a:r>
              <a:rPr lang="da-DK" dirty="0" err="1" smtClean="0"/>
              <a:t>formattering</a:t>
            </a:r>
            <a:endParaRPr lang="da-DK" dirty="0" smtClean="0"/>
          </a:p>
          <a:p>
            <a:pPr marL="1774439" lvl="1" indent="-685800">
              <a:buFont typeface="Arial" panose="020B0604020202020204" pitchFamily="34" charset="0"/>
              <a:buChar char="•"/>
            </a:pPr>
            <a:r>
              <a:rPr lang="da-DK" dirty="0" err="1" smtClean="0"/>
              <a:t>Indentering</a:t>
            </a:r>
            <a:r>
              <a:rPr lang="da-DK" dirty="0" smtClean="0"/>
              <a:t>. </a:t>
            </a:r>
          </a:p>
          <a:p>
            <a:pPr marL="1774439" lvl="1" indent="-685800">
              <a:buFont typeface="Arial" panose="020B0604020202020204" pitchFamily="34" charset="0"/>
              <a:buChar char="•"/>
            </a:pPr>
            <a:r>
              <a:rPr lang="da-DK" dirty="0" smtClean="0"/>
              <a:t>Max </a:t>
            </a:r>
            <a:r>
              <a:rPr lang="da-DK" dirty="0" err="1" smtClean="0"/>
              <a:t>linielængde</a:t>
            </a:r>
            <a:endParaRPr lang="da-DK" dirty="0"/>
          </a:p>
          <a:p>
            <a:pPr marL="1774439" lvl="1" indent="-685800">
              <a:buFont typeface="Arial" panose="020B0604020202020204" pitchFamily="34" charset="0"/>
              <a:buChar char="•"/>
            </a:pPr>
            <a:r>
              <a:rPr lang="da-DK" dirty="0" err="1" smtClean="0"/>
              <a:t>Scope</a:t>
            </a:r>
            <a:r>
              <a:rPr lang="da-DK" dirty="0" smtClean="0"/>
              <a:t>-start – ny </a:t>
            </a:r>
            <a:r>
              <a:rPr lang="da-DK" dirty="0" err="1" smtClean="0"/>
              <a:t>linie</a:t>
            </a:r>
            <a:r>
              <a:rPr lang="da-DK" dirty="0" smtClean="0"/>
              <a:t> eller sidst på </a:t>
            </a:r>
            <a:r>
              <a:rPr lang="da-DK" dirty="0" err="1" smtClean="0"/>
              <a:t>linien</a:t>
            </a:r>
            <a:r>
              <a:rPr lang="da-DK" dirty="0" smtClean="0"/>
              <a:t>.</a:t>
            </a:r>
          </a:p>
          <a:p>
            <a:pPr marL="1774439" lvl="1" indent="-685800">
              <a:buFont typeface="Arial" panose="020B0604020202020204" pitchFamily="34" charset="0"/>
              <a:buChar char="•"/>
            </a:pPr>
            <a:r>
              <a:rPr lang="da-DK" dirty="0"/>
              <a:t>Anvendelse af {  } selv ved </a:t>
            </a:r>
            <a:r>
              <a:rPr lang="da-DK" dirty="0" err="1"/>
              <a:t>oneliners</a:t>
            </a:r>
            <a:r>
              <a:rPr lang="da-DK" dirty="0"/>
              <a:t>.</a:t>
            </a:r>
            <a:endParaRPr lang="da-DK" dirty="0" smtClean="0"/>
          </a:p>
          <a:p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595" y="6004560"/>
            <a:ext cx="19179260" cy="727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6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Formattering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2200" dirty="0" smtClean="0"/>
              <a:t>Vertikal </a:t>
            </a:r>
            <a:r>
              <a:rPr lang="da-DK" sz="2200" dirty="0" err="1" smtClean="0"/>
              <a:t>formattering</a:t>
            </a:r>
            <a:endParaRPr lang="da-DK" sz="2200" dirty="0"/>
          </a:p>
          <a:p>
            <a:pPr marL="1774439" lvl="1" indent="-685800">
              <a:buFont typeface="Arial" panose="020B0604020202020204" pitchFamily="34" charset="0"/>
              <a:buChar char="•"/>
            </a:pPr>
            <a:r>
              <a:rPr lang="da-DK" sz="2200" dirty="0" err="1" smtClean="0"/>
              <a:t>Linieskift</a:t>
            </a:r>
            <a:r>
              <a:rPr lang="da-DK" sz="2200" dirty="0" smtClean="0"/>
              <a:t> til adskillelse af koncepter.</a:t>
            </a:r>
          </a:p>
          <a:p>
            <a:pPr marL="1774439" lvl="1" indent="-685800">
              <a:buFont typeface="Arial" panose="020B0604020202020204" pitchFamily="34" charset="0"/>
              <a:buChar char="•"/>
            </a:pPr>
            <a:r>
              <a:rPr lang="da-DK" sz="2200" dirty="0" smtClean="0"/>
              <a:t>Koncepter der hører sammen bør placeres sammen.</a:t>
            </a:r>
          </a:p>
          <a:p>
            <a:pPr marL="1774439" lvl="1" indent="-685800">
              <a:buFont typeface="Arial" panose="020B0604020202020204" pitchFamily="34" charset="0"/>
              <a:buChar char="•"/>
            </a:pPr>
            <a:r>
              <a:rPr lang="da-DK" sz="2200" dirty="0" smtClean="0"/>
              <a:t>Instans variabler – public </a:t>
            </a:r>
            <a:r>
              <a:rPr lang="da-DK" sz="2200" dirty="0" err="1" smtClean="0"/>
              <a:t>static</a:t>
            </a:r>
            <a:r>
              <a:rPr lang="da-DK" sz="2200" dirty="0" smtClean="0"/>
              <a:t> final, public </a:t>
            </a:r>
            <a:r>
              <a:rPr lang="da-DK" sz="2200" dirty="0" err="1" smtClean="0"/>
              <a:t>static</a:t>
            </a:r>
            <a:r>
              <a:rPr lang="da-DK" sz="2200" dirty="0" smtClean="0"/>
              <a:t>, private </a:t>
            </a:r>
            <a:r>
              <a:rPr lang="da-DK" sz="2200" dirty="0" err="1" smtClean="0"/>
              <a:t>static</a:t>
            </a:r>
            <a:r>
              <a:rPr lang="da-DK" sz="2200" dirty="0" smtClean="0"/>
              <a:t>, private</a:t>
            </a:r>
          </a:p>
          <a:p>
            <a:pPr marL="1774439" lvl="1" indent="-685800">
              <a:buFont typeface="Arial" panose="020B0604020202020204" pitchFamily="34" charset="0"/>
              <a:buChar char="•"/>
            </a:pPr>
            <a:r>
              <a:rPr lang="da-DK" sz="2200" dirty="0" smtClean="0"/>
              <a:t>Funktioner kalder funktioner der er længere nede i filen, ikke omvendt.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2200" dirty="0" smtClean="0"/>
              <a:t>Horisontal </a:t>
            </a:r>
            <a:r>
              <a:rPr lang="da-DK" sz="2200" dirty="0" err="1" smtClean="0"/>
              <a:t>formattering</a:t>
            </a:r>
            <a:endParaRPr lang="da-DK" sz="2200" dirty="0" smtClean="0"/>
          </a:p>
          <a:p>
            <a:pPr marL="1774439" lvl="1" indent="-685800">
              <a:buFont typeface="Arial" panose="020B0604020202020204" pitchFamily="34" charset="0"/>
              <a:buChar char="•"/>
            </a:pPr>
            <a:r>
              <a:rPr lang="da-DK" sz="2200" dirty="0" err="1" smtClean="0"/>
              <a:t>Indentering</a:t>
            </a:r>
            <a:r>
              <a:rPr lang="da-DK" sz="2200" dirty="0" smtClean="0"/>
              <a:t>.</a:t>
            </a:r>
          </a:p>
          <a:p>
            <a:pPr marL="1774439" lvl="1" indent="-685800">
              <a:buFont typeface="Arial" panose="020B0604020202020204" pitchFamily="34" charset="0"/>
              <a:buChar char="•"/>
            </a:pPr>
            <a:r>
              <a:rPr lang="da-DK" sz="2200" dirty="0" smtClean="0"/>
              <a:t>Max </a:t>
            </a:r>
            <a:r>
              <a:rPr lang="da-DK" sz="2200" dirty="0" err="1" smtClean="0"/>
              <a:t>linielængde</a:t>
            </a:r>
            <a:endParaRPr lang="da-DK" sz="2200" dirty="0"/>
          </a:p>
          <a:p>
            <a:pPr marL="1774439" lvl="1" indent="-685800">
              <a:buFont typeface="Arial" panose="020B0604020202020204" pitchFamily="34" charset="0"/>
              <a:buChar char="•"/>
            </a:pPr>
            <a:r>
              <a:rPr lang="da-DK" sz="2200" dirty="0" err="1" smtClean="0"/>
              <a:t>Scope</a:t>
            </a:r>
            <a:r>
              <a:rPr lang="da-DK" sz="2200" dirty="0" smtClean="0"/>
              <a:t>-start – ny </a:t>
            </a:r>
            <a:r>
              <a:rPr lang="da-DK" sz="2200" dirty="0" err="1" smtClean="0"/>
              <a:t>linie</a:t>
            </a:r>
            <a:r>
              <a:rPr lang="da-DK" sz="2200" dirty="0" smtClean="0"/>
              <a:t> eller sidst på </a:t>
            </a:r>
            <a:r>
              <a:rPr lang="da-DK" sz="2200" dirty="0" err="1" smtClean="0"/>
              <a:t>linien</a:t>
            </a:r>
            <a:r>
              <a:rPr lang="da-DK" sz="2200" dirty="0" smtClean="0"/>
              <a:t>.</a:t>
            </a:r>
          </a:p>
          <a:p>
            <a:pPr marL="1774439" lvl="1" indent="-685800">
              <a:buFont typeface="Arial" panose="020B0604020202020204" pitchFamily="34" charset="0"/>
              <a:buChar char="•"/>
            </a:pPr>
            <a:r>
              <a:rPr lang="da-DK" sz="2400" dirty="0"/>
              <a:t>Anvendelse af {  } selv ved </a:t>
            </a:r>
            <a:r>
              <a:rPr lang="da-DK" sz="2400" dirty="0" err="1"/>
              <a:t>oneliners</a:t>
            </a:r>
            <a:r>
              <a:rPr lang="da-DK" sz="2400" dirty="0"/>
              <a:t>.</a:t>
            </a:r>
            <a:endParaRPr lang="da-DK" sz="22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6000" dirty="0" smtClean="0"/>
              <a:t>Bliv enige om en fælles </a:t>
            </a:r>
            <a:r>
              <a:rPr lang="da-DK" sz="6000" dirty="0" err="1" smtClean="0"/>
              <a:t>formatteringsstandard</a:t>
            </a:r>
            <a:endParaRPr lang="da-DK" sz="60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6000" dirty="0" err="1" smtClean="0"/>
              <a:t>Encode</a:t>
            </a:r>
            <a:r>
              <a:rPr lang="da-DK" sz="6000" dirty="0" smtClean="0"/>
              <a:t> det i </a:t>
            </a:r>
            <a:r>
              <a:rPr lang="da-DK" sz="6000" dirty="0" err="1" smtClean="0"/>
              <a:t>IDE’en</a:t>
            </a:r>
            <a:r>
              <a:rPr lang="da-DK" sz="6000" dirty="0" smtClean="0"/>
              <a:t> hvis muligt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6000" dirty="0" err="1" smtClean="0"/>
              <a:t>Enforce</a:t>
            </a:r>
            <a:r>
              <a:rPr lang="da-DK" sz="6000" dirty="0" smtClean="0"/>
              <a:t> det i byggemiljø hvis muligt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6000" dirty="0" smtClean="0"/>
              <a:t>Ens </a:t>
            </a:r>
            <a:r>
              <a:rPr lang="da-DK" sz="6000" dirty="0" err="1" smtClean="0"/>
              <a:t>formattering</a:t>
            </a:r>
            <a:r>
              <a:rPr lang="da-DK" sz="6000" dirty="0" smtClean="0"/>
              <a:t> -&gt; færre </a:t>
            </a:r>
            <a:r>
              <a:rPr lang="da-DK" sz="6000" dirty="0" err="1" smtClean="0"/>
              <a:t>merge</a:t>
            </a:r>
            <a:r>
              <a:rPr lang="da-DK" sz="6000" dirty="0" smtClean="0"/>
              <a:t> konflikter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849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Konsekvensen af dårlig kode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dirty="0" smtClean="0"/>
              <a:t>Svært at rette fejl.</a:t>
            </a:r>
            <a:endParaRPr lang="da-DK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dirty="0"/>
              <a:t>Svær at </a:t>
            </a:r>
            <a:r>
              <a:rPr lang="da-DK" dirty="0" smtClean="0"/>
              <a:t>udvide med ny funktionalitet.</a:t>
            </a:r>
            <a:endParaRPr lang="da-DK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dirty="0"/>
              <a:t>Ingen har lyst til at arbejde med den -&gt; flugt fra </a:t>
            </a:r>
            <a:r>
              <a:rPr lang="da-DK" dirty="0" smtClean="0"/>
              <a:t>projektet.</a:t>
            </a:r>
            <a:endParaRPr lang="da-DK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dirty="0"/>
              <a:t>Faldende </a:t>
            </a:r>
            <a:r>
              <a:rPr lang="da-DK" dirty="0" smtClean="0"/>
              <a:t>produktivitet.</a:t>
            </a:r>
          </a:p>
          <a:p>
            <a:endParaRPr lang="da-DK" dirty="0" smtClean="0"/>
          </a:p>
          <a:p>
            <a:r>
              <a:rPr lang="da-DK" dirty="0" smtClean="0"/>
              <a:t>Og i sidste ende må produktet lukke helt ned, da det er for svært at vedligeholde og i øvrigt forældet og fyldt med fejl.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3981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Hvordan laver man </a:t>
            </a:r>
            <a:r>
              <a:rPr lang="da-DK" dirty="0" err="1" smtClean="0"/>
              <a:t>Clean</a:t>
            </a:r>
            <a:r>
              <a:rPr lang="da-DK" dirty="0" smtClean="0"/>
              <a:t> Code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Lav din logik på en måde så den er godt dækket af tests. </a:t>
            </a:r>
            <a:r>
              <a:rPr lang="da-DK" dirty="0" err="1" smtClean="0"/>
              <a:t>Feks</a:t>
            </a:r>
            <a:r>
              <a:rPr lang="da-DK" dirty="0" smtClean="0"/>
              <a:t> TDD – men tænk ikke meget på om den er </a:t>
            </a:r>
            <a:r>
              <a:rPr lang="da-DK" dirty="0" err="1" smtClean="0"/>
              <a:t>clean</a:t>
            </a:r>
            <a:r>
              <a:rPr lang="da-DK" dirty="0" smtClean="0"/>
              <a:t>, mens du udtænker logikken.</a:t>
            </a:r>
          </a:p>
          <a:p>
            <a:endParaRPr lang="da-DK" dirty="0" smtClean="0"/>
          </a:p>
          <a:p>
            <a:r>
              <a:rPr lang="da-DK" dirty="0" smtClean="0"/>
              <a:t>Når logikken er på plads er det tid at rydde op.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dirty="0" smtClean="0"/>
              <a:t>Udtræk funktioner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dirty="0" smtClean="0"/>
              <a:t>Udtræk klasser/superklasser/interfaces etc.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dirty="0" smtClean="0"/>
              <a:t>Omdøb, omdøb og omdøb tid du har fundet de rigtige navne.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dirty="0" smtClean="0"/>
              <a:t>Og gentag det hele igen og igen indtil koden står skarpt og rent.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dirty="0" smtClean="0"/>
              <a:t>Og køre hele tiden dine tests der sikrer at du ikke ødelægger noget imens.</a:t>
            </a:r>
          </a:p>
          <a:p>
            <a:endParaRPr lang="da-DK" dirty="0" smtClean="0"/>
          </a:p>
          <a:p>
            <a:r>
              <a:rPr lang="da-DK" dirty="0" smtClean="0"/>
              <a:t>Bogen har et godt eksempel man med fordel kan studere…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2462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En helt almindelig onsdag på EPJ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Robin Hood i aktion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8841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342" y="2006197"/>
            <a:ext cx="17436738" cy="1041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3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245" y="1268903"/>
            <a:ext cx="19808480" cy="1107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4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342" y="1268903"/>
            <a:ext cx="18670809" cy="1115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2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82" y="2170287"/>
            <a:ext cx="15631583" cy="93390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1416" y="1974368"/>
            <a:ext cx="10112269" cy="973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1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815" y="2682240"/>
            <a:ext cx="9881071" cy="45415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29" y="2682240"/>
            <a:ext cx="11221473" cy="795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4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Hvad er </a:t>
            </a:r>
            <a:r>
              <a:rPr lang="da-DK" dirty="0" err="1" smtClean="0"/>
              <a:t>Clean</a:t>
            </a:r>
            <a:r>
              <a:rPr lang="da-DK" dirty="0" smtClean="0"/>
              <a:t> Code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 smtClean="0"/>
              <a:t>Inspireret af Japansk </a:t>
            </a:r>
            <a:r>
              <a:rPr lang="da-DK" dirty="0" err="1" smtClean="0"/>
              <a:t>bilindustri’s</a:t>
            </a:r>
            <a:r>
              <a:rPr lang="da-DK" dirty="0" smtClean="0"/>
              <a:t> 5S principper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4076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Andre emner i bogen</a:t>
            </a:r>
            <a:br>
              <a:rPr lang="da-DK" dirty="0" smtClean="0"/>
            </a:br>
            <a:r>
              <a:rPr lang="da-DK" dirty="0"/>
              <a:t/>
            </a:r>
            <a:br>
              <a:rPr lang="da-DK" dirty="0"/>
            </a:b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220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Andre emner i bogen</a:t>
            </a:r>
            <a:br>
              <a:rPr lang="da-DK" dirty="0" smtClean="0"/>
            </a:br>
            <a:r>
              <a:rPr lang="da-DK" dirty="0"/>
              <a:t/>
            </a:r>
            <a:br>
              <a:rPr lang="da-DK" dirty="0"/>
            </a:b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6000" dirty="0" err="1" smtClean="0"/>
              <a:t>Error</a:t>
            </a:r>
            <a:r>
              <a:rPr lang="da-DK" sz="6000" dirty="0" smtClean="0"/>
              <a:t> handling</a:t>
            </a:r>
          </a:p>
          <a:p>
            <a:pPr marL="1774439" lvl="1" indent="-685800">
              <a:buFont typeface="Arial" panose="020B0604020202020204" pitchFamily="34" charset="0"/>
              <a:buChar char="•"/>
            </a:pPr>
            <a:r>
              <a:rPr lang="da-DK" sz="6000" dirty="0" err="1" smtClean="0"/>
              <a:t>Exceptions</a:t>
            </a:r>
            <a:r>
              <a:rPr lang="da-DK" sz="6000" dirty="0" smtClean="0"/>
              <a:t> vs Return </a:t>
            </a:r>
            <a:r>
              <a:rPr lang="da-DK" sz="6000" dirty="0" err="1" smtClean="0"/>
              <a:t>codes</a:t>
            </a:r>
            <a:endParaRPr lang="da-DK" sz="6000" dirty="0" smtClean="0"/>
          </a:p>
          <a:p>
            <a:pPr marL="1774439" lvl="1" indent="-685800">
              <a:buFont typeface="Arial" panose="020B0604020202020204" pitchFamily="34" charset="0"/>
              <a:buChar char="•"/>
            </a:pPr>
            <a:r>
              <a:rPr lang="da-DK" sz="6000" dirty="0" err="1" smtClean="0"/>
              <a:t>Checked</a:t>
            </a:r>
            <a:r>
              <a:rPr lang="da-DK" sz="6000" dirty="0" smtClean="0"/>
              <a:t> </a:t>
            </a:r>
            <a:r>
              <a:rPr lang="da-DK" sz="6000" dirty="0" err="1" smtClean="0"/>
              <a:t>exceptions</a:t>
            </a:r>
            <a:r>
              <a:rPr lang="da-DK" sz="6000" dirty="0" smtClean="0"/>
              <a:t> vs </a:t>
            </a:r>
            <a:r>
              <a:rPr lang="da-DK" sz="6000" dirty="0" err="1" smtClean="0"/>
              <a:t>Unchecked</a:t>
            </a:r>
            <a:r>
              <a:rPr lang="da-DK" sz="6000" dirty="0" smtClean="0"/>
              <a:t> </a:t>
            </a:r>
            <a:r>
              <a:rPr lang="da-DK" sz="6000" dirty="0" err="1" smtClean="0"/>
              <a:t>exceptions</a:t>
            </a:r>
            <a:endParaRPr lang="da-DK" sz="6000" dirty="0" smtClean="0"/>
          </a:p>
        </p:txBody>
      </p:sp>
    </p:spTree>
    <p:extLst>
      <p:ext uri="{BB962C8B-B14F-4D97-AF65-F5344CB8AC3E}">
        <p14:creationId xmlns:p14="http://schemas.microsoft.com/office/powerpoint/2010/main" val="373402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Andre emner i bogen</a:t>
            </a:r>
            <a:br>
              <a:rPr lang="da-DK" dirty="0" smtClean="0"/>
            </a:br>
            <a:r>
              <a:rPr lang="da-DK" dirty="0"/>
              <a:t/>
            </a:r>
            <a:br>
              <a:rPr lang="da-DK" dirty="0"/>
            </a:b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2400" dirty="0" err="1" smtClean="0"/>
              <a:t>Error</a:t>
            </a:r>
            <a:r>
              <a:rPr lang="da-DK" sz="2400" dirty="0" smtClean="0"/>
              <a:t> handling</a:t>
            </a:r>
          </a:p>
          <a:p>
            <a:pPr marL="1774439" lvl="1" indent="-685800">
              <a:buFont typeface="Arial" panose="020B0604020202020204" pitchFamily="34" charset="0"/>
              <a:buChar char="•"/>
            </a:pPr>
            <a:r>
              <a:rPr lang="da-DK" sz="2400" dirty="0" err="1" smtClean="0"/>
              <a:t>Exceptions</a:t>
            </a:r>
            <a:r>
              <a:rPr lang="da-DK" sz="2400" dirty="0" smtClean="0"/>
              <a:t> vs Return </a:t>
            </a:r>
            <a:r>
              <a:rPr lang="da-DK" sz="2400" dirty="0" err="1" smtClean="0"/>
              <a:t>codes</a:t>
            </a:r>
            <a:endParaRPr lang="da-DK" sz="2400" dirty="0" smtClean="0"/>
          </a:p>
          <a:p>
            <a:pPr marL="1774439" lvl="1" indent="-685800">
              <a:buFont typeface="Arial" panose="020B0604020202020204" pitchFamily="34" charset="0"/>
              <a:buChar char="•"/>
            </a:pPr>
            <a:r>
              <a:rPr lang="da-DK" sz="2400" dirty="0" err="1" smtClean="0"/>
              <a:t>Checked</a:t>
            </a:r>
            <a:r>
              <a:rPr lang="da-DK" sz="2400" dirty="0" smtClean="0"/>
              <a:t> </a:t>
            </a:r>
            <a:r>
              <a:rPr lang="da-DK" sz="2400" dirty="0" err="1" smtClean="0"/>
              <a:t>exceptions</a:t>
            </a:r>
            <a:r>
              <a:rPr lang="da-DK" sz="2400" dirty="0" smtClean="0"/>
              <a:t> vs </a:t>
            </a:r>
            <a:r>
              <a:rPr lang="da-DK" sz="2400" dirty="0" err="1" smtClean="0"/>
              <a:t>Unchecked</a:t>
            </a:r>
            <a:r>
              <a:rPr lang="da-DK" sz="2400" dirty="0" smtClean="0"/>
              <a:t> </a:t>
            </a:r>
            <a:r>
              <a:rPr lang="da-DK" sz="2400" dirty="0" err="1" smtClean="0"/>
              <a:t>exceptions</a:t>
            </a:r>
            <a:endParaRPr lang="da-DK" sz="24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6000" dirty="0" err="1" smtClean="0"/>
              <a:t>Boundaries</a:t>
            </a:r>
            <a:endParaRPr lang="da-DK" sz="6000" dirty="0" smtClean="0"/>
          </a:p>
          <a:p>
            <a:pPr marL="1774439" lvl="1" indent="-685800">
              <a:buFont typeface="Arial" panose="020B0604020202020204" pitchFamily="34" charset="0"/>
              <a:buChar char="•"/>
            </a:pPr>
            <a:r>
              <a:rPr lang="da-DK" sz="6000" dirty="0" err="1" smtClean="0"/>
              <a:t>Adaptor</a:t>
            </a:r>
            <a:r>
              <a:rPr lang="da-DK" sz="6000" dirty="0" smtClean="0"/>
              <a:t> </a:t>
            </a:r>
            <a:r>
              <a:rPr lang="da-DK" sz="6000" dirty="0" err="1" smtClean="0"/>
              <a:t>classes</a:t>
            </a:r>
            <a:r>
              <a:rPr lang="da-DK" sz="6000" dirty="0" smtClean="0"/>
              <a:t> </a:t>
            </a:r>
            <a:r>
              <a:rPr lang="da-DK" sz="6000" dirty="0" err="1" smtClean="0"/>
              <a:t>protects</a:t>
            </a:r>
            <a:r>
              <a:rPr lang="da-DK" sz="6000" dirty="0" smtClean="0"/>
              <a:t> </a:t>
            </a:r>
            <a:r>
              <a:rPr lang="da-DK" sz="6000" dirty="0" err="1" smtClean="0"/>
              <a:t>you</a:t>
            </a:r>
            <a:r>
              <a:rPr lang="da-DK" sz="6000" dirty="0" smtClean="0"/>
              <a:t> system </a:t>
            </a:r>
            <a:r>
              <a:rPr lang="da-DK" sz="6000" dirty="0" err="1" smtClean="0"/>
              <a:t>when</a:t>
            </a:r>
            <a:r>
              <a:rPr lang="da-DK" sz="6000" dirty="0" smtClean="0"/>
              <a:t> </a:t>
            </a:r>
            <a:r>
              <a:rPr lang="da-DK" sz="6000" dirty="0" err="1" smtClean="0"/>
              <a:t>foreign</a:t>
            </a:r>
            <a:r>
              <a:rPr lang="da-DK" sz="6000" dirty="0" smtClean="0"/>
              <a:t> API </a:t>
            </a:r>
            <a:r>
              <a:rPr lang="da-DK" sz="6000" dirty="0" err="1" smtClean="0"/>
              <a:t>changes</a:t>
            </a:r>
            <a:endParaRPr lang="da-DK" sz="6000" dirty="0" smtClean="0"/>
          </a:p>
          <a:p>
            <a:pPr lvl="1"/>
            <a:endParaRPr lang="da-DK" dirty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3334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Andre emner i bogen</a:t>
            </a:r>
            <a:br>
              <a:rPr lang="da-DK" dirty="0" smtClean="0"/>
            </a:br>
            <a:r>
              <a:rPr lang="da-DK" dirty="0"/>
              <a:t/>
            </a:r>
            <a:br>
              <a:rPr lang="da-DK" dirty="0"/>
            </a:b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2000" dirty="0" err="1" smtClean="0"/>
              <a:t>Error</a:t>
            </a:r>
            <a:r>
              <a:rPr lang="da-DK" sz="2000" dirty="0" smtClean="0"/>
              <a:t> handling</a:t>
            </a:r>
          </a:p>
          <a:p>
            <a:pPr marL="1774439" lvl="1" indent="-685800">
              <a:buFont typeface="Arial" panose="020B0604020202020204" pitchFamily="34" charset="0"/>
              <a:buChar char="•"/>
            </a:pPr>
            <a:r>
              <a:rPr lang="da-DK" sz="2000" dirty="0" err="1" smtClean="0"/>
              <a:t>Exceptions</a:t>
            </a:r>
            <a:r>
              <a:rPr lang="da-DK" sz="2000" dirty="0" smtClean="0"/>
              <a:t> vs Return </a:t>
            </a:r>
            <a:r>
              <a:rPr lang="da-DK" sz="2000" dirty="0" err="1" smtClean="0"/>
              <a:t>codes</a:t>
            </a:r>
            <a:endParaRPr lang="da-DK" sz="2000" dirty="0" smtClean="0"/>
          </a:p>
          <a:p>
            <a:pPr marL="1774439" lvl="1" indent="-685800">
              <a:buFont typeface="Arial" panose="020B0604020202020204" pitchFamily="34" charset="0"/>
              <a:buChar char="•"/>
            </a:pPr>
            <a:r>
              <a:rPr lang="da-DK" sz="2000" dirty="0" err="1" smtClean="0"/>
              <a:t>Checked</a:t>
            </a:r>
            <a:r>
              <a:rPr lang="da-DK" sz="2000" dirty="0" smtClean="0"/>
              <a:t> </a:t>
            </a:r>
            <a:r>
              <a:rPr lang="da-DK" sz="2000" dirty="0" err="1" smtClean="0"/>
              <a:t>exceptions</a:t>
            </a:r>
            <a:r>
              <a:rPr lang="da-DK" sz="2000" dirty="0" smtClean="0"/>
              <a:t> vs </a:t>
            </a:r>
            <a:r>
              <a:rPr lang="da-DK" sz="2000" dirty="0" err="1" smtClean="0"/>
              <a:t>Unchecked</a:t>
            </a:r>
            <a:r>
              <a:rPr lang="da-DK" sz="2000" dirty="0" smtClean="0"/>
              <a:t> </a:t>
            </a:r>
            <a:r>
              <a:rPr lang="da-DK" sz="2000" dirty="0" err="1" smtClean="0"/>
              <a:t>exceptions</a:t>
            </a:r>
            <a:endParaRPr lang="da-DK" sz="20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2000" dirty="0" err="1" smtClean="0"/>
              <a:t>Boundaries</a:t>
            </a:r>
            <a:endParaRPr lang="da-DK" sz="2000" dirty="0" smtClean="0"/>
          </a:p>
          <a:p>
            <a:pPr marL="1774439" lvl="1" indent="-685800">
              <a:buFont typeface="Arial" panose="020B0604020202020204" pitchFamily="34" charset="0"/>
              <a:buChar char="•"/>
            </a:pPr>
            <a:r>
              <a:rPr lang="da-DK" sz="2000" dirty="0" err="1" smtClean="0"/>
              <a:t>Adaptor</a:t>
            </a:r>
            <a:r>
              <a:rPr lang="da-DK" sz="2000" dirty="0" smtClean="0"/>
              <a:t> </a:t>
            </a:r>
            <a:r>
              <a:rPr lang="da-DK" sz="2000" dirty="0" err="1" smtClean="0"/>
              <a:t>classes</a:t>
            </a:r>
            <a:r>
              <a:rPr lang="da-DK" sz="2000" dirty="0" smtClean="0"/>
              <a:t> </a:t>
            </a:r>
            <a:r>
              <a:rPr lang="da-DK" sz="2000" dirty="0" err="1" smtClean="0"/>
              <a:t>protects</a:t>
            </a:r>
            <a:r>
              <a:rPr lang="da-DK" sz="2000" dirty="0" smtClean="0"/>
              <a:t> </a:t>
            </a:r>
            <a:r>
              <a:rPr lang="da-DK" sz="2000" dirty="0" err="1" smtClean="0"/>
              <a:t>you</a:t>
            </a:r>
            <a:r>
              <a:rPr lang="da-DK" sz="2000" dirty="0" smtClean="0"/>
              <a:t> system </a:t>
            </a:r>
            <a:r>
              <a:rPr lang="da-DK" sz="2000" dirty="0" err="1" smtClean="0"/>
              <a:t>when</a:t>
            </a:r>
            <a:r>
              <a:rPr lang="da-DK" sz="2000" dirty="0" smtClean="0"/>
              <a:t> </a:t>
            </a:r>
            <a:r>
              <a:rPr lang="da-DK" sz="2000" dirty="0" err="1" smtClean="0"/>
              <a:t>foreign</a:t>
            </a:r>
            <a:r>
              <a:rPr lang="da-DK" sz="2000" dirty="0" smtClean="0"/>
              <a:t> API </a:t>
            </a:r>
            <a:r>
              <a:rPr lang="da-DK" sz="2000" dirty="0" err="1" smtClean="0"/>
              <a:t>changes</a:t>
            </a:r>
            <a:endParaRPr lang="da-DK" sz="20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6000" dirty="0" smtClean="0"/>
              <a:t>Unit Tests</a:t>
            </a:r>
          </a:p>
          <a:p>
            <a:pPr marL="1774439" lvl="1" indent="-685800">
              <a:buFont typeface="Arial" panose="020B0604020202020204" pitchFamily="34" charset="0"/>
              <a:buChar char="•"/>
            </a:pPr>
            <a:r>
              <a:rPr lang="da-DK" sz="6000" dirty="0" smtClean="0"/>
              <a:t>Unit test </a:t>
            </a:r>
            <a:r>
              <a:rPr lang="da-DK" sz="6000" dirty="0" err="1" smtClean="0"/>
              <a:t>code</a:t>
            </a:r>
            <a:r>
              <a:rPr lang="da-DK" sz="6000" dirty="0" smtClean="0"/>
              <a:t> </a:t>
            </a:r>
            <a:r>
              <a:rPr lang="da-DK" sz="6000" dirty="0" err="1" smtClean="0"/>
              <a:t>should</a:t>
            </a:r>
            <a:r>
              <a:rPr lang="da-DK" sz="6000" dirty="0" smtClean="0"/>
              <a:t> </a:t>
            </a:r>
            <a:r>
              <a:rPr lang="da-DK" sz="6000" dirty="0" err="1" smtClean="0"/>
              <a:t>also</a:t>
            </a:r>
            <a:r>
              <a:rPr lang="da-DK" sz="6000" dirty="0" smtClean="0"/>
              <a:t> </a:t>
            </a:r>
            <a:r>
              <a:rPr lang="da-DK" sz="6000" dirty="0" err="1" smtClean="0"/>
              <a:t>be</a:t>
            </a:r>
            <a:r>
              <a:rPr lang="da-DK" sz="6000" dirty="0" smtClean="0"/>
              <a:t> </a:t>
            </a:r>
            <a:r>
              <a:rPr lang="da-DK" sz="6000" dirty="0" err="1" smtClean="0"/>
              <a:t>clean</a:t>
            </a:r>
            <a:endParaRPr lang="da-DK" sz="6000" dirty="0" smtClean="0"/>
          </a:p>
          <a:p>
            <a:pPr lvl="1"/>
            <a:endParaRPr lang="da-DK" dirty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5030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Andre emner i bogen</a:t>
            </a:r>
            <a:br>
              <a:rPr lang="da-DK" dirty="0" smtClean="0"/>
            </a:br>
            <a:r>
              <a:rPr lang="da-DK" dirty="0"/>
              <a:t/>
            </a:r>
            <a:br>
              <a:rPr lang="da-DK" dirty="0"/>
            </a:b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err="1" smtClean="0"/>
              <a:t>Error</a:t>
            </a:r>
            <a:r>
              <a:rPr lang="da-DK" sz="1800" dirty="0" smtClean="0"/>
              <a:t> handling</a:t>
            </a:r>
          </a:p>
          <a:p>
            <a:pPr marL="1774439" lvl="1" indent="-685800">
              <a:buFont typeface="Arial" panose="020B0604020202020204" pitchFamily="34" charset="0"/>
              <a:buChar char="•"/>
            </a:pPr>
            <a:r>
              <a:rPr lang="da-DK" sz="1800" dirty="0" err="1" smtClean="0"/>
              <a:t>Exceptions</a:t>
            </a:r>
            <a:r>
              <a:rPr lang="da-DK" sz="1800" dirty="0" smtClean="0"/>
              <a:t> vs Return </a:t>
            </a:r>
            <a:r>
              <a:rPr lang="da-DK" sz="1800" dirty="0" err="1" smtClean="0"/>
              <a:t>codes</a:t>
            </a:r>
            <a:endParaRPr lang="da-DK" sz="1800" dirty="0" smtClean="0"/>
          </a:p>
          <a:p>
            <a:pPr marL="1774439" lvl="1" indent="-685800">
              <a:buFont typeface="Arial" panose="020B0604020202020204" pitchFamily="34" charset="0"/>
              <a:buChar char="•"/>
            </a:pPr>
            <a:r>
              <a:rPr lang="da-DK" sz="1800" dirty="0" err="1" smtClean="0"/>
              <a:t>Checked</a:t>
            </a:r>
            <a:r>
              <a:rPr lang="da-DK" sz="1800" dirty="0" smtClean="0"/>
              <a:t> </a:t>
            </a:r>
            <a:r>
              <a:rPr lang="da-DK" sz="1800" dirty="0" err="1" smtClean="0"/>
              <a:t>exceptions</a:t>
            </a:r>
            <a:r>
              <a:rPr lang="da-DK" sz="1800" dirty="0" smtClean="0"/>
              <a:t> vs </a:t>
            </a:r>
            <a:r>
              <a:rPr lang="da-DK" sz="1800" dirty="0" err="1" smtClean="0"/>
              <a:t>Unchecked</a:t>
            </a:r>
            <a:r>
              <a:rPr lang="da-DK" sz="1800" dirty="0" smtClean="0"/>
              <a:t> </a:t>
            </a:r>
            <a:r>
              <a:rPr lang="da-DK" sz="1800" dirty="0" err="1" smtClean="0"/>
              <a:t>exceptions</a:t>
            </a:r>
            <a:endParaRPr lang="da-DK" sz="1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err="1" smtClean="0"/>
              <a:t>Boundaries</a:t>
            </a:r>
            <a:endParaRPr lang="da-DK" sz="1800" dirty="0" smtClean="0"/>
          </a:p>
          <a:p>
            <a:pPr marL="1774439" lvl="1" indent="-685800">
              <a:buFont typeface="Arial" panose="020B0604020202020204" pitchFamily="34" charset="0"/>
              <a:buChar char="•"/>
            </a:pPr>
            <a:r>
              <a:rPr lang="da-DK" sz="1800" dirty="0" err="1" smtClean="0"/>
              <a:t>Adaptor</a:t>
            </a:r>
            <a:r>
              <a:rPr lang="da-DK" sz="1800" dirty="0" smtClean="0"/>
              <a:t> </a:t>
            </a:r>
            <a:r>
              <a:rPr lang="da-DK" sz="1800" dirty="0" err="1" smtClean="0"/>
              <a:t>classes</a:t>
            </a:r>
            <a:r>
              <a:rPr lang="da-DK" sz="1800" dirty="0" smtClean="0"/>
              <a:t> </a:t>
            </a:r>
            <a:r>
              <a:rPr lang="da-DK" sz="1800" dirty="0" err="1" smtClean="0"/>
              <a:t>protects</a:t>
            </a:r>
            <a:r>
              <a:rPr lang="da-DK" sz="1800" dirty="0" smtClean="0"/>
              <a:t> </a:t>
            </a:r>
            <a:r>
              <a:rPr lang="da-DK" sz="1800" dirty="0" err="1" smtClean="0"/>
              <a:t>you</a:t>
            </a:r>
            <a:r>
              <a:rPr lang="da-DK" sz="1800" dirty="0" smtClean="0"/>
              <a:t> system </a:t>
            </a:r>
            <a:r>
              <a:rPr lang="da-DK" sz="1800" dirty="0" err="1" smtClean="0"/>
              <a:t>when</a:t>
            </a:r>
            <a:r>
              <a:rPr lang="da-DK" sz="1800" dirty="0" smtClean="0"/>
              <a:t> </a:t>
            </a:r>
            <a:r>
              <a:rPr lang="da-DK" sz="1800" dirty="0" err="1" smtClean="0"/>
              <a:t>foreign</a:t>
            </a:r>
            <a:r>
              <a:rPr lang="da-DK" sz="1800" dirty="0" smtClean="0"/>
              <a:t> API </a:t>
            </a:r>
            <a:r>
              <a:rPr lang="da-DK" sz="1800" dirty="0" err="1" smtClean="0"/>
              <a:t>changes</a:t>
            </a:r>
            <a:endParaRPr lang="da-DK" sz="1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Unit Tests</a:t>
            </a:r>
          </a:p>
          <a:p>
            <a:pPr marL="1774439" lvl="1" indent="-685800">
              <a:buFont typeface="Arial" panose="020B0604020202020204" pitchFamily="34" charset="0"/>
              <a:buChar char="•"/>
            </a:pPr>
            <a:r>
              <a:rPr lang="da-DK" sz="1800" dirty="0" smtClean="0"/>
              <a:t>Unit test </a:t>
            </a:r>
            <a:r>
              <a:rPr lang="da-DK" sz="1800" dirty="0" err="1" smtClean="0"/>
              <a:t>code</a:t>
            </a:r>
            <a:r>
              <a:rPr lang="da-DK" sz="1800" dirty="0" smtClean="0"/>
              <a:t> </a:t>
            </a:r>
            <a:r>
              <a:rPr lang="da-DK" sz="1800" dirty="0" err="1" smtClean="0"/>
              <a:t>should</a:t>
            </a:r>
            <a:r>
              <a:rPr lang="da-DK" sz="1800" dirty="0" smtClean="0"/>
              <a:t> </a:t>
            </a:r>
            <a:r>
              <a:rPr lang="da-DK" sz="1800" dirty="0" err="1" smtClean="0"/>
              <a:t>also</a:t>
            </a:r>
            <a:r>
              <a:rPr lang="da-DK" sz="1800" dirty="0" smtClean="0"/>
              <a:t> </a:t>
            </a:r>
            <a:r>
              <a:rPr lang="da-DK" sz="1800" dirty="0" err="1" smtClean="0"/>
              <a:t>be</a:t>
            </a:r>
            <a:r>
              <a:rPr lang="da-DK" sz="1800" dirty="0" smtClean="0"/>
              <a:t> </a:t>
            </a:r>
            <a:r>
              <a:rPr lang="da-DK" sz="1800" dirty="0" err="1" smtClean="0"/>
              <a:t>clean</a:t>
            </a:r>
            <a:endParaRPr lang="da-DK" sz="1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a-DK" sz="6000" dirty="0" err="1" smtClean="0"/>
              <a:t>Concurrency</a:t>
            </a:r>
            <a:endParaRPr lang="da-DK" sz="6000" dirty="0" smtClean="0"/>
          </a:p>
          <a:p>
            <a:pPr marL="1774439" lvl="1" indent="-685800">
              <a:buFont typeface="Arial" panose="020B0604020202020204" pitchFamily="34" charset="0"/>
              <a:buChar char="•"/>
            </a:pPr>
            <a:r>
              <a:rPr lang="da-DK" sz="6000" dirty="0" smtClean="0"/>
              <a:t>Special </a:t>
            </a:r>
            <a:r>
              <a:rPr lang="da-DK" sz="6000" dirty="0" err="1" smtClean="0"/>
              <a:t>care</a:t>
            </a:r>
            <a:r>
              <a:rPr lang="da-DK" sz="6000" dirty="0" smtClean="0"/>
              <a:t> and </a:t>
            </a:r>
            <a:r>
              <a:rPr lang="da-DK" sz="6000" dirty="0" err="1" smtClean="0"/>
              <a:t>special</a:t>
            </a:r>
            <a:r>
              <a:rPr lang="da-DK" sz="6000" dirty="0" smtClean="0"/>
              <a:t> </a:t>
            </a:r>
            <a:r>
              <a:rPr lang="da-DK" sz="6000" dirty="0" err="1" smtClean="0"/>
              <a:t>testings</a:t>
            </a:r>
            <a:r>
              <a:rPr lang="da-DK" sz="6000" dirty="0" smtClean="0"/>
              <a:t> </a:t>
            </a:r>
            <a:r>
              <a:rPr lang="da-DK" sz="6000" dirty="0" err="1" smtClean="0"/>
              <a:t>when</a:t>
            </a:r>
            <a:r>
              <a:rPr lang="da-DK" sz="6000" dirty="0" smtClean="0"/>
              <a:t> </a:t>
            </a:r>
            <a:r>
              <a:rPr lang="da-DK" sz="6000" dirty="0" err="1" smtClean="0"/>
              <a:t>working</a:t>
            </a:r>
            <a:r>
              <a:rPr lang="da-DK" sz="6000" dirty="0" smtClean="0"/>
              <a:t> on </a:t>
            </a:r>
            <a:r>
              <a:rPr lang="da-DK" sz="6000" dirty="0" err="1" smtClean="0"/>
              <a:t>concurrent</a:t>
            </a:r>
            <a:r>
              <a:rPr lang="da-DK" sz="6000" dirty="0" smtClean="0"/>
              <a:t> </a:t>
            </a:r>
            <a:r>
              <a:rPr lang="da-DK" sz="6000" dirty="0" err="1" smtClean="0"/>
              <a:t>code</a:t>
            </a:r>
            <a:endParaRPr lang="da-DK" sz="6000" dirty="0" smtClean="0"/>
          </a:p>
          <a:p>
            <a:pPr marL="1774439" lvl="1" indent="-685800">
              <a:buFont typeface="Arial" panose="020B0604020202020204" pitchFamily="34" charset="0"/>
              <a:buChar char="•"/>
            </a:pPr>
            <a:r>
              <a:rPr lang="da-DK" sz="6000" dirty="0" err="1" smtClean="0"/>
              <a:t>Avoid</a:t>
            </a:r>
            <a:r>
              <a:rPr lang="da-DK" sz="6000" dirty="0" smtClean="0"/>
              <a:t> </a:t>
            </a:r>
            <a:r>
              <a:rPr lang="da-DK" sz="6000" dirty="0" err="1" smtClean="0"/>
              <a:t>having</a:t>
            </a:r>
            <a:r>
              <a:rPr lang="da-DK" sz="6000" dirty="0" smtClean="0"/>
              <a:t> </a:t>
            </a:r>
            <a:r>
              <a:rPr lang="da-DK" sz="6000" dirty="0" err="1" smtClean="0"/>
              <a:t>concurrency</a:t>
            </a:r>
            <a:r>
              <a:rPr lang="da-DK" sz="6000" dirty="0" smtClean="0"/>
              <a:t> handeling mixed </a:t>
            </a:r>
            <a:r>
              <a:rPr lang="da-DK" sz="6000" dirty="0" err="1" smtClean="0"/>
              <a:t>into</a:t>
            </a:r>
            <a:r>
              <a:rPr lang="da-DK" sz="6000" dirty="0" smtClean="0"/>
              <a:t> the business </a:t>
            </a:r>
            <a:r>
              <a:rPr lang="da-DK" sz="6000" dirty="0" err="1" smtClean="0"/>
              <a:t>logic</a:t>
            </a:r>
            <a:endParaRPr lang="da-DK" sz="6000" dirty="0" smtClean="0"/>
          </a:p>
          <a:p>
            <a:pPr marL="1774439" lvl="1" indent="-685800">
              <a:buFont typeface="Arial" panose="020B0604020202020204" pitchFamily="34" charset="0"/>
              <a:buChar char="•"/>
            </a:pPr>
            <a:endParaRPr lang="da-DK" dirty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023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Hvad er </a:t>
            </a:r>
            <a:r>
              <a:rPr lang="da-DK" dirty="0" err="1" smtClean="0"/>
              <a:t>Clean</a:t>
            </a:r>
            <a:r>
              <a:rPr lang="da-DK" dirty="0" smtClean="0"/>
              <a:t>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 err="1" smtClean="0"/>
              <a:t>Seiri</a:t>
            </a:r>
            <a:r>
              <a:rPr lang="da-DK" dirty="0" smtClean="0"/>
              <a:t> – Sort. God konsekvent navngivning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 smtClean="0"/>
              <a:t>Inspireret af Japansk </a:t>
            </a:r>
            <a:r>
              <a:rPr lang="da-DK" dirty="0" err="1" smtClean="0"/>
              <a:t>bilindustri’s</a:t>
            </a:r>
            <a:r>
              <a:rPr lang="da-DK" dirty="0" smtClean="0"/>
              <a:t> 5S principper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3401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Hvad er </a:t>
            </a:r>
            <a:r>
              <a:rPr lang="da-DK" dirty="0" err="1" smtClean="0"/>
              <a:t>Clean</a:t>
            </a:r>
            <a:r>
              <a:rPr lang="da-DK" dirty="0" smtClean="0"/>
              <a:t>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 err="1" smtClean="0"/>
              <a:t>Seiri</a:t>
            </a:r>
            <a:r>
              <a:rPr lang="da-DK" dirty="0" smtClean="0"/>
              <a:t> – Sort. God konsekvent navngivning</a:t>
            </a:r>
          </a:p>
          <a:p>
            <a:r>
              <a:rPr lang="da-DK" b="1" dirty="0" err="1" smtClean="0"/>
              <a:t>Seiton</a:t>
            </a:r>
            <a:r>
              <a:rPr lang="da-DK" dirty="0" smtClean="0"/>
              <a:t> – </a:t>
            </a:r>
            <a:r>
              <a:rPr lang="da-DK" dirty="0" err="1" smtClean="0"/>
              <a:t>Tidiness</a:t>
            </a:r>
            <a:r>
              <a:rPr lang="da-DK" dirty="0" smtClean="0"/>
              <a:t>. Placering af kode hvor det hører til.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 smtClean="0"/>
              <a:t>Inspireret af Japansk </a:t>
            </a:r>
            <a:r>
              <a:rPr lang="da-DK" dirty="0" err="1" smtClean="0"/>
              <a:t>bilindustri’s</a:t>
            </a:r>
            <a:r>
              <a:rPr lang="da-DK" dirty="0" smtClean="0"/>
              <a:t> 5S principper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968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jølner Powerpoint 2015 Template PC">
  <a:themeElements>
    <a:clrScheme name="Mjolner Colors">
      <a:dk1>
        <a:srgbClr val="1184BE"/>
      </a:dk1>
      <a:lt1>
        <a:srgbClr val="4A4F52"/>
      </a:lt1>
      <a:dk2>
        <a:srgbClr val="75787B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CE587E"/>
      </a:accent6>
      <a:hlink>
        <a:srgbClr val="FF8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jølner PP Template.potx" id="{85A9A347-9C1D-4D18-99BD-A1B80BE2AB20}" vid="{85AC9E9D-7C46-4152-A266-F8310CA25B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10294</TotalTime>
  <Words>4471</Words>
  <Application>Microsoft Office PowerPoint</Application>
  <PresentationFormat>Custom</PresentationFormat>
  <Paragraphs>582</Paragraphs>
  <Slides>74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1" baseType="lpstr">
      <vt:lpstr>Arial</vt:lpstr>
      <vt:lpstr>Arial Unicode MS</vt:lpstr>
      <vt:lpstr>Calibri</vt:lpstr>
      <vt:lpstr>Klavika Lt</vt:lpstr>
      <vt:lpstr>Klavika Md</vt:lpstr>
      <vt:lpstr>Klavika Rg</vt:lpstr>
      <vt:lpstr>Mjølner Powerpoint 2015 Template PC</vt:lpstr>
      <vt:lpstr>PowerPoint Presentation</vt:lpstr>
      <vt:lpstr>Maintainability</vt:lpstr>
      <vt:lpstr>Maintainability</vt:lpstr>
      <vt:lpstr>Maintainability</vt:lpstr>
      <vt:lpstr>Maintainability</vt:lpstr>
      <vt:lpstr>Clean Code</vt:lpstr>
      <vt:lpstr>Hvad er Clean Code</vt:lpstr>
      <vt:lpstr>Hvad er Clean Code</vt:lpstr>
      <vt:lpstr>Hvad er Clean Code</vt:lpstr>
      <vt:lpstr>Hvad er Clean Code</vt:lpstr>
      <vt:lpstr>Hvad er Clean Code</vt:lpstr>
      <vt:lpstr>Hvad er Clean Code</vt:lpstr>
      <vt:lpstr>Hvad er Clean Code</vt:lpstr>
      <vt:lpstr>Flere egenskaber ved Clean Code</vt:lpstr>
      <vt:lpstr>Hvorfor opstår dårlig kode</vt:lpstr>
      <vt:lpstr>Hvordan opnår vi Clean Code</vt:lpstr>
      <vt:lpstr>Navngivning</vt:lpstr>
      <vt:lpstr>Navngivning</vt:lpstr>
      <vt:lpstr>Navngivning</vt:lpstr>
      <vt:lpstr>Navngivning</vt:lpstr>
      <vt:lpstr>Navngivning</vt:lpstr>
      <vt:lpstr>Navngivning</vt:lpstr>
      <vt:lpstr>Navngivning</vt:lpstr>
      <vt:lpstr>Navngivning</vt:lpstr>
      <vt:lpstr>Navngivning</vt:lpstr>
      <vt:lpstr>Navngivning</vt:lpstr>
      <vt:lpstr>Navngivning</vt:lpstr>
      <vt:lpstr>Navngivning</vt:lpstr>
      <vt:lpstr>Navngivning</vt:lpstr>
      <vt:lpstr>Navngivning</vt:lpstr>
      <vt:lpstr>Funktioner</vt:lpstr>
      <vt:lpstr>Funktioner</vt:lpstr>
      <vt:lpstr>Funktioner</vt:lpstr>
      <vt:lpstr>Funktioner</vt:lpstr>
      <vt:lpstr>Funktioner</vt:lpstr>
      <vt:lpstr>PowerPoint Presentation</vt:lpstr>
      <vt:lpstr>Funktioner</vt:lpstr>
      <vt:lpstr>Funktioner</vt:lpstr>
      <vt:lpstr>PowerPoint Presentation</vt:lpstr>
      <vt:lpstr>Funktioner</vt:lpstr>
      <vt:lpstr>Funktioner</vt:lpstr>
      <vt:lpstr>Funktioner</vt:lpstr>
      <vt:lpstr>Funktioner</vt:lpstr>
      <vt:lpstr>Funktioner</vt:lpstr>
      <vt:lpstr>Funktioner</vt:lpstr>
      <vt:lpstr>Kommentarer i koden</vt:lpstr>
      <vt:lpstr>Kommentarer i koden</vt:lpstr>
      <vt:lpstr>Kommentarer i koden</vt:lpstr>
      <vt:lpstr>Kommentarer i koden</vt:lpstr>
      <vt:lpstr>Kommentarer i koden</vt:lpstr>
      <vt:lpstr>Kommentarer i koden</vt:lpstr>
      <vt:lpstr>Kommentarer i koden</vt:lpstr>
      <vt:lpstr>Kommentarer i koden</vt:lpstr>
      <vt:lpstr>Kommentarer i koden</vt:lpstr>
      <vt:lpstr>Kommentarer i koden</vt:lpstr>
      <vt:lpstr>Kommentarer i koden</vt:lpstr>
      <vt:lpstr>Kommentarer i koden</vt:lpstr>
      <vt:lpstr>Formattering</vt:lpstr>
      <vt:lpstr>Formattering</vt:lpstr>
      <vt:lpstr>Formattering</vt:lpstr>
      <vt:lpstr>Formattering</vt:lpstr>
      <vt:lpstr>Konsekvensen af dårlig kode</vt:lpstr>
      <vt:lpstr>Hvordan laver man Clean Code</vt:lpstr>
      <vt:lpstr>En helt almindelig onsdag på EPJ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Andre emner i bogen  </vt:lpstr>
      <vt:lpstr>Andre emner i bogen  </vt:lpstr>
      <vt:lpstr>Andre emner i bogen  </vt:lpstr>
      <vt:lpstr>Andre emner i bogen  </vt:lpstr>
      <vt:lpstr>Andre emner i bogen  </vt:lpstr>
    </vt:vector>
  </TitlesOfParts>
  <Company>Mjolner Informatics A/S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Margit Agerbo Bork</dc:creator>
  <cp:lastModifiedBy>Margit Agerbo Bork</cp:lastModifiedBy>
  <cp:revision>86</cp:revision>
  <dcterms:created xsi:type="dcterms:W3CDTF">2019-09-08T06:48:16Z</dcterms:created>
  <dcterms:modified xsi:type="dcterms:W3CDTF">2019-09-20T13:03:03Z</dcterms:modified>
</cp:coreProperties>
</file>