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5143500" type="screen16x9"/>
  <p:notesSz cx="6858000" cy="9144000"/>
  <p:embeddedFontLst>
    <p:embeddedFont>
      <p:font typeface="Bebas Neue" panose="020B0606020202050201" pitchFamily="34" charset="0"/>
      <p:regular r:id="rId21"/>
    </p:embeddedFont>
    <p:embeddedFont>
      <p:font typeface="Playfair Display" panose="00000500000000000000" pitchFamily="2" charset="0"/>
      <p:regular r:id="rId22"/>
      <p:bold r:id="rId23"/>
      <p:italic r:id="rId24"/>
      <p:boldItalic r:id="rId25"/>
    </p:embeddedFont>
    <p:embeddedFont>
      <p:font typeface="Playfair Display ExtraBold" panose="020B0604020202020204" charset="0"/>
      <p:bold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ttMw+u+fguWwXJyGtzETGlkGA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AE801-2856-46D8-98F3-5F51DB748AB2}">
  <a:tblStyle styleId="{67FAE801-2856-46D8-98F3-5F51DB748A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7f7c21dba1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7f7c21dba1_2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7f7c21dba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7f7c21dba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9ed4826ff3_2_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19ed4826ff3_2_14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7f7c21dba1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7f7c21dba1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These are the steps 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9ed4826ff3_2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19ed4826ff3_2_14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7f7c21dba1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17f7c21dba1_2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9ed4826ff3_2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9ed4826ff3_2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9ed4826ff3_2_1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9ed4826ff3_2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58b8c7715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a58b8c7715_0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a58b8c7715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1a58b8c7715_0_3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9ed4826ff3_2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9ed4826ff3_2_7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9ed4826ff3_2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9ed4826ff3_2_15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7f7c21db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17f7c21db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7f7c21dba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7f7c21dba1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7f7c21dba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7f7c21dba1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4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7f7c21dba1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17f7c21dba1_2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5"/>
          <p:cNvSpPr txBox="1">
            <a:spLocks noGrp="1"/>
          </p:cNvSpPr>
          <p:nvPr>
            <p:ph type="ctrTitle"/>
          </p:nvPr>
        </p:nvSpPr>
        <p:spPr>
          <a:xfrm>
            <a:off x="1444925" y="937300"/>
            <a:ext cx="6254700" cy="25029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35"/>
          <p:cNvSpPr txBox="1">
            <a:spLocks noGrp="1"/>
          </p:cNvSpPr>
          <p:nvPr>
            <p:ph type="subTitle" idx="1"/>
          </p:nvPr>
        </p:nvSpPr>
        <p:spPr>
          <a:xfrm>
            <a:off x="2307675" y="3440200"/>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0"/>
        <p:cNvGrpSpPr/>
        <p:nvPr/>
      </p:nvGrpSpPr>
      <p:grpSpPr>
        <a:xfrm>
          <a:off x="0" y="0"/>
          <a:ext cx="0" cy="0"/>
          <a:chOff x="0" y="0"/>
          <a:chExt cx="0" cy="0"/>
        </a:xfrm>
      </p:grpSpPr>
      <p:sp>
        <p:nvSpPr>
          <p:cNvPr id="51" name="Google Shape;51;p4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2" name="Google Shape;52;p45"/>
          <p:cNvSpPr txBox="1">
            <a:spLocks noGrp="1"/>
          </p:cNvSpPr>
          <p:nvPr>
            <p:ph type="subTitle" idx="1"/>
          </p:nvPr>
        </p:nvSpPr>
        <p:spPr>
          <a:xfrm>
            <a:off x="4618950" y="1583600"/>
            <a:ext cx="3805200" cy="299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b="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53" name="Google Shape;53;p45"/>
          <p:cNvSpPr txBox="1">
            <a:spLocks noGrp="1"/>
          </p:cNvSpPr>
          <p:nvPr>
            <p:ph type="subTitle" idx="2"/>
          </p:nvPr>
        </p:nvSpPr>
        <p:spPr>
          <a:xfrm>
            <a:off x="713225" y="1583600"/>
            <a:ext cx="3812100" cy="299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b="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2347938" y="540000"/>
            <a:ext cx="4448100" cy="105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8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6" name="Google Shape;56;p46"/>
          <p:cNvSpPr txBox="1">
            <a:spLocks noGrp="1"/>
          </p:cNvSpPr>
          <p:nvPr>
            <p:ph type="subTitle" idx="1"/>
          </p:nvPr>
        </p:nvSpPr>
        <p:spPr>
          <a:xfrm>
            <a:off x="2347900" y="1671425"/>
            <a:ext cx="4448100" cy="105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1600"/>
              </a:spcBef>
              <a:spcAft>
                <a:spcPts val="0"/>
              </a:spcAft>
              <a:buSzPts val="1100"/>
              <a:buNone/>
              <a:defRPr/>
            </a:lvl3pPr>
            <a:lvl4pPr lvl="3" algn="ctr">
              <a:lnSpc>
                <a:spcPct val="100000"/>
              </a:lnSpc>
              <a:spcBef>
                <a:spcPts val="1600"/>
              </a:spcBef>
              <a:spcAft>
                <a:spcPts val="0"/>
              </a:spcAft>
              <a:buSzPts val="1100"/>
              <a:buNone/>
              <a:defRPr/>
            </a:lvl4pPr>
            <a:lvl5pPr lvl="4" algn="ctr">
              <a:lnSpc>
                <a:spcPct val="100000"/>
              </a:lnSpc>
              <a:spcBef>
                <a:spcPts val="1600"/>
              </a:spcBef>
              <a:spcAft>
                <a:spcPts val="0"/>
              </a:spcAft>
              <a:buSzPts val="1100"/>
              <a:buNone/>
              <a:defRPr/>
            </a:lvl5pPr>
            <a:lvl6pPr lvl="5" algn="ctr">
              <a:lnSpc>
                <a:spcPct val="100000"/>
              </a:lnSpc>
              <a:spcBef>
                <a:spcPts val="1600"/>
              </a:spcBef>
              <a:spcAft>
                <a:spcPts val="0"/>
              </a:spcAft>
              <a:buSzPts val="1100"/>
              <a:buNone/>
              <a:defRPr/>
            </a:lvl6pPr>
            <a:lvl7pPr lvl="6" algn="ctr">
              <a:lnSpc>
                <a:spcPct val="100000"/>
              </a:lnSpc>
              <a:spcBef>
                <a:spcPts val="1600"/>
              </a:spcBef>
              <a:spcAft>
                <a:spcPts val="0"/>
              </a:spcAft>
              <a:buSzPts val="1100"/>
              <a:buNone/>
              <a:defRPr/>
            </a:lvl7pPr>
            <a:lvl8pPr lvl="7" algn="ctr">
              <a:lnSpc>
                <a:spcPct val="100000"/>
              </a:lnSpc>
              <a:spcBef>
                <a:spcPts val="1600"/>
              </a:spcBef>
              <a:spcAft>
                <a:spcPts val="0"/>
              </a:spcAft>
              <a:buSzPts val="1100"/>
              <a:buNone/>
              <a:defRPr/>
            </a:lvl8pPr>
            <a:lvl9pPr lvl="8" algn="ctr">
              <a:lnSpc>
                <a:spcPct val="100000"/>
              </a:lnSpc>
              <a:spcBef>
                <a:spcPts val="1600"/>
              </a:spcBef>
              <a:spcAft>
                <a:spcPts val="1600"/>
              </a:spcAft>
              <a:buSzPts val="1100"/>
              <a:buNone/>
              <a:defRPr/>
            </a:lvl9pPr>
          </a:lstStyle>
          <a:p>
            <a:endParaRPr/>
          </a:p>
        </p:txBody>
      </p:sp>
      <p:sp>
        <p:nvSpPr>
          <p:cNvPr id="57" name="Google Shape;57;p46"/>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CREDITS: This presentation template was created by </a:t>
            </a:r>
            <a:r>
              <a:rPr lang="en" sz="1200" b="1" i="0" u="none" strike="noStrike" cap="none">
                <a:solidFill>
                  <a:schemeClr val="hlink"/>
                </a:solidFill>
                <a:uFill>
                  <a:noFill/>
                </a:uFill>
                <a:latin typeface="Roboto"/>
                <a:ea typeface="Roboto"/>
                <a:cs typeface="Roboto"/>
                <a:sym typeface="Roboto"/>
                <a:hlinkClick r:id="rId2"/>
              </a:rPr>
              <a:t>Slidesgo</a:t>
            </a:r>
            <a:r>
              <a:rPr lang="en" sz="1200" b="0" i="0" u="none" strike="noStrike" cap="none">
                <a:solidFill>
                  <a:schemeClr val="dk1"/>
                </a:solidFill>
                <a:latin typeface="Roboto"/>
                <a:ea typeface="Roboto"/>
                <a:cs typeface="Roboto"/>
                <a:sym typeface="Roboto"/>
              </a:rPr>
              <a:t>, and includes icons by </a:t>
            </a:r>
            <a:r>
              <a:rPr lang="en" sz="1200" b="1" i="0" u="none" strike="noStrike" cap="none">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Roboto"/>
                <a:ea typeface="Roboto"/>
                <a:cs typeface="Roboto"/>
                <a:sym typeface="Roboto"/>
              </a:rPr>
              <a:t>, and infographics &amp; images by </a:t>
            </a:r>
            <a:r>
              <a:rPr lang="en" sz="1200" b="1" i="0" u="none" strike="noStrike" cap="none">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1" i="0" u="none" strike="noStrike" cap="none">
                <a:solidFill>
                  <a:schemeClr val="dk1"/>
                </a:solidFill>
                <a:latin typeface="Roboto"/>
                <a:ea typeface="Roboto"/>
                <a:cs typeface="Roboto"/>
                <a:sym typeface="Roboto"/>
              </a:rPr>
              <a:t> </a:t>
            </a:r>
            <a:endParaRPr sz="1200" b="1" i="0" u="none" strike="noStrike" cap="none">
              <a:solidFill>
                <a:schemeClr val="dk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0" name="Google Shape;60;p47"/>
          <p:cNvSpPr txBox="1">
            <a:spLocks noGrp="1"/>
          </p:cNvSpPr>
          <p:nvPr>
            <p:ph type="body" idx="1"/>
          </p:nvPr>
        </p:nvSpPr>
        <p:spPr>
          <a:xfrm>
            <a:off x="720000" y="1017794"/>
            <a:ext cx="7704000" cy="35862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Font typeface="Nunito Light"/>
              <a:buChar char="●"/>
              <a:defRPr sz="1400"/>
            </a:lvl1pPr>
            <a:lvl2pPr marL="914400" lvl="1" indent="-298450" algn="l">
              <a:lnSpc>
                <a:spcPct val="115000"/>
              </a:lnSpc>
              <a:spcBef>
                <a:spcPts val="0"/>
              </a:spcBef>
              <a:spcAft>
                <a:spcPts val="0"/>
              </a:spcAft>
              <a:buSzPts val="1100"/>
              <a:buFont typeface="Nunito Light"/>
              <a:buChar char="○"/>
              <a:defRPr sz="1100">
                <a:solidFill>
                  <a:srgbClr val="434343"/>
                </a:solidFill>
              </a:defRPr>
            </a:lvl2pPr>
            <a:lvl3pPr marL="1371600" lvl="2" indent="-298450" algn="l">
              <a:lnSpc>
                <a:spcPct val="115000"/>
              </a:lnSpc>
              <a:spcBef>
                <a:spcPts val="1600"/>
              </a:spcBef>
              <a:spcAft>
                <a:spcPts val="0"/>
              </a:spcAft>
              <a:buSzPts val="1100"/>
              <a:buFont typeface="Nunito Light"/>
              <a:buChar char="■"/>
              <a:defRPr sz="1100">
                <a:solidFill>
                  <a:srgbClr val="434343"/>
                </a:solidFill>
              </a:defRPr>
            </a:lvl3pPr>
            <a:lvl4pPr marL="1828800" lvl="3" indent="-298450" algn="l">
              <a:lnSpc>
                <a:spcPct val="115000"/>
              </a:lnSpc>
              <a:spcBef>
                <a:spcPts val="1600"/>
              </a:spcBef>
              <a:spcAft>
                <a:spcPts val="0"/>
              </a:spcAft>
              <a:buSzPts val="1100"/>
              <a:buFont typeface="Nunito Light"/>
              <a:buChar char="●"/>
              <a:defRPr sz="1100">
                <a:solidFill>
                  <a:srgbClr val="434343"/>
                </a:solidFill>
              </a:defRPr>
            </a:lvl4pPr>
            <a:lvl5pPr marL="2286000" lvl="4" indent="-298450" algn="l">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algn="l">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algn="l">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algn="l">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algn="l">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51"/>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52"/>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65" name="Google Shape;65;p52"/>
          <p:cNvSpPr txBox="1">
            <a:spLocks noGrp="1"/>
          </p:cNvSpPr>
          <p:nvPr>
            <p:ph type="subTitle" idx="1"/>
          </p:nvPr>
        </p:nvSpPr>
        <p:spPr>
          <a:xfrm>
            <a:off x="2135550" y="3153500"/>
            <a:ext cx="4872900" cy="80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a:lvl2pPr>
            <a:lvl3pPr lvl="2" algn="ctr">
              <a:lnSpc>
                <a:spcPct val="100000"/>
              </a:lnSpc>
              <a:spcBef>
                <a:spcPts val="1600"/>
              </a:spcBef>
              <a:spcAft>
                <a:spcPts val="0"/>
              </a:spcAft>
              <a:buSzPts val="1100"/>
              <a:buNone/>
              <a:defRPr/>
            </a:lvl3pPr>
            <a:lvl4pPr lvl="3" algn="ctr">
              <a:lnSpc>
                <a:spcPct val="100000"/>
              </a:lnSpc>
              <a:spcBef>
                <a:spcPts val="1600"/>
              </a:spcBef>
              <a:spcAft>
                <a:spcPts val="0"/>
              </a:spcAft>
              <a:buSzPts val="1100"/>
              <a:buNone/>
              <a:defRPr/>
            </a:lvl4pPr>
            <a:lvl5pPr lvl="4" algn="ctr">
              <a:lnSpc>
                <a:spcPct val="100000"/>
              </a:lnSpc>
              <a:spcBef>
                <a:spcPts val="1600"/>
              </a:spcBef>
              <a:spcAft>
                <a:spcPts val="0"/>
              </a:spcAft>
              <a:buSzPts val="1100"/>
              <a:buNone/>
              <a:defRPr/>
            </a:lvl5pPr>
            <a:lvl6pPr lvl="5" algn="ctr">
              <a:lnSpc>
                <a:spcPct val="100000"/>
              </a:lnSpc>
              <a:spcBef>
                <a:spcPts val="1600"/>
              </a:spcBef>
              <a:spcAft>
                <a:spcPts val="0"/>
              </a:spcAft>
              <a:buSzPts val="1100"/>
              <a:buNone/>
              <a:defRPr/>
            </a:lvl6pPr>
            <a:lvl7pPr lvl="6" algn="ctr">
              <a:lnSpc>
                <a:spcPct val="100000"/>
              </a:lnSpc>
              <a:spcBef>
                <a:spcPts val="1600"/>
              </a:spcBef>
              <a:spcAft>
                <a:spcPts val="0"/>
              </a:spcAft>
              <a:buSzPts val="1100"/>
              <a:buNone/>
              <a:defRPr/>
            </a:lvl7pPr>
            <a:lvl8pPr lvl="7" algn="ctr">
              <a:lnSpc>
                <a:spcPct val="100000"/>
              </a:lnSpc>
              <a:spcBef>
                <a:spcPts val="1600"/>
              </a:spcBef>
              <a:spcAft>
                <a:spcPts val="0"/>
              </a:spcAft>
              <a:buSzPts val="1100"/>
              <a:buNone/>
              <a:defRPr/>
            </a:lvl8pPr>
            <a:lvl9pPr lvl="8" algn="ctr">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53"/>
          <p:cNvSpPr txBox="1">
            <a:spLocks noGrp="1"/>
          </p:cNvSpPr>
          <p:nvPr>
            <p:ph type="title" hasCustomPrompt="1"/>
          </p:nvPr>
        </p:nvSpPr>
        <p:spPr>
          <a:xfrm>
            <a:off x="1284000" y="1288250"/>
            <a:ext cx="6576000" cy="197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68" name="Google Shape;68;p53"/>
          <p:cNvSpPr txBox="1">
            <a:spLocks noGrp="1"/>
          </p:cNvSpPr>
          <p:nvPr>
            <p:ph type="subTitle" idx="1"/>
          </p:nvPr>
        </p:nvSpPr>
        <p:spPr>
          <a:xfrm>
            <a:off x="1284000" y="3259075"/>
            <a:ext cx="65760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1600"/>
              </a:spcBef>
              <a:spcAft>
                <a:spcPts val="0"/>
              </a:spcAft>
              <a:buSzPts val="1100"/>
              <a:buNone/>
              <a:defRPr sz="1100"/>
            </a:lvl3pPr>
            <a:lvl4pPr lvl="3" algn="ctr">
              <a:lnSpc>
                <a:spcPct val="100000"/>
              </a:lnSpc>
              <a:spcBef>
                <a:spcPts val="1600"/>
              </a:spcBef>
              <a:spcAft>
                <a:spcPts val="0"/>
              </a:spcAft>
              <a:buSzPts val="1100"/>
              <a:buNone/>
              <a:defRPr sz="1100"/>
            </a:lvl4pPr>
            <a:lvl5pPr lvl="4" algn="ctr">
              <a:lnSpc>
                <a:spcPct val="100000"/>
              </a:lnSpc>
              <a:spcBef>
                <a:spcPts val="1600"/>
              </a:spcBef>
              <a:spcAft>
                <a:spcPts val="0"/>
              </a:spcAft>
              <a:buSzPts val="1100"/>
              <a:buNone/>
              <a:defRPr sz="1100"/>
            </a:lvl5pPr>
            <a:lvl6pPr lvl="5" algn="ctr">
              <a:lnSpc>
                <a:spcPct val="100000"/>
              </a:lnSpc>
              <a:spcBef>
                <a:spcPts val="1600"/>
              </a:spcBef>
              <a:spcAft>
                <a:spcPts val="0"/>
              </a:spcAft>
              <a:buSzPts val="1100"/>
              <a:buNone/>
              <a:defRPr sz="1100"/>
            </a:lvl6pPr>
            <a:lvl7pPr lvl="6" algn="ctr">
              <a:lnSpc>
                <a:spcPct val="100000"/>
              </a:lnSpc>
              <a:spcBef>
                <a:spcPts val="1600"/>
              </a:spcBef>
              <a:spcAft>
                <a:spcPts val="0"/>
              </a:spcAft>
              <a:buSzPts val="1100"/>
              <a:buNone/>
              <a:defRPr sz="1100"/>
            </a:lvl7pPr>
            <a:lvl8pPr lvl="7" algn="ctr">
              <a:lnSpc>
                <a:spcPct val="100000"/>
              </a:lnSpc>
              <a:spcBef>
                <a:spcPts val="1600"/>
              </a:spcBef>
              <a:spcAft>
                <a:spcPts val="0"/>
              </a:spcAft>
              <a:buSzPts val="1100"/>
              <a:buNone/>
              <a:defRPr sz="1100"/>
            </a:lvl8pPr>
            <a:lvl9pPr lvl="8" algn="ctr">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1"/>
        <p:cNvGrpSpPr/>
        <p:nvPr/>
      </p:nvGrpSpPr>
      <p:grpSpPr>
        <a:xfrm>
          <a:off x="0" y="0"/>
          <a:ext cx="0" cy="0"/>
          <a:chOff x="0" y="0"/>
          <a:chExt cx="0" cy="0"/>
        </a:xfrm>
      </p:grpSpPr>
      <p:sp>
        <p:nvSpPr>
          <p:cNvPr id="12" name="Google Shape;12;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 name="Google Shape;13;p36"/>
          <p:cNvSpPr txBox="1">
            <a:spLocks noGrp="1"/>
          </p:cNvSpPr>
          <p:nvPr>
            <p:ph type="body" idx="1"/>
          </p:nvPr>
        </p:nvSpPr>
        <p:spPr>
          <a:xfrm>
            <a:off x="720000" y="1017796"/>
            <a:ext cx="7704000" cy="381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Font typeface="Nunito Light"/>
              <a:buChar char="●"/>
              <a:defRPr sz="1200"/>
            </a:lvl1pPr>
            <a:lvl2pPr marL="914400" lvl="1" indent="-298450" algn="l">
              <a:lnSpc>
                <a:spcPct val="115000"/>
              </a:lnSpc>
              <a:spcBef>
                <a:spcPts val="1000"/>
              </a:spcBef>
              <a:spcAft>
                <a:spcPts val="0"/>
              </a:spcAft>
              <a:buSzPts val="1100"/>
              <a:buFont typeface="Nunito Light"/>
              <a:buChar char="○"/>
              <a:defRPr sz="1100">
                <a:solidFill>
                  <a:srgbClr val="434343"/>
                </a:solidFill>
              </a:defRPr>
            </a:lvl2pPr>
            <a:lvl3pPr marL="1371600" lvl="2" indent="-298450" algn="l">
              <a:lnSpc>
                <a:spcPct val="115000"/>
              </a:lnSpc>
              <a:spcBef>
                <a:spcPts val="1600"/>
              </a:spcBef>
              <a:spcAft>
                <a:spcPts val="0"/>
              </a:spcAft>
              <a:buSzPts val="1100"/>
              <a:buFont typeface="Nunito Light"/>
              <a:buChar char="■"/>
              <a:defRPr sz="1100">
                <a:solidFill>
                  <a:srgbClr val="434343"/>
                </a:solidFill>
              </a:defRPr>
            </a:lvl3pPr>
            <a:lvl4pPr marL="1828800" lvl="3" indent="-298450" algn="l">
              <a:lnSpc>
                <a:spcPct val="115000"/>
              </a:lnSpc>
              <a:spcBef>
                <a:spcPts val="1600"/>
              </a:spcBef>
              <a:spcAft>
                <a:spcPts val="0"/>
              </a:spcAft>
              <a:buSzPts val="1100"/>
              <a:buFont typeface="Nunito Light"/>
              <a:buChar char="●"/>
              <a:defRPr sz="1100">
                <a:solidFill>
                  <a:srgbClr val="434343"/>
                </a:solidFill>
              </a:defRPr>
            </a:lvl4pPr>
            <a:lvl5pPr marL="2286000" lvl="4" indent="-298450" algn="l">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algn="l">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algn="l">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algn="l">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algn="l">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8"/>
          <p:cNvSpPr txBox="1">
            <a:spLocks noGrp="1"/>
          </p:cNvSpPr>
          <p:nvPr>
            <p:ph type="title"/>
          </p:nvPr>
        </p:nvSpPr>
        <p:spPr>
          <a:xfrm>
            <a:off x="705475" y="3075100"/>
            <a:ext cx="61617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38"/>
          <p:cNvSpPr txBox="1">
            <a:spLocks noGrp="1"/>
          </p:cNvSpPr>
          <p:nvPr>
            <p:ph type="title" idx="2"/>
          </p:nvPr>
        </p:nvSpPr>
        <p:spPr>
          <a:xfrm>
            <a:off x="730939" y="1536024"/>
            <a:ext cx="14634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b="1">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8" name="Google Shape;28;p38"/>
          <p:cNvSpPr txBox="1">
            <a:spLocks noGrp="1"/>
          </p:cNvSpPr>
          <p:nvPr>
            <p:ph type="subTitle" idx="1"/>
          </p:nvPr>
        </p:nvSpPr>
        <p:spPr>
          <a:xfrm>
            <a:off x="705600" y="3855550"/>
            <a:ext cx="61617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400"/>
            </a:lvl1pPr>
            <a:lvl2pPr lvl="1" algn="ctr">
              <a:lnSpc>
                <a:spcPct val="100000"/>
              </a:lnSpc>
              <a:spcBef>
                <a:spcPts val="0"/>
              </a:spcBef>
              <a:spcAft>
                <a:spcPts val="0"/>
              </a:spcAft>
              <a:buSzPts val="1100"/>
              <a:buNone/>
              <a:defRPr/>
            </a:lvl2pPr>
            <a:lvl3pPr lvl="2" algn="ctr">
              <a:lnSpc>
                <a:spcPct val="100000"/>
              </a:lnSpc>
              <a:spcBef>
                <a:spcPts val="1600"/>
              </a:spcBef>
              <a:spcAft>
                <a:spcPts val="0"/>
              </a:spcAft>
              <a:buSzPts val="1100"/>
              <a:buNone/>
              <a:defRPr/>
            </a:lvl3pPr>
            <a:lvl4pPr lvl="3" algn="ctr">
              <a:lnSpc>
                <a:spcPct val="100000"/>
              </a:lnSpc>
              <a:spcBef>
                <a:spcPts val="1600"/>
              </a:spcBef>
              <a:spcAft>
                <a:spcPts val="0"/>
              </a:spcAft>
              <a:buSzPts val="1100"/>
              <a:buNone/>
              <a:defRPr/>
            </a:lvl4pPr>
            <a:lvl5pPr lvl="4" algn="ctr">
              <a:lnSpc>
                <a:spcPct val="100000"/>
              </a:lnSpc>
              <a:spcBef>
                <a:spcPts val="1600"/>
              </a:spcBef>
              <a:spcAft>
                <a:spcPts val="0"/>
              </a:spcAft>
              <a:buSzPts val="1100"/>
              <a:buNone/>
              <a:defRPr/>
            </a:lvl5pPr>
            <a:lvl6pPr lvl="5" algn="ctr">
              <a:lnSpc>
                <a:spcPct val="100000"/>
              </a:lnSpc>
              <a:spcBef>
                <a:spcPts val="1600"/>
              </a:spcBef>
              <a:spcAft>
                <a:spcPts val="0"/>
              </a:spcAft>
              <a:buSzPts val="1100"/>
              <a:buNone/>
              <a:defRPr/>
            </a:lvl6pPr>
            <a:lvl7pPr lvl="6" algn="ctr">
              <a:lnSpc>
                <a:spcPct val="100000"/>
              </a:lnSpc>
              <a:spcBef>
                <a:spcPts val="1600"/>
              </a:spcBef>
              <a:spcAft>
                <a:spcPts val="0"/>
              </a:spcAft>
              <a:buSzPts val="1100"/>
              <a:buNone/>
              <a:defRPr/>
            </a:lvl7pPr>
            <a:lvl8pPr lvl="7" algn="ctr">
              <a:lnSpc>
                <a:spcPct val="100000"/>
              </a:lnSpc>
              <a:spcBef>
                <a:spcPts val="1600"/>
              </a:spcBef>
              <a:spcAft>
                <a:spcPts val="0"/>
              </a:spcAft>
              <a:buSzPts val="1100"/>
              <a:buNone/>
              <a:defRPr/>
            </a:lvl8pPr>
            <a:lvl9pPr lvl="8" algn="ctr">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9"/>
          <p:cNvSpPr>
            <a:spLocks noGrp="1"/>
          </p:cNvSpPr>
          <p:nvPr>
            <p:ph type="pic" idx="2"/>
          </p:nvPr>
        </p:nvSpPr>
        <p:spPr>
          <a:xfrm>
            <a:off x="5083975" y="537575"/>
            <a:ext cx="3020100" cy="4064400"/>
          </a:xfrm>
          <a:prstGeom prst="rect">
            <a:avLst/>
          </a:prstGeom>
          <a:noFill/>
          <a:ln>
            <a:noFill/>
          </a:ln>
        </p:spPr>
      </p:sp>
      <p:sp>
        <p:nvSpPr>
          <p:cNvPr id="31" name="Google Shape;31;p39"/>
          <p:cNvSpPr txBox="1">
            <a:spLocks noGrp="1"/>
          </p:cNvSpPr>
          <p:nvPr>
            <p:ph type="title"/>
          </p:nvPr>
        </p:nvSpPr>
        <p:spPr>
          <a:xfrm>
            <a:off x="720000" y="445025"/>
            <a:ext cx="38520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2" name="Google Shape;32;p39"/>
          <p:cNvSpPr txBox="1">
            <a:spLocks noGrp="1"/>
          </p:cNvSpPr>
          <p:nvPr>
            <p:ph type="subTitle" idx="1"/>
          </p:nvPr>
        </p:nvSpPr>
        <p:spPr>
          <a:xfrm>
            <a:off x="720000" y="1150025"/>
            <a:ext cx="3852000" cy="3453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Nunito Light"/>
              <a:buChar char="●"/>
              <a:defRPr sz="11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100"/>
              <a:buFont typeface="Nunito Light"/>
              <a:buChar char="○"/>
              <a:defRPr/>
            </a:lvl5pPr>
            <a:lvl6pPr lvl="5" algn="ctr">
              <a:lnSpc>
                <a:spcPct val="100000"/>
              </a:lnSpc>
              <a:spcBef>
                <a:spcPts val="1600"/>
              </a:spcBef>
              <a:spcAft>
                <a:spcPts val="0"/>
              </a:spcAft>
              <a:buClr>
                <a:srgbClr val="999999"/>
              </a:buClr>
              <a:buSzPts val="11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2277000" y="2571750"/>
            <a:ext cx="45900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5" name="Google Shape;35;p40"/>
          <p:cNvSpPr txBox="1">
            <a:spLocks noGrp="1"/>
          </p:cNvSpPr>
          <p:nvPr>
            <p:ph type="subTitle" idx="1"/>
          </p:nvPr>
        </p:nvSpPr>
        <p:spPr>
          <a:xfrm>
            <a:off x="1444525" y="1687288"/>
            <a:ext cx="6255000" cy="835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41"/>
          <p:cNvSpPr txBox="1">
            <a:spLocks noGrp="1"/>
          </p:cNvSpPr>
          <p:nvPr>
            <p:ph type="title"/>
          </p:nvPr>
        </p:nvSpPr>
        <p:spPr>
          <a:xfrm>
            <a:off x="720000" y="445025"/>
            <a:ext cx="7704000" cy="6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8" name="Google Shape;38;p41"/>
          <p:cNvSpPr txBox="1">
            <a:spLocks noGrp="1"/>
          </p:cNvSpPr>
          <p:nvPr>
            <p:ph type="subTitle" idx="1"/>
          </p:nvPr>
        </p:nvSpPr>
        <p:spPr>
          <a:xfrm>
            <a:off x="4618950" y="2846750"/>
            <a:ext cx="3080400" cy="138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1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41"/>
          <p:cNvSpPr txBox="1">
            <a:spLocks noGrp="1"/>
          </p:cNvSpPr>
          <p:nvPr>
            <p:ph type="subTitle" idx="2"/>
          </p:nvPr>
        </p:nvSpPr>
        <p:spPr>
          <a:xfrm>
            <a:off x="1444650" y="2846750"/>
            <a:ext cx="3080400" cy="138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1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41"/>
          <p:cNvSpPr txBox="1">
            <a:spLocks noGrp="1"/>
          </p:cNvSpPr>
          <p:nvPr>
            <p:ph type="subTitle" idx="3"/>
          </p:nvPr>
        </p:nvSpPr>
        <p:spPr>
          <a:xfrm>
            <a:off x="4618950" y="2538725"/>
            <a:ext cx="30735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 name="Google Shape;41;p41"/>
          <p:cNvSpPr txBox="1">
            <a:spLocks noGrp="1"/>
          </p:cNvSpPr>
          <p:nvPr>
            <p:ph type="subTitle" idx="4"/>
          </p:nvPr>
        </p:nvSpPr>
        <p:spPr>
          <a:xfrm>
            <a:off x="1444650" y="2538725"/>
            <a:ext cx="30804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42"/>
        <p:cNvGrpSpPr/>
        <p:nvPr/>
      </p:nvGrpSpPr>
      <p:grpSpPr>
        <a:xfrm>
          <a:off x="0" y="0"/>
          <a:ext cx="0" cy="0"/>
          <a:chOff x="0" y="0"/>
          <a:chExt cx="0" cy="0"/>
        </a:xfrm>
      </p:grpSpPr>
      <p:sp>
        <p:nvSpPr>
          <p:cNvPr id="43" name="Google Shape;43;p42"/>
          <p:cNvSpPr>
            <a:spLocks noGrp="1"/>
          </p:cNvSpPr>
          <p:nvPr>
            <p:ph type="pic" idx="2"/>
          </p:nvPr>
        </p:nvSpPr>
        <p:spPr>
          <a:xfrm>
            <a:off x="983000" y="1346675"/>
            <a:ext cx="2755200" cy="3260700"/>
          </a:xfrm>
          <a:prstGeom prst="rect">
            <a:avLst/>
          </a:prstGeom>
          <a:noFill/>
          <a:ln>
            <a:noFill/>
          </a:ln>
        </p:spPr>
      </p:sp>
      <p:sp>
        <p:nvSpPr>
          <p:cNvPr id="44" name="Google Shape;44;p42"/>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5" name="Google Shape;45;p42"/>
          <p:cNvSpPr txBox="1">
            <a:spLocks noGrp="1"/>
          </p:cNvSpPr>
          <p:nvPr>
            <p:ph type="subTitle" idx="1"/>
          </p:nvPr>
        </p:nvSpPr>
        <p:spPr>
          <a:xfrm>
            <a:off x="3840500" y="1343350"/>
            <a:ext cx="4590300" cy="3260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Font typeface="Nunito Light"/>
              <a:buChar char="●"/>
              <a:defRPr sz="1100"/>
            </a:lvl1pPr>
            <a:lvl2pPr lvl="1" algn="ctr">
              <a:lnSpc>
                <a:spcPct val="100000"/>
              </a:lnSpc>
              <a:spcBef>
                <a:spcPts val="100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100"/>
              <a:buFont typeface="Nunito Light"/>
              <a:buChar char="○"/>
              <a:defRPr/>
            </a:lvl5pPr>
            <a:lvl6pPr lvl="5" algn="ctr">
              <a:lnSpc>
                <a:spcPct val="100000"/>
              </a:lnSpc>
              <a:spcBef>
                <a:spcPts val="1600"/>
              </a:spcBef>
              <a:spcAft>
                <a:spcPts val="0"/>
              </a:spcAft>
              <a:buClr>
                <a:srgbClr val="999999"/>
              </a:buClr>
              <a:buSzPts val="11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4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44"/>
          <p:cNvSpPr txBox="1">
            <a:spLocks noGrp="1"/>
          </p:cNvSpPr>
          <p:nvPr>
            <p:ph type="title"/>
          </p:nvPr>
        </p:nvSpPr>
        <p:spPr>
          <a:xfrm>
            <a:off x="720000" y="4014450"/>
            <a:ext cx="7704000" cy="57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Playfair Display ExtraBold"/>
              <a:buNone/>
              <a:defRPr sz="3500" b="0" i="0" u="none" strike="noStrike" cap="none">
                <a:solidFill>
                  <a:schemeClr val="dk1"/>
                </a:solidFill>
                <a:latin typeface="Playfair Display ExtraBold"/>
                <a:ea typeface="Playfair Display ExtraBold"/>
                <a:cs typeface="Playfair Display ExtraBold"/>
                <a:sym typeface="Playfair Display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34"/>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1"/>
              </a:buClr>
              <a:buSzPts val="1100"/>
              <a:buFont typeface="Roboto"/>
              <a:buChar char="■"/>
              <a:defRPr sz="11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su.instructure.com/courses/12685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drive.google.com/file/d/1u5uHNkO-y3sariiPa8yXbMtnsJpdcCrN/view"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drive.google.com/file/d/1CLwho0reaeMLakE083C-v7oqNOTjPp5j/view"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0Oc7ayzeAgDZtFXQFLfPtYZ3nZeJ1JVT/view"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mathworks.com/help/physmod/smlink/index.html"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hyperlink" Target="https://new.abb.com/products/robotics/industrial-robots/irb-6620" TargetMode="External"/><Relationship Id="rId4" Type="http://schemas.openxmlformats.org/officeDocument/2006/relationships/hyperlink" Target="https://petercorke.com/toolboxes/robotics-toolbo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p:nvPr/>
        </p:nvSpPr>
        <p:spPr>
          <a:xfrm>
            <a:off x="-50" y="4419600"/>
            <a:ext cx="9144000" cy="723900"/>
          </a:xfrm>
          <a:prstGeom prst="rect">
            <a:avLst/>
          </a:prstGeom>
          <a:solidFill>
            <a:schemeClr val="lt2"/>
          </a:solidFill>
          <a:ln>
            <a:noFill/>
          </a:ln>
          <a:effectLst>
            <a:outerShdw blurRad="142875" dist="57150" dir="163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txBox="1">
            <a:spLocks noGrp="1"/>
          </p:cNvSpPr>
          <p:nvPr>
            <p:ph type="ctrTitle"/>
          </p:nvPr>
        </p:nvSpPr>
        <p:spPr>
          <a:xfrm>
            <a:off x="196125" y="-222500"/>
            <a:ext cx="8751600" cy="25029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5200"/>
              <a:buNone/>
            </a:pPr>
            <a:br>
              <a:rPr lang="en" sz="2300" b="1" dirty="0">
                <a:solidFill>
                  <a:srgbClr val="000000"/>
                </a:solidFill>
                <a:latin typeface="Playfair Display"/>
                <a:ea typeface="Playfair Display"/>
                <a:cs typeface="Playfair Display"/>
                <a:sym typeface="Playfair Display"/>
              </a:rPr>
            </a:br>
            <a:br>
              <a:rPr lang="en" sz="2300" b="1" dirty="0">
                <a:solidFill>
                  <a:srgbClr val="000000"/>
                </a:solidFill>
                <a:latin typeface="Playfair Display"/>
                <a:ea typeface="Playfair Display"/>
                <a:cs typeface="Playfair Display"/>
                <a:sym typeface="Playfair Display"/>
              </a:rPr>
            </a:br>
            <a:br>
              <a:rPr lang="en" sz="2300" b="1" dirty="0">
                <a:solidFill>
                  <a:srgbClr val="000000"/>
                </a:solidFill>
                <a:latin typeface="Playfair Display"/>
                <a:ea typeface="Playfair Display"/>
                <a:cs typeface="Playfair Display"/>
                <a:sym typeface="Playfair Display"/>
              </a:rPr>
            </a:br>
            <a:br>
              <a:rPr lang="en" sz="2300" b="1" dirty="0">
                <a:solidFill>
                  <a:srgbClr val="000000"/>
                </a:solidFill>
                <a:latin typeface="Playfair Display"/>
                <a:ea typeface="Playfair Display"/>
                <a:cs typeface="Playfair Display"/>
                <a:sym typeface="Playfair Display"/>
              </a:rPr>
            </a:br>
            <a:br>
              <a:rPr lang="en" sz="2300" b="1" dirty="0">
                <a:solidFill>
                  <a:srgbClr val="000000"/>
                </a:solidFill>
                <a:latin typeface="Playfair Display"/>
                <a:ea typeface="Playfair Display"/>
                <a:cs typeface="Playfair Display"/>
                <a:sym typeface="Playfair Display"/>
              </a:rPr>
            </a:br>
            <a:br>
              <a:rPr lang="en" sz="2300" b="1" dirty="0">
                <a:solidFill>
                  <a:srgbClr val="000000"/>
                </a:solidFill>
                <a:latin typeface="Playfair Display"/>
                <a:ea typeface="Playfair Display"/>
                <a:cs typeface="Playfair Display"/>
                <a:sym typeface="Playfair Display"/>
              </a:rPr>
            </a:br>
            <a:r>
              <a:rPr lang="en" sz="2300" b="1" dirty="0">
                <a:solidFill>
                  <a:srgbClr val="000000"/>
                </a:solidFill>
                <a:latin typeface="Playfair Display"/>
                <a:ea typeface="Playfair Display"/>
                <a:cs typeface="Playfair Display"/>
                <a:sym typeface="Playfair Display"/>
              </a:rPr>
              <a:t>Kinematic and Dynamic Analysis of </a:t>
            </a:r>
            <a:endParaRPr sz="2300" b="1" dirty="0">
              <a:solidFill>
                <a:srgbClr val="000000"/>
              </a:solidFill>
              <a:latin typeface="Playfair Display"/>
              <a:ea typeface="Playfair Display"/>
              <a:cs typeface="Playfair Display"/>
              <a:sym typeface="Playfair Display"/>
            </a:endParaRPr>
          </a:p>
          <a:p>
            <a:pPr marL="0" lvl="0" indent="0" algn="ctr" rtl="0">
              <a:lnSpc>
                <a:spcPct val="80000"/>
              </a:lnSpc>
              <a:spcBef>
                <a:spcPts val="0"/>
              </a:spcBef>
              <a:spcAft>
                <a:spcPts val="0"/>
              </a:spcAft>
              <a:buSzPts val="5200"/>
              <a:buNone/>
            </a:pPr>
            <a:r>
              <a:rPr lang="en" sz="3000" b="1" dirty="0">
                <a:solidFill>
                  <a:srgbClr val="000000"/>
                </a:solidFill>
                <a:latin typeface="Playfair Display"/>
                <a:ea typeface="Playfair Display"/>
                <a:cs typeface="Playfair Display"/>
                <a:sym typeface="Playfair Display"/>
              </a:rPr>
              <a:t>6 DOF</a:t>
            </a:r>
            <a:r>
              <a:rPr lang="en" sz="3300" b="1" dirty="0">
                <a:solidFill>
                  <a:srgbClr val="000000"/>
                </a:solidFill>
                <a:latin typeface="Playfair Display"/>
                <a:ea typeface="Playfair Display"/>
                <a:cs typeface="Playfair Display"/>
                <a:sym typeface="Playfair Display"/>
              </a:rPr>
              <a:t> </a:t>
            </a:r>
            <a:endParaRPr sz="3300" b="1" dirty="0">
              <a:solidFill>
                <a:srgbClr val="000000"/>
              </a:solidFill>
              <a:latin typeface="Playfair Display"/>
              <a:ea typeface="Playfair Display"/>
              <a:cs typeface="Playfair Display"/>
              <a:sym typeface="Playfair Display"/>
            </a:endParaRPr>
          </a:p>
          <a:p>
            <a:pPr marL="0" lvl="0" indent="0" algn="ctr" rtl="0">
              <a:lnSpc>
                <a:spcPct val="80000"/>
              </a:lnSpc>
              <a:spcBef>
                <a:spcPts val="0"/>
              </a:spcBef>
              <a:spcAft>
                <a:spcPts val="0"/>
              </a:spcAft>
              <a:buSzPts val="5200"/>
              <a:buNone/>
            </a:pPr>
            <a:r>
              <a:rPr lang="en" sz="2300" b="1" dirty="0">
                <a:solidFill>
                  <a:srgbClr val="000000"/>
                </a:solidFill>
                <a:latin typeface="Playfair Display"/>
                <a:ea typeface="Playfair Display"/>
                <a:cs typeface="Playfair Display"/>
                <a:sym typeface="Playfair Display"/>
              </a:rPr>
              <a:t>manipulator with Trajectory Planning</a:t>
            </a:r>
            <a:endParaRPr sz="2300" b="1" dirty="0">
              <a:solidFill>
                <a:srgbClr val="000000"/>
              </a:solidFill>
              <a:latin typeface="Playfair Display"/>
              <a:ea typeface="Playfair Display"/>
              <a:cs typeface="Playfair Display"/>
              <a:sym typeface="Playfair Display"/>
            </a:endParaRPr>
          </a:p>
          <a:p>
            <a:pPr marL="0" lvl="0" indent="0" algn="ctr" rtl="0">
              <a:spcBef>
                <a:spcPts val="0"/>
              </a:spcBef>
              <a:spcAft>
                <a:spcPts val="0"/>
              </a:spcAft>
              <a:buSzPts val="5200"/>
              <a:buNone/>
            </a:pPr>
            <a:endParaRPr sz="3000" dirty="0"/>
          </a:p>
        </p:txBody>
      </p:sp>
      <p:sp>
        <p:nvSpPr>
          <p:cNvPr id="77" name="Google Shape;77;p1"/>
          <p:cNvSpPr txBox="1">
            <a:spLocks noGrp="1"/>
          </p:cNvSpPr>
          <p:nvPr>
            <p:ph type="subTitle" idx="1"/>
          </p:nvPr>
        </p:nvSpPr>
        <p:spPr>
          <a:xfrm>
            <a:off x="2594625" y="2290306"/>
            <a:ext cx="3954600" cy="42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sz="1450" b="1" i="1" dirty="0">
                <a:solidFill>
                  <a:srgbClr val="333333"/>
                </a:solidFill>
                <a:uFill>
                  <a:noFill/>
                </a:uFill>
                <a:hlinkClick r:id="rId3">
                  <a:extLst>
                    <a:ext uri="{A12FA001-AC4F-418D-AE19-62706E023703}">
                      <ahyp:hlinkClr xmlns:ahyp="http://schemas.microsoft.com/office/drawing/2018/hyperlinkcolor" val="tx"/>
                    </a:ext>
                  </a:extLst>
                </a:hlinkClick>
              </a:rPr>
              <a:t>MAE 547 Modeling and Control of Robots</a:t>
            </a:r>
            <a:endParaRPr sz="1800" b="1" i="1" dirty="0"/>
          </a:p>
        </p:txBody>
      </p:sp>
      <p:grpSp>
        <p:nvGrpSpPr>
          <p:cNvPr id="78" name="Google Shape;78;p1"/>
          <p:cNvGrpSpPr/>
          <p:nvPr/>
        </p:nvGrpSpPr>
        <p:grpSpPr>
          <a:xfrm>
            <a:off x="6967625" y="394825"/>
            <a:ext cx="2201400" cy="289350"/>
            <a:chOff x="6967625" y="394825"/>
            <a:chExt cx="2201400" cy="289350"/>
          </a:xfrm>
        </p:grpSpPr>
        <p:sp>
          <p:nvSpPr>
            <p:cNvPr id="79" name="Google Shape;79;p1"/>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3" name="Google Shape;103;p1"/>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pic>
        <p:nvPicPr>
          <p:cNvPr id="104" name="Google Shape;104;p1"/>
          <p:cNvPicPr preferRelativeResize="0"/>
          <p:nvPr/>
        </p:nvPicPr>
        <p:blipFill>
          <a:blip r:embed="rId4">
            <a:alphaModFix/>
          </a:blip>
          <a:stretch>
            <a:fillRect/>
          </a:stretch>
        </p:blipFill>
        <p:spPr>
          <a:xfrm>
            <a:off x="-343475" y="1537600"/>
            <a:ext cx="3722926" cy="3722926"/>
          </a:xfrm>
          <a:prstGeom prst="rect">
            <a:avLst/>
          </a:prstGeom>
          <a:noFill/>
          <a:ln>
            <a:noFill/>
          </a:ln>
        </p:spPr>
      </p:pic>
      <p:pic>
        <p:nvPicPr>
          <p:cNvPr id="105" name="Google Shape;105;p1"/>
          <p:cNvPicPr preferRelativeResize="0"/>
          <p:nvPr/>
        </p:nvPicPr>
        <p:blipFill>
          <a:blip r:embed="rId4">
            <a:alphaModFix/>
          </a:blip>
          <a:stretch>
            <a:fillRect/>
          </a:stretch>
        </p:blipFill>
        <p:spPr>
          <a:xfrm flipH="1">
            <a:off x="5742025" y="1537600"/>
            <a:ext cx="3722926" cy="3722926"/>
          </a:xfrm>
          <a:prstGeom prst="rect">
            <a:avLst/>
          </a:prstGeom>
          <a:noFill/>
          <a:ln>
            <a:noFill/>
          </a:ln>
        </p:spPr>
      </p:pic>
      <p:sp>
        <p:nvSpPr>
          <p:cNvPr id="107" name="Google Shape;107;p1"/>
          <p:cNvSpPr/>
          <p:nvPr/>
        </p:nvSpPr>
        <p:spPr>
          <a:xfrm>
            <a:off x="2778322" y="2995206"/>
            <a:ext cx="3525000" cy="28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txBox="1">
            <a:spLocks noGrp="1"/>
          </p:cNvSpPr>
          <p:nvPr>
            <p:ph type="subTitle" idx="1"/>
          </p:nvPr>
        </p:nvSpPr>
        <p:spPr>
          <a:xfrm>
            <a:off x="2594625" y="2931368"/>
            <a:ext cx="3954600" cy="428700"/>
          </a:xfrm>
          <a:prstGeom prst="rect">
            <a:avLst/>
          </a:prstGeom>
          <a:noFill/>
          <a:ln>
            <a:noFill/>
          </a:ln>
        </p:spPr>
        <p:txBody>
          <a:bodyPr spcFirstLastPara="1" wrap="square" lIns="91425" tIns="91425" rIns="91425" bIns="91425" anchor="t" anchorCtr="0">
            <a:noAutofit/>
          </a:bodyPr>
          <a:lstStyle/>
          <a:p>
            <a:pPr marL="0" indent="0"/>
            <a:r>
              <a:rPr lang="en-IN" sz="2000" dirty="0"/>
              <a:t>Aditi Babasaheb Pawar</a:t>
            </a:r>
          </a:p>
          <a:p>
            <a:pPr marL="0" lvl="0" indent="0" algn="ctr" rtl="0">
              <a:lnSpc>
                <a:spcPct val="100000"/>
              </a:lnSpc>
              <a:spcBef>
                <a:spcPts val="0"/>
              </a:spcBef>
              <a:spcAft>
                <a:spcPts val="0"/>
              </a:spcAft>
              <a:buSzPts val="1100"/>
              <a:buNone/>
            </a:pPr>
            <a:endParaRPr sz="1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7f7c21dba1_2_1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Static velocity calculation</a:t>
            </a:r>
            <a:endParaRPr sz="3000"/>
          </a:p>
        </p:txBody>
      </p:sp>
      <p:cxnSp>
        <p:nvCxnSpPr>
          <p:cNvPr id="323" name="Google Shape;323;g17f7c21dba1_2_11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24" name="Google Shape;324;g17f7c21dba1_2_116"/>
          <p:cNvGrpSpPr/>
          <p:nvPr/>
        </p:nvGrpSpPr>
        <p:grpSpPr>
          <a:xfrm rot="-5400000">
            <a:off x="6683149" y="-1938590"/>
            <a:ext cx="3522201" cy="3522201"/>
            <a:chOff x="269240" y="624399"/>
            <a:chExt cx="2386800" cy="2386800"/>
          </a:xfrm>
        </p:grpSpPr>
        <p:sp>
          <p:nvSpPr>
            <p:cNvPr id="325" name="Google Shape;325;g17f7c21dba1_2_11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g17f7c21dba1_2_11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7" name="Google Shape;327;g17f7c21dba1_2_116"/>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8" name="Google Shape;328;g17f7c21dba1_2_116"/>
          <p:cNvGrpSpPr/>
          <p:nvPr/>
        </p:nvGrpSpPr>
        <p:grpSpPr>
          <a:xfrm>
            <a:off x="212375" y="1273533"/>
            <a:ext cx="289350" cy="867900"/>
            <a:chOff x="1006725" y="1731408"/>
            <a:chExt cx="289350" cy="867900"/>
          </a:xfrm>
        </p:grpSpPr>
        <p:sp>
          <p:nvSpPr>
            <p:cNvPr id="329" name="Google Shape;329;g17f7c21dba1_2_116"/>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g17f7c21dba1_2_116"/>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17f7c21dba1_2_116"/>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17f7c21dba1_2_116"/>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17f7c21dba1_2_116"/>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17f7c21dba1_2_116"/>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17f7c21dba1_2_116"/>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17f7c21dba1_2_116"/>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7f7c21dba1_2_116"/>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7f7c21dba1_2_116"/>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9" name="Google Shape;339;g17f7c21dba1_2_116"/>
          <p:cNvSpPr txBox="1"/>
          <p:nvPr/>
        </p:nvSpPr>
        <p:spPr>
          <a:xfrm>
            <a:off x="846525" y="1165800"/>
            <a:ext cx="7732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 Jacobian matrix is computed with respect to the base frame. geometricJacobian() function is used to calculate the Jacobian Matrix of the 6 DOF  robotic arm</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340" name="Google Shape;340;g17f7c21dba1_2_116"/>
          <p:cNvSpPr txBox="1"/>
          <p:nvPr/>
        </p:nvSpPr>
        <p:spPr>
          <a:xfrm>
            <a:off x="1060450" y="2991300"/>
            <a:ext cx="7518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From the above image, the bottom right 4 and 6 columns indicate that motion of Joint 4 and Joint 6 does not have any translational effect on the end effector.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𝜃̇=𝐽</a:t>
            </a:r>
            <a:r>
              <a:rPr lang="en" baseline="30000">
                <a:latin typeface="Roboto"/>
                <a:ea typeface="Roboto"/>
                <a:cs typeface="Roboto"/>
                <a:sym typeface="Roboto"/>
              </a:rPr>
              <a:t>7</a:t>
            </a:r>
            <a:r>
              <a:rPr lang="en">
                <a:latin typeface="Roboto"/>
                <a:ea typeface="Roboto"/>
                <a:cs typeface="Roboto"/>
                <a:sym typeface="Roboto"/>
              </a:rPr>
              <a:t>(𝜃)</a:t>
            </a:r>
            <a:r>
              <a:rPr lang="en" baseline="30000">
                <a:latin typeface="Roboto"/>
                <a:ea typeface="Roboto"/>
                <a:cs typeface="Roboto"/>
                <a:sym typeface="Roboto"/>
              </a:rPr>
              <a:t>−1</a:t>
            </a:r>
            <a:r>
              <a:rPr lang="en">
                <a:latin typeface="Roboto"/>
                <a:ea typeface="Roboto"/>
                <a:cs typeface="Roboto"/>
                <a:sym typeface="Roboto"/>
              </a:rPr>
              <a:t>𝑉</a:t>
            </a:r>
            <a:r>
              <a:rPr lang="en" baseline="30000">
                <a:latin typeface="Roboto"/>
                <a:ea typeface="Roboto"/>
                <a:cs typeface="Roboto"/>
                <a:sym typeface="Roboto"/>
              </a:rPr>
              <a:t>7</a:t>
            </a:r>
            <a:endParaRPr baseline="300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joint rates can be calculated only if the Jacobian Matrix is non-singular. Joint Values 𝜃 at which Jacobian Matrix becomes singular are known as singularities. Singularity is achieved when two robot links align in the same orientation, resulting in a reduction in the  DOF</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341" name="Google Shape;341;g17f7c21dba1_2_116"/>
          <p:cNvPicPr preferRelativeResize="0"/>
          <p:nvPr/>
        </p:nvPicPr>
        <p:blipFill>
          <a:blip r:embed="rId3">
            <a:alphaModFix/>
          </a:blip>
          <a:stretch>
            <a:fillRect/>
          </a:stretch>
        </p:blipFill>
        <p:spPr>
          <a:xfrm>
            <a:off x="2535175" y="1752450"/>
            <a:ext cx="3774174" cy="130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7f7c21dba1_0_142"/>
          <p:cNvSpPr/>
          <p:nvPr/>
        </p:nvSpPr>
        <p:spPr>
          <a:xfrm>
            <a:off x="6111425" y="1824929"/>
            <a:ext cx="2967000" cy="319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g17f7c21dba1_0_142"/>
          <p:cNvSpPr/>
          <p:nvPr/>
        </p:nvSpPr>
        <p:spPr>
          <a:xfrm>
            <a:off x="3072725" y="1824725"/>
            <a:ext cx="2967000" cy="319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g17f7c21dba1_0_142"/>
          <p:cNvSpPr/>
          <p:nvPr/>
        </p:nvSpPr>
        <p:spPr>
          <a:xfrm>
            <a:off x="65250" y="1821850"/>
            <a:ext cx="2917200" cy="319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17f7c21dba1_0_1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500"/>
              <a:buFont typeface="Arial"/>
              <a:buNone/>
            </a:pPr>
            <a:r>
              <a:rPr lang="en" sz="3000"/>
              <a:t>Trajectory Generation</a:t>
            </a:r>
            <a:endParaRPr/>
          </a:p>
        </p:txBody>
      </p:sp>
      <p:sp>
        <p:nvSpPr>
          <p:cNvPr id="350" name="Google Shape;350;g17f7c21dba1_0_142"/>
          <p:cNvSpPr txBox="1">
            <a:spLocks noGrp="1"/>
          </p:cNvSpPr>
          <p:nvPr>
            <p:ph type="subTitle" idx="2"/>
          </p:nvPr>
        </p:nvSpPr>
        <p:spPr>
          <a:xfrm>
            <a:off x="713225" y="974000"/>
            <a:ext cx="7555500" cy="9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velocity and acceleration along the trajectory are defined as- </a:t>
            </a:r>
            <a:endParaRPr sz="1400"/>
          </a:p>
          <a:p>
            <a:pPr marL="0" lvl="0" indent="0" algn="l" rtl="0">
              <a:spcBef>
                <a:spcPts val="0"/>
              </a:spcBef>
              <a:spcAft>
                <a:spcPts val="0"/>
              </a:spcAft>
              <a:buNone/>
            </a:pPr>
            <a:endParaRPr sz="1400"/>
          </a:p>
          <a:p>
            <a:pPr marL="0" lvl="0" indent="0" algn="ctr" rtl="0">
              <a:spcBef>
                <a:spcPts val="0"/>
              </a:spcBef>
              <a:spcAft>
                <a:spcPts val="0"/>
              </a:spcAft>
              <a:buNone/>
            </a:pPr>
            <a:r>
              <a:rPr lang="en" sz="1400"/>
              <a:t>  𝜃̇=(𝑑𝜃/𝑑𝑠)𝑠̇             𝜃̈=(𝑑𝜃/𝑑𝑠)𝑠̈+(𝑑</a:t>
            </a:r>
            <a:r>
              <a:rPr lang="en" sz="1400" baseline="30000"/>
              <a:t>2</a:t>
            </a:r>
            <a:r>
              <a:rPr lang="en" sz="1400"/>
              <a:t>𝜃/𝑑𝑠</a:t>
            </a:r>
            <a:r>
              <a:rPr lang="en" sz="1400" baseline="30000"/>
              <a:t>2</a:t>
            </a:r>
            <a:r>
              <a:rPr lang="en" sz="1400"/>
              <a:t>)𝑠̇</a:t>
            </a:r>
            <a:r>
              <a:rPr lang="en" sz="1400" baseline="30000"/>
              <a:t>2</a:t>
            </a:r>
            <a:endParaRPr sz="1400" baseline="30000"/>
          </a:p>
        </p:txBody>
      </p:sp>
      <p:grpSp>
        <p:nvGrpSpPr>
          <p:cNvPr id="351" name="Google Shape;351;g17f7c21dba1_0_142"/>
          <p:cNvGrpSpPr/>
          <p:nvPr/>
        </p:nvGrpSpPr>
        <p:grpSpPr>
          <a:xfrm rot="-5400000">
            <a:off x="6683149" y="-1938590"/>
            <a:ext cx="3522201" cy="3522201"/>
            <a:chOff x="269240" y="624399"/>
            <a:chExt cx="2386800" cy="2386800"/>
          </a:xfrm>
        </p:grpSpPr>
        <p:sp>
          <p:nvSpPr>
            <p:cNvPr id="352" name="Google Shape;352;g17f7c21dba1_0_142"/>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g17f7c21dba1_0_142"/>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4" name="Google Shape;354;g17f7c21dba1_0_142"/>
          <p:cNvGrpSpPr/>
          <p:nvPr/>
        </p:nvGrpSpPr>
        <p:grpSpPr>
          <a:xfrm>
            <a:off x="212375" y="740133"/>
            <a:ext cx="289350" cy="867900"/>
            <a:chOff x="1006725" y="1731408"/>
            <a:chExt cx="289350" cy="867900"/>
          </a:xfrm>
        </p:grpSpPr>
        <p:sp>
          <p:nvSpPr>
            <p:cNvPr id="355" name="Google Shape;355;g17f7c21dba1_0_14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17f7c21dba1_0_14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17f7c21dba1_0_14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17f7c21dba1_0_14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17f7c21dba1_0_14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7f7c21dba1_0_14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7f7c21dba1_0_14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7f7c21dba1_0_14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7f7c21dba1_0_14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7f7c21dba1_0_14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5" name="Google Shape;365;g17f7c21dba1_0_142"/>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7f7c21dba1_0_142"/>
          <p:cNvSpPr txBox="1"/>
          <p:nvPr/>
        </p:nvSpPr>
        <p:spPr>
          <a:xfrm>
            <a:off x="14325" y="1824725"/>
            <a:ext cx="3060000" cy="2770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Cubic order polynomial</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In cubic order polynomial, the time scaling 𝑠(𝑡) is given by-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𝑠(𝑡)=𝑎</a:t>
            </a:r>
            <a:r>
              <a:rPr lang="en" baseline="-25000">
                <a:latin typeface="Roboto"/>
                <a:ea typeface="Roboto"/>
                <a:cs typeface="Roboto"/>
                <a:sym typeface="Roboto"/>
              </a:rPr>
              <a:t>0</a:t>
            </a:r>
            <a:r>
              <a:rPr lang="en">
                <a:latin typeface="Roboto"/>
                <a:ea typeface="Roboto"/>
                <a:cs typeface="Roboto"/>
                <a:sym typeface="Roboto"/>
              </a:rPr>
              <a:t>+𝑎</a:t>
            </a:r>
            <a:r>
              <a:rPr lang="en" baseline="-25000">
                <a:latin typeface="Roboto"/>
                <a:ea typeface="Roboto"/>
                <a:cs typeface="Roboto"/>
                <a:sym typeface="Roboto"/>
              </a:rPr>
              <a:t>1</a:t>
            </a:r>
            <a:r>
              <a:rPr lang="en">
                <a:latin typeface="Roboto"/>
                <a:ea typeface="Roboto"/>
                <a:cs typeface="Roboto"/>
                <a:sym typeface="Roboto"/>
              </a:rPr>
              <a:t>𝑡+𝑎</a:t>
            </a:r>
            <a:r>
              <a:rPr lang="en" baseline="-25000">
                <a:latin typeface="Roboto"/>
                <a:ea typeface="Roboto"/>
                <a:cs typeface="Roboto"/>
                <a:sym typeface="Roboto"/>
              </a:rPr>
              <a:t>2</a:t>
            </a:r>
            <a:r>
              <a:rPr lang="en">
                <a:latin typeface="Roboto"/>
                <a:ea typeface="Roboto"/>
                <a:cs typeface="Roboto"/>
                <a:sym typeface="Roboto"/>
              </a:rPr>
              <a:t>𝑡</a:t>
            </a:r>
            <a:r>
              <a:rPr lang="en" baseline="30000">
                <a:latin typeface="Roboto"/>
                <a:ea typeface="Roboto"/>
                <a:cs typeface="Roboto"/>
                <a:sym typeface="Roboto"/>
              </a:rPr>
              <a:t>2</a:t>
            </a:r>
            <a:r>
              <a:rPr lang="en">
                <a:latin typeface="Roboto"/>
                <a:ea typeface="Roboto"/>
                <a:cs typeface="Roboto"/>
                <a:sym typeface="Roboto"/>
              </a:rPr>
              <a:t>+𝑎</a:t>
            </a:r>
            <a:r>
              <a:rPr lang="en" baseline="-25000">
                <a:latin typeface="Roboto"/>
                <a:ea typeface="Roboto"/>
                <a:cs typeface="Roboto"/>
                <a:sym typeface="Roboto"/>
              </a:rPr>
              <a:t>3</a:t>
            </a:r>
            <a:r>
              <a:rPr lang="en">
                <a:latin typeface="Roboto"/>
                <a:ea typeface="Roboto"/>
                <a:cs typeface="Roboto"/>
                <a:sym typeface="Roboto"/>
              </a:rPr>
              <a:t>𝑡</a:t>
            </a:r>
            <a:r>
              <a:rPr lang="en" baseline="30000">
                <a:latin typeface="Roboto"/>
                <a:ea typeface="Roboto"/>
                <a:cs typeface="Roboto"/>
                <a:sym typeface="Roboto"/>
              </a:rPr>
              <a:t>3</a:t>
            </a:r>
            <a:r>
              <a:rPr lang="en">
                <a:latin typeface="Roboto"/>
                <a:ea typeface="Roboto"/>
                <a:cs typeface="Roboto"/>
                <a:sym typeface="Roboto"/>
              </a:rPr>
              <a:t>+𝑎</a:t>
            </a:r>
            <a:r>
              <a:rPr lang="en" baseline="-25000">
                <a:latin typeface="Roboto"/>
                <a:ea typeface="Roboto"/>
                <a:cs typeface="Roboto"/>
                <a:sym typeface="Roboto"/>
              </a:rPr>
              <a:t>4</a:t>
            </a:r>
            <a:r>
              <a:rPr lang="en">
                <a:latin typeface="Roboto"/>
                <a:ea typeface="Roboto"/>
                <a:cs typeface="Roboto"/>
                <a:sym typeface="Roboto"/>
              </a:rPr>
              <a:t>𝑡</a:t>
            </a:r>
            <a:r>
              <a:rPr lang="en" baseline="30000">
                <a:latin typeface="Roboto"/>
                <a:ea typeface="Roboto"/>
                <a:cs typeface="Roboto"/>
                <a:sym typeface="Roboto"/>
              </a:rPr>
              <a:t>4</a:t>
            </a:r>
            <a:r>
              <a:rPr lang="en">
                <a:latin typeface="Roboto"/>
                <a:ea typeface="Roboto"/>
                <a:cs typeface="Roboto"/>
                <a:sym typeface="Roboto"/>
              </a:rPr>
              <a:t>+𝑎</a:t>
            </a:r>
            <a:r>
              <a:rPr lang="en" baseline="-25000">
                <a:latin typeface="Roboto"/>
                <a:ea typeface="Roboto"/>
                <a:cs typeface="Roboto"/>
                <a:sym typeface="Roboto"/>
              </a:rPr>
              <a:t>5</a:t>
            </a:r>
            <a:r>
              <a:rPr lang="en">
                <a:latin typeface="Roboto"/>
                <a:ea typeface="Roboto"/>
                <a:cs typeface="Roboto"/>
                <a:sym typeface="Roboto"/>
              </a:rPr>
              <a:t>𝑡</a:t>
            </a:r>
            <a:r>
              <a:rPr lang="en" baseline="30000">
                <a:latin typeface="Roboto"/>
                <a:ea typeface="Roboto"/>
                <a:cs typeface="Roboto"/>
                <a:sym typeface="Roboto"/>
              </a:rPr>
              <a:t>5</a:t>
            </a:r>
            <a:endParaRPr baseline="30000">
              <a:latin typeface="Roboto"/>
              <a:ea typeface="Roboto"/>
              <a:cs typeface="Roboto"/>
              <a:sym typeface="Roboto"/>
            </a:endParaRPr>
          </a:p>
          <a:p>
            <a:pPr marL="0" lvl="0" indent="0" algn="l" rtl="0">
              <a:spcBef>
                <a:spcPts val="0"/>
              </a:spcBef>
              <a:spcAft>
                <a:spcPts val="0"/>
              </a:spcAft>
              <a:buNone/>
            </a:pPr>
            <a:endParaRPr baseline="30000">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 initial conditions: 𝑠(0)=0 ; 𝑠(𝑇)=1; 𝑠̇(0)=𝑠̇(𝑇)=0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𝑠(𝑡)= (3/𝑇</a:t>
            </a:r>
            <a:r>
              <a:rPr lang="en" baseline="30000">
                <a:latin typeface="Roboto"/>
                <a:ea typeface="Roboto"/>
                <a:cs typeface="Roboto"/>
                <a:sym typeface="Roboto"/>
              </a:rPr>
              <a:t>2</a:t>
            </a:r>
            <a:r>
              <a:rPr lang="en">
                <a:latin typeface="Roboto"/>
                <a:ea typeface="Roboto"/>
                <a:cs typeface="Roboto"/>
                <a:sym typeface="Roboto"/>
              </a:rPr>
              <a:t>) 𝑡</a:t>
            </a:r>
            <a:r>
              <a:rPr lang="en" baseline="30000">
                <a:latin typeface="Roboto"/>
                <a:ea typeface="Roboto"/>
                <a:cs typeface="Roboto"/>
                <a:sym typeface="Roboto"/>
              </a:rPr>
              <a:t>2 </a:t>
            </a:r>
            <a:r>
              <a:rPr lang="en">
                <a:latin typeface="Roboto"/>
                <a:ea typeface="Roboto"/>
                <a:cs typeface="Roboto"/>
                <a:sym typeface="Roboto"/>
              </a:rPr>
              <a:t>− (2/𝑇</a:t>
            </a:r>
            <a:r>
              <a:rPr lang="en" baseline="30000">
                <a:latin typeface="Roboto"/>
                <a:ea typeface="Roboto"/>
                <a:cs typeface="Roboto"/>
                <a:sym typeface="Roboto"/>
              </a:rPr>
              <a:t>3</a:t>
            </a:r>
            <a:r>
              <a:rPr lang="en">
                <a:latin typeface="Roboto"/>
                <a:ea typeface="Roboto"/>
                <a:cs typeface="Roboto"/>
                <a:sym typeface="Roboto"/>
              </a:rPr>
              <a:t>) 𝑡</a:t>
            </a:r>
            <a:r>
              <a:rPr lang="en" baseline="30000">
                <a:latin typeface="Roboto"/>
                <a:ea typeface="Roboto"/>
                <a:cs typeface="Roboto"/>
                <a:sym typeface="Roboto"/>
              </a:rPr>
              <a:t>3</a:t>
            </a:r>
            <a:endParaRPr baseline="300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367" name="Google Shape;367;g17f7c21dba1_0_142"/>
          <p:cNvSpPr txBox="1"/>
          <p:nvPr/>
        </p:nvSpPr>
        <p:spPr>
          <a:xfrm>
            <a:off x="3047475" y="1824929"/>
            <a:ext cx="3060000" cy="298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Quintic Time Scaling</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In cubic order polynomial, the time scaling 𝑠(𝑡) is given by-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𝑠(𝑡)=𝑎</a:t>
            </a:r>
            <a:r>
              <a:rPr lang="en" baseline="-25000">
                <a:latin typeface="Roboto"/>
                <a:ea typeface="Roboto"/>
                <a:cs typeface="Roboto"/>
                <a:sym typeface="Roboto"/>
              </a:rPr>
              <a:t>0</a:t>
            </a:r>
            <a:r>
              <a:rPr lang="en">
                <a:latin typeface="Roboto"/>
                <a:ea typeface="Roboto"/>
                <a:cs typeface="Roboto"/>
                <a:sym typeface="Roboto"/>
              </a:rPr>
              <a:t>+𝑎</a:t>
            </a:r>
            <a:r>
              <a:rPr lang="en" baseline="-25000">
                <a:latin typeface="Roboto"/>
                <a:ea typeface="Roboto"/>
                <a:cs typeface="Roboto"/>
                <a:sym typeface="Roboto"/>
              </a:rPr>
              <a:t>1</a:t>
            </a:r>
            <a:r>
              <a:rPr lang="en">
                <a:latin typeface="Roboto"/>
                <a:ea typeface="Roboto"/>
                <a:cs typeface="Roboto"/>
                <a:sym typeface="Roboto"/>
              </a:rPr>
              <a:t>𝑡+𝑎</a:t>
            </a:r>
            <a:r>
              <a:rPr lang="en" baseline="-25000">
                <a:latin typeface="Roboto"/>
                <a:ea typeface="Roboto"/>
                <a:cs typeface="Roboto"/>
                <a:sym typeface="Roboto"/>
              </a:rPr>
              <a:t>2</a:t>
            </a:r>
            <a:r>
              <a:rPr lang="en">
                <a:latin typeface="Roboto"/>
                <a:ea typeface="Roboto"/>
                <a:cs typeface="Roboto"/>
                <a:sym typeface="Roboto"/>
              </a:rPr>
              <a:t>𝑡</a:t>
            </a:r>
            <a:r>
              <a:rPr lang="en" baseline="30000">
                <a:latin typeface="Roboto"/>
                <a:ea typeface="Roboto"/>
                <a:cs typeface="Roboto"/>
                <a:sym typeface="Roboto"/>
              </a:rPr>
              <a:t>2</a:t>
            </a:r>
            <a:r>
              <a:rPr lang="en">
                <a:latin typeface="Roboto"/>
                <a:ea typeface="Roboto"/>
                <a:cs typeface="Roboto"/>
                <a:sym typeface="Roboto"/>
              </a:rPr>
              <a:t>+𝑎</a:t>
            </a:r>
            <a:r>
              <a:rPr lang="en" baseline="-25000">
                <a:latin typeface="Roboto"/>
                <a:ea typeface="Roboto"/>
                <a:cs typeface="Roboto"/>
                <a:sym typeface="Roboto"/>
              </a:rPr>
              <a:t>3</a:t>
            </a:r>
            <a:r>
              <a:rPr lang="en">
                <a:latin typeface="Roboto"/>
                <a:ea typeface="Roboto"/>
                <a:cs typeface="Roboto"/>
                <a:sym typeface="Roboto"/>
              </a:rPr>
              <a:t>𝑡</a:t>
            </a:r>
            <a:r>
              <a:rPr lang="en" baseline="30000">
                <a:latin typeface="Roboto"/>
                <a:ea typeface="Roboto"/>
                <a:cs typeface="Roboto"/>
                <a:sym typeface="Roboto"/>
              </a:rPr>
              <a:t>3</a:t>
            </a:r>
            <a:r>
              <a:rPr lang="en">
                <a:latin typeface="Roboto"/>
                <a:ea typeface="Roboto"/>
                <a:cs typeface="Roboto"/>
                <a:sym typeface="Roboto"/>
              </a:rPr>
              <a:t>+𝑎</a:t>
            </a:r>
            <a:r>
              <a:rPr lang="en" baseline="-25000">
                <a:latin typeface="Roboto"/>
                <a:ea typeface="Roboto"/>
                <a:cs typeface="Roboto"/>
                <a:sym typeface="Roboto"/>
              </a:rPr>
              <a:t>4</a:t>
            </a:r>
            <a:r>
              <a:rPr lang="en">
                <a:latin typeface="Roboto"/>
                <a:ea typeface="Roboto"/>
                <a:cs typeface="Roboto"/>
                <a:sym typeface="Roboto"/>
              </a:rPr>
              <a:t>𝑡</a:t>
            </a:r>
            <a:r>
              <a:rPr lang="en" baseline="30000">
                <a:latin typeface="Roboto"/>
                <a:ea typeface="Roboto"/>
                <a:cs typeface="Roboto"/>
                <a:sym typeface="Roboto"/>
              </a:rPr>
              <a:t>4</a:t>
            </a:r>
            <a:r>
              <a:rPr lang="en">
                <a:latin typeface="Roboto"/>
                <a:ea typeface="Roboto"/>
                <a:cs typeface="Roboto"/>
                <a:sym typeface="Roboto"/>
              </a:rPr>
              <a:t>+𝑎</a:t>
            </a:r>
            <a:r>
              <a:rPr lang="en" baseline="-25000">
                <a:latin typeface="Roboto"/>
                <a:ea typeface="Roboto"/>
                <a:cs typeface="Roboto"/>
                <a:sym typeface="Roboto"/>
              </a:rPr>
              <a:t>5</a:t>
            </a:r>
            <a:r>
              <a:rPr lang="en">
                <a:latin typeface="Roboto"/>
                <a:ea typeface="Roboto"/>
                <a:cs typeface="Roboto"/>
                <a:sym typeface="Roboto"/>
              </a:rPr>
              <a:t>𝑡</a:t>
            </a:r>
            <a:r>
              <a:rPr lang="en" baseline="30000">
                <a:latin typeface="Roboto"/>
                <a:ea typeface="Roboto"/>
                <a:cs typeface="Roboto"/>
                <a:sym typeface="Roboto"/>
              </a:rPr>
              <a:t>5</a:t>
            </a:r>
            <a:endParaRPr baseline="30000">
              <a:latin typeface="Roboto"/>
              <a:ea typeface="Roboto"/>
              <a:cs typeface="Roboto"/>
              <a:sym typeface="Roboto"/>
            </a:endParaRPr>
          </a:p>
          <a:p>
            <a:pPr marL="0" lvl="0" indent="0" algn="ctr" rtl="0">
              <a:spcBef>
                <a:spcPts val="0"/>
              </a:spcBef>
              <a:spcAft>
                <a:spcPts val="0"/>
              </a:spcAft>
              <a:buNone/>
            </a:pPr>
            <a:endParaRPr baseline="30000">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 initial conditions: 𝑠(0)=0 ; 𝑠(𝑇)=1; 𝑠̇(0)=𝑠̇(𝑇)=0 ; 𝑠̈(0)=𝑠̈(𝑇)=0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𝑠(𝑡)= (10/𝑇</a:t>
            </a:r>
            <a:r>
              <a:rPr lang="en" baseline="30000">
                <a:latin typeface="Roboto"/>
                <a:ea typeface="Roboto"/>
                <a:cs typeface="Roboto"/>
                <a:sym typeface="Roboto"/>
              </a:rPr>
              <a:t>3</a:t>
            </a:r>
            <a:r>
              <a:rPr lang="en">
                <a:latin typeface="Roboto"/>
                <a:ea typeface="Roboto"/>
                <a:cs typeface="Roboto"/>
                <a:sym typeface="Roboto"/>
              </a:rPr>
              <a:t>) 𝑡</a:t>
            </a:r>
            <a:r>
              <a:rPr lang="en" baseline="30000">
                <a:latin typeface="Roboto"/>
                <a:ea typeface="Roboto"/>
                <a:cs typeface="Roboto"/>
                <a:sym typeface="Roboto"/>
              </a:rPr>
              <a:t>3 </a:t>
            </a:r>
            <a:r>
              <a:rPr lang="en">
                <a:latin typeface="Roboto"/>
                <a:ea typeface="Roboto"/>
                <a:cs typeface="Roboto"/>
                <a:sym typeface="Roboto"/>
              </a:rPr>
              <a:t>− (15/𝑇</a:t>
            </a:r>
            <a:r>
              <a:rPr lang="en" baseline="30000">
                <a:latin typeface="Roboto"/>
                <a:ea typeface="Roboto"/>
                <a:cs typeface="Roboto"/>
                <a:sym typeface="Roboto"/>
              </a:rPr>
              <a:t>4</a:t>
            </a:r>
            <a:r>
              <a:rPr lang="en">
                <a:latin typeface="Roboto"/>
                <a:ea typeface="Roboto"/>
                <a:cs typeface="Roboto"/>
                <a:sym typeface="Roboto"/>
              </a:rPr>
              <a:t>)𝑡</a:t>
            </a:r>
            <a:r>
              <a:rPr lang="en" baseline="30000">
                <a:latin typeface="Roboto"/>
                <a:ea typeface="Roboto"/>
                <a:cs typeface="Roboto"/>
                <a:sym typeface="Roboto"/>
              </a:rPr>
              <a:t>4 </a:t>
            </a:r>
            <a:r>
              <a:rPr lang="en">
                <a:latin typeface="Roboto"/>
                <a:ea typeface="Roboto"/>
                <a:cs typeface="Roboto"/>
                <a:sym typeface="Roboto"/>
              </a:rPr>
              <a:t>+ (6/𝑇</a:t>
            </a:r>
            <a:r>
              <a:rPr lang="en" baseline="30000">
                <a:latin typeface="Roboto"/>
                <a:ea typeface="Roboto"/>
                <a:cs typeface="Roboto"/>
                <a:sym typeface="Roboto"/>
              </a:rPr>
              <a:t>5</a:t>
            </a:r>
            <a:r>
              <a:rPr lang="en">
                <a:latin typeface="Roboto"/>
                <a:ea typeface="Roboto"/>
                <a:cs typeface="Roboto"/>
                <a:sym typeface="Roboto"/>
              </a:rPr>
              <a:t>) 𝑡</a:t>
            </a:r>
            <a:r>
              <a:rPr lang="en" baseline="30000">
                <a:latin typeface="Roboto"/>
                <a:ea typeface="Roboto"/>
                <a:cs typeface="Roboto"/>
                <a:sym typeface="Roboto"/>
              </a:rPr>
              <a:t>5</a:t>
            </a:r>
            <a:endParaRPr baseline="30000">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368" name="Google Shape;368;g17f7c21dba1_0_142"/>
          <p:cNvSpPr txBox="1"/>
          <p:nvPr/>
        </p:nvSpPr>
        <p:spPr>
          <a:xfrm>
            <a:off x="6069650" y="1824725"/>
            <a:ext cx="3060000" cy="3201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Trapezoidal Time Scaling</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This time scaling is widely used in motion control. It consists of a constant acceleration phase 𝑠̈=𝑎 for a time period 𝑡𝑎. Largest velocity and acceleration in trapezoidal time scaling down below:</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|(𝜃</a:t>
            </a:r>
            <a:r>
              <a:rPr lang="en" baseline="-25000">
                <a:latin typeface="Roboto"/>
                <a:ea typeface="Roboto"/>
                <a:cs typeface="Roboto"/>
                <a:sym typeface="Roboto"/>
              </a:rPr>
              <a:t>𝑒𝑛𝑑</a:t>
            </a:r>
            <a:r>
              <a:rPr lang="en">
                <a:latin typeface="Roboto"/>
                <a:ea typeface="Roboto"/>
                <a:cs typeface="Roboto"/>
                <a:sym typeface="Roboto"/>
              </a:rPr>
              <a:t>−𝜃</a:t>
            </a:r>
            <a:r>
              <a:rPr lang="en" baseline="-25000">
                <a:latin typeface="Roboto"/>
                <a:ea typeface="Roboto"/>
                <a:cs typeface="Roboto"/>
                <a:sym typeface="Roboto"/>
              </a:rPr>
              <a:t>𝑠𝑡𝑎𝑟𝑡</a:t>
            </a:r>
            <a:r>
              <a:rPr lang="en">
                <a:latin typeface="Roboto"/>
                <a:ea typeface="Roboto"/>
                <a:cs typeface="Roboto"/>
                <a:sym typeface="Roboto"/>
              </a:rPr>
              <a:t>)𝑣|=𝜃̇       |(𝜃</a:t>
            </a:r>
            <a:r>
              <a:rPr lang="en" baseline="-25000">
                <a:latin typeface="Roboto"/>
                <a:ea typeface="Roboto"/>
                <a:cs typeface="Roboto"/>
                <a:sym typeface="Roboto"/>
              </a:rPr>
              <a:t>𝑒𝑛𝑑</a:t>
            </a:r>
            <a:r>
              <a:rPr lang="en">
                <a:latin typeface="Roboto"/>
                <a:ea typeface="Roboto"/>
                <a:cs typeface="Roboto"/>
                <a:sym typeface="Roboto"/>
              </a:rPr>
              <a:t>−𝜃</a:t>
            </a:r>
            <a:r>
              <a:rPr lang="en" baseline="-25000">
                <a:latin typeface="Roboto"/>
                <a:ea typeface="Roboto"/>
                <a:cs typeface="Roboto"/>
                <a:sym typeface="Roboto"/>
              </a:rPr>
              <a:t>𝑠𝑡𝑎𝑟𝑡</a:t>
            </a:r>
            <a:r>
              <a:rPr lang="en">
                <a:latin typeface="Roboto"/>
                <a:ea typeface="Roboto"/>
                <a:cs typeface="Roboto"/>
                <a:sym typeface="Roboto"/>
              </a:rPr>
              <a:t>)𝑎|=𝜃̈</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For a three-stage trapezoidal profile, 𝑣2𝑎≤1 must be satisfied.</a:t>
            </a: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 𝑇=(𝑎+𝑣</a:t>
            </a:r>
            <a:r>
              <a:rPr lang="en" baseline="30000">
                <a:latin typeface="Roboto"/>
                <a:ea typeface="Roboto"/>
                <a:cs typeface="Roboto"/>
                <a:sym typeface="Roboto"/>
              </a:rPr>
              <a:t>2</a:t>
            </a:r>
            <a:r>
              <a:rPr lang="en">
                <a:latin typeface="Roboto"/>
                <a:ea typeface="Roboto"/>
                <a:cs typeface="Roboto"/>
                <a:sym typeface="Roboto"/>
              </a:rPr>
              <a:t>)/𝑣𝑎</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19ed4826ff3_2_1424"/>
          <p:cNvSpPr/>
          <p:nvPr/>
        </p:nvSpPr>
        <p:spPr>
          <a:xfrm>
            <a:off x="4801563" y="1112250"/>
            <a:ext cx="3209100" cy="3574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g19ed4826ff3_2_1424"/>
          <p:cNvSpPr/>
          <p:nvPr/>
        </p:nvSpPr>
        <p:spPr>
          <a:xfrm>
            <a:off x="1109900" y="1108200"/>
            <a:ext cx="3218400" cy="362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g19ed4826ff3_2_14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Comparison of joint and task space</a:t>
            </a:r>
            <a:endParaRPr sz="3000"/>
          </a:p>
        </p:txBody>
      </p:sp>
      <p:sp>
        <p:nvSpPr>
          <p:cNvPr id="376" name="Google Shape;376;g19ed4826ff3_2_1424"/>
          <p:cNvSpPr/>
          <p:nvPr/>
        </p:nvSpPr>
        <p:spPr>
          <a:xfrm>
            <a:off x="1109888" y="1117500"/>
            <a:ext cx="3209100" cy="46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19ed4826ff3_2_1424"/>
          <p:cNvSpPr txBox="1">
            <a:spLocks noGrp="1"/>
          </p:cNvSpPr>
          <p:nvPr>
            <p:ph type="subTitle" idx="2"/>
          </p:nvPr>
        </p:nvSpPr>
        <p:spPr>
          <a:xfrm>
            <a:off x="1119200" y="1126400"/>
            <a:ext cx="3285300" cy="352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a:t>Joint Space Trajectory</a:t>
            </a:r>
            <a:endParaRPr sz="1800" b="1"/>
          </a:p>
          <a:p>
            <a:pPr marL="0" lvl="0" indent="0" algn="ctr" rtl="0">
              <a:lnSpc>
                <a:spcPct val="100000"/>
              </a:lnSpc>
              <a:spcBef>
                <a:spcPts val="0"/>
              </a:spcBef>
              <a:spcAft>
                <a:spcPts val="0"/>
              </a:spcAft>
              <a:buNone/>
            </a:pPr>
            <a:endParaRPr sz="1400" b="1"/>
          </a:p>
          <a:p>
            <a:pPr marL="0" lvl="0" indent="0" algn="ctr" rtl="0">
              <a:lnSpc>
                <a:spcPct val="100000"/>
              </a:lnSpc>
              <a:spcBef>
                <a:spcPts val="0"/>
              </a:spcBef>
              <a:spcAft>
                <a:spcPts val="0"/>
              </a:spcAft>
              <a:buNone/>
            </a:pPr>
            <a:r>
              <a:rPr lang="en" sz="1400" b="1"/>
              <a:t>Cubic Scaling </a:t>
            </a:r>
            <a:endParaRPr sz="1400" b="1"/>
          </a:p>
          <a:p>
            <a:pPr marL="0" lvl="0" indent="0" algn="ctr" rtl="0">
              <a:lnSpc>
                <a:spcPct val="100000"/>
              </a:lnSpc>
              <a:spcBef>
                <a:spcPts val="0"/>
              </a:spcBef>
              <a:spcAft>
                <a:spcPts val="0"/>
              </a:spcAft>
              <a:buNone/>
            </a:pPr>
            <a:endParaRPr sz="1400"/>
          </a:p>
          <a:p>
            <a:pPr marL="0" lvl="0" indent="0" algn="ctr" rtl="0">
              <a:lnSpc>
                <a:spcPct val="115000"/>
              </a:lnSpc>
              <a:spcBef>
                <a:spcPts val="0"/>
              </a:spcBef>
              <a:spcAft>
                <a:spcPts val="0"/>
              </a:spcAft>
              <a:buNone/>
            </a:pPr>
            <a:r>
              <a:rPr lang="en" sz="1400"/>
              <a:t>𝜃̇𝑚𝑎𝑥 = 3 (𝜃</a:t>
            </a:r>
            <a:r>
              <a:rPr lang="en" sz="1400" baseline="-25000"/>
              <a:t>𝑒𝑛𝑑</a:t>
            </a:r>
            <a:r>
              <a:rPr lang="en" sz="1400"/>
              <a:t>− 𝜃</a:t>
            </a:r>
            <a:r>
              <a:rPr lang="en" sz="1400" baseline="-25000"/>
              <a:t>𝑠𝑡𝑎𝑟𝑡</a:t>
            </a:r>
            <a:r>
              <a:rPr lang="en" sz="1400"/>
              <a:t>) / 2𝑇</a:t>
            </a:r>
            <a:endParaRPr sz="1400"/>
          </a:p>
          <a:p>
            <a:pPr marL="0" lvl="0" indent="0" algn="ctr" rtl="0">
              <a:lnSpc>
                <a:spcPct val="115000"/>
              </a:lnSpc>
              <a:spcBef>
                <a:spcPts val="0"/>
              </a:spcBef>
              <a:spcAft>
                <a:spcPts val="0"/>
              </a:spcAft>
              <a:buNone/>
            </a:pPr>
            <a:r>
              <a:rPr lang="en" sz="1400"/>
              <a:t>𝑇𝑚𝑎𝑥 ≥ 0.8612</a:t>
            </a:r>
            <a:endParaRPr sz="1400"/>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None/>
            </a:pPr>
            <a:r>
              <a:rPr lang="en" sz="1400" b="1"/>
              <a:t>Quintic Scaling</a:t>
            </a:r>
            <a:r>
              <a:rPr lang="en" sz="1400"/>
              <a:t> </a:t>
            </a:r>
            <a:endParaRPr sz="1400"/>
          </a:p>
          <a:p>
            <a:pPr marL="0" lvl="0" indent="0" algn="ctr" rtl="0">
              <a:lnSpc>
                <a:spcPct val="100000"/>
              </a:lnSpc>
              <a:spcBef>
                <a:spcPts val="0"/>
              </a:spcBef>
              <a:spcAft>
                <a:spcPts val="0"/>
              </a:spcAft>
              <a:buNone/>
            </a:pPr>
            <a:endParaRPr sz="1400"/>
          </a:p>
          <a:p>
            <a:pPr marL="0" lvl="0" indent="0" algn="ctr" rtl="0">
              <a:lnSpc>
                <a:spcPct val="115000"/>
              </a:lnSpc>
              <a:spcBef>
                <a:spcPts val="0"/>
              </a:spcBef>
              <a:spcAft>
                <a:spcPts val="0"/>
              </a:spcAft>
              <a:buNone/>
            </a:pPr>
            <a:r>
              <a:rPr lang="en" sz="1400"/>
              <a:t>𝜃̇𝑚𝑎𝑥 = 15 (𝜃</a:t>
            </a:r>
            <a:r>
              <a:rPr lang="en" sz="1400" baseline="-25000"/>
              <a:t>𝑒𝑛𝑑</a:t>
            </a:r>
            <a:r>
              <a:rPr lang="en" sz="1400"/>
              <a:t>− 𝜃</a:t>
            </a:r>
            <a:r>
              <a:rPr lang="en" sz="1400" baseline="-25000"/>
              <a:t>𝑠𝑡𝑎𝑟𝑡</a:t>
            </a:r>
            <a:r>
              <a:rPr lang="en" sz="1400"/>
              <a:t>) / 8𝑇 </a:t>
            </a:r>
            <a:endParaRPr sz="1400"/>
          </a:p>
          <a:p>
            <a:pPr marL="0" lvl="0" indent="0" algn="ctr" rtl="0">
              <a:lnSpc>
                <a:spcPct val="115000"/>
              </a:lnSpc>
              <a:spcBef>
                <a:spcPts val="0"/>
              </a:spcBef>
              <a:spcAft>
                <a:spcPts val="0"/>
              </a:spcAft>
              <a:buNone/>
            </a:pPr>
            <a:r>
              <a:rPr lang="en" sz="1400"/>
              <a:t>𝑇𝑚𝑎𝑥 ≥ 1.0765</a:t>
            </a:r>
            <a:endParaRPr sz="1400"/>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None/>
            </a:pPr>
            <a:r>
              <a:rPr lang="en" sz="1400" b="1"/>
              <a:t>Trapezoidal Scaling</a:t>
            </a:r>
            <a:endParaRPr sz="1400" b="1"/>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None/>
            </a:pPr>
            <a:r>
              <a:rPr lang="en" sz="1400"/>
              <a:t>Using, (𝑣</a:t>
            </a:r>
            <a:r>
              <a:rPr lang="en" sz="1400" baseline="30000"/>
              <a:t>2</a:t>
            </a:r>
            <a:r>
              <a:rPr lang="en" sz="1400"/>
              <a:t>/𝑎) ≤ 1 we get 𝑇 ≤ 2/𝑣</a:t>
            </a:r>
            <a:endParaRPr sz="1400"/>
          </a:p>
          <a:p>
            <a:pPr marL="0" lvl="0" indent="0" algn="ctr" rtl="0">
              <a:lnSpc>
                <a:spcPct val="100000"/>
              </a:lnSpc>
              <a:spcBef>
                <a:spcPts val="0"/>
              </a:spcBef>
              <a:spcAft>
                <a:spcPts val="0"/>
              </a:spcAft>
              <a:buSzPts val="1100"/>
              <a:buNone/>
            </a:pPr>
            <a:endParaRPr sz="1400"/>
          </a:p>
        </p:txBody>
      </p:sp>
      <p:cxnSp>
        <p:nvCxnSpPr>
          <p:cNvPr id="378" name="Google Shape;378;g19ed4826ff3_2_14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79" name="Google Shape;379;g19ed4826ff3_2_1424"/>
          <p:cNvGrpSpPr/>
          <p:nvPr/>
        </p:nvGrpSpPr>
        <p:grpSpPr>
          <a:xfrm rot="-5400000">
            <a:off x="6683149" y="-1987040"/>
            <a:ext cx="3522201" cy="3522201"/>
            <a:chOff x="269240" y="624399"/>
            <a:chExt cx="2386800" cy="2386800"/>
          </a:xfrm>
        </p:grpSpPr>
        <p:sp>
          <p:nvSpPr>
            <p:cNvPr id="380" name="Google Shape;380;g19ed4826ff3_2_142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19ed4826ff3_2_142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2" name="Google Shape;382;g19ed4826ff3_2_142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3" name="Google Shape;383;g19ed4826ff3_2_1424"/>
          <p:cNvGrpSpPr/>
          <p:nvPr/>
        </p:nvGrpSpPr>
        <p:grpSpPr>
          <a:xfrm>
            <a:off x="212375" y="1273533"/>
            <a:ext cx="289350" cy="867900"/>
            <a:chOff x="1006725" y="1731408"/>
            <a:chExt cx="289350" cy="867900"/>
          </a:xfrm>
        </p:grpSpPr>
        <p:sp>
          <p:nvSpPr>
            <p:cNvPr id="384" name="Google Shape;384;g19ed4826ff3_2_1424"/>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19ed4826ff3_2_1424"/>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g19ed4826ff3_2_1424"/>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19ed4826ff3_2_1424"/>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g19ed4826ff3_2_1424"/>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19ed4826ff3_2_1424"/>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19ed4826ff3_2_1424"/>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19ed4826ff3_2_1424"/>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19ed4826ff3_2_1424"/>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19ed4826ff3_2_1424"/>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4" name="Google Shape;394;g19ed4826ff3_2_1424"/>
          <p:cNvSpPr/>
          <p:nvPr/>
        </p:nvSpPr>
        <p:spPr>
          <a:xfrm>
            <a:off x="4801563" y="1112250"/>
            <a:ext cx="3209100" cy="46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g19ed4826ff3_2_1424"/>
          <p:cNvSpPr txBox="1">
            <a:spLocks noGrp="1"/>
          </p:cNvSpPr>
          <p:nvPr>
            <p:ph type="subTitle" idx="2"/>
          </p:nvPr>
        </p:nvSpPr>
        <p:spPr>
          <a:xfrm>
            <a:off x="4739613" y="1140288"/>
            <a:ext cx="3333000" cy="352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a:t>Task Space Trajectory</a:t>
            </a:r>
            <a:endParaRPr sz="1800" b="1"/>
          </a:p>
          <a:p>
            <a:pPr marL="0" lvl="0" indent="0" algn="ctr" rtl="0">
              <a:lnSpc>
                <a:spcPct val="100000"/>
              </a:lnSpc>
              <a:spcBef>
                <a:spcPts val="0"/>
              </a:spcBef>
              <a:spcAft>
                <a:spcPts val="0"/>
              </a:spcAft>
              <a:buNone/>
            </a:pPr>
            <a:endParaRPr sz="1400" b="1"/>
          </a:p>
          <a:p>
            <a:pPr marL="0" lvl="0" indent="0" algn="ctr" rtl="0">
              <a:lnSpc>
                <a:spcPct val="100000"/>
              </a:lnSpc>
              <a:spcBef>
                <a:spcPts val="0"/>
              </a:spcBef>
              <a:spcAft>
                <a:spcPts val="0"/>
              </a:spcAft>
              <a:buNone/>
            </a:pPr>
            <a:r>
              <a:rPr lang="en" sz="1400" b="1"/>
              <a:t>Cubic Scaling </a:t>
            </a:r>
            <a:endParaRPr sz="1400" b="1"/>
          </a:p>
          <a:p>
            <a:pPr marL="0" lvl="0" indent="0" algn="ctr" rtl="0">
              <a:lnSpc>
                <a:spcPct val="100000"/>
              </a:lnSpc>
              <a:spcBef>
                <a:spcPts val="0"/>
              </a:spcBef>
              <a:spcAft>
                <a:spcPts val="0"/>
              </a:spcAft>
              <a:buNone/>
            </a:pPr>
            <a:endParaRPr sz="1400"/>
          </a:p>
          <a:p>
            <a:pPr marL="0" lvl="0" indent="0" algn="ctr" rtl="0">
              <a:lnSpc>
                <a:spcPct val="115000"/>
              </a:lnSpc>
              <a:spcBef>
                <a:spcPts val="0"/>
              </a:spcBef>
              <a:spcAft>
                <a:spcPts val="0"/>
              </a:spcAft>
              <a:buNone/>
            </a:pPr>
            <a:r>
              <a:rPr lang="en" sz="1400"/>
              <a:t>𝑝̇</a:t>
            </a:r>
            <a:r>
              <a:rPr lang="en" sz="1400" baseline="-25000"/>
              <a:t>𝑚𝑎𝑥 </a:t>
            </a:r>
            <a:r>
              <a:rPr lang="en" sz="1400"/>
              <a:t>= 3 (𝑝</a:t>
            </a:r>
            <a:r>
              <a:rPr lang="en" sz="1400" baseline="-25000"/>
              <a:t>𝑒𝑛𝑑</a:t>
            </a:r>
            <a:r>
              <a:rPr lang="en" sz="1400"/>
              <a:t>− 𝑝</a:t>
            </a:r>
            <a:r>
              <a:rPr lang="en" sz="1400" baseline="-25000"/>
              <a:t>𝑠𝑡𝑎𝑟𝑡</a:t>
            </a:r>
            <a:r>
              <a:rPr lang="en" sz="1400"/>
              <a:t>) / 2𝑇</a:t>
            </a:r>
            <a:endParaRPr sz="1400"/>
          </a:p>
          <a:p>
            <a:pPr marL="0" lvl="0" indent="0" algn="ctr" rtl="0">
              <a:lnSpc>
                <a:spcPct val="115000"/>
              </a:lnSpc>
              <a:spcBef>
                <a:spcPts val="0"/>
              </a:spcBef>
              <a:spcAft>
                <a:spcPts val="0"/>
              </a:spcAft>
              <a:buNone/>
            </a:pPr>
            <a:r>
              <a:rPr lang="en" sz="1400"/>
              <a:t>𝑇𝑚𝑎𝑥 ≥ 0.307</a:t>
            </a:r>
            <a:endParaRPr sz="1400"/>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None/>
            </a:pPr>
            <a:r>
              <a:rPr lang="en" sz="1400" b="1"/>
              <a:t>Quintic Scaling</a:t>
            </a:r>
            <a:r>
              <a:rPr lang="en" sz="1400"/>
              <a:t> </a:t>
            </a:r>
            <a:endParaRPr sz="1400"/>
          </a:p>
          <a:p>
            <a:pPr marL="0" lvl="0" indent="0" algn="ctr" rtl="0">
              <a:lnSpc>
                <a:spcPct val="100000"/>
              </a:lnSpc>
              <a:spcBef>
                <a:spcPts val="0"/>
              </a:spcBef>
              <a:spcAft>
                <a:spcPts val="0"/>
              </a:spcAft>
              <a:buNone/>
            </a:pPr>
            <a:endParaRPr sz="1400"/>
          </a:p>
          <a:p>
            <a:pPr marL="0" lvl="0" indent="0" algn="ctr" rtl="0">
              <a:lnSpc>
                <a:spcPct val="115000"/>
              </a:lnSpc>
              <a:spcBef>
                <a:spcPts val="0"/>
              </a:spcBef>
              <a:spcAft>
                <a:spcPts val="0"/>
              </a:spcAft>
              <a:buNone/>
            </a:pPr>
            <a:r>
              <a:rPr lang="en" sz="1400"/>
              <a:t>𝑝̇</a:t>
            </a:r>
            <a:r>
              <a:rPr lang="en" sz="1400" baseline="-25000"/>
              <a:t>𝑚𝑎𝑥 </a:t>
            </a:r>
            <a:r>
              <a:rPr lang="en" sz="1400"/>
              <a:t>= 15 (𝑝</a:t>
            </a:r>
            <a:r>
              <a:rPr lang="en" sz="1400" baseline="-25000"/>
              <a:t>𝑒𝑛𝑑</a:t>
            </a:r>
            <a:r>
              <a:rPr lang="en" sz="1400"/>
              <a:t>−𝑝</a:t>
            </a:r>
            <a:r>
              <a:rPr lang="en" sz="1400" baseline="-25000"/>
              <a:t>𝑠𝑡𝑎𝑟𝑡</a:t>
            </a:r>
            <a:r>
              <a:rPr lang="en" sz="1400"/>
              <a:t>) / 8𝑇 </a:t>
            </a:r>
            <a:endParaRPr sz="1400"/>
          </a:p>
          <a:p>
            <a:pPr marL="0" lvl="0" indent="0" algn="ctr" rtl="0">
              <a:lnSpc>
                <a:spcPct val="115000"/>
              </a:lnSpc>
              <a:spcBef>
                <a:spcPts val="0"/>
              </a:spcBef>
              <a:spcAft>
                <a:spcPts val="0"/>
              </a:spcAft>
              <a:buNone/>
            </a:pPr>
            <a:r>
              <a:rPr lang="en" sz="1400"/>
              <a:t>𝑇𝑚𝑎𝑥 ≥ 0.383</a:t>
            </a:r>
            <a:endParaRPr sz="1400"/>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None/>
            </a:pPr>
            <a:r>
              <a:rPr lang="en" sz="1400" b="1"/>
              <a:t>Trapezoidal Scaling</a:t>
            </a:r>
            <a:endParaRPr sz="1400" b="1"/>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None/>
            </a:pPr>
            <a:r>
              <a:rPr lang="en" sz="1400"/>
              <a:t>Using, (𝑣</a:t>
            </a:r>
            <a:r>
              <a:rPr lang="en" sz="1400" baseline="30000"/>
              <a:t>2</a:t>
            </a:r>
            <a:r>
              <a:rPr lang="en" sz="1400"/>
              <a:t>/𝑎) ≤ 1 we get 𝑇 ≤ 2/𝑣</a:t>
            </a:r>
            <a:endParaRPr sz="1400"/>
          </a:p>
          <a:p>
            <a:pPr marL="0" lvl="0" indent="0" algn="ctr" rtl="0">
              <a:lnSpc>
                <a:spcPct val="100000"/>
              </a:lnSpc>
              <a:spcBef>
                <a:spcPts val="0"/>
              </a:spcBef>
              <a:spcAft>
                <a:spcPts val="0"/>
              </a:spcAft>
              <a:buNone/>
            </a:pPr>
            <a:endParaRPr sz="1400"/>
          </a:p>
          <a:p>
            <a:pPr marL="0" lvl="0" indent="0" algn="ctr" rtl="0">
              <a:lnSpc>
                <a:spcPct val="100000"/>
              </a:lnSpc>
              <a:spcBef>
                <a:spcPts val="0"/>
              </a:spcBef>
              <a:spcAft>
                <a:spcPts val="0"/>
              </a:spcAft>
              <a:buSzPts val="1100"/>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7f7c21dba1_2_2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Descriptions on how to run the code</a:t>
            </a:r>
            <a:endParaRPr sz="3000"/>
          </a:p>
        </p:txBody>
      </p:sp>
      <p:cxnSp>
        <p:nvCxnSpPr>
          <p:cNvPr id="401" name="Google Shape;401;g17f7c21dba1_2_22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2" name="Google Shape;402;g17f7c21dba1_2_228"/>
          <p:cNvGrpSpPr/>
          <p:nvPr/>
        </p:nvGrpSpPr>
        <p:grpSpPr>
          <a:xfrm rot="-5400000">
            <a:off x="6683149" y="-1938590"/>
            <a:ext cx="3522201" cy="3522201"/>
            <a:chOff x="269240" y="624399"/>
            <a:chExt cx="2386800" cy="2386800"/>
          </a:xfrm>
        </p:grpSpPr>
        <p:sp>
          <p:nvSpPr>
            <p:cNvPr id="403" name="Google Shape;403;g17f7c21dba1_2_228"/>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g17f7c21dba1_2_228"/>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5" name="Google Shape;405;g17f7c21dba1_2_228"/>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g17f7c21dba1_2_228"/>
          <p:cNvSpPr txBox="1"/>
          <p:nvPr/>
        </p:nvSpPr>
        <p:spPr>
          <a:xfrm>
            <a:off x="1897550" y="1140405"/>
            <a:ext cx="5599200" cy="6465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1600"/>
              </a:spcAft>
              <a:buNone/>
            </a:pPr>
            <a:r>
              <a:rPr lang="en" sz="1000" b="1">
                <a:solidFill>
                  <a:srgbClr val="3D3D3D"/>
                </a:solidFill>
                <a:latin typeface="Roboto"/>
                <a:ea typeface="Roboto"/>
                <a:cs typeface="Roboto"/>
                <a:sym typeface="Roboto"/>
              </a:rPr>
              <a:t>Open ‘Code’ file:  </a:t>
            </a:r>
            <a:br>
              <a:rPr lang="en" sz="1000" b="1">
                <a:solidFill>
                  <a:srgbClr val="3D3D3D"/>
                </a:solidFill>
                <a:latin typeface="Roboto"/>
                <a:ea typeface="Roboto"/>
                <a:cs typeface="Roboto"/>
                <a:sym typeface="Roboto"/>
              </a:rPr>
            </a:br>
            <a:r>
              <a:rPr lang="en" sz="1000">
                <a:solidFill>
                  <a:srgbClr val="3D3D3D"/>
                </a:solidFill>
                <a:latin typeface="Roboto"/>
                <a:ea typeface="Roboto"/>
                <a:cs typeface="Roboto"/>
                <a:sym typeface="Roboto"/>
              </a:rPr>
              <a:t>The file named ‘Kinematic_Dynamic Analysis’  contains the necessary .stl files and the  Model.m files needs to be stimulated first to mesh the .stl files together and get the SIX.mat file</a:t>
            </a:r>
            <a:endParaRPr sz="1600">
              <a:latin typeface="Roboto"/>
              <a:ea typeface="Roboto"/>
              <a:cs typeface="Roboto"/>
              <a:sym typeface="Roboto"/>
            </a:endParaRPr>
          </a:p>
        </p:txBody>
      </p:sp>
      <p:sp>
        <p:nvSpPr>
          <p:cNvPr id="407" name="Google Shape;407;g17f7c21dba1_2_228"/>
          <p:cNvSpPr/>
          <p:nvPr/>
        </p:nvSpPr>
        <p:spPr>
          <a:xfrm>
            <a:off x="902350" y="1251563"/>
            <a:ext cx="753300" cy="420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Step 1</a:t>
            </a:r>
            <a:endParaRPr sz="1100"/>
          </a:p>
        </p:txBody>
      </p:sp>
      <p:grpSp>
        <p:nvGrpSpPr>
          <p:cNvPr id="408" name="Google Shape;408;g17f7c21dba1_2_228"/>
          <p:cNvGrpSpPr/>
          <p:nvPr/>
        </p:nvGrpSpPr>
        <p:grpSpPr>
          <a:xfrm>
            <a:off x="212375" y="740133"/>
            <a:ext cx="289350" cy="867900"/>
            <a:chOff x="1006725" y="1731408"/>
            <a:chExt cx="289350" cy="867900"/>
          </a:xfrm>
        </p:grpSpPr>
        <p:sp>
          <p:nvSpPr>
            <p:cNvPr id="409" name="Google Shape;409;g17f7c21dba1_2_228"/>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g17f7c21dba1_2_228"/>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g17f7c21dba1_2_228"/>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17f7c21dba1_2_228"/>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g17f7c21dba1_2_228"/>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17f7c21dba1_2_228"/>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17f7c21dba1_2_228"/>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17f7c21dba1_2_228"/>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g17f7c21dba1_2_228"/>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g17f7c21dba1_2_228"/>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9" name="Google Shape;419;g17f7c21dba1_2_228"/>
          <p:cNvSpPr txBox="1"/>
          <p:nvPr/>
        </p:nvSpPr>
        <p:spPr>
          <a:xfrm>
            <a:off x="1897550" y="1908006"/>
            <a:ext cx="5599200" cy="6927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000" b="1">
                <a:solidFill>
                  <a:srgbClr val="3D3D3D"/>
                </a:solidFill>
                <a:latin typeface="Roboto"/>
                <a:ea typeface="Roboto"/>
                <a:cs typeface="Roboto"/>
                <a:sym typeface="Roboto"/>
              </a:rPr>
              <a:t>‘Trajectory Planning’</a:t>
            </a:r>
            <a:br>
              <a:rPr lang="en" sz="1000" b="1">
                <a:solidFill>
                  <a:srgbClr val="3D3D3D"/>
                </a:solidFill>
                <a:latin typeface="Roboto"/>
                <a:ea typeface="Roboto"/>
                <a:cs typeface="Roboto"/>
                <a:sym typeface="Roboto"/>
              </a:rPr>
            </a:br>
            <a:r>
              <a:rPr lang="en" sz="1000">
                <a:solidFill>
                  <a:srgbClr val="3D3D3D"/>
                </a:solidFill>
                <a:latin typeface="Roboto"/>
                <a:ea typeface="Roboto"/>
                <a:cs typeface="Roboto"/>
                <a:sym typeface="Roboto"/>
              </a:rPr>
              <a:t>After that navigate back to the code file and select the ‘Trajectory Planning’ file and run the Via_Points.m file.</a:t>
            </a:r>
            <a:endParaRPr sz="1600">
              <a:latin typeface="Roboto"/>
              <a:ea typeface="Roboto"/>
              <a:cs typeface="Roboto"/>
              <a:sym typeface="Roboto"/>
            </a:endParaRPr>
          </a:p>
        </p:txBody>
      </p:sp>
      <p:sp>
        <p:nvSpPr>
          <p:cNvPr id="420" name="Google Shape;420;g17f7c21dba1_2_228"/>
          <p:cNvSpPr/>
          <p:nvPr/>
        </p:nvSpPr>
        <p:spPr>
          <a:xfrm>
            <a:off x="902350" y="2012194"/>
            <a:ext cx="7533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Step 2</a:t>
            </a:r>
            <a:endParaRPr sz="1100"/>
          </a:p>
        </p:txBody>
      </p:sp>
      <p:sp>
        <p:nvSpPr>
          <p:cNvPr id="421" name="Google Shape;421;g17f7c21dba1_2_228"/>
          <p:cNvSpPr txBox="1"/>
          <p:nvPr/>
        </p:nvSpPr>
        <p:spPr>
          <a:xfrm>
            <a:off x="1897550" y="2721808"/>
            <a:ext cx="5599200" cy="6465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1600"/>
              </a:spcAft>
              <a:buNone/>
            </a:pPr>
            <a:r>
              <a:rPr lang="en" sz="1000" b="1">
                <a:solidFill>
                  <a:schemeClr val="dk1"/>
                </a:solidFill>
                <a:latin typeface="Roboto"/>
                <a:ea typeface="Roboto"/>
                <a:cs typeface="Roboto"/>
                <a:sym typeface="Roboto"/>
              </a:rPr>
              <a:t>‘Task_vs_Joint_Spce_1.m’</a:t>
            </a:r>
            <a:br>
              <a:rPr lang="en" sz="1000" b="1">
                <a:solidFill>
                  <a:srgbClr val="3D3D3D"/>
                </a:solidFill>
                <a:latin typeface="Roboto"/>
                <a:ea typeface="Roboto"/>
                <a:cs typeface="Roboto"/>
                <a:sym typeface="Roboto"/>
              </a:rPr>
            </a:br>
            <a:r>
              <a:rPr lang="en" sz="1000">
                <a:solidFill>
                  <a:srgbClr val="858585"/>
                </a:solidFill>
                <a:latin typeface="Roboto"/>
                <a:ea typeface="Roboto"/>
                <a:cs typeface="Roboto"/>
                <a:sym typeface="Roboto"/>
              </a:rPr>
              <a:t>To get the graphs for various joint angles at different time frames, which compare Joint and task space, simulate the ‘Task_vs_Joint_Space_1.m’ file</a:t>
            </a:r>
            <a:endParaRPr sz="1600">
              <a:latin typeface="Roboto"/>
              <a:ea typeface="Roboto"/>
              <a:cs typeface="Roboto"/>
              <a:sym typeface="Roboto"/>
            </a:endParaRPr>
          </a:p>
        </p:txBody>
      </p:sp>
      <p:sp>
        <p:nvSpPr>
          <p:cNvPr id="422" name="Google Shape;422;g17f7c21dba1_2_228"/>
          <p:cNvSpPr/>
          <p:nvPr/>
        </p:nvSpPr>
        <p:spPr>
          <a:xfrm>
            <a:off x="902350" y="2752725"/>
            <a:ext cx="7533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Step 3</a:t>
            </a:r>
            <a:endParaRPr sz="1100"/>
          </a:p>
        </p:txBody>
      </p:sp>
      <p:sp>
        <p:nvSpPr>
          <p:cNvPr id="423" name="Google Shape;423;g17f7c21dba1_2_228"/>
          <p:cNvSpPr txBox="1"/>
          <p:nvPr/>
        </p:nvSpPr>
        <p:spPr>
          <a:xfrm>
            <a:off x="1897550" y="3489409"/>
            <a:ext cx="5599200" cy="4926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1600"/>
              </a:spcAft>
              <a:buNone/>
            </a:pPr>
            <a:r>
              <a:rPr lang="en" sz="1000" b="1">
                <a:solidFill>
                  <a:schemeClr val="dk1"/>
                </a:solidFill>
                <a:latin typeface="Roboto"/>
                <a:ea typeface="Roboto"/>
                <a:cs typeface="Roboto"/>
                <a:sym typeface="Roboto"/>
              </a:rPr>
              <a:t>‘Trajectory_No_Rotation_2.m’</a:t>
            </a:r>
            <a:br>
              <a:rPr lang="en" sz="1000" b="1">
                <a:solidFill>
                  <a:srgbClr val="3D3D3D"/>
                </a:solidFill>
                <a:latin typeface="Roboto"/>
                <a:ea typeface="Roboto"/>
                <a:cs typeface="Roboto"/>
                <a:sym typeface="Roboto"/>
              </a:rPr>
            </a:br>
            <a:r>
              <a:rPr lang="en" sz="1000">
                <a:solidFill>
                  <a:srgbClr val="858585"/>
                </a:solidFill>
                <a:latin typeface="Roboto"/>
                <a:ea typeface="Roboto"/>
                <a:cs typeface="Roboto"/>
                <a:sym typeface="Roboto"/>
              </a:rPr>
              <a:t>Run the ‘Trajectory_No_Rotation_2.m’ file to get the final results for no rotation mechanics.</a:t>
            </a:r>
            <a:endParaRPr sz="1600">
              <a:latin typeface="Roboto"/>
              <a:ea typeface="Roboto"/>
              <a:cs typeface="Roboto"/>
              <a:sym typeface="Roboto"/>
            </a:endParaRPr>
          </a:p>
        </p:txBody>
      </p:sp>
      <p:sp>
        <p:nvSpPr>
          <p:cNvPr id="424" name="Google Shape;424;g17f7c21dba1_2_228"/>
          <p:cNvSpPr/>
          <p:nvPr/>
        </p:nvSpPr>
        <p:spPr>
          <a:xfrm>
            <a:off x="902350" y="3493256"/>
            <a:ext cx="7533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Step 4</a:t>
            </a:r>
            <a:endParaRPr sz="1100"/>
          </a:p>
        </p:txBody>
      </p:sp>
      <p:sp>
        <p:nvSpPr>
          <p:cNvPr id="425" name="Google Shape;425;g17f7c21dba1_2_228"/>
          <p:cNvSpPr txBox="1"/>
          <p:nvPr/>
        </p:nvSpPr>
        <p:spPr>
          <a:xfrm>
            <a:off x="1897550" y="4103110"/>
            <a:ext cx="5599200" cy="6465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1600"/>
              </a:spcAft>
              <a:buNone/>
            </a:pPr>
            <a:r>
              <a:rPr lang="en" sz="1000" b="1">
                <a:solidFill>
                  <a:schemeClr val="dk1"/>
                </a:solidFill>
                <a:latin typeface="Roboto"/>
                <a:ea typeface="Roboto"/>
                <a:cs typeface="Roboto"/>
                <a:sym typeface="Roboto"/>
              </a:rPr>
              <a:t>‘Trajectory_with_rotation_3.m</a:t>
            </a:r>
            <a:br>
              <a:rPr lang="en" sz="1000" b="1">
                <a:solidFill>
                  <a:srgbClr val="3D3D3D"/>
                </a:solidFill>
                <a:latin typeface="Roboto"/>
                <a:ea typeface="Roboto"/>
                <a:cs typeface="Roboto"/>
                <a:sym typeface="Roboto"/>
              </a:rPr>
            </a:br>
            <a:r>
              <a:rPr lang="en" sz="1000">
                <a:solidFill>
                  <a:srgbClr val="858585"/>
                </a:solidFill>
                <a:latin typeface="Roboto"/>
                <a:ea typeface="Roboto"/>
                <a:cs typeface="Roboto"/>
                <a:sym typeface="Roboto"/>
              </a:rPr>
              <a:t>Finally run the ‘Trajectory_with_rotation_3.m’ file so as to get the output for robot arm trajectory for the rotation matrix</a:t>
            </a:r>
            <a:endParaRPr sz="1000">
              <a:solidFill>
                <a:srgbClr val="3D3D3D"/>
              </a:solidFill>
              <a:latin typeface="Roboto"/>
              <a:ea typeface="Roboto"/>
              <a:cs typeface="Roboto"/>
              <a:sym typeface="Roboto"/>
            </a:endParaRPr>
          </a:p>
        </p:txBody>
      </p:sp>
      <p:sp>
        <p:nvSpPr>
          <p:cNvPr id="426" name="Google Shape;426;g17f7c21dba1_2_228"/>
          <p:cNvSpPr/>
          <p:nvPr/>
        </p:nvSpPr>
        <p:spPr>
          <a:xfrm>
            <a:off x="902350" y="4233788"/>
            <a:ext cx="7533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Step 5</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19ed4826ff3_2_144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Results</a:t>
            </a:r>
            <a:endParaRPr sz="3000"/>
          </a:p>
        </p:txBody>
      </p:sp>
      <p:cxnSp>
        <p:nvCxnSpPr>
          <p:cNvPr id="432" name="Google Shape;432;g19ed4826ff3_2_1445"/>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33" name="Google Shape;433;g19ed4826ff3_2_1445"/>
          <p:cNvGrpSpPr/>
          <p:nvPr/>
        </p:nvGrpSpPr>
        <p:grpSpPr>
          <a:xfrm rot="-5400000">
            <a:off x="6683149" y="-1938590"/>
            <a:ext cx="3522201" cy="3522201"/>
            <a:chOff x="269240" y="624399"/>
            <a:chExt cx="2386800" cy="2386800"/>
          </a:xfrm>
        </p:grpSpPr>
        <p:sp>
          <p:nvSpPr>
            <p:cNvPr id="434" name="Google Shape;434;g19ed4826ff3_2_144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g19ed4826ff3_2_144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6" name="Google Shape;436;g19ed4826ff3_2_1445"/>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7" name="Google Shape;437;g19ed4826ff3_2_1445"/>
          <p:cNvGrpSpPr/>
          <p:nvPr/>
        </p:nvGrpSpPr>
        <p:grpSpPr>
          <a:xfrm>
            <a:off x="212375" y="1273533"/>
            <a:ext cx="289350" cy="867900"/>
            <a:chOff x="1006725" y="1731408"/>
            <a:chExt cx="289350" cy="867900"/>
          </a:xfrm>
        </p:grpSpPr>
        <p:sp>
          <p:nvSpPr>
            <p:cNvPr id="438" name="Google Shape;438;g19ed4826ff3_2_1445"/>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g19ed4826ff3_2_1445"/>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g19ed4826ff3_2_1445"/>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g19ed4826ff3_2_1445"/>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g19ed4826ff3_2_1445"/>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19ed4826ff3_2_1445"/>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19ed4826ff3_2_1445"/>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19ed4826ff3_2_1445"/>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19ed4826ff3_2_1445"/>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19ed4826ff3_2_1445"/>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48" name="Google Shape;448;g19ed4826ff3_2_1445" title="Output1.mp4">
            <a:hlinkClick r:id="rId3"/>
          </p:cNvPr>
          <p:cNvPicPr preferRelativeResize="0"/>
          <p:nvPr/>
        </p:nvPicPr>
        <p:blipFill>
          <a:blip r:embed="rId4">
            <a:alphaModFix/>
          </a:blip>
          <a:stretch>
            <a:fillRect/>
          </a:stretch>
        </p:blipFill>
        <p:spPr>
          <a:xfrm>
            <a:off x="818550" y="1131925"/>
            <a:ext cx="3753450" cy="2815105"/>
          </a:xfrm>
          <a:prstGeom prst="rect">
            <a:avLst/>
          </a:prstGeom>
          <a:noFill/>
          <a:ln>
            <a:noFill/>
          </a:ln>
        </p:spPr>
      </p:pic>
      <p:sp>
        <p:nvSpPr>
          <p:cNvPr id="449" name="Google Shape;449;g19ed4826ff3_2_1445"/>
          <p:cNvSpPr txBox="1"/>
          <p:nvPr/>
        </p:nvSpPr>
        <p:spPr>
          <a:xfrm>
            <a:off x="818550" y="4061225"/>
            <a:ext cx="3753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latin typeface="Roboto"/>
                <a:ea typeface="Roboto"/>
                <a:cs typeface="Roboto"/>
                <a:sym typeface="Roboto"/>
              </a:rPr>
              <a:t> Output 1: Joint space trajectory for no rotation mechanics</a:t>
            </a:r>
            <a:endParaRPr sz="1300" b="1">
              <a:latin typeface="Roboto"/>
              <a:ea typeface="Roboto"/>
              <a:cs typeface="Roboto"/>
              <a:sym typeface="Roboto"/>
            </a:endParaRPr>
          </a:p>
          <a:p>
            <a:pPr marL="0" lvl="0" indent="0" algn="ctr" rtl="0">
              <a:spcBef>
                <a:spcPts val="0"/>
              </a:spcBef>
              <a:spcAft>
                <a:spcPts val="0"/>
              </a:spcAft>
              <a:buNone/>
            </a:pPr>
            <a:r>
              <a:rPr lang="en" sz="800">
                <a:latin typeface="Roboto"/>
                <a:ea typeface="Roboto"/>
                <a:cs typeface="Roboto"/>
                <a:sym typeface="Roboto"/>
              </a:rPr>
              <a:t>https://drive.google.com/file/d/1u5uHNkO-y3sariiPa8yXbMtnsJpdcCrN/view?usp=sharing</a:t>
            </a:r>
            <a:endParaRPr sz="800">
              <a:latin typeface="Roboto"/>
              <a:ea typeface="Roboto"/>
              <a:cs typeface="Roboto"/>
              <a:sym typeface="Roboto"/>
            </a:endParaRPr>
          </a:p>
        </p:txBody>
      </p:sp>
      <p:pic>
        <p:nvPicPr>
          <p:cNvPr id="450" name="Google Shape;450;g19ed4826ff3_2_1445" title="output2.mp4">
            <a:hlinkClick r:id="rId5"/>
          </p:cNvPr>
          <p:cNvPicPr preferRelativeResize="0"/>
          <p:nvPr/>
        </p:nvPicPr>
        <p:blipFill>
          <a:blip r:embed="rId4">
            <a:alphaModFix/>
          </a:blip>
          <a:stretch>
            <a:fillRect/>
          </a:stretch>
        </p:blipFill>
        <p:spPr>
          <a:xfrm>
            <a:off x="4670550" y="1131925"/>
            <a:ext cx="3753450" cy="2815100"/>
          </a:xfrm>
          <a:prstGeom prst="rect">
            <a:avLst/>
          </a:prstGeom>
          <a:noFill/>
          <a:ln>
            <a:noFill/>
          </a:ln>
        </p:spPr>
      </p:pic>
      <p:sp>
        <p:nvSpPr>
          <p:cNvPr id="451" name="Google Shape;451;g19ed4826ff3_2_1445"/>
          <p:cNvSpPr txBox="1"/>
          <p:nvPr/>
        </p:nvSpPr>
        <p:spPr>
          <a:xfrm>
            <a:off x="4670550" y="4130725"/>
            <a:ext cx="3753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latin typeface="Roboto"/>
                <a:ea typeface="Roboto"/>
                <a:cs typeface="Roboto"/>
                <a:sym typeface="Roboto"/>
              </a:rPr>
              <a:t> Output 2: Task space trajectory for no rotation mechanics</a:t>
            </a:r>
            <a:endParaRPr sz="1300" b="1">
              <a:latin typeface="Roboto"/>
              <a:ea typeface="Roboto"/>
              <a:cs typeface="Roboto"/>
              <a:sym typeface="Roboto"/>
            </a:endParaRPr>
          </a:p>
          <a:p>
            <a:pPr marL="0" lvl="0" indent="0" algn="ctr" rtl="0">
              <a:spcBef>
                <a:spcPts val="0"/>
              </a:spcBef>
              <a:spcAft>
                <a:spcPts val="0"/>
              </a:spcAft>
              <a:buNone/>
            </a:pPr>
            <a:r>
              <a:rPr lang="en" sz="800">
                <a:latin typeface="Roboto"/>
                <a:ea typeface="Roboto"/>
                <a:cs typeface="Roboto"/>
                <a:sym typeface="Roboto"/>
              </a:rPr>
              <a:t>https://drive.google.com/file/d/1CLwho0reaeMLakE083C-v7oqNOTjPp5j/view?usp=sharing</a:t>
            </a:r>
            <a:endParaRPr sz="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1000"/>
                                        <p:tgtEl>
                                          <p:spTgt spid="4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
                                        </p:tgtEl>
                                        <p:attrNameLst>
                                          <p:attrName>style.visibility</p:attrName>
                                        </p:attrNameLst>
                                      </p:cBhvr>
                                      <p:to>
                                        <p:strVal val="visible"/>
                                      </p:to>
                                    </p:set>
                                    <p:animEffect transition="in" filter="fade">
                                      <p:cBhvr>
                                        <p:cTn id="12"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17f7c21dba1_2_14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Results</a:t>
            </a:r>
            <a:endParaRPr sz="3000"/>
          </a:p>
        </p:txBody>
      </p:sp>
      <p:cxnSp>
        <p:nvCxnSpPr>
          <p:cNvPr id="457" name="Google Shape;457;g17f7c21dba1_2_14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58" name="Google Shape;458;g17f7c21dba1_2_143"/>
          <p:cNvGrpSpPr/>
          <p:nvPr/>
        </p:nvGrpSpPr>
        <p:grpSpPr>
          <a:xfrm rot="-5400000">
            <a:off x="6683149" y="-1938590"/>
            <a:ext cx="3522201" cy="3522201"/>
            <a:chOff x="269240" y="624399"/>
            <a:chExt cx="2386800" cy="2386800"/>
          </a:xfrm>
        </p:grpSpPr>
        <p:sp>
          <p:nvSpPr>
            <p:cNvPr id="459" name="Google Shape;459;g17f7c21dba1_2_143"/>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17f7c21dba1_2_143"/>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1" name="Google Shape;461;g17f7c21dba1_2_143"/>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2" name="Google Shape;462;g17f7c21dba1_2_143"/>
          <p:cNvGrpSpPr/>
          <p:nvPr/>
        </p:nvGrpSpPr>
        <p:grpSpPr>
          <a:xfrm>
            <a:off x="212375" y="1273533"/>
            <a:ext cx="289350" cy="867900"/>
            <a:chOff x="1006725" y="1731408"/>
            <a:chExt cx="289350" cy="867900"/>
          </a:xfrm>
        </p:grpSpPr>
        <p:sp>
          <p:nvSpPr>
            <p:cNvPr id="463" name="Google Shape;463;g17f7c21dba1_2_143"/>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g17f7c21dba1_2_143"/>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g17f7c21dba1_2_143"/>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g17f7c21dba1_2_143"/>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g17f7c21dba1_2_143"/>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17f7c21dba1_2_143"/>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g17f7c21dba1_2_143"/>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g17f7c21dba1_2_143"/>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g17f7c21dba1_2_143"/>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17f7c21dba1_2_143"/>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73" name="Google Shape;473;g17f7c21dba1_2_143" title="outout3.mp4">
            <a:hlinkClick r:id="rId3"/>
          </p:cNvPr>
          <p:cNvPicPr preferRelativeResize="0"/>
          <p:nvPr/>
        </p:nvPicPr>
        <p:blipFill>
          <a:blip r:embed="rId4">
            <a:alphaModFix/>
          </a:blip>
          <a:stretch>
            <a:fillRect/>
          </a:stretch>
        </p:blipFill>
        <p:spPr>
          <a:xfrm>
            <a:off x="1090965" y="1130319"/>
            <a:ext cx="4340119" cy="3255089"/>
          </a:xfrm>
          <a:prstGeom prst="rect">
            <a:avLst/>
          </a:prstGeom>
          <a:noFill/>
          <a:ln>
            <a:noFill/>
          </a:ln>
        </p:spPr>
      </p:pic>
      <p:sp>
        <p:nvSpPr>
          <p:cNvPr id="474" name="Google Shape;474;g17f7c21dba1_2_143"/>
          <p:cNvSpPr txBox="1"/>
          <p:nvPr/>
        </p:nvSpPr>
        <p:spPr>
          <a:xfrm>
            <a:off x="5916675" y="1931250"/>
            <a:ext cx="2345100" cy="16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Output 3: Task and joint space trajectory for rotation mechanics</a:t>
            </a:r>
            <a:endParaRPr b="1">
              <a:latin typeface="Roboto"/>
              <a:ea typeface="Roboto"/>
              <a:cs typeface="Roboto"/>
              <a:sym typeface="Roboto"/>
            </a:endParaRPr>
          </a:p>
          <a:p>
            <a:pPr marL="0" lvl="0" indent="0" algn="l" rtl="0">
              <a:spcBef>
                <a:spcPts val="0"/>
              </a:spcBef>
              <a:spcAft>
                <a:spcPts val="0"/>
              </a:spcAft>
              <a:buNone/>
            </a:pPr>
            <a:r>
              <a:rPr lang="en" sz="1300">
                <a:latin typeface="Roboto"/>
                <a:ea typeface="Roboto"/>
                <a:cs typeface="Roboto"/>
                <a:sym typeface="Roboto"/>
              </a:rPr>
              <a:t>https://drive.google.com/file/d/10Oc7ayzeAgDZtFXQFLfPtYZ3nZeJ1JVT/view?usp=sharing</a:t>
            </a:r>
            <a:endParaRPr sz="13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19ed4826ff3_2_14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&amp; Discussion</a:t>
            </a:r>
            <a:endParaRPr/>
          </a:p>
        </p:txBody>
      </p:sp>
      <p:sp>
        <p:nvSpPr>
          <p:cNvPr id="480" name="Google Shape;480;g19ed4826ff3_2_1418"/>
          <p:cNvSpPr txBox="1">
            <a:spLocks noGrp="1"/>
          </p:cNvSpPr>
          <p:nvPr>
            <p:ph type="subTitle" idx="1"/>
          </p:nvPr>
        </p:nvSpPr>
        <p:spPr>
          <a:xfrm>
            <a:off x="994550" y="1583600"/>
            <a:ext cx="7429500" cy="3204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a:t>This project is to understand foundation approach for modeling a Robotic Manipulator. </a:t>
            </a:r>
            <a:endParaRPr sz="1300"/>
          </a:p>
          <a:p>
            <a:pPr marL="457200" lvl="0" indent="-311150" algn="just" rtl="0">
              <a:spcBef>
                <a:spcPts val="0"/>
              </a:spcBef>
              <a:spcAft>
                <a:spcPts val="0"/>
              </a:spcAft>
              <a:buSzPts val="1300"/>
              <a:buChar char="●"/>
            </a:pPr>
            <a:r>
              <a:rPr lang="en" sz="1300"/>
              <a:t>Complete graphical data is provided to ease the transparency of the process and improve the analysis. </a:t>
            </a:r>
            <a:endParaRPr sz="1300"/>
          </a:p>
          <a:p>
            <a:pPr marL="457200" lvl="0" indent="-311150" algn="just" rtl="0">
              <a:spcBef>
                <a:spcPts val="0"/>
              </a:spcBef>
              <a:spcAft>
                <a:spcPts val="0"/>
              </a:spcAft>
              <a:buSzPts val="1300"/>
              <a:buChar char="●"/>
            </a:pPr>
            <a:r>
              <a:rPr lang="en" sz="1300"/>
              <a:t>Kinematic and dynamic modelling and analysis of a robot is done with supporting graphical and numerical results.</a:t>
            </a:r>
            <a:endParaRPr sz="1300"/>
          </a:p>
          <a:p>
            <a:pPr marL="457200" lvl="0" indent="-311150" algn="just" rtl="0">
              <a:spcBef>
                <a:spcPts val="0"/>
              </a:spcBef>
              <a:spcAft>
                <a:spcPts val="0"/>
              </a:spcAft>
              <a:buSzPts val="1300"/>
              <a:buChar char="●"/>
            </a:pPr>
            <a:r>
              <a:rPr lang="en" sz="1300"/>
              <a:t>Joint space and Task space trajectories were compared in MATLAB. </a:t>
            </a:r>
            <a:endParaRPr sz="1300"/>
          </a:p>
          <a:p>
            <a:pPr marL="457200" lvl="0" indent="-311150" algn="just" rtl="0">
              <a:spcBef>
                <a:spcPts val="0"/>
              </a:spcBef>
              <a:spcAft>
                <a:spcPts val="0"/>
              </a:spcAft>
              <a:buSzPts val="1300"/>
              <a:buChar char="●"/>
            </a:pPr>
            <a:r>
              <a:rPr lang="en" sz="1300"/>
              <a:t>Comparing the two cases, each one has its own pros and cons. </a:t>
            </a:r>
            <a:endParaRPr sz="1300"/>
          </a:p>
          <a:p>
            <a:pPr marL="914400" lvl="1" indent="-311150" algn="just" rtl="0">
              <a:spcBef>
                <a:spcPts val="0"/>
              </a:spcBef>
              <a:spcAft>
                <a:spcPts val="0"/>
              </a:spcAft>
              <a:buSzPts val="1300"/>
              <a:buChar char="○"/>
            </a:pPr>
            <a:r>
              <a:rPr lang="en" sz="1300"/>
              <a:t>Joint space planning method executes faster since Inverse Kinematics is only calculated at the via-points. Also, the actuator motion is smooth and easier to validate. But in joint space, intermediate points are not guaranteed to be collision free or respect joint limits. </a:t>
            </a:r>
            <a:endParaRPr sz="1300"/>
          </a:p>
          <a:p>
            <a:pPr marL="914400" lvl="1" indent="-311150" algn="just" rtl="0">
              <a:spcBef>
                <a:spcPts val="0"/>
              </a:spcBef>
              <a:spcAft>
                <a:spcPts val="0"/>
              </a:spcAft>
              <a:buSzPts val="1300"/>
              <a:buChar char="○"/>
            </a:pPr>
            <a:r>
              <a:rPr lang="en" sz="1300"/>
              <a:t>In task space planning, Motion is predictable and offers better handling of obstacles and collisions. But the method is slower since Inverse Kinematics is calculated at every time step. Also,  the actuator motion is not necessarily smooth. </a:t>
            </a:r>
            <a:endParaRPr sz="1300"/>
          </a:p>
          <a:p>
            <a:pPr marL="0" lvl="0" indent="0" algn="just" rtl="0">
              <a:spcBef>
                <a:spcPts val="0"/>
              </a:spcBef>
              <a:spcAft>
                <a:spcPts val="0"/>
              </a:spcAft>
              <a:buNone/>
            </a:pPr>
            <a:endParaRPr sz="1300"/>
          </a:p>
        </p:txBody>
      </p:sp>
      <p:grpSp>
        <p:nvGrpSpPr>
          <p:cNvPr id="481" name="Google Shape;481;g19ed4826ff3_2_1418"/>
          <p:cNvGrpSpPr/>
          <p:nvPr/>
        </p:nvGrpSpPr>
        <p:grpSpPr>
          <a:xfrm rot="-5400000">
            <a:off x="6683149" y="-1938590"/>
            <a:ext cx="3522201" cy="3522201"/>
            <a:chOff x="269240" y="624399"/>
            <a:chExt cx="2386800" cy="2386800"/>
          </a:xfrm>
        </p:grpSpPr>
        <p:sp>
          <p:nvSpPr>
            <p:cNvPr id="482" name="Google Shape;482;g19ed4826ff3_2_1418"/>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g19ed4826ff3_2_1418"/>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4" name="Google Shape;484;g19ed4826ff3_2_1418"/>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5" name="Google Shape;485;g19ed4826ff3_2_1418"/>
          <p:cNvGrpSpPr/>
          <p:nvPr/>
        </p:nvGrpSpPr>
        <p:grpSpPr>
          <a:xfrm>
            <a:off x="212375" y="1273533"/>
            <a:ext cx="289350" cy="867900"/>
            <a:chOff x="1006725" y="1731408"/>
            <a:chExt cx="289350" cy="867900"/>
          </a:xfrm>
        </p:grpSpPr>
        <p:sp>
          <p:nvSpPr>
            <p:cNvPr id="486" name="Google Shape;486;g19ed4826ff3_2_1418"/>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g19ed4826ff3_2_1418"/>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g19ed4826ff3_2_1418"/>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g19ed4826ff3_2_1418"/>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g19ed4826ff3_2_1418"/>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g19ed4826ff3_2_1418"/>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g19ed4826ff3_2_1418"/>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g19ed4826ff3_2_1418"/>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g19ed4826ff3_2_1418"/>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19ed4826ff3_2_1418"/>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19ed4826ff3_2_15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t>
            </a:r>
            <a:endParaRPr/>
          </a:p>
        </p:txBody>
      </p:sp>
      <p:sp>
        <p:nvSpPr>
          <p:cNvPr id="501" name="Google Shape;501;g19ed4826ff3_2_1537"/>
          <p:cNvSpPr txBox="1">
            <a:spLocks noGrp="1"/>
          </p:cNvSpPr>
          <p:nvPr>
            <p:ph type="subTitle" idx="1"/>
          </p:nvPr>
        </p:nvSpPr>
        <p:spPr>
          <a:xfrm>
            <a:off x="652975" y="1583600"/>
            <a:ext cx="7771200" cy="29913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a:t>Jamshed Iqbal, Raza ul Islam, and Hamza Khan, ‘Modeling and Analysis of a 6 DOF Robotic Arm Manipulator’,Canadian Journal on Electrical and Electronics Engineering, 6thJuly 2012</a:t>
            </a:r>
            <a:endParaRPr sz="1300"/>
          </a:p>
          <a:p>
            <a:pPr marL="457200" lvl="0" indent="0" algn="just" rtl="0">
              <a:spcBef>
                <a:spcPts val="0"/>
              </a:spcBef>
              <a:spcAft>
                <a:spcPts val="0"/>
              </a:spcAft>
              <a:buNone/>
            </a:pPr>
            <a:endParaRPr sz="1300"/>
          </a:p>
          <a:p>
            <a:pPr marL="457200" lvl="0" indent="-311150" algn="just" rtl="0">
              <a:spcBef>
                <a:spcPts val="0"/>
              </a:spcBef>
              <a:spcAft>
                <a:spcPts val="0"/>
              </a:spcAft>
              <a:buSzPts val="1300"/>
              <a:buChar char="●"/>
            </a:pPr>
            <a:r>
              <a:rPr lang="en" sz="1300"/>
              <a:t>Reza Yazdanpanah A, ‘Geometric Jacobians Derivation and Kinematic Singularity Analysis for Smokie Robot Manipulator &amp; the Barrett WAM’ ,5th International Conference on Robotics and Mechatronics (ICROM),2017 </a:t>
            </a:r>
            <a:endParaRPr sz="1300"/>
          </a:p>
          <a:p>
            <a:pPr marL="457200" lvl="0" indent="0" algn="just" rtl="0">
              <a:spcBef>
                <a:spcPts val="0"/>
              </a:spcBef>
              <a:spcAft>
                <a:spcPts val="0"/>
              </a:spcAft>
              <a:buNone/>
            </a:pPr>
            <a:endParaRPr sz="1300"/>
          </a:p>
          <a:p>
            <a:pPr marL="457200" lvl="0" indent="-311150" algn="just" rtl="0">
              <a:spcBef>
                <a:spcPts val="0"/>
              </a:spcBef>
              <a:spcAft>
                <a:spcPts val="0"/>
              </a:spcAft>
              <a:buSzPts val="1300"/>
              <a:buChar char="●"/>
            </a:pPr>
            <a:r>
              <a:rPr lang="en" sz="1300" u="sng">
                <a:solidFill>
                  <a:schemeClr val="hlink"/>
                </a:solidFill>
                <a:hlinkClick r:id="rId3"/>
              </a:rPr>
              <a:t>https://www.mathworks.com/help/physmod/smlink/index.html</a:t>
            </a:r>
            <a:endParaRPr sz="1300"/>
          </a:p>
          <a:p>
            <a:pPr marL="457200" lvl="0" indent="0" algn="just" rtl="0">
              <a:spcBef>
                <a:spcPts val="0"/>
              </a:spcBef>
              <a:spcAft>
                <a:spcPts val="0"/>
              </a:spcAft>
              <a:buNone/>
            </a:pPr>
            <a:endParaRPr sz="1300"/>
          </a:p>
          <a:p>
            <a:pPr marL="457200" lvl="0" indent="-311150" algn="just" rtl="0">
              <a:spcBef>
                <a:spcPts val="0"/>
              </a:spcBef>
              <a:spcAft>
                <a:spcPts val="0"/>
              </a:spcAft>
              <a:buSzPts val="1300"/>
              <a:buChar char="●"/>
            </a:pPr>
            <a:r>
              <a:rPr lang="en" sz="1300" u="sng">
                <a:solidFill>
                  <a:schemeClr val="hlink"/>
                </a:solidFill>
                <a:hlinkClick r:id="rId4"/>
              </a:rPr>
              <a:t>https://petercorke.com/toolboxes/robotics-toolbox/</a:t>
            </a:r>
            <a:r>
              <a:rPr lang="en" sz="1300"/>
              <a:t> </a:t>
            </a:r>
            <a:endParaRPr sz="1300"/>
          </a:p>
          <a:p>
            <a:pPr marL="457200" lvl="0" indent="0" algn="just" rtl="0">
              <a:spcBef>
                <a:spcPts val="0"/>
              </a:spcBef>
              <a:spcAft>
                <a:spcPts val="0"/>
              </a:spcAft>
              <a:buNone/>
            </a:pPr>
            <a:endParaRPr sz="1300"/>
          </a:p>
          <a:p>
            <a:pPr marL="457200" lvl="0" indent="-311150" algn="just" rtl="0">
              <a:spcBef>
                <a:spcPts val="0"/>
              </a:spcBef>
              <a:spcAft>
                <a:spcPts val="0"/>
              </a:spcAft>
              <a:buSzPts val="1300"/>
              <a:buChar char="●"/>
            </a:pPr>
            <a:r>
              <a:rPr lang="en" sz="1300" u="sng">
                <a:solidFill>
                  <a:schemeClr val="hlink"/>
                </a:solidFill>
                <a:hlinkClick r:id="rId5"/>
              </a:rPr>
              <a:t>https://new.abb.com/products/robotics/industrial-robots/irb-6620</a:t>
            </a:r>
            <a:endParaRPr sz="1300"/>
          </a:p>
          <a:p>
            <a:pPr marL="457200" lvl="0" indent="0" algn="just" rtl="0">
              <a:spcBef>
                <a:spcPts val="0"/>
              </a:spcBef>
              <a:spcAft>
                <a:spcPts val="0"/>
              </a:spcAft>
              <a:buNone/>
            </a:pPr>
            <a:endParaRPr sz="1300"/>
          </a:p>
          <a:p>
            <a:pPr marL="457200" lvl="0" indent="-311150" algn="just" rtl="0">
              <a:spcBef>
                <a:spcPts val="0"/>
              </a:spcBef>
              <a:spcAft>
                <a:spcPts val="0"/>
              </a:spcAft>
              <a:buSzPts val="1300"/>
              <a:buChar char="●"/>
            </a:pPr>
            <a:r>
              <a:rPr lang="en" sz="1300"/>
              <a:t>https://bjpcjp.github.io/pdfs/robotics/MR_ch09_trajectory_generation.pdf</a:t>
            </a:r>
            <a:endParaRPr sz="1300"/>
          </a:p>
          <a:p>
            <a:pPr marL="457200" lvl="0" indent="0" algn="just" rtl="0">
              <a:spcBef>
                <a:spcPts val="0"/>
              </a:spcBef>
              <a:spcAft>
                <a:spcPts val="0"/>
              </a:spcAft>
              <a:buNone/>
            </a:pPr>
            <a:endParaRPr sz="1300"/>
          </a:p>
        </p:txBody>
      </p:sp>
      <p:grpSp>
        <p:nvGrpSpPr>
          <p:cNvPr id="502" name="Google Shape;502;g19ed4826ff3_2_1537"/>
          <p:cNvGrpSpPr/>
          <p:nvPr/>
        </p:nvGrpSpPr>
        <p:grpSpPr>
          <a:xfrm rot="-5400000">
            <a:off x="6683149" y="-1938590"/>
            <a:ext cx="3522201" cy="3522201"/>
            <a:chOff x="269240" y="624399"/>
            <a:chExt cx="2386800" cy="2386800"/>
          </a:xfrm>
        </p:grpSpPr>
        <p:sp>
          <p:nvSpPr>
            <p:cNvPr id="503" name="Google Shape;503;g19ed4826ff3_2_153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g19ed4826ff3_2_153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5" name="Google Shape;505;g19ed4826ff3_2_1537"/>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6" name="Google Shape;506;g19ed4826ff3_2_1537"/>
          <p:cNvGrpSpPr/>
          <p:nvPr/>
        </p:nvGrpSpPr>
        <p:grpSpPr>
          <a:xfrm>
            <a:off x="212375" y="1273533"/>
            <a:ext cx="289350" cy="867900"/>
            <a:chOff x="1006725" y="1731408"/>
            <a:chExt cx="289350" cy="867900"/>
          </a:xfrm>
        </p:grpSpPr>
        <p:sp>
          <p:nvSpPr>
            <p:cNvPr id="507" name="Google Shape;507;g19ed4826ff3_2_1537"/>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g19ed4826ff3_2_1537"/>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g19ed4826ff3_2_1537"/>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g19ed4826ff3_2_1537"/>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g19ed4826ff3_2_1537"/>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g19ed4826ff3_2_1537"/>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g19ed4826ff3_2_1537"/>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g19ed4826ff3_2_1537"/>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g19ed4826ff3_2_1537"/>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g19ed4826ff3_2_1537"/>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13"/>
          <p:cNvSpPr/>
          <p:nvPr/>
        </p:nvSpPr>
        <p:spPr>
          <a:xfrm>
            <a:off x="2176473" y="1780321"/>
            <a:ext cx="1178100" cy="1178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3"/>
          <p:cNvSpPr txBox="1">
            <a:spLocks noGrp="1"/>
          </p:cNvSpPr>
          <p:nvPr>
            <p:ph type="title"/>
          </p:nvPr>
        </p:nvSpPr>
        <p:spPr>
          <a:xfrm>
            <a:off x="945825" y="1606800"/>
            <a:ext cx="7252200" cy="105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Thank You!</a:t>
            </a:r>
            <a:endParaRPr/>
          </a:p>
        </p:txBody>
      </p:sp>
      <p:sp>
        <p:nvSpPr>
          <p:cNvPr id="580" name="Google Shape;580;p13"/>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Please keep this slide for attribution</a:t>
            </a:r>
            <a:endParaRPr sz="1100" b="0" i="0" u="none" strike="noStrike" cap="none">
              <a:solidFill>
                <a:schemeClr val="dk1"/>
              </a:solidFill>
              <a:latin typeface="Roboto"/>
              <a:ea typeface="Roboto"/>
              <a:cs typeface="Roboto"/>
              <a:sym typeface="Roboto"/>
            </a:endParaRPr>
          </a:p>
        </p:txBody>
      </p:sp>
      <p:grpSp>
        <p:nvGrpSpPr>
          <p:cNvPr id="581" name="Google Shape;581;p13"/>
          <p:cNvGrpSpPr/>
          <p:nvPr/>
        </p:nvGrpSpPr>
        <p:grpSpPr>
          <a:xfrm rot="-5400000">
            <a:off x="6683149" y="-1938590"/>
            <a:ext cx="3522201" cy="3522201"/>
            <a:chOff x="269240" y="624399"/>
            <a:chExt cx="2386800" cy="2386800"/>
          </a:xfrm>
        </p:grpSpPr>
        <p:sp>
          <p:nvSpPr>
            <p:cNvPr id="582" name="Google Shape;582;p13"/>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3"/>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4" name="Google Shape;584;p13"/>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5" name="Google Shape;585;p13"/>
          <p:cNvGrpSpPr/>
          <p:nvPr/>
        </p:nvGrpSpPr>
        <p:grpSpPr>
          <a:xfrm rot="5400000">
            <a:off x="374513" y="4120620"/>
            <a:ext cx="677400" cy="289350"/>
            <a:chOff x="8682125" y="394825"/>
            <a:chExt cx="677400" cy="289350"/>
          </a:xfrm>
        </p:grpSpPr>
        <p:sp>
          <p:nvSpPr>
            <p:cNvPr id="586" name="Google Shape;586;p1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13"/>
          <p:cNvSpPr/>
          <p:nvPr/>
        </p:nvSpPr>
        <p:spPr>
          <a:xfrm>
            <a:off x="2141250" y="3466425"/>
            <a:ext cx="4844100" cy="1178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cxnSp>
        <p:nvCxnSpPr>
          <p:cNvPr id="113" name="Google Shape;113;g1a58b8c7715_0_36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14" name="Google Shape;114;g1a58b8c7715_0_365"/>
          <p:cNvSpPr txBox="1"/>
          <p:nvPr/>
        </p:nvSpPr>
        <p:spPr>
          <a:xfrm>
            <a:off x="1323525" y="1355900"/>
            <a:ext cx="6375900" cy="30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595959"/>
                </a:solidFill>
                <a:latin typeface="Roboto"/>
                <a:ea typeface="Roboto"/>
                <a:cs typeface="Roboto"/>
                <a:sym typeface="Roboto"/>
              </a:rPr>
              <a:t>A Manipulator is a Robotic arm that is used to carry out tasks. The tasks can be pre-defined or can be carried out by an operator. </a:t>
            </a:r>
            <a:endParaRPr sz="1500">
              <a:solidFill>
                <a:srgbClr val="595959"/>
              </a:solidFill>
              <a:latin typeface="Roboto"/>
              <a:ea typeface="Roboto"/>
              <a:cs typeface="Roboto"/>
              <a:sym typeface="Roboto"/>
            </a:endParaRPr>
          </a:p>
          <a:p>
            <a:pPr marL="457200" lvl="0" indent="0" algn="l" rtl="0">
              <a:spcBef>
                <a:spcPts val="0"/>
              </a:spcBef>
              <a:spcAft>
                <a:spcPts val="0"/>
              </a:spcAft>
              <a:buNone/>
            </a:pPr>
            <a:endParaRPr sz="1500">
              <a:solidFill>
                <a:srgbClr val="595959"/>
              </a:solidFill>
              <a:latin typeface="Roboto"/>
              <a:ea typeface="Roboto"/>
              <a:cs typeface="Roboto"/>
              <a:sym typeface="Roboto"/>
            </a:endParaRPr>
          </a:p>
          <a:p>
            <a:pPr marL="0" lvl="0" indent="0" algn="l" rtl="0">
              <a:spcBef>
                <a:spcPts val="0"/>
              </a:spcBef>
              <a:spcAft>
                <a:spcPts val="0"/>
              </a:spcAft>
              <a:buNone/>
            </a:pPr>
            <a:r>
              <a:rPr lang="en" sz="1500">
                <a:solidFill>
                  <a:srgbClr val="595959"/>
                </a:solidFill>
                <a:latin typeface="Roboto"/>
                <a:ea typeface="Roboto"/>
                <a:cs typeface="Roboto"/>
                <a:sym typeface="Roboto"/>
              </a:rPr>
              <a:t>The necessity of robotic arm increased nowadays in industries due to their speed, efficiency and accuracy in high-speed manufacturing. It is programmed in such a way that it completes its designated tasks. </a:t>
            </a:r>
            <a:endParaRPr sz="1500">
              <a:solidFill>
                <a:srgbClr val="595959"/>
              </a:solidFill>
              <a:latin typeface="Roboto"/>
              <a:ea typeface="Roboto"/>
              <a:cs typeface="Roboto"/>
              <a:sym typeface="Roboto"/>
            </a:endParaRPr>
          </a:p>
          <a:p>
            <a:pPr marL="0" lvl="0" indent="0" algn="l" rtl="0">
              <a:spcBef>
                <a:spcPts val="0"/>
              </a:spcBef>
              <a:spcAft>
                <a:spcPts val="0"/>
              </a:spcAft>
              <a:buNone/>
            </a:pPr>
            <a:endParaRPr sz="1500">
              <a:solidFill>
                <a:srgbClr val="595959"/>
              </a:solidFill>
              <a:latin typeface="Roboto"/>
              <a:ea typeface="Roboto"/>
              <a:cs typeface="Roboto"/>
              <a:sym typeface="Roboto"/>
            </a:endParaRPr>
          </a:p>
          <a:p>
            <a:pPr marL="0" lvl="0" indent="0" algn="l" rtl="0">
              <a:spcBef>
                <a:spcPts val="0"/>
              </a:spcBef>
              <a:spcAft>
                <a:spcPts val="0"/>
              </a:spcAft>
              <a:buNone/>
            </a:pPr>
            <a:r>
              <a:rPr lang="en" sz="1500">
                <a:solidFill>
                  <a:srgbClr val="595959"/>
                </a:solidFill>
                <a:latin typeface="Roboto"/>
                <a:ea typeface="Roboto"/>
                <a:cs typeface="Roboto"/>
                <a:sym typeface="Roboto"/>
              </a:rPr>
              <a:t>According to the application, the end effector can be chosen and also the Degree of Freedom DOF of the manipulator is determined. </a:t>
            </a:r>
            <a:endParaRPr sz="1500">
              <a:solidFill>
                <a:srgbClr val="595959"/>
              </a:solidFill>
              <a:latin typeface="Roboto"/>
              <a:ea typeface="Roboto"/>
              <a:cs typeface="Roboto"/>
              <a:sym typeface="Roboto"/>
            </a:endParaRPr>
          </a:p>
          <a:p>
            <a:pPr marL="0" lvl="0" indent="0" algn="l" rtl="0">
              <a:spcBef>
                <a:spcPts val="0"/>
              </a:spcBef>
              <a:spcAft>
                <a:spcPts val="0"/>
              </a:spcAft>
              <a:buNone/>
            </a:pPr>
            <a:endParaRPr sz="1500">
              <a:solidFill>
                <a:srgbClr val="595959"/>
              </a:solidFill>
              <a:latin typeface="Roboto"/>
              <a:ea typeface="Roboto"/>
              <a:cs typeface="Roboto"/>
              <a:sym typeface="Roboto"/>
            </a:endParaRPr>
          </a:p>
          <a:p>
            <a:pPr marL="0" lvl="0" indent="0" algn="l" rtl="0">
              <a:spcBef>
                <a:spcPts val="0"/>
              </a:spcBef>
              <a:spcAft>
                <a:spcPts val="0"/>
              </a:spcAft>
              <a:buNone/>
            </a:pPr>
            <a:r>
              <a:rPr lang="en" sz="1500">
                <a:solidFill>
                  <a:srgbClr val="595959"/>
                </a:solidFill>
                <a:latin typeface="Roboto"/>
                <a:ea typeface="Roboto"/>
                <a:cs typeface="Roboto"/>
                <a:sym typeface="Roboto"/>
              </a:rPr>
              <a:t>The manipulator considered here is a 6DOF robot with all six revolute joints. </a:t>
            </a:r>
            <a:endParaRPr sz="1500">
              <a:solidFill>
                <a:srgbClr val="595959"/>
              </a:solidFill>
              <a:latin typeface="Roboto"/>
              <a:ea typeface="Roboto"/>
              <a:cs typeface="Roboto"/>
              <a:sym typeface="Roboto"/>
            </a:endParaRPr>
          </a:p>
          <a:p>
            <a:pPr marL="0" lvl="0" indent="0" algn="l" rtl="0">
              <a:spcBef>
                <a:spcPts val="0"/>
              </a:spcBef>
              <a:spcAft>
                <a:spcPts val="0"/>
              </a:spcAft>
              <a:buNone/>
            </a:pPr>
            <a:endParaRPr sz="1500">
              <a:solidFill>
                <a:srgbClr val="0E101A"/>
              </a:solidFill>
              <a:latin typeface="Roboto"/>
              <a:ea typeface="Roboto"/>
              <a:cs typeface="Roboto"/>
              <a:sym typeface="Roboto"/>
            </a:endParaRPr>
          </a:p>
        </p:txBody>
      </p:sp>
      <p:pic>
        <p:nvPicPr>
          <p:cNvPr id="115" name="Google Shape;115;g1a58b8c7715_0_365"/>
          <p:cNvPicPr preferRelativeResize="0"/>
          <p:nvPr/>
        </p:nvPicPr>
        <p:blipFill>
          <a:blip r:embed="rId3">
            <a:alphaModFix/>
          </a:blip>
          <a:stretch>
            <a:fillRect/>
          </a:stretch>
        </p:blipFill>
        <p:spPr>
          <a:xfrm>
            <a:off x="727575" y="1434538"/>
            <a:ext cx="541279" cy="545869"/>
          </a:xfrm>
          <a:prstGeom prst="rect">
            <a:avLst/>
          </a:prstGeom>
          <a:noFill/>
          <a:ln>
            <a:noFill/>
          </a:ln>
        </p:spPr>
      </p:pic>
      <p:pic>
        <p:nvPicPr>
          <p:cNvPr id="116" name="Google Shape;116;g1a58b8c7715_0_365"/>
          <p:cNvPicPr preferRelativeResize="0"/>
          <p:nvPr/>
        </p:nvPicPr>
        <p:blipFill>
          <a:blip r:embed="rId4">
            <a:alphaModFix/>
          </a:blip>
          <a:stretch>
            <a:fillRect/>
          </a:stretch>
        </p:blipFill>
        <p:spPr>
          <a:xfrm>
            <a:off x="691896" y="2141420"/>
            <a:ext cx="541279" cy="545869"/>
          </a:xfrm>
          <a:prstGeom prst="rect">
            <a:avLst/>
          </a:prstGeom>
          <a:noFill/>
          <a:ln>
            <a:noFill/>
          </a:ln>
        </p:spPr>
      </p:pic>
      <p:pic>
        <p:nvPicPr>
          <p:cNvPr id="117" name="Google Shape;117;g1a58b8c7715_0_365"/>
          <p:cNvPicPr preferRelativeResize="0"/>
          <p:nvPr/>
        </p:nvPicPr>
        <p:blipFill>
          <a:blip r:embed="rId5">
            <a:alphaModFix/>
          </a:blip>
          <a:stretch>
            <a:fillRect/>
          </a:stretch>
        </p:blipFill>
        <p:spPr>
          <a:xfrm>
            <a:off x="777811" y="3922063"/>
            <a:ext cx="299638" cy="227162"/>
          </a:xfrm>
          <a:prstGeom prst="rect">
            <a:avLst/>
          </a:prstGeom>
          <a:noFill/>
          <a:ln>
            <a:noFill/>
          </a:ln>
        </p:spPr>
      </p:pic>
      <p:pic>
        <p:nvPicPr>
          <p:cNvPr id="118" name="Google Shape;118;g1a58b8c7715_0_365"/>
          <p:cNvPicPr preferRelativeResize="0"/>
          <p:nvPr/>
        </p:nvPicPr>
        <p:blipFill>
          <a:blip r:embed="rId5">
            <a:alphaModFix/>
          </a:blip>
          <a:stretch>
            <a:fillRect/>
          </a:stretch>
        </p:blipFill>
        <p:spPr>
          <a:xfrm rot="1964020">
            <a:off x="871603" y="3734778"/>
            <a:ext cx="271687" cy="259945"/>
          </a:xfrm>
          <a:prstGeom prst="rect">
            <a:avLst/>
          </a:prstGeom>
          <a:noFill/>
          <a:ln>
            <a:noFill/>
          </a:ln>
        </p:spPr>
      </p:pic>
      <p:pic>
        <p:nvPicPr>
          <p:cNvPr id="119" name="Google Shape;119;g1a58b8c7715_0_365"/>
          <p:cNvPicPr preferRelativeResize="0"/>
          <p:nvPr/>
        </p:nvPicPr>
        <p:blipFill rotWithShape="1">
          <a:blip r:embed="rId6">
            <a:alphaModFix/>
          </a:blip>
          <a:srcRect t="-17706" b="-5083"/>
          <a:stretch/>
        </p:blipFill>
        <p:spPr>
          <a:xfrm>
            <a:off x="742125" y="2960151"/>
            <a:ext cx="440825" cy="545850"/>
          </a:xfrm>
          <a:prstGeom prst="rect">
            <a:avLst/>
          </a:prstGeom>
          <a:noFill/>
          <a:ln>
            <a:noFill/>
          </a:ln>
        </p:spPr>
      </p:pic>
      <p:sp>
        <p:nvSpPr>
          <p:cNvPr id="120" name="Google Shape;120;g1a58b8c7715_0_36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Introduction</a:t>
            </a:r>
            <a:endParaRPr sz="3000"/>
          </a:p>
        </p:txBody>
      </p:sp>
      <p:grpSp>
        <p:nvGrpSpPr>
          <p:cNvPr id="121" name="Google Shape;121;g1a58b8c7715_0_365"/>
          <p:cNvGrpSpPr/>
          <p:nvPr/>
        </p:nvGrpSpPr>
        <p:grpSpPr>
          <a:xfrm rot="-5400000">
            <a:off x="6683149" y="-1863190"/>
            <a:ext cx="3522201" cy="3522201"/>
            <a:chOff x="269240" y="624399"/>
            <a:chExt cx="2386800" cy="2386800"/>
          </a:xfrm>
        </p:grpSpPr>
        <p:sp>
          <p:nvSpPr>
            <p:cNvPr id="122" name="Google Shape;122;g1a58b8c7715_0_36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1a58b8c7715_0_36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g1a58b8c7715_0_365"/>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 name="Google Shape;125;g1a58b8c7715_0_365"/>
          <p:cNvGrpSpPr/>
          <p:nvPr/>
        </p:nvGrpSpPr>
        <p:grpSpPr>
          <a:xfrm>
            <a:off x="212375" y="1273533"/>
            <a:ext cx="289350" cy="867900"/>
            <a:chOff x="1006725" y="1731408"/>
            <a:chExt cx="289350" cy="867900"/>
          </a:xfrm>
        </p:grpSpPr>
        <p:sp>
          <p:nvSpPr>
            <p:cNvPr id="126" name="Google Shape;126;g1a58b8c7715_0_365"/>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1a58b8c7715_0_365"/>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1a58b8c7715_0_365"/>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1a58b8c7715_0_365"/>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1a58b8c7715_0_365"/>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1a58b8c7715_0_365"/>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1a58b8c7715_0_365"/>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1a58b8c7715_0_365"/>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1a58b8c7715_0_365"/>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1a58b8c7715_0_365"/>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36" name="Google Shape;136;g1a58b8c7715_0_365"/>
          <p:cNvPicPr preferRelativeResize="0"/>
          <p:nvPr/>
        </p:nvPicPr>
        <p:blipFill>
          <a:blip r:embed="rId7">
            <a:alphaModFix/>
          </a:blip>
          <a:stretch>
            <a:fillRect/>
          </a:stretch>
        </p:blipFill>
        <p:spPr>
          <a:xfrm>
            <a:off x="7844775" y="3765675"/>
            <a:ext cx="1530225" cy="153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a58b8c7715_0_3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Problem Statement</a:t>
            </a:r>
            <a:endParaRPr sz="3000"/>
          </a:p>
        </p:txBody>
      </p:sp>
      <p:sp>
        <p:nvSpPr>
          <p:cNvPr id="142" name="Google Shape;142;g1a58b8c7715_0_319"/>
          <p:cNvSpPr txBox="1">
            <a:spLocks noGrp="1"/>
          </p:cNvSpPr>
          <p:nvPr>
            <p:ph type="subTitle" idx="2"/>
          </p:nvPr>
        </p:nvSpPr>
        <p:spPr>
          <a:xfrm>
            <a:off x="713225" y="1355000"/>
            <a:ext cx="7544700" cy="2991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595959"/>
              </a:buClr>
              <a:buSzPts val="1600"/>
              <a:buChar char="●"/>
            </a:pPr>
            <a:r>
              <a:rPr lang="en" sz="1600">
                <a:solidFill>
                  <a:srgbClr val="595959"/>
                </a:solidFill>
              </a:rPr>
              <a:t>Model of a 6 DOF robotic arm by performing it’s Kinematic and Dynamic Analysis.</a:t>
            </a:r>
            <a:endParaRPr sz="1600">
              <a:solidFill>
                <a:srgbClr val="595959"/>
              </a:solidFill>
            </a:endParaRPr>
          </a:p>
          <a:p>
            <a:pPr marL="457200" lvl="0" indent="-330200" algn="l" rtl="0">
              <a:lnSpc>
                <a:spcPct val="115000"/>
              </a:lnSpc>
              <a:spcBef>
                <a:spcPts val="0"/>
              </a:spcBef>
              <a:spcAft>
                <a:spcPts val="0"/>
              </a:spcAft>
              <a:buClr>
                <a:srgbClr val="595959"/>
              </a:buClr>
              <a:buSzPts val="1600"/>
              <a:buChar char="●"/>
            </a:pPr>
            <a:r>
              <a:rPr lang="en" sz="1600">
                <a:solidFill>
                  <a:srgbClr val="595959"/>
                </a:solidFill>
              </a:rPr>
              <a:t>And implement Trajectory generation to execute it’s trajectory planning for joint space and task space for </a:t>
            </a:r>
            <a:endParaRPr sz="1600">
              <a:solidFill>
                <a:srgbClr val="595959"/>
              </a:solidFill>
            </a:endParaRPr>
          </a:p>
          <a:p>
            <a:pPr marL="457200" lvl="0" indent="457200" algn="l" rtl="0">
              <a:lnSpc>
                <a:spcPct val="115000"/>
              </a:lnSpc>
              <a:spcBef>
                <a:spcPts val="1200"/>
              </a:spcBef>
              <a:spcAft>
                <a:spcPts val="0"/>
              </a:spcAft>
              <a:buNone/>
            </a:pPr>
            <a:r>
              <a:rPr lang="en" sz="1600">
                <a:solidFill>
                  <a:srgbClr val="595959"/>
                </a:solidFill>
              </a:rPr>
              <a:t>I. Rotation</a:t>
            </a:r>
            <a:endParaRPr sz="1600">
              <a:solidFill>
                <a:srgbClr val="595959"/>
              </a:solidFill>
            </a:endParaRPr>
          </a:p>
          <a:p>
            <a:pPr marL="457200" lvl="0" indent="457200" algn="l" rtl="0">
              <a:lnSpc>
                <a:spcPct val="115000"/>
              </a:lnSpc>
              <a:spcBef>
                <a:spcPts val="1200"/>
              </a:spcBef>
              <a:spcAft>
                <a:spcPts val="0"/>
              </a:spcAft>
              <a:buNone/>
            </a:pPr>
            <a:r>
              <a:rPr lang="en" sz="1600">
                <a:solidFill>
                  <a:srgbClr val="595959"/>
                </a:solidFill>
              </a:rPr>
              <a:t>II.  Without Rotation </a:t>
            </a:r>
            <a:endParaRPr sz="1600">
              <a:solidFill>
                <a:srgbClr val="595959"/>
              </a:solidFill>
            </a:endParaRPr>
          </a:p>
          <a:p>
            <a:pPr marL="457200" lvl="0" indent="0" algn="l" rtl="0">
              <a:lnSpc>
                <a:spcPct val="115000"/>
              </a:lnSpc>
              <a:spcBef>
                <a:spcPts val="1200"/>
              </a:spcBef>
              <a:spcAft>
                <a:spcPts val="0"/>
              </a:spcAft>
              <a:buNone/>
            </a:pPr>
            <a:endParaRPr sz="1600">
              <a:solidFill>
                <a:srgbClr val="595959"/>
              </a:solidFill>
            </a:endParaRPr>
          </a:p>
          <a:p>
            <a:pPr marL="457200" lvl="0" indent="-330200" algn="l" rtl="0">
              <a:lnSpc>
                <a:spcPct val="115000"/>
              </a:lnSpc>
              <a:spcBef>
                <a:spcPts val="1200"/>
              </a:spcBef>
              <a:spcAft>
                <a:spcPts val="0"/>
              </a:spcAft>
              <a:buClr>
                <a:srgbClr val="595959"/>
              </a:buClr>
              <a:buSzPts val="1600"/>
              <a:buChar char="●"/>
            </a:pPr>
            <a:r>
              <a:rPr lang="en" sz="1600">
                <a:solidFill>
                  <a:srgbClr val="595959"/>
                </a:solidFill>
              </a:rPr>
              <a:t>And carry out their comparative studies. </a:t>
            </a:r>
            <a:endParaRPr sz="1600">
              <a:solidFill>
                <a:srgbClr val="595959"/>
              </a:solidFill>
            </a:endParaRPr>
          </a:p>
          <a:p>
            <a:pPr marL="0" lvl="0" indent="0" algn="l" rtl="0">
              <a:lnSpc>
                <a:spcPct val="115000"/>
              </a:lnSpc>
              <a:spcBef>
                <a:spcPts val="1200"/>
              </a:spcBef>
              <a:spcAft>
                <a:spcPts val="1200"/>
              </a:spcAft>
              <a:buNone/>
            </a:pPr>
            <a:endParaRPr sz="1600">
              <a:solidFill>
                <a:srgbClr val="595959"/>
              </a:solidFill>
            </a:endParaRPr>
          </a:p>
        </p:txBody>
      </p:sp>
      <p:cxnSp>
        <p:nvCxnSpPr>
          <p:cNvPr id="143" name="Google Shape;143;g1a58b8c7715_0_31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44" name="Google Shape;144;g1a58b8c7715_0_319"/>
          <p:cNvGrpSpPr/>
          <p:nvPr/>
        </p:nvGrpSpPr>
        <p:grpSpPr>
          <a:xfrm rot="-5400000">
            <a:off x="6683149" y="-1938590"/>
            <a:ext cx="3522201" cy="3522201"/>
            <a:chOff x="269240" y="624399"/>
            <a:chExt cx="2386800" cy="2386800"/>
          </a:xfrm>
        </p:grpSpPr>
        <p:sp>
          <p:nvSpPr>
            <p:cNvPr id="145" name="Google Shape;145;g1a58b8c7715_0_31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1a58b8c7715_0_31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7" name="Google Shape;147;g1a58b8c7715_0_319"/>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g1a58b8c7715_0_319"/>
          <p:cNvGrpSpPr/>
          <p:nvPr/>
        </p:nvGrpSpPr>
        <p:grpSpPr>
          <a:xfrm>
            <a:off x="212375" y="1273533"/>
            <a:ext cx="289350" cy="867900"/>
            <a:chOff x="1006725" y="1731408"/>
            <a:chExt cx="289350" cy="867900"/>
          </a:xfrm>
        </p:grpSpPr>
        <p:sp>
          <p:nvSpPr>
            <p:cNvPr id="149" name="Google Shape;149;g1a58b8c7715_0_319"/>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a58b8c7715_0_319"/>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1a58b8c7715_0_319"/>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1a58b8c7715_0_319"/>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1a58b8c7715_0_319"/>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a58b8c7715_0_319"/>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a58b8c7715_0_319"/>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1a58b8c7715_0_319"/>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1a58b8c7715_0_319"/>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a58b8c7715_0_319"/>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9" name="Google Shape;159;g1a58b8c7715_0_319"/>
          <p:cNvPicPr preferRelativeResize="0"/>
          <p:nvPr/>
        </p:nvPicPr>
        <p:blipFill>
          <a:blip r:embed="rId3">
            <a:alphaModFix/>
          </a:blip>
          <a:stretch>
            <a:fillRect/>
          </a:stretch>
        </p:blipFill>
        <p:spPr>
          <a:xfrm>
            <a:off x="7844775" y="3765675"/>
            <a:ext cx="1530225" cy="1530225"/>
          </a:xfrm>
          <a:prstGeom prst="rect">
            <a:avLst/>
          </a:prstGeom>
          <a:noFill/>
          <a:ln>
            <a:noFill/>
          </a:ln>
        </p:spPr>
      </p:pic>
      <p:sp>
        <p:nvSpPr>
          <p:cNvPr id="160" name="Google Shape;160;g1a58b8c7715_0_319"/>
          <p:cNvSpPr txBox="1"/>
          <p:nvPr/>
        </p:nvSpPr>
        <p:spPr>
          <a:xfrm>
            <a:off x="3576525" y="2555125"/>
            <a:ext cx="2568900" cy="985200"/>
          </a:xfrm>
          <a:prstGeom prst="rect">
            <a:avLst/>
          </a:prstGeom>
          <a:noFill/>
          <a:ln>
            <a:noFill/>
          </a:ln>
        </p:spPr>
        <p:txBody>
          <a:bodyPr spcFirstLastPara="1" wrap="square" lIns="91425" tIns="91425" rIns="91425" bIns="91425" anchor="t" anchorCtr="0">
            <a:spAutoFit/>
          </a:bodyPr>
          <a:lstStyle/>
          <a:p>
            <a:pPr marL="457200" lvl="0" indent="0" algn="ctr" rtl="0">
              <a:lnSpc>
                <a:spcPct val="50000"/>
              </a:lnSpc>
              <a:spcBef>
                <a:spcPts val="0"/>
              </a:spcBef>
              <a:spcAft>
                <a:spcPts val="0"/>
              </a:spcAft>
              <a:buNone/>
            </a:pPr>
            <a:r>
              <a:rPr lang="en" sz="1100" u="sng">
                <a:solidFill>
                  <a:srgbClr val="595959"/>
                </a:solidFill>
                <a:latin typeface="Roboto"/>
                <a:ea typeface="Roboto"/>
                <a:cs typeface="Roboto"/>
                <a:sym typeface="Roboto"/>
              </a:rPr>
              <a:t>For these time scale:</a:t>
            </a:r>
            <a:endParaRPr sz="1100" u="sng">
              <a:solidFill>
                <a:srgbClr val="595959"/>
              </a:solidFill>
              <a:latin typeface="Roboto"/>
              <a:ea typeface="Roboto"/>
              <a:cs typeface="Roboto"/>
              <a:sym typeface="Roboto"/>
            </a:endParaRPr>
          </a:p>
          <a:p>
            <a:pPr marL="457200" lvl="0" indent="0" algn="ctr" rtl="0">
              <a:lnSpc>
                <a:spcPct val="50000"/>
              </a:lnSpc>
              <a:spcBef>
                <a:spcPts val="1200"/>
              </a:spcBef>
              <a:spcAft>
                <a:spcPts val="0"/>
              </a:spcAft>
              <a:buNone/>
            </a:pPr>
            <a:r>
              <a:rPr lang="en" sz="1100">
                <a:solidFill>
                  <a:srgbClr val="595959"/>
                </a:solidFill>
                <a:latin typeface="Roboto"/>
                <a:ea typeface="Roboto"/>
                <a:cs typeface="Roboto"/>
                <a:sym typeface="Roboto"/>
              </a:rPr>
              <a:t>Trapezoidal </a:t>
            </a:r>
            <a:endParaRPr sz="1100">
              <a:solidFill>
                <a:srgbClr val="595959"/>
              </a:solidFill>
              <a:latin typeface="Roboto"/>
              <a:ea typeface="Roboto"/>
              <a:cs typeface="Roboto"/>
              <a:sym typeface="Roboto"/>
            </a:endParaRPr>
          </a:p>
          <a:p>
            <a:pPr marL="457200" lvl="0" indent="0" algn="ctr" rtl="0">
              <a:lnSpc>
                <a:spcPct val="50000"/>
              </a:lnSpc>
              <a:spcBef>
                <a:spcPts val="1200"/>
              </a:spcBef>
              <a:spcAft>
                <a:spcPts val="0"/>
              </a:spcAft>
              <a:buNone/>
            </a:pPr>
            <a:r>
              <a:rPr lang="en" sz="1100">
                <a:solidFill>
                  <a:srgbClr val="595959"/>
                </a:solidFill>
                <a:latin typeface="Roboto"/>
                <a:ea typeface="Roboto"/>
                <a:cs typeface="Roboto"/>
                <a:sym typeface="Roboto"/>
              </a:rPr>
              <a:t>Quintic </a:t>
            </a:r>
            <a:endParaRPr sz="1100">
              <a:solidFill>
                <a:srgbClr val="595959"/>
              </a:solidFill>
              <a:latin typeface="Roboto"/>
              <a:ea typeface="Roboto"/>
              <a:cs typeface="Roboto"/>
              <a:sym typeface="Roboto"/>
            </a:endParaRPr>
          </a:p>
          <a:p>
            <a:pPr marL="457200" lvl="0" indent="0" algn="ctr" rtl="0">
              <a:lnSpc>
                <a:spcPct val="50000"/>
              </a:lnSpc>
              <a:spcBef>
                <a:spcPts val="1200"/>
              </a:spcBef>
              <a:spcAft>
                <a:spcPts val="1200"/>
              </a:spcAft>
              <a:buNone/>
            </a:pPr>
            <a:r>
              <a:rPr lang="en" sz="1100">
                <a:solidFill>
                  <a:srgbClr val="595959"/>
                </a:solidFill>
                <a:latin typeface="Roboto"/>
                <a:ea typeface="Roboto"/>
                <a:cs typeface="Roboto"/>
                <a:sym typeface="Roboto"/>
              </a:rPr>
              <a:t>Cubic  </a:t>
            </a:r>
            <a:endParaRPr sz="900">
              <a:latin typeface="Roboto"/>
              <a:ea typeface="Roboto"/>
              <a:cs typeface="Roboto"/>
              <a:sym typeface="Roboto"/>
            </a:endParaRPr>
          </a:p>
        </p:txBody>
      </p:sp>
      <p:sp>
        <p:nvSpPr>
          <p:cNvPr id="161" name="Google Shape;161;g1a58b8c7715_0_319"/>
          <p:cNvSpPr txBox="1"/>
          <p:nvPr/>
        </p:nvSpPr>
        <p:spPr>
          <a:xfrm>
            <a:off x="3805125" y="2493025"/>
            <a:ext cx="481200" cy="112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6100">
                <a:solidFill>
                  <a:schemeClr val="dk1"/>
                </a:solidFill>
                <a:latin typeface="Roboto"/>
                <a:ea typeface="Roboto"/>
                <a:cs typeface="Roboto"/>
                <a:sym typeface="Roboto"/>
              </a:rPr>
              <a:t>}</a:t>
            </a:r>
            <a:endParaRPr sz="59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9ed4826ff3_2_75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Approach</a:t>
            </a:r>
            <a:endParaRPr sz="3000"/>
          </a:p>
        </p:txBody>
      </p:sp>
      <p:cxnSp>
        <p:nvCxnSpPr>
          <p:cNvPr id="167" name="Google Shape;167;g19ed4826ff3_2_75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68" name="Google Shape;168;g19ed4826ff3_2_759"/>
          <p:cNvGrpSpPr/>
          <p:nvPr/>
        </p:nvGrpSpPr>
        <p:grpSpPr>
          <a:xfrm rot="-5400000">
            <a:off x="6683149" y="-1938590"/>
            <a:ext cx="3522201" cy="3522201"/>
            <a:chOff x="269240" y="624399"/>
            <a:chExt cx="2386800" cy="2386800"/>
          </a:xfrm>
        </p:grpSpPr>
        <p:sp>
          <p:nvSpPr>
            <p:cNvPr id="169" name="Google Shape;169;g19ed4826ff3_2_75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19ed4826ff3_2_75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g19ed4826ff3_2_759"/>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 name="Google Shape;172;g19ed4826ff3_2_759"/>
          <p:cNvGrpSpPr/>
          <p:nvPr/>
        </p:nvGrpSpPr>
        <p:grpSpPr>
          <a:xfrm>
            <a:off x="212375" y="206733"/>
            <a:ext cx="289350" cy="867900"/>
            <a:chOff x="1006725" y="1731408"/>
            <a:chExt cx="289350" cy="867900"/>
          </a:xfrm>
        </p:grpSpPr>
        <p:sp>
          <p:nvSpPr>
            <p:cNvPr id="173" name="Google Shape;173;g19ed4826ff3_2_759"/>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9ed4826ff3_2_759"/>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19ed4826ff3_2_759"/>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19ed4826ff3_2_759"/>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9ed4826ff3_2_759"/>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9ed4826ff3_2_759"/>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9ed4826ff3_2_759"/>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9ed4826ff3_2_759"/>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9ed4826ff3_2_759"/>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9ed4826ff3_2_759"/>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3" name="Google Shape;183;g19ed4826ff3_2_759"/>
          <p:cNvPicPr preferRelativeResize="0"/>
          <p:nvPr/>
        </p:nvPicPr>
        <p:blipFill>
          <a:blip r:embed="rId3">
            <a:alphaModFix/>
          </a:blip>
          <a:stretch>
            <a:fillRect/>
          </a:stretch>
        </p:blipFill>
        <p:spPr>
          <a:xfrm>
            <a:off x="7844775" y="3765675"/>
            <a:ext cx="1530225" cy="1530225"/>
          </a:xfrm>
          <a:prstGeom prst="rect">
            <a:avLst/>
          </a:prstGeom>
          <a:noFill/>
          <a:ln>
            <a:noFill/>
          </a:ln>
        </p:spPr>
      </p:pic>
      <p:grpSp>
        <p:nvGrpSpPr>
          <p:cNvPr id="184" name="Google Shape;184;g19ed4826ff3_2_759"/>
          <p:cNvGrpSpPr/>
          <p:nvPr/>
        </p:nvGrpSpPr>
        <p:grpSpPr>
          <a:xfrm>
            <a:off x="0" y="1189989"/>
            <a:ext cx="2214600" cy="3217636"/>
            <a:chOff x="0" y="1189989"/>
            <a:chExt cx="2214600" cy="3217636"/>
          </a:xfrm>
        </p:grpSpPr>
        <p:sp>
          <p:nvSpPr>
            <p:cNvPr id="185" name="Google Shape;185;g19ed4826ff3_2_759"/>
            <p:cNvSpPr/>
            <p:nvPr/>
          </p:nvSpPr>
          <p:spPr>
            <a:xfrm>
              <a:off x="0" y="1189989"/>
              <a:ext cx="2214600" cy="669000"/>
            </a:xfrm>
            <a:prstGeom prst="homePlate">
              <a:avLst>
                <a:gd name="adj" fmla="val 50000"/>
              </a:avLst>
            </a:prstGeom>
            <a:solidFill>
              <a:srgbClr val="2F2F2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86" name="Google Shape;186;g19ed4826ff3_2_759"/>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To assign the coordinate axis to the robot model to get the DH parameter. The parameter obtained will then be used to calculate the forward and inverse kinematics of the robotic manipulator by calculating the homogeneous transformation matrix of end effector</a:t>
              </a:r>
              <a:endParaRPr sz="1100">
                <a:latin typeface="Roboto"/>
                <a:ea typeface="Roboto"/>
                <a:cs typeface="Roboto"/>
                <a:sym typeface="Roboto"/>
              </a:endParaRPr>
            </a:p>
          </p:txBody>
        </p:sp>
      </p:grpSp>
      <p:grpSp>
        <p:nvGrpSpPr>
          <p:cNvPr id="187" name="Google Shape;187;g19ed4826ff3_2_759"/>
          <p:cNvGrpSpPr/>
          <p:nvPr/>
        </p:nvGrpSpPr>
        <p:grpSpPr>
          <a:xfrm>
            <a:off x="1838325" y="1189775"/>
            <a:ext cx="2064000" cy="3217850"/>
            <a:chOff x="1838325" y="1189775"/>
            <a:chExt cx="2064000" cy="3217850"/>
          </a:xfrm>
        </p:grpSpPr>
        <p:sp>
          <p:nvSpPr>
            <p:cNvPr id="188" name="Google Shape;188;g19ed4826ff3_2_759"/>
            <p:cNvSpPr/>
            <p:nvPr/>
          </p:nvSpPr>
          <p:spPr>
            <a:xfrm>
              <a:off x="1838325" y="1189775"/>
              <a:ext cx="2064000" cy="669000"/>
            </a:xfrm>
            <a:prstGeom prst="chevron">
              <a:avLst>
                <a:gd name="adj" fmla="val 50000"/>
              </a:avLst>
            </a:prstGeom>
            <a:solidFill>
              <a:srgbClr val="3D3D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STEP </a:t>
              </a:r>
              <a:r>
                <a:rPr lang="en">
                  <a:solidFill>
                    <a:srgbClr val="FFFFFF"/>
                  </a:solidFill>
                  <a:latin typeface="Roboto"/>
                  <a:ea typeface="Roboto"/>
                  <a:cs typeface="Roboto"/>
                  <a:sym typeface="Roboto"/>
                </a:rPr>
                <a:t>2</a:t>
              </a:r>
              <a:endParaRPr>
                <a:solidFill>
                  <a:srgbClr val="FFFFFF"/>
                </a:solidFill>
                <a:latin typeface="Roboto"/>
                <a:ea typeface="Roboto"/>
                <a:cs typeface="Roboto"/>
                <a:sym typeface="Roboto"/>
              </a:endParaRPr>
            </a:p>
          </p:txBody>
        </p:sp>
        <p:sp>
          <p:nvSpPr>
            <p:cNvPr id="189" name="Google Shape;189;g19ed4826ff3_2_759"/>
            <p:cNvSpPr txBox="1"/>
            <p:nvPr/>
          </p:nvSpPr>
          <p:spPr>
            <a:xfrm>
              <a:off x="20172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The joint limits of robotic arms were added into the model using ‘Position Limits’ instance of rigid Body Joint class. The Dynamic Properties like mass, Center of Mass and Inertial properties of the link are fed to the model.</a:t>
              </a:r>
              <a:endParaRPr sz="1100">
                <a:latin typeface="Roboto"/>
                <a:ea typeface="Roboto"/>
                <a:cs typeface="Roboto"/>
                <a:sym typeface="Roboto"/>
              </a:endParaRPr>
            </a:p>
            <a:p>
              <a:pPr marL="0" lvl="0" indent="0" algn="l" rtl="0">
                <a:lnSpc>
                  <a:spcPct val="115000"/>
                </a:lnSpc>
                <a:spcBef>
                  <a:spcPts val="0"/>
                </a:spcBef>
                <a:spcAft>
                  <a:spcPts val="0"/>
                </a:spcAft>
                <a:buNone/>
              </a:pPr>
              <a:endParaRPr sz="1100">
                <a:latin typeface="Roboto"/>
                <a:ea typeface="Roboto"/>
                <a:cs typeface="Roboto"/>
                <a:sym typeface="Roboto"/>
              </a:endParaRPr>
            </a:p>
          </p:txBody>
        </p:sp>
      </p:grpSp>
      <p:grpSp>
        <p:nvGrpSpPr>
          <p:cNvPr id="190" name="Google Shape;190;g19ed4826ff3_2_759"/>
          <p:cNvGrpSpPr/>
          <p:nvPr/>
        </p:nvGrpSpPr>
        <p:grpSpPr>
          <a:xfrm>
            <a:off x="3516750" y="1189775"/>
            <a:ext cx="2064000" cy="3217850"/>
            <a:chOff x="3516750" y="1189775"/>
            <a:chExt cx="2064000" cy="3217850"/>
          </a:xfrm>
        </p:grpSpPr>
        <p:sp>
          <p:nvSpPr>
            <p:cNvPr id="191" name="Google Shape;191;g19ed4826ff3_2_759"/>
            <p:cNvSpPr/>
            <p:nvPr/>
          </p:nvSpPr>
          <p:spPr>
            <a:xfrm>
              <a:off x="3516750" y="1189775"/>
              <a:ext cx="2064000" cy="669000"/>
            </a:xfrm>
            <a:prstGeom prst="chevron">
              <a:avLst>
                <a:gd name="adj" fmla="val 50000"/>
              </a:avLst>
            </a:prstGeom>
            <a:solidFill>
              <a:srgbClr val="41414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STEP </a:t>
              </a:r>
              <a:r>
                <a:rPr lang="en">
                  <a:solidFill>
                    <a:srgbClr val="FFFFFF"/>
                  </a:solidFill>
                  <a:latin typeface="Roboto"/>
                  <a:ea typeface="Roboto"/>
                  <a:cs typeface="Roboto"/>
                  <a:sym typeface="Roboto"/>
                </a:rPr>
                <a:t>3</a:t>
              </a:r>
              <a:endParaRPr>
                <a:solidFill>
                  <a:srgbClr val="FFFFFF"/>
                </a:solidFill>
                <a:latin typeface="Roboto"/>
                <a:ea typeface="Roboto"/>
                <a:cs typeface="Roboto"/>
                <a:sym typeface="Roboto"/>
              </a:endParaRPr>
            </a:p>
          </p:txBody>
        </p:sp>
        <p:sp>
          <p:nvSpPr>
            <p:cNvPr id="192" name="Google Shape;192;g19ed4826ff3_2_759"/>
            <p:cNvSpPr txBox="1"/>
            <p:nvPr/>
          </p:nvSpPr>
          <p:spPr>
            <a:xfrm>
              <a:off x="37394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Plotting the graphs in 2D plane to study the change in the angles of the respective joints with respect to time to differentiate the joint and space task at that specific time.</a:t>
              </a:r>
              <a:endParaRPr sz="1100">
                <a:latin typeface="Roboto"/>
                <a:ea typeface="Roboto"/>
                <a:cs typeface="Roboto"/>
                <a:sym typeface="Roboto"/>
              </a:endParaRPr>
            </a:p>
          </p:txBody>
        </p:sp>
      </p:grpSp>
      <p:grpSp>
        <p:nvGrpSpPr>
          <p:cNvPr id="193" name="Google Shape;193;g19ed4826ff3_2_759"/>
          <p:cNvGrpSpPr/>
          <p:nvPr/>
        </p:nvGrpSpPr>
        <p:grpSpPr>
          <a:xfrm>
            <a:off x="6874025" y="1189775"/>
            <a:ext cx="2064000" cy="3217850"/>
            <a:chOff x="6874025" y="1189775"/>
            <a:chExt cx="2064000" cy="3217850"/>
          </a:xfrm>
        </p:grpSpPr>
        <p:sp>
          <p:nvSpPr>
            <p:cNvPr id="194" name="Google Shape;194;g19ed4826ff3_2_759"/>
            <p:cNvSpPr/>
            <p:nvPr/>
          </p:nvSpPr>
          <p:spPr>
            <a:xfrm>
              <a:off x="6874025" y="1189775"/>
              <a:ext cx="2064000" cy="669000"/>
            </a:xfrm>
            <a:prstGeom prst="chevron">
              <a:avLst>
                <a:gd name="adj" fmla="val 50000"/>
              </a:avLst>
            </a:prstGeom>
            <a:solidFill>
              <a:srgbClr val="505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STEP </a:t>
              </a:r>
              <a:r>
                <a:rPr lang="en">
                  <a:solidFill>
                    <a:srgbClr val="FFFFFF"/>
                  </a:solidFill>
                  <a:latin typeface="Roboto"/>
                  <a:ea typeface="Roboto"/>
                  <a:cs typeface="Roboto"/>
                  <a:sym typeface="Roboto"/>
                </a:rPr>
                <a:t>5</a:t>
              </a:r>
              <a:endParaRPr>
                <a:solidFill>
                  <a:srgbClr val="FFFFFF"/>
                </a:solidFill>
                <a:latin typeface="Roboto"/>
                <a:ea typeface="Roboto"/>
                <a:cs typeface="Roboto"/>
                <a:sym typeface="Roboto"/>
              </a:endParaRPr>
            </a:p>
          </p:txBody>
        </p:sp>
        <p:sp>
          <p:nvSpPr>
            <p:cNvPr id="195" name="Google Shape;195;g19ed4826ff3_2_759"/>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Comparing these trajectories with rotation and no rotation mechanics. Plotting these trajectories on the 3D cartesian plane to examine its speed and transition to the next position.</a:t>
              </a:r>
              <a:endParaRPr sz="1100">
                <a:latin typeface="Roboto"/>
                <a:ea typeface="Roboto"/>
                <a:cs typeface="Roboto"/>
                <a:sym typeface="Roboto"/>
              </a:endParaRPr>
            </a:p>
          </p:txBody>
        </p:sp>
      </p:grpSp>
      <p:grpSp>
        <p:nvGrpSpPr>
          <p:cNvPr id="196" name="Google Shape;196;g19ed4826ff3_2_759"/>
          <p:cNvGrpSpPr/>
          <p:nvPr/>
        </p:nvGrpSpPr>
        <p:grpSpPr>
          <a:xfrm>
            <a:off x="5195350" y="1189775"/>
            <a:ext cx="2064000" cy="3217850"/>
            <a:chOff x="5195350" y="1189775"/>
            <a:chExt cx="2064000" cy="3217850"/>
          </a:xfrm>
        </p:grpSpPr>
        <p:sp>
          <p:nvSpPr>
            <p:cNvPr id="197" name="Google Shape;197;g19ed4826ff3_2_759"/>
            <p:cNvSpPr/>
            <p:nvPr/>
          </p:nvSpPr>
          <p:spPr>
            <a:xfrm>
              <a:off x="5195350" y="1189775"/>
              <a:ext cx="2064000" cy="669000"/>
            </a:xfrm>
            <a:prstGeom prst="chevron">
              <a:avLst>
                <a:gd name="adj" fmla="val 50000"/>
              </a:avLst>
            </a:prstGeom>
            <a:solidFill>
              <a:srgbClr val="4646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STEP </a:t>
              </a:r>
              <a:r>
                <a:rPr lang="en">
                  <a:solidFill>
                    <a:srgbClr val="FFFFFF"/>
                  </a:solidFill>
                  <a:latin typeface="Roboto"/>
                  <a:ea typeface="Roboto"/>
                  <a:cs typeface="Roboto"/>
                  <a:sym typeface="Roboto"/>
                </a:rPr>
                <a:t>4</a:t>
              </a:r>
              <a:endParaRPr>
                <a:solidFill>
                  <a:srgbClr val="FFFFFF"/>
                </a:solidFill>
                <a:latin typeface="Roboto"/>
                <a:ea typeface="Roboto"/>
                <a:cs typeface="Roboto"/>
                <a:sym typeface="Roboto"/>
              </a:endParaRPr>
            </a:p>
          </p:txBody>
        </p:sp>
        <p:sp>
          <p:nvSpPr>
            <p:cNvPr id="198" name="Google Shape;198;g19ed4826ff3_2_759"/>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Obtaining results for joint space and task space trajectory for 3 different time scales- i.e. Trapezoidal, Quintic and Cubic and compare its velocities and accelerations.</a:t>
              </a:r>
              <a:endParaRPr sz="11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9ed4826ff3_2_150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Modelling of 6 DOF robotic arm</a:t>
            </a:r>
            <a:endParaRPr sz="3000"/>
          </a:p>
          <a:p>
            <a:pPr marL="0" lvl="0" indent="0" algn="l" rtl="0">
              <a:lnSpc>
                <a:spcPct val="100000"/>
              </a:lnSpc>
              <a:spcBef>
                <a:spcPts val="0"/>
              </a:spcBef>
              <a:spcAft>
                <a:spcPts val="0"/>
              </a:spcAft>
              <a:buSzPts val="3500"/>
              <a:buNone/>
            </a:pPr>
            <a:endParaRPr sz="3000"/>
          </a:p>
        </p:txBody>
      </p:sp>
      <p:cxnSp>
        <p:nvCxnSpPr>
          <p:cNvPr id="204" name="Google Shape;204;g19ed4826ff3_2_150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205" name="Google Shape;205;g19ed4826ff3_2_1508"/>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g19ed4826ff3_2_1508"/>
          <p:cNvGrpSpPr/>
          <p:nvPr/>
        </p:nvGrpSpPr>
        <p:grpSpPr>
          <a:xfrm>
            <a:off x="212375" y="1273533"/>
            <a:ext cx="289350" cy="867900"/>
            <a:chOff x="1006725" y="1731408"/>
            <a:chExt cx="289350" cy="867900"/>
          </a:xfrm>
        </p:grpSpPr>
        <p:sp>
          <p:nvSpPr>
            <p:cNvPr id="207" name="Google Shape;207;g19ed4826ff3_2_1508"/>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19ed4826ff3_2_1508"/>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19ed4826ff3_2_1508"/>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19ed4826ff3_2_1508"/>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19ed4826ff3_2_1508"/>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19ed4826ff3_2_1508"/>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19ed4826ff3_2_1508"/>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19ed4826ff3_2_1508"/>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19ed4826ff3_2_1508"/>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19ed4826ff3_2_1508"/>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g19ed4826ff3_2_1508"/>
          <p:cNvGrpSpPr/>
          <p:nvPr/>
        </p:nvGrpSpPr>
        <p:grpSpPr>
          <a:xfrm rot="-5400000">
            <a:off x="6683149" y="-1938590"/>
            <a:ext cx="3522201" cy="3522201"/>
            <a:chOff x="269240" y="624399"/>
            <a:chExt cx="2386800" cy="2386800"/>
          </a:xfrm>
        </p:grpSpPr>
        <p:sp>
          <p:nvSpPr>
            <p:cNvPr id="218" name="Google Shape;218;g19ed4826ff3_2_1508"/>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19ed4826ff3_2_1508"/>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220" name="Google Shape;220;g19ed4826ff3_2_1508"/>
          <p:cNvGraphicFramePr/>
          <p:nvPr/>
        </p:nvGraphicFramePr>
        <p:xfrm>
          <a:off x="975150" y="1251263"/>
          <a:ext cx="4459125" cy="3383040"/>
        </p:xfrm>
        <a:graphic>
          <a:graphicData uri="http://schemas.openxmlformats.org/drawingml/2006/table">
            <a:tbl>
              <a:tblPr>
                <a:noFill/>
                <a:tableStyleId>{67FAE801-2856-46D8-98F3-5F51DB748AB2}</a:tableStyleId>
              </a:tblPr>
              <a:tblGrid>
                <a:gridCol w="517975">
                  <a:extLst>
                    <a:ext uri="{9D8B030D-6E8A-4147-A177-3AD203B41FA5}">
                      <a16:colId xmlns:a16="http://schemas.microsoft.com/office/drawing/2014/main" val="20000"/>
                    </a:ext>
                  </a:extLst>
                </a:gridCol>
                <a:gridCol w="971100">
                  <a:extLst>
                    <a:ext uri="{9D8B030D-6E8A-4147-A177-3AD203B41FA5}">
                      <a16:colId xmlns:a16="http://schemas.microsoft.com/office/drawing/2014/main" val="20001"/>
                    </a:ext>
                  </a:extLst>
                </a:gridCol>
                <a:gridCol w="812550">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gridCol w="1163725">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b="1"/>
                        <a:t>Idx</a:t>
                      </a:r>
                      <a:endParaRPr b="1"/>
                    </a:p>
                  </a:txBody>
                  <a:tcPr marL="91425" marR="91425" marT="91425" marB="91425"/>
                </a:tc>
                <a:tc>
                  <a:txBody>
                    <a:bodyPr/>
                    <a:lstStyle/>
                    <a:p>
                      <a:pPr marL="0" lvl="0" indent="0" algn="l" rtl="0">
                        <a:spcBef>
                          <a:spcPts val="0"/>
                        </a:spcBef>
                        <a:spcAft>
                          <a:spcPts val="0"/>
                        </a:spcAft>
                        <a:buNone/>
                      </a:pPr>
                      <a:r>
                        <a:rPr lang="en" b="1"/>
                        <a:t>Body Type</a:t>
                      </a:r>
                      <a:endParaRPr b="1"/>
                    </a:p>
                  </a:txBody>
                  <a:tcPr marL="91425" marR="91425" marT="91425" marB="91425"/>
                </a:tc>
                <a:tc>
                  <a:txBody>
                    <a:bodyPr/>
                    <a:lstStyle/>
                    <a:p>
                      <a:pPr marL="0" lvl="0" indent="0" algn="l" rtl="0">
                        <a:spcBef>
                          <a:spcPts val="0"/>
                        </a:spcBef>
                        <a:spcAft>
                          <a:spcPts val="0"/>
                        </a:spcAft>
                        <a:buNone/>
                      </a:pPr>
                      <a:r>
                        <a:rPr lang="en" b="1"/>
                        <a:t>Joint Name</a:t>
                      </a:r>
                      <a:endParaRPr b="1"/>
                    </a:p>
                  </a:txBody>
                  <a:tcPr marL="91425" marR="91425" marT="91425" marB="91425"/>
                </a:tc>
                <a:tc>
                  <a:txBody>
                    <a:bodyPr/>
                    <a:lstStyle/>
                    <a:p>
                      <a:pPr marL="0" lvl="0" indent="0" algn="l" rtl="0">
                        <a:spcBef>
                          <a:spcPts val="0"/>
                        </a:spcBef>
                        <a:spcAft>
                          <a:spcPts val="0"/>
                        </a:spcAft>
                        <a:buNone/>
                      </a:pPr>
                      <a:r>
                        <a:rPr lang="en" b="1"/>
                        <a:t>Joint Type</a:t>
                      </a:r>
                      <a:endParaRPr b="1"/>
                    </a:p>
                  </a:txBody>
                  <a:tcPr marL="91425" marR="91425" marT="91425" marB="91425"/>
                </a:tc>
                <a:tc>
                  <a:txBody>
                    <a:bodyPr/>
                    <a:lstStyle/>
                    <a:p>
                      <a:pPr marL="0" lvl="0" indent="0" algn="l" rtl="0">
                        <a:spcBef>
                          <a:spcPts val="0"/>
                        </a:spcBef>
                        <a:spcAft>
                          <a:spcPts val="0"/>
                        </a:spcAft>
                        <a:buNone/>
                      </a:pPr>
                      <a:r>
                        <a:rPr lang="en" b="1"/>
                        <a:t>Range (deg)</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1</a:t>
                      </a:r>
                      <a:endParaRPr b="1"/>
                    </a:p>
                  </a:txBody>
                  <a:tcPr marL="91425" marR="91425" marT="91425" marB="91425"/>
                </a:tc>
                <a:tc>
                  <a:txBody>
                    <a:bodyPr/>
                    <a:lstStyle/>
                    <a:p>
                      <a:pPr marL="0" lvl="0" indent="0" algn="l" rtl="0">
                        <a:spcBef>
                          <a:spcPts val="0"/>
                        </a:spcBef>
                        <a:spcAft>
                          <a:spcPts val="0"/>
                        </a:spcAft>
                        <a:buNone/>
                      </a:pPr>
                      <a:r>
                        <a:rPr lang="en"/>
                        <a:t>L1</a:t>
                      </a:r>
                      <a:endParaRPr/>
                    </a:p>
                  </a:txBody>
                  <a:tcPr marL="91425" marR="91425" marT="91425" marB="91425"/>
                </a:tc>
                <a:tc>
                  <a:txBody>
                    <a:bodyPr/>
                    <a:lstStyle/>
                    <a:p>
                      <a:pPr marL="0" lvl="0" indent="0" algn="l" rtl="0">
                        <a:spcBef>
                          <a:spcPts val="0"/>
                        </a:spcBef>
                        <a:spcAft>
                          <a:spcPts val="0"/>
                        </a:spcAft>
                        <a:buNone/>
                      </a:pPr>
                      <a:r>
                        <a:rPr lang="en"/>
                        <a:t>J1</a:t>
                      </a:r>
                      <a:endParaRPr/>
                    </a:p>
                  </a:txBody>
                  <a:tcPr marL="91425" marR="91425" marT="91425" marB="91425"/>
                </a:tc>
                <a:tc>
                  <a:txBody>
                    <a:bodyPr/>
                    <a:lstStyle/>
                    <a:p>
                      <a:pPr marL="0" lvl="0" indent="0" algn="l" rtl="0">
                        <a:spcBef>
                          <a:spcPts val="0"/>
                        </a:spcBef>
                        <a:spcAft>
                          <a:spcPts val="0"/>
                        </a:spcAft>
                        <a:buNone/>
                      </a:pPr>
                      <a:r>
                        <a:rPr lang="en"/>
                        <a:t>revolute</a:t>
                      </a:r>
                      <a:endParaRPr/>
                    </a:p>
                  </a:txBody>
                  <a:tcPr marL="91425" marR="91425" marT="91425" marB="91425"/>
                </a:tc>
                <a:tc>
                  <a:txBody>
                    <a:bodyPr/>
                    <a:lstStyle/>
                    <a:p>
                      <a:pPr marL="0" lvl="0" indent="0" algn="l" rtl="0">
                        <a:spcBef>
                          <a:spcPts val="0"/>
                        </a:spcBef>
                        <a:spcAft>
                          <a:spcPts val="0"/>
                        </a:spcAft>
                        <a:buNone/>
                      </a:pPr>
                      <a:r>
                        <a:rPr lang="en"/>
                        <a:t>[-170,170]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2</a:t>
                      </a:r>
                      <a:endParaRPr b="1"/>
                    </a:p>
                  </a:txBody>
                  <a:tcPr marL="91425" marR="91425" marT="91425" marB="91425"/>
                </a:tc>
                <a:tc>
                  <a:txBody>
                    <a:bodyPr/>
                    <a:lstStyle/>
                    <a:p>
                      <a:pPr marL="0" lvl="0" indent="0" algn="l" rtl="0">
                        <a:spcBef>
                          <a:spcPts val="0"/>
                        </a:spcBef>
                        <a:spcAft>
                          <a:spcPts val="0"/>
                        </a:spcAft>
                        <a:buNone/>
                      </a:pPr>
                      <a:r>
                        <a:rPr lang="en"/>
                        <a:t>L2</a:t>
                      </a:r>
                      <a:endParaRPr/>
                    </a:p>
                  </a:txBody>
                  <a:tcPr marL="91425" marR="91425" marT="91425" marB="91425"/>
                </a:tc>
                <a:tc>
                  <a:txBody>
                    <a:bodyPr/>
                    <a:lstStyle/>
                    <a:p>
                      <a:pPr marL="0" lvl="0" indent="0" algn="l" rtl="0">
                        <a:spcBef>
                          <a:spcPts val="0"/>
                        </a:spcBef>
                        <a:spcAft>
                          <a:spcPts val="0"/>
                        </a:spcAft>
                        <a:buNone/>
                      </a:pPr>
                      <a:r>
                        <a:rPr lang="en"/>
                        <a:t>J2</a:t>
                      </a:r>
                      <a:endParaRPr/>
                    </a:p>
                  </a:txBody>
                  <a:tcPr marL="91425" marR="91425" marT="91425" marB="91425"/>
                </a:tc>
                <a:tc>
                  <a:txBody>
                    <a:bodyPr/>
                    <a:lstStyle/>
                    <a:p>
                      <a:pPr marL="0" lvl="0" indent="0" algn="l" rtl="0">
                        <a:spcBef>
                          <a:spcPts val="0"/>
                        </a:spcBef>
                        <a:spcAft>
                          <a:spcPts val="0"/>
                        </a:spcAft>
                        <a:buNone/>
                      </a:pPr>
                      <a:r>
                        <a:rPr lang="en"/>
                        <a:t>revolute </a:t>
                      </a:r>
                      <a:endParaRPr/>
                    </a:p>
                  </a:txBody>
                  <a:tcPr marL="91425" marR="91425" marT="91425" marB="91425"/>
                </a:tc>
                <a:tc>
                  <a:txBody>
                    <a:bodyPr/>
                    <a:lstStyle/>
                    <a:p>
                      <a:pPr marL="0" lvl="0" indent="0" algn="l" rtl="0">
                        <a:spcBef>
                          <a:spcPts val="0"/>
                        </a:spcBef>
                        <a:spcAft>
                          <a:spcPts val="0"/>
                        </a:spcAft>
                        <a:buNone/>
                      </a:pPr>
                      <a:r>
                        <a:rPr lang="en"/>
                        <a:t>[-65 140]</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3</a:t>
                      </a:r>
                      <a:endParaRPr b="1"/>
                    </a:p>
                  </a:txBody>
                  <a:tcPr marL="91425" marR="91425" marT="91425" marB="91425"/>
                </a:tc>
                <a:tc>
                  <a:txBody>
                    <a:bodyPr/>
                    <a:lstStyle/>
                    <a:p>
                      <a:pPr marL="0" lvl="0" indent="0" algn="l" rtl="0">
                        <a:spcBef>
                          <a:spcPts val="0"/>
                        </a:spcBef>
                        <a:spcAft>
                          <a:spcPts val="0"/>
                        </a:spcAft>
                        <a:buNone/>
                      </a:pPr>
                      <a:r>
                        <a:rPr lang="en"/>
                        <a:t>L3</a:t>
                      </a:r>
                      <a:endParaRPr/>
                    </a:p>
                  </a:txBody>
                  <a:tcPr marL="91425" marR="91425" marT="91425" marB="91425"/>
                </a:tc>
                <a:tc>
                  <a:txBody>
                    <a:bodyPr/>
                    <a:lstStyle/>
                    <a:p>
                      <a:pPr marL="0" lvl="0" indent="0" algn="l" rtl="0">
                        <a:spcBef>
                          <a:spcPts val="0"/>
                        </a:spcBef>
                        <a:spcAft>
                          <a:spcPts val="0"/>
                        </a:spcAft>
                        <a:buNone/>
                      </a:pPr>
                      <a:r>
                        <a:rPr lang="en"/>
                        <a:t>J3</a:t>
                      </a:r>
                      <a:endParaRPr/>
                    </a:p>
                  </a:txBody>
                  <a:tcPr marL="91425" marR="91425" marT="91425" marB="91425"/>
                </a:tc>
                <a:tc>
                  <a:txBody>
                    <a:bodyPr/>
                    <a:lstStyle/>
                    <a:p>
                      <a:pPr marL="0" lvl="0" indent="0" algn="l" rtl="0">
                        <a:spcBef>
                          <a:spcPts val="0"/>
                        </a:spcBef>
                        <a:spcAft>
                          <a:spcPts val="0"/>
                        </a:spcAft>
                        <a:buNone/>
                      </a:pPr>
                      <a:r>
                        <a:rPr lang="en"/>
                        <a:t>revolute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[-180, 70]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t>4</a:t>
                      </a:r>
                      <a:endParaRPr b="1"/>
                    </a:p>
                  </a:txBody>
                  <a:tcPr marL="91425" marR="91425" marT="91425" marB="91425"/>
                </a:tc>
                <a:tc>
                  <a:txBody>
                    <a:bodyPr/>
                    <a:lstStyle/>
                    <a:p>
                      <a:pPr marL="0" lvl="0" indent="0" algn="l" rtl="0">
                        <a:spcBef>
                          <a:spcPts val="0"/>
                        </a:spcBef>
                        <a:spcAft>
                          <a:spcPts val="0"/>
                        </a:spcAft>
                        <a:buNone/>
                      </a:pPr>
                      <a:r>
                        <a:rPr lang="en"/>
                        <a:t>L4</a:t>
                      </a:r>
                      <a:endParaRPr/>
                    </a:p>
                  </a:txBody>
                  <a:tcPr marL="91425" marR="91425" marT="91425" marB="91425"/>
                </a:tc>
                <a:tc>
                  <a:txBody>
                    <a:bodyPr/>
                    <a:lstStyle/>
                    <a:p>
                      <a:pPr marL="0" lvl="0" indent="0" algn="l" rtl="0">
                        <a:spcBef>
                          <a:spcPts val="0"/>
                        </a:spcBef>
                        <a:spcAft>
                          <a:spcPts val="0"/>
                        </a:spcAft>
                        <a:buNone/>
                      </a:pPr>
                      <a:r>
                        <a:rPr lang="en"/>
                        <a:t>J4</a:t>
                      </a:r>
                      <a:endParaRPr/>
                    </a:p>
                  </a:txBody>
                  <a:tcPr marL="91425" marR="91425" marT="91425" marB="91425"/>
                </a:tc>
                <a:tc>
                  <a:txBody>
                    <a:bodyPr/>
                    <a:lstStyle/>
                    <a:p>
                      <a:pPr marL="0" lvl="0" indent="0" algn="l" rtl="0">
                        <a:spcBef>
                          <a:spcPts val="0"/>
                        </a:spcBef>
                        <a:spcAft>
                          <a:spcPts val="0"/>
                        </a:spcAft>
                        <a:buNone/>
                      </a:pPr>
                      <a:r>
                        <a:rPr lang="en"/>
                        <a:t>revolute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[-300, 300]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t>5</a:t>
                      </a:r>
                      <a:endParaRPr b="1"/>
                    </a:p>
                  </a:txBody>
                  <a:tcPr marL="91425" marR="91425" marT="91425" marB="91425"/>
                </a:tc>
                <a:tc>
                  <a:txBody>
                    <a:bodyPr/>
                    <a:lstStyle/>
                    <a:p>
                      <a:pPr marL="0" lvl="0" indent="0" algn="l" rtl="0">
                        <a:spcBef>
                          <a:spcPts val="0"/>
                        </a:spcBef>
                        <a:spcAft>
                          <a:spcPts val="0"/>
                        </a:spcAft>
                        <a:buNone/>
                      </a:pPr>
                      <a:r>
                        <a:rPr lang="en"/>
                        <a:t>L5</a:t>
                      </a:r>
                      <a:endParaRPr/>
                    </a:p>
                  </a:txBody>
                  <a:tcPr marL="91425" marR="91425" marT="91425" marB="91425"/>
                </a:tc>
                <a:tc>
                  <a:txBody>
                    <a:bodyPr/>
                    <a:lstStyle/>
                    <a:p>
                      <a:pPr marL="0" lvl="0" indent="0" algn="l" rtl="0">
                        <a:spcBef>
                          <a:spcPts val="0"/>
                        </a:spcBef>
                        <a:spcAft>
                          <a:spcPts val="0"/>
                        </a:spcAft>
                        <a:buNone/>
                      </a:pPr>
                      <a:r>
                        <a:rPr lang="en"/>
                        <a:t>J5</a:t>
                      </a:r>
                      <a:endParaRPr/>
                    </a:p>
                  </a:txBody>
                  <a:tcPr marL="91425" marR="91425" marT="91425" marB="91425"/>
                </a:tc>
                <a:tc>
                  <a:txBody>
                    <a:bodyPr/>
                    <a:lstStyle/>
                    <a:p>
                      <a:pPr marL="0" lvl="0" indent="0" algn="l" rtl="0">
                        <a:spcBef>
                          <a:spcPts val="0"/>
                        </a:spcBef>
                        <a:spcAft>
                          <a:spcPts val="0"/>
                        </a:spcAft>
                        <a:buNone/>
                      </a:pPr>
                      <a:r>
                        <a:rPr lang="en"/>
                        <a:t>revolute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[-130 130]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t>6</a:t>
                      </a:r>
                      <a:endParaRPr b="1"/>
                    </a:p>
                  </a:txBody>
                  <a:tcPr marL="91425" marR="91425" marT="91425" marB="91425"/>
                </a:tc>
                <a:tc>
                  <a:txBody>
                    <a:bodyPr/>
                    <a:lstStyle/>
                    <a:p>
                      <a:pPr marL="0" lvl="0" indent="0" algn="l" rtl="0">
                        <a:spcBef>
                          <a:spcPts val="0"/>
                        </a:spcBef>
                        <a:spcAft>
                          <a:spcPts val="0"/>
                        </a:spcAft>
                        <a:buNone/>
                      </a:pPr>
                      <a:r>
                        <a:rPr lang="en"/>
                        <a:t>L6</a:t>
                      </a:r>
                      <a:endParaRPr/>
                    </a:p>
                  </a:txBody>
                  <a:tcPr marL="91425" marR="91425" marT="91425" marB="91425"/>
                </a:tc>
                <a:tc>
                  <a:txBody>
                    <a:bodyPr/>
                    <a:lstStyle/>
                    <a:p>
                      <a:pPr marL="0" lvl="0" indent="0" algn="l" rtl="0">
                        <a:spcBef>
                          <a:spcPts val="0"/>
                        </a:spcBef>
                        <a:spcAft>
                          <a:spcPts val="0"/>
                        </a:spcAft>
                        <a:buNone/>
                      </a:pPr>
                      <a:r>
                        <a:rPr lang="en"/>
                        <a:t>J6</a:t>
                      </a:r>
                      <a:endParaRPr/>
                    </a:p>
                  </a:txBody>
                  <a:tcPr marL="91425" marR="91425" marT="91425" marB="91425"/>
                </a:tc>
                <a:tc>
                  <a:txBody>
                    <a:bodyPr/>
                    <a:lstStyle/>
                    <a:p>
                      <a:pPr marL="0" lvl="0" indent="0" algn="l" rtl="0">
                        <a:spcBef>
                          <a:spcPts val="0"/>
                        </a:spcBef>
                        <a:spcAft>
                          <a:spcPts val="0"/>
                        </a:spcAft>
                        <a:buNone/>
                      </a:pPr>
                      <a:r>
                        <a:rPr lang="en"/>
                        <a:t>revolute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[-300 300]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t>7</a:t>
                      </a:r>
                      <a:endParaRPr b="1"/>
                    </a:p>
                  </a:txBody>
                  <a:tcPr marL="91425" marR="91425" marT="91425" marB="91425"/>
                </a:tc>
                <a:tc>
                  <a:txBody>
                    <a:bodyPr/>
                    <a:lstStyle/>
                    <a:p>
                      <a:pPr marL="0" lvl="0" indent="0" algn="l" rtl="0">
                        <a:spcBef>
                          <a:spcPts val="0"/>
                        </a:spcBef>
                        <a:spcAft>
                          <a:spcPts val="0"/>
                        </a:spcAft>
                        <a:buNone/>
                      </a:pPr>
                      <a:r>
                        <a:rPr lang="en"/>
                        <a:t>Gripper</a:t>
                      </a:r>
                      <a:endParaRPr/>
                    </a:p>
                  </a:txBody>
                  <a:tcPr marL="91425" marR="91425" marT="91425" marB="91425"/>
                </a:tc>
                <a:tc>
                  <a:txBody>
                    <a:bodyPr/>
                    <a:lstStyle/>
                    <a:p>
                      <a:pPr marL="0" lvl="0" indent="0" algn="l" rtl="0">
                        <a:spcBef>
                          <a:spcPts val="0"/>
                        </a:spcBef>
                        <a:spcAft>
                          <a:spcPts val="0"/>
                        </a:spcAft>
                        <a:buNone/>
                      </a:pPr>
                      <a:r>
                        <a:rPr lang="en"/>
                        <a:t>J7</a:t>
                      </a:r>
                      <a:endParaRPr/>
                    </a:p>
                  </a:txBody>
                  <a:tcPr marL="91425" marR="91425" marT="91425" marB="91425"/>
                </a:tc>
                <a:tc>
                  <a:txBody>
                    <a:bodyPr/>
                    <a:lstStyle/>
                    <a:p>
                      <a:pPr marL="0" lvl="0" indent="0" algn="l" rtl="0">
                        <a:spcBef>
                          <a:spcPts val="0"/>
                        </a:spcBef>
                        <a:spcAft>
                          <a:spcPts val="0"/>
                        </a:spcAft>
                        <a:buNone/>
                      </a:pPr>
                      <a:r>
                        <a:rPr lang="en"/>
                        <a:t>fixed</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7"/>
                  </a:ext>
                </a:extLst>
              </a:tr>
            </a:tbl>
          </a:graphicData>
        </a:graphic>
      </p:graphicFrame>
      <p:sp>
        <p:nvSpPr>
          <p:cNvPr id="221" name="Google Shape;221;g19ed4826ff3_2_1508"/>
          <p:cNvSpPr txBox="1"/>
          <p:nvPr/>
        </p:nvSpPr>
        <p:spPr>
          <a:xfrm>
            <a:off x="5621800" y="1251275"/>
            <a:ext cx="35223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Model was created using ‘rigidBodyTree’ class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It was used to represent the connectivity of rigid bodies with joints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It is made sure that the MATLAB model accepts modified DH parameters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dynamic properties like mass, centre of mass and inertial properties of the link are fed to the model.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visual purposes STL files of links were added using ‘addVisual()’ function.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7f7c21dba1_0_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Forward Kinematics</a:t>
            </a:r>
            <a:endParaRPr sz="3000"/>
          </a:p>
        </p:txBody>
      </p:sp>
      <p:cxnSp>
        <p:nvCxnSpPr>
          <p:cNvPr id="227" name="Google Shape;227;g17f7c21dba1_0_0"/>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28" name="Google Shape;228;g17f7c21dba1_0_0"/>
          <p:cNvGrpSpPr/>
          <p:nvPr/>
        </p:nvGrpSpPr>
        <p:grpSpPr>
          <a:xfrm rot="-5400000">
            <a:off x="6683149" y="-1938590"/>
            <a:ext cx="3522201" cy="3522201"/>
            <a:chOff x="269240" y="624399"/>
            <a:chExt cx="2386800" cy="2386800"/>
          </a:xfrm>
        </p:grpSpPr>
        <p:sp>
          <p:nvSpPr>
            <p:cNvPr id="229" name="Google Shape;229;g17f7c21dba1_0_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17f7c21dba1_0_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 name="Google Shape;231;g17f7c21dba1_0_0"/>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2" name="Google Shape;232;g17f7c21dba1_0_0"/>
          <p:cNvGrpSpPr/>
          <p:nvPr/>
        </p:nvGrpSpPr>
        <p:grpSpPr>
          <a:xfrm>
            <a:off x="212375" y="1273533"/>
            <a:ext cx="289350" cy="867900"/>
            <a:chOff x="1006725" y="1731408"/>
            <a:chExt cx="289350" cy="867900"/>
          </a:xfrm>
        </p:grpSpPr>
        <p:sp>
          <p:nvSpPr>
            <p:cNvPr id="233" name="Google Shape;233;g17f7c21dba1_0_0"/>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17f7c21dba1_0_0"/>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17f7c21dba1_0_0"/>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17f7c21dba1_0_0"/>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17f7c21dba1_0_0"/>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17f7c21dba1_0_0"/>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17f7c21dba1_0_0"/>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17f7c21dba1_0_0"/>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17f7c21dba1_0_0"/>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17f7c21dba1_0_0"/>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243" name="Google Shape;243;g17f7c21dba1_0_0"/>
          <p:cNvGraphicFramePr/>
          <p:nvPr/>
        </p:nvGraphicFramePr>
        <p:xfrm>
          <a:off x="5467250" y="1736000"/>
          <a:ext cx="3366675" cy="2877830"/>
        </p:xfrm>
        <a:graphic>
          <a:graphicData uri="http://schemas.openxmlformats.org/drawingml/2006/table">
            <a:tbl>
              <a:tblPr>
                <a:noFill/>
                <a:tableStyleId>{67FAE801-2856-46D8-98F3-5F51DB748AB2}</a:tableStyleId>
              </a:tblPr>
              <a:tblGrid>
                <a:gridCol w="1189900">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835750">
                <a:tc>
                  <a:txBody>
                    <a:bodyPr/>
                    <a:lstStyle/>
                    <a:p>
                      <a:pPr marL="0" lvl="0" indent="0" algn="l" rtl="0">
                        <a:spcBef>
                          <a:spcPts val="0"/>
                        </a:spcBef>
                        <a:spcAft>
                          <a:spcPts val="0"/>
                        </a:spcAft>
                        <a:buNone/>
                      </a:pPr>
                      <a:r>
                        <a:rPr lang="en">
                          <a:latin typeface="Roboto"/>
                          <a:ea typeface="Roboto"/>
                          <a:cs typeface="Roboto"/>
                          <a:sym typeface="Roboto"/>
                        </a:rPr>
                        <a:t>Link length </a:t>
                      </a:r>
                      <a:r>
                        <a:rPr lang="en" b="1">
                          <a:latin typeface="Roboto"/>
                          <a:ea typeface="Roboto"/>
                          <a:cs typeface="Roboto"/>
                          <a:sym typeface="Roboto"/>
                        </a:rPr>
                        <a:t>a</a:t>
                      </a:r>
                      <a:r>
                        <a:rPr lang="en" b="1" baseline="-25000">
                          <a:latin typeface="Roboto"/>
                          <a:ea typeface="Roboto"/>
                          <a:cs typeface="Roboto"/>
                          <a:sym typeface="Roboto"/>
                        </a:rPr>
                        <a:t>i</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‘a</a:t>
                      </a:r>
                      <a:r>
                        <a:rPr lang="en" baseline="-25000">
                          <a:latin typeface="Roboto"/>
                          <a:ea typeface="Roboto"/>
                          <a:cs typeface="Roboto"/>
                          <a:sym typeface="Roboto"/>
                        </a:rPr>
                        <a:t>i</a:t>
                      </a:r>
                      <a:r>
                        <a:rPr lang="en">
                          <a:latin typeface="Roboto"/>
                          <a:ea typeface="Roboto"/>
                          <a:cs typeface="Roboto"/>
                          <a:sym typeface="Roboto"/>
                        </a:rPr>
                        <a:t>’ is the distance from the origin of frame 0 and the origin of frame 1</a:t>
                      </a: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latin typeface="Roboto"/>
                          <a:ea typeface="Roboto"/>
                          <a:cs typeface="Roboto"/>
                          <a:sym typeface="Roboto"/>
                        </a:rPr>
                        <a:t>Link Twist </a:t>
                      </a:r>
                      <a:endParaRPr>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a:t>
                      </a:r>
                      <a:r>
                        <a:rPr lang="en" b="1" baseline="-25000">
                          <a:latin typeface="Roboto"/>
                          <a:ea typeface="Roboto"/>
                          <a:cs typeface="Roboto"/>
                          <a:sym typeface="Roboto"/>
                        </a:rPr>
                        <a:t>i</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‘α</a:t>
                      </a:r>
                      <a:r>
                        <a:rPr lang="en" baseline="-25000">
                          <a:latin typeface="Roboto"/>
                          <a:ea typeface="Roboto"/>
                          <a:cs typeface="Roboto"/>
                          <a:sym typeface="Roboto"/>
                        </a:rPr>
                        <a:t>i</a:t>
                      </a:r>
                      <a:r>
                        <a:rPr lang="en">
                          <a:latin typeface="Roboto"/>
                          <a:ea typeface="Roboto"/>
                          <a:cs typeface="Roboto"/>
                          <a:sym typeface="Roboto"/>
                        </a:rPr>
                        <a:t>’ is the angle from z</a:t>
                      </a:r>
                      <a:r>
                        <a:rPr lang="en" baseline="-25000">
                          <a:latin typeface="Roboto"/>
                          <a:ea typeface="Roboto"/>
                          <a:cs typeface="Roboto"/>
                          <a:sym typeface="Roboto"/>
                        </a:rPr>
                        <a:t>0</a:t>
                      </a:r>
                      <a:r>
                        <a:rPr lang="en">
                          <a:latin typeface="Roboto"/>
                          <a:ea typeface="Roboto"/>
                          <a:cs typeface="Roboto"/>
                          <a:sym typeface="Roboto"/>
                        </a:rPr>
                        <a:t> to z</a:t>
                      </a:r>
                      <a:r>
                        <a:rPr lang="en" baseline="-25000">
                          <a:latin typeface="Roboto"/>
                          <a:ea typeface="Roboto"/>
                          <a:cs typeface="Roboto"/>
                          <a:sym typeface="Roboto"/>
                        </a:rPr>
                        <a:t>1</a:t>
                      </a:r>
                      <a:r>
                        <a:rPr lang="en">
                          <a:latin typeface="Roboto"/>
                          <a:ea typeface="Roboto"/>
                          <a:cs typeface="Roboto"/>
                          <a:sym typeface="Roboto"/>
                        </a:rPr>
                        <a:t> around x</a:t>
                      </a:r>
                      <a:r>
                        <a:rPr lang="en" baseline="-25000">
                          <a:latin typeface="Roboto"/>
                          <a:ea typeface="Roboto"/>
                          <a:cs typeface="Roboto"/>
                          <a:sym typeface="Roboto"/>
                        </a:rPr>
                        <a:t>1</a:t>
                      </a:r>
                      <a:r>
                        <a:rPr lang="en">
                          <a:latin typeface="Roboto"/>
                          <a:ea typeface="Roboto"/>
                          <a:cs typeface="Roboto"/>
                          <a:sym typeface="Roboto"/>
                        </a:rPr>
                        <a:t> axis.</a:t>
                      </a: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822925">
                <a:tc>
                  <a:txBody>
                    <a:bodyPr/>
                    <a:lstStyle/>
                    <a:p>
                      <a:pPr marL="0" lvl="0" indent="0" algn="l" rtl="0">
                        <a:spcBef>
                          <a:spcPts val="0"/>
                        </a:spcBef>
                        <a:spcAft>
                          <a:spcPts val="0"/>
                        </a:spcAft>
                        <a:buNone/>
                      </a:pPr>
                      <a:r>
                        <a:rPr lang="en">
                          <a:latin typeface="Roboto"/>
                          <a:ea typeface="Roboto"/>
                          <a:cs typeface="Roboto"/>
                          <a:sym typeface="Roboto"/>
                        </a:rPr>
                        <a:t>Link Offset </a:t>
                      </a:r>
                      <a:r>
                        <a:rPr lang="en" b="1">
                          <a:latin typeface="Roboto"/>
                          <a:ea typeface="Roboto"/>
                          <a:cs typeface="Roboto"/>
                          <a:sym typeface="Roboto"/>
                        </a:rPr>
                        <a:t>d</a:t>
                      </a:r>
                      <a:r>
                        <a:rPr lang="en" b="1" baseline="-25000">
                          <a:latin typeface="Roboto"/>
                          <a:ea typeface="Roboto"/>
                          <a:cs typeface="Roboto"/>
                          <a:sym typeface="Roboto"/>
                        </a:rPr>
                        <a:t>i</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‘d</a:t>
                      </a:r>
                      <a:r>
                        <a:rPr lang="en" baseline="-25000">
                          <a:latin typeface="Roboto"/>
                          <a:ea typeface="Roboto"/>
                          <a:cs typeface="Roboto"/>
                          <a:sym typeface="Roboto"/>
                        </a:rPr>
                        <a:t>i</a:t>
                      </a:r>
                      <a:r>
                        <a:rPr lang="en">
                          <a:latin typeface="Roboto"/>
                          <a:ea typeface="Roboto"/>
                          <a:cs typeface="Roboto"/>
                          <a:sym typeface="Roboto"/>
                        </a:rPr>
                        <a:t>’ is the distance from x</a:t>
                      </a:r>
                      <a:r>
                        <a:rPr lang="en" baseline="-25000">
                          <a:latin typeface="Roboto"/>
                          <a:ea typeface="Roboto"/>
                          <a:cs typeface="Roboto"/>
                          <a:sym typeface="Roboto"/>
                        </a:rPr>
                        <a:t>0</a:t>
                      </a:r>
                      <a:r>
                        <a:rPr lang="en">
                          <a:latin typeface="Roboto"/>
                          <a:ea typeface="Roboto"/>
                          <a:cs typeface="Roboto"/>
                          <a:sym typeface="Roboto"/>
                        </a:rPr>
                        <a:t> to x</a:t>
                      </a:r>
                      <a:r>
                        <a:rPr lang="en" baseline="-25000">
                          <a:latin typeface="Roboto"/>
                          <a:ea typeface="Roboto"/>
                          <a:cs typeface="Roboto"/>
                          <a:sym typeface="Roboto"/>
                        </a:rPr>
                        <a:t>1</a:t>
                      </a:r>
                      <a:r>
                        <a:rPr lang="en">
                          <a:latin typeface="Roboto"/>
                          <a:ea typeface="Roboto"/>
                          <a:cs typeface="Roboto"/>
                          <a:sym typeface="Roboto"/>
                        </a:rPr>
                        <a:t> along the z</a:t>
                      </a:r>
                      <a:r>
                        <a:rPr lang="en" baseline="-25000">
                          <a:latin typeface="Roboto"/>
                          <a:ea typeface="Roboto"/>
                          <a:cs typeface="Roboto"/>
                          <a:sym typeface="Roboto"/>
                        </a:rPr>
                        <a:t>0</a:t>
                      </a:r>
                      <a:r>
                        <a:rPr lang="en">
                          <a:latin typeface="Roboto"/>
                          <a:ea typeface="Roboto"/>
                          <a:cs typeface="Roboto"/>
                          <a:sym typeface="Roboto"/>
                        </a:rPr>
                        <a:t> direction</a:t>
                      </a: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latin typeface="Roboto"/>
                          <a:ea typeface="Roboto"/>
                          <a:cs typeface="Roboto"/>
                          <a:sym typeface="Roboto"/>
                        </a:rPr>
                        <a:t>Joint Offset </a:t>
                      </a:r>
                      <a:r>
                        <a:rPr lang="en" b="1">
                          <a:latin typeface="Roboto"/>
                          <a:ea typeface="Roboto"/>
                          <a:cs typeface="Roboto"/>
                          <a:sym typeface="Roboto"/>
                        </a:rPr>
                        <a:t>θ</a:t>
                      </a:r>
                      <a:r>
                        <a:rPr lang="en" b="1" baseline="-25000">
                          <a:latin typeface="Roboto"/>
                          <a:ea typeface="Roboto"/>
                          <a:cs typeface="Roboto"/>
                          <a:sym typeface="Roboto"/>
                        </a:rPr>
                        <a:t>i</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i</a:t>
                      </a:r>
                      <a:r>
                        <a:rPr lang="en">
                          <a:latin typeface="Roboto"/>
                          <a:ea typeface="Roboto"/>
                          <a:cs typeface="Roboto"/>
                          <a:sym typeface="Roboto"/>
                        </a:rPr>
                        <a:t>‘ is the angle from x</a:t>
                      </a:r>
                      <a:r>
                        <a:rPr lang="en" baseline="-25000">
                          <a:latin typeface="Roboto"/>
                          <a:ea typeface="Roboto"/>
                          <a:cs typeface="Roboto"/>
                          <a:sym typeface="Roboto"/>
                        </a:rPr>
                        <a:t>0</a:t>
                      </a:r>
                      <a:r>
                        <a:rPr lang="en">
                          <a:latin typeface="Roboto"/>
                          <a:ea typeface="Roboto"/>
                          <a:cs typeface="Roboto"/>
                          <a:sym typeface="Roboto"/>
                        </a:rPr>
                        <a:t> to x</a:t>
                      </a:r>
                      <a:r>
                        <a:rPr lang="en" baseline="-25000">
                          <a:latin typeface="Roboto"/>
                          <a:ea typeface="Roboto"/>
                          <a:cs typeface="Roboto"/>
                          <a:sym typeface="Roboto"/>
                        </a:rPr>
                        <a:t>1</a:t>
                      </a:r>
                      <a:r>
                        <a:rPr lang="en">
                          <a:latin typeface="Roboto"/>
                          <a:ea typeface="Roboto"/>
                          <a:cs typeface="Roboto"/>
                          <a:sym typeface="Roboto"/>
                        </a:rPr>
                        <a:t> around z</a:t>
                      </a:r>
                      <a:r>
                        <a:rPr lang="en" baseline="-25000">
                          <a:latin typeface="Roboto"/>
                          <a:ea typeface="Roboto"/>
                          <a:cs typeface="Roboto"/>
                          <a:sym typeface="Roboto"/>
                        </a:rPr>
                        <a:t>0</a:t>
                      </a:r>
                      <a:r>
                        <a:rPr lang="en">
                          <a:latin typeface="Roboto"/>
                          <a:ea typeface="Roboto"/>
                          <a:cs typeface="Roboto"/>
                          <a:sym typeface="Roboto"/>
                        </a:rPr>
                        <a:t> axis.</a:t>
                      </a: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44" name="Google Shape;244;g17f7c21dba1_0_0"/>
          <p:cNvGraphicFramePr/>
          <p:nvPr/>
        </p:nvGraphicFramePr>
        <p:xfrm>
          <a:off x="952500" y="1504950"/>
          <a:ext cx="4216375" cy="3169680"/>
        </p:xfrm>
        <a:graphic>
          <a:graphicData uri="http://schemas.openxmlformats.org/drawingml/2006/table">
            <a:tbl>
              <a:tblPr>
                <a:noFill/>
                <a:tableStyleId>{67FAE801-2856-46D8-98F3-5F51DB748AB2}</a:tableStyleId>
              </a:tblPr>
              <a:tblGrid>
                <a:gridCol w="843275">
                  <a:extLst>
                    <a:ext uri="{9D8B030D-6E8A-4147-A177-3AD203B41FA5}">
                      <a16:colId xmlns:a16="http://schemas.microsoft.com/office/drawing/2014/main" val="20000"/>
                    </a:ext>
                  </a:extLst>
                </a:gridCol>
                <a:gridCol w="843275">
                  <a:extLst>
                    <a:ext uri="{9D8B030D-6E8A-4147-A177-3AD203B41FA5}">
                      <a16:colId xmlns:a16="http://schemas.microsoft.com/office/drawing/2014/main" val="20001"/>
                    </a:ext>
                  </a:extLst>
                </a:gridCol>
                <a:gridCol w="843275">
                  <a:extLst>
                    <a:ext uri="{9D8B030D-6E8A-4147-A177-3AD203B41FA5}">
                      <a16:colId xmlns:a16="http://schemas.microsoft.com/office/drawing/2014/main" val="20002"/>
                    </a:ext>
                  </a:extLst>
                </a:gridCol>
                <a:gridCol w="843275">
                  <a:extLst>
                    <a:ext uri="{9D8B030D-6E8A-4147-A177-3AD203B41FA5}">
                      <a16:colId xmlns:a16="http://schemas.microsoft.com/office/drawing/2014/main" val="20003"/>
                    </a:ext>
                  </a:extLst>
                </a:gridCol>
                <a:gridCol w="8432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r>
                        <a:rPr lang="en" b="1"/>
                        <a:t>a(m)</a:t>
                      </a:r>
                      <a:endParaRPr b="1"/>
                    </a:p>
                  </a:txBody>
                  <a:tcPr marL="91425" marR="91425" marT="91425" marB="91425"/>
                </a:tc>
                <a:tc>
                  <a:txBody>
                    <a:bodyPr/>
                    <a:lstStyle/>
                    <a:p>
                      <a:pPr marL="0" lvl="0" indent="0" algn="l" rtl="0">
                        <a:spcBef>
                          <a:spcPts val="0"/>
                        </a:spcBef>
                        <a:spcAft>
                          <a:spcPts val="0"/>
                        </a:spcAft>
                        <a:buNone/>
                      </a:pPr>
                      <a:r>
                        <a:rPr lang="en" b="1">
                          <a:latin typeface="Roboto"/>
                          <a:ea typeface="Roboto"/>
                          <a:cs typeface="Roboto"/>
                          <a:sym typeface="Roboto"/>
                        </a:rPr>
                        <a:t>⍺ (rad)</a:t>
                      </a:r>
                      <a:endParaRPr b="1"/>
                    </a:p>
                  </a:txBody>
                  <a:tcPr marL="91425" marR="91425" marT="91425" marB="91425"/>
                </a:tc>
                <a:tc>
                  <a:txBody>
                    <a:bodyPr/>
                    <a:lstStyle/>
                    <a:p>
                      <a:pPr marL="0" lvl="0" indent="0" algn="l" rtl="0">
                        <a:spcBef>
                          <a:spcPts val="0"/>
                        </a:spcBef>
                        <a:spcAft>
                          <a:spcPts val="0"/>
                        </a:spcAft>
                        <a:buNone/>
                      </a:pPr>
                      <a:r>
                        <a:rPr lang="en" b="1"/>
                        <a:t>d(m)</a:t>
                      </a:r>
                      <a:endParaRPr b="1"/>
                    </a:p>
                  </a:txBody>
                  <a:tcPr marL="91425" marR="91425" marT="91425" marB="91425"/>
                </a:tc>
                <a:tc>
                  <a:txBody>
                    <a:bodyPr/>
                    <a:lstStyle/>
                    <a:p>
                      <a:pPr marL="0" lvl="0" indent="0" algn="l" rtl="0">
                        <a:spcBef>
                          <a:spcPts val="0"/>
                        </a:spcBef>
                        <a:spcAft>
                          <a:spcPts val="0"/>
                        </a:spcAft>
                        <a:buNone/>
                      </a:pPr>
                      <a:r>
                        <a:rPr lang="en" b="1">
                          <a:latin typeface="Roboto"/>
                          <a:ea typeface="Roboto"/>
                          <a:cs typeface="Roboto"/>
                          <a:sym typeface="Roboto"/>
                        </a:rPr>
                        <a:t>θ(rad)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0-1</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0.680</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1-2</a:t>
                      </a:r>
                      <a:endParaRPr b="1"/>
                    </a:p>
                  </a:txBody>
                  <a:tcPr marL="91425" marR="91425" marT="91425" marB="91425"/>
                </a:tc>
                <a:tc>
                  <a:txBody>
                    <a:bodyPr/>
                    <a:lstStyle/>
                    <a:p>
                      <a:pPr marL="0" lvl="0" indent="0" algn="l" rtl="0">
                        <a:spcBef>
                          <a:spcPts val="0"/>
                        </a:spcBef>
                        <a:spcAft>
                          <a:spcPts val="0"/>
                        </a:spcAft>
                        <a:buNone/>
                      </a:pPr>
                      <a:r>
                        <a:rPr lang="en"/>
                        <a:t>0.320</a:t>
                      </a:r>
                      <a:endParaRPr/>
                    </a:p>
                  </a:txBody>
                  <a:tcPr marL="91425" marR="91425" marT="91425" marB="91425"/>
                </a:tc>
                <a:tc>
                  <a:txBody>
                    <a:bodyPr/>
                    <a:lstStyle/>
                    <a:p>
                      <a:pPr marL="0" lvl="0" indent="0" algn="l" rtl="0">
                        <a:spcBef>
                          <a:spcPts val="0"/>
                        </a:spcBef>
                        <a:spcAft>
                          <a:spcPts val="0"/>
                        </a:spcAft>
                        <a:buNone/>
                      </a:pPr>
                      <a:r>
                        <a:rPr lang="en"/>
                        <a:t>π/2</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2-3</a:t>
                      </a:r>
                      <a:endParaRPr b="1"/>
                    </a:p>
                  </a:txBody>
                  <a:tcPr marL="91425" marR="91425" marT="91425" marB="91425"/>
                </a:tc>
                <a:tc>
                  <a:txBody>
                    <a:bodyPr/>
                    <a:lstStyle/>
                    <a:p>
                      <a:pPr marL="0" lvl="0" indent="0" algn="l" rtl="0">
                        <a:spcBef>
                          <a:spcPts val="0"/>
                        </a:spcBef>
                        <a:spcAft>
                          <a:spcPts val="0"/>
                        </a:spcAft>
                        <a:buNone/>
                      </a:pPr>
                      <a:r>
                        <a:rPr lang="en"/>
                        <a:t>0.975</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t>3-4</a:t>
                      </a:r>
                      <a:endParaRPr b="1"/>
                    </a:p>
                  </a:txBody>
                  <a:tcPr marL="91425" marR="91425" marT="91425" marB="91425"/>
                </a:tc>
                <a:tc>
                  <a:txBody>
                    <a:bodyPr/>
                    <a:lstStyle/>
                    <a:p>
                      <a:pPr marL="0" lvl="0" indent="0" algn="l" rtl="0">
                        <a:spcBef>
                          <a:spcPts val="0"/>
                        </a:spcBef>
                        <a:spcAft>
                          <a:spcPts val="0"/>
                        </a:spcAft>
                        <a:buNone/>
                      </a:pPr>
                      <a:r>
                        <a:rPr lang="en"/>
                        <a:t>0.200</a:t>
                      </a:r>
                      <a:endParaRPr/>
                    </a:p>
                  </a:txBody>
                  <a:tcPr marL="91425" marR="91425" marT="91425" marB="91425"/>
                </a:tc>
                <a:tc>
                  <a:txBody>
                    <a:bodyPr/>
                    <a:lstStyle/>
                    <a:p>
                      <a:pPr marL="0" lvl="0" indent="0" algn="l" rtl="0">
                        <a:spcBef>
                          <a:spcPts val="0"/>
                        </a:spcBef>
                        <a:spcAft>
                          <a:spcPts val="0"/>
                        </a:spcAft>
                        <a:buNone/>
                      </a:pPr>
                      <a:r>
                        <a:rPr lang="en"/>
                        <a:t>π/2</a:t>
                      </a:r>
                      <a:endParaRPr/>
                    </a:p>
                  </a:txBody>
                  <a:tcPr marL="91425" marR="91425" marT="91425" marB="91425"/>
                </a:tc>
                <a:tc>
                  <a:txBody>
                    <a:bodyPr/>
                    <a:lstStyle/>
                    <a:p>
                      <a:pPr marL="0" lvl="0" indent="0" algn="l" rtl="0">
                        <a:spcBef>
                          <a:spcPts val="0"/>
                        </a:spcBef>
                        <a:spcAft>
                          <a:spcPts val="0"/>
                        </a:spcAft>
                        <a:buNone/>
                      </a:pPr>
                      <a:r>
                        <a:rPr lang="en"/>
                        <a:t>0.887</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t>4-5</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-π/2</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5</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t>5-6</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π/2</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6</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t>6-7</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0.200</a:t>
                      </a:r>
                      <a:endParaRPr/>
                    </a:p>
                  </a:txBody>
                  <a:tcPr marL="91425" marR="91425" marT="91425" marB="91425"/>
                </a:tc>
                <a:tc>
                  <a:txBody>
                    <a:bodyPr/>
                    <a:lstStyle/>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7</a:t>
                      </a:r>
                      <a:endParaRPr/>
                    </a:p>
                  </a:txBody>
                  <a:tcPr marL="91425" marR="91425" marT="91425" marB="91425"/>
                </a:tc>
                <a:extLst>
                  <a:ext uri="{0D108BD9-81ED-4DB2-BD59-A6C34878D82A}">
                    <a16:rowId xmlns:a16="http://schemas.microsoft.com/office/drawing/2014/main" val="10007"/>
                  </a:ext>
                </a:extLst>
              </a:tr>
            </a:tbl>
          </a:graphicData>
        </a:graphic>
      </p:graphicFrame>
      <p:sp>
        <p:nvSpPr>
          <p:cNvPr id="245" name="Google Shape;245;g17f7c21dba1_0_0"/>
          <p:cNvSpPr txBox="1">
            <a:spLocks noGrp="1"/>
          </p:cNvSpPr>
          <p:nvPr>
            <p:ph type="title"/>
          </p:nvPr>
        </p:nvSpPr>
        <p:spPr>
          <a:xfrm>
            <a:off x="720000" y="9821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200" u="sng">
                <a:latin typeface="Roboto"/>
                <a:ea typeface="Roboto"/>
                <a:cs typeface="Roboto"/>
                <a:sym typeface="Roboto"/>
              </a:rPr>
              <a:t>DH Table</a:t>
            </a:r>
            <a:endParaRPr sz="2200" u="sng">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7f7c21dba1_2_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Forward Kinematics</a:t>
            </a:r>
            <a:endParaRPr sz="3000"/>
          </a:p>
        </p:txBody>
      </p:sp>
      <p:cxnSp>
        <p:nvCxnSpPr>
          <p:cNvPr id="251" name="Google Shape;251;g17f7c21dba1_2_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52" name="Google Shape;252;g17f7c21dba1_2_2"/>
          <p:cNvGrpSpPr/>
          <p:nvPr/>
        </p:nvGrpSpPr>
        <p:grpSpPr>
          <a:xfrm rot="-5400000">
            <a:off x="6683149" y="-1938590"/>
            <a:ext cx="3522201" cy="3522201"/>
            <a:chOff x="269240" y="624399"/>
            <a:chExt cx="2386800" cy="2386800"/>
          </a:xfrm>
        </p:grpSpPr>
        <p:sp>
          <p:nvSpPr>
            <p:cNvPr id="253" name="Google Shape;253;g17f7c21dba1_2_2"/>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17f7c21dba1_2_2"/>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g17f7c21dba1_2_2"/>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 name="Google Shape;256;g17f7c21dba1_2_2"/>
          <p:cNvGrpSpPr/>
          <p:nvPr/>
        </p:nvGrpSpPr>
        <p:grpSpPr>
          <a:xfrm>
            <a:off x="212375" y="1273533"/>
            <a:ext cx="289350" cy="867900"/>
            <a:chOff x="1006725" y="1731408"/>
            <a:chExt cx="289350" cy="867900"/>
          </a:xfrm>
        </p:grpSpPr>
        <p:sp>
          <p:nvSpPr>
            <p:cNvPr id="257" name="Google Shape;257;g17f7c21dba1_2_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17f7c21dba1_2_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17f7c21dba1_2_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17f7c21dba1_2_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17f7c21dba1_2_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17f7c21dba1_2_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17f7c21dba1_2_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17f7c21dba1_2_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17f7c21dba1_2_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17f7c21dba1_2_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g17f7c21dba1_2_2"/>
          <p:cNvSpPr txBox="1"/>
          <p:nvPr/>
        </p:nvSpPr>
        <p:spPr>
          <a:xfrm>
            <a:off x="846525" y="1165800"/>
            <a:ext cx="7533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 homogeneous transformation matrix is constructed to define frame (i) w.r.t to frame (i-1)</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baseline="-25000">
                <a:latin typeface="Roboto"/>
                <a:ea typeface="Roboto"/>
                <a:cs typeface="Roboto"/>
                <a:sym typeface="Roboto"/>
              </a:rPr>
              <a:t>7</a:t>
            </a:r>
            <a:r>
              <a:rPr lang="en" baseline="30000">
                <a:latin typeface="Roboto"/>
                <a:ea typeface="Roboto"/>
                <a:cs typeface="Roboto"/>
                <a:sym typeface="Roboto"/>
              </a:rPr>
              <a:t>0</a:t>
            </a:r>
            <a:r>
              <a:rPr lang="en">
                <a:latin typeface="Roboto"/>
                <a:ea typeface="Roboto"/>
                <a:cs typeface="Roboto"/>
                <a:sym typeface="Roboto"/>
              </a:rPr>
              <a:t>𝑇=</a:t>
            </a:r>
            <a:r>
              <a:rPr lang="en" baseline="-25000">
                <a:latin typeface="Roboto"/>
                <a:ea typeface="Roboto"/>
                <a:cs typeface="Roboto"/>
                <a:sym typeface="Roboto"/>
              </a:rPr>
              <a:t>0</a:t>
            </a:r>
            <a:r>
              <a:rPr lang="en" baseline="30000">
                <a:latin typeface="Roboto"/>
                <a:ea typeface="Roboto"/>
                <a:cs typeface="Roboto"/>
                <a:sym typeface="Roboto"/>
              </a:rPr>
              <a:t>1</a:t>
            </a:r>
            <a:r>
              <a:rPr lang="en">
                <a:latin typeface="Roboto"/>
                <a:ea typeface="Roboto"/>
                <a:cs typeface="Roboto"/>
                <a:sym typeface="Roboto"/>
              </a:rPr>
              <a:t>𝑇×</a:t>
            </a:r>
            <a:r>
              <a:rPr lang="en" baseline="-25000">
                <a:latin typeface="Roboto"/>
                <a:ea typeface="Roboto"/>
                <a:cs typeface="Roboto"/>
                <a:sym typeface="Roboto"/>
              </a:rPr>
              <a:t>2</a:t>
            </a:r>
            <a:r>
              <a:rPr lang="en" baseline="30000">
                <a:latin typeface="Roboto"/>
                <a:ea typeface="Roboto"/>
                <a:cs typeface="Roboto"/>
                <a:sym typeface="Roboto"/>
              </a:rPr>
              <a:t>1</a:t>
            </a:r>
            <a:r>
              <a:rPr lang="en">
                <a:latin typeface="Roboto"/>
                <a:ea typeface="Roboto"/>
                <a:cs typeface="Roboto"/>
                <a:sym typeface="Roboto"/>
              </a:rPr>
              <a:t>𝑇×</a:t>
            </a:r>
            <a:r>
              <a:rPr lang="en" baseline="-25000">
                <a:latin typeface="Roboto"/>
                <a:ea typeface="Roboto"/>
                <a:cs typeface="Roboto"/>
                <a:sym typeface="Roboto"/>
              </a:rPr>
              <a:t>3</a:t>
            </a:r>
            <a:r>
              <a:rPr lang="en" baseline="30000">
                <a:latin typeface="Roboto"/>
                <a:ea typeface="Roboto"/>
                <a:cs typeface="Roboto"/>
                <a:sym typeface="Roboto"/>
              </a:rPr>
              <a:t>2</a:t>
            </a:r>
            <a:r>
              <a:rPr lang="en">
                <a:latin typeface="Roboto"/>
                <a:ea typeface="Roboto"/>
                <a:cs typeface="Roboto"/>
                <a:sym typeface="Roboto"/>
              </a:rPr>
              <a:t>𝑇×</a:t>
            </a:r>
            <a:r>
              <a:rPr lang="en" baseline="-25000">
                <a:latin typeface="Roboto"/>
                <a:ea typeface="Roboto"/>
                <a:cs typeface="Roboto"/>
                <a:sym typeface="Roboto"/>
              </a:rPr>
              <a:t>4</a:t>
            </a:r>
            <a:r>
              <a:rPr lang="en" baseline="30000">
                <a:latin typeface="Roboto"/>
                <a:ea typeface="Roboto"/>
                <a:cs typeface="Roboto"/>
                <a:sym typeface="Roboto"/>
              </a:rPr>
              <a:t>3</a:t>
            </a:r>
            <a:r>
              <a:rPr lang="en">
                <a:latin typeface="Roboto"/>
                <a:ea typeface="Roboto"/>
                <a:cs typeface="Roboto"/>
                <a:sym typeface="Roboto"/>
              </a:rPr>
              <a:t>𝑇×</a:t>
            </a:r>
            <a:r>
              <a:rPr lang="en" baseline="-25000">
                <a:latin typeface="Roboto"/>
                <a:ea typeface="Roboto"/>
                <a:cs typeface="Roboto"/>
                <a:sym typeface="Roboto"/>
              </a:rPr>
              <a:t>5</a:t>
            </a:r>
            <a:r>
              <a:rPr lang="en" baseline="30000">
                <a:latin typeface="Roboto"/>
                <a:ea typeface="Roboto"/>
                <a:cs typeface="Roboto"/>
                <a:sym typeface="Roboto"/>
              </a:rPr>
              <a:t>4</a:t>
            </a:r>
            <a:r>
              <a:rPr lang="en">
                <a:latin typeface="Roboto"/>
                <a:ea typeface="Roboto"/>
                <a:cs typeface="Roboto"/>
                <a:sym typeface="Roboto"/>
              </a:rPr>
              <a:t>𝑇×</a:t>
            </a:r>
            <a:r>
              <a:rPr lang="en" baseline="-25000">
                <a:latin typeface="Roboto"/>
                <a:ea typeface="Roboto"/>
                <a:cs typeface="Roboto"/>
                <a:sym typeface="Roboto"/>
              </a:rPr>
              <a:t>6</a:t>
            </a:r>
            <a:r>
              <a:rPr lang="en" baseline="30000">
                <a:latin typeface="Roboto"/>
                <a:ea typeface="Roboto"/>
                <a:cs typeface="Roboto"/>
                <a:sym typeface="Roboto"/>
              </a:rPr>
              <a:t>5</a:t>
            </a:r>
            <a:r>
              <a:rPr lang="en">
                <a:latin typeface="Roboto"/>
                <a:ea typeface="Roboto"/>
                <a:cs typeface="Roboto"/>
                <a:sym typeface="Roboto"/>
              </a:rPr>
              <a:t>𝑇×</a:t>
            </a:r>
            <a:r>
              <a:rPr lang="en" baseline="-25000">
                <a:latin typeface="Roboto"/>
                <a:ea typeface="Roboto"/>
                <a:cs typeface="Roboto"/>
                <a:sym typeface="Roboto"/>
              </a:rPr>
              <a:t>7</a:t>
            </a:r>
            <a:r>
              <a:rPr lang="en" baseline="30000">
                <a:latin typeface="Roboto"/>
                <a:ea typeface="Roboto"/>
                <a:cs typeface="Roboto"/>
                <a:sym typeface="Roboto"/>
              </a:rPr>
              <a:t>6</a:t>
            </a:r>
            <a:r>
              <a:rPr lang="en">
                <a:latin typeface="Roboto"/>
                <a:ea typeface="Roboto"/>
                <a:cs typeface="Roboto"/>
                <a:sym typeface="Roboto"/>
              </a:rPr>
              <a:t>𝑇</a:t>
            </a:r>
            <a:endParaRPr>
              <a:latin typeface="Roboto"/>
              <a:ea typeface="Roboto"/>
              <a:cs typeface="Roboto"/>
              <a:sym typeface="Roboto"/>
            </a:endParaRPr>
          </a:p>
        </p:txBody>
      </p:sp>
      <p:sp>
        <p:nvSpPr>
          <p:cNvPr id="268" name="Google Shape;268;g17f7c21dba1_2_2"/>
          <p:cNvSpPr txBox="1"/>
          <p:nvPr/>
        </p:nvSpPr>
        <p:spPr>
          <a:xfrm>
            <a:off x="5320225" y="2086625"/>
            <a:ext cx="3000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 transformation matrix can be calculated either by hand or using Matlab. In order to get the  homogeneous transformation matrix in Matlab, getTransform() function is used. The below is the image of the code for finding transformation matrix.</a:t>
            </a:r>
            <a:endParaRPr/>
          </a:p>
        </p:txBody>
      </p:sp>
      <p:pic>
        <p:nvPicPr>
          <p:cNvPr id="269" name="Google Shape;269;g17f7c21dba1_2_2"/>
          <p:cNvPicPr preferRelativeResize="0"/>
          <p:nvPr/>
        </p:nvPicPr>
        <p:blipFill>
          <a:blip r:embed="rId3">
            <a:alphaModFix/>
          </a:blip>
          <a:stretch>
            <a:fillRect/>
          </a:stretch>
        </p:blipFill>
        <p:spPr>
          <a:xfrm>
            <a:off x="152400" y="2340649"/>
            <a:ext cx="5015424" cy="17706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7f7c21dba1_0_8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Inverse Kinematics</a:t>
            </a:r>
            <a:endParaRPr sz="3000"/>
          </a:p>
        </p:txBody>
      </p:sp>
      <p:cxnSp>
        <p:nvCxnSpPr>
          <p:cNvPr id="275" name="Google Shape;275;g17f7c21dba1_0_8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276" name="Google Shape;276;g17f7c21dba1_0_82"/>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7" name="Google Shape;277;g17f7c21dba1_0_82"/>
          <p:cNvGrpSpPr/>
          <p:nvPr/>
        </p:nvGrpSpPr>
        <p:grpSpPr>
          <a:xfrm>
            <a:off x="212375" y="1273533"/>
            <a:ext cx="289350" cy="867900"/>
            <a:chOff x="1006725" y="1731408"/>
            <a:chExt cx="289350" cy="867900"/>
          </a:xfrm>
        </p:grpSpPr>
        <p:sp>
          <p:nvSpPr>
            <p:cNvPr id="278" name="Google Shape;278;g17f7c21dba1_0_8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17f7c21dba1_0_8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17f7c21dba1_0_8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17f7c21dba1_0_8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17f7c21dba1_0_8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17f7c21dba1_0_8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17f7c21dba1_0_8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17f7c21dba1_0_8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17f7c21dba1_0_8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17f7c21dba1_0_8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8" name="Google Shape;288;g17f7c21dba1_0_82"/>
          <p:cNvGrpSpPr/>
          <p:nvPr/>
        </p:nvGrpSpPr>
        <p:grpSpPr>
          <a:xfrm rot="-5400000">
            <a:off x="6683149" y="-1938590"/>
            <a:ext cx="3522201" cy="3522201"/>
            <a:chOff x="269240" y="624399"/>
            <a:chExt cx="2386800" cy="2386800"/>
          </a:xfrm>
        </p:grpSpPr>
        <p:sp>
          <p:nvSpPr>
            <p:cNvPr id="289" name="Google Shape;289;g17f7c21dba1_0_82"/>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17f7c21dba1_0_82"/>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g17f7c21dba1_0_82"/>
          <p:cNvSpPr txBox="1"/>
          <p:nvPr/>
        </p:nvSpPr>
        <p:spPr>
          <a:xfrm>
            <a:off x="720000" y="1017725"/>
            <a:ext cx="789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Inverse Kinematics analysis is finding the joint angles given a particular pose of the end effector. Both analytical as well as simulation software approaches are used. </a:t>
            </a:r>
            <a:endParaRPr>
              <a:latin typeface="Roboto"/>
              <a:ea typeface="Roboto"/>
              <a:cs typeface="Roboto"/>
              <a:sym typeface="Roboto"/>
            </a:endParaRPr>
          </a:p>
        </p:txBody>
      </p:sp>
      <p:sp>
        <p:nvSpPr>
          <p:cNvPr id="292" name="Google Shape;292;g17f7c21dba1_0_82"/>
          <p:cNvSpPr txBox="1"/>
          <p:nvPr/>
        </p:nvSpPr>
        <p:spPr>
          <a:xfrm>
            <a:off x="821450" y="1583600"/>
            <a:ext cx="5861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r>
              <a:rPr lang="en" baseline="30000">
                <a:latin typeface="Roboto"/>
                <a:ea typeface="Roboto"/>
                <a:cs typeface="Roboto"/>
                <a:sym typeface="Roboto"/>
              </a:rPr>
              <a:t>0</a:t>
            </a:r>
            <a:r>
              <a:rPr lang="en" baseline="-25000">
                <a:latin typeface="Roboto"/>
                <a:ea typeface="Roboto"/>
                <a:cs typeface="Roboto"/>
                <a:sym typeface="Roboto"/>
              </a:rPr>
              <a:t>1</a:t>
            </a:r>
            <a:r>
              <a:rPr lang="en">
                <a:latin typeface="Roboto"/>
                <a:ea typeface="Roboto"/>
                <a:cs typeface="Roboto"/>
                <a:sym typeface="Roboto"/>
              </a:rPr>
              <a:t>𝑇] </a:t>
            </a:r>
            <a:r>
              <a:rPr lang="en" baseline="30000">
                <a:latin typeface="Roboto"/>
                <a:ea typeface="Roboto"/>
                <a:cs typeface="Roboto"/>
                <a:sym typeface="Roboto"/>
              </a:rPr>
              <a:t>−1  </a:t>
            </a:r>
            <a:r>
              <a:rPr lang="en">
                <a:latin typeface="Roboto"/>
                <a:ea typeface="Roboto"/>
                <a:cs typeface="Roboto"/>
                <a:sym typeface="Roboto"/>
              </a:rPr>
              <a:t> </a:t>
            </a:r>
            <a:r>
              <a:rPr lang="en" baseline="30000">
                <a:latin typeface="Roboto"/>
                <a:ea typeface="Roboto"/>
                <a:cs typeface="Roboto"/>
                <a:sym typeface="Roboto"/>
              </a:rPr>
              <a:t>0</a:t>
            </a:r>
            <a:r>
              <a:rPr lang="en" baseline="-25000">
                <a:latin typeface="Roboto"/>
                <a:ea typeface="Roboto"/>
                <a:cs typeface="Roboto"/>
                <a:sym typeface="Roboto"/>
              </a:rPr>
              <a:t>7</a:t>
            </a:r>
            <a:r>
              <a:rPr lang="en">
                <a:latin typeface="Roboto"/>
                <a:ea typeface="Roboto"/>
                <a:cs typeface="Roboto"/>
                <a:sym typeface="Roboto"/>
              </a:rPr>
              <a:t>𝑇= </a:t>
            </a:r>
            <a:r>
              <a:rPr lang="en" baseline="30000">
                <a:latin typeface="Roboto"/>
                <a:ea typeface="Roboto"/>
                <a:cs typeface="Roboto"/>
                <a:sym typeface="Roboto"/>
              </a:rPr>
              <a:t>1</a:t>
            </a:r>
            <a:r>
              <a:rPr lang="en" baseline="-25000">
                <a:latin typeface="Roboto"/>
                <a:ea typeface="Roboto"/>
                <a:cs typeface="Roboto"/>
                <a:sym typeface="Roboto"/>
              </a:rPr>
              <a:t>2</a:t>
            </a:r>
            <a:r>
              <a:rPr lang="en">
                <a:latin typeface="Roboto"/>
                <a:ea typeface="Roboto"/>
                <a:cs typeface="Roboto"/>
                <a:sym typeface="Roboto"/>
              </a:rPr>
              <a:t>𝑇</a:t>
            </a:r>
            <a:r>
              <a:rPr lang="en" baseline="30000">
                <a:latin typeface="Roboto"/>
                <a:ea typeface="Roboto"/>
                <a:cs typeface="Roboto"/>
                <a:sym typeface="Roboto"/>
              </a:rPr>
              <a:t>2</a:t>
            </a:r>
            <a:r>
              <a:rPr lang="en" baseline="-25000">
                <a:latin typeface="Roboto"/>
                <a:ea typeface="Roboto"/>
                <a:cs typeface="Roboto"/>
                <a:sym typeface="Roboto"/>
              </a:rPr>
              <a:t>2</a:t>
            </a:r>
            <a:r>
              <a:rPr lang="en">
                <a:latin typeface="Roboto"/>
                <a:ea typeface="Roboto"/>
                <a:cs typeface="Roboto"/>
                <a:sym typeface="Roboto"/>
              </a:rPr>
              <a:t>𝑇</a:t>
            </a:r>
            <a:r>
              <a:rPr lang="en" baseline="30000">
                <a:latin typeface="Roboto"/>
                <a:ea typeface="Roboto"/>
                <a:cs typeface="Roboto"/>
                <a:sym typeface="Roboto"/>
              </a:rPr>
              <a:t>3</a:t>
            </a:r>
            <a:r>
              <a:rPr lang="en" baseline="-25000">
                <a:latin typeface="Roboto"/>
                <a:ea typeface="Roboto"/>
                <a:cs typeface="Roboto"/>
                <a:sym typeface="Roboto"/>
              </a:rPr>
              <a:t>4</a:t>
            </a:r>
            <a:r>
              <a:rPr lang="en">
                <a:latin typeface="Roboto"/>
                <a:ea typeface="Roboto"/>
                <a:cs typeface="Roboto"/>
                <a:sym typeface="Roboto"/>
              </a:rPr>
              <a:t>𝑇</a:t>
            </a:r>
            <a:r>
              <a:rPr lang="en" baseline="30000">
                <a:latin typeface="Roboto"/>
                <a:ea typeface="Roboto"/>
                <a:cs typeface="Roboto"/>
                <a:sym typeface="Roboto"/>
              </a:rPr>
              <a:t>4</a:t>
            </a:r>
            <a:r>
              <a:rPr lang="en" baseline="-25000">
                <a:latin typeface="Roboto"/>
                <a:ea typeface="Roboto"/>
                <a:cs typeface="Roboto"/>
                <a:sym typeface="Roboto"/>
              </a:rPr>
              <a:t>5</a:t>
            </a:r>
            <a:r>
              <a:rPr lang="en">
                <a:latin typeface="Roboto"/>
                <a:ea typeface="Roboto"/>
                <a:cs typeface="Roboto"/>
                <a:sym typeface="Roboto"/>
              </a:rPr>
              <a:t>𝑇</a:t>
            </a:r>
            <a:r>
              <a:rPr lang="en" baseline="30000">
                <a:latin typeface="Roboto"/>
                <a:ea typeface="Roboto"/>
                <a:cs typeface="Roboto"/>
                <a:sym typeface="Roboto"/>
              </a:rPr>
              <a:t>5</a:t>
            </a:r>
            <a:r>
              <a:rPr lang="en" baseline="-25000">
                <a:latin typeface="Roboto"/>
                <a:ea typeface="Roboto"/>
                <a:cs typeface="Roboto"/>
                <a:sym typeface="Roboto"/>
              </a:rPr>
              <a:t>6</a:t>
            </a:r>
            <a:r>
              <a:rPr lang="en">
                <a:latin typeface="Roboto"/>
                <a:ea typeface="Roboto"/>
                <a:cs typeface="Roboto"/>
                <a:sym typeface="Roboto"/>
              </a:rPr>
              <a:t>𝑇</a:t>
            </a:r>
            <a:r>
              <a:rPr lang="en" baseline="30000">
                <a:latin typeface="Roboto"/>
                <a:ea typeface="Roboto"/>
                <a:cs typeface="Roboto"/>
                <a:sym typeface="Roboto"/>
              </a:rPr>
              <a:t>6</a:t>
            </a:r>
            <a:r>
              <a:rPr lang="en" baseline="-25000">
                <a:latin typeface="Roboto"/>
                <a:ea typeface="Roboto"/>
                <a:cs typeface="Roboto"/>
                <a:sym typeface="Roboto"/>
              </a:rPr>
              <a:t>7</a:t>
            </a:r>
            <a:r>
              <a:rPr lang="en">
                <a:latin typeface="Roboto"/>
                <a:ea typeface="Roboto"/>
                <a:cs typeface="Roboto"/>
                <a:sym typeface="Roboto"/>
              </a:rPr>
              <a:t>𝑇</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1</a:t>
            </a:r>
            <a:r>
              <a:rPr lang="en">
                <a:latin typeface="Roboto"/>
                <a:ea typeface="Roboto"/>
                <a:cs typeface="Roboto"/>
                <a:sym typeface="Roboto"/>
              </a:rPr>
              <a:t>= 𝐴𝑡𝑎𝑛2(𝑝</a:t>
            </a:r>
            <a:r>
              <a:rPr lang="en" baseline="-25000">
                <a:latin typeface="Roboto"/>
                <a:ea typeface="Roboto"/>
                <a:cs typeface="Roboto"/>
                <a:sym typeface="Roboto"/>
              </a:rPr>
              <a:t>𝑦</a:t>
            </a:r>
            <a:r>
              <a:rPr lang="en">
                <a:latin typeface="Roboto"/>
                <a:ea typeface="Roboto"/>
                <a:cs typeface="Roboto"/>
                <a:sym typeface="Roboto"/>
              </a:rPr>
              <a:t>, 𝑝</a:t>
            </a:r>
            <a:r>
              <a:rPr lang="en" baseline="-25000">
                <a:latin typeface="Roboto"/>
                <a:ea typeface="Roboto"/>
                <a:cs typeface="Roboto"/>
                <a:sym typeface="Roboto"/>
              </a:rPr>
              <a:t>𝑥</a:t>
            </a:r>
            <a:r>
              <a:rPr lang="en">
                <a:latin typeface="Roboto"/>
                <a:ea typeface="Roboto"/>
                <a:cs typeface="Roboto"/>
                <a:sym typeface="Roboto"/>
              </a:rPr>
              <a:t>)</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Θ</a:t>
            </a:r>
            <a:r>
              <a:rPr lang="en" baseline="-25000">
                <a:latin typeface="Roboto"/>
                <a:ea typeface="Roboto"/>
                <a:cs typeface="Roboto"/>
                <a:sym typeface="Roboto"/>
              </a:rPr>
              <a:t>3</a:t>
            </a:r>
            <a:r>
              <a:rPr lang="en">
                <a:latin typeface="Roboto"/>
                <a:ea typeface="Roboto"/>
                <a:cs typeface="Roboto"/>
                <a:sym typeface="Roboto"/>
              </a:rPr>
              <a:t>= = 𝐴𝑡𝑎𝑛2(𝑎</a:t>
            </a:r>
            <a:r>
              <a:rPr lang="en" baseline="-25000">
                <a:latin typeface="Roboto"/>
                <a:ea typeface="Roboto"/>
                <a:cs typeface="Roboto"/>
                <a:sym typeface="Roboto"/>
              </a:rPr>
              <a:t>3</a:t>
            </a:r>
            <a:r>
              <a:rPr lang="en">
                <a:latin typeface="Roboto"/>
                <a:ea typeface="Roboto"/>
                <a:cs typeface="Roboto"/>
                <a:sym typeface="Roboto"/>
              </a:rPr>
              <a:t>, 𝑑</a:t>
            </a:r>
            <a:r>
              <a:rPr lang="en" baseline="-25000">
                <a:latin typeface="Roboto"/>
                <a:ea typeface="Roboto"/>
                <a:cs typeface="Roboto"/>
                <a:sym typeface="Roboto"/>
              </a:rPr>
              <a:t>3</a:t>
            </a:r>
            <a:r>
              <a:rPr lang="en">
                <a:latin typeface="Roboto"/>
                <a:ea typeface="Roboto"/>
                <a:cs typeface="Roboto"/>
                <a:sym typeface="Roboto"/>
              </a:rPr>
              <a:t> + 𝑑</a:t>
            </a:r>
            <a:r>
              <a:rPr lang="en" baseline="-25000">
                <a:latin typeface="Roboto"/>
                <a:ea typeface="Roboto"/>
                <a:cs typeface="Roboto"/>
                <a:sym typeface="Roboto"/>
              </a:rPr>
              <a:t>7</a:t>
            </a:r>
            <a:r>
              <a:rPr lang="en">
                <a:latin typeface="Roboto"/>
                <a:ea typeface="Roboto"/>
                <a:cs typeface="Roboto"/>
                <a:sym typeface="Roboto"/>
              </a:rPr>
              <a:t> ) − 𝐴𝑡𝑎𝑛2(±𝐾, √(𝑎</a:t>
            </a:r>
            <a:r>
              <a:rPr lang="en" baseline="-25000">
                <a:latin typeface="Roboto"/>
                <a:ea typeface="Roboto"/>
                <a:cs typeface="Roboto"/>
                <a:sym typeface="Roboto"/>
              </a:rPr>
              <a:t>3</a:t>
            </a:r>
            <a:r>
              <a:rPr lang="en">
                <a:latin typeface="Roboto"/>
                <a:ea typeface="Roboto"/>
                <a:cs typeface="Roboto"/>
                <a:sym typeface="Roboto"/>
              </a:rPr>
              <a:t> </a:t>
            </a:r>
            <a:r>
              <a:rPr lang="en" baseline="30000">
                <a:latin typeface="Roboto"/>
                <a:ea typeface="Roboto"/>
                <a:cs typeface="Roboto"/>
                <a:sym typeface="Roboto"/>
              </a:rPr>
              <a:t>2</a:t>
            </a:r>
            <a:r>
              <a:rPr lang="en">
                <a:latin typeface="Roboto"/>
                <a:ea typeface="Roboto"/>
                <a:cs typeface="Roboto"/>
                <a:sym typeface="Roboto"/>
              </a:rPr>
              <a:t> + (𝑑</a:t>
            </a:r>
            <a:r>
              <a:rPr lang="en" baseline="-25000">
                <a:latin typeface="Roboto"/>
                <a:ea typeface="Roboto"/>
                <a:cs typeface="Roboto"/>
                <a:sym typeface="Roboto"/>
              </a:rPr>
              <a:t>3</a:t>
            </a:r>
            <a:r>
              <a:rPr lang="en">
                <a:latin typeface="Roboto"/>
                <a:ea typeface="Roboto"/>
                <a:cs typeface="Roboto"/>
                <a:sym typeface="Roboto"/>
              </a:rPr>
              <a:t> + 𝑑</a:t>
            </a:r>
            <a:r>
              <a:rPr lang="en" baseline="-25000">
                <a:latin typeface="Roboto"/>
                <a:ea typeface="Roboto"/>
                <a:cs typeface="Roboto"/>
                <a:sym typeface="Roboto"/>
              </a:rPr>
              <a:t>7</a:t>
            </a:r>
            <a:r>
              <a:rPr lang="en">
                <a:latin typeface="Roboto"/>
                <a:ea typeface="Roboto"/>
                <a:cs typeface="Roboto"/>
                <a:sym typeface="Roboto"/>
              </a:rPr>
              <a:t>)</a:t>
            </a:r>
            <a:r>
              <a:rPr lang="en" baseline="30000">
                <a:latin typeface="Roboto"/>
                <a:ea typeface="Roboto"/>
                <a:cs typeface="Roboto"/>
                <a:sym typeface="Roboto"/>
              </a:rPr>
              <a:t>2</a:t>
            </a:r>
            <a:r>
              <a:rPr lang="en">
                <a:latin typeface="Roboto"/>
                <a:ea typeface="Roboto"/>
                <a:cs typeface="Roboto"/>
                <a:sym typeface="Roboto"/>
              </a:rPr>
              <a:t> − 𝐾</a:t>
            </a:r>
            <a:r>
              <a:rPr lang="en" baseline="30000">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Where, </a:t>
            </a: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K =𝐾 = (𝑝</a:t>
            </a:r>
            <a:r>
              <a:rPr lang="en" baseline="-25000">
                <a:latin typeface="Roboto"/>
                <a:ea typeface="Roboto"/>
                <a:cs typeface="Roboto"/>
                <a:sym typeface="Roboto"/>
              </a:rPr>
              <a:t>𝑥</a:t>
            </a:r>
            <a:r>
              <a:rPr lang="en">
                <a:latin typeface="Roboto"/>
                <a:ea typeface="Roboto"/>
                <a:cs typeface="Roboto"/>
                <a:sym typeface="Roboto"/>
              </a:rPr>
              <a:t>𝑐</a:t>
            </a:r>
            <a:r>
              <a:rPr lang="en" baseline="-25000">
                <a:latin typeface="Roboto"/>
                <a:ea typeface="Roboto"/>
                <a:cs typeface="Roboto"/>
                <a:sym typeface="Roboto"/>
              </a:rPr>
              <a:t>1</a:t>
            </a:r>
            <a:r>
              <a:rPr lang="en">
                <a:latin typeface="Roboto"/>
                <a:ea typeface="Roboto"/>
                <a:cs typeface="Roboto"/>
                <a:sym typeface="Roboto"/>
              </a:rPr>
              <a:t> + 𝑝</a:t>
            </a:r>
            <a:r>
              <a:rPr lang="en" baseline="-25000">
                <a:latin typeface="Roboto"/>
                <a:ea typeface="Roboto"/>
                <a:cs typeface="Roboto"/>
                <a:sym typeface="Roboto"/>
              </a:rPr>
              <a:t>𝑦</a:t>
            </a:r>
            <a:r>
              <a:rPr lang="en">
                <a:latin typeface="Roboto"/>
                <a:ea typeface="Roboto"/>
                <a:cs typeface="Roboto"/>
                <a:sym typeface="Roboto"/>
              </a:rPr>
              <a:t>𝑠</a:t>
            </a:r>
            <a:r>
              <a:rPr lang="en" baseline="-25000">
                <a:latin typeface="Roboto"/>
                <a:ea typeface="Roboto"/>
                <a:cs typeface="Roboto"/>
                <a:sym typeface="Roboto"/>
              </a:rPr>
              <a:t>1 </a:t>
            </a:r>
            <a:r>
              <a:rPr lang="en">
                <a:latin typeface="Roboto"/>
                <a:ea typeface="Roboto"/>
                <a:cs typeface="Roboto"/>
                <a:sym typeface="Roboto"/>
              </a:rPr>
              <a:t>− 𝑎</a:t>
            </a:r>
            <a:r>
              <a:rPr lang="en" baseline="-25000">
                <a:latin typeface="Roboto"/>
                <a:ea typeface="Roboto"/>
                <a:cs typeface="Roboto"/>
                <a:sym typeface="Roboto"/>
              </a:rPr>
              <a:t>1</a:t>
            </a:r>
            <a:r>
              <a:rPr lang="en">
                <a:latin typeface="Roboto"/>
                <a:ea typeface="Roboto"/>
                <a:cs typeface="Roboto"/>
                <a:sym typeface="Roboto"/>
              </a:rPr>
              <a:t>) 2 + (𝑝</a:t>
            </a:r>
            <a:r>
              <a:rPr lang="en" baseline="-25000">
                <a:latin typeface="Roboto"/>
                <a:ea typeface="Roboto"/>
                <a:cs typeface="Roboto"/>
                <a:sym typeface="Roboto"/>
              </a:rPr>
              <a:t>𝑧</a:t>
            </a:r>
            <a:r>
              <a:rPr lang="en">
                <a:latin typeface="Roboto"/>
                <a:ea typeface="Roboto"/>
                <a:cs typeface="Roboto"/>
                <a:sym typeface="Roboto"/>
              </a:rPr>
              <a:t> − 𝑑</a:t>
            </a:r>
            <a:r>
              <a:rPr lang="en" baseline="-25000">
                <a:latin typeface="Roboto"/>
                <a:ea typeface="Roboto"/>
                <a:cs typeface="Roboto"/>
                <a:sym typeface="Roboto"/>
              </a:rPr>
              <a:t>1</a:t>
            </a:r>
            <a:r>
              <a:rPr lang="en">
                <a:latin typeface="Roboto"/>
                <a:ea typeface="Roboto"/>
                <a:cs typeface="Roboto"/>
                <a:sym typeface="Roboto"/>
              </a:rPr>
              <a:t>) </a:t>
            </a:r>
            <a:r>
              <a:rPr lang="en" baseline="30000">
                <a:latin typeface="Roboto"/>
                <a:ea typeface="Roboto"/>
                <a:cs typeface="Roboto"/>
                <a:sym typeface="Roboto"/>
              </a:rPr>
              <a:t>2</a:t>
            </a:r>
            <a:r>
              <a:rPr lang="en">
                <a:latin typeface="Roboto"/>
                <a:ea typeface="Roboto"/>
                <a:cs typeface="Roboto"/>
                <a:sym typeface="Roboto"/>
              </a:rPr>
              <a:t> − 𝑎</a:t>
            </a:r>
            <a:r>
              <a:rPr lang="en" baseline="-25000">
                <a:latin typeface="Roboto"/>
                <a:ea typeface="Roboto"/>
                <a:cs typeface="Roboto"/>
                <a:sym typeface="Roboto"/>
              </a:rPr>
              <a:t>2</a:t>
            </a:r>
            <a:r>
              <a:rPr lang="en">
                <a:latin typeface="Roboto"/>
                <a:ea typeface="Roboto"/>
                <a:cs typeface="Roboto"/>
                <a:sym typeface="Roboto"/>
              </a:rPr>
              <a:t> </a:t>
            </a:r>
            <a:r>
              <a:rPr lang="en" baseline="30000">
                <a:latin typeface="Roboto"/>
                <a:ea typeface="Roboto"/>
                <a:cs typeface="Roboto"/>
                <a:sym typeface="Roboto"/>
              </a:rPr>
              <a:t>2</a:t>
            </a:r>
            <a:r>
              <a:rPr lang="en">
                <a:latin typeface="Roboto"/>
                <a:ea typeface="Roboto"/>
                <a:cs typeface="Roboto"/>
                <a:sym typeface="Roboto"/>
              </a:rPr>
              <a:t> − 𝑎</a:t>
            </a:r>
            <a:r>
              <a:rPr lang="en" baseline="-25000">
                <a:latin typeface="Roboto"/>
                <a:ea typeface="Roboto"/>
                <a:cs typeface="Roboto"/>
                <a:sym typeface="Roboto"/>
              </a:rPr>
              <a:t>3</a:t>
            </a:r>
            <a:r>
              <a:rPr lang="en">
                <a:latin typeface="Roboto"/>
                <a:ea typeface="Roboto"/>
                <a:cs typeface="Roboto"/>
                <a:sym typeface="Roboto"/>
              </a:rPr>
              <a:t> </a:t>
            </a:r>
            <a:r>
              <a:rPr lang="en" baseline="30000">
                <a:latin typeface="Roboto"/>
                <a:ea typeface="Roboto"/>
                <a:cs typeface="Roboto"/>
                <a:sym typeface="Roboto"/>
              </a:rPr>
              <a:t>2</a:t>
            </a:r>
            <a:r>
              <a:rPr lang="en">
                <a:latin typeface="Roboto"/>
                <a:ea typeface="Roboto"/>
                <a:cs typeface="Roboto"/>
                <a:sym typeface="Roboto"/>
              </a:rPr>
              <a:t> − (𝑑</a:t>
            </a:r>
            <a:r>
              <a:rPr lang="en" baseline="-25000">
                <a:latin typeface="Roboto"/>
                <a:ea typeface="Roboto"/>
                <a:cs typeface="Roboto"/>
                <a:sym typeface="Roboto"/>
              </a:rPr>
              <a:t>3</a:t>
            </a:r>
            <a:r>
              <a:rPr lang="en">
                <a:latin typeface="Roboto"/>
                <a:ea typeface="Roboto"/>
                <a:cs typeface="Roboto"/>
                <a:sym typeface="Roboto"/>
              </a:rPr>
              <a:t> + 𝑑</a:t>
            </a:r>
            <a:r>
              <a:rPr lang="en" baseline="-25000">
                <a:latin typeface="Roboto"/>
                <a:ea typeface="Roboto"/>
                <a:cs typeface="Roboto"/>
                <a:sym typeface="Roboto"/>
              </a:rPr>
              <a:t>7</a:t>
            </a:r>
            <a:r>
              <a:rPr lang="en">
                <a:latin typeface="Roboto"/>
                <a:ea typeface="Roboto"/>
                <a:cs typeface="Roboto"/>
                <a:sym typeface="Roboto"/>
              </a:rPr>
              <a:t>) </a:t>
            </a:r>
            <a:r>
              <a:rPr lang="en" baseline="30000">
                <a:latin typeface="Roboto"/>
                <a:ea typeface="Roboto"/>
                <a:cs typeface="Roboto"/>
                <a:sym typeface="Roboto"/>
              </a:rPr>
              <a:t>2</a:t>
            </a:r>
            <a:r>
              <a:rPr lang="en">
                <a:latin typeface="Roboto"/>
                <a:ea typeface="Roboto"/>
                <a:cs typeface="Roboto"/>
                <a:sym typeface="Roboto"/>
              </a:rPr>
              <a:t> </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baseline="30000">
                <a:latin typeface="Roboto"/>
                <a:ea typeface="Roboto"/>
                <a:cs typeface="Roboto"/>
                <a:sym typeface="Roboto"/>
              </a:rPr>
              <a:t>2</a:t>
            </a:r>
            <a:r>
              <a:rPr lang="en">
                <a:latin typeface="Roboto"/>
                <a:ea typeface="Roboto"/>
                <a:cs typeface="Roboto"/>
                <a:sym typeface="Roboto"/>
              </a:rPr>
              <a:t>𝑎</a:t>
            </a:r>
            <a:r>
              <a:rPr lang="en" baseline="-25000">
                <a:latin typeface="Roboto"/>
                <a:ea typeface="Roboto"/>
                <a:cs typeface="Roboto"/>
                <a:sym typeface="Roboto"/>
              </a:rPr>
              <a:t>2</a:t>
            </a:r>
            <a:r>
              <a:rPr lang="en">
                <a:latin typeface="Roboto"/>
                <a:ea typeface="Roboto"/>
                <a:cs typeface="Roboto"/>
                <a:sym typeface="Roboto"/>
              </a:rPr>
              <a:t> </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cxnSp>
        <p:nvCxnSpPr>
          <p:cNvPr id="293" name="Google Shape;293;g17f7c21dba1_0_82"/>
          <p:cNvCxnSpPr/>
          <p:nvPr/>
        </p:nvCxnSpPr>
        <p:spPr>
          <a:xfrm rot="10800000" flipH="1">
            <a:off x="1522475" y="3243988"/>
            <a:ext cx="4749000" cy="13200"/>
          </a:xfrm>
          <a:prstGeom prst="straightConnector1">
            <a:avLst/>
          </a:prstGeom>
          <a:noFill/>
          <a:ln w="9525" cap="flat" cmpd="sng">
            <a:solidFill>
              <a:schemeClr val="dk1"/>
            </a:solidFill>
            <a:prstDash val="solid"/>
            <a:round/>
            <a:headEnd type="none" w="med" len="med"/>
            <a:tailEnd type="none" w="med" len="med"/>
          </a:ln>
        </p:spPr>
      </p:cxnSp>
      <p:sp>
        <p:nvSpPr>
          <p:cNvPr id="294" name="Google Shape;294;g17f7c21dba1_0_82"/>
          <p:cNvSpPr txBox="1"/>
          <p:nvPr/>
        </p:nvSpPr>
        <p:spPr>
          <a:xfrm>
            <a:off x="633050" y="3648175"/>
            <a:ext cx="7732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To perform Inverse Kinematics in MATLAB two functions can be used, ‘inverseKinematics()’ and generalizedInverseKinematics().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‘generalizedInverseKinematics()’ is used when there are more constraints apart from pose of the end effector. </a:t>
            </a:r>
            <a:endParaRPr>
              <a:latin typeface="Roboto"/>
              <a:ea typeface="Roboto"/>
              <a:cs typeface="Roboto"/>
              <a:sym typeface="Roboto"/>
            </a:endParaRPr>
          </a:p>
        </p:txBody>
      </p:sp>
      <p:pic>
        <p:nvPicPr>
          <p:cNvPr id="295" name="Google Shape;295;g17f7c21dba1_0_82"/>
          <p:cNvPicPr preferRelativeResize="0"/>
          <p:nvPr/>
        </p:nvPicPr>
        <p:blipFill>
          <a:blip r:embed="rId3">
            <a:alphaModFix/>
          </a:blip>
          <a:stretch>
            <a:fillRect/>
          </a:stretch>
        </p:blipFill>
        <p:spPr>
          <a:xfrm>
            <a:off x="4498312" y="1745550"/>
            <a:ext cx="4118286" cy="77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7f7c21dba1_2_7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000"/>
              <a:t>Static velocity calculation</a:t>
            </a:r>
            <a:endParaRPr sz="3000"/>
          </a:p>
        </p:txBody>
      </p:sp>
      <p:cxnSp>
        <p:nvCxnSpPr>
          <p:cNvPr id="301" name="Google Shape;301;g17f7c21dba1_2_7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02" name="Google Shape;302;g17f7c21dba1_2_74"/>
          <p:cNvGrpSpPr/>
          <p:nvPr/>
        </p:nvGrpSpPr>
        <p:grpSpPr>
          <a:xfrm rot="-5400000">
            <a:off x="6683149" y="-1938590"/>
            <a:ext cx="3522201" cy="3522201"/>
            <a:chOff x="269240" y="624399"/>
            <a:chExt cx="2386800" cy="2386800"/>
          </a:xfrm>
        </p:grpSpPr>
        <p:sp>
          <p:nvSpPr>
            <p:cNvPr id="303" name="Google Shape;303;g17f7c21dba1_2_7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17f7c21dba1_2_7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5" name="Google Shape;305;g17f7c21dba1_2_7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6" name="Google Shape;306;g17f7c21dba1_2_74"/>
          <p:cNvGrpSpPr/>
          <p:nvPr/>
        </p:nvGrpSpPr>
        <p:grpSpPr>
          <a:xfrm>
            <a:off x="212375" y="1273533"/>
            <a:ext cx="289350" cy="867900"/>
            <a:chOff x="1006725" y="1731408"/>
            <a:chExt cx="289350" cy="867900"/>
          </a:xfrm>
        </p:grpSpPr>
        <p:sp>
          <p:nvSpPr>
            <p:cNvPr id="307" name="Google Shape;307;g17f7c21dba1_2_74"/>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17f7c21dba1_2_74"/>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17f7c21dba1_2_74"/>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17f7c21dba1_2_74"/>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17f7c21dba1_2_74"/>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17f7c21dba1_2_74"/>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17f7c21dba1_2_74"/>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17f7c21dba1_2_74"/>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17f7c21dba1_2_74"/>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17f7c21dba1_2_74"/>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7" name="Google Shape;317;g17f7c21dba1_2_74"/>
          <p:cNvSpPr txBox="1"/>
          <p:nvPr/>
        </p:nvSpPr>
        <p:spPr>
          <a:xfrm>
            <a:off x="846525" y="1165800"/>
            <a:ext cx="75339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As a robotic manipulator is a chain of bodies, each one is capable of moving in its axis relative to the neighboring one. Velocity of link i+1 will be addition of velocity of link i and velocity component added by joint i+1. While determining the motion of robot links, link frame 0 is taken as reference.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angular velocity of link i+1 with respect to frame i+1 for revolute joint is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baseline="30000">
                <a:latin typeface="Roboto"/>
                <a:ea typeface="Roboto"/>
                <a:cs typeface="Roboto"/>
                <a:sym typeface="Roboto"/>
              </a:rPr>
              <a:t>𝑖+1</a:t>
            </a:r>
            <a:r>
              <a:rPr lang="en" baseline="-25000">
                <a:latin typeface="Roboto"/>
                <a:ea typeface="Roboto"/>
                <a:cs typeface="Roboto"/>
                <a:sym typeface="Roboto"/>
              </a:rPr>
              <a:t>𝑖+1</a:t>
            </a:r>
            <a:r>
              <a:rPr lang="en">
                <a:latin typeface="Roboto"/>
                <a:ea typeface="Roboto"/>
                <a:cs typeface="Roboto"/>
                <a:sym typeface="Roboto"/>
              </a:rPr>
              <a:t>𝜔= </a:t>
            </a:r>
            <a:r>
              <a:rPr lang="en" baseline="30000">
                <a:latin typeface="Roboto"/>
                <a:ea typeface="Roboto"/>
                <a:cs typeface="Roboto"/>
                <a:sym typeface="Roboto"/>
              </a:rPr>
              <a:t>𝑖+1</a:t>
            </a:r>
            <a:r>
              <a:rPr lang="en" baseline="-25000">
                <a:latin typeface="Roboto"/>
                <a:ea typeface="Roboto"/>
                <a:cs typeface="Roboto"/>
                <a:sym typeface="Roboto"/>
              </a:rPr>
              <a:t>𝑖</a:t>
            </a:r>
            <a:r>
              <a:rPr lang="en">
                <a:latin typeface="Roboto"/>
                <a:ea typeface="Roboto"/>
                <a:cs typeface="Roboto"/>
                <a:sym typeface="Roboto"/>
              </a:rPr>
              <a:t>R </a:t>
            </a:r>
            <a:r>
              <a:rPr lang="en" baseline="30000">
                <a:latin typeface="Roboto"/>
                <a:ea typeface="Roboto"/>
                <a:cs typeface="Roboto"/>
                <a:sym typeface="Roboto"/>
              </a:rPr>
              <a:t>𝑖</a:t>
            </a:r>
            <a:r>
              <a:rPr lang="en" baseline="-25000">
                <a:latin typeface="Roboto"/>
                <a:ea typeface="Roboto"/>
                <a:cs typeface="Roboto"/>
                <a:sym typeface="Roboto"/>
              </a:rPr>
              <a:t>𝑖</a:t>
            </a:r>
            <a:r>
              <a:rPr lang="en">
                <a:latin typeface="Roboto"/>
                <a:ea typeface="Roboto"/>
                <a:cs typeface="Roboto"/>
                <a:sym typeface="Roboto"/>
              </a:rPr>
              <a:t>𝜔 + 𝜃̇</a:t>
            </a:r>
            <a:r>
              <a:rPr lang="en" baseline="-25000">
                <a:latin typeface="Roboto"/>
                <a:ea typeface="Roboto"/>
                <a:cs typeface="Roboto"/>
                <a:sym typeface="Roboto"/>
              </a:rPr>
              <a:t>𝑖+1</a:t>
            </a:r>
            <a:r>
              <a:rPr lang="en" baseline="30000">
                <a:latin typeface="Roboto"/>
                <a:ea typeface="Roboto"/>
                <a:cs typeface="Roboto"/>
                <a:sym typeface="Roboto"/>
              </a:rPr>
              <a:t>𝑖+1</a:t>
            </a:r>
            <a:r>
              <a:rPr lang="en" baseline="-25000">
                <a:latin typeface="Roboto"/>
                <a:ea typeface="Roboto"/>
                <a:cs typeface="Roboto"/>
                <a:sym typeface="Roboto"/>
              </a:rPr>
              <a:t>𝑖+1</a:t>
            </a:r>
            <a:r>
              <a:rPr lang="en">
                <a:latin typeface="Roboto"/>
                <a:ea typeface="Roboto"/>
                <a:cs typeface="Roboto"/>
                <a:sym typeface="Roboto"/>
              </a:rPr>
              <a:t>𝑍̂</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linear velocity of link i+1 with respect to frame i+1 for revolute joint is</a:t>
            </a:r>
            <a:endParaRPr>
              <a:latin typeface="Roboto"/>
              <a:ea typeface="Roboto"/>
              <a:cs typeface="Roboto"/>
              <a:sym typeface="Roboto"/>
            </a:endParaRPr>
          </a:p>
          <a:p>
            <a:pPr marL="0" lvl="0" indent="0" algn="ctr" rtl="0">
              <a:spcBef>
                <a:spcPts val="0"/>
              </a:spcBef>
              <a:spcAft>
                <a:spcPts val="0"/>
              </a:spcAft>
              <a:buNone/>
            </a:pPr>
            <a:endParaRPr baseline="30000">
              <a:latin typeface="Roboto"/>
              <a:ea typeface="Roboto"/>
              <a:cs typeface="Roboto"/>
              <a:sym typeface="Roboto"/>
            </a:endParaRPr>
          </a:p>
          <a:p>
            <a:pPr marL="0" lvl="0" indent="0" algn="ctr" rtl="0">
              <a:spcBef>
                <a:spcPts val="0"/>
              </a:spcBef>
              <a:spcAft>
                <a:spcPts val="0"/>
              </a:spcAft>
              <a:buNone/>
            </a:pPr>
            <a:r>
              <a:rPr lang="en" baseline="30000">
                <a:latin typeface="Roboto"/>
                <a:ea typeface="Roboto"/>
                <a:cs typeface="Roboto"/>
                <a:sym typeface="Roboto"/>
              </a:rPr>
              <a:t>𝑖+1</a:t>
            </a:r>
            <a:r>
              <a:rPr lang="en" baseline="-25000">
                <a:latin typeface="Roboto"/>
                <a:ea typeface="Roboto"/>
                <a:cs typeface="Roboto"/>
                <a:sym typeface="Roboto"/>
              </a:rPr>
              <a:t>𝑖+1</a:t>
            </a:r>
            <a:r>
              <a:rPr lang="en">
                <a:latin typeface="Roboto"/>
                <a:ea typeface="Roboto"/>
                <a:cs typeface="Roboto"/>
                <a:sym typeface="Roboto"/>
              </a:rPr>
              <a:t>𝑣= </a:t>
            </a:r>
            <a:r>
              <a:rPr lang="en" baseline="30000">
                <a:latin typeface="Roboto"/>
                <a:ea typeface="Roboto"/>
                <a:cs typeface="Roboto"/>
                <a:sym typeface="Roboto"/>
              </a:rPr>
              <a:t>𝑖+1</a:t>
            </a:r>
            <a:r>
              <a:rPr lang="en" baseline="-25000">
                <a:latin typeface="Roboto"/>
                <a:ea typeface="Roboto"/>
                <a:cs typeface="Roboto"/>
                <a:sym typeface="Roboto"/>
              </a:rPr>
              <a:t>𝑖</a:t>
            </a:r>
            <a:r>
              <a:rPr lang="en">
                <a:latin typeface="Roboto"/>
                <a:ea typeface="Roboto"/>
                <a:cs typeface="Roboto"/>
                <a:sym typeface="Roboto"/>
              </a:rPr>
              <a:t>R (</a:t>
            </a:r>
            <a:r>
              <a:rPr lang="en" baseline="30000">
                <a:latin typeface="Roboto"/>
                <a:ea typeface="Roboto"/>
                <a:cs typeface="Roboto"/>
                <a:sym typeface="Roboto"/>
              </a:rPr>
              <a:t>𝑖</a:t>
            </a:r>
            <a:r>
              <a:rPr lang="en" baseline="-25000">
                <a:latin typeface="Roboto"/>
                <a:ea typeface="Roboto"/>
                <a:cs typeface="Roboto"/>
                <a:sym typeface="Roboto"/>
              </a:rPr>
              <a:t>𝑖</a:t>
            </a:r>
            <a:r>
              <a:rPr lang="en">
                <a:latin typeface="Roboto"/>
                <a:ea typeface="Roboto"/>
                <a:cs typeface="Roboto"/>
                <a:sym typeface="Roboto"/>
              </a:rPr>
              <a:t>𝑣 + </a:t>
            </a:r>
            <a:r>
              <a:rPr lang="en" baseline="30000">
                <a:latin typeface="Roboto"/>
                <a:ea typeface="Roboto"/>
                <a:cs typeface="Roboto"/>
                <a:sym typeface="Roboto"/>
              </a:rPr>
              <a:t>𝑖</a:t>
            </a:r>
            <a:r>
              <a:rPr lang="en" baseline="-25000">
                <a:latin typeface="Roboto"/>
                <a:ea typeface="Roboto"/>
                <a:cs typeface="Roboto"/>
                <a:sym typeface="Roboto"/>
              </a:rPr>
              <a:t>𝑖</a:t>
            </a:r>
            <a:r>
              <a:rPr lang="en">
                <a:latin typeface="Roboto"/>
                <a:ea typeface="Roboto"/>
                <a:cs typeface="Roboto"/>
                <a:sym typeface="Roboto"/>
              </a:rPr>
              <a:t>𝜔 × </a:t>
            </a:r>
            <a:r>
              <a:rPr lang="en" baseline="30000">
                <a:latin typeface="Roboto"/>
                <a:ea typeface="Roboto"/>
                <a:cs typeface="Roboto"/>
                <a:sym typeface="Roboto"/>
              </a:rPr>
              <a:t>𝑖</a:t>
            </a:r>
            <a:r>
              <a:rPr lang="en" baseline="-25000">
                <a:latin typeface="Roboto"/>
                <a:ea typeface="Roboto"/>
                <a:cs typeface="Roboto"/>
                <a:sym typeface="Roboto"/>
              </a:rPr>
              <a:t>𝑖+1</a:t>
            </a:r>
            <a:r>
              <a:rPr lang="en">
                <a:latin typeface="Roboto"/>
                <a:ea typeface="Roboto"/>
                <a:cs typeface="Roboto"/>
                <a:sym typeface="Roboto"/>
              </a:rPr>
              <a:t>P)</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 simplicity in the calculation, linear and angular velocity are calculated at [0 pi/2 0 0 0 0] joint values. The angular and linear velocity of the base frame are zero.</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2316</Words>
  <Application>Microsoft Office PowerPoint</Application>
  <PresentationFormat>On-screen Show (16:9)</PresentationFormat>
  <Paragraphs>272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Playfair Display ExtraBold</vt:lpstr>
      <vt:lpstr>Bebas Neue</vt:lpstr>
      <vt:lpstr>Playfair Display</vt:lpstr>
      <vt:lpstr>Roboto</vt:lpstr>
      <vt:lpstr>Arial</vt:lpstr>
      <vt:lpstr>Nunito Light</vt:lpstr>
      <vt:lpstr>Minimalist Business Basic Template by Slidesgo</vt:lpstr>
      <vt:lpstr>      Kinematic and Dynamic Analysis of  6 DOF  manipulator with Trajectory Planning </vt:lpstr>
      <vt:lpstr>Introduction</vt:lpstr>
      <vt:lpstr>Problem Statement</vt:lpstr>
      <vt:lpstr>Approach</vt:lpstr>
      <vt:lpstr>Modelling of 6 DOF robotic arm </vt:lpstr>
      <vt:lpstr>Forward Kinematics</vt:lpstr>
      <vt:lpstr>Forward Kinematics</vt:lpstr>
      <vt:lpstr>Inverse Kinematics</vt:lpstr>
      <vt:lpstr>Static velocity calculation</vt:lpstr>
      <vt:lpstr>Static velocity calculation</vt:lpstr>
      <vt:lpstr>Trajectory Generation</vt:lpstr>
      <vt:lpstr>Comparison of joint and task space</vt:lpstr>
      <vt:lpstr>Descriptions on how to run the code</vt:lpstr>
      <vt:lpstr>Results</vt:lpstr>
      <vt:lpstr>Results</vt:lpstr>
      <vt:lpstr>Conclusion &amp; Discussion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Kinematic and Dynamic Analysis of  6 DOF  manipulator with Trajectory Planning </dc:title>
  <cp:lastModifiedBy>aditi pawar</cp:lastModifiedBy>
  <cp:revision>1</cp:revision>
  <dcterms:modified xsi:type="dcterms:W3CDTF">2023-10-18T17:13:19Z</dcterms:modified>
</cp:coreProperties>
</file>