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59" r:id="rId8"/>
    <p:sldId id="269" r:id="rId9"/>
    <p:sldId id="270" r:id="rId10"/>
    <p:sldId id="271" r:id="rId11"/>
    <p:sldId id="272" r:id="rId12"/>
    <p:sldId id="273" r:id="rId13"/>
    <p:sldId id="265" r:id="rId14"/>
    <p:sldId id="282" r:id="rId15"/>
    <p:sldId id="281" r:id="rId16"/>
    <p:sldId id="283" r:id="rId17"/>
    <p:sldId id="284" r:id="rId18"/>
    <p:sldId id="288" r:id="rId19"/>
    <p:sldId id="289" r:id="rId20"/>
    <p:sldId id="285" r:id="rId21"/>
    <p:sldId id="287" r:id="rId22"/>
    <p:sldId id="275" r:id="rId23"/>
    <p:sldId id="290" r:id="rId24"/>
    <p:sldId id="291" r:id="rId25"/>
    <p:sldId id="274" r:id="rId26"/>
    <p:sldId id="292" r:id="rId27"/>
    <p:sldId id="293" r:id="rId28"/>
    <p:sldId id="294" r:id="rId29"/>
    <p:sldId id="280" r:id="rId3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C6B8FC68-7C99-40FD-82D1-F9B8E3A4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429F8BC9-E25D-4703-86C0-9179A8576747}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24FB71-5010-4C4E-B359-8FC4E9383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8480A30-5E5D-4B80-933B-F425F9407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6A3CF3D-3C40-4E6F-A79A-DD2C5E40C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89F698-7C3C-48BC-B7A8-23ADAA2AB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89ADB5-EE08-4F77-8162-D398AB2FC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BC3E516-51FF-43DD-8D8E-68AEB8829230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A7B45C0-6CD0-48E1-92F3-AA2901AA2C0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B55A712-43C7-4600-A526-B821D34ED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D7C02E-27D4-4F51-A1A6-31879D90F39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BC8784-C4EE-4354-8ED0-4095F3417A6E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8E5CF90-8BB3-4DBF-B95B-0CFFD0F13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0EEC6AB-8D6C-4C61-B96F-F127AD1E79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AD51DB5-92F4-4300-854A-BF5FF78D5207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3C512D5-2FB5-40B1-ABBD-45964AEB0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48FD3B-7F6D-4412-87D9-D3F0D356A1C2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7E4FEF4-42CC-4A42-834E-3FF51BD2CC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5378A4-6FEC-487D-BD39-D131AB14C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D01673D-0F6C-46B1-824D-519B19503BDD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43FF5DA-EF43-40F8-8174-551A5D9D2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E60AB05-A199-4F54-A2FB-F828F0CA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CBD889-B34F-4C02-BDBE-FE04E1AF5EFD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632A253-2EB3-4A6B-A51A-F5FBED781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F4BFCE4-C9A0-43AC-B907-D41D8964113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33CF895-E13D-45CC-9E9A-1CAA3B09A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F7943CA-91CD-44F5-BE64-C0BC239CEA7F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DC72680-2372-474A-BD29-883B2DA29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53A6832-DB5B-4DE3-8C67-D0EDF4768CB0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13894B8-6FC8-4106-92B4-6313C3964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22BEFC-8EAF-431B-893C-D9DE3BD4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484C67E-2248-4706-9980-01C080C45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C2EA54A-F6BB-4FC5-AD59-1AE4D8D65117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DB02105-C0BB-4B14-92F7-C978F1850ADD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ECCF4B2-A55F-4B06-AA92-BFE5B38AF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BE870F-A1B1-4F2F-BFDB-4AAFBEE5546C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8E02B96-AC85-4540-A24F-89A232E86FB8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DEF4715-2C5D-46E6-8B06-63BAE539B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A46B80D-11CC-4B53-BFF0-46CE9F39C6CF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3CB627C-8505-4713-9B04-1694BC2CAE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C504CD6-ACA1-41E3-9387-8CCDCFEE1E8B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E11D12-931D-4A2C-BD97-F52CC95F2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19E606-24D2-4B8D-B818-339197422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994B311-47E8-4AA5-824A-2ED935907F41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9B5159-3ECD-4F90-9B1D-F24A2E6BA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F50E360-87D4-42F1-A87A-717ABA421117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5651FE1-2DF7-44FB-94CC-1436B8017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5B8B47F-F959-4642-B463-8DBCA4F036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FCC7CA4-B87B-433A-A197-C9A34452CDFA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34A205F-100A-446D-869B-BB8D78F0B2E4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8C0CD5E-67D7-49A7-94D5-1D405F664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AC549FA-8885-4DC3-85BD-EF84C3FA8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F31EE55-1699-4D6D-B807-BFE872CF284D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8C0FD3C-A3EE-4B46-8675-EAEAD28FA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8A341BD-D0A1-474F-935B-46FB0D53A05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D9E35FB-47D0-4F28-B41E-2591930FF1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CF729651-2117-42F0-BB59-7C03FE86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D9AE0-550E-425A-A935-F1F23CA56D9C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54159DD3-00FA-491B-8160-5D40B6F1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EB007A0E-406F-46BC-8538-64904F95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8CCF4-0E1A-4988-A463-5A33C2822B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A97F1A-C64A-4A95-A1CC-024C59BB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63ACF-D743-4442-AADA-E70A24769D5D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2320A-25F3-4C37-BF54-B680E723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569FBA-31A5-44BC-BE09-A3983650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12CA1-607C-4322-8091-DD1239A734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6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EAF6AB-4AD9-4678-B146-8D07425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9BD43-4265-4ED3-AA71-BA2AA6F09976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6C42FA-E6CC-49BC-80BB-47776D9A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07D0FD-4C07-4644-8FF2-8DE60D2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525CA-0869-4672-8657-214C7D1352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1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0E69E-9C53-4829-A0EA-F13EF325DAC4}"/>
              </a:ext>
            </a:extLst>
          </p:cNvPr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3FA6D-2FCE-467D-A971-7456C1454AA3}"/>
              </a:ext>
            </a:extLst>
          </p:cNvPr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BAE74B7-0F50-432E-B954-A0196BA203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FA70-BDD9-4FED-835C-A71D158EF055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AA46B35-C0A0-4DC1-9D97-42B7B05A3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D07EF90-08AA-4A7F-95F4-88E15B98A2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0ACBC-D17E-4951-96F7-B72662A701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8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CB5905-4A78-45EB-A3AA-E0EA629F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45DB-C537-40D6-845B-B78FF96A6994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D17D4E-15AB-484C-A715-8B1DC039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363CE0-72CC-4492-BCC9-54F04001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8C591-7ADF-4813-BB77-A492A575A5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19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B0C7E2-47FC-497E-9D2D-5D105D057C4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03280-83C3-45F5-9AEA-B06322F0C536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7615C8-6F11-424D-9D2D-C568B28B5C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F80436E-5CB7-4D24-8C7D-B7EF95D00D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95714-3BF3-4568-9480-ACB4E0E531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8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8CC8A3F-B342-4B3C-A177-814E2DCEBA6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FB9F8-09AE-48AC-8853-34D2E91269F9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BC05AB5-06C2-4B52-A062-8BD5B47446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3DC5B65-2A38-4D61-9F46-C46A0374A0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168E4-3FDA-4DAD-9E2B-B8885E2FAB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11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2BAB-159B-4749-96CA-AD0D6D63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93133-6B83-4640-9123-BE2E60B6B8FF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A0B4-36E4-4ABB-9DAD-776DAEA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E67E-1FD9-48E8-8351-31BFD7D1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E6066-F7C3-4D9F-AC2E-280BB238A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2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E8A9-D228-4852-B45F-F03C3DFF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9DFF6-8AE0-4F01-929E-DEAFD68E655C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4992-802D-4E3B-A6D6-EBB7F159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72FC-B732-4DEB-97B6-94589AE9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A7D2-AC84-4FE3-A51F-D261EF90FA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2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B1E1-2F34-4C4C-8087-F3CE4924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731B-E0DF-492E-9B94-D886DF9E9BBA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7578-EB7F-4E16-823B-BBC8EE0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08F1-398D-4463-A90B-AE33CBB1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E3CFE-1FC1-4F88-90EA-AAF5D52FD6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BB24-40F3-4DF5-AA8A-E6E08C1B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F412F-C2E7-4D11-BBDE-C03E28EF7A19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F3EC-3E61-45BB-A8D8-8D7B2CB8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D02D-D1CB-4521-9858-102A886E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A70BD-7642-4590-A3B3-9DA06B0027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6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F59CEA-6949-402E-B4B4-6359A2D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DB9E-1F42-46B5-9233-52D2FEBB4C3F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D8C7E4-9B94-4CA6-A306-9D6F7662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21C604-91E2-4C31-AFF5-7B998743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C962-8B69-4E50-95EF-6C89E656A6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A70E9B-8E32-4DB9-A362-5CBD1AB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658A7-2349-46CF-83D9-AF02F1115A89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32FCAF-2044-4EFE-B26D-2FFE86D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EBCA0C-3036-4B05-BF80-9BC74F03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9D75-8BDF-4BDF-B8C0-AE7C0E4AC5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3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A7AABBC-B5A2-4DB2-88E7-63345288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58ACA-2605-432A-9A9B-FEFC6F6EB851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E9407A-DA9B-4028-9FCB-CB4A1EC8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D37555-FC5D-4006-BA4C-746A716A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96DE-B576-4070-8365-E4F7DCEDA9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A07692-8D8C-4F1A-9592-7E565C6D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48D9-2623-43CE-ABD9-CDF9E4968B23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3BF17A4-6B54-4E4D-B94F-2ECB4DFE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4DBD4A-4CDC-4C3D-B1E0-52C9115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5E80A-CD05-4AB9-A49F-66E01F9D50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8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BFEF24-2A2A-4E5E-A2F2-51BB78E1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2AB8-3F66-48A5-A457-52EA50850CA0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8713B1-4F5E-4536-B254-1886353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B8E3AF-BF14-4A58-A806-0F73FA51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53176-A645-4FE8-B531-CBCD349484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E6FA90-D4C0-49AD-89D1-5AA275DB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39D73-27B2-4486-A034-A790C6AF3C59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8B92B5-53AD-468C-A496-FEB0B97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27A0BD-0E94-4D5E-A9C0-EA98E289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6F505-634D-4095-A064-E012C9A33D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3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2B9E5413-A47F-4DAE-8D23-4C2AEC9F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7">
            <a:extLst>
              <a:ext uri="{FF2B5EF4-FFF2-40B4-BE49-F238E27FC236}">
                <a16:creationId xmlns:a16="http://schemas.microsoft.com/office/drawing/2014/main" id="{D9B1085D-B400-4B56-8736-CC594398EA24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DD7468-1D59-4A1E-9116-28FA24239E7B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8D87209F-91F4-4C1D-BA24-C8DF01E97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0C7A6118-D132-4B76-B4AA-B7E85229E5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7D66291E-334C-485E-B451-CB5448FB29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C658B857-6755-4FCD-B3EA-4A534C29C1BB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502A685E-B788-4A94-A780-75532DF2D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5C359D1A-4F7E-42FE-AEAE-6D3BDEB5F95E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30572814-3917-4F8F-BFD7-8D578534FD81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FD94C134-2FC0-4EA6-B55F-BBA349D114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EFF3B37B-D04D-4C4B-8E97-CF572A79B9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65712904-C3D8-4F03-9E62-3A50D597FCF3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5350F01A-7652-485C-83D8-6F1C35423A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EC7B0041-EB49-491C-99D1-3ED9C544B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BC9C8EC0-47E6-46C0-A7B5-65D6AAE07565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D266BED1-002B-4373-9472-574DD12B1DF2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7DA4F19A-9B95-4B30-9DE2-460F3F803003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A58328CC-5C70-4DBE-9DF6-2A7FB6D9A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F41BD265-B3AF-4386-A309-1B3CB3570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9DB979BA-9B6D-44D9-BD32-F9127F0899E9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73CEF9C6-BD0E-4863-9319-B83D8C7B2A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C203F3A8-8508-463D-9F87-7707B57D0FD3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B640A6D6-D674-41A5-AA82-D1A2188DEC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51B6D1F3-8EBF-4D92-BEDD-4206BB2833A0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03BABFE6-0E73-4292-8C45-6D63CA8CF054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8EA2EF0B-BDE9-4C85-83AF-633F9AF7D6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42A1DB17-53D9-49C8-9211-0D17E2C725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8C3388A5-5D2F-4A80-B898-8B1058B01EE9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5F477DB0-DB9B-471E-AC5E-226F9B71F2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045D48-FFA6-4857-BF8B-F9C338729E0A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E4174591-F008-42C0-B1D7-427DF601AE81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621C1A26-5D4F-4629-A59E-79A3B2B2C0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234BE168-60D7-4C63-8A59-6BAA7E5916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48D3EC30-5C2F-41D8-BDF7-2B05D3431A44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08F65FFC-DFDE-41F4-B5E9-DD326FF12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F2D4ED4C-2078-46DF-A187-150D7690BF48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9808A820-E4C4-49E6-91D7-98E344EF04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E592B242-9B96-4013-BECB-0B34D41F2AF8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1468B2BD-F005-4346-9A7B-9DDD627488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D8E4AA6A-BAC4-434B-BF09-2D7B9E8FA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24F0-87A1-456D-9EE3-A52BDA05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C3F6EC61-8BC8-491E-B2F8-54CFE130C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334B-41D8-4029-B87F-24EE6CF7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475EE2-3008-4EDC-8A52-6EFAF366B97B}" type="datetimeFigureOut">
              <a:rPr lang="ru-RU"/>
              <a:pPr>
                <a:defRPr/>
              </a:pPr>
              <a:t>15.02.2018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19C6-52D1-4038-82F8-C056E89A5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6ED9-A5EA-4CF5-A28C-83B8375B4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20E30C-CD73-4C04-838A-197FD9C325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4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" TargetMode="External"/><Relationship Id="rId2" Type="http://schemas.openxmlformats.org/officeDocument/2006/relationships/hyperlink" Target="https://ru.wikipedia.org/wiki/%D0%93%D1%80%D0%B0%D1%84%D0%B8%D0%BA%D0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2%D0%B8%D0%B7%D1%83%D0%B0%D0%BB%D0%B8%D0%B7%D0%B0%D1%86%D0%B8%D1%8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>
            <a:extLst>
              <a:ext uri="{FF2B5EF4-FFF2-40B4-BE49-F238E27FC236}">
                <a16:creationId xmlns:a16="http://schemas.microsoft.com/office/drawing/2014/main" id="{33309887-DF85-4220-9B6D-0D4CBF08E2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5" y="1122363"/>
            <a:ext cx="8791575" cy="2387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Компьютерная графика</a:t>
            </a:r>
            <a:br>
              <a:rPr lang="ru-RU" altLang="ru-RU" cap="none"/>
            </a:br>
            <a:r>
              <a:rPr lang="ru-RU" altLang="ru-RU" cap="none"/>
              <a:t>Лекция 0</a:t>
            </a:r>
          </a:p>
        </p:txBody>
      </p:sp>
      <p:sp>
        <p:nvSpPr>
          <p:cNvPr id="4099" name="Подзаголовок 2">
            <a:extLst>
              <a:ext uri="{FF2B5EF4-FFF2-40B4-BE49-F238E27FC236}">
                <a16:creationId xmlns:a16="http://schemas.microsoft.com/office/drawing/2014/main" id="{79736998-30C1-4ED0-B79E-E21DD42E27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/>
          <a:lstStyle/>
          <a:p>
            <a:r>
              <a:rPr lang="ru-RU" altLang="ru-RU" cap="none"/>
              <a:t>Краткое введение в курс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80C0D8C2-97D5-406E-8682-5718A7245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Модуль 4.</a:t>
            </a:r>
            <a:br>
              <a:rPr lang="ru-RU" altLang="ru-RU" cap="none"/>
            </a:br>
            <a:r>
              <a:rPr lang="ru-RU" altLang="ru-RU" cap="none"/>
              <a:t>Шейдеры.</a:t>
            </a:r>
          </a:p>
        </p:txBody>
      </p:sp>
      <p:pic>
        <p:nvPicPr>
          <p:cNvPr id="13315" name="Рисунок 6">
            <a:extLst>
              <a:ext uri="{FF2B5EF4-FFF2-40B4-BE49-F238E27FC236}">
                <a16:creationId xmlns:a16="http://schemas.microsoft.com/office/drawing/2014/main" id="{89C5FE46-E46D-4734-8744-43AAB423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8" y="2162175"/>
            <a:ext cx="42862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Рисунок 10">
            <a:extLst>
              <a:ext uri="{FF2B5EF4-FFF2-40B4-BE49-F238E27FC236}">
                <a16:creationId xmlns:a16="http://schemas.microsoft.com/office/drawing/2014/main" id="{F2353A07-C23B-4CC5-A440-7FC7411A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162175"/>
            <a:ext cx="42862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395EC998-34A0-4468-BE7F-8964B7402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Модуль 5.</a:t>
            </a:r>
            <a:br>
              <a:rPr lang="ru-RU" altLang="ru-RU" cap="none"/>
            </a:br>
            <a:r>
              <a:rPr lang="ru-RU" altLang="ru-RU" cap="none"/>
              <a:t>Тени.</a:t>
            </a:r>
          </a:p>
        </p:txBody>
      </p:sp>
      <p:pic>
        <p:nvPicPr>
          <p:cNvPr id="14339" name="Объект 6">
            <a:extLst>
              <a:ext uri="{FF2B5EF4-FFF2-40B4-BE49-F238E27FC236}">
                <a16:creationId xmlns:a16="http://schemas.microsoft.com/office/drawing/2014/main" id="{09CBD433-68DE-4A6A-AD56-EE4531F79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95875" y="1352550"/>
            <a:ext cx="5257800" cy="5257800"/>
          </a:xfrm>
        </p:spPr>
      </p:pic>
      <p:pic>
        <p:nvPicPr>
          <p:cNvPr id="14340" name="Рисунок 8">
            <a:extLst>
              <a:ext uri="{FF2B5EF4-FFF2-40B4-BE49-F238E27FC236}">
                <a16:creationId xmlns:a16="http://schemas.microsoft.com/office/drawing/2014/main" id="{B3F00A97-90FA-4385-8061-5C3D81C4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52550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438B53A5-21F4-49A8-AF4E-03A24D207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Модуль 6.</a:t>
            </a:r>
            <a:br>
              <a:rPr lang="ru-RU" altLang="ru-RU" cap="none"/>
            </a:br>
            <a:r>
              <a:rPr lang="en-US" altLang="ru-RU" cap="none"/>
              <a:t>TBD</a:t>
            </a:r>
            <a:r>
              <a:rPr lang="ru-RU" altLang="ru-RU" cap="none"/>
              <a:t>.</a:t>
            </a:r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0A26FF6F-6368-4638-A474-A9F336439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Готов обсудить ваши предложения в течение семестра.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03613BB8-84D6-498E-B81A-7A1F26EC8E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5" y="1122363"/>
            <a:ext cx="8791575" cy="2387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Компьютерная графика</a:t>
            </a:r>
            <a:br>
              <a:rPr lang="ru-RU" altLang="ru-RU" cap="none"/>
            </a:br>
            <a:r>
              <a:rPr lang="ru-RU" altLang="ru-RU" cap="none"/>
              <a:t>Модуль 1</a:t>
            </a:r>
          </a:p>
        </p:txBody>
      </p:sp>
      <p:sp>
        <p:nvSpPr>
          <p:cNvPr id="16387" name="Подзаголовок 2">
            <a:extLst>
              <a:ext uri="{FF2B5EF4-FFF2-40B4-BE49-F238E27FC236}">
                <a16:creationId xmlns:a16="http://schemas.microsoft.com/office/drawing/2014/main" id="{2E4E35CC-6038-442C-96C9-3D79411BBC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/>
          <a:lstStyle/>
          <a:p>
            <a:r>
              <a:rPr lang="ru-RU" altLang="ru-RU" cap="none"/>
              <a:t>Растеризация прямых линий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8D144830-6501-4EFA-A354-30BB99FBE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Простейшая прямая</a:t>
            </a:r>
            <a:r>
              <a:rPr lang="en-US" altLang="ru-RU" cap="none"/>
              <a:t>.</a:t>
            </a:r>
            <a:endParaRPr lang="ru-RU" altLang="ru-RU" cap="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96194-CFD2-4912-9762-6386E154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line(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y1, Image &amp;image, Color color)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(float t=0.0; t&lt;1.0; t+=0.01)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= x0*(1.-t) + x1*t;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= y0*(1.-t) + y1*t;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Объект 2">
            <a:extLst>
              <a:ext uri="{FF2B5EF4-FFF2-40B4-BE49-F238E27FC236}">
                <a16:creationId xmlns:a16="http://schemas.microsoft.com/office/drawing/2014/main" id="{69B39C15-816D-4B7B-9770-A14AC1224A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875213" cy="3541712"/>
          </a:xfrm>
        </p:spPr>
        <p:txBody>
          <a:bodyPr/>
          <a:lstStyle/>
          <a:p>
            <a:r>
              <a:rPr lang="ru-RU" altLang="ru-RU"/>
              <a:t>Отрисовка пикселя с координатами (</a:t>
            </a:r>
            <a:r>
              <a:rPr lang="en-US" altLang="ru-RU"/>
              <a:t>x, y</a:t>
            </a:r>
            <a:r>
              <a:rPr lang="ru-RU" altLang="ru-RU"/>
              <a:t>) с шагом </a:t>
            </a:r>
            <a:r>
              <a:rPr lang="en-US" altLang="ru-RU"/>
              <a:t>t</a:t>
            </a:r>
            <a:r>
              <a:rPr lang="ru-RU" altLang="ru-RU"/>
              <a:t>.</a:t>
            </a:r>
          </a:p>
          <a:p>
            <a:r>
              <a:rPr lang="ru-RU" altLang="ru-RU"/>
              <a:t>Шаг </a:t>
            </a:r>
            <a:r>
              <a:rPr lang="en-US" altLang="ru-RU"/>
              <a:t>t </a:t>
            </a:r>
            <a:r>
              <a:rPr lang="ru-RU" altLang="ru-RU"/>
              <a:t>определяет количество точек между началом и концом прямой.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DEBFB239-43CE-45AD-821B-4572E6D34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Простейшая прямая.</a:t>
            </a:r>
            <a:r>
              <a:rPr lang="en-US" altLang="ru-RU" cap="none"/>
              <a:t> </a:t>
            </a:r>
            <a:r>
              <a:rPr lang="ru-RU" altLang="ru-RU" cap="none"/>
              <a:t>Проблемы.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96194-CFD2-4912-9762-6386E154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line(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y1, Image &amp;image, Color color)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(float t=0.0; t&lt;1.0; t+=0.01)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= x0*(1.-t) + x1*t;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= y0*(1.-t) + y1*t;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6" name="Рисунок 7">
            <a:extLst>
              <a:ext uri="{FF2B5EF4-FFF2-40B4-BE49-F238E27FC236}">
                <a16:creationId xmlns:a16="http://schemas.microsoft.com/office/drawing/2014/main" id="{DF5DBD65-58C4-49DD-9D4F-F529C319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25" y="2679700"/>
            <a:ext cx="2208213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Рисунок 9">
            <a:extLst>
              <a:ext uri="{FF2B5EF4-FFF2-40B4-BE49-F238E27FC236}">
                <a16:creationId xmlns:a16="http://schemas.microsoft.com/office/drawing/2014/main" id="{49FC6E37-D285-45F0-A9F9-9DE940F3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678113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11">
            <a:extLst>
              <a:ext uri="{FF2B5EF4-FFF2-40B4-BE49-F238E27FC236}">
                <a16:creationId xmlns:a16="http://schemas.microsoft.com/office/drawing/2014/main" id="{CC319673-E9D7-4236-8D01-27ECCC906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38725"/>
            <a:ext cx="1101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ru-RU" altLang="ru-RU"/>
              <a:t>∆</a:t>
            </a:r>
            <a:r>
              <a:rPr lang="en-US" altLang="ru-RU"/>
              <a:t>t = 0.01</a:t>
            </a:r>
            <a:endParaRPr lang="ru-RU" altLang="ru-RU"/>
          </a:p>
        </p:txBody>
      </p:sp>
      <p:sp>
        <p:nvSpPr>
          <p:cNvPr id="18439" name="TextBox 12">
            <a:extLst>
              <a:ext uri="{FF2B5EF4-FFF2-40B4-BE49-F238E27FC236}">
                <a16:creationId xmlns:a16="http://schemas.microsoft.com/office/drawing/2014/main" id="{3BFDA544-182A-44CF-BCA3-03A935A5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913" y="5037138"/>
            <a:ext cx="97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ru-RU" altLang="ru-RU"/>
              <a:t>∆</a:t>
            </a:r>
            <a:r>
              <a:rPr lang="en-US" altLang="ru-RU"/>
              <a:t>t = 0.1</a:t>
            </a:r>
            <a:endParaRPr lang="ru-RU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A999BE60-7A17-44C9-8CA8-7F6E6579B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Второй вариант</a:t>
            </a:r>
            <a:r>
              <a:rPr lang="en-US" altLang="ru-RU" cap="none"/>
              <a:t>.</a:t>
            </a:r>
            <a:endParaRPr lang="ru-RU" altLang="ru-RU" cap="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96194-CFD2-4912-9762-6386E154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line(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y1, Image &amp;image, Color color)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x=x0; x&lt;=x1; x++)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float t = (x-x0)/(float)(x1-x0);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= y0*(1.-t) + y1*t;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Объект 4">
            <a:extLst>
              <a:ext uri="{FF2B5EF4-FFF2-40B4-BE49-F238E27FC236}">
                <a16:creationId xmlns:a16="http://schemas.microsoft.com/office/drawing/2014/main" id="{CD7FD996-58FD-4EA6-B95B-115DCAADB2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875213" cy="3541712"/>
          </a:xfrm>
        </p:spPr>
        <p:txBody>
          <a:bodyPr/>
          <a:lstStyle/>
          <a:p>
            <a:r>
              <a:rPr lang="ru-RU" altLang="ru-RU"/>
              <a:t>Отрисовка пиксела для каждого значения </a:t>
            </a:r>
            <a:r>
              <a:rPr lang="en-US" altLang="ru-RU"/>
              <a:t>X</a:t>
            </a:r>
            <a:r>
              <a:rPr lang="ru-RU" altLang="ru-RU"/>
              <a:t>. </a:t>
            </a:r>
          </a:p>
          <a:p>
            <a:r>
              <a:rPr lang="ru-RU" altLang="ru-RU"/>
              <a:t>Значение </a:t>
            </a:r>
            <a:r>
              <a:rPr lang="en-US" altLang="ru-RU"/>
              <a:t>Y</a:t>
            </a:r>
            <a:r>
              <a:rPr lang="ru-RU" altLang="ru-RU"/>
              <a:t> рассчитывается на основе значения </a:t>
            </a:r>
            <a:r>
              <a:rPr lang="en-US" altLang="ru-RU"/>
              <a:t>X</a:t>
            </a:r>
            <a:r>
              <a:rPr lang="ru-RU" altLang="ru-RU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F841DA5B-A91C-44E9-8FF4-E29D0EEB2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Второй вариант.</a:t>
            </a:r>
            <a:r>
              <a:rPr lang="en-US" altLang="ru-RU" cap="none"/>
              <a:t> </a:t>
            </a:r>
            <a:r>
              <a:rPr lang="ru-RU" altLang="ru-RU" cap="none"/>
              <a:t>Всё ещё проблемы.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96194-CFD2-4912-9762-6386E154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line(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y1, Image &amp;image, Color color)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x=x0; x&lt;=x1; x++)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float t = (x-x0)/(float)(x1-x0);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= y0*(1.-t) + y1*t;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TextBox 11">
            <a:extLst>
              <a:ext uri="{FF2B5EF4-FFF2-40B4-BE49-F238E27FC236}">
                <a16:creationId xmlns:a16="http://schemas.microsoft.com/office/drawing/2014/main" id="{B07E4A63-9F69-45E1-A9BE-0374ED46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38725"/>
            <a:ext cx="1101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ru-RU" altLang="ru-RU"/>
              <a:t>∆</a:t>
            </a:r>
            <a:r>
              <a:rPr lang="en-US" altLang="ru-RU"/>
              <a:t>t = 0.01</a:t>
            </a:r>
            <a:endParaRPr lang="ru-RU" altLang="ru-RU"/>
          </a:p>
        </p:txBody>
      </p:sp>
      <p:sp>
        <p:nvSpPr>
          <p:cNvPr id="20485" name="TextBox 12">
            <a:extLst>
              <a:ext uri="{FF2B5EF4-FFF2-40B4-BE49-F238E27FC236}">
                <a16:creationId xmlns:a16="http://schemas.microsoft.com/office/drawing/2014/main" id="{CC24FEF6-2FBD-45D7-8BA6-EAD4D853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913" y="5037138"/>
            <a:ext cx="97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ru-RU" altLang="ru-RU"/>
              <a:t>∆</a:t>
            </a:r>
            <a:r>
              <a:rPr lang="en-US" altLang="ru-RU"/>
              <a:t>t = 0.1</a:t>
            </a:r>
            <a:endParaRPr lang="ru-RU" altLang="ru-RU"/>
          </a:p>
        </p:txBody>
      </p:sp>
      <p:pic>
        <p:nvPicPr>
          <p:cNvPr id="20486" name="Рисунок 4">
            <a:extLst>
              <a:ext uri="{FF2B5EF4-FFF2-40B4-BE49-F238E27FC236}">
                <a16:creationId xmlns:a16="http://schemas.microsoft.com/office/drawing/2014/main" id="{0E8C5034-80D0-42D4-80F5-8B1E6C9D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1738313"/>
            <a:ext cx="32972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>
            <a:extLst>
              <a:ext uri="{FF2B5EF4-FFF2-40B4-BE49-F238E27FC236}">
                <a16:creationId xmlns:a16="http://schemas.microsoft.com/office/drawing/2014/main" id="{DB9A16CE-373D-49B8-A0E7-32D1BFB08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Вносим правки. Наклон прямой.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96194-CFD2-4912-9762-6386E154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 steep = false;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::abs(x0-x1)&lt;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::abs(y0-y1))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::swap(x0, y0);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::swap(x1, y1);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steep = true;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(steep)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(y, x, color);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</p:txBody>
      </p:sp>
      <p:sp>
        <p:nvSpPr>
          <p:cNvPr id="21508" name="Объект 2">
            <a:extLst>
              <a:ext uri="{FF2B5EF4-FFF2-40B4-BE49-F238E27FC236}">
                <a16:creationId xmlns:a16="http://schemas.microsoft.com/office/drawing/2014/main" id="{EAFA3B7E-19A8-4312-9236-F186033A06C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875213" cy="3427412"/>
          </a:xfrm>
        </p:spPr>
        <p:txBody>
          <a:bodyPr/>
          <a:lstStyle/>
          <a:p>
            <a:r>
              <a:rPr lang="ru-RU" altLang="ru-RU"/>
              <a:t>Если смещение по оси </a:t>
            </a:r>
            <a:r>
              <a:rPr lang="en-US" altLang="ru-RU"/>
              <a:t>X </a:t>
            </a:r>
            <a:r>
              <a:rPr lang="ru-RU" altLang="ru-RU"/>
              <a:t>меньше смещения по оси </a:t>
            </a:r>
            <a:r>
              <a:rPr lang="en-US" altLang="ru-RU"/>
              <a:t>Y</a:t>
            </a:r>
            <a:r>
              <a:rPr lang="ru-RU" altLang="ru-RU"/>
              <a:t>, меняем местами координаты.</a:t>
            </a:r>
          </a:p>
          <a:p>
            <a:r>
              <a:rPr lang="ru-RU" altLang="ru-RU"/>
              <a:t>На шаге отрисовки, если координаты менялись местами используем </a:t>
            </a:r>
            <a:r>
              <a:rPr lang="en-US" altLang="ru-RU"/>
              <a:t>X </a:t>
            </a:r>
            <a:r>
              <a:rPr lang="ru-RU" altLang="ru-RU"/>
              <a:t>вместо </a:t>
            </a:r>
            <a:r>
              <a:rPr lang="en-US" altLang="ru-RU"/>
              <a:t>Y</a:t>
            </a:r>
            <a:r>
              <a:rPr lang="ru-RU" altLang="ru-RU"/>
              <a:t>,</a:t>
            </a:r>
            <a:r>
              <a:rPr lang="en-US" altLang="ru-RU"/>
              <a:t> </a:t>
            </a:r>
            <a:r>
              <a:rPr lang="ru-RU" altLang="ru-RU"/>
              <a:t>и наоборот.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FB9E78DD-B6F9-481B-818E-62CCDA437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Вносим правки. Направление прямой.</a:t>
            </a:r>
          </a:p>
        </p:txBody>
      </p:sp>
      <p:sp>
        <p:nvSpPr>
          <p:cNvPr id="22531" name="Объект 3">
            <a:extLst>
              <a:ext uri="{FF2B5EF4-FFF2-40B4-BE49-F238E27FC236}">
                <a16:creationId xmlns:a16="http://schemas.microsoft.com/office/drawing/2014/main" id="{A3CA177A-520F-4F29-B506-67BD74BBBE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if (x0&gt;x1)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       std::swap(x0, x1);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       std::swap(y0, y1);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22532" name="Объект 2">
            <a:extLst>
              <a:ext uri="{FF2B5EF4-FFF2-40B4-BE49-F238E27FC236}">
                <a16:creationId xmlns:a16="http://schemas.microsoft.com/office/drawing/2014/main" id="{F0124BDA-D4AB-4E1C-A83B-470CE4B30A4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875213" cy="1665287"/>
          </a:xfrm>
        </p:spPr>
        <p:txBody>
          <a:bodyPr/>
          <a:lstStyle/>
          <a:p>
            <a:r>
              <a:rPr lang="ru-RU" altLang="ru-RU"/>
              <a:t>Если начало прямой находится правее конца, меняем начало и конец местами.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id="{5B457835-5BE6-4810-A027-99DAAEBD9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72B97-FD8B-4E2C-8298-66DA86BD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/>
              <a:t>«</a:t>
            </a:r>
            <a:r>
              <a:rPr lang="ru-RU" b="1" dirty="0" err="1"/>
              <a:t>Компью́терная</a:t>
            </a:r>
            <a:r>
              <a:rPr lang="ru-RU" b="1" dirty="0"/>
              <a:t> </a:t>
            </a:r>
            <a:r>
              <a:rPr lang="ru-RU" b="1" dirty="0" err="1"/>
              <a:t>гра́фика</a:t>
            </a:r>
            <a:r>
              <a:rPr lang="ru-RU" dirty="0"/>
              <a:t> (также </a:t>
            </a:r>
            <a:r>
              <a:rPr lang="ru-RU" b="1" dirty="0" err="1"/>
              <a:t>маши́нная</a:t>
            </a:r>
            <a:r>
              <a:rPr lang="ru-RU" b="1" dirty="0"/>
              <a:t> </a:t>
            </a:r>
            <a:r>
              <a:rPr lang="ru-RU" b="1" dirty="0">
                <a:hlinkClick r:id="rId2" tooltip="Графика"/>
              </a:rPr>
              <a:t>графика</a:t>
            </a:r>
            <a:r>
              <a:rPr lang="ru-RU" dirty="0"/>
              <a:t>) — область деятельности, в которой </a:t>
            </a:r>
            <a:r>
              <a:rPr lang="ru-RU" dirty="0">
                <a:hlinkClick r:id="rId3" tooltip="Компьютер"/>
              </a:rPr>
              <a:t>компьютеры</a:t>
            </a:r>
            <a:r>
              <a:rPr lang="ru-RU" dirty="0"/>
              <a:t> наряду со специальным программным обеспечением используются в качестве инструмента, как для создания (синтеза) и редактирования изображений, так и для оцифровки </a:t>
            </a:r>
            <a:r>
              <a:rPr lang="ru-RU" dirty="0">
                <a:hlinkClick r:id="rId4" tooltip="Визуализация"/>
              </a:rPr>
              <a:t>визуальной информации</a:t>
            </a:r>
            <a:r>
              <a:rPr lang="ru-RU" dirty="0"/>
              <a:t>, полученной из реального мира, с целью дальнейшей её обработки и хранения.»</a:t>
            </a:r>
          </a:p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https://ru.wikipedia.org/wiki/</a:t>
            </a:r>
            <a:r>
              <a:rPr lang="ru-RU" dirty="0" err="1"/>
              <a:t>Компьютерная_графика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630103E5-E307-45F4-BCBA-C34EA6158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Третий вариант</a:t>
            </a:r>
            <a:r>
              <a:rPr lang="en-US" altLang="ru-RU" cap="none"/>
              <a:t>.</a:t>
            </a:r>
            <a:endParaRPr lang="ru-RU" altLang="ru-RU" cap="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96194-CFD2-4912-9762-6386E154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657350"/>
            <a:ext cx="5135562" cy="4581525"/>
          </a:xfrm>
        </p:spPr>
        <p:txBody>
          <a:bodyPr rtlCol="0">
            <a:normAutofit fontScale="55000" lnSpcReduction="20000"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line(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y1, Image &amp;image, Color color)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bool steep = false;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::abs(x0-x1)&lt;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::abs(y0-y1)) { // if the line is steep, we transpose the image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::swap(x0, y0);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::swap(x1, y1);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steep = true;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(x0&gt;x1) { // make it left-to-right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::swap(x0, x1);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::swap(y0, y1);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x=x0; x&lt;=x1; x++)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float t = (x-x0)/(float)(x1-x0);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= y0*(1.-t) + y1*t;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if (steep)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(y, x, color);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B4A9C7D1-69B9-4DF1-93CE-EEF4F0C19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Третий вариант</a:t>
            </a:r>
            <a:r>
              <a:rPr lang="en-US" altLang="ru-RU" cap="none"/>
              <a:t>.</a:t>
            </a:r>
            <a:r>
              <a:rPr lang="ru-RU" altLang="ru-RU" cap="none"/>
              <a:t> И первый рабочий.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296194-CFD2-4912-9762-6386E154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657350"/>
            <a:ext cx="5135562" cy="4581525"/>
          </a:xfrm>
        </p:spPr>
        <p:txBody>
          <a:bodyPr rtlCol="0">
            <a:normAutofit fontScale="55000" lnSpcReduction="20000"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line(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y1, Image &amp;image, Color color)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bool steep = false;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::abs(x0-x1)&lt;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::abs(y0-y1)) { // if the line is steep, we transpose the image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::swap(x0, y0);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::swap(x1, y1);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steep = true;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if (x0&gt;x1) { // make it left-to-right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::swap(x0, x1);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::swap(y0, y1);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x=x0; x&lt;=x1; x++)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float t = (x-x0)/(float)(x1-x0);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= y0*(1.-t) + y1*t;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if (steep)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image.SetPixel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color);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0" name="Рисунок 4">
            <a:extLst>
              <a:ext uri="{FF2B5EF4-FFF2-40B4-BE49-F238E27FC236}">
                <a16:creationId xmlns:a16="http://schemas.microsoft.com/office/drawing/2014/main" id="{8034E787-AA44-46A0-A774-5027EB7A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84338"/>
            <a:ext cx="45545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784EEC5C-F60C-49B1-B42B-475D9A8ED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Алгоритм Брезенхема.</a:t>
            </a:r>
          </a:p>
        </p:txBody>
      </p:sp>
      <p:sp>
        <p:nvSpPr>
          <p:cNvPr id="25603" name="Объект 12">
            <a:extLst>
              <a:ext uri="{FF2B5EF4-FFF2-40B4-BE49-F238E27FC236}">
                <a16:creationId xmlns:a16="http://schemas.microsoft.com/office/drawing/2014/main" id="{B65D1EFE-CB57-4D50-AB40-BF34DB019E7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875213" cy="3541712"/>
          </a:xfrm>
        </p:spPr>
        <p:txBody>
          <a:bodyPr/>
          <a:lstStyle/>
          <a:p>
            <a:r>
              <a:rPr lang="ru-RU" altLang="ru-RU"/>
              <a:t>Идея алгоритма Брезенхема в том, чтобы на каждом шаге вычислять смещение по оси </a:t>
            </a:r>
            <a:r>
              <a:rPr lang="en-US" altLang="ru-RU"/>
              <a:t>Y</a:t>
            </a:r>
            <a:r>
              <a:rPr lang="ru-RU" altLang="ru-RU"/>
              <a:t> относительно центра пиксела и при превышении значения 0,5 сдвигать отображаемый пиксель на одно положение вверх/вниз.</a:t>
            </a:r>
          </a:p>
        </p:txBody>
      </p:sp>
      <p:pic>
        <p:nvPicPr>
          <p:cNvPr id="25604" name="Объект 5">
            <a:extLst>
              <a:ext uri="{FF2B5EF4-FFF2-40B4-BE49-F238E27FC236}">
                <a16:creationId xmlns:a16="http://schemas.microsoft.com/office/drawing/2014/main" id="{11DD4E63-4B47-4719-B2A3-9D5827B3FEF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1413" y="3105150"/>
            <a:ext cx="4878387" cy="183038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09246250-9168-4170-B26E-7BA70AC34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Четвёртый вариант</a:t>
            </a:r>
            <a:r>
              <a:rPr lang="en-US" altLang="ru-RU" cap="none"/>
              <a:t>.</a:t>
            </a:r>
            <a:r>
              <a:rPr lang="ru-RU" altLang="ru-RU" cap="none"/>
              <a:t> </a:t>
            </a:r>
            <a:br>
              <a:rPr lang="ru-RU" altLang="ru-RU" cap="none"/>
            </a:br>
            <a:r>
              <a:rPr lang="ru-RU" altLang="ru-RU" cap="none"/>
              <a:t>«Идеальный»</a:t>
            </a:r>
          </a:p>
        </p:txBody>
      </p:sp>
      <p:sp>
        <p:nvSpPr>
          <p:cNvPr id="26627" name="Объект 4">
            <a:extLst>
              <a:ext uri="{FF2B5EF4-FFF2-40B4-BE49-F238E27FC236}">
                <a16:creationId xmlns:a16="http://schemas.microsoft.com/office/drawing/2014/main" id="{D407EBBF-E61F-4656-A9F6-D2BB2E67373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void line(int x0, int y0, int x1, int y1, Image &amp;image, Color color)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int dx = x1-x0;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int dy = y1-y0;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float derror = std::abs(dy/float(dx));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float error = 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int y = y0;</a:t>
            </a:r>
            <a:endParaRPr lang="ru-RU" altLang="ru-RU" sz="140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ru-RU" sz="140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for (int x=x0; x&lt;=x1; x++)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    image.SetPixel(x, y, color);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    error += derror;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    if (error&gt;.5)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        y += (y1&gt;y0?1:-1);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        error -= 1.;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   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   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/>
              <a:t>}</a:t>
            </a:r>
            <a:endParaRPr lang="ru-RU" altLang="ru-RU" sz="1400"/>
          </a:p>
        </p:txBody>
      </p:sp>
      <p:sp>
        <p:nvSpPr>
          <p:cNvPr id="26628" name="Объект 5">
            <a:extLst>
              <a:ext uri="{FF2B5EF4-FFF2-40B4-BE49-F238E27FC236}">
                <a16:creationId xmlns:a16="http://schemas.microsoft.com/office/drawing/2014/main" id="{AD8E87AA-6DA6-4DE3-AE07-4AAECDCBF0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875213" cy="3541712"/>
          </a:xfrm>
        </p:spPr>
        <p:txBody>
          <a:bodyPr/>
          <a:lstStyle/>
          <a:p>
            <a:r>
              <a:rPr lang="ru-RU" altLang="ru-RU" sz="1800"/>
              <a:t>Для упрощения восприятия предполагаем, что смещение по </a:t>
            </a:r>
            <a:r>
              <a:rPr lang="en-US" altLang="ru-RU" sz="1800"/>
              <a:t>X </a:t>
            </a:r>
            <a:r>
              <a:rPr lang="ru-RU" altLang="ru-RU" sz="1800"/>
              <a:t>больше, чем по </a:t>
            </a:r>
            <a:r>
              <a:rPr lang="en-US" altLang="ru-RU" sz="1800"/>
              <a:t>Y</a:t>
            </a:r>
            <a:r>
              <a:rPr lang="ru-RU" altLang="ru-RU" sz="1800"/>
              <a:t>, а начало отрезка расположено левее конца.</a:t>
            </a:r>
          </a:p>
          <a:p>
            <a:r>
              <a:rPr lang="en-US" altLang="ru-RU" sz="1800"/>
              <a:t>derror </a:t>
            </a:r>
            <a:r>
              <a:rPr lang="ru-RU" altLang="ru-RU" sz="1800"/>
              <a:t>– отношение сдвига по </a:t>
            </a:r>
            <a:r>
              <a:rPr lang="en-US" altLang="ru-RU" sz="1800"/>
              <a:t>Y </a:t>
            </a:r>
            <a:r>
              <a:rPr lang="ru-RU" altLang="ru-RU" sz="1800"/>
              <a:t>и сдвига по </a:t>
            </a:r>
            <a:r>
              <a:rPr lang="en-US" altLang="ru-RU" sz="1800"/>
              <a:t>X</a:t>
            </a:r>
            <a:r>
              <a:rPr lang="ru-RU" altLang="ru-RU" sz="1800"/>
              <a:t>. Фактически – значение, добавляемое на каждом шаге к смещению по </a:t>
            </a:r>
            <a:r>
              <a:rPr lang="en-US" altLang="ru-RU" sz="1800"/>
              <a:t>Y</a:t>
            </a:r>
            <a:r>
              <a:rPr lang="ru-RU" altLang="ru-RU" sz="1800"/>
              <a:t>.</a:t>
            </a:r>
          </a:p>
          <a:p>
            <a:r>
              <a:rPr lang="en-US" altLang="ru-RU" sz="1800"/>
              <a:t>error</a:t>
            </a:r>
            <a:r>
              <a:rPr lang="ru-RU" altLang="ru-RU" sz="1800"/>
              <a:t> – переменная, накапливающая смещение по </a:t>
            </a:r>
            <a:r>
              <a:rPr lang="en-US" altLang="ru-RU" sz="1800"/>
              <a:t>Y</a:t>
            </a:r>
            <a:r>
              <a:rPr lang="ru-RU" altLang="ru-RU" sz="1800"/>
              <a:t>.</a:t>
            </a:r>
          </a:p>
          <a:p>
            <a:r>
              <a:rPr lang="ru-RU" altLang="ru-RU" sz="1800"/>
              <a:t>Как только </a:t>
            </a:r>
            <a:r>
              <a:rPr lang="en-US" altLang="ru-RU" sz="1800"/>
              <a:t>error </a:t>
            </a:r>
            <a:r>
              <a:rPr lang="ru-RU" altLang="ru-RU" sz="1800"/>
              <a:t>превышает 0,5 – увеличиваем/уменьшаем значение </a:t>
            </a:r>
            <a:r>
              <a:rPr lang="en-US" altLang="ru-RU" sz="1800"/>
              <a:t>y </a:t>
            </a:r>
            <a:r>
              <a:rPr lang="ru-RU" altLang="ru-RU" sz="1800"/>
              <a:t>на 1.</a:t>
            </a:r>
          </a:p>
        </p:txBody>
      </p:sp>
      <p:pic>
        <p:nvPicPr>
          <p:cNvPr id="26629" name="Объект 5">
            <a:extLst>
              <a:ext uri="{FF2B5EF4-FFF2-40B4-BE49-F238E27FC236}">
                <a16:creationId xmlns:a16="http://schemas.microsoft.com/office/drawing/2014/main" id="{2E84746E-4D89-4CDF-A268-FF2E034E5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722313"/>
            <a:ext cx="33909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60E341A8-8818-48D3-A839-C6834D33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Что можно улучшить?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6B479D-AF50-4C83-8703-553642FE4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/>
              <a:t>Очевидное улучшение: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На лабораторных вам будет предложено реализовать полностью целочисленный алгоритм </a:t>
            </a:r>
            <a:r>
              <a:rPr lang="ru-RU" dirty="0" err="1"/>
              <a:t>Брезенхема</a:t>
            </a:r>
            <a:r>
              <a:rPr lang="ru-RU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B26396F-2CEE-4D00-90BE-81332689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8"/>
            <a:ext cx="4875213" cy="354171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/>
              <a:t>Неочевидное улучшение: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Можно ли что-то принципиально изменить в алгоритме?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И зачем это может быть нужно?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>
            <a:extLst>
              <a:ext uri="{FF2B5EF4-FFF2-40B4-BE49-F238E27FC236}">
                <a16:creationId xmlns:a16="http://schemas.microsoft.com/office/drawing/2014/main" id="{598FE321-9456-4257-B4EE-680AA0DEF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Что можно улучшить?</a:t>
            </a:r>
            <a:br>
              <a:rPr lang="ru-RU" altLang="ru-RU" cap="none"/>
            </a:br>
            <a:r>
              <a:rPr lang="ru-RU" altLang="ru-RU" cap="none"/>
              <a:t>Сглаживание прямых (</a:t>
            </a:r>
            <a:r>
              <a:rPr lang="en-US" altLang="ru-RU" cap="none"/>
              <a:t>anti-aliasing</a:t>
            </a:r>
            <a:r>
              <a:rPr lang="ru-RU" altLang="ru-RU" cap="none"/>
              <a:t>)</a:t>
            </a:r>
          </a:p>
        </p:txBody>
      </p:sp>
      <p:pic>
        <p:nvPicPr>
          <p:cNvPr id="28675" name="Объект 5">
            <a:extLst>
              <a:ext uri="{FF2B5EF4-FFF2-40B4-BE49-F238E27FC236}">
                <a16:creationId xmlns:a16="http://schemas.microsoft.com/office/drawing/2014/main" id="{4F30C8E9-50FA-4C3C-B610-7BC1A2AD917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1413" y="3105150"/>
            <a:ext cx="4878387" cy="1830388"/>
          </a:xfrm>
        </p:spPr>
      </p:pic>
      <p:pic>
        <p:nvPicPr>
          <p:cNvPr id="28676" name="Объект 11">
            <a:extLst>
              <a:ext uri="{FF2B5EF4-FFF2-40B4-BE49-F238E27FC236}">
                <a16:creationId xmlns:a16="http://schemas.microsoft.com/office/drawing/2014/main" id="{D0134F89-E3B2-497E-8D6F-54A90067AE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3106738"/>
            <a:ext cx="4875213" cy="1827212"/>
          </a:xfrm>
        </p:spPr>
      </p:pic>
      <p:sp>
        <p:nvSpPr>
          <p:cNvPr id="28677" name="TextBox 12">
            <a:extLst>
              <a:ext uri="{FF2B5EF4-FFF2-40B4-BE49-F238E27FC236}">
                <a16:creationId xmlns:a16="http://schemas.microsoft.com/office/drawing/2014/main" id="{DE480C55-8AD0-4DA7-9CF2-7560F616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2466975"/>
            <a:ext cx="3567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ru-RU" altLang="ru-RU" sz="2800"/>
              <a:t>Алгоритм Брезенхема</a:t>
            </a:r>
          </a:p>
        </p:txBody>
      </p:sp>
      <p:sp>
        <p:nvSpPr>
          <p:cNvPr id="28678" name="TextBox 13">
            <a:extLst>
              <a:ext uri="{FF2B5EF4-FFF2-40B4-BE49-F238E27FC236}">
                <a16:creationId xmlns:a16="http://schemas.microsoft.com/office/drawing/2014/main" id="{7D7D2A4B-1861-4D07-A983-47D67055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8" y="2466975"/>
            <a:ext cx="210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/>
            <a:r>
              <a:rPr lang="ru-RU" altLang="ru-RU" sz="2800"/>
              <a:t>Алгоритм Ву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C7FE37D4-3518-4B9D-BBF7-5C10887B1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Алгоритм Ву.</a:t>
            </a:r>
          </a:p>
        </p:txBody>
      </p:sp>
      <p:sp>
        <p:nvSpPr>
          <p:cNvPr id="29699" name="Объект 12">
            <a:extLst>
              <a:ext uri="{FF2B5EF4-FFF2-40B4-BE49-F238E27FC236}">
                <a16:creationId xmlns:a16="http://schemas.microsoft.com/office/drawing/2014/main" id="{777D5564-EBC9-4E97-9A60-33CEDE0B740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4875213" cy="3541712"/>
          </a:xfrm>
        </p:spPr>
        <p:txBody>
          <a:bodyPr/>
          <a:lstStyle/>
          <a:p>
            <a:r>
              <a:rPr lang="ru-RU" altLang="ru-RU"/>
              <a:t>Идея алгоритма Ву в том, чтобы на каждом шаге использовать смещение по оси </a:t>
            </a:r>
            <a:r>
              <a:rPr lang="en-US" altLang="ru-RU"/>
              <a:t>Y</a:t>
            </a:r>
            <a:r>
              <a:rPr lang="ru-RU" altLang="ru-RU"/>
              <a:t> не как бинарное решающее правило перехода к новой координате, а как веса для значения яркости.</a:t>
            </a:r>
          </a:p>
          <a:p>
            <a:endParaRPr lang="ru-RU" altLang="ru-RU"/>
          </a:p>
        </p:txBody>
      </p:sp>
      <p:pic>
        <p:nvPicPr>
          <p:cNvPr id="29700" name="Объект 11">
            <a:extLst>
              <a:ext uri="{FF2B5EF4-FFF2-40B4-BE49-F238E27FC236}">
                <a16:creationId xmlns:a16="http://schemas.microsoft.com/office/drawing/2014/main" id="{E200F2C6-B7DF-4954-A92E-2ABBF59C7E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1413" y="3105150"/>
            <a:ext cx="4878387" cy="183038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292FAF33-EF98-4FCE-9274-6A1966125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Пятый вариант</a:t>
            </a:r>
            <a:r>
              <a:rPr lang="en-US" altLang="ru-RU" cap="none"/>
              <a:t>.</a:t>
            </a:r>
            <a:r>
              <a:rPr lang="ru-RU" altLang="ru-RU" cap="none"/>
              <a:t> </a:t>
            </a:r>
            <a:br>
              <a:rPr lang="ru-RU" altLang="ru-RU" cap="none"/>
            </a:br>
            <a:r>
              <a:rPr lang="ru-RU" altLang="ru-RU" cap="none"/>
              <a:t>«Сглаженный».</a:t>
            </a:r>
          </a:p>
        </p:txBody>
      </p:sp>
      <p:sp>
        <p:nvSpPr>
          <p:cNvPr id="30723" name="Объект 4">
            <a:extLst>
              <a:ext uri="{FF2B5EF4-FFF2-40B4-BE49-F238E27FC236}">
                <a16:creationId xmlns:a16="http://schemas.microsoft.com/office/drawing/2014/main" id="{FAFD84FE-8FDD-407C-AEB3-44B65EB1433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41413" y="2249488"/>
            <a:ext cx="4878387" cy="35417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void line(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x0,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y0,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x1,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y1, Image &amp;image, Color color)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dx = x1-x0;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</a:t>
            </a:r>
            <a:r>
              <a:rPr lang="en-US" altLang="ru-RU" sz="1400" dirty="0" err="1"/>
              <a:t>dy</a:t>
            </a:r>
            <a:r>
              <a:rPr lang="en-US" altLang="ru-RU" sz="1400" dirty="0"/>
              <a:t> = y1-y0;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float </a:t>
            </a:r>
            <a:r>
              <a:rPr lang="en-US" altLang="ru-RU" sz="1400" dirty="0" err="1"/>
              <a:t>derror</a:t>
            </a:r>
            <a:r>
              <a:rPr lang="en-US" altLang="ru-RU" sz="1400" dirty="0"/>
              <a:t> = </a:t>
            </a:r>
            <a:r>
              <a:rPr lang="en-US" altLang="ru-RU" sz="1400" dirty="0" err="1"/>
              <a:t>std</a:t>
            </a:r>
            <a:r>
              <a:rPr lang="en-US" altLang="ru-RU" sz="1400" dirty="0"/>
              <a:t>::abs(</a:t>
            </a:r>
            <a:r>
              <a:rPr lang="en-US" altLang="ru-RU" sz="1400" dirty="0" err="1"/>
              <a:t>dy</a:t>
            </a:r>
            <a:r>
              <a:rPr lang="en-US" altLang="ru-RU" sz="1400" dirty="0"/>
              <a:t>/float(dx));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float error = 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y = y0;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</a:t>
            </a:r>
            <a:r>
              <a:rPr lang="en-US" altLang="ru-RU" sz="1400" dirty="0" err="1"/>
              <a:t>sy</a:t>
            </a:r>
            <a:r>
              <a:rPr lang="en-US" altLang="ru-RU" sz="1400" dirty="0"/>
              <a:t> = (y1&gt;y0?1:-1);</a:t>
            </a:r>
            <a:endParaRPr lang="ru-RU" altLang="ru-RU" sz="14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ru-RU" sz="14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for (</a:t>
            </a:r>
            <a:r>
              <a:rPr lang="en-US" altLang="ru-RU" sz="1400" dirty="0" err="1"/>
              <a:t>int</a:t>
            </a:r>
            <a:r>
              <a:rPr lang="en-US" altLang="ru-RU" sz="1400" dirty="0"/>
              <a:t> x=x0; x&lt;=x1; x++) 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    </a:t>
            </a:r>
            <a:r>
              <a:rPr lang="en-US" altLang="ru-RU" sz="1400" dirty="0" err="1"/>
              <a:t>image.SetPixel</a:t>
            </a:r>
            <a:r>
              <a:rPr lang="en-US" altLang="ru-RU" sz="1400" dirty="0"/>
              <a:t>(x, y, color*(1-error));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    </a:t>
            </a:r>
            <a:r>
              <a:rPr lang="en-US" altLang="ru-RU" sz="1400" dirty="0" err="1"/>
              <a:t>image.SetPixel</a:t>
            </a:r>
            <a:r>
              <a:rPr lang="en-US" altLang="ru-RU" sz="1400" dirty="0"/>
              <a:t>(x, y + </a:t>
            </a:r>
            <a:r>
              <a:rPr lang="en-US" altLang="ru-RU" sz="1400" dirty="0" err="1"/>
              <a:t>sy</a:t>
            </a:r>
            <a:r>
              <a:rPr lang="en-US" altLang="ru-RU" sz="1400" dirty="0"/>
              <a:t>, color*error);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    error += </a:t>
            </a:r>
            <a:r>
              <a:rPr lang="en-US" altLang="ru-RU" sz="1400" dirty="0" err="1"/>
              <a:t>derror</a:t>
            </a:r>
            <a:r>
              <a:rPr lang="en-US" altLang="ru-RU" sz="1400" dirty="0"/>
              <a:t>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    if (error&gt;</a:t>
            </a:r>
            <a:r>
              <a:rPr lang="ru-RU" altLang="ru-RU" sz="1400" dirty="0"/>
              <a:t>1</a:t>
            </a:r>
            <a:r>
              <a:rPr lang="en-US" altLang="ru-RU" sz="1400" dirty="0"/>
              <a:t>.</a:t>
            </a:r>
            <a:r>
              <a:rPr lang="ru-RU" altLang="ru-RU" sz="1400" dirty="0"/>
              <a:t>0</a:t>
            </a:r>
            <a:r>
              <a:rPr lang="en-US" altLang="ru-RU" sz="1400" dirty="0"/>
              <a:t>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ru-RU" sz="1400" dirty="0"/>
              <a:t>            y += </a:t>
            </a:r>
            <a:r>
              <a:rPr lang="en-US" altLang="ru-RU" sz="1400"/>
              <a:t>sy;</a:t>
            </a:r>
            <a:endParaRPr lang="en-US" altLang="ru-RU" sz="1400" dirty="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        error -= </a:t>
            </a:r>
            <a:r>
              <a:rPr lang="ru-RU" altLang="ru-RU" sz="1400" dirty="0"/>
              <a:t>1</a:t>
            </a:r>
            <a:r>
              <a:rPr lang="en-US" altLang="ru-RU" sz="1400" dirty="0"/>
              <a:t>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   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   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400" dirty="0"/>
              <a:t>}</a:t>
            </a:r>
            <a:endParaRPr lang="ru-RU" altLang="ru-RU" sz="1400" dirty="0"/>
          </a:p>
        </p:txBody>
      </p:sp>
      <p:sp>
        <p:nvSpPr>
          <p:cNvPr id="30724" name="Объект 5">
            <a:extLst>
              <a:ext uri="{FF2B5EF4-FFF2-40B4-BE49-F238E27FC236}">
                <a16:creationId xmlns:a16="http://schemas.microsoft.com/office/drawing/2014/main" id="{AF6E0388-8814-4F3A-88D3-9302D2A6996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2249488"/>
            <a:ext cx="5429250" cy="3827462"/>
          </a:xfrm>
        </p:spPr>
        <p:txBody>
          <a:bodyPr/>
          <a:lstStyle/>
          <a:p>
            <a:r>
              <a:rPr lang="ru-RU" altLang="ru-RU" sz="1600"/>
              <a:t>Для упрощения восприятия предполагаем, что смещение по </a:t>
            </a:r>
            <a:r>
              <a:rPr lang="en-US" altLang="ru-RU" sz="1600"/>
              <a:t>X </a:t>
            </a:r>
            <a:r>
              <a:rPr lang="ru-RU" altLang="ru-RU" sz="1600"/>
              <a:t>больше, чем по </a:t>
            </a:r>
            <a:r>
              <a:rPr lang="en-US" altLang="ru-RU" sz="1600"/>
              <a:t>Y</a:t>
            </a:r>
            <a:r>
              <a:rPr lang="ru-RU" altLang="ru-RU" sz="1600"/>
              <a:t>, а начало отрезка расположено левее конца.</a:t>
            </a:r>
          </a:p>
          <a:p>
            <a:r>
              <a:rPr lang="en-US" altLang="ru-RU" sz="1600"/>
              <a:t>derror </a:t>
            </a:r>
            <a:r>
              <a:rPr lang="ru-RU" altLang="ru-RU" sz="1600"/>
              <a:t>– отношение сдвига по </a:t>
            </a:r>
            <a:r>
              <a:rPr lang="en-US" altLang="ru-RU" sz="1600"/>
              <a:t>Y </a:t>
            </a:r>
            <a:r>
              <a:rPr lang="ru-RU" altLang="ru-RU" sz="1600"/>
              <a:t>и сдвига по </a:t>
            </a:r>
            <a:r>
              <a:rPr lang="en-US" altLang="ru-RU" sz="1600"/>
              <a:t>X</a:t>
            </a:r>
            <a:r>
              <a:rPr lang="ru-RU" altLang="ru-RU" sz="1600"/>
              <a:t>. Фактически – значение, добавляемое на каждом шаге к смещению по </a:t>
            </a:r>
            <a:r>
              <a:rPr lang="en-US" altLang="ru-RU" sz="1600"/>
              <a:t>Y</a:t>
            </a:r>
            <a:r>
              <a:rPr lang="ru-RU" altLang="ru-RU" sz="1600"/>
              <a:t>.</a:t>
            </a:r>
          </a:p>
          <a:p>
            <a:r>
              <a:rPr lang="en-US" altLang="ru-RU" sz="1600"/>
              <a:t>error</a:t>
            </a:r>
            <a:r>
              <a:rPr lang="ru-RU" altLang="ru-RU" sz="1600"/>
              <a:t> – переменная, накапливающая смещение по </a:t>
            </a:r>
            <a:r>
              <a:rPr lang="en-US" altLang="ru-RU" sz="1600"/>
              <a:t>Y</a:t>
            </a:r>
            <a:r>
              <a:rPr lang="ru-RU" altLang="ru-RU" sz="1600"/>
              <a:t>.</a:t>
            </a:r>
          </a:p>
          <a:p>
            <a:r>
              <a:rPr lang="ru-RU" altLang="ru-RU" sz="1600"/>
              <a:t>Как только </a:t>
            </a:r>
            <a:r>
              <a:rPr lang="en-US" altLang="ru-RU" sz="1600"/>
              <a:t>error </a:t>
            </a:r>
            <a:r>
              <a:rPr lang="ru-RU" altLang="ru-RU" sz="1600"/>
              <a:t>превышает по модулю </a:t>
            </a:r>
            <a:r>
              <a:rPr lang="en-US" altLang="ru-RU" sz="1600"/>
              <a:t>1</a:t>
            </a:r>
            <a:r>
              <a:rPr lang="ru-RU" altLang="ru-RU" sz="1600"/>
              <a:t> – увеличиваем/уменьшаем значение </a:t>
            </a:r>
            <a:r>
              <a:rPr lang="en-US" altLang="ru-RU" sz="1600"/>
              <a:t>y </a:t>
            </a:r>
            <a:r>
              <a:rPr lang="ru-RU" altLang="ru-RU" sz="1600"/>
              <a:t>на 1.</a:t>
            </a:r>
          </a:p>
          <a:p>
            <a:r>
              <a:rPr lang="ru-RU" altLang="ru-RU" sz="1600"/>
              <a:t>На каждом шаге присваиваем значение яркости двум соседним пикселам в зависимости от значения </a:t>
            </a:r>
            <a:r>
              <a:rPr lang="en-US" altLang="ru-RU" sz="1600"/>
              <a:t>error</a:t>
            </a:r>
            <a:r>
              <a:rPr lang="ru-RU" altLang="ru-RU" sz="1600"/>
              <a:t>.</a:t>
            </a:r>
          </a:p>
        </p:txBody>
      </p:sp>
      <p:pic>
        <p:nvPicPr>
          <p:cNvPr id="30725" name="Объект 11">
            <a:extLst>
              <a:ext uri="{FF2B5EF4-FFF2-40B4-BE49-F238E27FC236}">
                <a16:creationId xmlns:a16="http://schemas.microsoft.com/office/drawing/2014/main" id="{F8214408-DBD5-4103-B474-55BE5AEE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693738"/>
            <a:ext cx="3544888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>
            <a:extLst>
              <a:ext uri="{FF2B5EF4-FFF2-40B4-BE49-F238E27FC236}">
                <a16:creationId xmlns:a16="http://schemas.microsoft.com/office/drawing/2014/main" id="{20306485-CFC1-4AA2-B54B-15C65DFDD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38150"/>
            <a:ext cx="9906000" cy="14779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Сравнение результатов.</a:t>
            </a:r>
          </a:p>
        </p:txBody>
      </p:sp>
      <p:pic>
        <p:nvPicPr>
          <p:cNvPr id="31747" name="Рисунок 4">
            <a:extLst>
              <a:ext uri="{FF2B5EF4-FFF2-40B4-BE49-F238E27FC236}">
                <a16:creationId xmlns:a16="http://schemas.microsoft.com/office/drawing/2014/main" id="{D39B8B25-85C6-4D1D-A94F-078D3E81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1655763"/>
            <a:ext cx="4554537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Объект 9">
            <a:extLst>
              <a:ext uri="{FF2B5EF4-FFF2-40B4-BE49-F238E27FC236}">
                <a16:creationId xmlns:a16="http://schemas.microsoft.com/office/drawing/2014/main" id="{E0061DB3-2BF4-41A1-9980-BA6FF548CF0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55763"/>
            <a:ext cx="4554538" cy="4554537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84596819-BDBC-4BAC-BBEC-20CED377E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Задача на модуль: «Проволочный» рендер</a:t>
            </a:r>
          </a:p>
        </p:txBody>
      </p:sp>
      <p:sp>
        <p:nvSpPr>
          <p:cNvPr id="32771" name="Объект 6">
            <a:extLst>
              <a:ext uri="{FF2B5EF4-FFF2-40B4-BE49-F238E27FC236}">
                <a16:creationId xmlns:a16="http://schemas.microsoft.com/office/drawing/2014/main" id="{F6580341-42CD-444C-ACA6-BBC092D9AED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105650" y="2249488"/>
            <a:ext cx="3941763" cy="3541712"/>
          </a:xfrm>
        </p:spPr>
        <p:txBody>
          <a:bodyPr/>
          <a:lstStyle/>
          <a:p>
            <a:r>
              <a:rPr lang="ru-RU" altLang="ru-RU"/>
              <a:t>Загрузить модель в формате </a:t>
            </a:r>
            <a:r>
              <a:rPr lang="en-US" altLang="ru-RU"/>
              <a:t>obj</a:t>
            </a:r>
            <a:r>
              <a:rPr lang="ru-RU" altLang="ru-RU"/>
              <a:t> из файла.</a:t>
            </a:r>
          </a:p>
          <a:p>
            <a:r>
              <a:rPr lang="ru-RU" altLang="ru-RU"/>
              <a:t>Нарисовать все грани модели без учёта перспективы, глубины, невидимых границ и т.д.</a:t>
            </a:r>
          </a:p>
          <a:p>
            <a:endParaRPr lang="ru-RU" altLang="ru-RU"/>
          </a:p>
        </p:txBody>
      </p:sp>
      <p:pic>
        <p:nvPicPr>
          <p:cNvPr id="32772" name="Объект 4">
            <a:extLst>
              <a:ext uri="{FF2B5EF4-FFF2-40B4-BE49-F238E27FC236}">
                <a16:creationId xmlns:a16="http://schemas.microsoft.com/office/drawing/2014/main" id="{F5489807-3D6A-4983-9D3D-4265C19D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2259013"/>
            <a:ext cx="28892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Рисунок 11">
            <a:extLst>
              <a:ext uri="{FF2B5EF4-FFF2-40B4-BE49-F238E27FC236}">
                <a16:creationId xmlns:a16="http://schemas.microsoft.com/office/drawing/2014/main" id="{7DE8A83D-A6F3-4427-9957-35C1C7A50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097088"/>
            <a:ext cx="3211512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9391256D-A87A-4B62-9689-4FDAAEA60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Задачи и инструменты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7E7F8B6-CAED-4947-8D53-36DA0B9478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2784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6756">
                  <a:extLst>
                    <a:ext uri="{9D8B030D-6E8A-4147-A177-3AD203B41FA5}">
                      <a16:colId xmlns:a16="http://schemas.microsoft.com/office/drawing/2014/main" val="2472573643"/>
                    </a:ext>
                  </a:extLst>
                </a:gridCol>
                <a:gridCol w="2997244">
                  <a:extLst>
                    <a:ext uri="{9D8B030D-6E8A-4147-A177-3AD203B41FA5}">
                      <a16:colId xmlns:a16="http://schemas.microsoft.com/office/drawing/2014/main" val="7676338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937320514"/>
                    </a:ext>
                  </a:extLst>
                </a:gridCol>
              </a:tblGrid>
              <a:tr h="510720"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Задачи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Приложения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Инструменты разработчика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2718475597"/>
                  </a:ext>
                </a:extLst>
              </a:tr>
              <a:tr h="881517"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Формирование трёхмерных моделей и сцен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Blender, Maya, 3ds Max, …</a:t>
                      </a:r>
                      <a:endParaRPr lang="ru-RU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Ogre3D, </a:t>
                      </a:r>
                      <a:r>
                        <a:rPr lang="en-US" sz="1800" dirty="0" err="1"/>
                        <a:t>Irrlicht</a:t>
                      </a:r>
                      <a:r>
                        <a:rPr lang="en-US" sz="1800" dirty="0"/>
                        <a:t>, Unity3D, …</a:t>
                      </a:r>
                      <a:endParaRPr lang="ru-RU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218914320"/>
                  </a:ext>
                </a:extLst>
              </a:tr>
              <a:tr h="881517">
                <a:tc>
                  <a:txBody>
                    <a:bodyPr/>
                    <a:lstStyle/>
                    <a:p>
                      <a:pPr algn="l"/>
                      <a:r>
                        <a:rPr lang="ru-RU" sz="1800" dirty="0"/>
                        <a:t>Рендеринг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SOLIDWORKS Visualization,</a:t>
                      </a:r>
                    </a:p>
                    <a:p>
                      <a:pPr algn="l"/>
                      <a:r>
                        <a:rPr lang="en-US" sz="1800" dirty="0"/>
                        <a:t>V-Ray, …</a:t>
                      </a:r>
                      <a:endParaRPr lang="ru-RU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OpenGL, DirectX, VTK, …</a:t>
                      </a:r>
                      <a:endParaRPr lang="ru-RU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277612196"/>
                  </a:ext>
                </a:extLst>
              </a:tr>
              <a:tr h="510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Редактирование изображений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Photoshop, GIMP, …</a:t>
                      </a:r>
                      <a:endParaRPr lang="ru-RU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OpenCV, ITK, …</a:t>
                      </a:r>
                      <a:endParaRPr lang="ru-RU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9935355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AA231F54-3FC5-4AB3-8076-61090044E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ru-RU" cap="none"/>
              <a:t>OpenGL</a:t>
            </a:r>
            <a:endParaRPr lang="ru-RU" altLang="ru-RU" cap="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72B97-FD8B-4E2C-8298-66DA86BD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err="1"/>
              <a:t>OpenGL</a:t>
            </a:r>
            <a:r>
              <a:rPr lang="ru-RU" dirty="0"/>
              <a:t> (</a:t>
            </a:r>
            <a:r>
              <a:rPr lang="ru-RU" b="1" dirty="0" err="1"/>
              <a:t>Open</a:t>
            </a:r>
            <a:r>
              <a:rPr lang="ru-RU" dirty="0"/>
              <a:t> </a:t>
            </a:r>
            <a:r>
              <a:rPr lang="ru-RU" b="1" dirty="0" err="1"/>
              <a:t>G</a:t>
            </a:r>
            <a:r>
              <a:rPr lang="ru-RU" dirty="0" err="1"/>
              <a:t>raphics</a:t>
            </a:r>
            <a:r>
              <a:rPr lang="ru-RU" dirty="0"/>
              <a:t> </a:t>
            </a:r>
            <a:r>
              <a:rPr lang="ru-RU" b="1" dirty="0" err="1"/>
              <a:t>L</a:t>
            </a:r>
            <a:r>
              <a:rPr lang="ru-RU" dirty="0" err="1"/>
              <a:t>ibrary</a:t>
            </a:r>
            <a:r>
              <a:rPr lang="ru-RU" dirty="0"/>
              <a:t>) — спецификация, определяющая </a:t>
            </a:r>
            <a:r>
              <a:rPr lang="ru-RU" dirty="0" err="1"/>
              <a:t>платформонезависимый</a:t>
            </a:r>
            <a:r>
              <a:rPr lang="ru-RU" dirty="0"/>
              <a:t> </a:t>
            </a:r>
            <a:r>
              <a:rPr lang="ru-RU" sz="2500" dirty="0"/>
              <a:t>программный интерфейс для написания приложений, использующих двумерную и трёхмерную компьютерную графику.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Основным принципом работы </a:t>
            </a:r>
            <a:r>
              <a:rPr lang="ru-RU" dirty="0" err="1"/>
              <a:t>OpenGL</a:t>
            </a:r>
            <a:r>
              <a:rPr lang="ru-RU" dirty="0"/>
              <a:t> является получение наборов векторных графических примитивов в виде точек, линий и треугольников с последующей математической обработкой полученных данных и построением растровой картинки на экране и/или в памяти. Векторные трансформации и растеризация выполняются графическим конвейером (</a:t>
            </a:r>
            <a:r>
              <a:rPr lang="ru-RU" dirty="0" err="1"/>
              <a:t>graphics</a:t>
            </a:r>
            <a:r>
              <a:rPr lang="ru-RU" dirty="0"/>
              <a:t> </a:t>
            </a:r>
            <a:r>
              <a:rPr lang="ru-RU" dirty="0" err="1"/>
              <a:t>pipeline</a:t>
            </a:r>
            <a:r>
              <a:rPr lang="ru-RU" dirty="0"/>
              <a:t>). Абсолютное большинство команд </a:t>
            </a:r>
            <a:r>
              <a:rPr lang="ru-RU" dirty="0" err="1"/>
              <a:t>OpenGL</a:t>
            </a:r>
            <a:r>
              <a:rPr lang="ru-RU" dirty="0"/>
              <a:t> попадает в одну из двух групп: либо они добавляют графические примитивы на вход в конвейер, либо конфигурируют конвейер на различное исполнение трансформаций.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9D973283-4A6A-41C2-807B-708C05755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619125"/>
            <a:ext cx="9906000" cy="120808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Графический конвейер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C835FD1-C3D7-4F35-9E89-10977326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0425" y="2249488"/>
            <a:ext cx="4662488" cy="3541712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Преобразование вершин: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На входе: координаты, цвет, нормаль, текстурные координаты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Трансформация позиции, вычисление освещённости, генерация текстурных координат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Формирование примитивов и растеризация: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На входе: трансформированные вершины и информация о примитивах (полигонах)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Вычисление фрагментов и пиксельных позиций примитивов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Раскрашивание и </a:t>
            </a:r>
            <a:r>
              <a:rPr lang="ru-RU" dirty="0" err="1"/>
              <a:t>текстурирование</a:t>
            </a:r>
            <a:r>
              <a:rPr lang="ru-RU" dirty="0"/>
              <a:t>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Входные данные: информация о фрагментах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Наложение текстуры, цвета, эффектов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Растровые операции: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Входные данные: положение и значение цвета пиксела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Тестирование на необходимость отрисовки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7066338-CCD2-4E5C-B6B7-C4A095B74F7D}"/>
              </a:ext>
            </a:extLst>
          </p:cNvPr>
          <p:cNvSpPr/>
          <p:nvPr/>
        </p:nvSpPr>
        <p:spPr>
          <a:xfrm>
            <a:off x="1252589" y="2751590"/>
            <a:ext cx="1927898" cy="847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Преобразование вершин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C72B94A-883B-4FE2-BFF9-8F2FC87A5881}"/>
              </a:ext>
            </a:extLst>
          </p:cNvPr>
          <p:cNvSpPr/>
          <p:nvPr/>
        </p:nvSpPr>
        <p:spPr>
          <a:xfrm>
            <a:off x="5019555" y="2761392"/>
            <a:ext cx="1927900" cy="847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Формирование примитивов и растеризация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8091B1C-12C6-4414-9394-99430B20F003}"/>
              </a:ext>
            </a:extLst>
          </p:cNvPr>
          <p:cNvSpPr/>
          <p:nvPr/>
        </p:nvSpPr>
        <p:spPr>
          <a:xfrm>
            <a:off x="5019556" y="4426465"/>
            <a:ext cx="1927899" cy="847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Раскрашивание и </a:t>
            </a:r>
            <a:r>
              <a:rPr lang="ru-RU" sz="1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текстурирование</a:t>
            </a:r>
            <a:endParaRPr lang="ru-RU" sz="1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717853C-AE14-4A00-A83C-1373D6CF69A3}"/>
              </a:ext>
            </a:extLst>
          </p:cNvPr>
          <p:cNvSpPr/>
          <p:nvPr/>
        </p:nvSpPr>
        <p:spPr>
          <a:xfrm>
            <a:off x="1252589" y="4426465"/>
            <a:ext cx="1927898" cy="847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Растровые операции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9EE60A6-B576-421C-AC60-2D330DB536B8}"/>
              </a:ext>
            </a:extLst>
          </p:cNvPr>
          <p:cNvSpPr/>
          <p:nvPr/>
        </p:nvSpPr>
        <p:spPr>
          <a:xfrm>
            <a:off x="7938" y="2969998"/>
            <a:ext cx="1244651" cy="41925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Вершины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DE8786C6-2CD9-4029-AC51-C434306EF4CA}"/>
              </a:ext>
            </a:extLst>
          </p:cNvPr>
          <p:cNvSpPr/>
          <p:nvPr/>
        </p:nvSpPr>
        <p:spPr>
          <a:xfrm>
            <a:off x="3207524" y="2827916"/>
            <a:ext cx="1784994" cy="702404"/>
          </a:xfrm>
          <a:prstGeom prst="rightArrow">
            <a:avLst>
              <a:gd name="adj1" fmla="val 51974"/>
              <a:gd name="adj2" fmla="val 301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Преобразованные вершины</a:t>
            </a: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02455105-0A5F-4636-8BAB-9D8F887629E1}"/>
              </a:ext>
            </a:extLst>
          </p:cNvPr>
          <p:cNvSpPr/>
          <p:nvPr/>
        </p:nvSpPr>
        <p:spPr>
          <a:xfrm flipH="1">
            <a:off x="7939" y="4486061"/>
            <a:ext cx="1244650" cy="63327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Отрисовка пикселов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614EFE8C-9125-484A-A04D-98BF9BA422D7}"/>
              </a:ext>
            </a:extLst>
          </p:cNvPr>
          <p:cNvSpPr/>
          <p:nvPr/>
        </p:nvSpPr>
        <p:spPr>
          <a:xfrm rot="5400000">
            <a:off x="5632303" y="1306382"/>
            <a:ext cx="702402" cy="2164598"/>
          </a:xfrm>
          <a:prstGeom prst="rightArrow">
            <a:avLst>
              <a:gd name="adj1" fmla="val 50000"/>
              <a:gd name="adj2" fmla="val 613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Связность вершин</a:t>
            </a: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DEE7D039-D2D6-4525-AC44-EC984ABD7367}"/>
              </a:ext>
            </a:extLst>
          </p:cNvPr>
          <p:cNvSpPr/>
          <p:nvPr/>
        </p:nvSpPr>
        <p:spPr>
          <a:xfrm rot="5400000">
            <a:off x="5645440" y="2935273"/>
            <a:ext cx="702402" cy="2164598"/>
          </a:xfrm>
          <a:prstGeom prst="rightArrow">
            <a:avLst>
              <a:gd name="adj1" fmla="val 50000"/>
              <a:gd name="adj2" fmla="val 613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Фрагменты</a:t>
            </a:r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77423342-AEB6-4B1E-94FB-F914B690F18E}"/>
              </a:ext>
            </a:extLst>
          </p:cNvPr>
          <p:cNvSpPr/>
          <p:nvPr/>
        </p:nvSpPr>
        <p:spPr>
          <a:xfrm rot="9897100" flipV="1">
            <a:off x="2712320" y="3736328"/>
            <a:ext cx="2358637" cy="426389"/>
          </a:xfrm>
          <a:prstGeom prst="rightArrow">
            <a:avLst>
              <a:gd name="adj1" fmla="val 50000"/>
              <a:gd name="adj2" fmla="val 587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Пиксельные позиции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2D1877C0-81FA-44B0-845E-A4C07BC30CE2}"/>
              </a:ext>
            </a:extLst>
          </p:cNvPr>
          <p:cNvSpPr/>
          <p:nvPr/>
        </p:nvSpPr>
        <p:spPr>
          <a:xfrm flipH="1">
            <a:off x="3207522" y="4486061"/>
            <a:ext cx="1784995" cy="702404"/>
          </a:xfrm>
          <a:prstGeom prst="rightArrow">
            <a:avLst>
              <a:gd name="adj1" fmla="val 51974"/>
              <a:gd name="adj2" fmla="val 301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Раскрашенные фрагменты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F36757CA-1623-42B2-BA8C-C1B91919B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Цель курса</a:t>
            </a:r>
          </a:p>
        </p:txBody>
      </p:sp>
      <p:sp>
        <p:nvSpPr>
          <p:cNvPr id="9219" name="Объект 2">
            <a:extLst>
              <a:ext uri="{FF2B5EF4-FFF2-40B4-BE49-F238E27FC236}">
                <a16:creationId xmlns:a16="http://schemas.microsoft.com/office/drawing/2014/main" id="{68BFEC39-0E1C-4712-8248-D11C31BE8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Целью курса является демонстрация принципов работы </a:t>
            </a:r>
            <a:r>
              <a:rPr lang="en-US" altLang="ru-RU"/>
              <a:t>API </a:t>
            </a:r>
            <a:r>
              <a:rPr lang="ru-RU" altLang="ru-RU"/>
              <a:t>OpenGL. Для этого в течение курса</a:t>
            </a:r>
            <a:r>
              <a:rPr lang="en-US" altLang="ru-RU"/>
              <a:t> </a:t>
            </a:r>
            <a:r>
              <a:rPr lang="ru-RU" altLang="ru-RU"/>
              <a:t>слушатели разработают программный модуль, реализующий базовые функции </a:t>
            </a:r>
            <a:r>
              <a:rPr lang="en-US" altLang="ru-RU"/>
              <a:t>OpenGL</a:t>
            </a:r>
            <a:r>
              <a:rPr lang="ru-RU" altLang="ru-RU"/>
              <a:t>. </a:t>
            </a:r>
            <a:endParaRPr lang="en-US" altLang="ru-RU"/>
          </a:p>
          <a:p>
            <a:r>
              <a:rPr lang="ru-RU" altLang="ru-RU" i="1"/>
              <a:t>Внимание! Целью настоящего курса не является обучение написанию приложений под OpenGL.</a:t>
            </a: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EA524C2A-E557-41B2-9438-4FAD0BBB5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cap="none"/>
              <a:t>Модуль (лекция + лабораторная) 1.</a:t>
            </a:r>
            <a:br>
              <a:rPr lang="ru-RU" altLang="ru-RU" cap="none"/>
            </a:br>
            <a:r>
              <a:rPr lang="ru-RU" altLang="ru-RU" cap="none"/>
              <a:t>Растеризация прямых линий.</a:t>
            </a:r>
          </a:p>
        </p:txBody>
      </p:sp>
      <p:pic>
        <p:nvPicPr>
          <p:cNvPr id="10243" name="Объект 4">
            <a:extLst>
              <a:ext uri="{FF2B5EF4-FFF2-40B4-BE49-F238E27FC236}">
                <a16:creationId xmlns:a16="http://schemas.microsoft.com/office/drawing/2014/main" id="{A997335E-AC20-4FAB-9676-6A463ED89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1239838"/>
            <a:ext cx="5507037" cy="5505450"/>
          </a:xfrm>
        </p:spPr>
      </p:pic>
      <p:pic>
        <p:nvPicPr>
          <p:cNvPr id="10244" name="Рисунок 9">
            <a:extLst>
              <a:ext uri="{FF2B5EF4-FFF2-40B4-BE49-F238E27FC236}">
                <a16:creationId xmlns:a16="http://schemas.microsoft.com/office/drawing/2014/main" id="{E7F5EBA4-BFB9-4910-B419-789BDFFB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2097088"/>
            <a:ext cx="388778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AB00A-AF1F-409E-877F-E26F573E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cap="none" dirty="0"/>
              <a:t>Модуль 2.</a:t>
            </a:r>
            <a:br>
              <a:rPr lang="ru-RU" cap="none" dirty="0"/>
            </a:br>
            <a:r>
              <a:rPr lang="ru-RU" cap="none" dirty="0"/>
              <a:t>Растеризация треугольников.</a:t>
            </a:r>
            <a:br>
              <a:rPr lang="ru-RU" cap="none" dirty="0"/>
            </a:br>
            <a:r>
              <a:rPr lang="ru-RU" cap="none" dirty="0"/>
              <a:t>Удаление невидимых поверхностей (</a:t>
            </a:r>
            <a:r>
              <a:rPr lang="en-US" cap="none" dirty="0"/>
              <a:t>z-</a:t>
            </a:r>
            <a:r>
              <a:rPr lang="ru-RU" cap="none" dirty="0"/>
              <a:t>буфер).</a:t>
            </a:r>
          </a:p>
        </p:txBody>
      </p:sp>
      <p:pic>
        <p:nvPicPr>
          <p:cNvPr id="11267" name="Объект 19">
            <a:extLst>
              <a:ext uri="{FF2B5EF4-FFF2-40B4-BE49-F238E27FC236}">
                <a16:creationId xmlns:a16="http://schemas.microsoft.com/office/drawing/2014/main" id="{D585CA40-715A-4CC1-9517-7D17D70AD6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1413" y="4313238"/>
            <a:ext cx="2544762" cy="2544762"/>
          </a:xfrm>
        </p:spPr>
      </p:pic>
      <p:pic>
        <p:nvPicPr>
          <p:cNvPr id="11268" name="Объект 17">
            <a:extLst>
              <a:ext uri="{FF2B5EF4-FFF2-40B4-BE49-F238E27FC236}">
                <a16:creationId xmlns:a16="http://schemas.microsoft.com/office/drawing/2014/main" id="{66172463-037E-4859-A4FB-E5AEB12E469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1413" y="2041525"/>
            <a:ext cx="2544762" cy="2544763"/>
          </a:xfrm>
        </p:spPr>
      </p:pic>
      <p:pic>
        <p:nvPicPr>
          <p:cNvPr id="11269" name="Рисунок 23">
            <a:extLst>
              <a:ext uri="{FF2B5EF4-FFF2-40B4-BE49-F238E27FC236}">
                <a16:creationId xmlns:a16="http://schemas.microsoft.com/office/drawing/2014/main" id="{35EA2515-EEBA-4403-BB84-54030858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295525"/>
            <a:ext cx="3800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Рисунок 24">
            <a:extLst>
              <a:ext uri="{FF2B5EF4-FFF2-40B4-BE49-F238E27FC236}">
                <a16:creationId xmlns:a16="http://schemas.microsoft.com/office/drawing/2014/main" id="{B7855CB3-82B5-46D9-9FD8-7C2D709A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95525"/>
            <a:ext cx="3800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AB00A-AF1F-409E-877F-E26F573E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cap="none" dirty="0"/>
              <a:t>Модуль </a:t>
            </a:r>
            <a:r>
              <a:rPr lang="en-US" cap="none" dirty="0"/>
              <a:t>3</a:t>
            </a:r>
            <a:r>
              <a:rPr lang="ru-RU" cap="none" dirty="0"/>
              <a:t>.</a:t>
            </a:r>
            <a:br>
              <a:rPr lang="ru-RU" cap="none" dirty="0"/>
            </a:br>
            <a:r>
              <a:rPr lang="ru-RU" cap="none" dirty="0"/>
              <a:t>Перспективные искажения.</a:t>
            </a:r>
            <a:br>
              <a:rPr lang="ru-RU" cap="none" dirty="0"/>
            </a:br>
            <a:r>
              <a:rPr lang="ru-RU" cap="none" dirty="0"/>
              <a:t>Перемещение и поворот камеры.</a:t>
            </a:r>
          </a:p>
        </p:txBody>
      </p:sp>
      <p:pic>
        <p:nvPicPr>
          <p:cNvPr id="12291" name="Объект 4">
            <a:extLst>
              <a:ext uri="{FF2B5EF4-FFF2-40B4-BE49-F238E27FC236}">
                <a16:creationId xmlns:a16="http://schemas.microsoft.com/office/drawing/2014/main" id="{B1CD0CDE-D0CE-41E6-9AF1-CB9878287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4025" y="2097088"/>
            <a:ext cx="8740775" cy="437038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1351</TotalTime>
  <Words>1782</Words>
  <Application>Microsoft Office PowerPoint</Application>
  <PresentationFormat>Широкоэкранный</PresentationFormat>
  <Paragraphs>227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Tw Cen MT</vt:lpstr>
      <vt:lpstr>Arial</vt:lpstr>
      <vt:lpstr>Calibri</vt:lpstr>
      <vt:lpstr>Trebuchet MS</vt:lpstr>
      <vt:lpstr>Контур</vt:lpstr>
      <vt:lpstr>Компьютерная графика Лекция 0</vt:lpstr>
      <vt:lpstr>Определение</vt:lpstr>
      <vt:lpstr>Задачи и инструменты</vt:lpstr>
      <vt:lpstr>OpenGL</vt:lpstr>
      <vt:lpstr>Графический конвейер</vt:lpstr>
      <vt:lpstr>Цель курса</vt:lpstr>
      <vt:lpstr>Модуль (лекция + лабораторная) 1. Растеризация прямых линий.</vt:lpstr>
      <vt:lpstr>Модуль 2. Растеризация треугольников. Удаление невидимых поверхностей (z-буфер).</vt:lpstr>
      <vt:lpstr>Модуль 3. Перспективные искажения. Перемещение и поворот камеры.</vt:lpstr>
      <vt:lpstr>Модуль 4. Шейдеры.</vt:lpstr>
      <vt:lpstr>Модуль 5. Тени.</vt:lpstr>
      <vt:lpstr>Модуль 6. TBD.</vt:lpstr>
      <vt:lpstr>Компьютерная графика Модуль 1</vt:lpstr>
      <vt:lpstr>Простейшая прямая.</vt:lpstr>
      <vt:lpstr>Простейшая прямая. Проблемы.</vt:lpstr>
      <vt:lpstr>Второй вариант.</vt:lpstr>
      <vt:lpstr>Второй вариант. Всё ещё проблемы.</vt:lpstr>
      <vt:lpstr>Вносим правки. Наклон прямой.</vt:lpstr>
      <vt:lpstr>Вносим правки. Направление прямой.</vt:lpstr>
      <vt:lpstr>Третий вариант.</vt:lpstr>
      <vt:lpstr>Третий вариант. И первый рабочий.</vt:lpstr>
      <vt:lpstr>Алгоритм Брезенхема.</vt:lpstr>
      <vt:lpstr>Четвёртый вариант.  «Идеальный»</vt:lpstr>
      <vt:lpstr>Что можно улучшить?</vt:lpstr>
      <vt:lpstr>Что можно улучшить? Сглаживание прямых (anti-aliasing)</vt:lpstr>
      <vt:lpstr>Алгоритм Ву.</vt:lpstr>
      <vt:lpstr>Пятый вариант.  «Сглаженный».</vt:lpstr>
      <vt:lpstr>Сравнение результатов.</vt:lpstr>
      <vt:lpstr>Задача на модуль: «Проволочный» рендер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 Лекция 0</dc:title>
  <dc:creator>goshine</dc:creator>
  <cp:lastModifiedBy>goshine</cp:lastModifiedBy>
  <cp:revision>51</cp:revision>
  <dcterms:created xsi:type="dcterms:W3CDTF">2018-02-07T11:07:18Z</dcterms:created>
  <dcterms:modified xsi:type="dcterms:W3CDTF">2018-02-15T06:29:07Z</dcterms:modified>
</cp:coreProperties>
</file>