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1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4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1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3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1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C2E38-1CA4-415D-AC32-50965AFA52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9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89245" y="1263616"/>
            <a:ext cx="10292924" cy="3097015"/>
            <a:chOff x="689245" y="1263616"/>
            <a:chExt cx="10292924" cy="3097015"/>
          </a:xfrm>
        </p:grpSpPr>
        <p:sp>
          <p:nvSpPr>
            <p:cNvPr id="3" name="Rectangle 2"/>
            <p:cNvSpPr/>
            <p:nvPr/>
          </p:nvSpPr>
          <p:spPr>
            <a:xfrm>
              <a:off x="7103831" y="1764470"/>
              <a:ext cx="3795449" cy="25088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solidFill>
                    <a:schemeClr val="tx1"/>
                  </a:solidFill>
                </a:rPr>
                <a:t>RiscyOO</a:t>
              </a:r>
              <a:r>
                <a:rPr lang="en-US" sz="2000" dirty="0" smtClean="0">
                  <a:solidFill>
                    <a:schemeClr val="tx1"/>
                  </a:solidFill>
                </a:rPr>
                <a:t> Processor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89245" y="1263616"/>
              <a:ext cx="2104499" cy="3097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X86 host software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970577" y="1263616"/>
              <a:ext cx="4011592" cy="30970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260061" y="1934484"/>
              <a:ext cx="1180908" cy="794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Core 0</a:t>
              </a: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553719" y="1934484"/>
              <a:ext cx="1180908" cy="794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Core N-1</a:t>
              </a:r>
              <a:endParaRPr lang="en-US" sz="2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260061" y="3332122"/>
              <a:ext cx="3474566" cy="794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Uncore</a:t>
              </a:r>
              <a:endParaRPr lang="en-US" sz="2000" dirty="0" smtClean="0"/>
            </a:p>
            <a:p>
              <a:pPr algn="ctr"/>
              <a:r>
                <a:rPr lang="en-US" sz="2000" dirty="0" smtClean="0"/>
                <a:t>(L2 cache, DRAM, etc.)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52808" y="1331776"/>
              <a:ext cx="12890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AWS FPGA</a:t>
              </a:r>
              <a:endParaRPr lang="en-US" sz="2000" dirty="0"/>
            </a:p>
          </p:txBody>
        </p:sp>
        <p:sp>
          <p:nvSpPr>
            <p:cNvPr id="10" name="Left-Right Arrow 9"/>
            <p:cNvSpPr/>
            <p:nvPr/>
          </p:nvSpPr>
          <p:spPr>
            <a:xfrm>
              <a:off x="2793744" y="1446329"/>
              <a:ext cx="4176833" cy="2726994"/>
            </a:xfrm>
            <a:prstGeom prst="leftRightArrow">
              <a:avLst>
                <a:gd name="adj1" fmla="val 51348"/>
                <a:gd name="adj2" fmla="val 2725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Initialization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HTIF: character input/output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Performance counters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Terminate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58994" y="1666887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/>
                <a:t>PCIe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9407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38292" y="2314454"/>
            <a:ext cx="12130733" cy="3070858"/>
            <a:chOff x="45950" y="2723405"/>
            <a:chExt cx="12130733" cy="3070858"/>
          </a:xfrm>
        </p:grpSpPr>
        <p:sp>
          <p:nvSpPr>
            <p:cNvPr id="7" name="Cloud 6"/>
            <p:cNvSpPr/>
            <p:nvPr/>
          </p:nvSpPr>
          <p:spPr>
            <a:xfrm>
              <a:off x="1653700" y="2723408"/>
              <a:ext cx="2668896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doDispatchAlu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Cloud 7"/>
            <p:cNvSpPr/>
            <p:nvPr/>
          </p:nvSpPr>
          <p:spPr>
            <a:xfrm>
              <a:off x="4717053" y="2723406"/>
              <a:ext cx="2670477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doRegReadAlu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Cloud 8"/>
            <p:cNvSpPr/>
            <p:nvPr/>
          </p:nvSpPr>
          <p:spPr>
            <a:xfrm>
              <a:off x="7805583" y="2723405"/>
              <a:ext cx="1822395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doExeAlu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Cloud 9"/>
            <p:cNvSpPr/>
            <p:nvPr/>
          </p:nvSpPr>
          <p:spPr>
            <a:xfrm>
              <a:off x="9992467" y="2723405"/>
              <a:ext cx="2184216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doFinishAlu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" name="Straight Arrow Connector 13"/>
            <p:cNvCxnSpPr>
              <a:stCxn id="7" idx="0"/>
              <a:endCxn id="40" idx="1"/>
            </p:cNvCxnSpPr>
            <p:nvPr/>
          </p:nvCxnSpPr>
          <p:spPr>
            <a:xfrm flipV="1">
              <a:off x="4320372" y="3138317"/>
              <a:ext cx="160186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" name="Straight Arrow Connector 14"/>
            <p:cNvCxnSpPr>
              <a:stCxn id="40" idx="3"/>
              <a:endCxn id="8" idx="2"/>
            </p:cNvCxnSpPr>
            <p:nvPr/>
          </p:nvCxnSpPr>
          <p:spPr>
            <a:xfrm flipV="1">
              <a:off x="4610404" y="3138316"/>
              <a:ext cx="114932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6" name="Straight Arrow Connector 15"/>
            <p:cNvCxnSpPr>
              <a:stCxn id="8" idx="0"/>
              <a:endCxn id="43" idx="1"/>
            </p:cNvCxnSpPr>
            <p:nvPr/>
          </p:nvCxnSpPr>
          <p:spPr>
            <a:xfrm>
              <a:off x="7385305" y="3138316"/>
              <a:ext cx="161100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stCxn id="43" idx="3"/>
              <a:endCxn id="9" idx="2"/>
            </p:cNvCxnSpPr>
            <p:nvPr/>
          </p:nvCxnSpPr>
          <p:spPr>
            <a:xfrm flipV="1">
              <a:off x="7676251" y="3138315"/>
              <a:ext cx="134985" cy="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/>
            <p:cNvCxnSpPr>
              <a:stCxn id="9" idx="0"/>
              <a:endCxn id="49" idx="1"/>
            </p:cNvCxnSpPr>
            <p:nvPr/>
          </p:nvCxnSpPr>
          <p:spPr>
            <a:xfrm>
              <a:off x="9626459" y="3138315"/>
              <a:ext cx="129844" cy="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49" idx="3"/>
              <a:endCxn id="10" idx="2"/>
            </p:cNvCxnSpPr>
            <p:nvPr/>
          </p:nvCxnSpPr>
          <p:spPr>
            <a:xfrm flipV="1">
              <a:off x="9886149" y="3138315"/>
              <a:ext cx="113093" cy="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25" name="Group 24"/>
            <p:cNvGrpSpPr/>
            <p:nvPr/>
          </p:nvGrpSpPr>
          <p:grpSpPr>
            <a:xfrm>
              <a:off x="9655548" y="2972717"/>
              <a:ext cx="230601" cy="331199"/>
              <a:chOff x="5540558" y="1752600"/>
              <a:chExt cx="230601" cy="33119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0" name="Straight Connector 49"/>
              <p:cNvCxnSpPr>
                <a:stCxn id="49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9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7445650" y="2972717"/>
              <a:ext cx="230601" cy="331199"/>
              <a:chOff x="5540558" y="1752600"/>
              <a:chExt cx="230601" cy="33119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4" name="Straight Connector 43"/>
              <p:cNvCxnSpPr>
                <a:stCxn id="43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3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4379803" y="2972717"/>
              <a:ext cx="230601" cy="331199"/>
              <a:chOff x="5540558" y="1752600"/>
              <a:chExt cx="230601" cy="33119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1" name="Straight Connector 40"/>
              <p:cNvCxnSpPr>
                <a:stCxn id="40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0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>
            <a:xfrm>
              <a:off x="45950" y="2779484"/>
              <a:ext cx="1459363" cy="717668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Reservation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Station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2" name="Straight Arrow Connector 71"/>
            <p:cNvCxnSpPr>
              <a:stCxn id="30" idx="3"/>
              <a:endCxn id="7" idx="2"/>
            </p:cNvCxnSpPr>
            <p:nvPr/>
          </p:nvCxnSpPr>
          <p:spPr>
            <a:xfrm>
              <a:off x="1505313" y="3138318"/>
              <a:ext cx="156666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5265052" y="4425612"/>
              <a:ext cx="157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 err="1" smtClean="0">
                  <a:solidFill>
                    <a:prstClr val="black"/>
                  </a:solidFill>
                  <a:latin typeface="Calibri"/>
                </a:rPr>
                <a:t>recvBypass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7" name="Straight Arrow Connector 26"/>
            <p:cNvCxnSpPr>
              <a:stCxn id="39" idx="0"/>
              <a:endCxn id="8" idx="1"/>
            </p:cNvCxnSpPr>
            <p:nvPr/>
          </p:nvCxnSpPr>
          <p:spPr>
            <a:xfrm flipV="1">
              <a:off x="6052291" y="3552341"/>
              <a:ext cx="1" cy="8732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929541" y="4425612"/>
              <a:ext cx="157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 err="1" smtClean="0">
                  <a:solidFill>
                    <a:prstClr val="black"/>
                  </a:solidFill>
                  <a:latin typeface="Calibri"/>
                </a:rPr>
                <a:t>sendBypass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Arrow Connector 33"/>
            <p:cNvCxnSpPr>
              <a:stCxn id="9" idx="1"/>
              <a:endCxn id="46" idx="0"/>
            </p:cNvCxnSpPr>
            <p:nvPr/>
          </p:nvCxnSpPr>
          <p:spPr>
            <a:xfrm flipH="1">
              <a:off x="8716780" y="3552340"/>
              <a:ext cx="1" cy="8732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0297336" y="4425612"/>
              <a:ext cx="157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 err="1" smtClean="0">
                  <a:solidFill>
                    <a:prstClr val="black"/>
                  </a:solidFill>
                  <a:latin typeface="Calibri"/>
                </a:rPr>
                <a:t>sendBypass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48" name="Straight Arrow Connector 47"/>
            <p:cNvCxnSpPr>
              <a:stCxn id="10" idx="1"/>
              <a:endCxn id="47" idx="0"/>
            </p:cNvCxnSpPr>
            <p:nvPr/>
          </p:nvCxnSpPr>
          <p:spPr>
            <a:xfrm>
              <a:off x="11084575" y="3552340"/>
              <a:ext cx="0" cy="8732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8030622" y="3788921"/>
              <a:ext cx="77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 smtClean="0">
                  <a:solidFill>
                    <a:srgbClr val="FF0000"/>
                  </a:solidFill>
                  <a:latin typeface="Calibri"/>
                </a:rPr>
                <a:t>wire</a:t>
              </a:r>
              <a:endParaRPr lang="en-US" sz="2000" kern="0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398416" y="3788921"/>
              <a:ext cx="77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 smtClean="0">
                  <a:solidFill>
                    <a:srgbClr val="FF0000"/>
                  </a:solidFill>
                  <a:latin typeface="Calibri"/>
                </a:rPr>
                <a:t>wire</a:t>
              </a:r>
              <a:endParaRPr lang="en-US" sz="2000" kern="0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52517" y="3788921"/>
              <a:ext cx="77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 smtClean="0">
                  <a:solidFill>
                    <a:srgbClr val="FF0000"/>
                  </a:solidFill>
                  <a:latin typeface="Calibri"/>
                </a:rPr>
                <a:t>wire</a:t>
              </a:r>
              <a:endParaRPr lang="en-US" sz="2000" kern="0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6304306" y="4824724"/>
              <a:ext cx="2458311" cy="505447"/>
            </a:xfrm>
            <a:custGeom>
              <a:avLst/>
              <a:gdLst>
                <a:gd name="connsiteX0" fmla="*/ 2665085 w 2665085"/>
                <a:gd name="connsiteY0" fmla="*/ 0 h 505447"/>
                <a:gd name="connsiteX1" fmla="*/ 1194693 w 2665085"/>
                <a:gd name="connsiteY1" fmla="*/ 505447 h 505447"/>
                <a:gd name="connsiteX2" fmla="*/ 0 w 2665085"/>
                <a:gd name="connsiteY2" fmla="*/ 0 h 50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5085" h="505447">
                  <a:moveTo>
                    <a:pt x="2665085" y="0"/>
                  </a:moveTo>
                  <a:cubicBezTo>
                    <a:pt x="2151979" y="252723"/>
                    <a:pt x="1638874" y="505447"/>
                    <a:pt x="1194693" y="505447"/>
                  </a:cubicBezTo>
                  <a:cubicBezTo>
                    <a:pt x="750512" y="505447"/>
                    <a:pt x="100323" y="2067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5831023" y="4778774"/>
              <a:ext cx="5284281" cy="1015489"/>
            </a:xfrm>
            <a:custGeom>
              <a:avLst/>
              <a:gdLst>
                <a:gd name="connsiteX0" fmla="*/ 2665085 w 2665085"/>
                <a:gd name="connsiteY0" fmla="*/ 0 h 505447"/>
                <a:gd name="connsiteX1" fmla="*/ 1194693 w 2665085"/>
                <a:gd name="connsiteY1" fmla="*/ 505447 h 505447"/>
                <a:gd name="connsiteX2" fmla="*/ 0 w 2665085"/>
                <a:gd name="connsiteY2" fmla="*/ 0 h 50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5085" h="505447">
                  <a:moveTo>
                    <a:pt x="2665085" y="0"/>
                  </a:moveTo>
                  <a:cubicBezTo>
                    <a:pt x="2151979" y="252723"/>
                    <a:pt x="1638874" y="505447"/>
                    <a:pt x="1194693" y="505447"/>
                  </a:cubicBezTo>
                  <a:cubicBezTo>
                    <a:pt x="750512" y="505447"/>
                    <a:pt x="100323" y="2067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880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277231" y="811897"/>
            <a:ext cx="10810444" cy="5898676"/>
            <a:chOff x="277231" y="811897"/>
            <a:chExt cx="10810444" cy="5898676"/>
          </a:xfrm>
        </p:grpSpPr>
        <p:sp>
          <p:nvSpPr>
            <p:cNvPr id="5" name="Cloud 4"/>
            <p:cNvSpPr/>
            <p:nvPr/>
          </p:nvSpPr>
          <p:spPr>
            <a:xfrm>
              <a:off x="1884981" y="811900"/>
              <a:ext cx="2131027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doDispatch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Cloud 5"/>
            <p:cNvSpPr/>
            <p:nvPr/>
          </p:nvSpPr>
          <p:spPr>
            <a:xfrm>
              <a:off x="4516834" y="811898"/>
              <a:ext cx="2141285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doRegRead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Cloud 6"/>
            <p:cNvSpPr/>
            <p:nvPr/>
          </p:nvSpPr>
          <p:spPr>
            <a:xfrm>
              <a:off x="7122460" y="811897"/>
              <a:ext cx="1272560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doExe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Cloud 7"/>
            <p:cNvSpPr/>
            <p:nvPr/>
          </p:nvSpPr>
          <p:spPr>
            <a:xfrm>
              <a:off x="9435885" y="811897"/>
              <a:ext cx="1651790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doFinish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5" idx="0"/>
              <a:endCxn id="31" idx="1"/>
            </p:cNvCxnSpPr>
            <p:nvPr/>
          </p:nvCxnSpPr>
          <p:spPr>
            <a:xfrm flipV="1">
              <a:off x="4014232" y="1226809"/>
              <a:ext cx="219727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0" name="Straight Arrow Connector 9"/>
            <p:cNvCxnSpPr>
              <a:stCxn id="31" idx="3"/>
              <a:endCxn id="6" idx="2"/>
            </p:cNvCxnSpPr>
            <p:nvPr/>
          </p:nvCxnSpPr>
          <p:spPr>
            <a:xfrm flipV="1">
              <a:off x="4363805" y="1226808"/>
              <a:ext cx="159671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stCxn id="6" idx="0"/>
              <a:endCxn id="34" idx="1"/>
            </p:cNvCxnSpPr>
            <p:nvPr/>
          </p:nvCxnSpPr>
          <p:spPr>
            <a:xfrm>
              <a:off x="6656335" y="1226808"/>
              <a:ext cx="188566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2" name="Straight Arrow Connector 11"/>
            <p:cNvCxnSpPr>
              <a:stCxn id="34" idx="3"/>
              <a:endCxn id="7" idx="2"/>
            </p:cNvCxnSpPr>
            <p:nvPr/>
          </p:nvCxnSpPr>
          <p:spPr>
            <a:xfrm flipV="1">
              <a:off x="6974747" y="1226807"/>
              <a:ext cx="151660" cy="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" name="Straight Arrow Connector 12"/>
            <p:cNvCxnSpPr>
              <a:stCxn id="7" idx="0"/>
              <a:endCxn id="53" idx="1"/>
            </p:cNvCxnSpPr>
            <p:nvPr/>
          </p:nvCxnSpPr>
          <p:spPr>
            <a:xfrm>
              <a:off x="8393960" y="1226807"/>
              <a:ext cx="195565" cy="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" name="Straight Arrow Connector 13"/>
            <p:cNvCxnSpPr>
              <a:stCxn id="53" idx="3"/>
              <a:endCxn id="8" idx="2"/>
            </p:cNvCxnSpPr>
            <p:nvPr/>
          </p:nvCxnSpPr>
          <p:spPr>
            <a:xfrm flipV="1">
              <a:off x="9241380" y="1226807"/>
              <a:ext cx="199629" cy="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16" name="Group 15"/>
            <p:cNvGrpSpPr/>
            <p:nvPr/>
          </p:nvGrpSpPr>
          <p:grpSpPr>
            <a:xfrm>
              <a:off x="6744146" y="1061209"/>
              <a:ext cx="230601" cy="331199"/>
              <a:chOff x="5540558" y="1752600"/>
              <a:chExt cx="230601" cy="33119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5" name="Straight Connector 34"/>
              <p:cNvCxnSpPr>
                <a:stCxn id="34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4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4133204" y="1061209"/>
              <a:ext cx="230601" cy="331199"/>
              <a:chOff x="5540558" y="1752600"/>
              <a:chExt cx="230601" cy="33119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2" name="Straight Connector 31"/>
              <p:cNvCxnSpPr>
                <a:stCxn id="31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31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/>
            <p:cNvSpPr/>
            <p:nvPr/>
          </p:nvSpPr>
          <p:spPr>
            <a:xfrm>
              <a:off x="277231" y="867976"/>
              <a:ext cx="1459363" cy="717668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Reservation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Station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" name="Straight Arrow Connector 18"/>
            <p:cNvCxnSpPr>
              <a:stCxn id="18" idx="3"/>
              <a:endCxn id="5" idx="2"/>
            </p:cNvCxnSpPr>
            <p:nvPr/>
          </p:nvCxnSpPr>
          <p:spPr>
            <a:xfrm>
              <a:off x="1736594" y="1226810"/>
              <a:ext cx="154997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53" name="Rectangle 52"/>
            <p:cNvSpPr/>
            <p:nvPr/>
          </p:nvSpPr>
          <p:spPr>
            <a:xfrm>
              <a:off x="8589525" y="867976"/>
              <a:ext cx="651855" cy="717668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L1 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TLB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909427" y="2752390"/>
              <a:ext cx="5228097" cy="368742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LSQ (LQ +</a:t>
              </a:r>
              <a:r>
                <a:rPr kumimoji="0" lang="en-US" sz="2000" b="1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SQ)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309065" y="5088404"/>
              <a:ext cx="952715" cy="717668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Store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Buffer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Cloud 61"/>
            <p:cNvSpPr/>
            <p:nvPr/>
          </p:nvSpPr>
          <p:spPr>
            <a:xfrm>
              <a:off x="8753177" y="2516839"/>
              <a:ext cx="2000123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doDeqLQ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Cloud 62"/>
            <p:cNvSpPr/>
            <p:nvPr/>
          </p:nvSpPr>
          <p:spPr>
            <a:xfrm>
              <a:off x="8788119" y="3803598"/>
              <a:ext cx="2000123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doDeqSQ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5" name="Straight Arrow Connector 64"/>
            <p:cNvCxnSpPr>
              <a:stCxn id="60" idx="3"/>
              <a:endCxn id="62" idx="2"/>
            </p:cNvCxnSpPr>
            <p:nvPr/>
          </p:nvCxnSpPr>
          <p:spPr>
            <a:xfrm flipV="1">
              <a:off x="7137524" y="2931749"/>
              <a:ext cx="1621857" cy="5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60" idx="3"/>
              <a:endCxn id="63" idx="2"/>
            </p:cNvCxnSpPr>
            <p:nvPr/>
          </p:nvCxnSpPr>
          <p:spPr>
            <a:xfrm>
              <a:off x="7137524" y="2936761"/>
              <a:ext cx="1656799" cy="128174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1909427" y="6341831"/>
              <a:ext cx="7428372" cy="368742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L1 D$</a:t>
              </a:r>
            </a:p>
          </p:txBody>
        </p:sp>
        <p:sp>
          <p:nvSpPr>
            <p:cNvPr id="69" name="Cloud 68"/>
            <p:cNvSpPr/>
            <p:nvPr/>
          </p:nvSpPr>
          <p:spPr>
            <a:xfrm>
              <a:off x="1644528" y="3910169"/>
              <a:ext cx="1898648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doRespLd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Cloud 69"/>
            <p:cNvSpPr/>
            <p:nvPr/>
          </p:nvSpPr>
          <p:spPr>
            <a:xfrm>
              <a:off x="4674289" y="3901662"/>
              <a:ext cx="1898648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doIssueLd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2" name="Straight Arrow Connector 71"/>
            <p:cNvCxnSpPr>
              <a:stCxn id="70" idx="1"/>
              <a:endCxn id="68" idx="0"/>
            </p:cNvCxnSpPr>
            <p:nvPr/>
          </p:nvCxnSpPr>
          <p:spPr>
            <a:xfrm>
              <a:off x="5623613" y="4730597"/>
              <a:ext cx="0" cy="16112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715554" y="3356171"/>
              <a:ext cx="595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wire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 flipH="1">
              <a:off x="3985442" y="4149914"/>
              <a:ext cx="230601" cy="331199"/>
              <a:chOff x="5540558" y="1752600"/>
              <a:chExt cx="230601" cy="331199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4" name="Straight Connector 83"/>
              <p:cNvCxnSpPr>
                <a:stCxn id="83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83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Arrow Connector 85"/>
            <p:cNvCxnSpPr>
              <a:stCxn id="70" idx="2"/>
              <a:endCxn id="83" idx="1"/>
            </p:cNvCxnSpPr>
            <p:nvPr/>
          </p:nvCxnSpPr>
          <p:spPr>
            <a:xfrm flipH="1" flipV="1">
              <a:off x="4115288" y="4315514"/>
              <a:ext cx="564890" cy="105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89" name="Straight Arrow Connector 88"/>
            <p:cNvCxnSpPr>
              <a:stCxn id="83" idx="3"/>
              <a:endCxn id="69" idx="0"/>
            </p:cNvCxnSpPr>
            <p:nvPr/>
          </p:nvCxnSpPr>
          <p:spPr>
            <a:xfrm flipH="1">
              <a:off x="3541594" y="4315514"/>
              <a:ext cx="443848" cy="9565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96" name="Straight Arrow Connector 95"/>
            <p:cNvCxnSpPr/>
            <p:nvPr/>
          </p:nvCxnSpPr>
          <p:spPr>
            <a:xfrm>
              <a:off x="5143605" y="3121132"/>
              <a:ext cx="7362" cy="86730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Freeform 104"/>
            <p:cNvSpPr/>
            <p:nvPr/>
          </p:nvSpPr>
          <p:spPr>
            <a:xfrm>
              <a:off x="6244571" y="1649595"/>
              <a:ext cx="4043578" cy="2260573"/>
            </a:xfrm>
            <a:custGeom>
              <a:avLst/>
              <a:gdLst>
                <a:gd name="connsiteX0" fmla="*/ 4043578 w 4043578"/>
                <a:gd name="connsiteY0" fmla="*/ 0 h 2214778"/>
                <a:gd name="connsiteX1" fmla="*/ 4043578 w 4043578"/>
                <a:gd name="connsiteY1" fmla="*/ 427333 h 2214778"/>
                <a:gd name="connsiteX2" fmla="*/ 0 w 4043578"/>
                <a:gd name="connsiteY2" fmla="*/ 427333 h 2214778"/>
                <a:gd name="connsiteX3" fmla="*/ 0 w 4043578"/>
                <a:gd name="connsiteY3" fmla="*/ 2214778 h 221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43578" h="2214778">
                  <a:moveTo>
                    <a:pt x="4043578" y="0"/>
                  </a:moveTo>
                  <a:lnTo>
                    <a:pt x="4043578" y="427333"/>
                  </a:lnTo>
                  <a:lnTo>
                    <a:pt x="0" y="427333"/>
                  </a:lnTo>
                  <a:lnTo>
                    <a:pt x="0" y="221477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6244571" y="2516839"/>
              <a:ext cx="0" cy="23554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10" name="Straight Arrow Connector 109"/>
            <p:cNvCxnSpPr>
              <a:endCxn id="69" idx="3"/>
            </p:cNvCxnSpPr>
            <p:nvPr/>
          </p:nvCxnSpPr>
          <p:spPr>
            <a:xfrm>
              <a:off x="2593852" y="3121132"/>
              <a:ext cx="0" cy="83648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Cloud 115"/>
            <p:cNvSpPr/>
            <p:nvPr/>
          </p:nvSpPr>
          <p:spPr>
            <a:xfrm>
              <a:off x="6407195" y="5030605"/>
              <a:ext cx="2642111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sendStToMem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0" name="Straight Arrow Connector 119"/>
            <p:cNvCxnSpPr>
              <a:stCxn id="116" idx="1"/>
            </p:cNvCxnSpPr>
            <p:nvPr/>
          </p:nvCxnSpPr>
          <p:spPr>
            <a:xfrm flipH="1">
              <a:off x="7728250" y="5859540"/>
              <a:ext cx="1" cy="4558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24"/>
            <p:cNvCxnSpPr>
              <a:stCxn id="68" idx="3"/>
              <a:endCxn id="61" idx="2"/>
            </p:cNvCxnSpPr>
            <p:nvPr/>
          </p:nvCxnSpPr>
          <p:spPr>
            <a:xfrm flipV="1">
              <a:off x="9337799" y="5806072"/>
              <a:ext cx="447624" cy="72013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63" idx="1"/>
              <a:endCxn id="61" idx="0"/>
            </p:cNvCxnSpPr>
            <p:nvPr/>
          </p:nvCxnSpPr>
          <p:spPr>
            <a:xfrm flipH="1">
              <a:off x="9785423" y="4632533"/>
              <a:ext cx="2758" cy="4558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61" idx="1"/>
              <a:endCxn id="116" idx="0"/>
            </p:cNvCxnSpPr>
            <p:nvPr/>
          </p:nvCxnSpPr>
          <p:spPr>
            <a:xfrm flipH="1" flipV="1">
              <a:off x="9047104" y="5445515"/>
              <a:ext cx="261961" cy="17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41" idx="3"/>
              <a:endCxn id="69" idx="1"/>
            </p:cNvCxnSpPr>
            <p:nvPr/>
          </p:nvCxnSpPr>
          <p:spPr>
            <a:xfrm flipV="1">
              <a:off x="2593851" y="4739104"/>
              <a:ext cx="1" cy="6670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/>
            <p:cNvGrpSpPr/>
            <p:nvPr/>
          </p:nvGrpSpPr>
          <p:grpSpPr>
            <a:xfrm rot="5400000" flipH="1">
              <a:off x="2478551" y="5355877"/>
              <a:ext cx="230601" cy="331199"/>
              <a:chOff x="5540558" y="1752600"/>
              <a:chExt cx="230601" cy="331199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2" name="Straight Connector 141"/>
              <p:cNvCxnSpPr>
                <a:stCxn id="141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141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5" name="Straight Arrow Connector 144"/>
            <p:cNvCxnSpPr>
              <a:endCxn id="141" idx="1"/>
            </p:cNvCxnSpPr>
            <p:nvPr/>
          </p:nvCxnSpPr>
          <p:spPr>
            <a:xfrm flipV="1">
              <a:off x="2593851" y="5536023"/>
              <a:ext cx="0" cy="80580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50" name="Freeform 149"/>
            <p:cNvSpPr/>
            <p:nvPr/>
          </p:nvSpPr>
          <p:spPr>
            <a:xfrm>
              <a:off x="1419830" y="1585266"/>
              <a:ext cx="1171737" cy="4220806"/>
            </a:xfrm>
            <a:custGeom>
              <a:avLst/>
              <a:gdLst>
                <a:gd name="connsiteX0" fmla="*/ 1410657 w 1410657"/>
                <a:gd name="connsiteY0" fmla="*/ 4342252 h 4342252"/>
                <a:gd name="connsiteX1" fmla="*/ 0 w 1410657"/>
                <a:gd name="connsiteY1" fmla="*/ 4342252 h 4342252"/>
                <a:gd name="connsiteX2" fmla="*/ 0 w 1410657"/>
                <a:gd name="connsiteY2" fmla="*/ 0 h 4342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0657" h="4342252">
                  <a:moveTo>
                    <a:pt x="1410657" y="4342252"/>
                  </a:moveTo>
                  <a:lnTo>
                    <a:pt x="0" y="4342252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61550" y="5221510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Wake up</a:t>
              </a:r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9772238" y="6024778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dequeue</a:t>
              </a:r>
              <a:endParaRPr lang="en-US" dirty="0"/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512481" y="1585266"/>
              <a:ext cx="3889506" cy="4421132"/>
            </a:xfrm>
            <a:custGeom>
              <a:avLst/>
              <a:gdLst>
                <a:gd name="connsiteX0" fmla="*/ 3505966 w 3505966"/>
                <a:gd name="connsiteY0" fmla="*/ 2715630 h 4383606"/>
                <a:gd name="connsiteX1" fmla="*/ 3505966 w 3505966"/>
                <a:gd name="connsiteY1" fmla="*/ 4383606 h 4383606"/>
                <a:gd name="connsiteX2" fmla="*/ 0 w 3505966"/>
                <a:gd name="connsiteY2" fmla="*/ 4383606 h 4383606"/>
                <a:gd name="connsiteX3" fmla="*/ 0 w 3505966"/>
                <a:gd name="connsiteY3" fmla="*/ 0 h 438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5966" h="4383606">
                  <a:moveTo>
                    <a:pt x="3505966" y="2715630"/>
                  </a:moveTo>
                  <a:lnTo>
                    <a:pt x="3505966" y="4383606"/>
                  </a:lnTo>
                  <a:lnTo>
                    <a:pt x="0" y="4383606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905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64328" y="1125665"/>
            <a:ext cx="12141388" cy="4411023"/>
            <a:chOff x="64328" y="1125665"/>
            <a:chExt cx="12141388" cy="4411023"/>
          </a:xfrm>
        </p:grpSpPr>
        <p:sp>
          <p:nvSpPr>
            <p:cNvPr id="4" name="TextBox 3"/>
            <p:cNvSpPr txBox="1"/>
            <p:nvPr/>
          </p:nvSpPr>
          <p:spPr>
            <a:xfrm>
              <a:off x="8806967" y="2588451"/>
              <a:ext cx="2014196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Shared L2 Cache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806967" y="3250243"/>
              <a:ext cx="2014196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L2-DRAM </a:t>
              </a:r>
              <a:r>
                <a:rPr lang="en-US" dirty="0" smtClean="0">
                  <a:solidFill>
                    <a:schemeClr val="bg1"/>
                  </a:solidFill>
                </a:rPr>
                <a:t>Converter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806967" y="4189034"/>
              <a:ext cx="2014196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DRAM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78292" y="2279827"/>
              <a:ext cx="4248433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MMIO Platform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23039" y="2939757"/>
              <a:ext cx="2014196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Memory Loader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78292" y="2939757"/>
              <a:ext cx="2014196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Boot Rom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rapezoid 9"/>
            <p:cNvSpPr/>
            <p:nvPr/>
          </p:nvSpPr>
          <p:spPr>
            <a:xfrm rot="5400000">
              <a:off x="7782382" y="2696917"/>
              <a:ext cx="876300" cy="152400"/>
            </a:xfrm>
            <a:prstGeom prst="trapezoi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10" idx="0"/>
              <a:endCxn id="4" idx="1"/>
            </p:cNvCxnSpPr>
            <p:nvPr/>
          </p:nvCxnSpPr>
          <p:spPr>
            <a:xfrm>
              <a:off x="8296732" y="2773117"/>
              <a:ext cx="5102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2"/>
              <a:endCxn id="5" idx="0"/>
            </p:cNvCxnSpPr>
            <p:nvPr/>
          </p:nvCxnSpPr>
          <p:spPr>
            <a:xfrm>
              <a:off x="9814065" y="2957783"/>
              <a:ext cx="0" cy="2924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2"/>
              <a:endCxn id="6" idx="0"/>
            </p:cNvCxnSpPr>
            <p:nvPr/>
          </p:nvCxnSpPr>
          <p:spPr>
            <a:xfrm>
              <a:off x="9814065" y="3896574"/>
              <a:ext cx="0" cy="2924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533631" y="1272567"/>
              <a:ext cx="2449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Page walks by L2 TLBs</a:t>
              </a:r>
              <a:endParaRPr lang="en-US" sz="2000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7837692" y="1641899"/>
              <a:ext cx="309197" cy="765867"/>
            </a:xfrm>
            <a:custGeom>
              <a:avLst/>
              <a:gdLst>
                <a:gd name="connsiteX0" fmla="*/ 0 w 1254429"/>
                <a:gd name="connsiteY0" fmla="*/ 0 h 634106"/>
                <a:gd name="connsiteX1" fmla="*/ 0 w 1254429"/>
                <a:gd name="connsiteY1" fmla="*/ 634106 h 634106"/>
                <a:gd name="connsiteX2" fmla="*/ 1254429 w 1254429"/>
                <a:gd name="connsiteY2" fmla="*/ 634106 h 63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4429" h="634106">
                  <a:moveTo>
                    <a:pt x="0" y="0"/>
                  </a:moveTo>
                  <a:lnTo>
                    <a:pt x="0" y="634106"/>
                  </a:lnTo>
                  <a:lnTo>
                    <a:pt x="1254429" y="634106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8" idx="3"/>
            </p:cNvCxnSpPr>
            <p:nvPr/>
          </p:nvCxnSpPr>
          <p:spPr>
            <a:xfrm flipV="1">
              <a:off x="7137235" y="3118813"/>
              <a:ext cx="993305" cy="561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207970" y="1272567"/>
              <a:ext cx="12121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L1 Caches</a:t>
              </a:r>
              <a:endParaRPr lang="en-US" sz="2000" dirty="0"/>
            </a:p>
          </p:txBody>
        </p:sp>
        <p:cxnSp>
          <p:nvCxnSpPr>
            <p:cNvPr id="25" name="Straight Arrow Connector 24"/>
            <p:cNvCxnSpPr>
              <a:stCxn id="24" idx="2"/>
              <a:endCxn id="4" idx="0"/>
            </p:cNvCxnSpPr>
            <p:nvPr/>
          </p:nvCxnSpPr>
          <p:spPr>
            <a:xfrm flipH="1">
              <a:off x="9814065" y="1672677"/>
              <a:ext cx="1" cy="9157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660762" y="1275690"/>
              <a:ext cx="2683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MMIO handlers in cores</a:t>
              </a:r>
              <a:endParaRPr lang="en-US" sz="2000" dirty="0"/>
            </a:p>
          </p:txBody>
        </p:sp>
        <p:cxnSp>
          <p:nvCxnSpPr>
            <p:cNvPr id="31" name="Straight Arrow Connector 30"/>
            <p:cNvCxnSpPr>
              <a:stCxn id="30" idx="2"/>
              <a:endCxn id="7" idx="0"/>
            </p:cNvCxnSpPr>
            <p:nvPr/>
          </p:nvCxnSpPr>
          <p:spPr>
            <a:xfrm>
              <a:off x="5002508" y="1675800"/>
              <a:ext cx="1" cy="60402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8" idx="0"/>
            </p:cNvCxnSpPr>
            <p:nvPr/>
          </p:nvCxnSpPr>
          <p:spPr>
            <a:xfrm>
              <a:off x="6130137" y="2649159"/>
              <a:ext cx="0" cy="29059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9" idx="0"/>
            </p:cNvCxnSpPr>
            <p:nvPr/>
          </p:nvCxnSpPr>
          <p:spPr>
            <a:xfrm>
              <a:off x="3885390" y="2649159"/>
              <a:ext cx="0" cy="29059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13284" y="5130493"/>
              <a:ext cx="24677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HTIF: character in/out</a:t>
              </a:r>
              <a:endParaRPr lang="en-US" sz="2000" dirty="0"/>
            </a:p>
          </p:txBody>
        </p:sp>
        <p:cxnSp>
          <p:nvCxnSpPr>
            <p:cNvPr id="50" name="Elbow Connector 49"/>
            <p:cNvCxnSpPr>
              <a:stCxn id="7" idx="1"/>
              <a:endCxn id="48" idx="0"/>
            </p:cNvCxnSpPr>
            <p:nvPr/>
          </p:nvCxnSpPr>
          <p:spPr>
            <a:xfrm rot="10800000" flipV="1">
              <a:off x="1447180" y="2464493"/>
              <a:ext cx="1431112" cy="2666000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842605" y="5099715"/>
              <a:ext cx="2085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Initialize boot rom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145664" y="5136578"/>
              <a:ext cx="1991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Initialize memory</a:t>
              </a:r>
              <a:endParaRPr lang="en-US" sz="2000" dirty="0"/>
            </a:p>
          </p:txBody>
        </p:sp>
        <p:cxnSp>
          <p:nvCxnSpPr>
            <p:cNvPr id="60" name="Straight Arrow Connector 59"/>
            <p:cNvCxnSpPr>
              <a:stCxn id="9" idx="2"/>
              <a:endCxn id="51" idx="0"/>
            </p:cNvCxnSpPr>
            <p:nvPr/>
          </p:nvCxnSpPr>
          <p:spPr>
            <a:xfrm>
              <a:off x="3885390" y="3309089"/>
              <a:ext cx="1" cy="17906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8" idx="2"/>
              <a:endCxn id="53" idx="0"/>
            </p:cNvCxnSpPr>
            <p:nvPr/>
          </p:nvCxnSpPr>
          <p:spPr>
            <a:xfrm>
              <a:off x="6130137" y="3309089"/>
              <a:ext cx="11313" cy="182748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4328" y="1902320"/>
              <a:ext cx="11992886" cy="0"/>
            </a:xfrm>
            <a:prstGeom prst="line">
              <a:avLst/>
            </a:prstGeom>
            <a:ln w="762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97259" y="4866845"/>
              <a:ext cx="11959955" cy="0"/>
            </a:xfrm>
            <a:prstGeom prst="line">
              <a:avLst/>
            </a:prstGeom>
            <a:ln w="762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1193003" y="3250243"/>
              <a:ext cx="940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0000"/>
                  </a:solidFill>
                </a:rPr>
                <a:t>Uncore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1116635" y="5130493"/>
              <a:ext cx="10890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X86 host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1275588" y="1125665"/>
              <a:ext cx="7711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Cores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63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444524" y="1870154"/>
            <a:ext cx="6300534" cy="2241019"/>
            <a:chOff x="2444524" y="1870154"/>
            <a:chExt cx="6300534" cy="2241019"/>
          </a:xfrm>
        </p:grpSpPr>
        <p:sp>
          <p:nvSpPr>
            <p:cNvPr id="4" name="TextBox 3"/>
            <p:cNvSpPr txBox="1"/>
            <p:nvPr/>
          </p:nvSpPr>
          <p:spPr>
            <a:xfrm>
              <a:off x="4021073" y="1870154"/>
              <a:ext cx="3054769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FIFO Q[0]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1073" y="2532596"/>
              <a:ext cx="3054769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FIFO Q[1]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21073" y="3741841"/>
              <a:ext cx="3054769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FIFO Q[SupSize-1]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44525" y="1870154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enqPort</a:t>
              </a:r>
              <a:r>
                <a:rPr lang="en-US" dirty="0" smtClean="0"/>
                <a:t>[0]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3"/>
              <a:endCxn id="4" idx="1"/>
            </p:cNvCxnSpPr>
            <p:nvPr/>
          </p:nvCxnSpPr>
          <p:spPr>
            <a:xfrm>
              <a:off x="3639276" y="2054820"/>
              <a:ext cx="3817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444524" y="2532596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enqPort</a:t>
              </a:r>
              <a:r>
                <a:rPr lang="en-US" dirty="0" smtClean="0"/>
                <a:t>[1]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3"/>
              <a:endCxn id="5" idx="1"/>
            </p:cNvCxnSpPr>
            <p:nvPr/>
          </p:nvCxnSpPr>
          <p:spPr>
            <a:xfrm>
              <a:off x="3639275" y="2717262"/>
              <a:ext cx="3817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550307" y="3741841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deqPort</a:t>
              </a:r>
              <a:r>
                <a:rPr lang="en-US" dirty="0" smtClean="0"/>
                <a:t>[0]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6" idx="3"/>
              <a:endCxn id="16" idx="1"/>
            </p:cNvCxnSpPr>
            <p:nvPr/>
          </p:nvCxnSpPr>
          <p:spPr>
            <a:xfrm>
              <a:off x="7075842" y="3926507"/>
              <a:ext cx="4744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550306" y="1870154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deqPort</a:t>
              </a:r>
              <a:r>
                <a:rPr lang="en-US" dirty="0" smtClean="0"/>
                <a:t>[1]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4" idx="3"/>
              <a:endCxn id="20" idx="1"/>
            </p:cNvCxnSpPr>
            <p:nvPr/>
          </p:nvCxnSpPr>
          <p:spPr>
            <a:xfrm>
              <a:off x="7075842" y="2054820"/>
              <a:ext cx="4744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293411" y="310160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7" name="Curved Connector 26"/>
            <p:cNvCxnSpPr>
              <a:stCxn id="7" idx="1"/>
              <a:endCxn id="12" idx="1"/>
            </p:cNvCxnSpPr>
            <p:nvPr/>
          </p:nvCxnSpPr>
          <p:spPr>
            <a:xfrm rot="10800000" flipV="1">
              <a:off x="2444525" y="2054820"/>
              <a:ext cx="1" cy="662442"/>
            </a:xfrm>
            <a:prstGeom prst="curvedConnector3">
              <a:avLst>
                <a:gd name="adj1" fmla="val 22860100000"/>
              </a:avLst>
            </a:prstGeom>
            <a:ln w="19050">
              <a:solidFill>
                <a:srgbClr val="FF0000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>
              <a:stCxn id="16" idx="3"/>
              <a:endCxn id="20" idx="3"/>
            </p:cNvCxnSpPr>
            <p:nvPr/>
          </p:nvCxnSpPr>
          <p:spPr>
            <a:xfrm flipH="1" flipV="1">
              <a:off x="8745057" y="2054820"/>
              <a:ext cx="1" cy="1871687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rgbClr val="FF0000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12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9171" y="616728"/>
            <a:ext cx="11473435" cy="6019623"/>
            <a:chOff x="399171" y="616728"/>
            <a:chExt cx="11473435" cy="6019623"/>
          </a:xfrm>
        </p:grpSpPr>
        <p:sp>
          <p:nvSpPr>
            <p:cNvPr id="5" name="Rounded Rectangle 4"/>
            <p:cNvSpPr/>
            <p:nvPr/>
          </p:nvSpPr>
          <p:spPr>
            <a:xfrm>
              <a:off x="693842" y="1276951"/>
              <a:ext cx="1948270" cy="165004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9037" y="1367762"/>
              <a:ext cx="627095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L1 I$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93785" y="1374172"/>
              <a:ext cx="898003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L1 I TLB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2566" y="2175491"/>
              <a:ext cx="1130822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Branch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Predictors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7993" y="1791269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Fetch pipeline</a:t>
              </a:r>
              <a:endParaRPr lang="en-US" b="1" dirty="0"/>
            </a:p>
          </p:txBody>
        </p:sp>
        <p:sp>
          <p:nvSpPr>
            <p:cNvPr id="10" name="Cloud 9"/>
            <p:cNvSpPr/>
            <p:nvPr/>
          </p:nvSpPr>
          <p:spPr>
            <a:xfrm>
              <a:off x="912103" y="3315711"/>
              <a:ext cx="1511748" cy="109819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Rename</a:t>
              </a:r>
            </a:p>
            <a:p>
              <a:pPr algn="ctr"/>
              <a:r>
                <a:rPr lang="en-US" dirty="0" smtClean="0"/>
                <a:t>Stage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9171" y="4615981"/>
              <a:ext cx="2537611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Speculation Tag </a:t>
              </a:r>
              <a:r>
                <a:rPr lang="en-US" dirty="0">
                  <a:solidFill>
                    <a:schemeClr val="bg1"/>
                  </a:solidFill>
                </a:rPr>
                <a:t>M</a:t>
              </a:r>
              <a:r>
                <a:rPr lang="en-US" dirty="0" smtClean="0">
                  <a:solidFill>
                    <a:schemeClr val="bg1"/>
                  </a:solidFill>
                </a:rPr>
                <a:t>anager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9171" y="5181168"/>
              <a:ext cx="2537611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Epoch Manager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934062" y="2499720"/>
              <a:ext cx="5311025" cy="638702"/>
              <a:chOff x="2835864" y="836285"/>
              <a:chExt cx="5311025" cy="638702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835864" y="836285"/>
                <a:ext cx="5311025" cy="63870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48377" y="984752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072008" y="970970"/>
                <a:ext cx="3074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ALU/Branch execution pipeline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934062" y="3279998"/>
              <a:ext cx="5311025" cy="638702"/>
              <a:chOff x="2835864" y="836285"/>
              <a:chExt cx="5311025" cy="63870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835864" y="836285"/>
                <a:ext cx="5311025" cy="63870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948377" y="984752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72008" y="970970"/>
                <a:ext cx="3074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ALU/Branch execution pipeline</a:t>
                </a:r>
                <a:endParaRPr lang="en-US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934062" y="4129402"/>
              <a:ext cx="4768819" cy="902290"/>
              <a:chOff x="3805402" y="3587195"/>
              <a:chExt cx="4768819" cy="90229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3805402" y="3587195"/>
                <a:ext cx="4768819" cy="90229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917917" y="4017157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29633" y="3621242"/>
                <a:ext cx="3920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FPU/</a:t>
                </a:r>
                <a:r>
                  <a:rPr lang="en-US" dirty="0" err="1" smtClean="0"/>
                  <a:t>Int-Mul</a:t>
                </a:r>
                <a:r>
                  <a:rPr lang="en-US" dirty="0" smtClean="0"/>
                  <a:t>/</a:t>
                </a:r>
                <a:r>
                  <a:rPr lang="en-US" dirty="0" err="1" smtClean="0"/>
                  <a:t>Int-Div</a:t>
                </a:r>
                <a:r>
                  <a:rPr lang="en-US" dirty="0" smtClean="0"/>
                  <a:t> execution pipeline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101296" y="4017157"/>
                <a:ext cx="717647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FPU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988126" y="4017157"/>
                <a:ext cx="1379324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Int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Mul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Div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934062" y="5717920"/>
              <a:ext cx="5049116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ROB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Cloud 35"/>
            <p:cNvSpPr/>
            <p:nvPr/>
          </p:nvSpPr>
          <p:spPr>
            <a:xfrm>
              <a:off x="9669318" y="5353486"/>
              <a:ext cx="1511748" cy="109819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Commit</a:t>
              </a:r>
            </a:p>
            <a:p>
              <a:pPr algn="ctr"/>
              <a:r>
                <a:rPr lang="en-US" dirty="0" smtClean="0"/>
                <a:t>Stage</a:t>
              </a:r>
              <a:endParaRPr lang="en-US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934062" y="1276951"/>
              <a:ext cx="4613448" cy="1042862"/>
              <a:chOff x="3805402" y="734744"/>
              <a:chExt cx="4613448" cy="1042862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805402" y="734744"/>
                <a:ext cx="4613448" cy="104286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080309" y="1301021"/>
                <a:ext cx="717647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LSQ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26303" y="821340"/>
                <a:ext cx="2441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Mem execution pipeline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945816" y="817345"/>
                <a:ext cx="997940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L1 D TLB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084168" y="820256"/>
                <a:ext cx="769060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L1 D$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918253" y="1301021"/>
                <a:ext cx="1321469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Store Buffer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945816" y="1301021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2846102" y="1362607"/>
              <a:ext cx="907218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L2 TLB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Elbow Connector 39"/>
            <p:cNvCxnSpPr>
              <a:stCxn id="10" idx="0"/>
              <a:endCxn id="27" idx="1"/>
            </p:cNvCxnSpPr>
            <p:nvPr/>
          </p:nvCxnSpPr>
          <p:spPr>
            <a:xfrm flipV="1">
              <a:off x="2422591" y="1798382"/>
              <a:ext cx="1511471" cy="206642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10" idx="0"/>
              <a:endCxn id="13" idx="1"/>
            </p:cNvCxnSpPr>
            <p:nvPr/>
          </p:nvCxnSpPr>
          <p:spPr>
            <a:xfrm flipV="1">
              <a:off x="2422591" y="2819071"/>
              <a:ext cx="1511471" cy="104574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10" idx="0"/>
              <a:endCxn id="18" idx="1"/>
            </p:cNvCxnSpPr>
            <p:nvPr/>
          </p:nvCxnSpPr>
          <p:spPr>
            <a:xfrm flipV="1">
              <a:off x="2422591" y="3599349"/>
              <a:ext cx="1511471" cy="265462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0" idx="0"/>
              <a:endCxn id="22" idx="1"/>
            </p:cNvCxnSpPr>
            <p:nvPr/>
          </p:nvCxnSpPr>
          <p:spPr>
            <a:xfrm>
              <a:off x="2422591" y="3864811"/>
              <a:ext cx="1511471" cy="715736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" idx="2"/>
              <a:endCxn id="10" idx="3"/>
            </p:cNvCxnSpPr>
            <p:nvPr/>
          </p:nvCxnSpPr>
          <p:spPr>
            <a:xfrm>
              <a:off x="1667977" y="2926999"/>
              <a:ext cx="0" cy="451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10" idx="0"/>
              <a:endCxn id="35" idx="1"/>
            </p:cNvCxnSpPr>
            <p:nvPr/>
          </p:nvCxnSpPr>
          <p:spPr>
            <a:xfrm>
              <a:off x="2422591" y="3864811"/>
              <a:ext cx="1511471" cy="203777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5" idx="3"/>
              <a:endCxn id="36" idx="2"/>
            </p:cNvCxnSpPr>
            <p:nvPr/>
          </p:nvCxnSpPr>
          <p:spPr>
            <a:xfrm>
              <a:off x="8983178" y="5902586"/>
              <a:ext cx="6908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99172" y="5722994"/>
              <a:ext cx="2537610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Aggressive Scoreboard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546827" y="1276951"/>
              <a:ext cx="193440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MMIO Handler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546827" y="1793337"/>
              <a:ext cx="193440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Physical </a:t>
              </a:r>
              <a:r>
                <a:rPr lang="en-US" dirty="0" err="1" smtClean="0">
                  <a:solidFill>
                    <a:schemeClr val="bg1"/>
                  </a:solidFill>
                </a:rPr>
                <a:t>Reg</a:t>
              </a:r>
              <a:r>
                <a:rPr lang="en-US" dirty="0" smtClean="0">
                  <a:solidFill>
                    <a:schemeClr val="bg1"/>
                  </a:solidFill>
                </a:rPr>
                <a:t> File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546827" y="3102962"/>
              <a:ext cx="193440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CSR </a:t>
              </a:r>
              <a:r>
                <a:rPr lang="en-US" dirty="0" err="1" smtClean="0">
                  <a:solidFill>
                    <a:schemeClr val="bg1"/>
                  </a:solidFill>
                </a:rPr>
                <a:t>Reg</a:t>
              </a:r>
              <a:r>
                <a:rPr lang="en-US" dirty="0" smtClean="0">
                  <a:solidFill>
                    <a:schemeClr val="bg1"/>
                  </a:solidFill>
                </a:rPr>
                <a:t> File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546827" y="2298864"/>
              <a:ext cx="1934404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Conservative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Scoreboard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546827" y="3626662"/>
              <a:ext cx="1934404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Global Speculation Updater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0" name="Cloud 89"/>
            <p:cNvSpPr/>
            <p:nvPr/>
          </p:nvSpPr>
          <p:spPr>
            <a:xfrm>
              <a:off x="9634089" y="4476982"/>
              <a:ext cx="1816587" cy="61990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Misc</a:t>
              </a:r>
              <a:r>
                <a:rPr lang="en-US" dirty="0" smtClean="0"/>
                <a:t> Rules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41130" y="616728"/>
              <a:ext cx="78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L2$</a:t>
              </a:r>
              <a:endParaRPr lang="en-US" dirty="0"/>
            </a:p>
          </p:txBody>
        </p:sp>
        <p:cxnSp>
          <p:nvCxnSpPr>
            <p:cNvPr id="94" name="Straight Arrow Connector 93"/>
            <p:cNvCxnSpPr>
              <a:stCxn id="6" idx="0"/>
              <a:endCxn id="92" idx="2"/>
            </p:cNvCxnSpPr>
            <p:nvPr/>
          </p:nvCxnSpPr>
          <p:spPr>
            <a:xfrm flipH="1" flipV="1">
              <a:off x="1132584" y="986060"/>
              <a:ext cx="1" cy="3817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2908257" y="616728"/>
              <a:ext cx="78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L2$</a:t>
              </a:r>
              <a:endParaRPr lang="en-US" dirty="0"/>
            </a:p>
          </p:txBody>
        </p:sp>
        <p:cxnSp>
          <p:nvCxnSpPr>
            <p:cNvPr id="96" name="Straight Arrow Connector 95"/>
            <p:cNvCxnSpPr>
              <a:stCxn id="38" idx="0"/>
              <a:endCxn id="95" idx="2"/>
            </p:cNvCxnSpPr>
            <p:nvPr/>
          </p:nvCxnSpPr>
          <p:spPr>
            <a:xfrm flipV="1">
              <a:off x="3299711" y="986060"/>
              <a:ext cx="0" cy="37654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205904" y="616728"/>
              <a:ext cx="78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L2$</a:t>
              </a:r>
              <a:endParaRPr lang="en-US" dirty="0"/>
            </a:p>
          </p:txBody>
        </p:sp>
        <p:cxnSp>
          <p:nvCxnSpPr>
            <p:cNvPr id="100" name="Straight Arrow Connector 99"/>
            <p:cNvCxnSpPr>
              <a:stCxn id="32" idx="0"/>
              <a:endCxn id="99" idx="2"/>
            </p:cNvCxnSpPr>
            <p:nvPr/>
          </p:nvCxnSpPr>
          <p:spPr>
            <a:xfrm flipV="1">
              <a:off x="5597358" y="986060"/>
              <a:ext cx="0" cy="37640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9155452" y="616728"/>
              <a:ext cx="2717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Platform MMIO Handler</a:t>
              </a:r>
              <a:endParaRPr lang="en-US" dirty="0"/>
            </a:p>
          </p:txBody>
        </p:sp>
        <p:cxnSp>
          <p:nvCxnSpPr>
            <p:cNvPr id="104" name="Straight Arrow Connector 103"/>
            <p:cNvCxnSpPr>
              <a:stCxn id="69" idx="0"/>
              <a:endCxn id="103" idx="2"/>
            </p:cNvCxnSpPr>
            <p:nvPr/>
          </p:nvCxnSpPr>
          <p:spPr>
            <a:xfrm flipV="1">
              <a:off x="10514029" y="986060"/>
              <a:ext cx="0" cy="2908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99171" y="6267019"/>
              <a:ext cx="2537611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Renaming </a:t>
              </a:r>
              <a:r>
                <a:rPr lang="en-US" dirty="0" smtClean="0">
                  <a:solidFill>
                    <a:schemeClr val="bg1"/>
                  </a:solidFill>
                </a:rPr>
                <a:t>Table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55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36018" y="954633"/>
            <a:ext cx="7854779" cy="2105598"/>
            <a:chOff x="2836018" y="954633"/>
            <a:chExt cx="7854779" cy="2105598"/>
          </a:xfrm>
        </p:grpSpPr>
        <p:grpSp>
          <p:nvGrpSpPr>
            <p:cNvPr id="6" name="Group 5"/>
            <p:cNvGrpSpPr/>
            <p:nvPr/>
          </p:nvGrpSpPr>
          <p:grpSpPr>
            <a:xfrm>
              <a:off x="7562592" y="2564531"/>
              <a:ext cx="1701609" cy="495700"/>
              <a:chOff x="3336505" y="1683620"/>
              <a:chExt cx="1701609" cy="495700"/>
            </a:xfrm>
            <a:solidFill>
              <a:srgbClr val="92D05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308853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551940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795027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336505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579592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822679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065766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957534" y="1731415"/>
                <a:ext cx="459549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LQ</a:t>
                </a:r>
                <a:endParaRPr lang="en-US" sz="20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887240" y="2564531"/>
              <a:ext cx="1701609" cy="495700"/>
              <a:chOff x="3336505" y="1683620"/>
              <a:chExt cx="1701609" cy="495700"/>
            </a:xfrm>
            <a:solidFill>
              <a:srgbClr val="FFFF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308853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51940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795027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336505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579592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822679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065766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957534" y="1731415"/>
                <a:ext cx="476412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SQ</a:t>
                </a:r>
                <a:endParaRPr lang="en-US" sz="2000" dirty="0"/>
              </a:p>
            </p:txBody>
          </p:sp>
        </p:grpSp>
        <p:sp>
          <p:nvSpPr>
            <p:cNvPr id="8" name="Cloud 7"/>
            <p:cNvSpPr/>
            <p:nvPr/>
          </p:nvSpPr>
          <p:spPr>
            <a:xfrm>
              <a:off x="7461969" y="1842292"/>
              <a:ext cx="1902856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  <a:latin typeface="Calibri"/>
                </a:rPr>
                <a:t>findIssue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0120201" y="1001141"/>
              <a:ext cx="230601" cy="331199"/>
              <a:chOff x="5540558" y="1752600"/>
              <a:chExt cx="230601" cy="33119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/>
              <p:cNvCxnSpPr>
                <a:stCxn id="20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20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9880960" y="132700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issueQ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20" idx="3"/>
            </p:cNvCxnSpPr>
            <p:nvPr/>
          </p:nvCxnSpPr>
          <p:spPr>
            <a:xfrm flipV="1">
              <a:off x="10350802" y="1166740"/>
              <a:ext cx="26558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1"/>
              <a:endCxn id="37" idx="0"/>
            </p:cNvCxnSpPr>
            <p:nvPr/>
          </p:nvCxnSpPr>
          <p:spPr>
            <a:xfrm>
              <a:off x="8413397" y="2266056"/>
              <a:ext cx="0" cy="2984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39" idx="0"/>
              <a:endCxn id="20" idx="1"/>
            </p:cNvCxnSpPr>
            <p:nvPr/>
          </p:nvCxnSpPr>
          <p:spPr>
            <a:xfrm>
              <a:off x="9456638" y="1166741"/>
              <a:ext cx="7643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552998" y="1888800"/>
              <a:ext cx="1342439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st_verifyP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6287718" y="2219999"/>
              <a:ext cx="1" cy="3445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loud 15"/>
            <p:cNvSpPr/>
            <p:nvPr/>
          </p:nvSpPr>
          <p:spPr>
            <a:xfrm>
              <a:off x="2836018" y="1841840"/>
              <a:ext cx="1827301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noProof="0" dirty="0" err="1" smtClean="0">
                  <a:solidFill>
                    <a:prstClr val="black"/>
                  </a:solidFill>
                  <a:latin typeface="Calibri"/>
                </a:rPr>
                <a:t>verifySt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16" idx="0"/>
              <a:endCxn id="14" idx="1"/>
            </p:cNvCxnSpPr>
            <p:nvPr/>
          </p:nvCxnSpPr>
          <p:spPr>
            <a:xfrm>
              <a:off x="4661796" y="2053948"/>
              <a:ext cx="891202" cy="4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loud 38"/>
            <p:cNvSpPr/>
            <p:nvPr/>
          </p:nvSpPr>
          <p:spPr>
            <a:xfrm>
              <a:off x="7365240" y="954633"/>
              <a:ext cx="2093142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  <a:latin typeface="Calibri"/>
                </a:rPr>
                <a:t>enqIssueQ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2" name="Straight Arrow Connector 41"/>
            <p:cNvCxnSpPr>
              <a:stCxn id="8" idx="3"/>
              <a:endCxn id="39" idx="1"/>
            </p:cNvCxnSpPr>
            <p:nvPr/>
          </p:nvCxnSpPr>
          <p:spPr>
            <a:xfrm flipH="1" flipV="1">
              <a:off x="8411811" y="1378397"/>
              <a:ext cx="1586" cy="4881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886007" y="1443794"/>
              <a:ext cx="595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wire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3774440" y="2260600"/>
              <a:ext cx="2405380" cy="299720"/>
            </a:xfrm>
            <a:custGeom>
              <a:avLst/>
              <a:gdLst>
                <a:gd name="connsiteX0" fmla="*/ 2405380 w 2405380"/>
                <a:gd name="connsiteY0" fmla="*/ 299720 h 299720"/>
                <a:gd name="connsiteX1" fmla="*/ 2405380 w 2405380"/>
                <a:gd name="connsiteY1" fmla="*/ 185420 h 299720"/>
                <a:gd name="connsiteX2" fmla="*/ 0 w 2405380"/>
                <a:gd name="connsiteY2" fmla="*/ 185420 h 299720"/>
                <a:gd name="connsiteX3" fmla="*/ 0 w 2405380"/>
                <a:gd name="connsiteY3" fmla="*/ 0 h 29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5380" h="299720">
                  <a:moveTo>
                    <a:pt x="2405380" y="299720"/>
                  </a:moveTo>
                  <a:lnTo>
                    <a:pt x="2405380" y="185420"/>
                  </a:lnTo>
                  <a:lnTo>
                    <a:pt x="0" y="18542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653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0133" y="666378"/>
            <a:ext cx="11805974" cy="5827858"/>
            <a:chOff x="250133" y="666378"/>
            <a:chExt cx="11805974" cy="5827858"/>
          </a:xfrm>
        </p:grpSpPr>
        <p:sp>
          <p:nvSpPr>
            <p:cNvPr id="5" name="Rectangle 4"/>
            <p:cNvSpPr/>
            <p:nvPr/>
          </p:nvSpPr>
          <p:spPr>
            <a:xfrm>
              <a:off x="2662687" y="1226744"/>
              <a:ext cx="9393420" cy="4587275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Pentagon 5"/>
            <p:cNvSpPr/>
            <p:nvPr/>
          </p:nvSpPr>
          <p:spPr>
            <a:xfrm>
              <a:off x="5264588" y="3643433"/>
              <a:ext cx="2590800" cy="533400"/>
            </a:xfrm>
            <a:prstGeom prst="homePlate">
              <a:avLst/>
            </a:prstGeom>
            <a:solidFill>
              <a:srgbClr val="4F81BD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Cache-access pipeline</a:t>
              </a:r>
            </a:p>
          </p:txBody>
        </p:sp>
        <p:cxnSp>
          <p:nvCxnSpPr>
            <p:cNvPr id="7" name="Straight Arrow Connector 6"/>
            <p:cNvCxnSpPr>
              <a:stCxn id="35" idx="0"/>
              <a:endCxn id="6" idx="1"/>
            </p:cNvCxnSpPr>
            <p:nvPr/>
          </p:nvCxnSpPr>
          <p:spPr>
            <a:xfrm>
              <a:off x="4991578" y="3910133"/>
              <a:ext cx="273010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8" name="Straight Arrow Connector 7"/>
            <p:cNvCxnSpPr>
              <a:stCxn id="94" idx="3"/>
            </p:cNvCxnSpPr>
            <p:nvPr/>
          </p:nvCxnSpPr>
          <p:spPr>
            <a:xfrm>
              <a:off x="3181156" y="3810311"/>
              <a:ext cx="296796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9" name="Group 8"/>
            <p:cNvGrpSpPr/>
            <p:nvPr/>
          </p:nvGrpSpPr>
          <p:grpSpPr>
            <a:xfrm>
              <a:off x="2723956" y="369202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94" name="Rectangle 93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95" name="Straight Connector 94"/>
              <p:cNvCxnSpPr>
                <a:stCxn id="94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96" name="Straight Connector 95"/>
              <p:cNvCxnSpPr>
                <a:stCxn id="94" idx="0"/>
                <a:endCxn id="94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97" name="Straight Connector 96"/>
              <p:cNvCxnSpPr>
                <a:stCxn id="94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0" name="Straight Arrow Connector 9"/>
            <p:cNvCxnSpPr>
              <a:stCxn id="11" idx="3"/>
              <a:endCxn id="94" idx="1"/>
            </p:cNvCxnSpPr>
            <p:nvPr/>
          </p:nvCxnSpPr>
          <p:spPr>
            <a:xfrm flipV="1">
              <a:off x="2405488" y="3810311"/>
              <a:ext cx="470868" cy="18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250133" y="3612128"/>
              <a:ext cx="21553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L1 downgrade 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2" name="Straight Arrow Connector 11"/>
            <p:cNvCxnSpPr>
              <a:stCxn id="90" idx="3"/>
            </p:cNvCxnSpPr>
            <p:nvPr/>
          </p:nvCxnSpPr>
          <p:spPr>
            <a:xfrm>
              <a:off x="3183698" y="4230394"/>
              <a:ext cx="341876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13" name="Group 12"/>
            <p:cNvGrpSpPr/>
            <p:nvPr/>
          </p:nvGrpSpPr>
          <p:grpSpPr>
            <a:xfrm>
              <a:off x="2726498" y="4112108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90" name="Rectangle 89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91" name="Straight Connector 90"/>
              <p:cNvCxnSpPr>
                <a:stCxn id="90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92" name="Straight Connector 91"/>
              <p:cNvCxnSpPr>
                <a:stCxn id="90" idx="0"/>
                <a:endCxn id="90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93" name="Straight Connector 92"/>
              <p:cNvCxnSpPr>
                <a:stCxn id="90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4" name="Straight Arrow Connector 13"/>
            <p:cNvCxnSpPr>
              <a:stCxn id="15" idx="3"/>
              <a:endCxn id="90" idx="1"/>
            </p:cNvCxnSpPr>
            <p:nvPr/>
          </p:nvCxnSpPr>
          <p:spPr>
            <a:xfrm>
              <a:off x="2404962" y="4227164"/>
              <a:ext cx="473936" cy="323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547115" y="4027109"/>
              <a:ext cx="18578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L1 upgrade 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Cloud 15"/>
            <p:cNvSpPr/>
            <p:nvPr/>
          </p:nvSpPr>
          <p:spPr>
            <a:xfrm>
              <a:off x="8083988" y="3636110"/>
              <a:ext cx="1559566" cy="551057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Process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Cloud 16"/>
            <p:cNvSpPr/>
            <p:nvPr/>
          </p:nvSpPr>
          <p:spPr>
            <a:xfrm>
              <a:off x="6472259" y="1737578"/>
              <a:ext cx="2146563" cy="887484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Downgrade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6" idx="3"/>
              <a:endCxn id="16" idx="2"/>
            </p:cNvCxnSpPr>
            <p:nvPr/>
          </p:nvCxnSpPr>
          <p:spPr>
            <a:xfrm>
              <a:off x="7855388" y="3910133"/>
              <a:ext cx="233438" cy="150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86" idx="3"/>
            </p:cNvCxnSpPr>
            <p:nvPr/>
          </p:nvCxnSpPr>
          <p:spPr>
            <a:xfrm flipV="1">
              <a:off x="3803750" y="4485128"/>
              <a:ext cx="0" cy="45782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20" name="Group 19"/>
            <p:cNvGrpSpPr/>
            <p:nvPr/>
          </p:nvGrpSpPr>
          <p:grpSpPr>
            <a:xfrm rot="16200000">
              <a:off x="3575149" y="5053266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7" name="Straight Connector 86"/>
              <p:cNvCxnSpPr>
                <a:stCxn id="86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8" name="Straight Connector 87"/>
              <p:cNvCxnSpPr>
                <a:stCxn id="86" idx="0"/>
                <a:endCxn id="86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9" name="Straight Connector 88"/>
              <p:cNvCxnSpPr>
                <a:stCxn id="86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21" name="Straight Arrow Connector 20"/>
            <p:cNvCxnSpPr>
              <a:stCxn id="22" idx="0"/>
              <a:endCxn id="86" idx="1"/>
            </p:cNvCxnSpPr>
            <p:nvPr/>
          </p:nvCxnSpPr>
          <p:spPr>
            <a:xfrm flipV="1">
              <a:off x="3801990" y="5247752"/>
              <a:ext cx="1760" cy="84463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084902" y="6092390"/>
              <a:ext cx="1434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DRAM 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45489" y="6094126"/>
              <a:ext cx="14129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DRAM 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 rot="16200000">
              <a:off x="9194083" y="4334634"/>
              <a:ext cx="260230" cy="762000"/>
              <a:chOff x="8873314" y="3352800"/>
              <a:chExt cx="236572" cy="762000"/>
            </a:xfrm>
            <a:solidFill>
              <a:srgbClr val="FCD5B5"/>
            </a:solidFill>
          </p:grpSpPr>
          <p:sp>
            <p:nvSpPr>
              <p:cNvPr id="80" name="Rectangle 79"/>
              <p:cNvSpPr/>
              <p:nvPr/>
            </p:nvSpPr>
            <p:spPr>
              <a:xfrm rot="5400000">
                <a:off x="8839200" y="3539314"/>
                <a:ext cx="304800" cy="236571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1" name="Straight Connector 80"/>
              <p:cNvCxnSpPr>
                <a:stCxn id="80" idx="0"/>
              </p:cNvCxnSpPr>
              <p:nvPr/>
            </p:nvCxnSpPr>
            <p:spPr>
              <a:xfrm rot="5400000" flipH="1">
                <a:off x="8957486" y="35052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2" name="Straight Connector 81"/>
              <p:cNvCxnSpPr>
                <a:stCxn id="80" idx="0"/>
                <a:endCxn id="80" idx="2"/>
              </p:cNvCxnSpPr>
              <p:nvPr/>
            </p:nvCxnSpPr>
            <p:spPr>
              <a:xfrm rot="5400000">
                <a:off x="8991600" y="3539314"/>
                <a:ext cx="0" cy="236571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3" name="Straight Connector 82"/>
              <p:cNvCxnSpPr>
                <a:stCxn id="80" idx="2"/>
              </p:cNvCxnSpPr>
              <p:nvPr/>
            </p:nvCxnSpPr>
            <p:spPr>
              <a:xfrm rot="5400000" flipH="1">
                <a:off x="8720915" y="35052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84" name="Rectangle 83"/>
              <p:cNvSpPr/>
              <p:nvPr/>
            </p:nvSpPr>
            <p:spPr>
              <a:xfrm rot="5400000">
                <a:off x="8839200" y="3844114"/>
                <a:ext cx="304800" cy="236571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5" name="Straight Connector 84"/>
              <p:cNvCxnSpPr>
                <a:stCxn id="84" idx="0"/>
                <a:endCxn id="84" idx="2"/>
              </p:cNvCxnSpPr>
              <p:nvPr/>
            </p:nvCxnSpPr>
            <p:spPr>
              <a:xfrm rot="5400000">
                <a:off x="8991600" y="3844114"/>
                <a:ext cx="0" cy="236571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25" name="Straight Arrow Connector 24"/>
            <p:cNvCxnSpPr>
              <a:stCxn id="84" idx="3"/>
              <a:endCxn id="45" idx="2"/>
            </p:cNvCxnSpPr>
            <p:nvPr/>
          </p:nvCxnSpPr>
          <p:spPr>
            <a:xfrm flipV="1">
              <a:off x="9705198" y="4714462"/>
              <a:ext cx="412478" cy="117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26" name="Group 25"/>
            <p:cNvGrpSpPr/>
            <p:nvPr/>
          </p:nvGrpSpPr>
          <p:grpSpPr>
            <a:xfrm rot="16200000" flipH="1">
              <a:off x="9184902" y="2704315"/>
              <a:ext cx="236573" cy="762000"/>
              <a:chOff x="8773798" y="1360549"/>
              <a:chExt cx="236572" cy="762000"/>
            </a:xfrm>
            <a:solidFill>
              <a:srgbClr val="FCD5B5"/>
            </a:solidFill>
          </p:grpSpPr>
          <p:sp>
            <p:nvSpPr>
              <p:cNvPr id="74" name="Rectangle 73"/>
              <p:cNvSpPr/>
              <p:nvPr/>
            </p:nvSpPr>
            <p:spPr>
              <a:xfrm rot="5400000">
                <a:off x="8739684" y="1547063"/>
                <a:ext cx="304800" cy="236571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5" name="Straight Connector 74"/>
              <p:cNvCxnSpPr>
                <a:stCxn id="74" idx="0"/>
              </p:cNvCxnSpPr>
              <p:nvPr/>
            </p:nvCxnSpPr>
            <p:spPr>
              <a:xfrm rot="5400000" flipH="1">
                <a:off x="8857970" y="1512949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6" name="Straight Connector 75"/>
              <p:cNvCxnSpPr>
                <a:stCxn id="74" idx="0"/>
                <a:endCxn id="74" idx="2"/>
              </p:cNvCxnSpPr>
              <p:nvPr/>
            </p:nvCxnSpPr>
            <p:spPr>
              <a:xfrm rot="5400000">
                <a:off x="8892084" y="1547063"/>
                <a:ext cx="0" cy="236571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7" name="Straight Connector 76"/>
              <p:cNvCxnSpPr>
                <a:stCxn id="74" idx="2"/>
              </p:cNvCxnSpPr>
              <p:nvPr/>
            </p:nvCxnSpPr>
            <p:spPr>
              <a:xfrm rot="5400000" flipH="1">
                <a:off x="8621399" y="1512949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78" name="Rectangle 77"/>
              <p:cNvSpPr/>
              <p:nvPr/>
            </p:nvSpPr>
            <p:spPr>
              <a:xfrm rot="5400000">
                <a:off x="8739684" y="1851863"/>
                <a:ext cx="304800" cy="236571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9" name="Straight Connector 78"/>
              <p:cNvCxnSpPr>
                <a:stCxn id="78" idx="0"/>
                <a:endCxn id="78" idx="2"/>
              </p:cNvCxnSpPr>
              <p:nvPr/>
            </p:nvCxnSpPr>
            <p:spPr>
              <a:xfrm rot="5400000">
                <a:off x="8892084" y="1851863"/>
                <a:ext cx="0" cy="236571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27" name="Elbow Connector 26"/>
            <p:cNvCxnSpPr>
              <a:stCxn id="16" idx="3"/>
              <a:endCxn id="74" idx="1"/>
            </p:cNvCxnSpPr>
            <p:nvPr/>
          </p:nvCxnSpPr>
          <p:spPr>
            <a:xfrm rot="5400000" flipH="1" flipV="1">
              <a:off x="8678028" y="3271058"/>
              <a:ext cx="582302" cy="210817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8" name="Straight Arrow Connector 27"/>
            <p:cNvCxnSpPr>
              <a:stCxn id="78" idx="3"/>
              <a:endCxn id="37" idx="2"/>
            </p:cNvCxnSpPr>
            <p:nvPr/>
          </p:nvCxnSpPr>
          <p:spPr>
            <a:xfrm flipV="1">
              <a:off x="9684188" y="3082958"/>
              <a:ext cx="419755" cy="2357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29" name="Group 28"/>
            <p:cNvGrpSpPr/>
            <p:nvPr/>
          </p:nvGrpSpPr>
          <p:grpSpPr>
            <a:xfrm rot="16200000">
              <a:off x="10543747" y="1314004"/>
              <a:ext cx="457200" cy="674967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70" name="Rectangle 69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1" name="Straight Connector 70"/>
              <p:cNvCxnSpPr>
                <a:stCxn id="70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2" name="Straight Connector 71"/>
              <p:cNvCxnSpPr>
                <a:stCxn id="70" idx="0"/>
                <a:endCxn id="70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3" name="Straight Connector 72"/>
              <p:cNvCxnSpPr>
                <a:stCxn id="70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30" name="TextBox 29"/>
            <p:cNvSpPr txBox="1"/>
            <p:nvPr/>
          </p:nvSpPr>
          <p:spPr>
            <a:xfrm>
              <a:off x="6698362" y="2838425"/>
              <a:ext cx="21524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 index to send upgrade 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475296" y="1789646"/>
              <a:ext cx="21598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Downgrade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2" name="Elbow Connector 31"/>
            <p:cNvCxnSpPr>
              <a:stCxn id="16" idx="1"/>
              <a:endCxn id="80" idx="1"/>
            </p:cNvCxnSpPr>
            <p:nvPr/>
          </p:nvCxnSpPr>
          <p:spPr>
            <a:xfrm rot="16200000" flipH="1">
              <a:off x="8715157" y="4335193"/>
              <a:ext cx="529055" cy="231827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8354610" y="4891376"/>
              <a:ext cx="19917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 index to send DRAM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01990" y="1952206"/>
              <a:ext cx="1784822" cy="779701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ysClr val="windowText" lastClr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Cloud 34"/>
            <p:cNvSpPr/>
            <p:nvPr/>
          </p:nvSpPr>
          <p:spPr>
            <a:xfrm>
              <a:off x="3477952" y="3210333"/>
              <a:ext cx="1514888" cy="1399600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Income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26666" y="5162066"/>
              <a:ext cx="24535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 index to retry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Cloud 36"/>
            <p:cNvSpPr/>
            <p:nvPr/>
          </p:nvSpPr>
          <p:spPr>
            <a:xfrm>
              <a:off x="10098735" y="2639216"/>
              <a:ext cx="1679033" cy="887484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Upgrade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8" name="Elbow Connector 37"/>
            <p:cNvCxnSpPr>
              <a:endCxn id="64" idx="1"/>
            </p:cNvCxnSpPr>
            <p:nvPr/>
          </p:nvCxnSpPr>
          <p:spPr>
            <a:xfrm rot="10800000" flipV="1">
              <a:off x="6435583" y="4153759"/>
              <a:ext cx="2071427" cy="760636"/>
            </a:xfrm>
            <a:prstGeom prst="bentConnector3">
              <a:avLst>
                <a:gd name="adj1" fmla="val -1133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39" name="Group 38"/>
            <p:cNvGrpSpPr/>
            <p:nvPr/>
          </p:nvGrpSpPr>
          <p:grpSpPr>
            <a:xfrm rot="5400000">
              <a:off x="6076866" y="4533395"/>
              <a:ext cx="260230" cy="762000"/>
              <a:chOff x="8873314" y="3352800"/>
              <a:chExt cx="236572" cy="762000"/>
            </a:xfrm>
            <a:solidFill>
              <a:srgbClr val="FCD5B5"/>
            </a:solidFill>
          </p:grpSpPr>
          <p:sp>
            <p:nvSpPr>
              <p:cNvPr id="64" name="Rectangle 63"/>
              <p:cNvSpPr/>
              <p:nvPr/>
            </p:nvSpPr>
            <p:spPr>
              <a:xfrm rot="5400000">
                <a:off x="8839200" y="3539314"/>
                <a:ext cx="304800" cy="236571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5" name="Straight Connector 64"/>
              <p:cNvCxnSpPr>
                <a:stCxn id="64" idx="0"/>
              </p:cNvCxnSpPr>
              <p:nvPr/>
            </p:nvCxnSpPr>
            <p:spPr>
              <a:xfrm rot="5400000" flipH="1">
                <a:off x="8957486" y="35052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6" name="Straight Connector 65"/>
              <p:cNvCxnSpPr>
                <a:stCxn id="64" idx="0"/>
                <a:endCxn id="64" idx="2"/>
              </p:cNvCxnSpPr>
              <p:nvPr/>
            </p:nvCxnSpPr>
            <p:spPr>
              <a:xfrm rot="5400000">
                <a:off x="8991600" y="3539314"/>
                <a:ext cx="0" cy="236571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7" name="Straight Connector 66"/>
              <p:cNvCxnSpPr>
                <a:stCxn id="64" idx="2"/>
              </p:cNvCxnSpPr>
              <p:nvPr/>
            </p:nvCxnSpPr>
            <p:spPr>
              <a:xfrm rot="5400000" flipH="1">
                <a:off x="8720915" y="35052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68" name="Rectangle 67"/>
              <p:cNvSpPr/>
              <p:nvPr/>
            </p:nvSpPr>
            <p:spPr>
              <a:xfrm rot="5400000">
                <a:off x="8839200" y="3844114"/>
                <a:ext cx="304800" cy="236571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9" name="Straight Connector 68"/>
              <p:cNvCxnSpPr>
                <a:stCxn id="68" idx="0"/>
                <a:endCxn id="68" idx="2"/>
              </p:cNvCxnSpPr>
              <p:nvPr/>
            </p:nvCxnSpPr>
            <p:spPr>
              <a:xfrm rot="5400000">
                <a:off x="8991600" y="3844114"/>
                <a:ext cx="0" cy="236571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41" name="Elbow Connector 40"/>
            <p:cNvCxnSpPr>
              <a:stCxn id="68" idx="3"/>
              <a:endCxn id="35" idx="1"/>
            </p:cNvCxnSpPr>
            <p:nvPr/>
          </p:nvCxnSpPr>
          <p:spPr>
            <a:xfrm rot="10800000">
              <a:off x="4235396" y="4608443"/>
              <a:ext cx="1590586" cy="305952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42" name="Elbow Connector 41"/>
            <p:cNvCxnSpPr>
              <a:stCxn id="17" idx="0"/>
            </p:cNvCxnSpPr>
            <p:nvPr/>
          </p:nvCxnSpPr>
          <p:spPr>
            <a:xfrm flipV="1">
              <a:off x="8617033" y="1730325"/>
              <a:ext cx="2004826" cy="450995"/>
            </a:xfrm>
            <a:prstGeom prst="bentConnector3">
              <a:avLst>
                <a:gd name="adj1" fmla="val 99918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43" name="Straight Arrow Connector 42"/>
            <p:cNvCxnSpPr>
              <a:stCxn id="37" idx="3"/>
            </p:cNvCxnSpPr>
            <p:nvPr/>
          </p:nvCxnSpPr>
          <p:spPr>
            <a:xfrm flipV="1">
              <a:off x="10938252" y="1727687"/>
              <a:ext cx="0" cy="9622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10924563" y="1901868"/>
              <a:ext cx="10751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upgrade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Cloud 44"/>
            <p:cNvSpPr/>
            <p:nvPr/>
          </p:nvSpPr>
          <p:spPr>
            <a:xfrm>
              <a:off x="10112468" y="4270720"/>
              <a:ext cx="1679033" cy="887484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Req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DRAM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 rot="5400000">
              <a:off x="10723383" y="5377651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58" name="Rectangle 57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9" name="Straight Connector 58"/>
              <p:cNvCxnSpPr>
                <a:stCxn id="58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0" name="Straight Connector 59"/>
              <p:cNvCxnSpPr>
                <a:stCxn id="58" idx="0"/>
                <a:endCxn id="58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1" name="Straight Connector 60"/>
              <p:cNvCxnSpPr>
                <a:stCxn id="58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47" name="Straight Arrow Connector 46"/>
            <p:cNvCxnSpPr>
              <a:stCxn id="45" idx="1"/>
              <a:endCxn id="58" idx="1"/>
            </p:cNvCxnSpPr>
            <p:nvPr/>
          </p:nvCxnSpPr>
          <p:spPr>
            <a:xfrm flipH="1">
              <a:off x="10951983" y="5157259"/>
              <a:ext cx="2" cy="26247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48" name="Straight Arrow Connector 47"/>
            <p:cNvCxnSpPr>
              <a:stCxn id="58" idx="3"/>
              <a:endCxn id="23" idx="0"/>
            </p:cNvCxnSpPr>
            <p:nvPr/>
          </p:nvCxnSpPr>
          <p:spPr>
            <a:xfrm>
              <a:off x="10951983" y="5724537"/>
              <a:ext cx="0" cy="36958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49" name="Straight Arrow Connector 48"/>
            <p:cNvCxnSpPr>
              <a:stCxn id="70" idx="3"/>
              <a:endCxn id="50" idx="2"/>
            </p:cNvCxnSpPr>
            <p:nvPr/>
          </p:nvCxnSpPr>
          <p:spPr>
            <a:xfrm flipH="1" flipV="1">
              <a:off x="10772347" y="1066488"/>
              <a:ext cx="1" cy="35640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9823161" y="666378"/>
              <a:ext cx="18983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to L1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82773" y="1244688"/>
              <a:ext cx="11192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L2 Cache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5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/>
          <p:cNvGrpSpPr/>
          <p:nvPr/>
        </p:nvGrpSpPr>
        <p:grpSpPr>
          <a:xfrm>
            <a:off x="1510927" y="770273"/>
            <a:ext cx="9092608" cy="5652126"/>
            <a:chOff x="1510927" y="770273"/>
            <a:chExt cx="9092608" cy="5652126"/>
          </a:xfrm>
        </p:grpSpPr>
        <p:sp>
          <p:nvSpPr>
            <p:cNvPr id="5" name="Rectangle 4"/>
            <p:cNvSpPr/>
            <p:nvPr/>
          </p:nvSpPr>
          <p:spPr>
            <a:xfrm>
              <a:off x="1551566" y="1610360"/>
              <a:ext cx="9051969" cy="384957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Pentagon 5"/>
            <p:cNvSpPr/>
            <p:nvPr/>
          </p:nvSpPr>
          <p:spPr>
            <a:xfrm>
              <a:off x="3677178" y="3010973"/>
              <a:ext cx="2590800" cy="533400"/>
            </a:xfrm>
            <a:prstGeom prst="homePlate">
              <a:avLst/>
            </a:prstGeom>
            <a:solidFill>
              <a:srgbClr val="4F81BD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Cache-access pipeline</a:t>
              </a:r>
            </a:p>
          </p:txBody>
        </p:sp>
        <p:cxnSp>
          <p:nvCxnSpPr>
            <p:cNvPr id="7" name="Straight Arrow Connector 6"/>
            <p:cNvCxnSpPr>
              <a:stCxn id="35" idx="0"/>
              <a:endCxn id="6" idx="1"/>
            </p:cNvCxnSpPr>
            <p:nvPr/>
          </p:nvCxnSpPr>
          <p:spPr>
            <a:xfrm>
              <a:off x="3284698" y="3277673"/>
              <a:ext cx="392480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6" name="Cloud 15"/>
            <p:cNvSpPr/>
            <p:nvPr/>
          </p:nvSpPr>
          <p:spPr>
            <a:xfrm>
              <a:off x="6496577" y="2875777"/>
              <a:ext cx="1661665" cy="806803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6" idx="3"/>
              <a:endCxn id="16" idx="2"/>
            </p:cNvCxnSpPr>
            <p:nvPr/>
          </p:nvCxnSpPr>
          <p:spPr>
            <a:xfrm>
              <a:off x="6267978" y="3277673"/>
              <a:ext cx="233438" cy="150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86" idx="3"/>
            </p:cNvCxnSpPr>
            <p:nvPr/>
          </p:nvCxnSpPr>
          <p:spPr>
            <a:xfrm flipV="1">
              <a:off x="2279750" y="4030468"/>
              <a:ext cx="0" cy="45782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20" name="Group 19"/>
            <p:cNvGrpSpPr/>
            <p:nvPr/>
          </p:nvGrpSpPr>
          <p:grpSpPr>
            <a:xfrm rot="16200000">
              <a:off x="2051149" y="4598606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7" name="Straight Connector 86"/>
              <p:cNvCxnSpPr>
                <a:stCxn id="86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8" name="Straight Connector 87"/>
              <p:cNvCxnSpPr>
                <a:stCxn id="86" idx="0"/>
                <a:endCxn id="86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9" name="Straight Connector 88"/>
              <p:cNvCxnSpPr>
                <a:stCxn id="86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21" name="Straight Arrow Connector 20"/>
            <p:cNvCxnSpPr>
              <a:stCxn id="22" idx="0"/>
              <a:endCxn id="86" idx="1"/>
            </p:cNvCxnSpPr>
            <p:nvPr/>
          </p:nvCxnSpPr>
          <p:spPr>
            <a:xfrm flipV="1">
              <a:off x="2279749" y="4793092"/>
              <a:ext cx="1" cy="9152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1510927" y="5708380"/>
              <a:ext cx="15376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parent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2" name="Elbow Connector 31"/>
            <p:cNvCxnSpPr>
              <a:stCxn id="16" idx="1"/>
              <a:endCxn id="99" idx="1"/>
            </p:cNvCxnSpPr>
            <p:nvPr/>
          </p:nvCxnSpPr>
          <p:spPr>
            <a:xfrm rot="16200000" flipH="1">
              <a:off x="7375628" y="3633503"/>
              <a:ext cx="334233" cy="430668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6914619" y="4564111"/>
              <a:ext cx="19917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 index to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parent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3920" y="1814506"/>
              <a:ext cx="1784822" cy="40011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ysClr val="windowText" lastClr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Core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MSHR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Cloud 34"/>
            <p:cNvSpPr/>
            <p:nvPr/>
          </p:nvSpPr>
          <p:spPr>
            <a:xfrm>
              <a:off x="1771072" y="2577873"/>
              <a:ext cx="1514888" cy="1399600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Income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Cloud 44"/>
            <p:cNvSpPr/>
            <p:nvPr/>
          </p:nvSpPr>
          <p:spPr>
            <a:xfrm>
              <a:off x="8525058" y="3638260"/>
              <a:ext cx="1770137" cy="887484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 rot="5400000">
              <a:off x="9333925" y="498376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58" name="Rectangle 57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9" name="Straight Connector 58"/>
              <p:cNvCxnSpPr>
                <a:stCxn id="58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0" name="Straight Connector 59"/>
              <p:cNvCxnSpPr>
                <a:stCxn id="58" idx="0"/>
                <a:endCxn id="58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1" name="Straight Connector 60"/>
              <p:cNvCxnSpPr>
                <a:stCxn id="58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47" name="Straight Arrow Connector 46"/>
            <p:cNvCxnSpPr>
              <a:stCxn id="109" idx="1"/>
              <a:endCxn id="58" idx="1"/>
            </p:cNvCxnSpPr>
            <p:nvPr/>
          </p:nvCxnSpPr>
          <p:spPr>
            <a:xfrm flipH="1">
              <a:off x="9562525" y="4677199"/>
              <a:ext cx="2" cy="34865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9156524" y="1655750"/>
              <a:ext cx="13388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L1 D Cache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7605678" y="3897668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99" name="Rectangle 98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00" name="Straight Connector 99"/>
              <p:cNvCxnSpPr>
                <a:stCxn id="99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1" name="Straight Connector 100"/>
              <p:cNvCxnSpPr>
                <a:stCxn id="99" idx="0"/>
                <a:endCxn id="99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2" name="Straight Connector 101"/>
              <p:cNvCxnSpPr>
                <a:stCxn id="99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103" name="Group 102"/>
            <p:cNvGrpSpPr/>
            <p:nvPr/>
          </p:nvGrpSpPr>
          <p:grpSpPr>
            <a:xfrm>
              <a:off x="7605678" y="436324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04" name="Rectangle 103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4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6" name="Straight Connector 105"/>
              <p:cNvCxnSpPr>
                <a:stCxn id="104" idx="0"/>
                <a:endCxn id="104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7" name="Straight Connector 106"/>
              <p:cNvCxnSpPr>
                <a:stCxn id="104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108" name="Cloud 107"/>
            <p:cNvSpPr/>
            <p:nvPr/>
          </p:nvSpPr>
          <p:spPr>
            <a:xfrm>
              <a:off x="1923472" y="2730273"/>
              <a:ext cx="1514888" cy="1399600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Income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Cloud 108"/>
            <p:cNvSpPr/>
            <p:nvPr/>
          </p:nvSpPr>
          <p:spPr>
            <a:xfrm>
              <a:off x="8677458" y="3790660"/>
              <a:ext cx="1770137" cy="887484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  <a:latin typeface="Calibri"/>
                </a:rPr>
                <a:t>ToParent</a:t>
              </a:r>
              <a:endParaRPr lang="en-US" sz="2000" kern="0" dirty="0" smtClean="0">
                <a:solidFill>
                  <a:prstClr val="black"/>
                </a:solidFill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2" name="Elbow Connector 111"/>
            <p:cNvCxnSpPr>
              <a:stCxn id="16" idx="1"/>
              <a:endCxn id="104" idx="1"/>
            </p:cNvCxnSpPr>
            <p:nvPr/>
          </p:nvCxnSpPr>
          <p:spPr>
            <a:xfrm rot="16200000" flipH="1">
              <a:off x="7142839" y="3866292"/>
              <a:ext cx="799810" cy="43066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9" idx="3"/>
            </p:cNvCxnSpPr>
            <p:nvPr/>
          </p:nvCxnSpPr>
          <p:spPr>
            <a:xfrm flipV="1">
              <a:off x="8062878" y="4010142"/>
              <a:ext cx="4480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04" idx="3"/>
            </p:cNvCxnSpPr>
            <p:nvPr/>
          </p:nvCxnSpPr>
          <p:spPr>
            <a:xfrm>
              <a:off x="8062878" y="4481531"/>
              <a:ext cx="68297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oup 127"/>
            <p:cNvGrpSpPr/>
            <p:nvPr/>
          </p:nvGrpSpPr>
          <p:grpSpPr>
            <a:xfrm rot="5400000">
              <a:off x="9688780" y="4976457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29" name="Rectangle 128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30" name="Straight Connector 129"/>
              <p:cNvCxnSpPr>
                <a:stCxn id="129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1" name="Straight Connector 130"/>
              <p:cNvCxnSpPr>
                <a:stCxn id="129" idx="0"/>
                <a:endCxn id="129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2" name="Straight Connector 131"/>
              <p:cNvCxnSpPr>
                <a:stCxn id="129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34" name="Straight Arrow Connector 133"/>
            <p:cNvCxnSpPr>
              <a:endCxn id="129" idx="1"/>
            </p:cNvCxnSpPr>
            <p:nvPr/>
          </p:nvCxnSpPr>
          <p:spPr>
            <a:xfrm>
              <a:off x="9917380" y="4456322"/>
              <a:ext cx="0" cy="5622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 rot="10800000">
              <a:off x="4631422" y="4297618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36" name="Rectangle 135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37" name="Straight Connector 136"/>
              <p:cNvCxnSpPr>
                <a:stCxn id="136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8" name="Straight Connector 137"/>
              <p:cNvCxnSpPr>
                <a:stCxn id="136" idx="0"/>
                <a:endCxn id="136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9" name="Straight Connector 138"/>
              <p:cNvCxnSpPr>
                <a:stCxn id="136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41" name="Elbow Connector 140"/>
            <p:cNvCxnSpPr>
              <a:endCxn id="136" idx="1"/>
            </p:cNvCxnSpPr>
            <p:nvPr/>
          </p:nvCxnSpPr>
          <p:spPr>
            <a:xfrm rot="10800000" flipV="1">
              <a:off x="4936223" y="3638259"/>
              <a:ext cx="1991025" cy="777643"/>
            </a:xfrm>
            <a:prstGeom prst="bentConnector3">
              <a:avLst>
                <a:gd name="adj1" fmla="val -102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Elbow Connector 143"/>
            <p:cNvCxnSpPr>
              <a:stCxn id="136" idx="3"/>
              <a:endCxn id="108" idx="1"/>
            </p:cNvCxnSpPr>
            <p:nvPr/>
          </p:nvCxnSpPr>
          <p:spPr>
            <a:xfrm rot="10800000">
              <a:off x="2680916" y="4128383"/>
              <a:ext cx="1950506" cy="28752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441062" y="4566813"/>
              <a:ext cx="30463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 index to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retry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baseline="0" dirty="0" smtClean="0">
                  <a:solidFill>
                    <a:prstClr val="black"/>
                  </a:solidFill>
                </a:rPr>
                <a:t>(because</a:t>
              </a:r>
              <a:r>
                <a:rPr lang="en-US" sz="2000" kern="0" dirty="0" smtClean="0">
                  <a:solidFill>
                    <a:prstClr val="black"/>
                  </a:solidFill>
                </a:rPr>
                <a:t> of early failed </a:t>
              </a:r>
              <a:r>
                <a:rPr lang="en-US" sz="2000" kern="0" dirty="0" err="1" smtClean="0">
                  <a:solidFill>
                    <a:prstClr val="black"/>
                  </a:solidFill>
                </a:rPr>
                <a:t>Sc</a:t>
              </a:r>
              <a:r>
                <a:rPr lang="en-US" sz="2000" kern="0" dirty="0" smtClean="0">
                  <a:solidFill>
                    <a:prstClr val="black"/>
                  </a:solidFill>
                </a:rPr>
                <a:t>)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 rot="5400000">
              <a:off x="2299915" y="186137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8" name="Straight Connector 147"/>
              <p:cNvCxnSpPr>
                <a:stCxn id="147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49" name="Straight Connector 148"/>
              <p:cNvCxnSpPr>
                <a:stCxn id="147" idx="0"/>
                <a:endCxn id="147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50" name="Straight Connector 149"/>
              <p:cNvCxnSpPr>
                <a:stCxn id="147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51" name="Straight Arrow Connector 150"/>
            <p:cNvCxnSpPr>
              <a:stCxn id="147" idx="3"/>
              <a:endCxn id="35" idx="3"/>
            </p:cNvCxnSpPr>
            <p:nvPr/>
          </p:nvCxnSpPr>
          <p:spPr>
            <a:xfrm>
              <a:off x="2528515" y="2208261"/>
              <a:ext cx="1" cy="449635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56" name="TextBox 155"/>
            <p:cNvSpPr txBox="1"/>
            <p:nvPr/>
          </p:nvSpPr>
          <p:spPr>
            <a:xfrm>
              <a:off x="8957709" y="5714513"/>
              <a:ext cx="15376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to parent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58" name="Straight Arrow Connector 157"/>
            <p:cNvCxnSpPr>
              <a:stCxn id="58" idx="3"/>
            </p:cNvCxnSpPr>
            <p:nvPr/>
          </p:nvCxnSpPr>
          <p:spPr>
            <a:xfrm>
              <a:off x="9562525" y="5330651"/>
              <a:ext cx="0" cy="4249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29" idx="3"/>
            </p:cNvCxnSpPr>
            <p:nvPr/>
          </p:nvCxnSpPr>
          <p:spPr>
            <a:xfrm>
              <a:off x="9917380" y="5323343"/>
              <a:ext cx="0" cy="4322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loud 168"/>
            <p:cNvSpPr/>
            <p:nvPr/>
          </p:nvSpPr>
          <p:spPr>
            <a:xfrm>
              <a:off x="6763445" y="2981121"/>
              <a:ext cx="1661665" cy="806803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Process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563453" y="806382"/>
              <a:ext cx="1917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core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783268" y="770273"/>
              <a:ext cx="308828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Call methods of L1ProcResp to respond core</a:t>
              </a:r>
              <a:endParaRPr lang="en-US" sz="2000" dirty="0"/>
            </a:p>
          </p:txBody>
        </p:sp>
        <p:cxnSp>
          <p:nvCxnSpPr>
            <p:cNvPr id="176" name="Straight Arrow Connector 175"/>
            <p:cNvCxnSpPr>
              <a:stCxn id="174" idx="2"/>
              <a:endCxn id="16" idx="3"/>
            </p:cNvCxnSpPr>
            <p:nvPr/>
          </p:nvCxnSpPr>
          <p:spPr>
            <a:xfrm>
              <a:off x="7327410" y="1457960"/>
              <a:ext cx="0" cy="146394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3" idx="2"/>
              <a:endCxn id="147" idx="1"/>
            </p:cNvCxnSpPr>
            <p:nvPr/>
          </p:nvCxnSpPr>
          <p:spPr>
            <a:xfrm>
              <a:off x="2522196" y="1206492"/>
              <a:ext cx="6319" cy="6969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3873041" y="2409359"/>
              <a:ext cx="2146581" cy="40011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ysClr val="windowText" lastClr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Parent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MSHR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6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1104900" y="960120"/>
            <a:ext cx="10942320" cy="5840065"/>
            <a:chOff x="1104900" y="960120"/>
            <a:chExt cx="10942320" cy="5840065"/>
          </a:xfrm>
        </p:grpSpPr>
        <p:sp>
          <p:nvSpPr>
            <p:cNvPr id="106" name="Rectangle 105"/>
            <p:cNvSpPr/>
            <p:nvPr/>
          </p:nvSpPr>
          <p:spPr>
            <a:xfrm>
              <a:off x="1104900" y="960120"/>
              <a:ext cx="10942320" cy="489966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Cloud 3"/>
            <p:cNvSpPr/>
            <p:nvPr/>
          </p:nvSpPr>
          <p:spPr>
            <a:xfrm>
              <a:off x="1248479" y="2249330"/>
              <a:ext cx="1899548" cy="718216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doTlbReq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80811" y="1826120"/>
              <a:ext cx="2335305" cy="716522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Set-associative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4KB-PTE</a:t>
              </a:r>
              <a:r>
                <a:rPr kumimoji="0" lang="en-US" sz="200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array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0811" y="2667406"/>
              <a:ext cx="2335305" cy="716522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Fully</a:t>
              </a:r>
              <a:r>
                <a:rPr kumimoji="0" lang="en-US" sz="200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associative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2MB/1GB-PTE</a:t>
              </a:r>
              <a:r>
                <a:rPr kumimoji="0" lang="en-US" sz="200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array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Cloud 6"/>
            <p:cNvSpPr/>
            <p:nvPr/>
          </p:nvSpPr>
          <p:spPr>
            <a:xfrm>
              <a:off x="6345927" y="2249330"/>
              <a:ext cx="2009061" cy="718216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doTlbResp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87464" y="2249330"/>
              <a:ext cx="1913837" cy="716522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Split</a:t>
              </a:r>
              <a:r>
                <a:rPr kumimoji="0" lang="en-US" sz="200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translation cache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Cloud 8"/>
            <p:cNvSpPr/>
            <p:nvPr/>
          </p:nvSpPr>
          <p:spPr>
            <a:xfrm>
              <a:off x="7387675" y="3269965"/>
              <a:ext cx="4513412" cy="718216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doTranslationCacheResp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Cloud 9"/>
            <p:cNvSpPr/>
            <p:nvPr/>
          </p:nvSpPr>
          <p:spPr>
            <a:xfrm>
              <a:off x="4841806" y="3988181"/>
              <a:ext cx="2342581" cy="718216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doPageWalk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59946" y="1111368"/>
              <a:ext cx="1784822" cy="779701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ysClr val="windowText" lastClr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3" name="Elbow Connector 12"/>
            <p:cNvCxnSpPr>
              <a:stCxn id="4" idx="0"/>
              <a:endCxn id="5" idx="1"/>
            </p:cNvCxnSpPr>
            <p:nvPr/>
          </p:nvCxnSpPr>
          <p:spPr>
            <a:xfrm flipV="1">
              <a:off x="3146444" y="2184381"/>
              <a:ext cx="434367" cy="42405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4" idx="0"/>
              <a:endCxn id="6" idx="1"/>
            </p:cNvCxnSpPr>
            <p:nvPr/>
          </p:nvCxnSpPr>
          <p:spPr>
            <a:xfrm>
              <a:off x="3146444" y="2608438"/>
              <a:ext cx="434367" cy="41722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5" idx="3"/>
              <a:endCxn id="7" idx="2"/>
            </p:cNvCxnSpPr>
            <p:nvPr/>
          </p:nvCxnSpPr>
          <p:spPr>
            <a:xfrm>
              <a:off x="5916116" y="2184381"/>
              <a:ext cx="436043" cy="42405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6" idx="3"/>
              <a:endCxn id="7" idx="2"/>
            </p:cNvCxnSpPr>
            <p:nvPr/>
          </p:nvCxnSpPr>
          <p:spPr>
            <a:xfrm flipV="1">
              <a:off x="5916116" y="2608438"/>
              <a:ext cx="436043" cy="41722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0"/>
              <a:endCxn id="8" idx="1"/>
            </p:cNvCxnSpPr>
            <p:nvPr/>
          </p:nvCxnSpPr>
          <p:spPr>
            <a:xfrm flipV="1">
              <a:off x="8353314" y="2607591"/>
              <a:ext cx="334150" cy="8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2"/>
              <a:endCxn id="9" idx="3"/>
            </p:cNvCxnSpPr>
            <p:nvPr/>
          </p:nvCxnSpPr>
          <p:spPr>
            <a:xfrm flipH="1">
              <a:off x="9644381" y="2965852"/>
              <a:ext cx="2" cy="3451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 rot="16200000">
              <a:off x="1969653" y="5404353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1" name="Straight Connector 30"/>
              <p:cNvCxnSpPr>
                <a:stCxn id="30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2" name="Straight Connector 31"/>
              <p:cNvCxnSpPr>
                <a:stCxn id="30" idx="0"/>
                <a:endCxn id="30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3" name="Straight Connector 32"/>
              <p:cNvCxnSpPr>
                <a:stCxn id="30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35" name="Straight Arrow Connector 34"/>
            <p:cNvCxnSpPr>
              <a:stCxn id="30" idx="3"/>
              <a:endCxn id="4" idx="1"/>
            </p:cNvCxnSpPr>
            <p:nvPr/>
          </p:nvCxnSpPr>
          <p:spPr>
            <a:xfrm flipH="1" flipV="1">
              <a:off x="2198253" y="2966781"/>
              <a:ext cx="1" cy="23272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514144" y="6092299"/>
              <a:ext cx="13682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L1 TLBs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8" name="Straight Arrow Connector 37"/>
            <p:cNvCxnSpPr>
              <a:stCxn id="36" idx="0"/>
              <a:endCxn id="30" idx="1"/>
            </p:cNvCxnSpPr>
            <p:nvPr/>
          </p:nvCxnSpPr>
          <p:spPr>
            <a:xfrm flipV="1">
              <a:off x="2198253" y="5598839"/>
              <a:ext cx="1" cy="493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 rot="5400000">
              <a:off x="3816799" y="5297896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41" name="Rectangle 40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2" name="Straight Connector 41"/>
              <p:cNvCxnSpPr>
                <a:stCxn id="41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>
                <a:stCxn id="41" idx="0"/>
                <a:endCxn id="41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44" name="Straight Connector 43"/>
              <p:cNvCxnSpPr>
                <a:stCxn id="41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50" name="TextBox 49"/>
            <p:cNvSpPr txBox="1"/>
            <p:nvPr/>
          </p:nvSpPr>
          <p:spPr>
            <a:xfrm>
              <a:off x="3480423" y="6092299"/>
              <a:ext cx="11299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to L1 TLBs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51" name="Straight Arrow Connector 50"/>
            <p:cNvCxnSpPr>
              <a:stCxn id="41" idx="3"/>
              <a:endCxn id="50" idx="0"/>
            </p:cNvCxnSpPr>
            <p:nvPr/>
          </p:nvCxnSpPr>
          <p:spPr>
            <a:xfrm>
              <a:off x="4045399" y="5644782"/>
              <a:ext cx="0" cy="447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10" idx="2"/>
            </p:cNvCxnSpPr>
            <p:nvPr/>
          </p:nvCxnSpPr>
          <p:spPr>
            <a:xfrm rot="10800000" flipV="1">
              <a:off x="4300788" y="4347288"/>
              <a:ext cx="548284" cy="62529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 rot="5400000">
              <a:off x="9145271" y="527317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60" name="Rectangle 59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1" name="Straight Connector 60"/>
              <p:cNvCxnSpPr>
                <a:stCxn id="60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2" name="Straight Connector 61"/>
              <p:cNvCxnSpPr>
                <a:stCxn id="60" idx="0"/>
                <a:endCxn id="60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3" name="Straight Connector 62"/>
              <p:cNvCxnSpPr>
                <a:stCxn id="60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 rot="16200000">
              <a:off x="5787252" y="5371559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6" name="Straight Connector 65"/>
              <p:cNvCxnSpPr>
                <a:stCxn id="65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7" name="Straight Connector 66"/>
              <p:cNvCxnSpPr>
                <a:stCxn id="65" idx="0"/>
                <a:endCxn id="65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8" name="Straight Connector 67"/>
              <p:cNvCxnSpPr>
                <a:stCxn id="65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71" name="TextBox 70"/>
            <p:cNvSpPr txBox="1"/>
            <p:nvPr/>
          </p:nvSpPr>
          <p:spPr>
            <a:xfrm>
              <a:off x="5332207" y="6092299"/>
              <a:ext cx="13617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memory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78" name="Straight Arrow Connector 77"/>
            <p:cNvCxnSpPr>
              <a:stCxn id="65" idx="3"/>
              <a:endCxn id="10" idx="1"/>
            </p:cNvCxnSpPr>
            <p:nvPr/>
          </p:nvCxnSpPr>
          <p:spPr>
            <a:xfrm flipH="1" flipV="1">
              <a:off x="6013097" y="4705632"/>
              <a:ext cx="2756" cy="5556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1" idx="0"/>
              <a:endCxn id="65" idx="1"/>
            </p:cNvCxnSpPr>
            <p:nvPr/>
          </p:nvCxnSpPr>
          <p:spPr>
            <a:xfrm flipV="1">
              <a:off x="6013096" y="5566045"/>
              <a:ext cx="2757" cy="526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9" idx="1"/>
            </p:cNvCxnSpPr>
            <p:nvPr/>
          </p:nvCxnSpPr>
          <p:spPr>
            <a:xfrm>
              <a:off x="9644381" y="3987416"/>
              <a:ext cx="0" cy="9134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rapezoid 91"/>
            <p:cNvSpPr/>
            <p:nvPr/>
          </p:nvSpPr>
          <p:spPr>
            <a:xfrm rot="10800000">
              <a:off x="8935721" y="4900867"/>
              <a:ext cx="876300" cy="152400"/>
            </a:xfrm>
            <a:prstGeom prst="trapezoi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>
              <a:stCxn id="92" idx="0"/>
              <a:endCxn id="60" idx="1"/>
            </p:cNvCxnSpPr>
            <p:nvPr/>
          </p:nvCxnSpPr>
          <p:spPr>
            <a:xfrm>
              <a:off x="9373871" y="5053267"/>
              <a:ext cx="0" cy="2619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10" idx="0"/>
            </p:cNvCxnSpPr>
            <p:nvPr/>
          </p:nvCxnSpPr>
          <p:spPr>
            <a:xfrm>
              <a:off x="7182435" y="4347289"/>
              <a:ext cx="1915845" cy="553578"/>
            </a:xfrm>
            <a:prstGeom prst="bentConnector3">
              <a:avLst>
                <a:gd name="adj1" fmla="val 10011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8692982" y="6092299"/>
              <a:ext cx="13617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</a:rPr>
                <a:t>Req</a:t>
              </a:r>
              <a:r>
                <a:rPr lang="en-US" sz="2000" kern="0" dirty="0">
                  <a:solidFill>
                    <a:prstClr val="black"/>
                  </a:solidFill>
                </a:rPr>
                <a:t> </a:t>
              </a:r>
              <a:r>
                <a:rPr lang="en-US" sz="2000" kern="0" dirty="0" smtClean="0">
                  <a:solidFill>
                    <a:prstClr val="black"/>
                  </a:solidFill>
                </a:rPr>
                <a:t>to 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memory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03" name="Straight Arrow Connector 102"/>
            <p:cNvCxnSpPr>
              <a:stCxn id="60" idx="3"/>
              <a:endCxn id="102" idx="0"/>
            </p:cNvCxnSpPr>
            <p:nvPr/>
          </p:nvCxnSpPr>
          <p:spPr>
            <a:xfrm>
              <a:off x="9373871" y="5620061"/>
              <a:ext cx="0" cy="4722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11140366" y="1017402"/>
              <a:ext cx="861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L2 TLB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111325" y="5132748"/>
              <a:ext cx="19774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Mem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FIFO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size = MSHR size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0" name="Trapezoid 109"/>
          <p:cNvSpPr/>
          <p:nvPr/>
        </p:nvSpPr>
        <p:spPr>
          <a:xfrm rot="10800000">
            <a:off x="3607250" y="4955062"/>
            <a:ext cx="876300" cy="152400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4"/>
          <p:cNvSpPr/>
          <p:nvPr/>
        </p:nvSpPr>
        <p:spPr>
          <a:xfrm>
            <a:off x="3728720" y="2933700"/>
            <a:ext cx="3152140" cy="2021840"/>
          </a:xfrm>
          <a:custGeom>
            <a:avLst/>
            <a:gdLst>
              <a:gd name="connsiteX0" fmla="*/ 3152140 w 3152140"/>
              <a:gd name="connsiteY0" fmla="*/ 0 h 2021840"/>
              <a:gd name="connsiteX1" fmla="*/ 3152140 w 3152140"/>
              <a:gd name="connsiteY1" fmla="*/ 746760 h 2021840"/>
              <a:gd name="connsiteX2" fmla="*/ 0 w 3152140"/>
              <a:gd name="connsiteY2" fmla="*/ 746760 h 2021840"/>
              <a:gd name="connsiteX3" fmla="*/ 0 w 3152140"/>
              <a:gd name="connsiteY3" fmla="*/ 202184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2140" h="2021840">
                <a:moveTo>
                  <a:pt x="3152140" y="0"/>
                </a:moveTo>
                <a:lnTo>
                  <a:pt x="3152140" y="746760"/>
                </a:lnTo>
                <a:lnTo>
                  <a:pt x="0" y="746760"/>
                </a:lnTo>
                <a:lnTo>
                  <a:pt x="0" y="202184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>
            <a:stCxn id="110" idx="0"/>
            <a:endCxn id="41" idx="1"/>
          </p:cNvCxnSpPr>
          <p:nvPr/>
        </p:nvCxnSpPr>
        <p:spPr>
          <a:xfrm flipH="1">
            <a:off x="4045399" y="5107462"/>
            <a:ext cx="1" cy="232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11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341453" y="2082731"/>
            <a:ext cx="11896343" cy="2972739"/>
            <a:chOff x="341453" y="2082731"/>
            <a:chExt cx="11896343" cy="2972739"/>
          </a:xfrm>
        </p:grpSpPr>
        <p:sp>
          <p:nvSpPr>
            <p:cNvPr id="5" name="Rectangle 4"/>
            <p:cNvSpPr/>
            <p:nvPr/>
          </p:nvSpPr>
          <p:spPr>
            <a:xfrm>
              <a:off x="341453" y="2082731"/>
              <a:ext cx="10497475" cy="23966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71925" y="2717241"/>
              <a:ext cx="469233" cy="3311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PC</a:t>
              </a:r>
            </a:p>
          </p:txBody>
        </p:sp>
        <p:sp>
          <p:nvSpPr>
            <p:cNvPr id="7" name="Cloud 6"/>
            <p:cNvSpPr/>
            <p:nvPr/>
          </p:nvSpPr>
          <p:spPr>
            <a:xfrm>
              <a:off x="1617799" y="2714138"/>
              <a:ext cx="1789495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doFetch1</a:t>
              </a:r>
            </a:p>
          </p:txBody>
        </p:sp>
        <p:sp>
          <p:nvSpPr>
            <p:cNvPr id="8" name="Cloud 7"/>
            <p:cNvSpPr/>
            <p:nvPr/>
          </p:nvSpPr>
          <p:spPr>
            <a:xfrm>
              <a:off x="3894256" y="2714138"/>
              <a:ext cx="1821708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doFetch2</a:t>
              </a:r>
            </a:p>
          </p:txBody>
        </p:sp>
        <p:sp>
          <p:nvSpPr>
            <p:cNvPr id="9" name="Cloud 8"/>
            <p:cNvSpPr/>
            <p:nvPr/>
          </p:nvSpPr>
          <p:spPr>
            <a:xfrm>
              <a:off x="6128157" y="2714138"/>
              <a:ext cx="1807919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doFetch3</a:t>
              </a:r>
            </a:p>
          </p:txBody>
        </p:sp>
        <p:sp>
          <p:nvSpPr>
            <p:cNvPr id="10" name="Cloud 9"/>
            <p:cNvSpPr/>
            <p:nvPr/>
          </p:nvSpPr>
          <p:spPr>
            <a:xfrm>
              <a:off x="8443570" y="2714138"/>
              <a:ext cx="1946874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doDecode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18058" y="3760070"/>
              <a:ext cx="1144375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L1 I TLB</a:t>
              </a:r>
            </a:p>
          </p:txBody>
        </p:sp>
        <p:cxnSp>
          <p:nvCxnSpPr>
            <p:cNvPr id="12" name="Elbow Connector 11"/>
            <p:cNvCxnSpPr>
              <a:stCxn id="7" idx="1"/>
              <a:endCxn id="11" idx="1"/>
            </p:cNvCxnSpPr>
            <p:nvPr/>
          </p:nvCxnSpPr>
          <p:spPr>
            <a:xfrm rot="16200000" flipH="1">
              <a:off x="2674004" y="3381615"/>
              <a:ext cx="382597" cy="705511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" name="Elbow Connector 12"/>
            <p:cNvCxnSpPr>
              <a:stCxn id="11" idx="3"/>
            </p:cNvCxnSpPr>
            <p:nvPr/>
          </p:nvCxnSpPr>
          <p:spPr>
            <a:xfrm flipV="1">
              <a:off x="4362433" y="3459529"/>
              <a:ext cx="259660" cy="466141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" name="Straight Arrow Connector 13"/>
            <p:cNvCxnSpPr>
              <a:stCxn id="7" idx="0"/>
              <a:endCxn id="38" idx="1"/>
            </p:cNvCxnSpPr>
            <p:nvPr/>
          </p:nvCxnSpPr>
          <p:spPr>
            <a:xfrm flipV="1">
              <a:off x="3405803" y="3128160"/>
              <a:ext cx="190705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" name="Straight Arrow Connector 14"/>
            <p:cNvCxnSpPr>
              <a:stCxn id="38" idx="3"/>
              <a:endCxn id="8" idx="2"/>
            </p:cNvCxnSpPr>
            <p:nvPr/>
          </p:nvCxnSpPr>
          <p:spPr>
            <a:xfrm>
              <a:off x="3726354" y="3128160"/>
              <a:ext cx="173553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6" name="Straight Arrow Connector 15"/>
            <p:cNvCxnSpPr>
              <a:stCxn id="8" idx="0"/>
              <a:endCxn id="41" idx="1"/>
            </p:cNvCxnSpPr>
            <p:nvPr/>
          </p:nvCxnSpPr>
          <p:spPr>
            <a:xfrm flipV="1">
              <a:off x="5714446" y="3128161"/>
              <a:ext cx="151461" cy="887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stCxn id="41" idx="3"/>
              <a:endCxn id="9" idx="2"/>
            </p:cNvCxnSpPr>
            <p:nvPr/>
          </p:nvCxnSpPr>
          <p:spPr>
            <a:xfrm>
              <a:off x="5995753" y="3128161"/>
              <a:ext cx="138012" cy="887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/>
            <p:cNvCxnSpPr>
              <a:stCxn id="9" idx="0"/>
              <a:endCxn id="47" idx="1"/>
            </p:cNvCxnSpPr>
            <p:nvPr/>
          </p:nvCxnSpPr>
          <p:spPr>
            <a:xfrm flipV="1">
              <a:off x="7934569" y="3128160"/>
              <a:ext cx="212993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47" idx="3"/>
              <a:endCxn id="10" idx="2"/>
            </p:cNvCxnSpPr>
            <p:nvPr/>
          </p:nvCxnSpPr>
          <p:spPr>
            <a:xfrm>
              <a:off x="8277408" y="3128160"/>
              <a:ext cx="172201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0" name="Rectangle 19"/>
            <p:cNvSpPr/>
            <p:nvPr/>
          </p:nvSpPr>
          <p:spPr>
            <a:xfrm>
              <a:off x="5389880" y="3760070"/>
              <a:ext cx="1144375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L1 I$</a:t>
              </a:r>
            </a:p>
          </p:txBody>
        </p:sp>
        <p:cxnSp>
          <p:nvCxnSpPr>
            <p:cNvPr id="21" name="Elbow Connector 20"/>
            <p:cNvCxnSpPr>
              <a:endCxn id="20" idx="1"/>
            </p:cNvCxnSpPr>
            <p:nvPr/>
          </p:nvCxnSpPr>
          <p:spPr>
            <a:xfrm rot="16200000" flipH="1">
              <a:off x="5026980" y="3562770"/>
              <a:ext cx="466140" cy="259660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2" name="Elbow Connector 21"/>
            <p:cNvCxnSpPr>
              <a:stCxn id="20" idx="3"/>
              <a:endCxn id="9" idx="1"/>
            </p:cNvCxnSpPr>
            <p:nvPr/>
          </p:nvCxnSpPr>
          <p:spPr>
            <a:xfrm flipV="1">
              <a:off x="6534255" y="3543073"/>
              <a:ext cx="497862" cy="382597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3" name="Straight Arrow Connector 22"/>
            <p:cNvCxnSpPr>
              <a:stCxn id="10" idx="0"/>
              <a:endCxn id="44" idx="1"/>
            </p:cNvCxnSpPr>
            <p:nvPr/>
          </p:nvCxnSpPr>
          <p:spPr>
            <a:xfrm flipV="1">
              <a:off x="10388822" y="3128160"/>
              <a:ext cx="157976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4" name="Straight Arrow Connector 23"/>
            <p:cNvCxnSpPr>
              <a:stCxn id="44" idx="3"/>
              <a:endCxn id="33" idx="1"/>
            </p:cNvCxnSpPr>
            <p:nvPr/>
          </p:nvCxnSpPr>
          <p:spPr>
            <a:xfrm flipV="1">
              <a:off x="10676644" y="3128159"/>
              <a:ext cx="389491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25" name="Group 24"/>
            <p:cNvGrpSpPr/>
            <p:nvPr/>
          </p:nvGrpSpPr>
          <p:grpSpPr>
            <a:xfrm>
              <a:off x="8046807" y="2962560"/>
              <a:ext cx="230601" cy="331199"/>
              <a:chOff x="5540558" y="1752600"/>
              <a:chExt cx="230601" cy="3311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8" name="Straight Connector 47"/>
              <p:cNvCxnSpPr>
                <a:stCxn id="47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7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10446043" y="2962560"/>
              <a:ext cx="230601" cy="331199"/>
              <a:chOff x="5540558" y="1752600"/>
              <a:chExt cx="230601" cy="33119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5" name="Straight Connector 44"/>
              <p:cNvCxnSpPr>
                <a:stCxn id="44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4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369260" y="2132371"/>
              <a:ext cx="1674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Fetch pipeline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765152" y="2962561"/>
              <a:ext cx="230601" cy="331199"/>
              <a:chOff x="5540558" y="1752600"/>
              <a:chExt cx="230601" cy="33119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2" name="Straight Connector 41"/>
              <p:cNvCxnSpPr>
                <a:stCxn id="41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1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495753" y="2962560"/>
              <a:ext cx="230601" cy="331199"/>
              <a:chOff x="5540558" y="1752600"/>
              <a:chExt cx="230601" cy="331199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9" name="Straight Connector 38"/>
              <p:cNvCxnSpPr>
                <a:stCxn id="38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8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>
            <a:xfrm>
              <a:off x="488840" y="3172998"/>
              <a:ext cx="952318" cy="944951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Branch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T</a:t>
              </a:r>
              <a:r>
                <a:rPr kumimoji="0" lang="en-US" sz="2000" b="1" i="0" u="none" strike="noStrike" kern="0" cap="none" spc="0" normalizeH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arget</a:t>
              </a:r>
              <a:endPara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Buffer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65146" y="3730704"/>
              <a:ext cx="1561198" cy="586740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Tournament</a:t>
              </a:r>
              <a:r>
                <a:rPr kumimoji="0" lang="en-US" sz="2000" b="1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Branch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Pred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30207" y="2229191"/>
              <a:ext cx="2231077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Return </a:t>
              </a:r>
              <a:r>
                <a:rPr lang="en-US" sz="2000" b="1" kern="0" dirty="0" err="1" smtClean="0">
                  <a:solidFill>
                    <a:prstClr val="black"/>
                  </a:solidFill>
                  <a:latin typeface="Calibri"/>
                </a:rPr>
                <a:t>Addr</a:t>
              </a: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 Stack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066135" y="2928104"/>
              <a:ext cx="11716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Rename 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Arrow Connector 33"/>
            <p:cNvCxnSpPr>
              <a:stCxn id="11" idx="2"/>
              <a:endCxn id="35" idx="0"/>
            </p:cNvCxnSpPr>
            <p:nvPr/>
          </p:nvCxnSpPr>
          <p:spPr>
            <a:xfrm flipH="1">
              <a:off x="3787715" y="4091269"/>
              <a:ext cx="2531" cy="564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00476" y="4655360"/>
              <a:ext cx="157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>
                  <a:solidFill>
                    <a:prstClr val="black"/>
                  </a:solidFill>
                  <a:latin typeface="Calibri"/>
                </a:rPr>
                <a:t>To </a:t>
              </a: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L2 TLB 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71667" y="4655360"/>
              <a:ext cx="157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>
                  <a:solidFill>
                    <a:prstClr val="black"/>
                  </a:solidFill>
                  <a:latin typeface="Calibri"/>
                </a:rPr>
                <a:t>To </a:t>
              </a: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L2$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7" name="Straight Arrow Connector 36"/>
            <p:cNvCxnSpPr>
              <a:stCxn id="20" idx="2"/>
              <a:endCxn id="36" idx="0"/>
            </p:cNvCxnSpPr>
            <p:nvPr/>
          </p:nvCxnSpPr>
          <p:spPr>
            <a:xfrm flipH="1">
              <a:off x="5958906" y="4091269"/>
              <a:ext cx="3162" cy="564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2846148" y="2206426"/>
              <a:ext cx="1753051" cy="3311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f_main_epoch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05110" y="2206427"/>
              <a:ext cx="1753051" cy="3311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decode_eopch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07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2050143" y="2724298"/>
            <a:ext cx="2126514" cy="829819"/>
          </a:xfrm>
          <a:prstGeom prst="cloud">
            <a:avLst/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doDispatch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loud 7"/>
          <p:cNvSpPr/>
          <p:nvPr/>
        </p:nvSpPr>
        <p:spPr>
          <a:xfrm>
            <a:off x="4640128" y="2724298"/>
            <a:ext cx="2148633" cy="829819"/>
          </a:xfrm>
          <a:prstGeom prst="cloud">
            <a:avLst/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doRegRead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loud 8"/>
          <p:cNvSpPr/>
          <p:nvPr/>
        </p:nvSpPr>
        <p:spPr>
          <a:xfrm>
            <a:off x="7234207" y="2724298"/>
            <a:ext cx="1311110" cy="829819"/>
          </a:xfrm>
          <a:prstGeom prst="cloud">
            <a:avLst/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doExe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8990763" y="2724298"/>
            <a:ext cx="1667924" cy="829819"/>
          </a:xfrm>
          <a:prstGeom prst="cloud">
            <a:avLst/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doFinish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>
            <a:stCxn id="7" idx="0"/>
            <a:endCxn id="40" idx="1"/>
          </p:cNvCxnSpPr>
          <p:nvPr/>
        </p:nvCxnSpPr>
        <p:spPr>
          <a:xfrm flipV="1">
            <a:off x="4174885" y="3138320"/>
            <a:ext cx="165111" cy="8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5" name="Straight Arrow Connector 14"/>
          <p:cNvCxnSpPr>
            <a:stCxn id="40" idx="3"/>
            <a:endCxn id="8" idx="2"/>
          </p:cNvCxnSpPr>
          <p:nvPr/>
        </p:nvCxnSpPr>
        <p:spPr>
          <a:xfrm>
            <a:off x="4469842" y="3138320"/>
            <a:ext cx="176951" cy="8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6" name="Straight Arrow Connector 15"/>
          <p:cNvCxnSpPr>
            <a:stCxn id="8" idx="0"/>
            <a:endCxn id="43" idx="1"/>
          </p:cNvCxnSpPr>
          <p:nvPr/>
        </p:nvCxnSpPr>
        <p:spPr>
          <a:xfrm flipV="1">
            <a:off x="6786970" y="3138320"/>
            <a:ext cx="151228" cy="8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7" name="Straight Arrow Connector 16"/>
          <p:cNvCxnSpPr>
            <a:stCxn id="43" idx="3"/>
            <a:endCxn id="9" idx="2"/>
          </p:cNvCxnSpPr>
          <p:nvPr/>
        </p:nvCxnSpPr>
        <p:spPr>
          <a:xfrm>
            <a:off x="7068044" y="3138320"/>
            <a:ext cx="170230" cy="8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8" name="Straight Arrow Connector 17"/>
          <p:cNvCxnSpPr>
            <a:stCxn id="9" idx="0"/>
            <a:endCxn id="49" idx="1"/>
          </p:cNvCxnSpPr>
          <p:nvPr/>
        </p:nvCxnSpPr>
        <p:spPr>
          <a:xfrm flipV="1">
            <a:off x="8544224" y="3138319"/>
            <a:ext cx="136920" cy="88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9" name="Straight Arrow Connector 18"/>
          <p:cNvCxnSpPr>
            <a:stCxn id="49" idx="3"/>
            <a:endCxn id="10" idx="2"/>
          </p:cNvCxnSpPr>
          <p:nvPr/>
        </p:nvCxnSpPr>
        <p:spPr>
          <a:xfrm>
            <a:off x="8810990" y="3138319"/>
            <a:ext cx="184947" cy="88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25" name="Group 24"/>
          <p:cNvGrpSpPr/>
          <p:nvPr/>
        </p:nvGrpSpPr>
        <p:grpSpPr>
          <a:xfrm>
            <a:off x="8580389" y="2972719"/>
            <a:ext cx="230601" cy="331199"/>
            <a:chOff x="5540558" y="1752600"/>
            <a:chExt cx="230601" cy="331199"/>
          </a:xfrm>
        </p:grpSpPr>
        <p:sp>
          <p:nvSpPr>
            <p:cNvPr id="49" name="Rectangle 48"/>
            <p:cNvSpPr/>
            <p:nvPr/>
          </p:nvSpPr>
          <p:spPr>
            <a:xfrm>
              <a:off x="5641313" y="1752600"/>
              <a:ext cx="129846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0" name="Straight Connector 49"/>
            <p:cNvCxnSpPr>
              <a:stCxn id="49" idx="0"/>
            </p:cNvCxnSpPr>
            <p:nvPr/>
          </p:nvCxnSpPr>
          <p:spPr>
            <a:xfrm flipH="1">
              <a:off x="5540558" y="1752600"/>
              <a:ext cx="1656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9" idx="2"/>
            </p:cNvCxnSpPr>
            <p:nvPr/>
          </p:nvCxnSpPr>
          <p:spPr>
            <a:xfrm flipH="1">
              <a:off x="5541801" y="2083799"/>
              <a:ext cx="164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837443" y="2972720"/>
            <a:ext cx="230601" cy="331199"/>
            <a:chOff x="5540558" y="1752600"/>
            <a:chExt cx="230601" cy="331199"/>
          </a:xfrm>
        </p:grpSpPr>
        <p:sp>
          <p:nvSpPr>
            <p:cNvPr id="43" name="Rectangle 42"/>
            <p:cNvSpPr/>
            <p:nvPr/>
          </p:nvSpPr>
          <p:spPr>
            <a:xfrm>
              <a:off x="5641313" y="1752600"/>
              <a:ext cx="129846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" name="Straight Connector 43"/>
            <p:cNvCxnSpPr>
              <a:stCxn id="43" idx="0"/>
            </p:cNvCxnSpPr>
            <p:nvPr/>
          </p:nvCxnSpPr>
          <p:spPr>
            <a:xfrm flipH="1">
              <a:off x="5540558" y="1752600"/>
              <a:ext cx="1656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3" idx="2"/>
            </p:cNvCxnSpPr>
            <p:nvPr/>
          </p:nvCxnSpPr>
          <p:spPr>
            <a:xfrm flipH="1">
              <a:off x="5541801" y="2083799"/>
              <a:ext cx="164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239241" y="2972720"/>
            <a:ext cx="230601" cy="331199"/>
            <a:chOff x="5540558" y="1752600"/>
            <a:chExt cx="230601" cy="331199"/>
          </a:xfrm>
        </p:grpSpPr>
        <p:sp>
          <p:nvSpPr>
            <p:cNvPr id="40" name="Rectangle 39"/>
            <p:cNvSpPr/>
            <p:nvPr/>
          </p:nvSpPr>
          <p:spPr>
            <a:xfrm>
              <a:off x="5641313" y="1752600"/>
              <a:ext cx="129846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1" name="Straight Connector 40"/>
            <p:cNvCxnSpPr>
              <a:stCxn id="40" idx="0"/>
            </p:cNvCxnSpPr>
            <p:nvPr/>
          </p:nvCxnSpPr>
          <p:spPr>
            <a:xfrm flipH="1">
              <a:off x="5540558" y="1752600"/>
              <a:ext cx="1656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0" idx="2"/>
            </p:cNvCxnSpPr>
            <p:nvPr/>
          </p:nvCxnSpPr>
          <p:spPr>
            <a:xfrm flipH="1">
              <a:off x="5541801" y="2083799"/>
              <a:ext cx="164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354504" y="2779484"/>
            <a:ext cx="1500893" cy="717668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prstClr val="black"/>
                </a:solidFill>
                <a:latin typeface="Calibri"/>
              </a:rPr>
              <a:t>Station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2" name="Straight Arrow Connector 71"/>
          <p:cNvCxnSpPr>
            <a:stCxn id="30" idx="3"/>
            <a:endCxn id="7" idx="2"/>
          </p:cNvCxnSpPr>
          <p:nvPr/>
        </p:nvCxnSpPr>
        <p:spPr>
          <a:xfrm>
            <a:off x="1855397" y="3138318"/>
            <a:ext cx="201342" cy="89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8841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392</Words>
  <Application>Microsoft Office PowerPoint</Application>
  <PresentationFormat>Widescreen</PresentationFormat>
  <Paragraphs>196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Sizhuo</dc:creator>
  <cp:lastModifiedBy>Zhang Sizhuo</cp:lastModifiedBy>
  <cp:revision>180</cp:revision>
  <cp:lastPrinted>2019-06-05T22:57:39Z</cp:lastPrinted>
  <dcterms:created xsi:type="dcterms:W3CDTF">2019-04-12T23:52:16Z</dcterms:created>
  <dcterms:modified xsi:type="dcterms:W3CDTF">2019-06-08T23:42:15Z</dcterms:modified>
</cp:coreProperties>
</file>