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27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2E38-1CA4-415D-AC32-50965AFA52AB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444524" y="1870154"/>
            <a:ext cx="6300534" cy="2241019"/>
            <a:chOff x="2444524" y="1870154"/>
            <a:chExt cx="6300534" cy="2241019"/>
          </a:xfrm>
        </p:grpSpPr>
        <p:sp>
          <p:nvSpPr>
            <p:cNvPr id="4" name="TextBox 3"/>
            <p:cNvSpPr txBox="1"/>
            <p:nvPr/>
          </p:nvSpPr>
          <p:spPr>
            <a:xfrm>
              <a:off x="4021073" y="1870154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FIFO Q[0]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1073" y="2532596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1073" y="3741841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Q[SupSize-1]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44525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  <a:endCxn id="4" idx="1"/>
            </p:cNvCxnSpPr>
            <p:nvPr/>
          </p:nvCxnSpPr>
          <p:spPr>
            <a:xfrm>
              <a:off x="3639276" y="2054820"/>
              <a:ext cx="3817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44524" y="2532596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3"/>
              <a:endCxn id="5" idx="1"/>
            </p:cNvCxnSpPr>
            <p:nvPr/>
          </p:nvCxnSpPr>
          <p:spPr>
            <a:xfrm>
              <a:off x="3639275" y="2717262"/>
              <a:ext cx="3817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550307" y="3741841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6" idx="3"/>
              <a:endCxn id="16" idx="1"/>
            </p:cNvCxnSpPr>
            <p:nvPr/>
          </p:nvCxnSpPr>
          <p:spPr>
            <a:xfrm>
              <a:off x="7075842" y="3926507"/>
              <a:ext cx="4744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550306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4" idx="3"/>
              <a:endCxn id="20" idx="1"/>
            </p:cNvCxnSpPr>
            <p:nvPr/>
          </p:nvCxnSpPr>
          <p:spPr>
            <a:xfrm>
              <a:off x="7075842" y="2054820"/>
              <a:ext cx="4744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93411" y="31016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7" name="Curved Connector 26"/>
            <p:cNvCxnSpPr>
              <a:stCxn id="7" idx="1"/>
              <a:endCxn id="12" idx="1"/>
            </p:cNvCxnSpPr>
            <p:nvPr/>
          </p:nvCxnSpPr>
          <p:spPr>
            <a:xfrm rot="10800000" flipV="1">
              <a:off x="2444525" y="2054820"/>
              <a:ext cx="1" cy="662442"/>
            </a:xfrm>
            <a:prstGeom prst="curvedConnector3">
              <a:avLst>
                <a:gd name="adj1" fmla="val 228601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16" idx="3"/>
              <a:endCxn id="20" idx="3"/>
            </p:cNvCxnSpPr>
            <p:nvPr/>
          </p:nvCxnSpPr>
          <p:spPr>
            <a:xfrm flipH="1" flipV="1">
              <a:off x="8745057" y="2054820"/>
              <a:ext cx="1" cy="1871687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2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9171" y="616728"/>
            <a:ext cx="11473435" cy="6019623"/>
            <a:chOff x="399171" y="616728"/>
            <a:chExt cx="11473435" cy="6019623"/>
          </a:xfrm>
        </p:grpSpPr>
        <p:sp>
          <p:nvSpPr>
            <p:cNvPr id="5" name="Rounded Rectangle 4"/>
            <p:cNvSpPr/>
            <p:nvPr/>
          </p:nvSpPr>
          <p:spPr>
            <a:xfrm>
              <a:off x="693842" y="1276951"/>
              <a:ext cx="1948270" cy="165004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9037" y="1367762"/>
              <a:ext cx="627095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I$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93785" y="1374172"/>
              <a:ext cx="898003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2566" y="2175491"/>
              <a:ext cx="1130822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Branch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Predictors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7993" y="1791269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Fetch pipeline</a:t>
              </a:r>
              <a:endParaRPr lang="en-US" b="1" dirty="0"/>
            </a:p>
          </p:txBody>
        </p:sp>
        <p:sp>
          <p:nvSpPr>
            <p:cNvPr id="10" name="Cloud 9"/>
            <p:cNvSpPr/>
            <p:nvPr/>
          </p:nvSpPr>
          <p:spPr>
            <a:xfrm>
              <a:off x="912103" y="3315711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Rename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171" y="4615981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Speculation Tag </a:t>
              </a:r>
              <a:r>
                <a:rPr lang="en-US" dirty="0">
                  <a:solidFill>
                    <a:schemeClr val="bg1"/>
                  </a:solidFill>
                </a:rPr>
                <a:t>M</a:t>
              </a:r>
              <a:r>
                <a:rPr lang="en-US" dirty="0" smtClean="0">
                  <a:solidFill>
                    <a:schemeClr val="bg1"/>
                  </a:solidFill>
                </a:rPr>
                <a:t>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171" y="5181168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Epoch Manager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34062" y="2499720"/>
              <a:ext cx="5311025" cy="638702"/>
              <a:chOff x="2835864" y="836285"/>
              <a:chExt cx="5311025" cy="63870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34062" y="3279998"/>
              <a:ext cx="5311025" cy="638702"/>
              <a:chOff x="2835864" y="836285"/>
              <a:chExt cx="5311025" cy="63870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934062" y="4129402"/>
              <a:ext cx="4768819" cy="902290"/>
              <a:chOff x="3805402" y="3587195"/>
              <a:chExt cx="4768819" cy="90229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05402" y="3587195"/>
                <a:ext cx="4768819" cy="90229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17917" y="4017157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29633" y="3621242"/>
                <a:ext cx="3920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FPU/</a:t>
                </a:r>
                <a:r>
                  <a:rPr lang="en-US" dirty="0" err="1" smtClean="0"/>
                  <a:t>Int-Mul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Int-Div</a:t>
                </a:r>
                <a:r>
                  <a:rPr lang="en-US" dirty="0" smtClean="0"/>
                  <a:t> execution pipeline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101296" y="4017157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FPU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988126" y="4017157"/>
                <a:ext cx="1379324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Mul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Div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934062" y="5717920"/>
              <a:ext cx="504911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ROB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Cloud 35"/>
            <p:cNvSpPr/>
            <p:nvPr/>
          </p:nvSpPr>
          <p:spPr>
            <a:xfrm>
              <a:off x="9669318" y="5353486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Commit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934062" y="1276951"/>
              <a:ext cx="4613448" cy="1042862"/>
              <a:chOff x="3805402" y="734744"/>
              <a:chExt cx="4613448" cy="104286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805402" y="734744"/>
                <a:ext cx="4613448" cy="104286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80309" y="1301021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LSQ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26303" y="821340"/>
                <a:ext cx="2441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Mem execution pipeline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45816" y="817345"/>
                <a:ext cx="99794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 TLB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84168" y="820256"/>
                <a:ext cx="76906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D$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18253" y="1301021"/>
                <a:ext cx="1321469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Store Buffer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45816" y="1301021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846102" y="1362607"/>
              <a:ext cx="907218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L2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Elbow Connector 39"/>
            <p:cNvCxnSpPr>
              <a:stCxn id="10" idx="0"/>
              <a:endCxn id="27" idx="1"/>
            </p:cNvCxnSpPr>
            <p:nvPr/>
          </p:nvCxnSpPr>
          <p:spPr>
            <a:xfrm flipV="1">
              <a:off x="2422591" y="1798382"/>
              <a:ext cx="1511471" cy="20664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0" idx="0"/>
              <a:endCxn id="13" idx="1"/>
            </p:cNvCxnSpPr>
            <p:nvPr/>
          </p:nvCxnSpPr>
          <p:spPr>
            <a:xfrm flipV="1">
              <a:off x="2422591" y="2819071"/>
              <a:ext cx="1511471" cy="104574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0" idx="0"/>
              <a:endCxn id="18" idx="1"/>
            </p:cNvCxnSpPr>
            <p:nvPr/>
          </p:nvCxnSpPr>
          <p:spPr>
            <a:xfrm flipV="1">
              <a:off x="2422591" y="3599349"/>
              <a:ext cx="1511471" cy="26546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" idx="0"/>
              <a:endCxn id="22" idx="1"/>
            </p:cNvCxnSpPr>
            <p:nvPr/>
          </p:nvCxnSpPr>
          <p:spPr>
            <a:xfrm>
              <a:off x="2422591" y="3864811"/>
              <a:ext cx="1511471" cy="71573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" idx="2"/>
              <a:endCxn id="10" idx="3"/>
            </p:cNvCxnSpPr>
            <p:nvPr/>
          </p:nvCxnSpPr>
          <p:spPr>
            <a:xfrm>
              <a:off x="1667977" y="2926999"/>
              <a:ext cx="0" cy="451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10" idx="0"/>
              <a:endCxn id="35" idx="1"/>
            </p:cNvCxnSpPr>
            <p:nvPr/>
          </p:nvCxnSpPr>
          <p:spPr>
            <a:xfrm>
              <a:off x="2422591" y="3864811"/>
              <a:ext cx="1511471" cy="203777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5" idx="3"/>
              <a:endCxn id="36" idx="2"/>
            </p:cNvCxnSpPr>
            <p:nvPr/>
          </p:nvCxnSpPr>
          <p:spPr>
            <a:xfrm>
              <a:off x="8983178" y="5902586"/>
              <a:ext cx="6908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99172" y="5722994"/>
              <a:ext cx="2537610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Aggressive Scoreboard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546827" y="1276951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MMIO Handler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546827" y="1793337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Physical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546827" y="3102962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CSR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546827" y="2298864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Conservative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Scoreboard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46827" y="3626662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Global Speculation Updater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Cloud 89"/>
            <p:cNvSpPr/>
            <p:nvPr/>
          </p:nvSpPr>
          <p:spPr>
            <a:xfrm>
              <a:off x="9634089" y="4476982"/>
              <a:ext cx="1816587" cy="61990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Misc</a:t>
              </a:r>
              <a:r>
                <a:rPr lang="en-US" dirty="0" smtClean="0"/>
                <a:t> Rules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41130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4" name="Straight Arrow Connector 93"/>
            <p:cNvCxnSpPr>
              <a:stCxn id="6" idx="0"/>
              <a:endCxn id="92" idx="2"/>
            </p:cNvCxnSpPr>
            <p:nvPr/>
          </p:nvCxnSpPr>
          <p:spPr>
            <a:xfrm flipH="1" flipV="1">
              <a:off x="1132584" y="986060"/>
              <a:ext cx="1" cy="381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908257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6" name="Straight Arrow Connector 95"/>
            <p:cNvCxnSpPr>
              <a:stCxn id="38" idx="0"/>
              <a:endCxn id="95" idx="2"/>
            </p:cNvCxnSpPr>
            <p:nvPr/>
          </p:nvCxnSpPr>
          <p:spPr>
            <a:xfrm flipV="1">
              <a:off x="3299711" y="986060"/>
              <a:ext cx="0" cy="3765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205904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100" name="Straight Arrow Connector 99"/>
            <p:cNvCxnSpPr>
              <a:stCxn id="32" idx="0"/>
              <a:endCxn id="99" idx="2"/>
            </p:cNvCxnSpPr>
            <p:nvPr/>
          </p:nvCxnSpPr>
          <p:spPr>
            <a:xfrm flipV="1">
              <a:off x="5597358" y="986060"/>
              <a:ext cx="0" cy="3764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9155452" y="616728"/>
              <a:ext cx="2717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Platform MMIO Handler</a:t>
              </a:r>
              <a:endParaRPr lang="en-US" dirty="0"/>
            </a:p>
          </p:txBody>
        </p:sp>
        <p:cxnSp>
          <p:nvCxnSpPr>
            <p:cNvPr id="104" name="Straight Arrow Connector 103"/>
            <p:cNvCxnSpPr>
              <a:stCxn id="69" idx="0"/>
              <a:endCxn id="103" idx="2"/>
            </p:cNvCxnSpPr>
            <p:nvPr/>
          </p:nvCxnSpPr>
          <p:spPr>
            <a:xfrm flipV="1">
              <a:off x="10514029" y="986060"/>
              <a:ext cx="0" cy="2908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9171" y="6267019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Renaming </a:t>
              </a:r>
              <a:r>
                <a:rPr lang="en-US" dirty="0" smtClean="0">
                  <a:solidFill>
                    <a:schemeClr val="bg1"/>
                  </a:solidFill>
                </a:rPr>
                <a:t>Table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55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36018" y="954633"/>
            <a:ext cx="7854779" cy="2105598"/>
            <a:chOff x="2836018" y="954633"/>
            <a:chExt cx="7854779" cy="2105598"/>
          </a:xfrm>
        </p:grpSpPr>
        <p:grpSp>
          <p:nvGrpSpPr>
            <p:cNvPr id="6" name="Group 5"/>
            <p:cNvGrpSpPr/>
            <p:nvPr/>
          </p:nvGrpSpPr>
          <p:grpSpPr>
            <a:xfrm>
              <a:off x="7562592" y="2564531"/>
              <a:ext cx="1701609" cy="495700"/>
              <a:chOff x="3336505" y="1683620"/>
              <a:chExt cx="1701609" cy="495700"/>
            </a:xfrm>
            <a:solidFill>
              <a:srgbClr val="92D05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957534" y="1731415"/>
                <a:ext cx="45954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LQ</a:t>
                </a:r>
                <a:endParaRPr lang="en-US" sz="20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887240" y="2564531"/>
              <a:ext cx="1701609" cy="495700"/>
              <a:chOff x="3336505" y="1683620"/>
              <a:chExt cx="1701609" cy="495700"/>
            </a:xfrm>
            <a:solidFill>
              <a:srgbClr val="FFFF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57534" y="1731415"/>
                <a:ext cx="47641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SQ</a:t>
                </a:r>
                <a:endParaRPr lang="en-US" sz="2000" dirty="0"/>
              </a:p>
            </p:txBody>
          </p:sp>
        </p:grpSp>
        <p:sp>
          <p:nvSpPr>
            <p:cNvPr id="8" name="Cloud 7"/>
            <p:cNvSpPr/>
            <p:nvPr/>
          </p:nvSpPr>
          <p:spPr>
            <a:xfrm>
              <a:off x="7461969" y="1842292"/>
              <a:ext cx="1902856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findIssue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120201" y="1001141"/>
              <a:ext cx="230601" cy="331199"/>
              <a:chOff x="5540558" y="1752600"/>
              <a:chExt cx="230601" cy="33119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/>
              <p:cNvCxnSpPr>
                <a:stCxn id="20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20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9880960" y="132700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issueQ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20" idx="3"/>
            </p:cNvCxnSpPr>
            <p:nvPr/>
          </p:nvCxnSpPr>
          <p:spPr>
            <a:xfrm flipV="1">
              <a:off x="10350802" y="1166740"/>
              <a:ext cx="2655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1"/>
              <a:endCxn id="37" idx="0"/>
            </p:cNvCxnSpPr>
            <p:nvPr/>
          </p:nvCxnSpPr>
          <p:spPr>
            <a:xfrm>
              <a:off x="8413397" y="2266056"/>
              <a:ext cx="0" cy="2984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9" idx="0"/>
              <a:endCxn id="20" idx="1"/>
            </p:cNvCxnSpPr>
            <p:nvPr/>
          </p:nvCxnSpPr>
          <p:spPr>
            <a:xfrm>
              <a:off x="9456638" y="1166741"/>
              <a:ext cx="7643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552998" y="1888800"/>
              <a:ext cx="1342439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st_verifyP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287718" y="2219999"/>
              <a:ext cx="1" cy="3445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loud 15"/>
            <p:cNvSpPr/>
            <p:nvPr/>
          </p:nvSpPr>
          <p:spPr>
            <a:xfrm>
              <a:off x="2836018" y="1841840"/>
              <a:ext cx="1827301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 err="1" smtClean="0">
                  <a:solidFill>
                    <a:prstClr val="black"/>
                  </a:solidFill>
                  <a:latin typeface="Calibri"/>
                </a:rPr>
                <a:t>verifySt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6" idx="0"/>
              <a:endCxn id="14" idx="1"/>
            </p:cNvCxnSpPr>
            <p:nvPr/>
          </p:nvCxnSpPr>
          <p:spPr>
            <a:xfrm>
              <a:off x="4661796" y="2053948"/>
              <a:ext cx="891202" cy="4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loud 38"/>
            <p:cNvSpPr/>
            <p:nvPr/>
          </p:nvSpPr>
          <p:spPr>
            <a:xfrm>
              <a:off x="7365240" y="954633"/>
              <a:ext cx="2093142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enqIssueQ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>
              <a:stCxn id="8" idx="3"/>
              <a:endCxn id="39" idx="1"/>
            </p:cNvCxnSpPr>
            <p:nvPr/>
          </p:nvCxnSpPr>
          <p:spPr>
            <a:xfrm flipH="1" flipV="1">
              <a:off x="8411811" y="1378397"/>
              <a:ext cx="1586" cy="488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886007" y="1443794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wire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3774440" y="2260600"/>
              <a:ext cx="2405380" cy="299720"/>
            </a:xfrm>
            <a:custGeom>
              <a:avLst/>
              <a:gdLst>
                <a:gd name="connsiteX0" fmla="*/ 2405380 w 2405380"/>
                <a:gd name="connsiteY0" fmla="*/ 299720 h 299720"/>
                <a:gd name="connsiteX1" fmla="*/ 2405380 w 2405380"/>
                <a:gd name="connsiteY1" fmla="*/ 185420 h 299720"/>
                <a:gd name="connsiteX2" fmla="*/ 0 w 2405380"/>
                <a:gd name="connsiteY2" fmla="*/ 185420 h 299720"/>
                <a:gd name="connsiteX3" fmla="*/ 0 w 2405380"/>
                <a:gd name="connsiteY3" fmla="*/ 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5380" h="299720">
                  <a:moveTo>
                    <a:pt x="2405380" y="299720"/>
                  </a:moveTo>
                  <a:lnTo>
                    <a:pt x="2405380" y="185420"/>
                  </a:lnTo>
                  <a:lnTo>
                    <a:pt x="0" y="18542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53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2687" y="1226744"/>
            <a:ext cx="9393420" cy="458727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5264588" y="3643433"/>
            <a:ext cx="2590800" cy="533400"/>
          </a:xfrm>
          <a:prstGeom prst="homePlate">
            <a:avLst/>
          </a:prstGeom>
          <a:solidFill>
            <a:srgbClr val="4F81BD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Cache-access pipeline</a:t>
            </a:r>
          </a:p>
        </p:txBody>
      </p:sp>
      <p:cxnSp>
        <p:nvCxnSpPr>
          <p:cNvPr id="7" name="Straight Arrow Connector 6"/>
          <p:cNvCxnSpPr>
            <a:stCxn id="35" idx="0"/>
            <a:endCxn id="6" idx="1"/>
          </p:cNvCxnSpPr>
          <p:nvPr/>
        </p:nvCxnSpPr>
        <p:spPr>
          <a:xfrm>
            <a:off x="4991578" y="3910133"/>
            <a:ext cx="27301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8" name="Straight Arrow Connector 7"/>
          <p:cNvCxnSpPr>
            <a:stCxn id="94" idx="3"/>
          </p:cNvCxnSpPr>
          <p:nvPr/>
        </p:nvCxnSpPr>
        <p:spPr>
          <a:xfrm>
            <a:off x="3181156" y="3810311"/>
            <a:ext cx="29679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2723956" y="3692025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94" name="Rectangle 93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" name="Straight Connector 94"/>
            <p:cNvCxnSpPr>
              <a:stCxn id="94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6" name="Straight Connector 95"/>
            <p:cNvCxnSpPr>
              <a:stCxn id="94" idx="0"/>
              <a:endCxn id="94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7" name="Straight Connector 96"/>
            <p:cNvCxnSpPr>
              <a:stCxn id="94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0" name="Straight Arrow Connector 9"/>
          <p:cNvCxnSpPr>
            <a:stCxn id="11" idx="3"/>
            <a:endCxn id="94" idx="1"/>
          </p:cNvCxnSpPr>
          <p:nvPr/>
        </p:nvCxnSpPr>
        <p:spPr>
          <a:xfrm flipV="1">
            <a:off x="2405488" y="3810311"/>
            <a:ext cx="470868" cy="18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50133" y="3612128"/>
            <a:ext cx="2155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L1 downgrade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2" name="Straight Arrow Connector 11"/>
          <p:cNvCxnSpPr>
            <a:stCxn id="90" idx="3"/>
          </p:cNvCxnSpPr>
          <p:nvPr/>
        </p:nvCxnSpPr>
        <p:spPr>
          <a:xfrm>
            <a:off x="3183698" y="4230394"/>
            <a:ext cx="34187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2726498" y="4112108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90" name="Rectangle 89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1" name="Straight Connector 90"/>
            <p:cNvCxnSpPr>
              <a:stCxn id="90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2" name="Straight Connector 91"/>
            <p:cNvCxnSpPr>
              <a:stCxn id="90" idx="0"/>
              <a:endCxn id="90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3" name="Straight Connector 92"/>
            <p:cNvCxnSpPr>
              <a:stCxn id="90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4" name="Straight Arrow Connector 13"/>
          <p:cNvCxnSpPr>
            <a:stCxn id="15" idx="3"/>
            <a:endCxn id="90" idx="1"/>
          </p:cNvCxnSpPr>
          <p:nvPr/>
        </p:nvCxnSpPr>
        <p:spPr>
          <a:xfrm>
            <a:off x="2404962" y="4227164"/>
            <a:ext cx="473936" cy="323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47115" y="4027109"/>
            <a:ext cx="1857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L1 upgrade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8083988" y="3636110"/>
            <a:ext cx="1559566" cy="551057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</a:t>
            </a:r>
          </a:p>
        </p:txBody>
      </p:sp>
      <p:sp>
        <p:nvSpPr>
          <p:cNvPr id="17" name="Cloud 16"/>
          <p:cNvSpPr/>
          <p:nvPr/>
        </p:nvSpPr>
        <p:spPr>
          <a:xfrm>
            <a:off x="6472259" y="1737578"/>
            <a:ext cx="2146563" cy="887484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Downgrade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>
            <a:stCxn id="6" idx="3"/>
            <a:endCxn id="16" idx="2"/>
          </p:cNvCxnSpPr>
          <p:nvPr/>
        </p:nvCxnSpPr>
        <p:spPr>
          <a:xfrm>
            <a:off x="7855388" y="3910133"/>
            <a:ext cx="233438" cy="150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/>
          <p:cNvCxnSpPr>
            <a:stCxn id="86" idx="3"/>
          </p:cNvCxnSpPr>
          <p:nvPr/>
        </p:nvCxnSpPr>
        <p:spPr>
          <a:xfrm flipV="1">
            <a:off x="3803750" y="4485128"/>
            <a:ext cx="0" cy="45782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0" name="Group 19"/>
          <p:cNvGrpSpPr/>
          <p:nvPr/>
        </p:nvGrpSpPr>
        <p:grpSpPr>
          <a:xfrm rot="16200000">
            <a:off x="3575149" y="5053266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86" name="Rectangle 85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" name="Straight Connector 86"/>
            <p:cNvCxnSpPr>
              <a:stCxn id="86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8" name="Straight Connector 87"/>
            <p:cNvCxnSpPr>
              <a:stCxn id="86" idx="0"/>
              <a:endCxn id="86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9" name="Straight Connector 88"/>
            <p:cNvCxnSpPr>
              <a:stCxn id="86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1" name="Straight Arrow Connector 20"/>
          <p:cNvCxnSpPr>
            <a:stCxn id="22" idx="0"/>
            <a:endCxn id="86" idx="1"/>
          </p:cNvCxnSpPr>
          <p:nvPr/>
        </p:nvCxnSpPr>
        <p:spPr>
          <a:xfrm flipV="1">
            <a:off x="3801990" y="5247752"/>
            <a:ext cx="1760" cy="84463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84902" y="6092390"/>
            <a:ext cx="143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DRAM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45489" y="6094126"/>
            <a:ext cx="141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DRAM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4" name="Group 23"/>
          <p:cNvGrpSpPr/>
          <p:nvPr/>
        </p:nvGrpSpPr>
        <p:grpSpPr>
          <a:xfrm rot="16200000">
            <a:off x="9093692" y="4334634"/>
            <a:ext cx="461013" cy="762000"/>
            <a:chOff x="8873314" y="3352800"/>
            <a:chExt cx="236572" cy="762000"/>
          </a:xfrm>
          <a:solidFill>
            <a:srgbClr val="FCD5B5"/>
          </a:solidFill>
        </p:grpSpPr>
        <p:sp>
          <p:nvSpPr>
            <p:cNvPr id="80" name="Rectangle 79"/>
            <p:cNvSpPr/>
            <p:nvPr/>
          </p:nvSpPr>
          <p:spPr>
            <a:xfrm rot="5400000">
              <a:off x="8839200" y="35393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1" name="Straight Connector 80"/>
            <p:cNvCxnSpPr>
              <a:stCxn id="80" idx="0"/>
            </p:cNvCxnSpPr>
            <p:nvPr/>
          </p:nvCxnSpPr>
          <p:spPr>
            <a:xfrm rot="5400000" flipH="1">
              <a:off x="8957486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2" name="Straight Connector 81"/>
            <p:cNvCxnSpPr>
              <a:stCxn id="80" idx="0"/>
              <a:endCxn id="80" idx="2"/>
            </p:cNvCxnSpPr>
            <p:nvPr/>
          </p:nvCxnSpPr>
          <p:spPr>
            <a:xfrm rot="5400000">
              <a:off x="8991600" y="35393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3" name="Straight Connector 82"/>
            <p:cNvCxnSpPr>
              <a:stCxn id="80" idx="2"/>
            </p:cNvCxnSpPr>
            <p:nvPr/>
          </p:nvCxnSpPr>
          <p:spPr>
            <a:xfrm rot="5400000" flipH="1">
              <a:off x="8720915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4" name="Rectangle 83"/>
            <p:cNvSpPr/>
            <p:nvPr/>
          </p:nvSpPr>
          <p:spPr>
            <a:xfrm rot="5400000">
              <a:off x="8839200" y="38441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5" name="Straight Connector 84"/>
            <p:cNvCxnSpPr>
              <a:stCxn id="84" idx="0"/>
              <a:endCxn id="84" idx="2"/>
            </p:cNvCxnSpPr>
            <p:nvPr/>
          </p:nvCxnSpPr>
          <p:spPr>
            <a:xfrm rot="5400000">
              <a:off x="8991600" y="38441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5" name="Straight Arrow Connector 24"/>
          <p:cNvCxnSpPr>
            <a:stCxn id="84" idx="3"/>
            <a:endCxn id="45" idx="2"/>
          </p:cNvCxnSpPr>
          <p:nvPr/>
        </p:nvCxnSpPr>
        <p:spPr>
          <a:xfrm flipV="1">
            <a:off x="9705198" y="4714462"/>
            <a:ext cx="412478" cy="11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6" name="Group 25"/>
          <p:cNvGrpSpPr/>
          <p:nvPr/>
        </p:nvGrpSpPr>
        <p:grpSpPr>
          <a:xfrm rot="16200000" flipH="1">
            <a:off x="9072682" y="2704315"/>
            <a:ext cx="461013" cy="762000"/>
            <a:chOff x="8773798" y="1360549"/>
            <a:chExt cx="236572" cy="762000"/>
          </a:xfrm>
          <a:solidFill>
            <a:srgbClr val="FCD5B5"/>
          </a:solidFill>
        </p:grpSpPr>
        <p:sp>
          <p:nvSpPr>
            <p:cNvPr id="74" name="Rectangle 73"/>
            <p:cNvSpPr/>
            <p:nvPr/>
          </p:nvSpPr>
          <p:spPr>
            <a:xfrm rot="5400000">
              <a:off x="8739684" y="1547063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5" name="Straight Connector 74"/>
            <p:cNvCxnSpPr>
              <a:stCxn id="74" idx="0"/>
            </p:cNvCxnSpPr>
            <p:nvPr/>
          </p:nvCxnSpPr>
          <p:spPr>
            <a:xfrm rot="5400000" flipH="1">
              <a:off x="8857970" y="1512949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6" name="Straight Connector 75"/>
            <p:cNvCxnSpPr>
              <a:stCxn id="74" idx="0"/>
              <a:endCxn id="74" idx="2"/>
            </p:cNvCxnSpPr>
            <p:nvPr/>
          </p:nvCxnSpPr>
          <p:spPr>
            <a:xfrm rot="5400000">
              <a:off x="8892084" y="1547063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7" name="Straight Connector 76"/>
            <p:cNvCxnSpPr>
              <a:stCxn id="74" idx="2"/>
            </p:cNvCxnSpPr>
            <p:nvPr/>
          </p:nvCxnSpPr>
          <p:spPr>
            <a:xfrm rot="5400000" flipH="1">
              <a:off x="8621399" y="1512949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8" name="Rectangle 77"/>
            <p:cNvSpPr/>
            <p:nvPr/>
          </p:nvSpPr>
          <p:spPr>
            <a:xfrm rot="5400000">
              <a:off x="8739684" y="1851863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9" name="Straight Connector 78"/>
            <p:cNvCxnSpPr>
              <a:stCxn id="78" idx="0"/>
              <a:endCxn id="78" idx="2"/>
            </p:cNvCxnSpPr>
            <p:nvPr/>
          </p:nvCxnSpPr>
          <p:spPr>
            <a:xfrm rot="5400000">
              <a:off x="8892084" y="1851863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7" name="Elbow Connector 26"/>
          <p:cNvCxnSpPr>
            <a:stCxn id="16" idx="3"/>
            <a:endCxn id="74" idx="1"/>
          </p:cNvCxnSpPr>
          <p:nvPr/>
        </p:nvCxnSpPr>
        <p:spPr>
          <a:xfrm rot="5400000" flipH="1" flipV="1">
            <a:off x="8678028" y="3271058"/>
            <a:ext cx="582303" cy="210817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8" name="Straight Arrow Connector 27"/>
          <p:cNvCxnSpPr>
            <a:stCxn id="78" idx="3"/>
            <a:endCxn id="37" idx="2"/>
          </p:cNvCxnSpPr>
          <p:nvPr/>
        </p:nvCxnSpPr>
        <p:spPr>
          <a:xfrm flipV="1">
            <a:off x="9684188" y="3082958"/>
            <a:ext cx="419755" cy="23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9" name="Group 28"/>
          <p:cNvGrpSpPr/>
          <p:nvPr/>
        </p:nvGrpSpPr>
        <p:grpSpPr>
          <a:xfrm rot="16200000">
            <a:off x="10543747" y="1314004"/>
            <a:ext cx="457200" cy="674967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70" name="Rectangle 69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1" name="Straight Connector 70"/>
            <p:cNvCxnSpPr>
              <a:stCxn id="70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2" name="Straight Connector 71"/>
            <p:cNvCxnSpPr>
              <a:stCxn id="70" idx="0"/>
              <a:endCxn id="70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3" name="Straight Connector 72"/>
            <p:cNvCxnSpPr>
              <a:stCxn id="70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6698362" y="2838425"/>
            <a:ext cx="2152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 index to send upgrade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75296" y="1789646"/>
            <a:ext cx="215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Downgrade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2" name="Elbow Connector 31"/>
          <p:cNvCxnSpPr>
            <a:stCxn id="16" idx="1"/>
            <a:endCxn id="80" idx="1"/>
          </p:cNvCxnSpPr>
          <p:nvPr/>
        </p:nvCxnSpPr>
        <p:spPr>
          <a:xfrm rot="16200000" flipH="1">
            <a:off x="8715157" y="4335193"/>
            <a:ext cx="529054" cy="231827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8371342" y="4951915"/>
            <a:ext cx="1991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 index to send DRAM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01990" y="1952206"/>
            <a:ext cx="1784822" cy="779701"/>
          </a:xfrm>
          <a:prstGeom prst="rect">
            <a:avLst/>
          </a:prstGeom>
          <a:solidFill>
            <a:srgbClr val="92D050"/>
          </a:solidFill>
          <a:ln w="28575">
            <a:solidFill>
              <a:sysClr val="windowText" lastClr="00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3477952" y="3210333"/>
            <a:ext cx="1514888" cy="1399600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Cache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26666" y="5162066"/>
            <a:ext cx="2453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 index to retry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Cloud 36"/>
          <p:cNvSpPr/>
          <p:nvPr/>
        </p:nvSpPr>
        <p:spPr>
          <a:xfrm>
            <a:off x="10098735" y="2639216"/>
            <a:ext cx="1679033" cy="887484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Upgrade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Elbow Connector 37"/>
          <p:cNvCxnSpPr>
            <a:endCxn id="64" idx="1"/>
          </p:cNvCxnSpPr>
          <p:nvPr/>
        </p:nvCxnSpPr>
        <p:spPr>
          <a:xfrm rot="10800000" flipV="1">
            <a:off x="6435582" y="4159502"/>
            <a:ext cx="2123392" cy="754891"/>
          </a:xfrm>
          <a:prstGeom prst="bentConnector3">
            <a:avLst>
              <a:gd name="adj1" fmla="val -241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39" name="Group 38"/>
          <p:cNvGrpSpPr/>
          <p:nvPr/>
        </p:nvGrpSpPr>
        <p:grpSpPr>
          <a:xfrm rot="5400000">
            <a:off x="5976475" y="4533395"/>
            <a:ext cx="461013" cy="762000"/>
            <a:chOff x="8873314" y="3352800"/>
            <a:chExt cx="236572" cy="762000"/>
          </a:xfrm>
          <a:solidFill>
            <a:srgbClr val="FCD5B5"/>
          </a:solidFill>
        </p:grpSpPr>
        <p:sp>
          <p:nvSpPr>
            <p:cNvPr id="64" name="Rectangle 63"/>
            <p:cNvSpPr/>
            <p:nvPr/>
          </p:nvSpPr>
          <p:spPr>
            <a:xfrm rot="5400000">
              <a:off x="8839200" y="35393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Connector 64"/>
            <p:cNvCxnSpPr>
              <a:stCxn id="64" idx="0"/>
            </p:cNvCxnSpPr>
            <p:nvPr/>
          </p:nvCxnSpPr>
          <p:spPr>
            <a:xfrm rot="5400000" flipH="1">
              <a:off x="8957486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6" name="Straight Connector 65"/>
            <p:cNvCxnSpPr>
              <a:stCxn id="64" idx="0"/>
              <a:endCxn id="64" idx="2"/>
            </p:cNvCxnSpPr>
            <p:nvPr/>
          </p:nvCxnSpPr>
          <p:spPr>
            <a:xfrm rot="5400000">
              <a:off x="8991600" y="35393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7" name="Straight Connector 66"/>
            <p:cNvCxnSpPr>
              <a:stCxn id="64" idx="2"/>
            </p:cNvCxnSpPr>
            <p:nvPr/>
          </p:nvCxnSpPr>
          <p:spPr>
            <a:xfrm rot="5400000" flipH="1">
              <a:off x="8720915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8" name="Rectangle 67"/>
            <p:cNvSpPr/>
            <p:nvPr/>
          </p:nvSpPr>
          <p:spPr>
            <a:xfrm rot="5400000">
              <a:off x="8839200" y="38441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9" name="Straight Connector 68"/>
            <p:cNvCxnSpPr>
              <a:stCxn id="68" idx="0"/>
              <a:endCxn id="68" idx="2"/>
            </p:cNvCxnSpPr>
            <p:nvPr/>
          </p:nvCxnSpPr>
          <p:spPr>
            <a:xfrm rot="5400000">
              <a:off x="8991600" y="38441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5803348" y="4707509"/>
            <a:ext cx="664049" cy="400110"/>
            <a:chOff x="1314782" y="4537987"/>
            <a:chExt cx="664049" cy="400110"/>
          </a:xfrm>
        </p:grpSpPr>
        <p:sp>
          <p:nvSpPr>
            <p:cNvPr id="62" name="Rectangle 61"/>
            <p:cNvSpPr/>
            <p:nvPr/>
          </p:nvSpPr>
          <p:spPr>
            <a:xfrm>
              <a:off x="1396703" y="4603902"/>
              <a:ext cx="506370" cy="268280"/>
            </a:xfrm>
            <a:prstGeom prst="rect">
              <a:avLst/>
            </a:prstGeom>
            <a:solidFill>
              <a:srgbClr val="FCD5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14782" y="4537987"/>
              <a:ext cx="664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1" name="Elbow Connector 40"/>
          <p:cNvCxnSpPr>
            <a:stCxn id="68" idx="3"/>
            <a:endCxn id="35" idx="1"/>
          </p:cNvCxnSpPr>
          <p:nvPr/>
        </p:nvCxnSpPr>
        <p:spPr>
          <a:xfrm rot="10800000">
            <a:off x="4235396" y="4608444"/>
            <a:ext cx="1590586" cy="305951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2" name="Elbow Connector 41"/>
          <p:cNvCxnSpPr>
            <a:stCxn id="17" idx="0"/>
          </p:cNvCxnSpPr>
          <p:nvPr/>
        </p:nvCxnSpPr>
        <p:spPr>
          <a:xfrm flipV="1">
            <a:off x="8617033" y="1730325"/>
            <a:ext cx="2004826" cy="450995"/>
          </a:xfrm>
          <a:prstGeom prst="bentConnector3">
            <a:avLst>
              <a:gd name="adj1" fmla="val 99918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42"/>
          <p:cNvCxnSpPr>
            <a:stCxn id="37" idx="3"/>
          </p:cNvCxnSpPr>
          <p:nvPr/>
        </p:nvCxnSpPr>
        <p:spPr>
          <a:xfrm flipV="1">
            <a:off x="10938252" y="1727687"/>
            <a:ext cx="0" cy="9622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0924563" y="1901868"/>
            <a:ext cx="1075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upgrade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Cloud 44"/>
          <p:cNvSpPr/>
          <p:nvPr/>
        </p:nvSpPr>
        <p:spPr>
          <a:xfrm>
            <a:off x="10112468" y="4270720"/>
            <a:ext cx="1679033" cy="887484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6" name="Group 45"/>
          <p:cNvGrpSpPr/>
          <p:nvPr/>
        </p:nvGrpSpPr>
        <p:grpSpPr>
          <a:xfrm rot="5400000">
            <a:off x="10723383" y="5377651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58" name="Rectangle 57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9" name="Straight Connector 58"/>
            <p:cNvCxnSpPr>
              <a:stCxn id="58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" name="Straight Connector 59"/>
            <p:cNvCxnSpPr>
              <a:stCxn id="58" idx="0"/>
              <a:endCxn id="58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1" name="Straight Connector 60"/>
            <p:cNvCxnSpPr>
              <a:stCxn id="58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47" name="Straight Arrow Connector 46"/>
          <p:cNvCxnSpPr>
            <a:stCxn id="45" idx="1"/>
            <a:endCxn id="58" idx="1"/>
          </p:cNvCxnSpPr>
          <p:nvPr/>
        </p:nvCxnSpPr>
        <p:spPr>
          <a:xfrm flipH="1">
            <a:off x="10951983" y="5157259"/>
            <a:ext cx="2" cy="262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stCxn id="58" idx="3"/>
            <a:endCxn id="23" idx="0"/>
          </p:cNvCxnSpPr>
          <p:nvPr/>
        </p:nvCxnSpPr>
        <p:spPr>
          <a:xfrm>
            <a:off x="10951983" y="5724537"/>
            <a:ext cx="0" cy="3695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70" idx="3"/>
            <a:endCxn id="50" idx="2"/>
          </p:cNvCxnSpPr>
          <p:nvPr/>
        </p:nvCxnSpPr>
        <p:spPr>
          <a:xfrm flipH="1" flipV="1">
            <a:off x="10772347" y="1066488"/>
            <a:ext cx="1" cy="35640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9823161" y="666378"/>
            <a:ext cx="1898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to L1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058268" y="4527921"/>
            <a:ext cx="664049" cy="400110"/>
            <a:chOff x="1314782" y="4537987"/>
            <a:chExt cx="664049" cy="400110"/>
          </a:xfrm>
        </p:grpSpPr>
        <p:sp>
          <p:nvSpPr>
            <p:cNvPr id="56" name="Rectangle 55"/>
            <p:cNvSpPr/>
            <p:nvPr/>
          </p:nvSpPr>
          <p:spPr>
            <a:xfrm>
              <a:off x="1396703" y="4603902"/>
              <a:ext cx="506370" cy="268280"/>
            </a:xfrm>
            <a:prstGeom prst="rect">
              <a:avLst/>
            </a:prstGeom>
            <a:solidFill>
              <a:srgbClr val="FCD5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14782" y="4537987"/>
              <a:ext cx="664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027047" y="2870965"/>
            <a:ext cx="664049" cy="400110"/>
            <a:chOff x="1314782" y="4537987"/>
            <a:chExt cx="664049" cy="400110"/>
          </a:xfrm>
        </p:grpSpPr>
        <p:sp>
          <p:nvSpPr>
            <p:cNvPr id="54" name="Rectangle 53"/>
            <p:cNvSpPr/>
            <p:nvPr/>
          </p:nvSpPr>
          <p:spPr>
            <a:xfrm>
              <a:off x="1396703" y="4603902"/>
              <a:ext cx="506370" cy="268280"/>
            </a:xfrm>
            <a:prstGeom prst="rect">
              <a:avLst/>
            </a:prstGeom>
            <a:solidFill>
              <a:srgbClr val="FCD5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14782" y="4537987"/>
              <a:ext cx="664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682773" y="124468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L2 Cache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775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/>
          <p:cNvGrpSpPr/>
          <p:nvPr/>
        </p:nvGrpSpPr>
        <p:grpSpPr>
          <a:xfrm>
            <a:off x="1510927" y="770273"/>
            <a:ext cx="9092608" cy="5652126"/>
            <a:chOff x="1510927" y="770273"/>
            <a:chExt cx="9092608" cy="5652126"/>
          </a:xfrm>
        </p:grpSpPr>
        <p:sp>
          <p:nvSpPr>
            <p:cNvPr id="5" name="Rectangle 4"/>
            <p:cNvSpPr/>
            <p:nvPr/>
          </p:nvSpPr>
          <p:spPr>
            <a:xfrm>
              <a:off x="1551566" y="1610360"/>
              <a:ext cx="9051969" cy="384957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3677178" y="3010973"/>
              <a:ext cx="2590800" cy="533400"/>
            </a:xfrm>
            <a:prstGeom prst="homePlate">
              <a:avLst/>
            </a:prstGeom>
            <a:solidFill>
              <a:srgbClr val="4F81BD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Cache-access pipeline</a:t>
              </a:r>
            </a:p>
          </p:txBody>
        </p:sp>
        <p:cxnSp>
          <p:nvCxnSpPr>
            <p:cNvPr id="7" name="Straight Arrow Connector 6"/>
            <p:cNvCxnSpPr>
              <a:stCxn id="35" idx="0"/>
              <a:endCxn id="6" idx="1"/>
            </p:cNvCxnSpPr>
            <p:nvPr/>
          </p:nvCxnSpPr>
          <p:spPr>
            <a:xfrm>
              <a:off x="3284698" y="3277673"/>
              <a:ext cx="39248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6" name="Cloud 15"/>
            <p:cNvSpPr/>
            <p:nvPr/>
          </p:nvSpPr>
          <p:spPr>
            <a:xfrm>
              <a:off x="6496577" y="2875777"/>
              <a:ext cx="1661665" cy="806803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6" idx="3"/>
              <a:endCxn id="16" idx="2"/>
            </p:cNvCxnSpPr>
            <p:nvPr/>
          </p:nvCxnSpPr>
          <p:spPr>
            <a:xfrm>
              <a:off x="6267978" y="3277673"/>
              <a:ext cx="233438" cy="150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86" idx="3"/>
            </p:cNvCxnSpPr>
            <p:nvPr/>
          </p:nvCxnSpPr>
          <p:spPr>
            <a:xfrm flipV="1">
              <a:off x="2279750" y="4030468"/>
              <a:ext cx="0" cy="45782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0" name="Group 19"/>
            <p:cNvGrpSpPr/>
            <p:nvPr/>
          </p:nvGrpSpPr>
          <p:grpSpPr>
            <a:xfrm rot="16200000">
              <a:off x="2051149" y="4598606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" name="Straight Connector 86"/>
              <p:cNvCxnSpPr>
                <a:stCxn id="8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8" name="Straight Connector 87"/>
              <p:cNvCxnSpPr>
                <a:stCxn id="86" idx="0"/>
                <a:endCxn id="8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9" name="Straight Connector 88"/>
              <p:cNvCxnSpPr>
                <a:stCxn id="8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21" name="Straight Arrow Connector 20"/>
            <p:cNvCxnSpPr>
              <a:stCxn id="22" idx="0"/>
              <a:endCxn id="86" idx="1"/>
            </p:cNvCxnSpPr>
            <p:nvPr/>
          </p:nvCxnSpPr>
          <p:spPr>
            <a:xfrm flipV="1">
              <a:off x="2279749" y="4793092"/>
              <a:ext cx="1" cy="9152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1510927" y="5708380"/>
              <a:ext cx="15376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2" name="Elbow Connector 31"/>
            <p:cNvCxnSpPr>
              <a:stCxn id="16" idx="1"/>
              <a:endCxn id="99" idx="1"/>
            </p:cNvCxnSpPr>
            <p:nvPr/>
          </p:nvCxnSpPr>
          <p:spPr>
            <a:xfrm rot="16200000" flipH="1">
              <a:off x="7375628" y="3633503"/>
              <a:ext cx="334233" cy="430668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914619" y="4564111"/>
              <a:ext cx="19917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3920" y="1814506"/>
              <a:ext cx="1784822" cy="40011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Core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loud 34"/>
            <p:cNvSpPr/>
            <p:nvPr/>
          </p:nvSpPr>
          <p:spPr>
            <a:xfrm>
              <a:off x="1771072" y="257787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Cloud 44"/>
            <p:cNvSpPr/>
            <p:nvPr/>
          </p:nvSpPr>
          <p:spPr>
            <a:xfrm>
              <a:off x="8525058" y="3638260"/>
              <a:ext cx="1770137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9333925" y="498376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9" name="Straight Connector 58"/>
              <p:cNvCxnSpPr>
                <a:stCxn id="58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0" name="Straight Connector 59"/>
              <p:cNvCxnSpPr>
                <a:stCxn id="58" idx="0"/>
                <a:endCxn id="58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1" name="Straight Connector 60"/>
              <p:cNvCxnSpPr>
                <a:stCxn id="58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47" name="Straight Arrow Connector 46"/>
            <p:cNvCxnSpPr>
              <a:stCxn id="109" idx="1"/>
              <a:endCxn id="58" idx="1"/>
            </p:cNvCxnSpPr>
            <p:nvPr/>
          </p:nvCxnSpPr>
          <p:spPr>
            <a:xfrm flipH="1">
              <a:off x="9562525" y="4677199"/>
              <a:ext cx="2" cy="34865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9156524" y="1655750"/>
              <a:ext cx="1338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L1 D Cache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7605678" y="389766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99" name="Rectangle 98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0" name="Straight Connector 99"/>
              <p:cNvCxnSpPr>
                <a:stCxn id="99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1" name="Straight Connector 100"/>
              <p:cNvCxnSpPr>
                <a:stCxn id="99" idx="0"/>
                <a:endCxn id="99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2" name="Straight Connector 101"/>
              <p:cNvCxnSpPr>
                <a:stCxn id="99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3" name="Group 102"/>
            <p:cNvGrpSpPr/>
            <p:nvPr/>
          </p:nvGrpSpPr>
          <p:grpSpPr>
            <a:xfrm>
              <a:off x="7605678" y="436324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4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6" name="Straight Connector 105"/>
              <p:cNvCxnSpPr>
                <a:stCxn id="104" idx="0"/>
                <a:endCxn id="104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7" name="Straight Connector 106"/>
              <p:cNvCxnSpPr>
                <a:stCxn id="104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108" name="Cloud 107"/>
            <p:cNvSpPr/>
            <p:nvPr/>
          </p:nvSpPr>
          <p:spPr>
            <a:xfrm>
              <a:off x="1923472" y="273027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Cloud 108"/>
            <p:cNvSpPr/>
            <p:nvPr/>
          </p:nvSpPr>
          <p:spPr>
            <a:xfrm>
              <a:off x="8677458" y="3790660"/>
              <a:ext cx="1770137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ToParent</a:t>
              </a:r>
              <a:endParaRPr lang="en-US" sz="2000" kern="0" dirty="0" smtClean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2" name="Elbow Connector 111"/>
            <p:cNvCxnSpPr>
              <a:stCxn id="16" idx="1"/>
              <a:endCxn id="104" idx="1"/>
            </p:cNvCxnSpPr>
            <p:nvPr/>
          </p:nvCxnSpPr>
          <p:spPr>
            <a:xfrm rot="16200000" flipH="1">
              <a:off x="7142839" y="3866292"/>
              <a:ext cx="799810" cy="43066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9" idx="3"/>
            </p:cNvCxnSpPr>
            <p:nvPr/>
          </p:nvCxnSpPr>
          <p:spPr>
            <a:xfrm flipV="1">
              <a:off x="8062878" y="4010142"/>
              <a:ext cx="448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4" idx="3"/>
            </p:cNvCxnSpPr>
            <p:nvPr/>
          </p:nvCxnSpPr>
          <p:spPr>
            <a:xfrm>
              <a:off x="8062878" y="4481531"/>
              <a:ext cx="6829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 rot="5400000">
              <a:off x="9688780" y="4976457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29" name="Rectangle 128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0" name="Straight Connector 129"/>
              <p:cNvCxnSpPr>
                <a:stCxn id="129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1" name="Straight Connector 130"/>
              <p:cNvCxnSpPr>
                <a:stCxn id="129" idx="0"/>
                <a:endCxn id="129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2" name="Straight Connector 131"/>
              <p:cNvCxnSpPr>
                <a:stCxn id="129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34" name="Straight Arrow Connector 133"/>
            <p:cNvCxnSpPr>
              <a:endCxn id="129" idx="1"/>
            </p:cNvCxnSpPr>
            <p:nvPr/>
          </p:nvCxnSpPr>
          <p:spPr>
            <a:xfrm>
              <a:off x="9917380" y="4456322"/>
              <a:ext cx="0" cy="562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 rot="10800000">
              <a:off x="4631422" y="429761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36" name="Rectangle 13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7" name="Straight Connector 136"/>
              <p:cNvCxnSpPr>
                <a:stCxn id="13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8" name="Straight Connector 137"/>
              <p:cNvCxnSpPr>
                <a:stCxn id="136" idx="0"/>
                <a:endCxn id="13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9" name="Straight Connector 138"/>
              <p:cNvCxnSpPr>
                <a:stCxn id="13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41" name="Elbow Connector 140"/>
            <p:cNvCxnSpPr>
              <a:endCxn id="136" idx="1"/>
            </p:cNvCxnSpPr>
            <p:nvPr/>
          </p:nvCxnSpPr>
          <p:spPr>
            <a:xfrm rot="10800000" flipV="1">
              <a:off x="4936223" y="3638259"/>
              <a:ext cx="1991025" cy="777643"/>
            </a:xfrm>
            <a:prstGeom prst="bentConnector3">
              <a:avLst>
                <a:gd name="adj1" fmla="val -10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>
              <a:stCxn id="136" idx="3"/>
              <a:endCxn id="108" idx="1"/>
            </p:cNvCxnSpPr>
            <p:nvPr/>
          </p:nvCxnSpPr>
          <p:spPr>
            <a:xfrm rot="10800000">
              <a:off x="2680916" y="4128383"/>
              <a:ext cx="1950506" cy="28752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441062" y="4566813"/>
              <a:ext cx="30463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retry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baseline="0" dirty="0" smtClean="0">
                  <a:solidFill>
                    <a:prstClr val="black"/>
                  </a:solidFill>
                </a:rPr>
                <a:t>(because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 of early failed </a:t>
              </a:r>
              <a:r>
                <a:rPr lang="en-US" sz="2000" kern="0" dirty="0" err="1" smtClean="0">
                  <a:solidFill>
                    <a:prstClr val="black"/>
                  </a:solidFill>
                </a:rPr>
                <a:t>Sc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)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 rot="5400000">
              <a:off x="2299915" y="186137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8" name="Straight Connector 147"/>
              <p:cNvCxnSpPr>
                <a:stCxn id="147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49" name="Straight Connector 148"/>
              <p:cNvCxnSpPr>
                <a:stCxn id="147" idx="0"/>
                <a:endCxn id="147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50" name="Straight Connector 149"/>
              <p:cNvCxnSpPr>
                <a:stCxn id="147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51" name="Straight Arrow Connector 150"/>
            <p:cNvCxnSpPr>
              <a:stCxn id="147" idx="3"/>
              <a:endCxn id="35" idx="3"/>
            </p:cNvCxnSpPr>
            <p:nvPr/>
          </p:nvCxnSpPr>
          <p:spPr>
            <a:xfrm>
              <a:off x="2528515" y="2208261"/>
              <a:ext cx="1" cy="44963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8957709" y="5714513"/>
              <a:ext cx="15376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58" name="Straight Arrow Connector 157"/>
            <p:cNvCxnSpPr>
              <a:stCxn id="58" idx="3"/>
            </p:cNvCxnSpPr>
            <p:nvPr/>
          </p:nvCxnSpPr>
          <p:spPr>
            <a:xfrm>
              <a:off x="9562525" y="5330651"/>
              <a:ext cx="0" cy="4249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29" idx="3"/>
            </p:cNvCxnSpPr>
            <p:nvPr/>
          </p:nvCxnSpPr>
          <p:spPr>
            <a:xfrm>
              <a:off x="9917380" y="5323343"/>
              <a:ext cx="0" cy="4322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loud 168"/>
            <p:cNvSpPr/>
            <p:nvPr/>
          </p:nvSpPr>
          <p:spPr>
            <a:xfrm>
              <a:off x="6763445" y="2981121"/>
              <a:ext cx="1661665" cy="806803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Process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63453" y="806382"/>
              <a:ext cx="1917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core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783268" y="770273"/>
              <a:ext cx="30882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Call methods of L1ProcResp to respond core</a:t>
              </a:r>
              <a:endParaRPr lang="en-US" sz="2000" dirty="0"/>
            </a:p>
          </p:txBody>
        </p:sp>
        <p:cxnSp>
          <p:nvCxnSpPr>
            <p:cNvPr id="176" name="Straight Arrow Connector 175"/>
            <p:cNvCxnSpPr>
              <a:stCxn id="174" idx="2"/>
              <a:endCxn id="16" idx="3"/>
            </p:cNvCxnSpPr>
            <p:nvPr/>
          </p:nvCxnSpPr>
          <p:spPr>
            <a:xfrm>
              <a:off x="7327410" y="1457960"/>
              <a:ext cx="0" cy="14639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3" idx="2"/>
              <a:endCxn id="147" idx="1"/>
            </p:cNvCxnSpPr>
            <p:nvPr/>
          </p:nvCxnSpPr>
          <p:spPr>
            <a:xfrm>
              <a:off x="2522196" y="1206492"/>
              <a:ext cx="6319" cy="6969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873041" y="2409359"/>
              <a:ext cx="2146581" cy="40011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Parent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1104900" y="960120"/>
            <a:ext cx="10942320" cy="5840065"/>
            <a:chOff x="1104900" y="960120"/>
            <a:chExt cx="10942320" cy="5840065"/>
          </a:xfrm>
        </p:grpSpPr>
        <p:sp>
          <p:nvSpPr>
            <p:cNvPr id="106" name="Rectangle 105"/>
            <p:cNvSpPr/>
            <p:nvPr/>
          </p:nvSpPr>
          <p:spPr>
            <a:xfrm>
              <a:off x="1104900" y="960120"/>
              <a:ext cx="10942320" cy="489966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Cloud 3"/>
            <p:cNvSpPr/>
            <p:nvPr/>
          </p:nvSpPr>
          <p:spPr>
            <a:xfrm>
              <a:off x="1248479" y="2249330"/>
              <a:ext cx="1899548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doTlbReq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80811" y="1826120"/>
              <a:ext cx="2335305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Set-associative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4KB-PTE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array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0811" y="2667406"/>
              <a:ext cx="2335305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Fully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associative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2MB/1GB-PTE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array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6345927" y="2249330"/>
              <a:ext cx="2009061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doTlbResp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87464" y="2249330"/>
              <a:ext cx="1913837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Split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translation cache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Cloud 8"/>
            <p:cNvSpPr/>
            <p:nvPr/>
          </p:nvSpPr>
          <p:spPr>
            <a:xfrm>
              <a:off x="7387675" y="3269965"/>
              <a:ext cx="4513412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doTranslationCacheResp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Cloud 9"/>
            <p:cNvSpPr/>
            <p:nvPr/>
          </p:nvSpPr>
          <p:spPr>
            <a:xfrm>
              <a:off x="4841806" y="3988181"/>
              <a:ext cx="2342581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doPageWalk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9946" y="1111368"/>
              <a:ext cx="1784822" cy="77970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3" name="Elbow Connector 12"/>
            <p:cNvCxnSpPr>
              <a:stCxn id="4" idx="0"/>
              <a:endCxn id="5" idx="1"/>
            </p:cNvCxnSpPr>
            <p:nvPr/>
          </p:nvCxnSpPr>
          <p:spPr>
            <a:xfrm flipV="1">
              <a:off x="3146444" y="2184381"/>
              <a:ext cx="434367" cy="42405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4" idx="0"/>
              <a:endCxn id="6" idx="1"/>
            </p:cNvCxnSpPr>
            <p:nvPr/>
          </p:nvCxnSpPr>
          <p:spPr>
            <a:xfrm>
              <a:off x="3146444" y="2608438"/>
              <a:ext cx="434367" cy="4172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7" idx="2"/>
            </p:cNvCxnSpPr>
            <p:nvPr/>
          </p:nvCxnSpPr>
          <p:spPr>
            <a:xfrm>
              <a:off x="5916116" y="2184381"/>
              <a:ext cx="436043" cy="42405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6" idx="3"/>
              <a:endCxn id="7" idx="2"/>
            </p:cNvCxnSpPr>
            <p:nvPr/>
          </p:nvCxnSpPr>
          <p:spPr>
            <a:xfrm flipV="1">
              <a:off x="5916116" y="2608438"/>
              <a:ext cx="436043" cy="4172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0"/>
              <a:endCxn id="8" idx="1"/>
            </p:cNvCxnSpPr>
            <p:nvPr/>
          </p:nvCxnSpPr>
          <p:spPr>
            <a:xfrm flipV="1">
              <a:off x="8353314" y="2607591"/>
              <a:ext cx="334150" cy="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2"/>
              <a:endCxn id="9" idx="3"/>
            </p:cNvCxnSpPr>
            <p:nvPr/>
          </p:nvCxnSpPr>
          <p:spPr>
            <a:xfrm flipH="1">
              <a:off x="9644381" y="2965852"/>
              <a:ext cx="2" cy="3451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 rot="16200000">
              <a:off x="1969653" y="5404353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1" name="Straight Connector 30"/>
              <p:cNvCxnSpPr>
                <a:stCxn id="3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2" name="Straight Connector 31"/>
              <p:cNvCxnSpPr>
                <a:stCxn id="30" idx="0"/>
                <a:endCxn id="3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3" name="Straight Connector 32"/>
              <p:cNvCxnSpPr>
                <a:stCxn id="3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35" name="Straight Arrow Connector 34"/>
            <p:cNvCxnSpPr>
              <a:stCxn id="30" idx="3"/>
              <a:endCxn id="4" idx="1"/>
            </p:cNvCxnSpPr>
            <p:nvPr/>
          </p:nvCxnSpPr>
          <p:spPr>
            <a:xfrm flipH="1" flipV="1">
              <a:off x="2198253" y="2966781"/>
              <a:ext cx="1" cy="23272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514144" y="6092299"/>
              <a:ext cx="1368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L1 TLBs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8" name="Straight Arrow Connector 37"/>
            <p:cNvCxnSpPr>
              <a:stCxn id="36" idx="0"/>
              <a:endCxn id="30" idx="1"/>
            </p:cNvCxnSpPr>
            <p:nvPr/>
          </p:nvCxnSpPr>
          <p:spPr>
            <a:xfrm flipV="1">
              <a:off x="2198253" y="5598839"/>
              <a:ext cx="1" cy="493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rot="5400000">
              <a:off x="3816799" y="5297896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41" name="Rectangle 40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2" name="Straight Connector 41"/>
              <p:cNvCxnSpPr>
                <a:stCxn id="41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>
                <a:stCxn id="41" idx="0"/>
                <a:endCxn id="41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4" name="Straight Connector 43"/>
              <p:cNvCxnSpPr>
                <a:stCxn id="41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50" name="TextBox 49"/>
            <p:cNvSpPr txBox="1"/>
            <p:nvPr/>
          </p:nvSpPr>
          <p:spPr>
            <a:xfrm>
              <a:off x="3480423" y="6092299"/>
              <a:ext cx="11299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L1 TLBs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51" name="Straight Arrow Connector 50"/>
            <p:cNvCxnSpPr>
              <a:stCxn id="41" idx="3"/>
              <a:endCxn id="50" idx="0"/>
            </p:cNvCxnSpPr>
            <p:nvPr/>
          </p:nvCxnSpPr>
          <p:spPr>
            <a:xfrm>
              <a:off x="4045399" y="5644782"/>
              <a:ext cx="0" cy="447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0" idx="2"/>
            </p:cNvCxnSpPr>
            <p:nvPr/>
          </p:nvCxnSpPr>
          <p:spPr>
            <a:xfrm rot="10800000" flipV="1">
              <a:off x="4300788" y="4347288"/>
              <a:ext cx="548284" cy="62529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 rot="5400000">
              <a:off x="9145271" y="527317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60" name="Rectangle 5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1" name="Straight Connector 60"/>
              <p:cNvCxnSpPr>
                <a:stCxn id="6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2" name="Straight Connector 61"/>
              <p:cNvCxnSpPr>
                <a:stCxn id="60" idx="0"/>
                <a:endCxn id="6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3" name="Straight Connector 62"/>
              <p:cNvCxnSpPr>
                <a:stCxn id="6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 rot="16200000">
              <a:off x="5787252" y="5371559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/>
              <p:cNvCxnSpPr>
                <a:stCxn id="65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>
                <a:stCxn id="65" idx="0"/>
                <a:endCxn id="65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8" name="Straight Connector 67"/>
              <p:cNvCxnSpPr>
                <a:stCxn id="65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71" name="TextBox 70"/>
            <p:cNvSpPr txBox="1"/>
            <p:nvPr/>
          </p:nvSpPr>
          <p:spPr>
            <a:xfrm>
              <a:off x="5332207" y="6092299"/>
              <a:ext cx="1361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memory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78" name="Straight Arrow Connector 77"/>
            <p:cNvCxnSpPr>
              <a:stCxn id="65" idx="3"/>
              <a:endCxn id="10" idx="1"/>
            </p:cNvCxnSpPr>
            <p:nvPr/>
          </p:nvCxnSpPr>
          <p:spPr>
            <a:xfrm flipH="1" flipV="1">
              <a:off x="6013097" y="4705632"/>
              <a:ext cx="2756" cy="5556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1" idx="0"/>
              <a:endCxn id="65" idx="1"/>
            </p:cNvCxnSpPr>
            <p:nvPr/>
          </p:nvCxnSpPr>
          <p:spPr>
            <a:xfrm flipV="1">
              <a:off x="6013096" y="5566045"/>
              <a:ext cx="2757" cy="526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9" idx="1"/>
            </p:cNvCxnSpPr>
            <p:nvPr/>
          </p:nvCxnSpPr>
          <p:spPr>
            <a:xfrm>
              <a:off x="9644381" y="3987416"/>
              <a:ext cx="0" cy="9134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rapezoid 91"/>
            <p:cNvSpPr/>
            <p:nvPr/>
          </p:nvSpPr>
          <p:spPr>
            <a:xfrm rot="10800000">
              <a:off x="8935721" y="4900867"/>
              <a:ext cx="876300" cy="152400"/>
            </a:xfrm>
            <a:prstGeom prst="trapezoi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92" idx="0"/>
              <a:endCxn id="60" idx="1"/>
            </p:cNvCxnSpPr>
            <p:nvPr/>
          </p:nvCxnSpPr>
          <p:spPr>
            <a:xfrm>
              <a:off x="9373871" y="5053267"/>
              <a:ext cx="0" cy="261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10" idx="0"/>
            </p:cNvCxnSpPr>
            <p:nvPr/>
          </p:nvCxnSpPr>
          <p:spPr>
            <a:xfrm>
              <a:off x="7182435" y="4347289"/>
              <a:ext cx="1915845" cy="553578"/>
            </a:xfrm>
            <a:prstGeom prst="bentConnector3">
              <a:avLst>
                <a:gd name="adj1" fmla="val 10011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8692982" y="6092299"/>
              <a:ext cx="1361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</a:rPr>
                <a:t>Req</a:t>
              </a:r>
              <a:r>
                <a:rPr lang="en-US" sz="2000" kern="0" dirty="0">
                  <a:solidFill>
                    <a:prstClr val="black"/>
                  </a:solidFill>
                </a:rPr>
                <a:t> 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to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03" name="Straight Arrow Connector 102"/>
            <p:cNvCxnSpPr>
              <a:stCxn id="60" idx="3"/>
              <a:endCxn id="102" idx="0"/>
            </p:cNvCxnSpPr>
            <p:nvPr/>
          </p:nvCxnSpPr>
          <p:spPr>
            <a:xfrm>
              <a:off x="9373871" y="5620061"/>
              <a:ext cx="0" cy="472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1140366" y="1017402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L2 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TLB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111325" y="5132748"/>
              <a:ext cx="19774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FIFO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size = MSHR size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0" name="Trapezoid 109"/>
          <p:cNvSpPr/>
          <p:nvPr/>
        </p:nvSpPr>
        <p:spPr>
          <a:xfrm rot="10800000">
            <a:off x="3607250" y="4955062"/>
            <a:ext cx="876300" cy="152400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>
            <a:off x="3728720" y="2933700"/>
            <a:ext cx="3152140" cy="2021840"/>
          </a:xfrm>
          <a:custGeom>
            <a:avLst/>
            <a:gdLst>
              <a:gd name="connsiteX0" fmla="*/ 3152140 w 3152140"/>
              <a:gd name="connsiteY0" fmla="*/ 0 h 2021840"/>
              <a:gd name="connsiteX1" fmla="*/ 3152140 w 3152140"/>
              <a:gd name="connsiteY1" fmla="*/ 746760 h 2021840"/>
              <a:gd name="connsiteX2" fmla="*/ 0 w 3152140"/>
              <a:gd name="connsiteY2" fmla="*/ 746760 h 2021840"/>
              <a:gd name="connsiteX3" fmla="*/ 0 w 3152140"/>
              <a:gd name="connsiteY3" fmla="*/ 202184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2140" h="2021840">
                <a:moveTo>
                  <a:pt x="3152140" y="0"/>
                </a:moveTo>
                <a:lnTo>
                  <a:pt x="3152140" y="746760"/>
                </a:lnTo>
                <a:lnTo>
                  <a:pt x="0" y="746760"/>
                </a:lnTo>
                <a:lnTo>
                  <a:pt x="0" y="202184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>
            <a:stCxn id="110" idx="0"/>
            <a:endCxn id="41" idx="1"/>
          </p:cNvCxnSpPr>
          <p:nvPr/>
        </p:nvCxnSpPr>
        <p:spPr>
          <a:xfrm flipH="1">
            <a:off x="4045399" y="5107462"/>
            <a:ext cx="1" cy="232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11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253</Words>
  <Application>Microsoft Office PowerPoint</Application>
  <PresentationFormat>Widescreen</PresentationFormat>
  <Paragraphs>117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Sizhuo</dc:creator>
  <cp:lastModifiedBy>Zhang Sizhuo</cp:lastModifiedBy>
  <cp:revision>115</cp:revision>
  <cp:lastPrinted>2019-05-30T00:57:21Z</cp:lastPrinted>
  <dcterms:created xsi:type="dcterms:W3CDTF">2019-04-12T23:52:16Z</dcterms:created>
  <dcterms:modified xsi:type="dcterms:W3CDTF">2019-05-30T01:06:02Z</dcterms:modified>
</cp:coreProperties>
</file>