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919" y="1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6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1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7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4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1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3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3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1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C2E38-1CA4-415D-AC32-50965AFA52A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9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2444524" y="1870154"/>
            <a:ext cx="6300534" cy="2241019"/>
            <a:chOff x="2444524" y="1870154"/>
            <a:chExt cx="6300534" cy="2241019"/>
          </a:xfrm>
        </p:grpSpPr>
        <p:sp>
          <p:nvSpPr>
            <p:cNvPr id="4" name="TextBox 3"/>
            <p:cNvSpPr txBox="1"/>
            <p:nvPr/>
          </p:nvSpPr>
          <p:spPr>
            <a:xfrm>
              <a:off x="4021073" y="1870154"/>
              <a:ext cx="3054769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FIFO Q[0]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1073" y="2532596"/>
              <a:ext cx="3054769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FIFO Q[1]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21073" y="3741841"/>
              <a:ext cx="3054769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FIFO Q[SupSize-1]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44525" y="1870154"/>
              <a:ext cx="1194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enqPort</a:t>
              </a:r>
              <a:r>
                <a:rPr lang="en-US" dirty="0" smtClean="0"/>
                <a:t>[0]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3"/>
              <a:endCxn id="4" idx="1"/>
            </p:cNvCxnSpPr>
            <p:nvPr/>
          </p:nvCxnSpPr>
          <p:spPr>
            <a:xfrm>
              <a:off x="3639276" y="2054820"/>
              <a:ext cx="38179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444524" y="2532596"/>
              <a:ext cx="1194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enqPort</a:t>
              </a:r>
              <a:r>
                <a:rPr lang="en-US" dirty="0" smtClean="0"/>
                <a:t>[1]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12" idx="3"/>
              <a:endCxn id="5" idx="1"/>
            </p:cNvCxnSpPr>
            <p:nvPr/>
          </p:nvCxnSpPr>
          <p:spPr>
            <a:xfrm>
              <a:off x="3639275" y="2717262"/>
              <a:ext cx="3817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550307" y="3741841"/>
              <a:ext cx="1194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deqPort</a:t>
              </a:r>
              <a:r>
                <a:rPr lang="en-US" dirty="0" smtClean="0"/>
                <a:t>[0]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6" idx="3"/>
              <a:endCxn id="16" idx="1"/>
            </p:cNvCxnSpPr>
            <p:nvPr/>
          </p:nvCxnSpPr>
          <p:spPr>
            <a:xfrm>
              <a:off x="7075842" y="3926507"/>
              <a:ext cx="47446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550306" y="1870154"/>
              <a:ext cx="1194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deqPort</a:t>
              </a:r>
              <a:r>
                <a:rPr lang="en-US" dirty="0" smtClean="0"/>
                <a:t>[1]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4" idx="3"/>
              <a:endCxn id="20" idx="1"/>
            </p:cNvCxnSpPr>
            <p:nvPr/>
          </p:nvCxnSpPr>
          <p:spPr>
            <a:xfrm>
              <a:off x="7075842" y="2054820"/>
              <a:ext cx="4744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293411" y="310160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7" name="Curved Connector 26"/>
            <p:cNvCxnSpPr>
              <a:stCxn id="7" idx="1"/>
              <a:endCxn id="12" idx="1"/>
            </p:cNvCxnSpPr>
            <p:nvPr/>
          </p:nvCxnSpPr>
          <p:spPr>
            <a:xfrm rot="10800000" flipV="1">
              <a:off x="2444525" y="2054820"/>
              <a:ext cx="1" cy="662442"/>
            </a:xfrm>
            <a:prstGeom prst="curvedConnector3">
              <a:avLst>
                <a:gd name="adj1" fmla="val 22860100000"/>
              </a:avLst>
            </a:prstGeom>
            <a:ln w="19050">
              <a:solidFill>
                <a:srgbClr val="FF0000"/>
              </a:solidFill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8"/>
            <p:cNvCxnSpPr>
              <a:stCxn id="16" idx="3"/>
              <a:endCxn id="20" idx="3"/>
            </p:cNvCxnSpPr>
            <p:nvPr/>
          </p:nvCxnSpPr>
          <p:spPr>
            <a:xfrm flipH="1" flipV="1">
              <a:off x="8745057" y="2054820"/>
              <a:ext cx="1" cy="1871687"/>
            </a:xfrm>
            <a:prstGeom prst="curvedConnector3">
              <a:avLst>
                <a:gd name="adj1" fmla="val -22860000000"/>
              </a:avLst>
            </a:prstGeom>
            <a:ln w="19050">
              <a:solidFill>
                <a:srgbClr val="FF0000"/>
              </a:solidFill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126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99171" y="616728"/>
            <a:ext cx="11473435" cy="6019623"/>
            <a:chOff x="399171" y="616728"/>
            <a:chExt cx="11473435" cy="6019623"/>
          </a:xfrm>
        </p:grpSpPr>
        <p:sp>
          <p:nvSpPr>
            <p:cNvPr id="5" name="Rounded Rectangle 4"/>
            <p:cNvSpPr/>
            <p:nvPr/>
          </p:nvSpPr>
          <p:spPr>
            <a:xfrm>
              <a:off x="693842" y="1276951"/>
              <a:ext cx="1948270" cy="165004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9037" y="1367762"/>
              <a:ext cx="627095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L1 I$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93785" y="1374172"/>
              <a:ext cx="898003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L1 I TLB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02566" y="2175491"/>
              <a:ext cx="1130822" cy="646331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Branch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Predictors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07993" y="1791269"/>
              <a:ext cx="151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Fetch pipeline</a:t>
              </a:r>
              <a:endParaRPr lang="en-US" b="1" dirty="0"/>
            </a:p>
          </p:txBody>
        </p:sp>
        <p:sp>
          <p:nvSpPr>
            <p:cNvPr id="10" name="Cloud 9"/>
            <p:cNvSpPr/>
            <p:nvPr/>
          </p:nvSpPr>
          <p:spPr>
            <a:xfrm>
              <a:off x="912103" y="3315711"/>
              <a:ext cx="1511748" cy="109819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Rename</a:t>
              </a:r>
            </a:p>
            <a:p>
              <a:pPr algn="ctr"/>
              <a:r>
                <a:rPr lang="en-US" dirty="0" smtClean="0"/>
                <a:t>Stage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9171" y="4615981"/>
              <a:ext cx="2537611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Speculation Tag </a:t>
              </a:r>
              <a:r>
                <a:rPr lang="en-US" dirty="0">
                  <a:solidFill>
                    <a:schemeClr val="bg1"/>
                  </a:solidFill>
                </a:rPr>
                <a:t>M</a:t>
              </a:r>
              <a:r>
                <a:rPr lang="en-US" dirty="0" smtClean="0">
                  <a:solidFill>
                    <a:schemeClr val="bg1"/>
                  </a:solidFill>
                </a:rPr>
                <a:t>anager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9171" y="5181168"/>
              <a:ext cx="2537611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Epoch Manager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934062" y="2499720"/>
              <a:ext cx="5311025" cy="638702"/>
              <a:chOff x="2835864" y="836285"/>
              <a:chExt cx="5311025" cy="638702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835864" y="836285"/>
                <a:ext cx="5311025" cy="638702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948377" y="984752"/>
                <a:ext cx="2014196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Reservation Station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072008" y="970970"/>
                <a:ext cx="3074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ALU/Branch execution pipeline</a:t>
                </a:r>
                <a:endParaRPr lang="en-US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934062" y="3279998"/>
              <a:ext cx="5311025" cy="638702"/>
              <a:chOff x="2835864" y="836285"/>
              <a:chExt cx="5311025" cy="638702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835864" y="836285"/>
                <a:ext cx="5311025" cy="638702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948377" y="984752"/>
                <a:ext cx="2014196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Reservation Station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072008" y="970970"/>
                <a:ext cx="3074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ALU/Branch execution pipeline</a:t>
                </a:r>
                <a:endParaRPr lang="en-US" dirty="0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3934062" y="4129402"/>
              <a:ext cx="4768819" cy="902290"/>
              <a:chOff x="3805402" y="3587195"/>
              <a:chExt cx="4768819" cy="90229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3805402" y="3587195"/>
                <a:ext cx="4768819" cy="90229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917917" y="4017157"/>
                <a:ext cx="2014196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Reservation Station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229633" y="3621242"/>
                <a:ext cx="3920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FPU/</a:t>
                </a:r>
                <a:r>
                  <a:rPr lang="en-US" dirty="0" err="1" smtClean="0"/>
                  <a:t>Int-Mul</a:t>
                </a:r>
                <a:r>
                  <a:rPr lang="en-US" dirty="0" smtClean="0"/>
                  <a:t>/</a:t>
                </a:r>
                <a:r>
                  <a:rPr lang="en-US" dirty="0" err="1" smtClean="0"/>
                  <a:t>Int-Div</a:t>
                </a:r>
                <a:r>
                  <a:rPr lang="en-US" dirty="0" smtClean="0"/>
                  <a:t> execution pipeline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101296" y="4017157"/>
                <a:ext cx="717647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FPU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988126" y="4017157"/>
                <a:ext cx="1379324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</a:rPr>
                  <a:t>Int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Mul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Div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3934062" y="5717920"/>
              <a:ext cx="5049116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ROB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Cloud 35"/>
            <p:cNvSpPr/>
            <p:nvPr/>
          </p:nvSpPr>
          <p:spPr>
            <a:xfrm>
              <a:off x="9669318" y="5353486"/>
              <a:ext cx="1511748" cy="109819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Commit</a:t>
              </a:r>
            </a:p>
            <a:p>
              <a:pPr algn="ctr"/>
              <a:r>
                <a:rPr lang="en-US" dirty="0" smtClean="0"/>
                <a:t>Stage</a:t>
              </a:r>
              <a:endParaRPr lang="en-US" dirty="0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3934062" y="1276951"/>
              <a:ext cx="4613448" cy="1042862"/>
              <a:chOff x="3805402" y="734744"/>
              <a:chExt cx="4613448" cy="1042862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805402" y="734744"/>
                <a:ext cx="4613448" cy="1042862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080309" y="1301021"/>
                <a:ext cx="717647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LSQ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926303" y="821340"/>
                <a:ext cx="24411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Mem execution pipeline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945816" y="817345"/>
                <a:ext cx="997940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L1 D TLB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084168" y="820256"/>
                <a:ext cx="769060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L1 D$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918253" y="1301021"/>
                <a:ext cx="1321469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Store Buffer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945816" y="1301021"/>
                <a:ext cx="2014196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Reservation Station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2846102" y="1362607"/>
              <a:ext cx="907218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L2 TLB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Elbow Connector 39"/>
            <p:cNvCxnSpPr>
              <a:stCxn id="10" idx="0"/>
              <a:endCxn id="27" idx="1"/>
            </p:cNvCxnSpPr>
            <p:nvPr/>
          </p:nvCxnSpPr>
          <p:spPr>
            <a:xfrm flipV="1">
              <a:off x="2422591" y="1798382"/>
              <a:ext cx="1511471" cy="2066429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10" idx="0"/>
              <a:endCxn id="13" idx="1"/>
            </p:cNvCxnSpPr>
            <p:nvPr/>
          </p:nvCxnSpPr>
          <p:spPr>
            <a:xfrm flipV="1">
              <a:off x="2422591" y="2819071"/>
              <a:ext cx="1511471" cy="104574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10" idx="0"/>
              <a:endCxn id="18" idx="1"/>
            </p:cNvCxnSpPr>
            <p:nvPr/>
          </p:nvCxnSpPr>
          <p:spPr>
            <a:xfrm flipV="1">
              <a:off x="2422591" y="3599349"/>
              <a:ext cx="1511471" cy="265462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10" idx="0"/>
              <a:endCxn id="22" idx="1"/>
            </p:cNvCxnSpPr>
            <p:nvPr/>
          </p:nvCxnSpPr>
          <p:spPr>
            <a:xfrm>
              <a:off x="2422591" y="3864811"/>
              <a:ext cx="1511471" cy="715736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5" idx="2"/>
              <a:endCxn id="10" idx="3"/>
            </p:cNvCxnSpPr>
            <p:nvPr/>
          </p:nvCxnSpPr>
          <p:spPr>
            <a:xfrm>
              <a:off x="1667977" y="2926999"/>
              <a:ext cx="0" cy="4515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/>
            <p:cNvCxnSpPr>
              <a:stCxn id="10" idx="0"/>
              <a:endCxn id="35" idx="1"/>
            </p:cNvCxnSpPr>
            <p:nvPr/>
          </p:nvCxnSpPr>
          <p:spPr>
            <a:xfrm>
              <a:off x="2422591" y="3864811"/>
              <a:ext cx="1511471" cy="2037775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35" idx="3"/>
              <a:endCxn id="36" idx="2"/>
            </p:cNvCxnSpPr>
            <p:nvPr/>
          </p:nvCxnSpPr>
          <p:spPr>
            <a:xfrm>
              <a:off x="8983178" y="5902586"/>
              <a:ext cx="69082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99172" y="5722994"/>
              <a:ext cx="2537610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Aggressive Scoreboard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546827" y="1276951"/>
              <a:ext cx="1934404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MMIO Handler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546827" y="1793337"/>
              <a:ext cx="1934404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Physical </a:t>
              </a:r>
              <a:r>
                <a:rPr lang="en-US" dirty="0" err="1" smtClean="0">
                  <a:solidFill>
                    <a:schemeClr val="bg1"/>
                  </a:solidFill>
                </a:rPr>
                <a:t>Reg</a:t>
              </a:r>
              <a:r>
                <a:rPr lang="en-US" dirty="0" smtClean="0">
                  <a:solidFill>
                    <a:schemeClr val="bg1"/>
                  </a:solidFill>
                </a:rPr>
                <a:t> File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546827" y="3102962"/>
              <a:ext cx="1934404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CSR </a:t>
              </a:r>
              <a:r>
                <a:rPr lang="en-US" dirty="0" err="1" smtClean="0">
                  <a:solidFill>
                    <a:schemeClr val="bg1"/>
                  </a:solidFill>
                </a:rPr>
                <a:t>Reg</a:t>
              </a:r>
              <a:r>
                <a:rPr lang="en-US" dirty="0" smtClean="0">
                  <a:solidFill>
                    <a:schemeClr val="bg1"/>
                  </a:solidFill>
                </a:rPr>
                <a:t> File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546827" y="2298864"/>
              <a:ext cx="1934404" cy="64633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Conservative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Scoreboard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546827" y="3626662"/>
              <a:ext cx="1934404" cy="64633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Global Speculation Updater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0" name="Cloud 89"/>
            <p:cNvSpPr/>
            <p:nvPr/>
          </p:nvSpPr>
          <p:spPr>
            <a:xfrm>
              <a:off x="9634089" y="4476982"/>
              <a:ext cx="1816587" cy="619905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Misc</a:t>
              </a:r>
              <a:r>
                <a:rPr lang="en-US" dirty="0" smtClean="0"/>
                <a:t> Rules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41130" y="616728"/>
              <a:ext cx="78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 L2$</a:t>
              </a:r>
              <a:endParaRPr lang="en-US" dirty="0"/>
            </a:p>
          </p:txBody>
        </p:sp>
        <p:cxnSp>
          <p:nvCxnSpPr>
            <p:cNvPr id="94" name="Straight Arrow Connector 93"/>
            <p:cNvCxnSpPr>
              <a:stCxn id="6" idx="0"/>
              <a:endCxn id="92" idx="2"/>
            </p:cNvCxnSpPr>
            <p:nvPr/>
          </p:nvCxnSpPr>
          <p:spPr>
            <a:xfrm flipH="1" flipV="1">
              <a:off x="1132584" y="986060"/>
              <a:ext cx="1" cy="3817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2908257" y="616728"/>
              <a:ext cx="78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 L2$</a:t>
              </a:r>
              <a:endParaRPr lang="en-US" dirty="0"/>
            </a:p>
          </p:txBody>
        </p:sp>
        <p:cxnSp>
          <p:nvCxnSpPr>
            <p:cNvPr id="96" name="Straight Arrow Connector 95"/>
            <p:cNvCxnSpPr>
              <a:stCxn id="38" idx="0"/>
              <a:endCxn id="95" idx="2"/>
            </p:cNvCxnSpPr>
            <p:nvPr/>
          </p:nvCxnSpPr>
          <p:spPr>
            <a:xfrm flipV="1">
              <a:off x="3299711" y="986060"/>
              <a:ext cx="0" cy="37654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5205904" y="616728"/>
              <a:ext cx="78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 L2$</a:t>
              </a:r>
              <a:endParaRPr lang="en-US" dirty="0"/>
            </a:p>
          </p:txBody>
        </p:sp>
        <p:cxnSp>
          <p:nvCxnSpPr>
            <p:cNvPr id="100" name="Straight Arrow Connector 99"/>
            <p:cNvCxnSpPr>
              <a:stCxn id="32" idx="0"/>
              <a:endCxn id="99" idx="2"/>
            </p:cNvCxnSpPr>
            <p:nvPr/>
          </p:nvCxnSpPr>
          <p:spPr>
            <a:xfrm flipV="1">
              <a:off x="5597358" y="986060"/>
              <a:ext cx="0" cy="37640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9155452" y="616728"/>
              <a:ext cx="2717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 Platform MMIO Handler</a:t>
              </a:r>
              <a:endParaRPr lang="en-US" dirty="0"/>
            </a:p>
          </p:txBody>
        </p:sp>
        <p:cxnSp>
          <p:nvCxnSpPr>
            <p:cNvPr id="104" name="Straight Arrow Connector 103"/>
            <p:cNvCxnSpPr>
              <a:stCxn id="69" idx="0"/>
              <a:endCxn id="103" idx="2"/>
            </p:cNvCxnSpPr>
            <p:nvPr/>
          </p:nvCxnSpPr>
          <p:spPr>
            <a:xfrm flipV="1">
              <a:off x="10514029" y="986060"/>
              <a:ext cx="0" cy="29089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99171" y="6267019"/>
              <a:ext cx="2537611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chemeClr val="bg1"/>
                  </a:solidFill>
                </a:rPr>
                <a:t>Renaming </a:t>
              </a:r>
              <a:r>
                <a:rPr lang="en-US" dirty="0" smtClean="0">
                  <a:solidFill>
                    <a:schemeClr val="bg1"/>
                  </a:solidFill>
                </a:rPr>
                <a:t>Table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255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836018" y="954633"/>
            <a:ext cx="7854779" cy="2105598"/>
            <a:chOff x="2836018" y="954633"/>
            <a:chExt cx="7854779" cy="2105598"/>
          </a:xfrm>
        </p:grpSpPr>
        <p:grpSp>
          <p:nvGrpSpPr>
            <p:cNvPr id="6" name="Group 5"/>
            <p:cNvGrpSpPr/>
            <p:nvPr/>
          </p:nvGrpSpPr>
          <p:grpSpPr>
            <a:xfrm>
              <a:off x="7562592" y="2564531"/>
              <a:ext cx="1701609" cy="495700"/>
              <a:chOff x="3336505" y="1683620"/>
              <a:chExt cx="1701609" cy="495700"/>
            </a:xfrm>
            <a:solidFill>
              <a:srgbClr val="92D050"/>
            </a:solidFill>
          </p:grpSpPr>
          <p:sp>
            <p:nvSpPr>
              <p:cNvPr id="31" name="Rectangle 30"/>
              <p:cNvSpPr/>
              <p:nvPr/>
            </p:nvSpPr>
            <p:spPr>
              <a:xfrm>
                <a:off x="4308853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551940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795027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336505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579592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822679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065766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957534" y="1731415"/>
                <a:ext cx="459549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LQ</a:t>
                </a:r>
                <a:endParaRPr lang="en-US" sz="2000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887240" y="2564531"/>
              <a:ext cx="1701609" cy="495700"/>
              <a:chOff x="3336505" y="1683620"/>
              <a:chExt cx="1701609" cy="495700"/>
            </a:xfrm>
            <a:solidFill>
              <a:srgbClr val="FFFF00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4308853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551940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795027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336505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579592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822679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065766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957534" y="1731415"/>
                <a:ext cx="476412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SQ</a:t>
                </a:r>
                <a:endParaRPr lang="en-US" sz="2000" dirty="0"/>
              </a:p>
            </p:txBody>
          </p:sp>
        </p:grpSp>
        <p:sp>
          <p:nvSpPr>
            <p:cNvPr id="8" name="Cloud 7"/>
            <p:cNvSpPr/>
            <p:nvPr/>
          </p:nvSpPr>
          <p:spPr>
            <a:xfrm>
              <a:off x="7461969" y="1842292"/>
              <a:ext cx="1902856" cy="424216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err="1" smtClean="0">
                  <a:solidFill>
                    <a:prstClr val="black"/>
                  </a:solidFill>
                  <a:latin typeface="Calibri"/>
                </a:rPr>
                <a:t>findIssue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0120201" y="1001141"/>
              <a:ext cx="230601" cy="331199"/>
              <a:chOff x="5540558" y="1752600"/>
              <a:chExt cx="230601" cy="331199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21" name="Straight Connector 20"/>
              <p:cNvCxnSpPr>
                <a:stCxn id="20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20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9880960" y="1327000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issueQ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20" idx="3"/>
            </p:cNvCxnSpPr>
            <p:nvPr/>
          </p:nvCxnSpPr>
          <p:spPr>
            <a:xfrm flipV="1">
              <a:off x="10350802" y="1166740"/>
              <a:ext cx="26558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1"/>
              <a:endCxn id="37" idx="0"/>
            </p:cNvCxnSpPr>
            <p:nvPr/>
          </p:nvCxnSpPr>
          <p:spPr>
            <a:xfrm>
              <a:off x="8413397" y="2266056"/>
              <a:ext cx="0" cy="2984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39" idx="0"/>
              <a:endCxn id="20" idx="1"/>
            </p:cNvCxnSpPr>
            <p:nvPr/>
          </p:nvCxnSpPr>
          <p:spPr>
            <a:xfrm>
              <a:off x="9456638" y="1166741"/>
              <a:ext cx="76431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5552998" y="1888800"/>
              <a:ext cx="1342439" cy="331199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st_verifyP</a:t>
              </a:r>
              <a:endPara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6287718" y="2219999"/>
              <a:ext cx="1" cy="3445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loud 15"/>
            <p:cNvSpPr/>
            <p:nvPr/>
          </p:nvSpPr>
          <p:spPr>
            <a:xfrm>
              <a:off x="2836018" y="1841840"/>
              <a:ext cx="1827301" cy="424216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noProof="0" dirty="0" err="1" smtClean="0">
                  <a:solidFill>
                    <a:prstClr val="black"/>
                  </a:solidFill>
                  <a:latin typeface="Calibri"/>
                </a:rPr>
                <a:t>verifySt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8" name="Straight Arrow Connector 17"/>
            <p:cNvCxnSpPr>
              <a:stCxn id="16" idx="0"/>
              <a:endCxn id="14" idx="1"/>
            </p:cNvCxnSpPr>
            <p:nvPr/>
          </p:nvCxnSpPr>
          <p:spPr>
            <a:xfrm>
              <a:off x="4661796" y="2053948"/>
              <a:ext cx="891202" cy="4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loud 38"/>
            <p:cNvSpPr/>
            <p:nvPr/>
          </p:nvSpPr>
          <p:spPr>
            <a:xfrm>
              <a:off x="7365240" y="954633"/>
              <a:ext cx="2093142" cy="424216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err="1" smtClean="0">
                  <a:solidFill>
                    <a:prstClr val="black"/>
                  </a:solidFill>
                  <a:latin typeface="Calibri"/>
                </a:rPr>
                <a:t>enqIssueQ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2" name="Straight Arrow Connector 41"/>
            <p:cNvCxnSpPr>
              <a:stCxn id="8" idx="3"/>
              <a:endCxn id="39" idx="1"/>
            </p:cNvCxnSpPr>
            <p:nvPr/>
          </p:nvCxnSpPr>
          <p:spPr>
            <a:xfrm flipH="1" flipV="1">
              <a:off x="8411811" y="1378397"/>
              <a:ext cx="1586" cy="4881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886007" y="1443794"/>
              <a:ext cx="595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wire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3774440" y="2260600"/>
              <a:ext cx="2405380" cy="299720"/>
            </a:xfrm>
            <a:custGeom>
              <a:avLst/>
              <a:gdLst>
                <a:gd name="connsiteX0" fmla="*/ 2405380 w 2405380"/>
                <a:gd name="connsiteY0" fmla="*/ 299720 h 299720"/>
                <a:gd name="connsiteX1" fmla="*/ 2405380 w 2405380"/>
                <a:gd name="connsiteY1" fmla="*/ 185420 h 299720"/>
                <a:gd name="connsiteX2" fmla="*/ 0 w 2405380"/>
                <a:gd name="connsiteY2" fmla="*/ 185420 h 299720"/>
                <a:gd name="connsiteX3" fmla="*/ 0 w 2405380"/>
                <a:gd name="connsiteY3" fmla="*/ 0 h 299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5380" h="299720">
                  <a:moveTo>
                    <a:pt x="2405380" y="299720"/>
                  </a:moveTo>
                  <a:lnTo>
                    <a:pt x="2405380" y="185420"/>
                  </a:lnTo>
                  <a:lnTo>
                    <a:pt x="0" y="18542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653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62687" y="1226744"/>
            <a:ext cx="9393420" cy="4587275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5264588" y="3643433"/>
            <a:ext cx="2590800" cy="533400"/>
          </a:xfrm>
          <a:prstGeom prst="homePlate">
            <a:avLst/>
          </a:prstGeom>
          <a:solidFill>
            <a:srgbClr val="4F81BD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Cache-access pipeline</a:t>
            </a:r>
          </a:p>
        </p:txBody>
      </p:sp>
      <p:cxnSp>
        <p:nvCxnSpPr>
          <p:cNvPr id="7" name="Straight Arrow Connector 6"/>
          <p:cNvCxnSpPr>
            <a:stCxn id="35" idx="0"/>
            <a:endCxn id="6" idx="1"/>
          </p:cNvCxnSpPr>
          <p:nvPr/>
        </p:nvCxnSpPr>
        <p:spPr>
          <a:xfrm>
            <a:off x="4991578" y="3910133"/>
            <a:ext cx="273010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8" name="Straight Arrow Connector 7"/>
          <p:cNvCxnSpPr>
            <a:stCxn id="94" idx="3"/>
          </p:cNvCxnSpPr>
          <p:nvPr/>
        </p:nvCxnSpPr>
        <p:spPr>
          <a:xfrm>
            <a:off x="3181156" y="3810311"/>
            <a:ext cx="296796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9" name="Group 8"/>
          <p:cNvGrpSpPr/>
          <p:nvPr/>
        </p:nvGrpSpPr>
        <p:grpSpPr>
          <a:xfrm>
            <a:off x="2723956" y="3692025"/>
            <a:ext cx="457200" cy="236571"/>
            <a:chOff x="7848600" y="1143000"/>
            <a:chExt cx="457200" cy="381000"/>
          </a:xfrm>
          <a:solidFill>
            <a:srgbClr val="FCD5B5"/>
          </a:solidFill>
        </p:grpSpPr>
        <p:sp>
          <p:nvSpPr>
            <p:cNvPr id="94" name="Rectangle 93"/>
            <p:cNvSpPr/>
            <p:nvPr/>
          </p:nvSpPr>
          <p:spPr>
            <a:xfrm>
              <a:off x="8001000" y="1143000"/>
              <a:ext cx="304800" cy="381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5" name="Straight Connector 94"/>
            <p:cNvCxnSpPr>
              <a:stCxn id="94" idx="0"/>
            </p:cNvCxnSpPr>
            <p:nvPr/>
          </p:nvCxnSpPr>
          <p:spPr>
            <a:xfrm flipH="1">
              <a:off x="7848600" y="1143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6" name="Straight Connector 95"/>
            <p:cNvCxnSpPr>
              <a:stCxn id="94" idx="0"/>
              <a:endCxn id="94" idx="2"/>
            </p:cNvCxnSpPr>
            <p:nvPr/>
          </p:nvCxnSpPr>
          <p:spPr>
            <a:xfrm>
              <a:off x="8153400" y="1143000"/>
              <a:ext cx="0" cy="38100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7" name="Straight Connector 96"/>
            <p:cNvCxnSpPr>
              <a:stCxn id="94" idx="2"/>
            </p:cNvCxnSpPr>
            <p:nvPr/>
          </p:nvCxnSpPr>
          <p:spPr>
            <a:xfrm flipH="1">
              <a:off x="7848600" y="1524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10" name="Straight Arrow Connector 9"/>
          <p:cNvCxnSpPr>
            <a:stCxn id="11" idx="3"/>
            <a:endCxn id="94" idx="1"/>
          </p:cNvCxnSpPr>
          <p:nvPr/>
        </p:nvCxnSpPr>
        <p:spPr>
          <a:xfrm flipV="1">
            <a:off x="2405488" y="3810311"/>
            <a:ext cx="470868" cy="187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50133" y="3612128"/>
            <a:ext cx="2155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L1 downgrade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resp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2" name="Straight Arrow Connector 11"/>
          <p:cNvCxnSpPr>
            <a:stCxn id="90" idx="3"/>
          </p:cNvCxnSpPr>
          <p:nvPr/>
        </p:nvCxnSpPr>
        <p:spPr>
          <a:xfrm>
            <a:off x="3183698" y="4230394"/>
            <a:ext cx="341876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2726498" y="4112108"/>
            <a:ext cx="457200" cy="236571"/>
            <a:chOff x="7848600" y="1143000"/>
            <a:chExt cx="457200" cy="381000"/>
          </a:xfrm>
          <a:solidFill>
            <a:srgbClr val="FCD5B5"/>
          </a:solidFill>
        </p:grpSpPr>
        <p:sp>
          <p:nvSpPr>
            <p:cNvPr id="90" name="Rectangle 89"/>
            <p:cNvSpPr/>
            <p:nvPr/>
          </p:nvSpPr>
          <p:spPr>
            <a:xfrm>
              <a:off x="8001000" y="1143000"/>
              <a:ext cx="304800" cy="381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1" name="Straight Connector 90"/>
            <p:cNvCxnSpPr>
              <a:stCxn id="90" idx="0"/>
            </p:cNvCxnSpPr>
            <p:nvPr/>
          </p:nvCxnSpPr>
          <p:spPr>
            <a:xfrm flipH="1">
              <a:off x="7848600" y="1143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2" name="Straight Connector 91"/>
            <p:cNvCxnSpPr>
              <a:stCxn id="90" idx="0"/>
              <a:endCxn id="90" idx="2"/>
            </p:cNvCxnSpPr>
            <p:nvPr/>
          </p:nvCxnSpPr>
          <p:spPr>
            <a:xfrm>
              <a:off x="8153400" y="1143000"/>
              <a:ext cx="0" cy="38100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3" name="Straight Connector 92"/>
            <p:cNvCxnSpPr>
              <a:stCxn id="90" idx="2"/>
            </p:cNvCxnSpPr>
            <p:nvPr/>
          </p:nvCxnSpPr>
          <p:spPr>
            <a:xfrm flipH="1">
              <a:off x="7848600" y="1524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14" name="Straight Arrow Connector 13"/>
          <p:cNvCxnSpPr>
            <a:stCxn id="15" idx="3"/>
            <a:endCxn id="90" idx="1"/>
          </p:cNvCxnSpPr>
          <p:nvPr/>
        </p:nvCxnSpPr>
        <p:spPr>
          <a:xfrm>
            <a:off x="2404962" y="4227164"/>
            <a:ext cx="473936" cy="323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547115" y="4027109"/>
            <a:ext cx="1857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L1 upgrade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req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" name="Cloud 15"/>
          <p:cNvSpPr/>
          <p:nvPr/>
        </p:nvSpPr>
        <p:spPr>
          <a:xfrm>
            <a:off x="8083988" y="3636110"/>
            <a:ext cx="1559566" cy="551057"/>
          </a:xfrm>
          <a:prstGeom prst="cloud">
            <a:avLst/>
          </a:prstGeom>
          <a:solidFill>
            <a:srgbClr val="B7DEE8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</a:t>
            </a:r>
          </a:p>
        </p:txBody>
      </p:sp>
      <p:sp>
        <p:nvSpPr>
          <p:cNvPr id="17" name="Cloud 16"/>
          <p:cNvSpPr/>
          <p:nvPr/>
        </p:nvSpPr>
        <p:spPr>
          <a:xfrm>
            <a:off x="6472259" y="1737578"/>
            <a:ext cx="2146563" cy="887484"/>
          </a:xfrm>
          <a:prstGeom prst="cloud">
            <a:avLst/>
          </a:prstGeom>
          <a:solidFill>
            <a:srgbClr val="B7DEE8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Downgrade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>
            <a:stCxn id="6" idx="3"/>
            <a:endCxn id="16" idx="2"/>
          </p:cNvCxnSpPr>
          <p:nvPr/>
        </p:nvCxnSpPr>
        <p:spPr>
          <a:xfrm>
            <a:off x="7855388" y="3910133"/>
            <a:ext cx="233438" cy="150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9" name="Straight Arrow Connector 18"/>
          <p:cNvCxnSpPr>
            <a:stCxn id="86" idx="3"/>
          </p:cNvCxnSpPr>
          <p:nvPr/>
        </p:nvCxnSpPr>
        <p:spPr>
          <a:xfrm flipV="1">
            <a:off x="3803750" y="4485128"/>
            <a:ext cx="0" cy="45782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20" name="Group 19"/>
          <p:cNvGrpSpPr/>
          <p:nvPr/>
        </p:nvGrpSpPr>
        <p:grpSpPr>
          <a:xfrm rot="16200000">
            <a:off x="3575149" y="5053266"/>
            <a:ext cx="457200" cy="236571"/>
            <a:chOff x="7848600" y="1143000"/>
            <a:chExt cx="457200" cy="381000"/>
          </a:xfrm>
          <a:solidFill>
            <a:srgbClr val="FCD5B5"/>
          </a:solidFill>
        </p:grpSpPr>
        <p:sp>
          <p:nvSpPr>
            <p:cNvPr id="86" name="Rectangle 85"/>
            <p:cNvSpPr/>
            <p:nvPr/>
          </p:nvSpPr>
          <p:spPr>
            <a:xfrm>
              <a:off x="8001000" y="1143000"/>
              <a:ext cx="304800" cy="381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7" name="Straight Connector 86"/>
            <p:cNvCxnSpPr>
              <a:stCxn id="86" idx="0"/>
            </p:cNvCxnSpPr>
            <p:nvPr/>
          </p:nvCxnSpPr>
          <p:spPr>
            <a:xfrm flipH="1">
              <a:off x="7848600" y="1143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8" name="Straight Connector 87"/>
            <p:cNvCxnSpPr>
              <a:stCxn id="86" idx="0"/>
              <a:endCxn id="86" idx="2"/>
            </p:cNvCxnSpPr>
            <p:nvPr/>
          </p:nvCxnSpPr>
          <p:spPr>
            <a:xfrm>
              <a:off x="8153400" y="1143000"/>
              <a:ext cx="0" cy="38100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9" name="Straight Connector 88"/>
            <p:cNvCxnSpPr>
              <a:stCxn id="86" idx="2"/>
            </p:cNvCxnSpPr>
            <p:nvPr/>
          </p:nvCxnSpPr>
          <p:spPr>
            <a:xfrm flipH="1">
              <a:off x="7848600" y="1524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21" name="Straight Arrow Connector 20"/>
          <p:cNvCxnSpPr>
            <a:stCxn id="22" idx="0"/>
            <a:endCxn id="86" idx="1"/>
          </p:cNvCxnSpPr>
          <p:nvPr/>
        </p:nvCxnSpPr>
        <p:spPr>
          <a:xfrm flipV="1">
            <a:off x="3801990" y="5247752"/>
            <a:ext cx="1760" cy="84463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084902" y="6092390"/>
            <a:ext cx="1434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DRAM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resp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245489" y="6094126"/>
            <a:ext cx="1412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DRAM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req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4" name="Group 23"/>
          <p:cNvGrpSpPr/>
          <p:nvPr/>
        </p:nvGrpSpPr>
        <p:grpSpPr>
          <a:xfrm rot="16200000">
            <a:off x="9093692" y="4334634"/>
            <a:ext cx="461013" cy="762000"/>
            <a:chOff x="8873314" y="3352800"/>
            <a:chExt cx="236572" cy="762000"/>
          </a:xfrm>
          <a:solidFill>
            <a:srgbClr val="FCD5B5"/>
          </a:solidFill>
        </p:grpSpPr>
        <p:sp>
          <p:nvSpPr>
            <p:cNvPr id="80" name="Rectangle 79"/>
            <p:cNvSpPr/>
            <p:nvPr/>
          </p:nvSpPr>
          <p:spPr>
            <a:xfrm rot="5400000">
              <a:off x="8839200" y="3539314"/>
              <a:ext cx="304800" cy="236571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1" name="Straight Connector 80"/>
            <p:cNvCxnSpPr>
              <a:stCxn id="80" idx="0"/>
            </p:cNvCxnSpPr>
            <p:nvPr/>
          </p:nvCxnSpPr>
          <p:spPr>
            <a:xfrm rot="5400000" flipH="1">
              <a:off x="8957486" y="35052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2" name="Straight Connector 81"/>
            <p:cNvCxnSpPr>
              <a:stCxn id="80" idx="0"/>
              <a:endCxn id="80" idx="2"/>
            </p:cNvCxnSpPr>
            <p:nvPr/>
          </p:nvCxnSpPr>
          <p:spPr>
            <a:xfrm rot="5400000">
              <a:off x="8991600" y="3539314"/>
              <a:ext cx="0" cy="236571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3" name="Straight Connector 82"/>
            <p:cNvCxnSpPr>
              <a:stCxn id="80" idx="2"/>
            </p:cNvCxnSpPr>
            <p:nvPr/>
          </p:nvCxnSpPr>
          <p:spPr>
            <a:xfrm rot="5400000" flipH="1">
              <a:off x="8720915" y="35052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84" name="Rectangle 83"/>
            <p:cNvSpPr/>
            <p:nvPr/>
          </p:nvSpPr>
          <p:spPr>
            <a:xfrm rot="5400000">
              <a:off x="8839200" y="3844114"/>
              <a:ext cx="304800" cy="236571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5" name="Straight Connector 84"/>
            <p:cNvCxnSpPr>
              <a:stCxn id="84" idx="0"/>
              <a:endCxn id="84" idx="2"/>
            </p:cNvCxnSpPr>
            <p:nvPr/>
          </p:nvCxnSpPr>
          <p:spPr>
            <a:xfrm rot="5400000">
              <a:off x="8991600" y="3844114"/>
              <a:ext cx="0" cy="236571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25" name="Straight Arrow Connector 24"/>
          <p:cNvCxnSpPr>
            <a:stCxn id="84" idx="3"/>
            <a:endCxn id="45" idx="2"/>
          </p:cNvCxnSpPr>
          <p:nvPr/>
        </p:nvCxnSpPr>
        <p:spPr>
          <a:xfrm flipV="1">
            <a:off x="9705198" y="4714462"/>
            <a:ext cx="412478" cy="117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26" name="Group 25"/>
          <p:cNvGrpSpPr/>
          <p:nvPr/>
        </p:nvGrpSpPr>
        <p:grpSpPr>
          <a:xfrm rot="16200000" flipH="1">
            <a:off x="9072682" y="2704315"/>
            <a:ext cx="461013" cy="762000"/>
            <a:chOff x="8773798" y="1360549"/>
            <a:chExt cx="236572" cy="762000"/>
          </a:xfrm>
          <a:solidFill>
            <a:srgbClr val="FCD5B5"/>
          </a:solidFill>
        </p:grpSpPr>
        <p:sp>
          <p:nvSpPr>
            <p:cNvPr id="74" name="Rectangle 73"/>
            <p:cNvSpPr/>
            <p:nvPr/>
          </p:nvSpPr>
          <p:spPr>
            <a:xfrm rot="5400000">
              <a:off x="8739684" y="1547063"/>
              <a:ext cx="304800" cy="236571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5" name="Straight Connector 74"/>
            <p:cNvCxnSpPr>
              <a:stCxn id="74" idx="0"/>
            </p:cNvCxnSpPr>
            <p:nvPr/>
          </p:nvCxnSpPr>
          <p:spPr>
            <a:xfrm rot="5400000" flipH="1">
              <a:off x="8857970" y="1512949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6" name="Straight Connector 75"/>
            <p:cNvCxnSpPr>
              <a:stCxn id="74" idx="0"/>
              <a:endCxn id="74" idx="2"/>
            </p:cNvCxnSpPr>
            <p:nvPr/>
          </p:nvCxnSpPr>
          <p:spPr>
            <a:xfrm rot="5400000">
              <a:off x="8892084" y="1547063"/>
              <a:ext cx="0" cy="236571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7" name="Straight Connector 76"/>
            <p:cNvCxnSpPr>
              <a:stCxn id="74" idx="2"/>
            </p:cNvCxnSpPr>
            <p:nvPr/>
          </p:nvCxnSpPr>
          <p:spPr>
            <a:xfrm rot="5400000" flipH="1">
              <a:off x="8621399" y="1512949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78" name="Rectangle 77"/>
            <p:cNvSpPr/>
            <p:nvPr/>
          </p:nvSpPr>
          <p:spPr>
            <a:xfrm rot="5400000">
              <a:off x="8739684" y="1851863"/>
              <a:ext cx="304800" cy="236571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9" name="Straight Connector 78"/>
            <p:cNvCxnSpPr>
              <a:stCxn id="78" idx="0"/>
              <a:endCxn id="78" idx="2"/>
            </p:cNvCxnSpPr>
            <p:nvPr/>
          </p:nvCxnSpPr>
          <p:spPr>
            <a:xfrm rot="5400000">
              <a:off x="8892084" y="1851863"/>
              <a:ext cx="0" cy="236571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27" name="Elbow Connector 26"/>
          <p:cNvCxnSpPr>
            <a:stCxn id="16" idx="3"/>
            <a:endCxn id="74" idx="1"/>
          </p:cNvCxnSpPr>
          <p:nvPr/>
        </p:nvCxnSpPr>
        <p:spPr>
          <a:xfrm rot="5400000" flipH="1" flipV="1">
            <a:off x="8678028" y="3271058"/>
            <a:ext cx="582303" cy="210817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8" name="Straight Arrow Connector 27"/>
          <p:cNvCxnSpPr>
            <a:stCxn id="78" idx="3"/>
            <a:endCxn id="37" idx="2"/>
          </p:cNvCxnSpPr>
          <p:nvPr/>
        </p:nvCxnSpPr>
        <p:spPr>
          <a:xfrm flipV="1">
            <a:off x="9684188" y="3082958"/>
            <a:ext cx="419755" cy="235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29" name="Group 28"/>
          <p:cNvGrpSpPr/>
          <p:nvPr/>
        </p:nvGrpSpPr>
        <p:grpSpPr>
          <a:xfrm rot="16200000">
            <a:off x="10543747" y="1314004"/>
            <a:ext cx="457200" cy="674967"/>
            <a:chOff x="7848600" y="1143000"/>
            <a:chExt cx="457200" cy="381000"/>
          </a:xfrm>
          <a:solidFill>
            <a:srgbClr val="FCD5B5"/>
          </a:solidFill>
        </p:grpSpPr>
        <p:sp>
          <p:nvSpPr>
            <p:cNvPr id="70" name="Rectangle 69"/>
            <p:cNvSpPr/>
            <p:nvPr/>
          </p:nvSpPr>
          <p:spPr>
            <a:xfrm>
              <a:off x="8001000" y="1143000"/>
              <a:ext cx="304800" cy="381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1" name="Straight Connector 70"/>
            <p:cNvCxnSpPr>
              <a:stCxn id="70" idx="0"/>
            </p:cNvCxnSpPr>
            <p:nvPr/>
          </p:nvCxnSpPr>
          <p:spPr>
            <a:xfrm flipH="1">
              <a:off x="7848600" y="1143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2" name="Straight Connector 71"/>
            <p:cNvCxnSpPr>
              <a:stCxn id="70" idx="0"/>
              <a:endCxn id="70" idx="2"/>
            </p:cNvCxnSpPr>
            <p:nvPr/>
          </p:nvCxnSpPr>
          <p:spPr>
            <a:xfrm>
              <a:off x="8153400" y="1143000"/>
              <a:ext cx="0" cy="38100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3" name="Straight Connector 72"/>
            <p:cNvCxnSpPr>
              <a:stCxn id="70" idx="2"/>
            </p:cNvCxnSpPr>
            <p:nvPr/>
          </p:nvCxnSpPr>
          <p:spPr>
            <a:xfrm flipH="1">
              <a:off x="7848600" y="1524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30" name="TextBox 29"/>
          <p:cNvSpPr txBox="1"/>
          <p:nvPr/>
        </p:nvSpPr>
        <p:spPr>
          <a:xfrm>
            <a:off x="6698362" y="2838425"/>
            <a:ext cx="2152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MSHR index to send upgrade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resp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475296" y="1789646"/>
            <a:ext cx="2159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Downgrade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req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32" name="Elbow Connector 31"/>
          <p:cNvCxnSpPr>
            <a:stCxn id="16" idx="1"/>
            <a:endCxn id="80" idx="1"/>
          </p:cNvCxnSpPr>
          <p:nvPr/>
        </p:nvCxnSpPr>
        <p:spPr>
          <a:xfrm rot="16200000" flipH="1">
            <a:off x="8715157" y="4335193"/>
            <a:ext cx="529054" cy="231827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8371342" y="4951915"/>
            <a:ext cx="1991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MSHR index to send DRAM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req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01990" y="1952206"/>
            <a:ext cx="1784822" cy="779701"/>
          </a:xfrm>
          <a:prstGeom prst="rect">
            <a:avLst/>
          </a:prstGeom>
          <a:solidFill>
            <a:srgbClr val="92D050"/>
          </a:solidFill>
          <a:ln w="28575">
            <a:solidFill>
              <a:sysClr val="windowText" lastClr="00000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MSHR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5" name="Cloud 34"/>
          <p:cNvSpPr/>
          <p:nvPr/>
        </p:nvSpPr>
        <p:spPr>
          <a:xfrm>
            <a:off x="3477952" y="3210333"/>
            <a:ext cx="1514888" cy="1399600"/>
          </a:xfrm>
          <a:prstGeom prst="cloud">
            <a:avLst/>
          </a:prstGeom>
          <a:solidFill>
            <a:srgbClr val="B7DEE8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Cache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26666" y="5162066"/>
            <a:ext cx="2453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MSHR index to retry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7" name="Cloud 36"/>
          <p:cNvSpPr/>
          <p:nvPr/>
        </p:nvSpPr>
        <p:spPr>
          <a:xfrm>
            <a:off x="10098735" y="2639216"/>
            <a:ext cx="1679033" cy="887484"/>
          </a:xfrm>
          <a:prstGeom prst="cloud">
            <a:avLst/>
          </a:prstGeom>
          <a:solidFill>
            <a:srgbClr val="B7DEE8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Upgrade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8" name="Elbow Connector 37"/>
          <p:cNvCxnSpPr>
            <a:endCxn id="64" idx="1"/>
          </p:cNvCxnSpPr>
          <p:nvPr/>
        </p:nvCxnSpPr>
        <p:spPr>
          <a:xfrm rot="10800000" flipV="1">
            <a:off x="6435582" y="4159502"/>
            <a:ext cx="2123392" cy="754891"/>
          </a:xfrm>
          <a:prstGeom prst="bentConnector3">
            <a:avLst>
              <a:gd name="adj1" fmla="val -241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39" name="Group 38"/>
          <p:cNvGrpSpPr/>
          <p:nvPr/>
        </p:nvGrpSpPr>
        <p:grpSpPr>
          <a:xfrm rot="5400000">
            <a:off x="5976475" y="4533395"/>
            <a:ext cx="461013" cy="762000"/>
            <a:chOff x="8873314" y="3352800"/>
            <a:chExt cx="236572" cy="762000"/>
          </a:xfrm>
          <a:solidFill>
            <a:srgbClr val="FCD5B5"/>
          </a:solidFill>
        </p:grpSpPr>
        <p:sp>
          <p:nvSpPr>
            <p:cNvPr id="64" name="Rectangle 63"/>
            <p:cNvSpPr/>
            <p:nvPr/>
          </p:nvSpPr>
          <p:spPr>
            <a:xfrm rot="5400000">
              <a:off x="8839200" y="3539314"/>
              <a:ext cx="304800" cy="236571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5" name="Straight Connector 64"/>
            <p:cNvCxnSpPr>
              <a:stCxn id="64" idx="0"/>
            </p:cNvCxnSpPr>
            <p:nvPr/>
          </p:nvCxnSpPr>
          <p:spPr>
            <a:xfrm rot="5400000" flipH="1">
              <a:off x="8957486" y="35052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6" name="Straight Connector 65"/>
            <p:cNvCxnSpPr>
              <a:stCxn id="64" idx="0"/>
              <a:endCxn id="64" idx="2"/>
            </p:cNvCxnSpPr>
            <p:nvPr/>
          </p:nvCxnSpPr>
          <p:spPr>
            <a:xfrm rot="5400000">
              <a:off x="8991600" y="3539314"/>
              <a:ext cx="0" cy="236571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7" name="Straight Connector 66"/>
            <p:cNvCxnSpPr>
              <a:stCxn id="64" idx="2"/>
            </p:cNvCxnSpPr>
            <p:nvPr/>
          </p:nvCxnSpPr>
          <p:spPr>
            <a:xfrm rot="5400000" flipH="1">
              <a:off x="8720915" y="35052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68" name="Rectangle 67"/>
            <p:cNvSpPr/>
            <p:nvPr/>
          </p:nvSpPr>
          <p:spPr>
            <a:xfrm rot="5400000">
              <a:off x="8839200" y="3844114"/>
              <a:ext cx="304800" cy="236571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9" name="Straight Connector 68"/>
            <p:cNvCxnSpPr>
              <a:stCxn id="68" idx="0"/>
              <a:endCxn id="68" idx="2"/>
            </p:cNvCxnSpPr>
            <p:nvPr/>
          </p:nvCxnSpPr>
          <p:spPr>
            <a:xfrm rot="5400000">
              <a:off x="8991600" y="3844114"/>
              <a:ext cx="0" cy="236571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grpSp>
        <p:nvGrpSpPr>
          <p:cNvPr id="40" name="Group 39"/>
          <p:cNvGrpSpPr/>
          <p:nvPr/>
        </p:nvGrpSpPr>
        <p:grpSpPr>
          <a:xfrm>
            <a:off x="5803348" y="4707509"/>
            <a:ext cx="664049" cy="400110"/>
            <a:chOff x="1314782" y="4537987"/>
            <a:chExt cx="664049" cy="400110"/>
          </a:xfrm>
        </p:grpSpPr>
        <p:sp>
          <p:nvSpPr>
            <p:cNvPr id="62" name="Rectangle 61"/>
            <p:cNvSpPr/>
            <p:nvPr/>
          </p:nvSpPr>
          <p:spPr>
            <a:xfrm>
              <a:off x="1396703" y="4603902"/>
              <a:ext cx="506370" cy="268280"/>
            </a:xfrm>
            <a:prstGeom prst="rect">
              <a:avLst/>
            </a:prstGeom>
            <a:solidFill>
              <a:srgbClr val="FCD5B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314782" y="4537987"/>
              <a:ext cx="6640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RQ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41" name="Elbow Connector 40"/>
          <p:cNvCxnSpPr>
            <a:stCxn id="68" idx="3"/>
            <a:endCxn id="35" idx="1"/>
          </p:cNvCxnSpPr>
          <p:nvPr/>
        </p:nvCxnSpPr>
        <p:spPr>
          <a:xfrm rot="10800000">
            <a:off x="4235396" y="4608444"/>
            <a:ext cx="1590586" cy="305951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42" name="Elbow Connector 41"/>
          <p:cNvCxnSpPr>
            <a:stCxn id="17" idx="0"/>
          </p:cNvCxnSpPr>
          <p:nvPr/>
        </p:nvCxnSpPr>
        <p:spPr>
          <a:xfrm flipV="1">
            <a:off x="8617033" y="1730325"/>
            <a:ext cx="2004826" cy="450995"/>
          </a:xfrm>
          <a:prstGeom prst="bentConnector3">
            <a:avLst>
              <a:gd name="adj1" fmla="val 99918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43" name="Straight Arrow Connector 42"/>
          <p:cNvCxnSpPr>
            <a:stCxn id="37" idx="3"/>
          </p:cNvCxnSpPr>
          <p:nvPr/>
        </p:nvCxnSpPr>
        <p:spPr>
          <a:xfrm flipV="1">
            <a:off x="10938252" y="1727687"/>
            <a:ext cx="0" cy="96227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10924563" y="1901868"/>
            <a:ext cx="1075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upgrade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resp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5" name="Cloud 44"/>
          <p:cNvSpPr/>
          <p:nvPr/>
        </p:nvSpPr>
        <p:spPr>
          <a:xfrm>
            <a:off x="10112468" y="4270720"/>
            <a:ext cx="1679033" cy="887484"/>
          </a:xfrm>
          <a:prstGeom prst="cloud">
            <a:avLst/>
          </a:prstGeom>
          <a:solidFill>
            <a:srgbClr val="B7DEE8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DRAM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6" name="Group 45"/>
          <p:cNvGrpSpPr/>
          <p:nvPr/>
        </p:nvGrpSpPr>
        <p:grpSpPr>
          <a:xfrm rot="5400000">
            <a:off x="10723383" y="5377651"/>
            <a:ext cx="457200" cy="236571"/>
            <a:chOff x="7848600" y="1143000"/>
            <a:chExt cx="457200" cy="381000"/>
          </a:xfrm>
          <a:solidFill>
            <a:srgbClr val="FCD5B5"/>
          </a:solidFill>
        </p:grpSpPr>
        <p:sp>
          <p:nvSpPr>
            <p:cNvPr id="58" name="Rectangle 57"/>
            <p:cNvSpPr/>
            <p:nvPr/>
          </p:nvSpPr>
          <p:spPr>
            <a:xfrm>
              <a:off x="8001000" y="1143000"/>
              <a:ext cx="304800" cy="381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9" name="Straight Connector 58"/>
            <p:cNvCxnSpPr>
              <a:stCxn id="58" idx="0"/>
            </p:cNvCxnSpPr>
            <p:nvPr/>
          </p:nvCxnSpPr>
          <p:spPr>
            <a:xfrm flipH="1">
              <a:off x="7848600" y="1143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0" name="Straight Connector 59"/>
            <p:cNvCxnSpPr>
              <a:stCxn id="58" idx="0"/>
              <a:endCxn id="58" idx="2"/>
            </p:cNvCxnSpPr>
            <p:nvPr/>
          </p:nvCxnSpPr>
          <p:spPr>
            <a:xfrm>
              <a:off x="8153400" y="1143000"/>
              <a:ext cx="0" cy="38100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1" name="Straight Connector 60"/>
            <p:cNvCxnSpPr>
              <a:stCxn id="58" idx="2"/>
            </p:cNvCxnSpPr>
            <p:nvPr/>
          </p:nvCxnSpPr>
          <p:spPr>
            <a:xfrm flipH="1">
              <a:off x="7848600" y="1524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47" name="Straight Arrow Connector 46"/>
          <p:cNvCxnSpPr>
            <a:stCxn id="45" idx="1"/>
            <a:endCxn id="58" idx="1"/>
          </p:cNvCxnSpPr>
          <p:nvPr/>
        </p:nvCxnSpPr>
        <p:spPr>
          <a:xfrm flipH="1">
            <a:off x="10951983" y="5157259"/>
            <a:ext cx="2" cy="26247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48" name="Straight Arrow Connector 47"/>
          <p:cNvCxnSpPr>
            <a:stCxn id="58" idx="3"/>
            <a:endCxn id="23" idx="0"/>
          </p:cNvCxnSpPr>
          <p:nvPr/>
        </p:nvCxnSpPr>
        <p:spPr>
          <a:xfrm>
            <a:off x="10951983" y="5724537"/>
            <a:ext cx="0" cy="36958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49" name="Straight Arrow Connector 48"/>
          <p:cNvCxnSpPr>
            <a:stCxn id="70" idx="3"/>
            <a:endCxn id="50" idx="2"/>
          </p:cNvCxnSpPr>
          <p:nvPr/>
        </p:nvCxnSpPr>
        <p:spPr>
          <a:xfrm flipH="1" flipV="1">
            <a:off x="10772347" y="1066488"/>
            <a:ext cx="1" cy="35640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9823161" y="666378"/>
            <a:ext cx="1898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req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/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resp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to L1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9058268" y="4527921"/>
            <a:ext cx="664049" cy="400110"/>
            <a:chOff x="1314782" y="4537987"/>
            <a:chExt cx="664049" cy="400110"/>
          </a:xfrm>
        </p:grpSpPr>
        <p:sp>
          <p:nvSpPr>
            <p:cNvPr id="56" name="Rectangle 55"/>
            <p:cNvSpPr/>
            <p:nvPr/>
          </p:nvSpPr>
          <p:spPr>
            <a:xfrm>
              <a:off x="1396703" y="4603902"/>
              <a:ext cx="506370" cy="268280"/>
            </a:xfrm>
            <a:prstGeom prst="rect">
              <a:avLst/>
            </a:prstGeom>
            <a:solidFill>
              <a:srgbClr val="FCD5B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314782" y="4537987"/>
              <a:ext cx="6640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DQ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027047" y="2870965"/>
            <a:ext cx="664049" cy="400110"/>
            <a:chOff x="1314782" y="4537987"/>
            <a:chExt cx="664049" cy="400110"/>
          </a:xfrm>
        </p:grpSpPr>
        <p:sp>
          <p:nvSpPr>
            <p:cNvPr id="54" name="Rectangle 53"/>
            <p:cNvSpPr/>
            <p:nvPr/>
          </p:nvSpPr>
          <p:spPr>
            <a:xfrm>
              <a:off x="1396703" y="4603902"/>
              <a:ext cx="506370" cy="268280"/>
            </a:xfrm>
            <a:prstGeom prst="rect">
              <a:avLst/>
            </a:prstGeom>
            <a:solidFill>
              <a:srgbClr val="FCD5B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314782" y="4537987"/>
              <a:ext cx="6640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UQ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682773" y="1244688"/>
            <a:ext cx="111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L2 Cache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775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5"/>
          <p:cNvGrpSpPr/>
          <p:nvPr/>
        </p:nvGrpSpPr>
        <p:grpSpPr>
          <a:xfrm>
            <a:off x="1510927" y="770273"/>
            <a:ext cx="9092608" cy="5652126"/>
            <a:chOff x="1510927" y="770273"/>
            <a:chExt cx="9092608" cy="5652126"/>
          </a:xfrm>
        </p:grpSpPr>
        <p:sp>
          <p:nvSpPr>
            <p:cNvPr id="5" name="Rectangle 4"/>
            <p:cNvSpPr/>
            <p:nvPr/>
          </p:nvSpPr>
          <p:spPr>
            <a:xfrm>
              <a:off x="1551566" y="1610360"/>
              <a:ext cx="9051969" cy="384957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Pentagon 5"/>
            <p:cNvSpPr/>
            <p:nvPr/>
          </p:nvSpPr>
          <p:spPr>
            <a:xfrm>
              <a:off x="3677178" y="3010973"/>
              <a:ext cx="2590800" cy="533400"/>
            </a:xfrm>
            <a:prstGeom prst="homePlate">
              <a:avLst/>
            </a:prstGeom>
            <a:solidFill>
              <a:srgbClr val="4F81BD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Cache-access pipeline</a:t>
              </a:r>
            </a:p>
          </p:txBody>
        </p:sp>
        <p:cxnSp>
          <p:nvCxnSpPr>
            <p:cNvPr id="7" name="Straight Arrow Connector 6"/>
            <p:cNvCxnSpPr>
              <a:stCxn id="35" idx="0"/>
              <a:endCxn id="6" idx="1"/>
            </p:cNvCxnSpPr>
            <p:nvPr/>
          </p:nvCxnSpPr>
          <p:spPr>
            <a:xfrm>
              <a:off x="3284698" y="3277673"/>
              <a:ext cx="392480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6" name="Cloud 15"/>
            <p:cNvSpPr/>
            <p:nvPr/>
          </p:nvSpPr>
          <p:spPr>
            <a:xfrm>
              <a:off x="6496577" y="2875777"/>
              <a:ext cx="1661665" cy="806803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8" name="Straight Arrow Connector 17"/>
            <p:cNvCxnSpPr>
              <a:stCxn id="6" idx="3"/>
              <a:endCxn id="16" idx="2"/>
            </p:cNvCxnSpPr>
            <p:nvPr/>
          </p:nvCxnSpPr>
          <p:spPr>
            <a:xfrm>
              <a:off x="6267978" y="3277673"/>
              <a:ext cx="233438" cy="1506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9" name="Straight Arrow Connector 18"/>
            <p:cNvCxnSpPr>
              <a:stCxn id="86" idx="3"/>
            </p:cNvCxnSpPr>
            <p:nvPr/>
          </p:nvCxnSpPr>
          <p:spPr>
            <a:xfrm flipV="1">
              <a:off x="2279750" y="4030468"/>
              <a:ext cx="0" cy="45782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grpSp>
          <p:nvGrpSpPr>
            <p:cNvPr id="20" name="Group 19"/>
            <p:cNvGrpSpPr/>
            <p:nvPr/>
          </p:nvGrpSpPr>
          <p:grpSpPr>
            <a:xfrm rot="16200000">
              <a:off x="2051149" y="4598606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86" name="Rectangle 85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87" name="Straight Connector 86"/>
              <p:cNvCxnSpPr>
                <a:stCxn id="86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88" name="Straight Connector 87"/>
              <p:cNvCxnSpPr>
                <a:stCxn id="86" idx="0"/>
                <a:endCxn id="86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89" name="Straight Connector 88"/>
              <p:cNvCxnSpPr>
                <a:stCxn id="86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21" name="Straight Arrow Connector 20"/>
            <p:cNvCxnSpPr>
              <a:stCxn id="22" idx="0"/>
              <a:endCxn id="86" idx="1"/>
            </p:cNvCxnSpPr>
            <p:nvPr/>
          </p:nvCxnSpPr>
          <p:spPr>
            <a:xfrm flipV="1">
              <a:off x="2279749" y="4793092"/>
              <a:ext cx="1" cy="91528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1510927" y="5708380"/>
              <a:ext cx="15376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/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from parent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32" name="Elbow Connector 31"/>
            <p:cNvCxnSpPr>
              <a:stCxn id="16" idx="1"/>
              <a:endCxn id="99" idx="1"/>
            </p:cNvCxnSpPr>
            <p:nvPr/>
          </p:nvCxnSpPr>
          <p:spPr>
            <a:xfrm rot="16200000" flipH="1">
              <a:off x="7375628" y="3633503"/>
              <a:ext cx="334233" cy="430668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6914619" y="4564111"/>
              <a:ext cx="19917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MSHR index to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/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parent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53920" y="1814506"/>
              <a:ext cx="1784822" cy="40011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ysClr val="windowText" lastClr="000000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Core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MSHR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Cloud 34"/>
            <p:cNvSpPr/>
            <p:nvPr/>
          </p:nvSpPr>
          <p:spPr>
            <a:xfrm>
              <a:off x="1771072" y="2577873"/>
              <a:ext cx="1514888" cy="1399600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Income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smtClean="0">
                  <a:solidFill>
                    <a:prstClr val="black"/>
                  </a:solidFill>
                  <a:latin typeface="Calibri"/>
                </a:rPr>
                <a:t>Rules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Cloud 44"/>
            <p:cNvSpPr/>
            <p:nvPr/>
          </p:nvSpPr>
          <p:spPr>
            <a:xfrm>
              <a:off x="8525058" y="3638260"/>
              <a:ext cx="1770137" cy="887484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Rules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 rot="5400000">
              <a:off x="9333925" y="4983765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58" name="Rectangle 57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59" name="Straight Connector 58"/>
              <p:cNvCxnSpPr>
                <a:stCxn id="58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0" name="Straight Connector 59"/>
              <p:cNvCxnSpPr>
                <a:stCxn id="58" idx="0"/>
                <a:endCxn id="58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1" name="Straight Connector 60"/>
              <p:cNvCxnSpPr>
                <a:stCxn id="58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47" name="Straight Arrow Connector 46"/>
            <p:cNvCxnSpPr>
              <a:stCxn id="109" idx="1"/>
              <a:endCxn id="58" idx="1"/>
            </p:cNvCxnSpPr>
            <p:nvPr/>
          </p:nvCxnSpPr>
          <p:spPr>
            <a:xfrm flipH="1">
              <a:off x="9562525" y="4677199"/>
              <a:ext cx="2" cy="34865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9156524" y="1655750"/>
              <a:ext cx="13388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L1 D Cache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7605678" y="3897668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99" name="Rectangle 98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00" name="Straight Connector 99"/>
              <p:cNvCxnSpPr>
                <a:stCxn id="99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1" name="Straight Connector 100"/>
              <p:cNvCxnSpPr>
                <a:stCxn id="99" idx="0"/>
                <a:endCxn id="99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2" name="Straight Connector 101"/>
              <p:cNvCxnSpPr>
                <a:stCxn id="99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grpSp>
          <p:nvGrpSpPr>
            <p:cNvPr id="103" name="Group 102"/>
            <p:cNvGrpSpPr/>
            <p:nvPr/>
          </p:nvGrpSpPr>
          <p:grpSpPr>
            <a:xfrm>
              <a:off x="7605678" y="4363245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104" name="Rectangle 103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05" name="Straight Connector 104"/>
              <p:cNvCxnSpPr>
                <a:stCxn id="104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6" name="Straight Connector 105"/>
              <p:cNvCxnSpPr>
                <a:stCxn id="104" idx="0"/>
                <a:endCxn id="104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7" name="Straight Connector 106"/>
              <p:cNvCxnSpPr>
                <a:stCxn id="104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sp>
          <p:nvSpPr>
            <p:cNvPr id="108" name="Cloud 107"/>
            <p:cNvSpPr/>
            <p:nvPr/>
          </p:nvSpPr>
          <p:spPr>
            <a:xfrm>
              <a:off x="1923472" y="2730273"/>
              <a:ext cx="1514888" cy="1399600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Income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smtClean="0">
                  <a:solidFill>
                    <a:prstClr val="black"/>
                  </a:solidFill>
                  <a:latin typeface="Calibri"/>
                </a:rPr>
                <a:t>Rules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9" name="Cloud 108"/>
            <p:cNvSpPr/>
            <p:nvPr/>
          </p:nvSpPr>
          <p:spPr>
            <a:xfrm>
              <a:off x="8677458" y="3790660"/>
              <a:ext cx="1770137" cy="887484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err="1" smtClean="0">
                  <a:solidFill>
                    <a:prstClr val="black"/>
                  </a:solidFill>
                  <a:latin typeface="Calibri"/>
                </a:rPr>
                <a:t>ToParent</a:t>
              </a:r>
              <a:endParaRPr lang="en-US" sz="2000" kern="0" dirty="0" smtClean="0">
                <a:solidFill>
                  <a:prstClr val="black"/>
                </a:solidFill>
                <a:latin typeface="Calibr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Rules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2" name="Elbow Connector 111"/>
            <p:cNvCxnSpPr>
              <a:stCxn id="16" idx="1"/>
              <a:endCxn id="104" idx="1"/>
            </p:cNvCxnSpPr>
            <p:nvPr/>
          </p:nvCxnSpPr>
          <p:spPr>
            <a:xfrm rot="16200000" flipH="1">
              <a:off x="7142839" y="3866292"/>
              <a:ext cx="799810" cy="43066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9" idx="3"/>
            </p:cNvCxnSpPr>
            <p:nvPr/>
          </p:nvCxnSpPr>
          <p:spPr>
            <a:xfrm flipV="1">
              <a:off x="8062878" y="4010142"/>
              <a:ext cx="4480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04" idx="3"/>
            </p:cNvCxnSpPr>
            <p:nvPr/>
          </p:nvCxnSpPr>
          <p:spPr>
            <a:xfrm>
              <a:off x="8062878" y="4481531"/>
              <a:ext cx="68297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Group 127"/>
            <p:cNvGrpSpPr/>
            <p:nvPr/>
          </p:nvGrpSpPr>
          <p:grpSpPr>
            <a:xfrm rot="5400000">
              <a:off x="9688780" y="4976457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129" name="Rectangle 128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30" name="Straight Connector 129"/>
              <p:cNvCxnSpPr>
                <a:stCxn id="129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31" name="Straight Connector 130"/>
              <p:cNvCxnSpPr>
                <a:stCxn id="129" idx="0"/>
                <a:endCxn id="129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32" name="Straight Connector 131"/>
              <p:cNvCxnSpPr>
                <a:stCxn id="129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134" name="Straight Arrow Connector 133"/>
            <p:cNvCxnSpPr>
              <a:endCxn id="129" idx="1"/>
            </p:cNvCxnSpPr>
            <p:nvPr/>
          </p:nvCxnSpPr>
          <p:spPr>
            <a:xfrm>
              <a:off x="9917380" y="4456322"/>
              <a:ext cx="0" cy="5622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 rot="10800000">
              <a:off x="4631422" y="4297618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136" name="Rectangle 135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37" name="Straight Connector 136"/>
              <p:cNvCxnSpPr>
                <a:stCxn id="136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38" name="Straight Connector 137"/>
              <p:cNvCxnSpPr>
                <a:stCxn id="136" idx="0"/>
                <a:endCxn id="136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39" name="Straight Connector 138"/>
              <p:cNvCxnSpPr>
                <a:stCxn id="136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141" name="Elbow Connector 140"/>
            <p:cNvCxnSpPr>
              <a:endCxn id="136" idx="1"/>
            </p:cNvCxnSpPr>
            <p:nvPr/>
          </p:nvCxnSpPr>
          <p:spPr>
            <a:xfrm rot="10800000" flipV="1">
              <a:off x="4936223" y="3638259"/>
              <a:ext cx="1991025" cy="777643"/>
            </a:xfrm>
            <a:prstGeom prst="bentConnector3">
              <a:avLst>
                <a:gd name="adj1" fmla="val -102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Elbow Connector 143"/>
            <p:cNvCxnSpPr>
              <a:stCxn id="136" idx="3"/>
              <a:endCxn id="108" idx="1"/>
            </p:cNvCxnSpPr>
            <p:nvPr/>
          </p:nvCxnSpPr>
          <p:spPr>
            <a:xfrm rot="10800000">
              <a:off x="2680916" y="4128383"/>
              <a:ext cx="1950506" cy="28752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3441062" y="4566813"/>
              <a:ext cx="30463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MSHR index to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retry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baseline="0" dirty="0" smtClean="0">
                  <a:solidFill>
                    <a:prstClr val="black"/>
                  </a:solidFill>
                </a:rPr>
                <a:t>(because</a:t>
              </a:r>
              <a:r>
                <a:rPr lang="en-US" sz="2000" kern="0" dirty="0" smtClean="0">
                  <a:solidFill>
                    <a:prstClr val="black"/>
                  </a:solidFill>
                </a:rPr>
                <a:t> of early failed </a:t>
              </a:r>
              <a:r>
                <a:rPr lang="en-US" sz="2000" kern="0" dirty="0" err="1" smtClean="0">
                  <a:solidFill>
                    <a:prstClr val="black"/>
                  </a:solidFill>
                </a:rPr>
                <a:t>Sc</a:t>
              </a:r>
              <a:r>
                <a:rPr lang="en-US" sz="2000" kern="0" dirty="0" smtClean="0">
                  <a:solidFill>
                    <a:prstClr val="black"/>
                  </a:solidFill>
                </a:rPr>
                <a:t>)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 rot="5400000">
              <a:off x="2299915" y="1861375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147" name="Rectangle 146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48" name="Straight Connector 147"/>
              <p:cNvCxnSpPr>
                <a:stCxn id="147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49" name="Straight Connector 148"/>
              <p:cNvCxnSpPr>
                <a:stCxn id="147" idx="0"/>
                <a:endCxn id="147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50" name="Straight Connector 149"/>
              <p:cNvCxnSpPr>
                <a:stCxn id="147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151" name="Straight Arrow Connector 150"/>
            <p:cNvCxnSpPr>
              <a:stCxn id="147" idx="3"/>
              <a:endCxn id="35" idx="3"/>
            </p:cNvCxnSpPr>
            <p:nvPr/>
          </p:nvCxnSpPr>
          <p:spPr>
            <a:xfrm>
              <a:off x="2528515" y="2208261"/>
              <a:ext cx="1" cy="449635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56" name="TextBox 155"/>
            <p:cNvSpPr txBox="1"/>
            <p:nvPr/>
          </p:nvSpPr>
          <p:spPr>
            <a:xfrm>
              <a:off x="8957709" y="5714513"/>
              <a:ext cx="15376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/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to parent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58" name="Straight Arrow Connector 157"/>
            <p:cNvCxnSpPr>
              <a:stCxn id="58" idx="3"/>
            </p:cNvCxnSpPr>
            <p:nvPr/>
          </p:nvCxnSpPr>
          <p:spPr>
            <a:xfrm>
              <a:off x="9562525" y="5330651"/>
              <a:ext cx="0" cy="4249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129" idx="3"/>
            </p:cNvCxnSpPr>
            <p:nvPr/>
          </p:nvCxnSpPr>
          <p:spPr>
            <a:xfrm>
              <a:off x="9917380" y="5323343"/>
              <a:ext cx="0" cy="4322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Cloud 168"/>
            <p:cNvSpPr/>
            <p:nvPr/>
          </p:nvSpPr>
          <p:spPr>
            <a:xfrm>
              <a:off x="6763445" y="2981121"/>
              <a:ext cx="1661665" cy="806803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Process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smtClean="0">
                  <a:solidFill>
                    <a:prstClr val="black"/>
                  </a:solidFill>
                  <a:latin typeface="Calibri"/>
                </a:rPr>
                <a:t>Rules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563453" y="806382"/>
              <a:ext cx="1917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from core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5783268" y="770273"/>
              <a:ext cx="308828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Call methods of L1ProcResp to respond core</a:t>
              </a:r>
              <a:endParaRPr lang="en-US" sz="2000" dirty="0"/>
            </a:p>
          </p:txBody>
        </p:sp>
        <p:cxnSp>
          <p:nvCxnSpPr>
            <p:cNvPr id="176" name="Straight Arrow Connector 175"/>
            <p:cNvCxnSpPr>
              <a:stCxn id="174" idx="2"/>
              <a:endCxn id="16" idx="3"/>
            </p:cNvCxnSpPr>
            <p:nvPr/>
          </p:nvCxnSpPr>
          <p:spPr>
            <a:xfrm>
              <a:off x="7327410" y="1457960"/>
              <a:ext cx="0" cy="146394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173" idx="2"/>
              <a:endCxn id="147" idx="1"/>
            </p:cNvCxnSpPr>
            <p:nvPr/>
          </p:nvCxnSpPr>
          <p:spPr>
            <a:xfrm>
              <a:off x="2522196" y="1206492"/>
              <a:ext cx="6319" cy="6969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3873041" y="2409359"/>
              <a:ext cx="2146581" cy="40011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ysClr val="windowText" lastClr="000000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Parent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MSHR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769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/>
          <p:cNvGrpSpPr/>
          <p:nvPr/>
        </p:nvGrpSpPr>
        <p:grpSpPr>
          <a:xfrm>
            <a:off x="1104900" y="960120"/>
            <a:ext cx="10942320" cy="5840065"/>
            <a:chOff x="1104900" y="960120"/>
            <a:chExt cx="10942320" cy="5840065"/>
          </a:xfrm>
        </p:grpSpPr>
        <p:sp>
          <p:nvSpPr>
            <p:cNvPr id="106" name="Rectangle 105"/>
            <p:cNvSpPr/>
            <p:nvPr/>
          </p:nvSpPr>
          <p:spPr>
            <a:xfrm>
              <a:off x="1104900" y="960120"/>
              <a:ext cx="10942320" cy="489966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Cloud 3"/>
            <p:cNvSpPr/>
            <p:nvPr/>
          </p:nvSpPr>
          <p:spPr>
            <a:xfrm>
              <a:off x="1248479" y="2249330"/>
              <a:ext cx="1899548" cy="718216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doTlbReq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580811" y="1826120"/>
              <a:ext cx="2335305" cy="716522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Set-associative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4KB-PTE</a:t>
              </a:r>
              <a:r>
                <a:rPr kumimoji="0" lang="en-US" sz="200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array</a:t>
              </a:r>
              <a:endPara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0811" y="2667406"/>
              <a:ext cx="2335305" cy="716522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Fully</a:t>
              </a:r>
              <a:r>
                <a:rPr kumimoji="0" lang="en-US" sz="200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20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associative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2MB/1GB-PTE</a:t>
              </a:r>
              <a:r>
                <a:rPr kumimoji="0" lang="en-US" sz="200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array</a:t>
              </a:r>
              <a:endPara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Cloud 6"/>
            <p:cNvSpPr/>
            <p:nvPr/>
          </p:nvSpPr>
          <p:spPr>
            <a:xfrm>
              <a:off x="6345927" y="2249330"/>
              <a:ext cx="2009061" cy="718216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doTlbResp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687464" y="2249330"/>
              <a:ext cx="1913837" cy="716522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Split</a:t>
              </a:r>
              <a:r>
                <a:rPr kumimoji="0" lang="en-US" sz="200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translation cache</a:t>
              </a:r>
              <a:endPara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Cloud 8"/>
            <p:cNvSpPr/>
            <p:nvPr/>
          </p:nvSpPr>
          <p:spPr>
            <a:xfrm>
              <a:off x="7387675" y="3269965"/>
              <a:ext cx="4513412" cy="718216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doTranslationCacheResp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Cloud 9"/>
            <p:cNvSpPr/>
            <p:nvPr/>
          </p:nvSpPr>
          <p:spPr>
            <a:xfrm>
              <a:off x="4841806" y="3988181"/>
              <a:ext cx="2342581" cy="718216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doPageWalk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59946" y="1111368"/>
              <a:ext cx="1784822" cy="779701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ysClr val="windowText" lastClr="000000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MSHR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3" name="Elbow Connector 12"/>
            <p:cNvCxnSpPr>
              <a:stCxn id="4" idx="0"/>
              <a:endCxn id="5" idx="1"/>
            </p:cNvCxnSpPr>
            <p:nvPr/>
          </p:nvCxnSpPr>
          <p:spPr>
            <a:xfrm flipV="1">
              <a:off x="3146444" y="2184381"/>
              <a:ext cx="434367" cy="424057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4" idx="0"/>
              <a:endCxn id="6" idx="1"/>
            </p:cNvCxnSpPr>
            <p:nvPr/>
          </p:nvCxnSpPr>
          <p:spPr>
            <a:xfrm>
              <a:off x="3146444" y="2608438"/>
              <a:ext cx="434367" cy="417229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5" idx="3"/>
              <a:endCxn id="7" idx="2"/>
            </p:cNvCxnSpPr>
            <p:nvPr/>
          </p:nvCxnSpPr>
          <p:spPr>
            <a:xfrm>
              <a:off x="5916116" y="2184381"/>
              <a:ext cx="436043" cy="424057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6" idx="3"/>
              <a:endCxn id="7" idx="2"/>
            </p:cNvCxnSpPr>
            <p:nvPr/>
          </p:nvCxnSpPr>
          <p:spPr>
            <a:xfrm flipV="1">
              <a:off x="5916116" y="2608438"/>
              <a:ext cx="436043" cy="417229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0"/>
              <a:endCxn id="8" idx="1"/>
            </p:cNvCxnSpPr>
            <p:nvPr/>
          </p:nvCxnSpPr>
          <p:spPr>
            <a:xfrm flipV="1">
              <a:off x="8353314" y="2607591"/>
              <a:ext cx="334150" cy="8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2"/>
              <a:endCxn id="9" idx="3"/>
            </p:cNvCxnSpPr>
            <p:nvPr/>
          </p:nvCxnSpPr>
          <p:spPr>
            <a:xfrm flipH="1">
              <a:off x="9644381" y="2965852"/>
              <a:ext cx="2" cy="3451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 rot="16200000">
              <a:off x="1969653" y="5404353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1" name="Straight Connector 30"/>
              <p:cNvCxnSpPr>
                <a:stCxn id="30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32" name="Straight Connector 31"/>
              <p:cNvCxnSpPr>
                <a:stCxn id="30" idx="0"/>
                <a:endCxn id="30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33" name="Straight Connector 32"/>
              <p:cNvCxnSpPr>
                <a:stCxn id="30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35" name="Straight Arrow Connector 34"/>
            <p:cNvCxnSpPr>
              <a:stCxn id="30" idx="3"/>
              <a:endCxn id="4" idx="1"/>
            </p:cNvCxnSpPr>
            <p:nvPr/>
          </p:nvCxnSpPr>
          <p:spPr>
            <a:xfrm flipH="1" flipV="1">
              <a:off x="2198253" y="2966781"/>
              <a:ext cx="1" cy="23272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514144" y="6092299"/>
              <a:ext cx="13682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from L1 TLBs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38" name="Straight Arrow Connector 37"/>
            <p:cNvCxnSpPr>
              <a:stCxn id="36" idx="0"/>
              <a:endCxn id="30" idx="1"/>
            </p:cNvCxnSpPr>
            <p:nvPr/>
          </p:nvCxnSpPr>
          <p:spPr>
            <a:xfrm flipV="1">
              <a:off x="2198253" y="5598839"/>
              <a:ext cx="1" cy="4934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 rot="5400000">
              <a:off x="3816799" y="5297896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41" name="Rectangle 40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2" name="Straight Connector 41"/>
              <p:cNvCxnSpPr>
                <a:stCxn id="41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43" name="Straight Connector 42"/>
              <p:cNvCxnSpPr>
                <a:stCxn id="41" idx="0"/>
                <a:endCxn id="41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44" name="Straight Connector 43"/>
              <p:cNvCxnSpPr>
                <a:stCxn id="41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sp>
          <p:nvSpPr>
            <p:cNvPr id="50" name="TextBox 49"/>
            <p:cNvSpPr txBox="1"/>
            <p:nvPr/>
          </p:nvSpPr>
          <p:spPr>
            <a:xfrm>
              <a:off x="3480423" y="6092299"/>
              <a:ext cx="11299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to L1 TLBs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51" name="Straight Arrow Connector 50"/>
            <p:cNvCxnSpPr>
              <a:stCxn id="41" idx="3"/>
              <a:endCxn id="50" idx="0"/>
            </p:cNvCxnSpPr>
            <p:nvPr/>
          </p:nvCxnSpPr>
          <p:spPr>
            <a:xfrm>
              <a:off x="4045399" y="5644782"/>
              <a:ext cx="0" cy="447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10" idx="2"/>
            </p:cNvCxnSpPr>
            <p:nvPr/>
          </p:nvCxnSpPr>
          <p:spPr>
            <a:xfrm rot="10800000" flipV="1">
              <a:off x="4300788" y="4347288"/>
              <a:ext cx="548284" cy="62529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 rot="5400000">
              <a:off x="9145271" y="5273175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60" name="Rectangle 59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1" name="Straight Connector 60"/>
              <p:cNvCxnSpPr>
                <a:stCxn id="60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2" name="Straight Connector 61"/>
              <p:cNvCxnSpPr>
                <a:stCxn id="60" idx="0"/>
                <a:endCxn id="60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3" name="Straight Connector 62"/>
              <p:cNvCxnSpPr>
                <a:stCxn id="60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 rot="16200000">
              <a:off x="5787252" y="5371559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6" name="Straight Connector 65"/>
              <p:cNvCxnSpPr>
                <a:stCxn id="65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7" name="Straight Connector 66"/>
              <p:cNvCxnSpPr>
                <a:stCxn id="65" idx="0"/>
                <a:endCxn id="65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8" name="Straight Connector 67"/>
              <p:cNvCxnSpPr>
                <a:stCxn id="65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sp>
          <p:nvSpPr>
            <p:cNvPr id="71" name="TextBox 70"/>
            <p:cNvSpPr txBox="1"/>
            <p:nvPr/>
          </p:nvSpPr>
          <p:spPr>
            <a:xfrm>
              <a:off x="5332207" y="6092299"/>
              <a:ext cx="13617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from memory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78" name="Straight Arrow Connector 77"/>
            <p:cNvCxnSpPr>
              <a:stCxn id="65" idx="3"/>
              <a:endCxn id="10" idx="1"/>
            </p:cNvCxnSpPr>
            <p:nvPr/>
          </p:nvCxnSpPr>
          <p:spPr>
            <a:xfrm flipH="1" flipV="1">
              <a:off x="6013097" y="4705632"/>
              <a:ext cx="2756" cy="5556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1" idx="0"/>
              <a:endCxn id="65" idx="1"/>
            </p:cNvCxnSpPr>
            <p:nvPr/>
          </p:nvCxnSpPr>
          <p:spPr>
            <a:xfrm flipV="1">
              <a:off x="6013096" y="5566045"/>
              <a:ext cx="2757" cy="5262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9" idx="1"/>
            </p:cNvCxnSpPr>
            <p:nvPr/>
          </p:nvCxnSpPr>
          <p:spPr>
            <a:xfrm>
              <a:off x="9644381" y="3987416"/>
              <a:ext cx="0" cy="9134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rapezoid 91"/>
            <p:cNvSpPr/>
            <p:nvPr/>
          </p:nvSpPr>
          <p:spPr>
            <a:xfrm rot="10800000">
              <a:off x="8935721" y="4900867"/>
              <a:ext cx="876300" cy="152400"/>
            </a:xfrm>
            <a:prstGeom prst="trapezoi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/>
            <p:cNvCxnSpPr>
              <a:stCxn id="92" idx="0"/>
              <a:endCxn id="60" idx="1"/>
            </p:cNvCxnSpPr>
            <p:nvPr/>
          </p:nvCxnSpPr>
          <p:spPr>
            <a:xfrm>
              <a:off x="9373871" y="5053267"/>
              <a:ext cx="0" cy="2619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>
              <a:stCxn id="10" idx="0"/>
            </p:cNvCxnSpPr>
            <p:nvPr/>
          </p:nvCxnSpPr>
          <p:spPr>
            <a:xfrm>
              <a:off x="7182435" y="4347289"/>
              <a:ext cx="1915845" cy="553578"/>
            </a:xfrm>
            <a:prstGeom prst="bentConnector3">
              <a:avLst>
                <a:gd name="adj1" fmla="val 10011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8692982" y="6092299"/>
              <a:ext cx="13617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err="1" smtClean="0">
                  <a:solidFill>
                    <a:prstClr val="black"/>
                  </a:solidFill>
                </a:rPr>
                <a:t>Req</a:t>
              </a:r>
              <a:r>
                <a:rPr lang="en-US" sz="2000" kern="0" dirty="0">
                  <a:solidFill>
                    <a:prstClr val="black"/>
                  </a:solidFill>
                </a:rPr>
                <a:t> </a:t>
              </a:r>
              <a:r>
                <a:rPr lang="en-US" sz="2000" kern="0" dirty="0" smtClean="0">
                  <a:solidFill>
                    <a:prstClr val="black"/>
                  </a:solidFill>
                </a:rPr>
                <a:t>to 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memory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03" name="Straight Arrow Connector 102"/>
            <p:cNvCxnSpPr>
              <a:stCxn id="60" idx="3"/>
              <a:endCxn id="102" idx="0"/>
            </p:cNvCxnSpPr>
            <p:nvPr/>
          </p:nvCxnSpPr>
          <p:spPr>
            <a:xfrm>
              <a:off x="9373871" y="5620061"/>
              <a:ext cx="0" cy="4722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11140366" y="1017402"/>
              <a:ext cx="8611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L2 TLB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111325" y="5132748"/>
              <a:ext cx="19774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Mem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FIFO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size = MSHR size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0" name="Trapezoid 109"/>
          <p:cNvSpPr/>
          <p:nvPr/>
        </p:nvSpPr>
        <p:spPr>
          <a:xfrm rot="10800000">
            <a:off x="3607250" y="4955062"/>
            <a:ext cx="876300" cy="152400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reeform 174"/>
          <p:cNvSpPr/>
          <p:nvPr/>
        </p:nvSpPr>
        <p:spPr>
          <a:xfrm>
            <a:off x="3728720" y="2933700"/>
            <a:ext cx="3152140" cy="2021840"/>
          </a:xfrm>
          <a:custGeom>
            <a:avLst/>
            <a:gdLst>
              <a:gd name="connsiteX0" fmla="*/ 3152140 w 3152140"/>
              <a:gd name="connsiteY0" fmla="*/ 0 h 2021840"/>
              <a:gd name="connsiteX1" fmla="*/ 3152140 w 3152140"/>
              <a:gd name="connsiteY1" fmla="*/ 746760 h 2021840"/>
              <a:gd name="connsiteX2" fmla="*/ 0 w 3152140"/>
              <a:gd name="connsiteY2" fmla="*/ 746760 h 2021840"/>
              <a:gd name="connsiteX3" fmla="*/ 0 w 3152140"/>
              <a:gd name="connsiteY3" fmla="*/ 2021840 h 202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2140" h="2021840">
                <a:moveTo>
                  <a:pt x="3152140" y="0"/>
                </a:moveTo>
                <a:lnTo>
                  <a:pt x="3152140" y="746760"/>
                </a:lnTo>
                <a:lnTo>
                  <a:pt x="0" y="746760"/>
                </a:lnTo>
                <a:lnTo>
                  <a:pt x="0" y="202184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Arrow Connector 175"/>
          <p:cNvCxnSpPr>
            <a:stCxn id="110" idx="0"/>
            <a:endCxn id="41" idx="1"/>
          </p:cNvCxnSpPr>
          <p:nvPr/>
        </p:nvCxnSpPr>
        <p:spPr>
          <a:xfrm flipH="1">
            <a:off x="4045399" y="5107462"/>
            <a:ext cx="1" cy="2325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110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341453" y="2082731"/>
            <a:ext cx="11896343" cy="2972739"/>
            <a:chOff x="341453" y="2082731"/>
            <a:chExt cx="11896343" cy="2972739"/>
          </a:xfrm>
        </p:grpSpPr>
        <p:sp>
          <p:nvSpPr>
            <p:cNvPr id="5" name="Rectangle 4"/>
            <p:cNvSpPr/>
            <p:nvPr/>
          </p:nvSpPr>
          <p:spPr>
            <a:xfrm>
              <a:off x="341453" y="2082731"/>
              <a:ext cx="10497475" cy="23966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71925" y="2717241"/>
              <a:ext cx="469233" cy="3311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PC</a:t>
              </a:r>
            </a:p>
          </p:txBody>
        </p:sp>
        <p:sp>
          <p:nvSpPr>
            <p:cNvPr id="7" name="Cloud 6"/>
            <p:cNvSpPr/>
            <p:nvPr/>
          </p:nvSpPr>
          <p:spPr>
            <a:xfrm>
              <a:off x="1617799" y="2714138"/>
              <a:ext cx="1789495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doFetch1</a:t>
              </a:r>
            </a:p>
          </p:txBody>
        </p:sp>
        <p:sp>
          <p:nvSpPr>
            <p:cNvPr id="8" name="Cloud 7"/>
            <p:cNvSpPr/>
            <p:nvPr/>
          </p:nvSpPr>
          <p:spPr>
            <a:xfrm>
              <a:off x="3894256" y="2714138"/>
              <a:ext cx="1821708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doFetch2</a:t>
              </a:r>
            </a:p>
          </p:txBody>
        </p:sp>
        <p:sp>
          <p:nvSpPr>
            <p:cNvPr id="9" name="Cloud 8"/>
            <p:cNvSpPr/>
            <p:nvPr/>
          </p:nvSpPr>
          <p:spPr>
            <a:xfrm>
              <a:off x="6128157" y="2714138"/>
              <a:ext cx="1807919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doFetch3</a:t>
              </a:r>
            </a:p>
          </p:txBody>
        </p:sp>
        <p:sp>
          <p:nvSpPr>
            <p:cNvPr id="10" name="Cloud 9"/>
            <p:cNvSpPr/>
            <p:nvPr/>
          </p:nvSpPr>
          <p:spPr>
            <a:xfrm>
              <a:off x="8443570" y="2714138"/>
              <a:ext cx="1946874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doDecode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18058" y="3760070"/>
              <a:ext cx="1144375" cy="331199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L1 I TLB</a:t>
              </a:r>
            </a:p>
          </p:txBody>
        </p:sp>
        <p:cxnSp>
          <p:nvCxnSpPr>
            <p:cNvPr id="12" name="Elbow Connector 11"/>
            <p:cNvCxnSpPr>
              <a:stCxn id="7" idx="1"/>
              <a:endCxn id="11" idx="1"/>
            </p:cNvCxnSpPr>
            <p:nvPr/>
          </p:nvCxnSpPr>
          <p:spPr>
            <a:xfrm rot="16200000" flipH="1">
              <a:off x="2674004" y="3381615"/>
              <a:ext cx="382597" cy="705511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3" name="Elbow Connector 12"/>
            <p:cNvCxnSpPr>
              <a:stCxn id="11" idx="3"/>
            </p:cNvCxnSpPr>
            <p:nvPr/>
          </p:nvCxnSpPr>
          <p:spPr>
            <a:xfrm flipV="1">
              <a:off x="4362433" y="3459529"/>
              <a:ext cx="259660" cy="466141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4" name="Straight Arrow Connector 13"/>
            <p:cNvCxnSpPr>
              <a:stCxn id="7" idx="0"/>
              <a:endCxn id="38" idx="1"/>
            </p:cNvCxnSpPr>
            <p:nvPr/>
          </p:nvCxnSpPr>
          <p:spPr>
            <a:xfrm flipV="1">
              <a:off x="3405803" y="3128160"/>
              <a:ext cx="190705" cy="88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5" name="Straight Arrow Connector 14"/>
            <p:cNvCxnSpPr>
              <a:stCxn id="38" idx="3"/>
              <a:endCxn id="8" idx="2"/>
            </p:cNvCxnSpPr>
            <p:nvPr/>
          </p:nvCxnSpPr>
          <p:spPr>
            <a:xfrm>
              <a:off x="3726354" y="3128160"/>
              <a:ext cx="173553" cy="88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6" name="Straight Arrow Connector 15"/>
            <p:cNvCxnSpPr>
              <a:stCxn id="8" idx="0"/>
              <a:endCxn id="41" idx="1"/>
            </p:cNvCxnSpPr>
            <p:nvPr/>
          </p:nvCxnSpPr>
          <p:spPr>
            <a:xfrm flipV="1">
              <a:off x="5714446" y="3128161"/>
              <a:ext cx="151461" cy="887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7" name="Straight Arrow Connector 16"/>
            <p:cNvCxnSpPr>
              <a:stCxn id="41" idx="3"/>
              <a:endCxn id="9" idx="2"/>
            </p:cNvCxnSpPr>
            <p:nvPr/>
          </p:nvCxnSpPr>
          <p:spPr>
            <a:xfrm>
              <a:off x="5995753" y="3128161"/>
              <a:ext cx="138012" cy="887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8" name="Straight Arrow Connector 17"/>
            <p:cNvCxnSpPr>
              <a:stCxn id="9" idx="0"/>
              <a:endCxn id="47" idx="1"/>
            </p:cNvCxnSpPr>
            <p:nvPr/>
          </p:nvCxnSpPr>
          <p:spPr>
            <a:xfrm flipV="1">
              <a:off x="7934569" y="3128160"/>
              <a:ext cx="212993" cy="88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9" name="Straight Arrow Connector 18"/>
            <p:cNvCxnSpPr>
              <a:stCxn id="47" idx="3"/>
              <a:endCxn id="10" idx="2"/>
            </p:cNvCxnSpPr>
            <p:nvPr/>
          </p:nvCxnSpPr>
          <p:spPr>
            <a:xfrm>
              <a:off x="8277408" y="3128160"/>
              <a:ext cx="172201" cy="88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20" name="Rectangle 19"/>
            <p:cNvSpPr/>
            <p:nvPr/>
          </p:nvSpPr>
          <p:spPr>
            <a:xfrm>
              <a:off x="5389880" y="3760070"/>
              <a:ext cx="1144375" cy="331199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L1 I$</a:t>
              </a:r>
            </a:p>
          </p:txBody>
        </p:sp>
        <p:cxnSp>
          <p:nvCxnSpPr>
            <p:cNvPr id="21" name="Elbow Connector 20"/>
            <p:cNvCxnSpPr>
              <a:endCxn id="20" idx="1"/>
            </p:cNvCxnSpPr>
            <p:nvPr/>
          </p:nvCxnSpPr>
          <p:spPr>
            <a:xfrm rot="16200000" flipH="1">
              <a:off x="5026980" y="3562770"/>
              <a:ext cx="466140" cy="259660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2" name="Elbow Connector 21"/>
            <p:cNvCxnSpPr>
              <a:stCxn id="20" idx="3"/>
              <a:endCxn id="9" idx="1"/>
            </p:cNvCxnSpPr>
            <p:nvPr/>
          </p:nvCxnSpPr>
          <p:spPr>
            <a:xfrm flipV="1">
              <a:off x="6534255" y="3543073"/>
              <a:ext cx="497862" cy="382597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3" name="Straight Arrow Connector 22"/>
            <p:cNvCxnSpPr>
              <a:stCxn id="10" idx="0"/>
              <a:endCxn id="44" idx="1"/>
            </p:cNvCxnSpPr>
            <p:nvPr/>
          </p:nvCxnSpPr>
          <p:spPr>
            <a:xfrm flipV="1">
              <a:off x="10388822" y="3128160"/>
              <a:ext cx="157976" cy="88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4" name="Straight Arrow Connector 23"/>
            <p:cNvCxnSpPr>
              <a:stCxn id="44" idx="3"/>
              <a:endCxn id="33" idx="1"/>
            </p:cNvCxnSpPr>
            <p:nvPr/>
          </p:nvCxnSpPr>
          <p:spPr>
            <a:xfrm flipV="1">
              <a:off x="10676644" y="3128159"/>
              <a:ext cx="389491" cy="1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grpSp>
          <p:nvGrpSpPr>
            <p:cNvPr id="25" name="Group 24"/>
            <p:cNvGrpSpPr/>
            <p:nvPr/>
          </p:nvGrpSpPr>
          <p:grpSpPr>
            <a:xfrm>
              <a:off x="8046807" y="2962560"/>
              <a:ext cx="230601" cy="331199"/>
              <a:chOff x="5540558" y="1752600"/>
              <a:chExt cx="230601" cy="3311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8" name="Straight Connector 47"/>
              <p:cNvCxnSpPr>
                <a:stCxn id="47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47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10446043" y="2962560"/>
              <a:ext cx="230601" cy="331199"/>
              <a:chOff x="5540558" y="1752600"/>
              <a:chExt cx="230601" cy="331199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5" name="Straight Connector 44"/>
              <p:cNvCxnSpPr>
                <a:stCxn id="44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44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369260" y="2132371"/>
              <a:ext cx="1674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Fetch pipeline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765152" y="2962561"/>
              <a:ext cx="230601" cy="331199"/>
              <a:chOff x="5540558" y="1752600"/>
              <a:chExt cx="230601" cy="331199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2" name="Straight Connector 41"/>
              <p:cNvCxnSpPr>
                <a:stCxn id="41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41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495753" y="2962560"/>
              <a:ext cx="230601" cy="331199"/>
              <a:chOff x="5540558" y="1752600"/>
              <a:chExt cx="230601" cy="331199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9" name="Straight Connector 38"/>
              <p:cNvCxnSpPr>
                <a:stCxn id="38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38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29"/>
            <p:cNvSpPr/>
            <p:nvPr/>
          </p:nvSpPr>
          <p:spPr>
            <a:xfrm>
              <a:off x="488840" y="3172998"/>
              <a:ext cx="952318" cy="944951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Branch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T</a:t>
              </a:r>
              <a:r>
                <a:rPr kumimoji="0" lang="en-US" sz="2000" b="1" i="0" u="none" strike="noStrike" kern="0" cap="none" spc="0" normalizeH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arget</a:t>
              </a:r>
              <a:endPara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Buffer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665146" y="3730704"/>
              <a:ext cx="1561198" cy="586740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Tournament</a:t>
              </a:r>
              <a:r>
                <a:rPr kumimoji="0" lang="en-US" sz="2000" b="1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Branch</a:t>
              </a: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Pred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30207" y="2229191"/>
              <a:ext cx="2231077" cy="331199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Return </a:t>
              </a:r>
              <a:r>
                <a:rPr lang="en-US" sz="2000" b="1" kern="0" dirty="0" err="1" smtClean="0">
                  <a:solidFill>
                    <a:prstClr val="black"/>
                  </a:solidFill>
                  <a:latin typeface="Calibri"/>
                </a:rPr>
                <a:t>Addr</a:t>
              </a: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 Stack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066135" y="2928104"/>
              <a:ext cx="11716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Rename </a:t>
              </a:r>
              <a:endParaRPr lang="en-US" sz="2000" b="1" kern="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4" name="Straight Arrow Connector 33"/>
            <p:cNvCxnSpPr>
              <a:stCxn id="11" idx="2"/>
              <a:endCxn id="35" idx="0"/>
            </p:cNvCxnSpPr>
            <p:nvPr/>
          </p:nvCxnSpPr>
          <p:spPr>
            <a:xfrm flipH="1">
              <a:off x="3787715" y="4091269"/>
              <a:ext cx="2531" cy="564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000476" y="4655360"/>
              <a:ext cx="1574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b="1" kern="0" dirty="0">
                  <a:solidFill>
                    <a:prstClr val="black"/>
                  </a:solidFill>
                  <a:latin typeface="Calibri"/>
                </a:rPr>
                <a:t>To </a:t>
              </a: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L2 TLB </a:t>
              </a:r>
              <a:endParaRPr lang="en-US" sz="2000" b="1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71667" y="4655360"/>
              <a:ext cx="1574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b="1" kern="0" dirty="0">
                  <a:solidFill>
                    <a:prstClr val="black"/>
                  </a:solidFill>
                  <a:latin typeface="Calibri"/>
                </a:rPr>
                <a:t>To </a:t>
              </a: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L2$</a:t>
              </a:r>
              <a:endParaRPr lang="en-US" sz="2000" b="1" kern="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7" name="Straight Arrow Connector 36"/>
            <p:cNvCxnSpPr>
              <a:stCxn id="20" idx="2"/>
              <a:endCxn id="36" idx="0"/>
            </p:cNvCxnSpPr>
            <p:nvPr/>
          </p:nvCxnSpPr>
          <p:spPr>
            <a:xfrm flipH="1">
              <a:off x="5958906" y="4091269"/>
              <a:ext cx="3162" cy="564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2846148" y="2206426"/>
              <a:ext cx="1753051" cy="3311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f_main_epoch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805110" y="2206427"/>
              <a:ext cx="1753051" cy="3311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decode_eopch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076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2050143" y="2724298"/>
            <a:ext cx="2126514" cy="829819"/>
          </a:xfrm>
          <a:prstGeom prst="cloud">
            <a:avLst/>
          </a:prstGeom>
          <a:solidFill>
            <a:srgbClr val="4BACC6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doDispatch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loud 7"/>
          <p:cNvSpPr/>
          <p:nvPr/>
        </p:nvSpPr>
        <p:spPr>
          <a:xfrm>
            <a:off x="4640128" y="2724298"/>
            <a:ext cx="2148633" cy="829819"/>
          </a:xfrm>
          <a:prstGeom prst="cloud">
            <a:avLst/>
          </a:prstGeom>
          <a:solidFill>
            <a:srgbClr val="4BACC6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doRegRead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Cloud 8"/>
          <p:cNvSpPr/>
          <p:nvPr/>
        </p:nvSpPr>
        <p:spPr>
          <a:xfrm>
            <a:off x="7234207" y="2724298"/>
            <a:ext cx="1311110" cy="829819"/>
          </a:xfrm>
          <a:prstGeom prst="cloud">
            <a:avLst/>
          </a:prstGeom>
          <a:solidFill>
            <a:srgbClr val="4BACC6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doExe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Cloud 9"/>
          <p:cNvSpPr/>
          <p:nvPr/>
        </p:nvSpPr>
        <p:spPr>
          <a:xfrm>
            <a:off x="8990763" y="2724298"/>
            <a:ext cx="1667924" cy="829819"/>
          </a:xfrm>
          <a:prstGeom prst="cloud">
            <a:avLst/>
          </a:prstGeom>
          <a:solidFill>
            <a:srgbClr val="4BACC6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doFinish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Arrow Connector 13"/>
          <p:cNvCxnSpPr>
            <a:stCxn id="7" idx="0"/>
            <a:endCxn id="40" idx="1"/>
          </p:cNvCxnSpPr>
          <p:nvPr/>
        </p:nvCxnSpPr>
        <p:spPr>
          <a:xfrm flipV="1">
            <a:off x="4174885" y="3138320"/>
            <a:ext cx="165111" cy="88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5" name="Straight Arrow Connector 14"/>
          <p:cNvCxnSpPr>
            <a:stCxn id="40" idx="3"/>
            <a:endCxn id="8" idx="2"/>
          </p:cNvCxnSpPr>
          <p:nvPr/>
        </p:nvCxnSpPr>
        <p:spPr>
          <a:xfrm>
            <a:off x="4469842" y="3138320"/>
            <a:ext cx="176951" cy="88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6" name="Straight Arrow Connector 15"/>
          <p:cNvCxnSpPr>
            <a:stCxn id="8" idx="0"/>
            <a:endCxn id="43" idx="1"/>
          </p:cNvCxnSpPr>
          <p:nvPr/>
        </p:nvCxnSpPr>
        <p:spPr>
          <a:xfrm flipV="1">
            <a:off x="6786970" y="3138320"/>
            <a:ext cx="151228" cy="88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7" name="Straight Arrow Connector 16"/>
          <p:cNvCxnSpPr>
            <a:stCxn id="43" idx="3"/>
            <a:endCxn id="9" idx="2"/>
          </p:cNvCxnSpPr>
          <p:nvPr/>
        </p:nvCxnSpPr>
        <p:spPr>
          <a:xfrm>
            <a:off x="7068044" y="3138320"/>
            <a:ext cx="170230" cy="88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8" name="Straight Arrow Connector 17"/>
          <p:cNvCxnSpPr>
            <a:stCxn id="9" idx="0"/>
            <a:endCxn id="49" idx="1"/>
          </p:cNvCxnSpPr>
          <p:nvPr/>
        </p:nvCxnSpPr>
        <p:spPr>
          <a:xfrm flipV="1">
            <a:off x="8544224" y="3138319"/>
            <a:ext cx="136920" cy="88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9" name="Straight Arrow Connector 18"/>
          <p:cNvCxnSpPr>
            <a:stCxn id="49" idx="3"/>
            <a:endCxn id="10" idx="2"/>
          </p:cNvCxnSpPr>
          <p:nvPr/>
        </p:nvCxnSpPr>
        <p:spPr>
          <a:xfrm>
            <a:off x="8810990" y="3138319"/>
            <a:ext cx="184947" cy="88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25" name="Group 24"/>
          <p:cNvGrpSpPr/>
          <p:nvPr/>
        </p:nvGrpSpPr>
        <p:grpSpPr>
          <a:xfrm>
            <a:off x="8580389" y="2972719"/>
            <a:ext cx="230601" cy="331199"/>
            <a:chOff x="5540558" y="1752600"/>
            <a:chExt cx="230601" cy="331199"/>
          </a:xfrm>
        </p:grpSpPr>
        <p:sp>
          <p:nvSpPr>
            <p:cNvPr id="49" name="Rectangle 48"/>
            <p:cNvSpPr/>
            <p:nvPr/>
          </p:nvSpPr>
          <p:spPr>
            <a:xfrm>
              <a:off x="5641313" y="1752600"/>
              <a:ext cx="129846" cy="331199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0" name="Straight Connector 49"/>
            <p:cNvCxnSpPr>
              <a:stCxn id="49" idx="0"/>
            </p:cNvCxnSpPr>
            <p:nvPr/>
          </p:nvCxnSpPr>
          <p:spPr>
            <a:xfrm flipH="1">
              <a:off x="5540558" y="1752600"/>
              <a:ext cx="16567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9" idx="2"/>
            </p:cNvCxnSpPr>
            <p:nvPr/>
          </p:nvCxnSpPr>
          <p:spPr>
            <a:xfrm flipH="1">
              <a:off x="5541801" y="2083799"/>
              <a:ext cx="164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837443" y="2972720"/>
            <a:ext cx="230601" cy="331199"/>
            <a:chOff x="5540558" y="1752600"/>
            <a:chExt cx="230601" cy="331199"/>
          </a:xfrm>
        </p:grpSpPr>
        <p:sp>
          <p:nvSpPr>
            <p:cNvPr id="43" name="Rectangle 42"/>
            <p:cNvSpPr/>
            <p:nvPr/>
          </p:nvSpPr>
          <p:spPr>
            <a:xfrm>
              <a:off x="5641313" y="1752600"/>
              <a:ext cx="129846" cy="331199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4" name="Straight Connector 43"/>
            <p:cNvCxnSpPr>
              <a:stCxn id="43" idx="0"/>
            </p:cNvCxnSpPr>
            <p:nvPr/>
          </p:nvCxnSpPr>
          <p:spPr>
            <a:xfrm flipH="1">
              <a:off x="5540558" y="1752600"/>
              <a:ext cx="16567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3" idx="2"/>
            </p:cNvCxnSpPr>
            <p:nvPr/>
          </p:nvCxnSpPr>
          <p:spPr>
            <a:xfrm flipH="1">
              <a:off x="5541801" y="2083799"/>
              <a:ext cx="164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239241" y="2972720"/>
            <a:ext cx="230601" cy="331199"/>
            <a:chOff x="5540558" y="1752600"/>
            <a:chExt cx="230601" cy="331199"/>
          </a:xfrm>
        </p:grpSpPr>
        <p:sp>
          <p:nvSpPr>
            <p:cNvPr id="40" name="Rectangle 39"/>
            <p:cNvSpPr/>
            <p:nvPr/>
          </p:nvSpPr>
          <p:spPr>
            <a:xfrm>
              <a:off x="5641313" y="1752600"/>
              <a:ext cx="129846" cy="331199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1" name="Straight Connector 40"/>
            <p:cNvCxnSpPr>
              <a:stCxn id="40" idx="0"/>
            </p:cNvCxnSpPr>
            <p:nvPr/>
          </p:nvCxnSpPr>
          <p:spPr>
            <a:xfrm flipH="1">
              <a:off x="5540558" y="1752600"/>
              <a:ext cx="16567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40" idx="2"/>
            </p:cNvCxnSpPr>
            <p:nvPr/>
          </p:nvCxnSpPr>
          <p:spPr>
            <a:xfrm flipH="1">
              <a:off x="5541801" y="2083799"/>
              <a:ext cx="164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354504" y="2779484"/>
            <a:ext cx="1500893" cy="717668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 smtClean="0">
                <a:solidFill>
                  <a:prstClr val="black"/>
                </a:solidFill>
                <a:latin typeface="Calibri"/>
              </a:rPr>
              <a:t>Station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2" name="Straight Arrow Connector 71"/>
          <p:cNvCxnSpPr>
            <a:stCxn id="30" idx="3"/>
            <a:endCxn id="7" idx="2"/>
          </p:cNvCxnSpPr>
          <p:nvPr/>
        </p:nvCxnSpPr>
        <p:spPr>
          <a:xfrm>
            <a:off x="1855397" y="3138318"/>
            <a:ext cx="201342" cy="89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88418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290</Words>
  <Application>Microsoft Office PowerPoint</Application>
  <PresentationFormat>Widescreen</PresentationFormat>
  <Paragraphs>141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Sizhuo</dc:creator>
  <cp:lastModifiedBy>Zhang Sizhuo</cp:lastModifiedBy>
  <cp:revision>122</cp:revision>
  <cp:lastPrinted>2019-05-30T00:57:21Z</cp:lastPrinted>
  <dcterms:created xsi:type="dcterms:W3CDTF">2019-04-12T23:52:16Z</dcterms:created>
  <dcterms:modified xsi:type="dcterms:W3CDTF">2019-05-31T00:16:34Z</dcterms:modified>
</cp:coreProperties>
</file>