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80" r:id="rId3"/>
    <p:sldId id="256" r:id="rId4"/>
    <p:sldId id="281" r:id="rId5"/>
    <p:sldId id="265" r:id="rId6"/>
    <p:sldId id="276" r:id="rId7"/>
    <p:sldId id="268" r:id="rId8"/>
    <p:sldId id="297" r:id="rId9"/>
    <p:sldId id="291" r:id="rId10"/>
    <p:sldId id="292" r:id="rId11"/>
    <p:sldId id="294" r:id="rId12"/>
    <p:sldId id="298" r:id="rId13"/>
    <p:sldId id="293" r:id="rId14"/>
    <p:sldId id="295" r:id="rId15"/>
    <p:sldId id="274" r:id="rId16"/>
    <p:sldId id="285"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 Newsom" initials="DN" lastIdx="2" clrIdx="0">
    <p:extLst>
      <p:ext uri="{19B8F6BF-5375-455C-9EA6-DF929625EA0E}">
        <p15:presenceInfo xmlns:p15="http://schemas.microsoft.com/office/powerpoint/2012/main" userId="3842fd2d3f6a5d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79" autoAdjust="0"/>
    <p:restoredTop sz="94660"/>
  </p:normalViewPr>
  <p:slideViewPr>
    <p:cSldViewPr snapToGrid="0">
      <p:cViewPr varScale="1">
        <p:scale>
          <a:sx n="91" d="100"/>
          <a:sy n="91" d="100"/>
        </p:scale>
        <p:origin x="4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7597-348F-4107-AE99-3F3B03EAF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33AB4-C8A7-413C-8A08-54BEE4EC4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08A5FF-3272-4500-941E-A52EB1C0FF77}"/>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5" name="Footer Placeholder 4">
            <a:extLst>
              <a:ext uri="{FF2B5EF4-FFF2-40B4-BE49-F238E27FC236}">
                <a16:creationId xmlns:a16="http://schemas.microsoft.com/office/drawing/2014/main" id="{940CAB49-83DB-4724-B79A-536070482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480E-499D-4F28-AE0A-C7417844C40F}"/>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41080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70E3-0748-4962-B4ED-3F324E480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99858-DF9B-4670-9436-5DF8DC8E76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F150A-565B-48CB-B8E1-7DD75D2A6B0E}"/>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5" name="Footer Placeholder 4">
            <a:extLst>
              <a:ext uri="{FF2B5EF4-FFF2-40B4-BE49-F238E27FC236}">
                <a16:creationId xmlns:a16="http://schemas.microsoft.com/office/drawing/2014/main" id="{20FA65B2-D654-4A31-B72E-7ABDCFAF8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41164-9BCA-4E8D-AE18-86909BE1A0F3}"/>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79915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6D479-27F0-4C56-87F8-76BF9580AB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DCDC97-12E3-434E-85A9-0D260527D0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4EEBE-A512-4E72-B807-C6393B7FD739}"/>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5" name="Footer Placeholder 4">
            <a:extLst>
              <a:ext uri="{FF2B5EF4-FFF2-40B4-BE49-F238E27FC236}">
                <a16:creationId xmlns:a16="http://schemas.microsoft.com/office/drawing/2014/main" id="{6DE9C0C5-88CF-434C-BBC7-89B93EE2F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04160-64C4-429C-AD72-F7D3C04F7AB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30976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57BF-DFA0-4C53-B461-37BE34F49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F300D-7728-4BCB-9F40-5A3FA957B8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9D9D6-FE50-4C45-8DEA-32BDE46F04F4}"/>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5" name="Footer Placeholder 4">
            <a:extLst>
              <a:ext uri="{FF2B5EF4-FFF2-40B4-BE49-F238E27FC236}">
                <a16:creationId xmlns:a16="http://schemas.microsoft.com/office/drawing/2014/main" id="{AA76B6D5-7AED-4137-80AD-26E6CB85B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621CF-6C61-4C27-A1A5-E837CF43B01B}"/>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978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459C-0C25-44B3-AE09-B4430E572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080183-4BD4-4A25-9DCC-D525DBCF2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C6829D-4227-4C9C-A2E0-759FE73389FC}"/>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5" name="Footer Placeholder 4">
            <a:extLst>
              <a:ext uri="{FF2B5EF4-FFF2-40B4-BE49-F238E27FC236}">
                <a16:creationId xmlns:a16="http://schemas.microsoft.com/office/drawing/2014/main" id="{8CC53BDB-9B14-4973-B6CB-DD550569E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A116F-F529-4452-AAF7-82DAE18725AE}"/>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36992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BF02-1327-497F-B705-4D6685A80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75CA2-4E2A-4823-96D0-52B6C6D4058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7BE62F-7873-42A3-A34A-4CF2D4B9B9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1FED0-2259-4C09-946D-661A95BA7E93}"/>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6" name="Footer Placeholder 5">
            <a:extLst>
              <a:ext uri="{FF2B5EF4-FFF2-40B4-BE49-F238E27FC236}">
                <a16:creationId xmlns:a16="http://schemas.microsoft.com/office/drawing/2014/main" id="{CAAB49A2-62D8-4E4A-B34B-581D29485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87439-B8CA-463C-BAFB-62891339D0D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293502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7F70-914F-4B02-AC18-58C2F9E40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CBE7A-DFF2-4F1C-8900-86F2AC2EC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D6A2D8-C488-44E3-9812-DD05609757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C34F3-89E3-41D0-953C-69FE93204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8173CE-88DA-4BE2-8EE2-B7C6AB6FEE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6971F-F99A-44C5-9FB9-20AC538624F5}"/>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8" name="Footer Placeholder 7">
            <a:extLst>
              <a:ext uri="{FF2B5EF4-FFF2-40B4-BE49-F238E27FC236}">
                <a16:creationId xmlns:a16="http://schemas.microsoft.com/office/drawing/2014/main" id="{126974EF-FCFF-48BB-8971-705B441CF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49304-AB30-43AD-A7C8-7970E7D5EF1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95707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7DD7-F064-4CDB-A959-EC038A971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815536-F48A-45B1-BAD2-EC02BEA84BBA}"/>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4" name="Footer Placeholder 3">
            <a:extLst>
              <a:ext uri="{FF2B5EF4-FFF2-40B4-BE49-F238E27FC236}">
                <a16:creationId xmlns:a16="http://schemas.microsoft.com/office/drawing/2014/main" id="{93EB9B8E-6A58-48FF-985C-8B821AAE8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374FB-AD76-44C9-9676-E28205CDB2F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28785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42419-49D6-4E56-931D-A778C12744D5}"/>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3" name="Footer Placeholder 2">
            <a:extLst>
              <a:ext uri="{FF2B5EF4-FFF2-40B4-BE49-F238E27FC236}">
                <a16:creationId xmlns:a16="http://schemas.microsoft.com/office/drawing/2014/main" id="{F388069B-F9AD-4445-8086-A0E1F1A8ED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51094-EE0F-42BF-A9FC-4B81CCE02ED9}"/>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33478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BC7-478D-435B-A34F-53C32BF7A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E646E-615A-4E2D-80EF-DD4B608E6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A1A784-993E-4CCA-9562-BBAFB693C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5388B5-E6F7-4436-9B7E-DE983CF85C30}"/>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6" name="Footer Placeholder 5">
            <a:extLst>
              <a:ext uri="{FF2B5EF4-FFF2-40B4-BE49-F238E27FC236}">
                <a16:creationId xmlns:a16="http://schemas.microsoft.com/office/drawing/2014/main" id="{026AE5F6-7E5E-4CFC-B219-280B838DC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5DA1B-24E5-4FC1-BCE4-A0D762A8D765}"/>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4433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278B-3486-4D5D-9DE0-E8621F1E9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8E153A-F520-4396-BCDC-786BEABA8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02CCC0-03E4-49A7-91C8-2CBD2353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A0991-7C2E-47E8-83D1-B0C34D344D75}"/>
              </a:ext>
            </a:extLst>
          </p:cNvPr>
          <p:cNvSpPr>
            <a:spLocks noGrp="1"/>
          </p:cNvSpPr>
          <p:nvPr>
            <p:ph type="dt" sz="half" idx="10"/>
          </p:nvPr>
        </p:nvSpPr>
        <p:spPr/>
        <p:txBody>
          <a:bodyPr/>
          <a:lstStyle/>
          <a:p>
            <a:fld id="{7815AAF6-D9AF-47C3-92DD-99476B64B79F}" type="datetimeFigureOut">
              <a:rPr lang="en-US" smtClean="0"/>
              <a:t>1/22/2019</a:t>
            </a:fld>
            <a:endParaRPr lang="en-US"/>
          </a:p>
        </p:txBody>
      </p:sp>
      <p:sp>
        <p:nvSpPr>
          <p:cNvPr id="6" name="Footer Placeholder 5">
            <a:extLst>
              <a:ext uri="{FF2B5EF4-FFF2-40B4-BE49-F238E27FC236}">
                <a16:creationId xmlns:a16="http://schemas.microsoft.com/office/drawing/2014/main" id="{EE5B36D0-5AEE-48F1-9A27-C2DC1AE32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CB07A-CCEE-485F-B21E-946C27B4E32C}"/>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3103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CA73B-2CD0-4FF8-886E-91E32ADF3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3D3121-41B1-4129-9F69-331546D49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13A0B-0880-42E3-A1E6-0498FB10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5AAF6-D9AF-47C3-92DD-99476B64B79F}" type="datetimeFigureOut">
              <a:rPr lang="en-US" smtClean="0"/>
              <a:t>1/22/2019</a:t>
            </a:fld>
            <a:endParaRPr lang="en-US"/>
          </a:p>
        </p:txBody>
      </p:sp>
      <p:sp>
        <p:nvSpPr>
          <p:cNvPr id="5" name="Footer Placeholder 4">
            <a:extLst>
              <a:ext uri="{FF2B5EF4-FFF2-40B4-BE49-F238E27FC236}">
                <a16:creationId xmlns:a16="http://schemas.microsoft.com/office/drawing/2014/main" id="{752AE686-D49B-4520-9E42-0EDE1835A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97C51-D549-461C-944B-1C9DA2625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217FF-91FA-49EE-A87B-C058B6C766E6}" type="slidenum">
              <a:rPr lang="en-US" smtClean="0"/>
              <a:t>‹#›</a:t>
            </a:fld>
            <a:endParaRPr lang="en-US"/>
          </a:p>
        </p:txBody>
      </p:sp>
    </p:spTree>
    <p:extLst>
      <p:ext uri="{BB962C8B-B14F-4D97-AF65-F5344CB8AC3E}">
        <p14:creationId xmlns:p14="http://schemas.microsoft.com/office/powerpoint/2010/main" val="121324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0AE2BBB9-4D8F-4394-BC1F-16FBD32BD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57" y="1764952"/>
            <a:ext cx="4988592" cy="2855172"/>
          </a:xfrm>
          <a:prstGeom prst="rect">
            <a:avLst/>
          </a:prstGeom>
          <a:ln w="19050">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AC0A3ACF-0E71-4F94-9049-B2E23AF3B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611" y="3429000"/>
            <a:ext cx="4783932" cy="2738037"/>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sp>
        <p:nvSpPr>
          <p:cNvPr id="11" name="Title 1">
            <a:extLst>
              <a:ext uri="{FF2B5EF4-FFF2-40B4-BE49-F238E27FC236}">
                <a16:creationId xmlns:a16="http://schemas.microsoft.com/office/drawing/2014/main" id="{DA305060-ECCE-412C-89CB-883FEE24DD4E}"/>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Flood Risk Reduction for Next Harvey</a:t>
            </a:r>
          </a:p>
        </p:txBody>
      </p:sp>
      <p:sp>
        <p:nvSpPr>
          <p:cNvPr id="12" name="TextBox 11">
            <a:extLst>
              <a:ext uri="{FF2B5EF4-FFF2-40B4-BE49-F238E27FC236}">
                <a16:creationId xmlns:a16="http://schemas.microsoft.com/office/drawing/2014/main" id="{8EC49778-87B5-447A-BC52-B71565BA58B1}"/>
              </a:ext>
            </a:extLst>
          </p:cNvPr>
          <p:cNvSpPr txBox="1"/>
          <p:nvPr/>
        </p:nvSpPr>
        <p:spPr>
          <a:xfrm>
            <a:off x="6673516" y="1764952"/>
            <a:ext cx="4094121" cy="1200329"/>
          </a:xfrm>
          <a:prstGeom prst="rect">
            <a:avLst/>
          </a:prstGeom>
          <a:noFill/>
        </p:spPr>
        <p:txBody>
          <a:bodyPr wrap="square" rtlCol="0">
            <a:spAutoFit/>
          </a:bodyPr>
          <a:lstStyle/>
          <a:p>
            <a:pPr algn="ctr"/>
            <a:r>
              <a:rPr lang="en-US" sz="2400" dirty="0">
                <a:solidFill>
                  <a:schemeClr val="accent1">
                    <a:lumMod val="75000"/>
                  </a:schemeClr>
                </a:solidFill>
              </a:rPr>
              <a:t>January 23, 2019</a:t>
            </a:r>
          </a:p>
          <a:p>
            <a:pPr algn="ctr"/>
            <a:r>
              <a:rPr lang="en-US" sz="2400" dirty="0">
                <a:solidFill>
                  <a:schemeClr val="accent1">
                    <a:lumMod val="75000"/>
                  </a:schemeClr>
                </a:solidFill>
              </a:rPr>
              <a:t>Houston Emergency Coders</a:t>
            </a:r>
          </a:p>
          <a:p>
            <a:pPr algn="ctr"/>
            <a:r>
              <a:rPr lang="en-US" sz="2400" dirty="0">
                <a:solidFill>
                  <a:schemeClr val="accent1">
                    <a:lumMod val="75000"/>
                  </a:schemeClr>
                </a:solidFill>
              </a:rPr>
              <a:t>Rice University - Houston, Texas</a:t>
            </a:r>
          </a:p>
        </p:txBody>
      </p:sp>
      <p:sp>
        <p:nvSpPr>
          <p:cNvPr id="13" name="TextBox 12">
            <a:extLst>
              <a:ext uri="{FF2B5EF4-FFF2-40B4-BE49-F238E27FC236}">
                <a16:creationId xmlns:a16="http://schemas.microsoft.com/office/drawing/2014/main" id="{7C4833FC-7A91-463D-8A38-8EB39C68720B}"/>
              </a:ext>
            </a:extLst>
          </p:cNvPr>
          <p:cNvSpPr txBox="1"/>
          <p:nvPr/>
        </p:nvSpPr>
        <p:spPr>
          <a:xfrm>
            <a:off x="2340768" y="4966708"/>
            <a:ext cx="2112922" cy="1200329"/>
          </a:xfrm>
          <a:prstGeom prst="rect">
            <a:avLst/>
          </a:prstGeom>
          <a:noFill/>
        </p:spPr>
        <p:txBody>
          <a:bodyPr wrap="square" rtlCol="0">
            <a:spAutoFit/>
          </a:bodyPr>
          <a:lstStyle/>
          <a:p>
            <a:r>
              <a:rPr lang="en-US" sz="2400" dirty="0">
                <a:solidFill>
                  <a:schemeClr val="accent1">
                    <a:lumMod val="50000"/>
                  </a:schemeClr>
                </a:solidFill>
              </a:rPr>
              <a:t>Lesly Bohuchot</a:t>
            </a:r>
          </a:p>
          <a:p>
            <a:r>
              <a:rPr lang="en-US" sz="2400" dirty="0">
                <a:solidFill>
                  <a:schemeClr val="accent1">
                    <a:lumMod val="50000"/>
                  </a:schemeClr>
                </a:solidFill>
              </a:rPr>
              <a:t>Doug Newsom</a:t>
            </a:r>
          </a:p>
          <a:p>
            <a:r>
              <a:rPr lang="en-US" sz="2400" dirty="0">
                <a:solidFill>
                  <a:schemeClr val="accent1">
                    <a:lumMod val="50000"/>
                  </a:schemeClr>
                </a:solidFill>
              </a:rPr>
              <a:t>Margret Saniel</a:t>
            </a:r>
          </a:p>
        </p:txBody>
      </p:sp>
    </p:spTree>
    <p:extLst>
      <p:ext uri="{BB962C8B-B14F-4D97-AF65-F5344CB8AC3E}">
        <p14:creationId xmlns:p14="http://schemas.microsoft.com/office/powerpoint/2010/main" val="358054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9B70-5928-4D01-8970-60263E346D55}"/>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and Twitter</a:t>
            </a:r>
          </a:p>
        </p:txBody>
      </p:sp>
      <p:pic>
        <p:nvPicPr>
          <p:cNvPr id="3" name="Picture 2">
            <a:extLst>
              <a:ext uri="{FF2B5EF4-FFF2-40B4-BE49-F238E27FC236}">
                <a16:creationId xmlns:a16="http://schemas.microsoft.com/office/drawing/2014/main" id="{3CEA6A7A-A79E-4D54-BF7F-5236359BC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18" y="1690688"/>
            <a:ext cx="7210642" cy="4807094"/>
          </a:xfrm>
          <a:prstGeom prst="rect">
            <a:avLst/>
          </a:prstGeom>
        </p:spPr>
      </p:pic>
      <p:sp>
        <p:nvSpPr>
          <p:cNvPr id="4" name="TextBox 3">
            <a:extLst>
              <a:ext uri="{FF2B5EF4-FFF2-40B4-BE49-F238E27FC236}">
                <a16:creationId xmlns:a16="http://schemas.microsoft.com/office/drawing/2014/main" id="{B82328E6-3619-4063-8405-811AFC18A5D1}"/>
              </a:ext>
            </a:extLst>
          </p:cNvPr>
          <p:cNvSpPr txBox="1"/>
          <p:nvPr/>
        </p:nvSpPr>
        <p:spPr>
          <a:xfrm>
            <a:off x="8160327" y="3078572"/>
            <a:ext cx="3754582" cy="2308324"/>
          </a:xfrm>
          <a:prstGeom prst="rect">
            <a:avLst/>
          </a:prstGeom>
          <a:noFill/>
        </p:spPr>
        <p:txBody>
          <a:bodyPr wrap="square" rtlCol="0">
            <a:spAutoFit/>
          </a:bodyPr>
          <a:lstStyle/>
          <a:p>
            <a:r>
              <a:rPr lang="en-US" dirty="0"/>
              <a:t>Peak rainfall total to 60.36 inches</a:t>
            </a:r>
          </a:p>
          <a:p>
            <a:endParaRPr lang="en-US" dirty="0"/>
          </a:p>
          <a:p>
            <a:endParaRPr lang="en-US" dirty="0"/>
          </a:p>
          <a:p>
            <a:r>
              <a:rPr lang="en-US" dirty="0"/>
              <a:t>Peak tweets hit 950,000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783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790-D994-4437-BC47-3A5C4137FCA2}"/>
              </a:ext>
            </a:extLst>
          </p:cNvPr>
          <p:cNvSpPr>
            <a:spLocks noGrp="1"/>
          </p:cNvSpPr>
          <p:nvPr>
            <p:ph type="title"/>
          </p:nvPr>
        </p:nvSpPr>
        <p:spPr>
          <a:xfrm>
            <a:off x="838200" y="365125"/>
            <a:ext cx="10515600" cy="1325563"/>
          </a:xfrm>
        </p:spPr>
        <p:txBody>
          <a:bodyPr>
            <a:normAutofit/>
          </a:bodyPr>
          <a:lstStyle/>
          <a:p>
            <a:pPr algn="ctr"/>
            <a:r>
              <a:rPr lang="en-US" sz="3700" b="1" spc="100" dirty="0"/>
              <a:t>Service Requests and Social Media</a:t>
            </a:r>
          </a:p>
        </p:txBody>
      </p:sp>
      <p:pic>
        <p:nvPicPr>
          <p:cNvPr id="3" name="Picture 2">
            <a:extLst>
              <a:ext uri="{FF2B5EF4-FFF2-40B4-BE49-F238E27FC236}">
                <a16:creationId xmlns:a16="http://schemas.microsoft.com/office/drawing/2014/main" id="{83F0FE88-4208-4FC7-AE77-F5419165F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834" y="1690688"/>
            <a:ext cx="6645494" cy="4430329"/>
          </a:xfrm>
          <a:prstGeom prst="rect">
            <a:avLst/>
          </a:prstGeom>
        </p:spPr>
      </p:pic>
      <p:sp>
        <p:nvSpPr>
          <p:cNvPr id="4" name="Freeform 28">
            <a:extLst>
              <a:ext uri="{FF2B5EF4-FFF2-40B4-BE49-F238E27FC236}">
                <a16:creationId xmlns:a16="http://schemas.microsoft.com/office/drawing/2014/main" id="{2874F487-0C6B-45CD-82EE-E2F69C51A5EE}"/>
              </a:ext>
            </a:extLst>
          </p:cNvPr>
          <p:cNvSpPr/>
          <p:nvPr/>
        </p:nvSpPr>
        <p:spPr>
          <a:xfrm>
            <a:off x="8891181" y="2386419"/>
            <a:ext cx="1563238" cy="2509663"/>
          </a:xfrm>
          <a:custGeom>
            <a:avLst/>
            <a:gdLst>
              <a:gd name="connsiteX0" fmla="*/ 0 w 1563238"/>
              <a:gd name="connsiteY0" fmla="*/ 0 h 2509663"/>
              <a:gd name="connsiteX1" fmla="*/ 1360968 w 1563238"/>
              <a:gd name="connsiteY1" fmla="*/ 2509283 h 2509663"/>
              <a:gd name="connsiteX2" fmla="*/ 1531089 w 1563238"/>
              <a:gd name="connsiteY2" fmla="*/ 148855 h 2509663"/>
            </a:gdLst>
            <a:ahLst/>
            <a:cxnLst>
              <a:cxn ang="0">
                <a:pos x="connsiteX0" y="connsiteY0"/>
              </a:cxn>
              <a:cxn ang="0">
                <a:pos x="connsiteX1" y="connsiteY1"/>
              </a:cxn>
              <a:cxn ang="0">
                <a:pos x="connsiteX2" y="connsiteY2"/>
              </a:cxn>
            </a:cxnLst>
            <a:rect l="l" t="t" r="r" b="b"/>
            <a:pathLst>
              <a:path w="1563238" h="2509663">
                <a:moveTo>
                  <a:pt x="0" y="0"/>
                </a:moveTo>
                <a:cubicBezTo>
                  <a:pt x="552893" y="1242237"/>
                  <a:pt x="1105787" y="2484474"/>
                  <a:pt x="1360968" y="2509283"/>
                </a:cubicBezTo>
                <a:cubicBezTo>
                  <a:pt x="1616150" y="2534092"/>
                  <a:pt x="1573619" y="1341473"/>
                  <a:pt x="1531089" y="148855"/>
                </a:cubicBezTo>
              </a:path>
            </a:pathLst>
          </a:custGeom>
          <a:ln>
            <a:solidFill>
              <a:schemeClr val="tx1">
                <a:lumMod val="85000"/>
                <a:lumOff val="15000"/>
              </a:schemeClr>
            </a:solidFill>
            <a:prstDash val="sysDash"/>
            <a:tailEnd type="arrow"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67CBE27-8D76-49CA-B8A1-D23C0E7EADBE}"/>
              </a:ext>
            </a:extLst>
          </p:cNvPr>
          <p:cNvSpPr txBox="1"/>
          <p:nvPr/>
        </p:nvSpPr>
        <p:spPr>
          <a:xfrm>
            <a:off x="428329" y="2181786"/>
            <a:ext cx="4127919" cy="3416320"/>
          </a:xfrm>
          <a:prstGeom prst="rect">
            <a:avLst/>
          </a:prstGeom>
          <a:noFill/>
        </p:spPr>
        <p:txBody>
          <a:bodyPr wrap="square" rtlCol="0">
            <a:spAutoFit/>
          </a:bodyPr>
          <a:lstStyle/>
          <a:p>
            <a:endParaRPr lang="en-US" dirty="0"/>
          </a:p>
          <a:p>
            <a:endParaRPr lang="en-US" dirty="0"/>
          </a:p>
          <a:p>
            <a:r>
              <a:rPr lang="en-US" dirty="0"/>
              <a:t>About 50,000 requests sent in 8/18 – 9/22</a:t>
            </a:r>
          </a:p>
          <a:p>
            <a:endParaRPr lang="en-US" dirty="0"/>
          </a:p>
          <a:p>
            <a:endParaRPr lang="en-US" dirty="0"/>
          </a:p>
          <a:p>
            <a:r>
              <a:rPr lang="en-US" dirty="0"/>
              <a:t>700+ SR still open to date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06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b="1" dirty="0"/>
              <a:t>Lesly - Questions, Exploration  &amp; Data Clean-Up</a:t>
            </a:r>
          </a:p>
        </p:txBody>
      </p:sp>
      <p:sp>
        <p:nvSpPr>
          <p:cNvPr id="3" name="Content Placeholder 2"/>
          <p:cNvSpPr>
            <a:spLocks noGrp="1"/>
          </p:cNvSpPr>
          <p:nvPr>
            <p:ph idx="1"/>
          </p:nvPr>
        </p:nvSpPr>
        <p:spPr>
          <a:xfrm>
            <a:off x="838200" y="1825624"/>
            <a:ext cx="10515600" cy="4667251"/>
          </a:xfrm>
        </p:spPr>
        <p:txBody>
          <a:bodyPr>
            <a:normAutofit/>
          </a:bodyPr>
          <a:lstStyle/>
          <a:p>
            <a:r>
              <a:rPr lang="en-US" sz="2000" dirty="0"/>
              <a:t>Risk reduction for future storms</a:t>
            </a:r>
            <a:br>
              <a:rPr lang="en-US" sz="2000" dirty="0"/>
            </a:br>
            <a:endParaRPr lang="en-US" sz="2000" dirty="0"/>
          </a:p>
          <a:p>
            <a:pPr lvl="1"/>
            <a:r>
              <a:rPr lang="en-US" sz="2000" dirty="0"/>
              <a:t>What can we do to improve our current reservoirs?</a:t>
            </a:r>
          </a:p>
          <a:p>
            <a:pPr lvl="2"/>
            <a:r>
              <a:rPr lang="en-US" dirty="0"/>
              <a:t>Release rate data, data reservoir conditions</a:t>
            </a:r>
            <a:br>
              <a:rPr lang="en-US" dirty="0"/>
            </a:br>
            <a:endParaRPr lang="en-US" dirty="0"/>
          </a:p>
          <a:p>
            <a:pPr lvl="1"/>
            <a:r>
              <a:rPr lang="en-US" sz="2000" dirty="0"/>
              <a:t>What other solutions does the data suggest can help improve flooding conditions in Houston </a:t>
            </a:r>
          </a:p>
          <a:p>
            <a:pPr lvl="2"/>
            <a:r>
              <a:rPr lang="en-US" dirty="0"/>
              <a:t>Katy prairie data, soil data, </a:t>
            </a:r>
            <a:br>
              <a:rPr lang="en-US" dirty="0"/>
            </a:br>
            <a:endParaRPr lang="en-US" dirty="0"/>
          </a:p>
          <a:p>
            <a:pPr lvl="1"/>
            <a:r>
              <a:rPr lang="en-US" sz="2000" dirty="0"/>
              <a:t>How does the Houston rapid development affect future flood disaster? </a:t>
            </a:r>
          </a:p>
          <a:p>
            <a:pPr lvl="2"/>
            <a:r>
              <a:rPr lang="en-US" dirty="0"/>
              <a:t>Population growth projections, census</a:t>
            </a:r>
            <a:br>
              <a:rPr lang="en-US" dirty="0"/>
            </a:br>
            <a:endParaRPr lang="en-US" dirty="0"/>
          </a:p>
          <a:p>
            <a:r>
              <a:rPr lang="en-US" sz="2000" dirty="0"/>
              <a:t>Describe the exploration &amp; clean up process</a:t>
            </a:r>
            <a:br>
              <a:rPr lang="en-US" sz="2000" dirty="0"/>
            </a:br>
            <a:endParaRPr lang="en-US" sz="2000" dirty="0"/>
          </a:p>
          <a:p>
            <a:r>
              <a:rPr lang="en-US" sz="2000" dirty="0"/>
              <a:t>Discuss insights you had while exploring the data and how you solved them</a:t>
            </a:r>
          </a:p>
        </p:txBody>
      </p:sp>
    </p:spTree>
    <p:extLst>
      <p:ext uri="{BB962C8B-B14F-4D97-AF65-F5344CB8AC3E}">
        <p14:creationId xmlns:p14="http://schemas.microsoft.com/office/powerpoint/2010/main" val="128163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315C-F942-44CF-80EB-F93E89D74875}"/>
              </a:ext>
            </a:extLst>
          </p:cNvPr>
          <p:cNvSpPr>
            <a:spLocks noGrp="1"/>
          </p:cNvSpPr>
          <p:nvPr>
            <p:ph type="title"/>
          </p:nvPr>
        </p:nvSpPr>
        <p:spPr>
          <a:xfrm>
            <a:off x="838200" y="365125"/>
            <a:ext cx="10515600" cy="1325563"/>
          </a:xfrm>
        </p:spPr>
        <p:txBody>
          <a:bodyPr>
            <a:normAutofit/>
          </a:bodyPr>
          <a:lstStyle/>
          <a:p>
            <a:pPr algn="ctr"/>
            <a:r>
              <a:rPr lang="en-US" sz="3700" b="1" spc="100" dirty="0"/>
              <a:t>3</a:t>
            </a:r>
            <a:r>
              <a:rPr lang="en-US" sz="3700" b="1" spc="100" baseline="30000" dirty="0"/>
              <a:t>rd</a:t>
            </a:r>
            <a:r>
              <a:rPr lang="en-US" sz="3700" b="1" spc="100" dirty="0"/>
              <a:t> reservoir Cypress Creek Watershed</a:t>
            </a:r>
          </a:p>
        </p:txBody>
      </p:sp>
      <p:pic>
        <p:nvPicPr>
          <p:cNvPr id="3" name="Picture 2" descr="Screen Shot 2019-01-21 at 12.26.51 AM.png">
            <a:extLst>
              <a:ext uri="{FF2B5EF4-FFF2-40B4-BE49-F238E27FC236}">
                <a16:creationId xmlns:a16="http://schemas.microsoft.com/office/drawing/2014/main" id="{2D4C166E-FD7C-4250-AE10-8034321C2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3" y="1690688"/>
            <a:ext cx="5981693" cy="4922906"/>
          </a:xfrm>
          <a:prstGeom prst="rect">
            <a:avLst/>
          </a:prstGeom>
        </p:spPr>
      </p:pic>
    </p:spTree>
    <p:extLst>
      <p:ext uri="{BB962C8B-B14F-4D97-AF65-F5344CB8AC3E}">
        <p14:creationId xmlns:p14="http://schemas.microsoft.com/office/powerpoint/2010/main" val="382673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7B51-9C7F-44E5-9D45-1F1ED2CECC7F}"/>
              </a:ext>
            </a:extLst>
          </p:cNvPr>
          <p:cNvSpPr>
            <a:spLocks noGrp="1"/>
          </p:cNvSpPr>
          <p:nvPr>
            <p:ph type="title"/>
          </p:nvPr>
        </p:nvSpPr>
        <p:spPr>
          <a:xfrm>
            <a:off x="838200" y="365125"/>
            <a:ext cx="10515600" cy="1325563"/>
          </a:xfrm>
        </p:spPr>
        <p:txBody>
          <a:bodyPr>
            <a:normAutofit/>
          </a:bodyPr>
          <a:lstStyle/>
          <a:p>
            <a:pPr algn="ctr"/>
            <a:r>
              <a:rPr lang="en-US" sz="3700" b="1" spc="100" dirty="0"/>
              <a:t>Population Growth Projection</a:t>
            </a:r>
          </a:p>
        </p:txBody>
      </p:sp>
      <p:pic>
        <p:nvPicPr>
          <p:cNvPr id="3" name="Picture 2" descr="population.png">
            <a:extLst>
              <a:ext uri="{FF2B5EF4-FFF2-40B4-BE49-F238E27FC236}">
                <a16:creationId xmlns:a16="http://schemas.microsoft.com/office/drawing/2014/main" id="{F704D6C4-916F-4FF2-918D-1C477145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555" y="1355607"/>
            <a:ext cx="7831667" cy="5221111"/>
          </a:xfrm>
          <a:prstGeom prst="rect">
            <a:avLst/>
          </a:prstGeom>
        </p:spPr>
      </p:pic>
    </p:spTree>
    <p:extLst>
      <p:ext uri="{BB962C8B-B14F-4D97-AF65-F5344CB8AC3E}">
        <p14:creationId xmlns:p14="http://schemas.microsoft.com/office/powerpoint/2010/main" val="320240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Flood Risk Probability</a:t>
            </a:r>
          </a:p>
        </p:txBody>
      </p:sp>
      <p:sp>
        <p:nvSpPr>
          <p:cNvPr id="2" name="Rectangle 1">
            <a:extLst>
              <a:ext uri="{FF2B5EF4-FFF2-40B4-BE49-F238E27FC236}">
                <a16:creationId xmlns:a16="http://schemas.microsoft.com/office/drawing/2014/main" id="{E8ADA7AF-1154-4F4C-871B-CB18FF366D0C}"/>
              </a:ext>
            </a:extLst>
          </p:cNvPr>
          <p:cNvSpPr/>
          <p:nvPr/>
        </p:nvSpPr>
        <p:spPr>
          <a:xfrm>
            <a:off x="2834640" y="2173184"/>
            <a:ext cx="6522720" cy="419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381F774-6C55-4F09-8593-3F3321C12E00}"/>
              </a:ext>
            </a:extLst>
          </p:cNvPr>
          <p:cNvSpPr txBox="1">
            <a:spLocks/>
          </p:cNvSpPr>
          <p:nvPr/>
        </p:nvSpPr>
        <p:spPr>
          <a:xfrm>
            <a:off x="838200" y="1690688"/>
            <a:ext cx="10515600" cy="640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spc="100" dirty="0"/>
              <a:t>Add Plot Here</a:t>
            </a:r>
          </a:p>
        </p:txBody>
      </p:sp>
    </p:spTree>
    <p:extLst>
      <p:ext uri="{BB962C8B-B14F-4D97-AF65-F5344CB8AC3E}">
        <p14:creationId xmlns:p14="http://schemas.microsoft.com/office/powerpoint/2010/main" val="206176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Lesly &amp; Margret - Discussion and Post Mortem </a:t>
            </a:r>
          </a:p>
        </p:txBody>
      </p:sp>
      <p:sp>
        <p:nvSpPr>
          <p:cNvPr id="2" name="Rectangle 1"/>
          <p:cNvSpPr/>
          <p:nvPr/>
        </p:nvSpPr>
        <p:spPr>
          <a:xfrm>
            <a:off x="838200" y="1687754"/>
            <a:ext cx="8339667" cy="4708981"/>
          </a:xfrm>
          <a:prstGeom prst="rect">
            <a:avLst/>
          </a:prstGeom>
        </p:spPr>
        <p:txBody>
          <a:bodyPr wrap="square">
            <a:spAutoFit/>
          </a:bodyPr>
          <a:lstStyle/>
          <a:p>
            <a:pPr marL="342900" indent="-342900">
              <a:buFont typeface="Arial" panose="020B0604020202020204" pitchFamily="34" charset="0"/>
              <a:buChar char="•"/>
            </a:pPr>
            <a:r>
              <a:rPr lang="en-US" sz="2000" dirty="0"/>
              <a:t>What were the findings?</a:t>
            </a:r>
            <a:br>
              <a:rPr lang="en-US" sz="2000" dirty="0"/>
            </a:br>
            <a:endParaRPr lang="en-US" sz="2000" dirty="0"/>
          </a:p>
          <a:p>
            <a:pPr marL="342900" indent="-342900">
              <a:buFont typeface="Arial" panose="020B0604020202020204" pitchFamily="34" charset="0"/>
              <a:buChar char="•"/>
            </a:pPr>
            <a:r>
              <a:rPr lang="en-US" sz="2000" dirty="0"/>
              <a:t>Did we expect them? What inferences or general conclusions can we draw from the analysis</a:t>
            </a:r>
            <a:br>
              <a:rPr lang="en-US" sz="2000" dirty="0"/>
            </a:br>
            <a:endParaRPr lang="en-US" sz="2000" dirty="0"/>
          </a:p>
          <a:p>
            <a:pPr marL="285750" indent="-285750">
              <a:buFont typeface="Arial" panose="020B0604020202020204" pitchFamily="34" charset="0"/>
              <a:buChar char="•"/>
            </a:pPr>
            <a:r>
              <a:rPr lang="en-US" sz="2000" dirty="0"/>
              <a:t>What difficulties arose and how did we deal with them?</a:t>
            </a:r>
          </a:p>
          <a:p>
            <a:pPr marL="742950" lvl="1" indent="-285750">
              <a:buFont typeface="Arial" panose="020B0604020202020204" pitchFamily="34" charset="0"/>
              <a:buChar char="•"/>
            </a:pPr>
            <a:r>
              <a:rPr lang="en-US" sz="2000" dirty="0"/>
              <a:t>Lack of raw data</a:t>
            </a:r>
          </a:p>
          <a:p>
            <a:pPr marL="742950" lvl="1" indent="-285750">
              <a:buFont typeface="Arial" panose="020B0604020202020204" pitchFamily="34" charset="0"/>
              <a:buChar char="•"/>
            </a:pPr>
            <a:r>
              <a:rPr lang="en-US" sz="2000" dirty="0"/>
              <a:t>Talking with experts</a:t>
            </a:r>
          </a:p>
          <a:p>
            <a:pPr marL="1200150" lvl="2" indent="-285750">
              <a:buFont typeface="Arial" panose="020B0604020202020204" pitchFamily="34" charset="0"/>
              <a:buChar char="•"/>
            </a:pPr>
            <a:r>
              <a:rPr lang="en-US" sz="2000" dirty="0"/>
              <a:t>Matthew </a:t>
            </a:r>
            <a:r>
              <a:rPr lang="en-US" sz="2000" dirty="0" err="1"/>
              <a:t>Zeve</a:t>
            </a:r>
            <a:r>
              <a:rPr lang="en-US" sz="2000" dirty="0"/>
              <a:t>, Dr. Phil </a:t>
            </a:r>
            <a:r>
              <a:rPr lang="en-US" sz="2000" dirty="0" err="1"/>
              <a:t>Bedient</a:t>
            </a:r>
            <a:r>
              <a:rPr lang="en-US" sz="2000" dirty="0"/>
              <a:t> steered our analysis in a different direction</a:t>
            </a:r>
            <a:br>
              <a:rPr lang="en-US" sz="2000" dirty="0"/>
            </a:br>
            <a:endParaRPr lang="en-US" sz="2000" dirty="0"/>
          </a:p>
          <a:p>
            <a:pPr marL="285750" indent="-285750">
              <a:buFont typeface="Arial" panose="020B0604020202020204" pitchFamily="34" charset="0"/>
              <a:buChar char="•"/>
            </a:pPr>
            <a:r>
              <a:rPr lang="en-US" sz="2000" dirty="0"/>
              <a:t>What additional questions came up with no time to answer?</a:t>
            </a:r>
          </a:p>
          <a:p>
            <a:pPr marL="742950" lvl="1" indent="-285750">
              <a:buFont typeface="Arial" panose="020B0604020202020204" pitchFamily="34" charset="0"/>
              <a:buChar char="•"/>
            </a:pPr>
            <a:r>
              <a:rPr lang="en-US" sz="2000" dirty="0"/>
              <a:t>Underground tunnel solution</a:t>
            </a:r>
            <a:br>
              <a:rPr lang="en-US" sz="2000" dirty="0"/>
            </a:br>
            <a:endParaRPr lang="en-US" sz="2000" dirty="0"/>
          </a:p>
          <a:p>
            <a:pPr marL="285750" indent="-285750">
              <a:buFont typeface="Arial" panose="020B0604020202020204" pitchFamily="34" charset="0"/>
              <a:buChar char="•"/>
            </a:pPr>
            <a:r>
              <a:rPr lang="en-US" sz="2000" dirty="0"/>
              <a:t>What would you research next if you had two more weeks? </a:t>
            </a:r>
          </a:p>
        </p:txBody>
      </p:sp>
    </p:spTree>
    <p:extLst>
      <p:ext uri="{BB962C8B-B14F-4D97-AF65-F5344CB8AC3E}">
        <p14:creationId xmlns:p14="http://schemas.microsoft.com/office/powerpoint/2010/main" val="268265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Conclusions</a:t>
            </a:r>
          </a:p>
        </p:txBody>
      </p:sp>
      <p:sp>
        <p:nvSpPr>
          <p:cNvPr id="2" name="TextBox 1">
            <a:extLst>
              <a:ext uri="{FF2B5EF4-FFF2-40B4-BE49-F238E27FC236}">
                <a16:creationId xmlns:a16="http://schemas.microsoft.com/office/drawing/2014/main" id="{5E653054-42DA-47AB-A6FE-710D21D67A48}"/>
              </a:ext>
            </a:extLst>
          </p:cNvPr>
          <p:cNvSpPr txBox="1"/>
          <p:nvPr/>
        </p:nvSpPr>
        <p:spPr>
          <a:xfrm>
            <a:off x="4165600" y="1690688"/>
            <a:ext cx="3860800" cy="44480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Number 1 - Doug</a:t>
            </a:r>
          </a:p>
          <a:p>
            <a:pPr marL="285750" indent="-285750">
              <a:lnSpc>
                <a:spcPct val="150000"/>
              </a:lnSpc>
              <a:buFont typeface="Arial" panose="020B0604020202020204" pitchFamily="34" charset="0"/>
              <a:buChar char="•"/>
            </a:pPr>
            <a:r>
              <a:rPr lang="en-US" sz="3200" dirty="0"/>
              <a:t>Number 2 - Doug</a:t>
            </a:r>
          </a:p>
          <a:p>
            <a:pPr marL="285750" indent="-285750">
              <a:lnSpc>
                <a:spcPct val="150000"/>
              </a:lnSpc>
              <a:buFont typeface="Arial" panose="020B0604020202020204" pitchFamily="34" charset="0"/>
              <a:buChar char="•"/>
            </a:pPr>
            <a:r>
              <a:rPr lang="en-US" sz="3200" dirty="0"/>
              <a:t>Number 3 - Margret</a:t>
            </a:r>
          </a:p>
          <a:p>
            <a:pPr marL="285750" indent="-285750">
              <a:lnSpc>
                <a:spcPct val="150000"/>
              </a:lnSpc>
              <a:buFont typeface="Arial" panose="020B0604020202020204" pitchFamily="34" charset="0"/>
              <a:buChar char="•"/>
            </a:pPr>
            <a:r>
              <a:rPr lang="en-US" sz="3200" dirty="0"/>
              <a:t>Number 4 - Margret</a:t>
            </a:r>
          </a:p>
          <a:p>
            <a:pPr marL="285750" indent="-285750">
              <a:lnSpc>
                <a:spcPct val="150000"/>
              </a:lnSpc>
              <a:buFont typeface="Arial" panose="020B0604020202020204" pitchFamily="34" charset="0"/>
              <a:buChar char="•"/>
            </a:pPr>
            <a:r>
              <a:rPr lang="en-US" sz="3200" dirty="0"/>
              <a:t>Number 5 - Lesly</a:t>
            </a:r>
          </a:p>
          <a:p>
            <a:pPr marL="285750" indent="-285750">
              <a:lnSpc>
                <a:spcPct val="150000"/>
              </a:lnSpc>
              <a:buFont typeface="Arial" panose="020B0604020202020204" pitchFamily="34" charset="0"/>
              <a:buChar char="•"/>
            </a:pPr>
            <a:r>
              <a:rPr lang="en-US" sz="3200" dirty="0"/>
              <a:t>Number 6 - Lesly</a:t>
            </a:r>
          </a:p>
        </p:txBody>
      </p:sp>
    </p:spTree>
    <p:extLst>
      <p:ext uri="{BB962C8B-B14F-4D97-AF65-F5344CB8AC3E}">
        <p14:creationId xmlns:p14="http://schemas.microsoft.com/office/powerpoint/2010/main" val="189205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sz="2200" dirty="0"/>
              <a:t>Hypothesis</a:t>
            </a:r>
            <a:br>
              <a:rPr lang="en-US" sz="2200" dirty="0"/>
            </a:br>
            <a:endParaRPr lang="en-US" sz="2200" dirty="0"/>
          </a:p>
          <a:p>
            <a:pPr lvl="1"/>
            <a:r>
              <a:rPr lang="en-US" sz="2200" dirty="0"/>
              <a:t>We all saw the destruction first hand of severe storms, we were personally affected by the devastation and we want to help reducing the risk of flooding in Houston for future storms</a:t>
            </a:r>
            <a:br>
              <a:rPr lang="en-US" sz="2200" dirty="0"/>
            </a:br>
            <a:endParaRPr lang="en-US" sz="2200" dirty="0"/>
          </a:p>
          <a:p>
            <a:r>
              <a:rPr lang="en-US" sz="2200" dirty="0"/>
              <a:t>What are the best ways to reduce flood risk?</a:t>
            </a:r>
            <a:br>
              <a:rPr lang="en-US" sz="2200" dirty="0"/>
            </a:br>
            <a:endParaRPr lang="en-US" sz="2200" dirty="0"/>
          </a:p>
          <a:p>
            <a:r>
              <a:rPr lang="en-US" sz="2200" dirty="0"/>
              <a:t>What did Harvey teach us</a:t>
            </a:r>
            <a:br>
              <a:rPr lang="en-US" sz="2200" dirty="0"/>
            </a:br>
            <a:endParaRPr lang="en-US" sz="2200" dirty="0"/>
          </a:p>
          <a:p>
            <a:r>
              <a:rPr lang="en-US" sz="2200" dirty="0"/>
              <a:t>Questions:</a:t>
            </a:r>
            <a:br>
              <a:rPr lang="en-US" sz="2200" dirty="0"/>
            </a:br>
            <a:endParaRPr lang="en-US" sz="2200" dirty="0"/>
          </a:p>
          <a:p>
            <a:pPr lvl="1"/>
            <a:r>
              <a:rPr lang="en-US" sz="2200" dirty="0"/>
              <a:t>What was the economic impact from Harvey upstream flooding? </a:t>
            </a:r>
          </a:p>
          <a:p>
            <a:pPr lvl="1"/>
            <a:r>
              <a:rPr lang="en-US" sz="2200" dirty="0"/>
              <a:t>What role did social media play? And how did it impact the city? </a:t>
            </a:r>
          </a:p>
          <a:p>
            <a:pPr lvl="1"/>
            <a:r>
              <a:rPr lang="en-US" sz="2200" dirty="0"/>
              <a:t>What does the data suggest would help to reduce flood risk in future storms?</a:t>
            </a:r>
          </a:p>
          <a:p>
            <a:pPr marL="457200" lvl="1" indent="0">
              <a:buNone/>
            </a:pPr>
            <a:endParaRPr lang="en-US" dirty="0"/>
          </a:p>
        </p:txBody>
      </p:sp>
      <p:sp>
        <p:nvSpPr>
          <p:cNvPr id="7" name="Title 1">
            <a:extLst>
              <a:ext uri="{FF2B5EF4-FFF2-40B4-BE49-F238E27FC236}">
                <a16:creationId xmlns:a16="http://schemas.microsoft.com/office/drawing/2014/main" id="{D97324C9-B83A-4FC2-B078-A221CD71697F}"/>
              </a:ext>
            </a:extLst>
          </p:cNvPr>
          <p:cNvSpPr>
            <a:spLocks noGrp="1"/>
          </p:cNvSpPr>
          <p:nvPr>
            <p:ph type="title"/>
          </p:nvPr>
        </p:nvSpPr>
        <p:spPr>
          <a:xfrm>
            <a:off x="838200" y="365125"/>
            <a:ext cx="10515600" cy="1325563"/>
          </a:xfrm>
        </p:spPr>
        <p:txBody>
          <a:bodyPr>
            <a:normAutofit/>
          </a:bodyPr>
          <a:lstStyle/>
          <a:p>
            <a:pPr algn="ctr"/>
            <a:r>
              <a:rPr lang="en-US" sz="3700" b="1" dirty="0"/>
              <a:t>Doug - Motivation &amp; Summary</a:t>
            </a:r>
          </a:p>
        </p:txBody>
      </p:sp>
    </p:spTree>
    <p:extLst>
      <p:ext uri="{BB962C8B-B14F-4D97-AF65-F5344CB8AC3E}">
        <p14:creationId xmlns:p14="http://schemas.microsoft.com/office/powerpoint/2010/main" val="361225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3247-FDBA-44F2-AAAF-313275F19E8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4B4D24-8D98-4F47-BC46-70DA7D073F6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07A5016-6D10-4EFB-A562-3EEE71166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61751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b="1" dirty="0"/>
              <a:t>Doug - Questions, Exploration  &amp; Data Clean-Up</a:t>
            </a:r>
          </a:p>
        </p:txBody>
      </p:sp>
      <p:sp>
        <p:nvSpPr>
          <p:cNvPr id="3" name="Content Placeholder 2"/>
          <p:cNvSpPr>
            <a:spLocks noGrp="1"/>
          </p:cNvSpPr>
          <p:nvPr>
            <p:ph idx="1"/>
          </p:nvPr>
        </p:nvSpPr>
        <p:spPr>
          <a:xfrm>
            <a:off x="838200" y="1690688"/>
            <a:ext cx="10515600" cy="3696401"/>
          </a:xfrm>
        </p:spPr>
        <p:txBody>
          <a:bodyPr>
            <a:normAutofit fontScale="25000" lnSpcReduction="20000"/>
          </a:bodyPr>
          <a:lstStyle/>
          <a:p>
            <a:r>
              <a:rPr lang="en-US" sz="8000" dirty="0"/>
              <a:t>Buffalo Bayou</a:t>
            </a:r>
            <a:br>
              <a:rPr lang="en-US" sz="8000" dirty="0"/>
            </a:br>
            <a:endParaRPr lang="en-US" sz="8000" dirty="0"/>
          </a:p>
          <a:p>
            <a:pPr lvl="1"/>
            <a:r>
              <a:rPr lang="en-US" sz="8000" dirty="0"/>
              <a:t>What were the water levels for dams before, during and after Harvey?</a:t>
            </a:r>
          </a:p>
          <a:p>
            <a:pPr lvl="2"/>
            <a:r>
              <a:rPr lang="en-US" sz="8000" dirty="0"/>
              <a:t>Release rates, historical flooding</a:t>
            </a:r>
            <a:br>
              <a:rPr lang="en-US" sz="8000" dirty="0"/>
            </a:br>
            <a:endParaRPr lang="en-US" sz="8000" dirty="0"/>
          </a:p>
          <a:p>
            <a:pPr lvl="1"/>
            <a:r>
              <a:rPr lang="en-US" sz="8000" dirty="0"/>
              <a:t>What was the capacity of the reservoirs before, during and after Harvey?</a:t>
            </a:r>
          </a:p>
          <a:p>
            <a:pPr lvl="2"/>
            <a:r>
              <a:rPr lang="en-US" sz="8000" dirty="0"/>
              <a:t>Historical data, watersheds</a:t>
            </a:r>
            <a:br>
              <a:rPr lang="en-US" sz="8000" dirty="0"/>
            </a:br>
            <a:endParaRPr lang="en-US" sz="8000" dirty="0"/>
          </a:p>
          <a:p>
            <a:pPr lvl="1"/>
            <a:r>
              <a:rPr lang="en-US" sz="8000" dirty="0"/>
              <a:t>What economic impact did this have?</a:t>
            </a:r>
          </a:p>
          <a:p>
            <a:pPr lvl="1"/>
            <a:endParaRPr lang="en-US" sz="8000" dirty="0"/>
          </a:p>
          <a:p>
            <a:r>
              <a:rPr lang="en-US" sz="8000" dirty="0"/>
              <a:t>Describe the exploration &amp; clean up process</a:t>
            </a:r>
            <a:br>
              <a:rPr lang="en-US" sz="8000" dirty="0"/>
            </a:br>
            <a:endParaRPr lang="en-US" sz="8000" dirty="0"/>
          </a:p>
          <a:p>
            <a:r>
              <a:rPr lang="en-US" sz="8000" dirty="0"/>
              <a:t>Discuss insights you had while exploring the data and how you solved them</a:t>
            </a:r>
          </a:p>
          <a:p>
            <a:pPr lvl="1"/>
            <a:endParaRPr lang="en-US" dirty="0"/>
          </a:p>
        </p:txBody>
      </p:sp>
    </p:spTree>
    <p:extLst>
      <p:ext uri="{BB962C8B-B14F-4D97-AF65-F5344CB8AC3E}">
        <p14:creationId xmlns:p14="http://schemas.microsoft.com/office/powerpoint/2010/main" val="39703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4DBF8C-9D45-41E7-9BA5-E78072B5D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73" y="1690688"/>
            <a:ext cx="4796123" cy="4446712"/>
          </a:xfrm>
          <a:prstGeom prst="rect">
            <a:avLst/>
          </a:prstGeom>
          <a:ln w="12700">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6CDD2EE-632E-46CE-A25C-2B1697629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205" y="1690688"/>
            <a:ext cx="4796124" cy="4446712"/>
          </a:xfrm>
          <a:prstGeom prst="rect">
            <a:avLst/>
          </a:prstGeom>
          <a:ln w="12700">
            <a:solidFill>
              <a:schemeClr val="tx1"/>
            </a:solidFill>
          </a:ln>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id="{F9C4A9CD-1584-4EEF-8CC3-5392F157ABE0}"/>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Study Area</a:t>
            </a:r>
          </a:p>
        </p:txBody>
      </p:sp>
    </p:spTree>
    <p:extLst>
      <p:ext uri="{BB962C8B-B14F-4D97-AF65-F5344CB8AC3E}">
        <p14:creationId xmlns:p14="http://schemas.microsoft.com/office/powerpoint/2010/main" val="1577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5099B4-6068-42D3-AC19-40C590FB4627}"/>
              </a:ext>
            </a:extLst>
          </p:cNvPr>
          <p:cNvSpPr>
            <a:spLocks noGrp="1"/>
          </p:cNvSpPr>
          <p:nvPr>
            <p:ph type="title"/>
          </p:nvPr>
        </p:nvSpPr>
        <p:spPr>
          <a:xfrm>
            <a:off x="838200" y="365125"/>
            <a:ext cx="10515600" cy="1325563"/>
          </a:xfrm>
        </p:spPr>
        <p:txBody>
          <a:bodyPr>
            <a:normAutofit/>
          </a:bodyPr>
          <a:lstStyle/>
          <a:p>
            <a:pPr algn="ctr"/>
            <a:r>
              <a:rPr lang="en-US" sz="3700" b="1" spc="100" dirty="0"/>
              <a:t>Reservoir Flooding</a:t>
            </a:r>
          </a:p>
        </p:txBody>
      </p:sp>
      <p:pic>
        <p:nvPicPr>
          <p:cNvPr id="6" name="Picture 5">
            <a:extLst>
              <a:ext uri="{FF2B5EF4-FFF2-40B4-BE49-F238E27FC236}">
                <a16:creationId xmlns:a16="http://schemas.microsoft.com/office/drawing/2014/main" id="{049681E3-D8D1-435D-9C7F-3E7D9E2D7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125" y="1690687"/>
            <a:ext cx="4796125" cy="4446712"/>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790F766-7EA5-4561-8D01-2CF726789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49" y="1690687"/>
            <a:ext cx="4796125" cy="4446712"/>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863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Flood Monitoring</a:t>
            </a:r>
          </a:p>
        </p:txBody>
      </p:sp>
      <p:pic>
        <p:nvPicPr>
          <p:cNvPr id="4" name="Picture 3">
            <a:extLst>
              <a:ext uri="{FF2B5EF4-FFF2-40B4-BE49-F238E27FC236}">
                <a16:creationId xmlns:a16="http://schemas.microsoft.com/office/drawing/2014/main" id="{C8BB42E4-E077-441D-80DB-5897996C5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754" y="1690688"/>
            <a:ext cx="4254491" cy="2836327"/>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pic>
        <p:nvPicPr>
          <p:cNvPr id="9" name="Content Placeholder 3">
            <a:extLst>
              <a:ext uri="{FF2B5EF4-FFF2-40B4-BE49-F238E27FC236}">
                <a16:creationId xmlns:a16="http://schemas.microsoft.com/office/drawing/2014/main" id="{968CD5F9-E0A8-4017-A062-5F2DAE078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811" y="4527015"/>
            <a:ext cx="10058400" cy="1606325"/>
          </a:xfrm>
          <a:prstGeom prst="rect">
            <a:avLst/>
          </a:prstGeom>
          <a:ln w="19050">
            <a:solidFill>
              <a:schemeClr val="tx1"/>
            </a:solidFill>
            <a:beve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8131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FFF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b="1" dirty="0"/>
              <a:t>Margret - Questions, Exploration  &amp; Data Clean-Up</a:t>
            </a:r>
          </a:p>
        </p:txBody>
      </p:sp>
      <p:sp>
        <p:nvSpPr>
          <p:cNvPr id="3" name="Content Placeholder 2"/>
          <p:cNvSpPr>
            <a:spLocks noGrp="1"/>
          </p:cNvSpPr>
          <p:nvPr>
            <p:ph idx="1"/>
          </p:nvPr>
        </p:nvSpPr>
        <p:spPr>
          <a:xfrm>
            <a:off x="838200" y="1690688"/>
            <a:ext cx="10515600" cy="3624680"/>
          </a:xfrm>
        </p:spPr>
        <p:txBody>
          <a:bodyPr>
            <a:normAutofit fontScale="92500" lnSpcReduction="10000"/>
          </a:bodyPr>
          <a:lstStyle/>
          <a:p>
            <a:r>
              <a:rPr lang="en-US" sz="2200" dirty="0"/>
              <a:t>Social Media Influence</a:t>
            </a:r>
            <a:br>
              <a:rPr lang="en-US" sz="2200" dirty="0"/>
            </a:br>
            <a:endParaRPr lang="en-US" sz="2200" dirty="0"/>
          </a:p>
          <a:p>
            <a:pPr lvl="1"/>
            <a:r>
              <a:rPr lang="en-US" sz="2200" dirty="0"/>
              <a:t>What were the trending topics during Harvey?</a:t>
            </a:r>
          </a:p>
          <a:p>
            <a:pPr lvl="2"/>
            <a:r>
              <a:rPr lang="en-US" sz="2200" dirty="0"/>
              <a:t>Patterns, spikes, trends from twitter</a:t>
            </a:r>
            <a:br>
              <a:rPr lang="en-US" sz="2200" dirty="0"/>
            </a:br>
            <a:endParaRPr lang="en-US" sz="2200" dirty="0"/>
          </a:p>
          <a:p>
            <a:pPr lvl="1"/>
            <a:r>
              <a:rPr lang="en-US" sz="2200" dirty="0"/>
              <a:t>Social media role in preventative crises</a:t>
            </a:r>
          </a:p>
          <a:p>
            <a:pPr lvl="2"/>
            <a:r>
              <a:rPr lang="en-US" sz="2200" dirty="0"/>
              <a:t>Twitter API’s </a:t>
            </a:r>
          </a:p>
          <a:p>
            <a:pPr lvl="1"/>
            <a:endParaRPr lang="en-US" sz="2200" dirty="0"/>
          </a:p>
          <a:p>
            <a:r>
              <a:rPr lang="en-US" sz="2200" dirty="0"/>
              <a:t>Describe the exploration &amp; clean up process</a:t>
            </a:r>
            <a:br>
              <a:rPr lang="en-US" sz="2200" dirty="0"/>
            </a:br>
            <a:endParaRPr lang="en-US" sz="2200" dirty="0"/>
          </a:p>
          <a:p>
            <a:r>
              <a:rPr lang="en-US" sz="2200" dirty="0"/>
              <a:t>Discuss insights you had while exploring the data and how you solved them</a:t>
            </a:r>
          </a:p>
          <a:p>
            <a:pPr lvl="1"/>
            <a:endParaRPr lang="en-US" dirty="0"/>
          </a:p>
        </p:txBody>
      </p:sp>
    </p:spTree>
    <p:extLst>
      <p:ext uri="{BB962C8B-B14F-4D97-AF65-F5344CB8AC3E}">
        <p14:creationId xmlns:p14="http://schemas.microsoft.com/office/powerpoint/2010/main" val="36479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A51AB6-D3D1-4DC3-AD5A-48235DF2B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07" y="3016251"/>
            <a:ext cx="3964053" cy="1263728"/>
          </a:xfrm>
          <a:prstGeom prst="rect">
            <a:avLst/>
          </a:prstGeom>
        </p:spPr>
      </p:pic>
      <p:sp>
        <p:nvSpPr>
          <p:cNvPr id="7" name="Title 1">
            <a:extLst>
              <a:ext uri="{FF2B5EF4-FFF2-40B4-BE49-F238E27FC236}">
                <a16:creationId xmlns:a16="http://schemas.microsoft.com/office/drawing/2014/main" id="{38C8E6AD-7338-4956-AE40-EE97775886B1}"/>
              </a:ext>
            </a:extLst>
          </p:cNvPr>
          <p:cNvSpPr>
            <a:spLocks noGrp="1"/>
          </p:cNvSpPr>
          <p:nvPr>
            <p:ph type="title"/>
          </p:nvPr>
        </p:nvSpPr>
        <p:spPr>
          <a:xfrm>
            <a:off x="838200" y="365125"/>
            <a:ext cx="10515600" cy="1325563"/>
          </a:xfrm>
        </p:spPr>
        <p:txBody>
          <a:bodyPr>
            <a:normAutofit/>
          </a:bodyPr>
          <a:lstStyle/>
          <a:p>
            <a:pPr algn="r"/>
            <a:r>
              <a:rPr lang="en-US" sz="3700" b="1" spc="100" dirty="0"/>
              <a:t>Hurricane Harvey on Social Media</a:t>
            </a:r>
          </a:p>
        </p:txBody>
      </p:sp>
      <p:pic>
        <p:nvPicPr>
          <p:cNvPr id="8" name="Picture 7" descr="Image result for hurricane harvey pictures retirement">
            <a:extLst>
              <a:ext uri="{FF2B5EF4-FFF2-40B4-BE49-F238E27FC236}">
                <a16:creationId xmlns:a16="http://schemas.microsoft.com/office/drawing/2014/main" id="{C0839DB0-B268-42D9-8704-7602222D5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78" y="633882"/>
            <a:ext cx="3152314" cy="21136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urricane harvey pictures">
            <a:extLst>
              <a:ext uri="{FF2B5EF4-FFF2-40B4-BE49-F238E27FC236}">
                <a16:creationId xmlns:a16="http://schemas.microsoft.com/office/drawing/2014/main" id="{42D703E7-D66A-4912-B256-62AA2DB40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53" y="4482920"/>
            <a:ext cx="3273963" cy="22070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42F5C-7F84-434B-BC18-20957311E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1814812"/>
            <a:ext cx="6692148" cy="4461432"/>
          </a:xfrm>
          <a:prstGeom prst="rect">
            <a:avLst/>
          </a:prstGeom>
        </p:spPr>
      </p:pic>
    </p:spTree>
    <p:extLst>
      <p:ext uri="{BB962C8B-B14F-4D97-AF65-F5344CB8AC3E}">
        <p14:creationId xmlns:p14="http://schemas.microsoft.com/office/powerpoint/2010/main" val="3238765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789</TotalTime>
  <Words>168</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Buffalo Bayou Flood Risk Reduction for Next Harvey</vt:lpstr>
      <vt:lpstr>Doug - Motivation &amp; Summary</vt:lpstr>
      <vt:lpstr>PowerPoint Presentation</vt:lpstr>
      <vt:lpstr>Doug - Questions, Exploration  &amp; Data Clean-Up</vt:lpstr>
      <vt:lpstr>Buffalo Bayou Study Area</vt:lpstr>
      <vt:lpstr>Reservoir Flooding</vt:lpstr>
      <vt:lpstr>Buffalo Bayou Flood Monitoring</vt:lpstr>
      <vt:lpstr>Margret - Questions, Exploration  &amp; Data Clean-Up</vt:lpstr>
      <vt:lpstr>Hurricane Harvey on Social Media</vt:lpstr>
      <vt:lpstr>Buffalo Bayou and Twitter</vt:lpstr>
      <vt:lpstr>Service Requests and Social Media</vt:lpstr>
      <vt:lpstr>Lesly - Questions, Exploration  &amp; Data Clean-Up</vt:lpstr>
      <vt:lpstr>3rd reservoir Cypress Creek Watershed</vt:lpstr>
      <vt:lpstr>Population Growth Projection</vt:lpstr>
      <vt:lpstr>Flood Risk Probability</vt:lpstr>
      <vt:lpstr>Lesly &amp; Margret - Discussion and Post Mortem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Newsom</dc:creator>
  <cp:lastModifiedBy>Doug Newsom</cp:lastModifiedBy>
  <cp:revision>66</cp:revision>
  <dcterms:created xsi:type="dcterms:W3CDTF">2019-01-19T08:20:41Z</dcterms:created>
  <dcterms:modified xsi:type="dcterms:W3CDTF">2019-01-23T01:36:53Z</dcterms:modified>
</cp:coreProperties>
</file>