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 Sans Light"/>
      <p:regular r:id="rId20"/>
      <p:bold r:id="rId21"/>
      <p:italic r:id="rId22"/>
      <p:boldItalic r:id="rId23"/>
    </p:embeddedFont>
    <p:embeddedFont>
      <p:font typeface="Lexend Deca"/>
      <p:regular r:id="rId24"/>
      <p:bold r:id="rId25"/>
    </p:embeddedFont>
    <p:embeddedFont>
      <p:font typeface="Nuni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Light-regular.fntdata"/><Relationship Id="rId22" Type="http://schemas.openxmlformats.org/officeDocument/2006/relationships/font" Target="fonts/NunitoSansLight-italic.fntdata"/><Relationship Id="rId21" Type="http://schemas.openxmlformats.org/officeDocument/2006/relationships/font" Target="fonts/NunitoSansLight-bold.fntdata"/><Relationship Id="rId24" Type="http://schemas.openxmlformats.org/officeDocument/2006/relationships/font" Target="fonts/LexendDeca-regular.fntdata"/><Relationship Id="rId23" Type="http://schemas.openxmlformats.org/officeDocument/2006/relationships/font" Target="fonts/Nunito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regular.fntdata"/><Relationship Id="rId25" Type="http://schemas.openxmlformats.org/officeDocument/2006/relationships/font" Target="fonts/LexendDeca-bold.fntdata"/><Relationship Id="rId28" Type="http://schemas.openxmlformats.org/officeDocument/2006/relationships/font" Target="fonts/NunitoSans-italic.fntdata"/><Relationship Id="rId27" Type="http://schemas.openxmlformats.org/officeDocument/2006/relationships/font" Target="fonts/Nuni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2f120f1a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2f120f1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2f120f1a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2f120f1a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fa30dd413_0_3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fa30dd41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SLides Carnival, all of you and R packages that made my life easier.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2edd1cfe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2edd1cfe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sz="8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0" name="Google Shape;80;p1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sph.harvard.edu/nutritionsource/what-should-you-eat/protein/" TargetMode="External"/><Relationship Id="rId4" Type="http://schemas.openxmlformats.org/officeDocument/2006/relationships/hyperlink" Target="https://www.r-project.org/" TargetMode="External"/><Relationship Id="rId5" Type="http://schemas.openxmlformats.org/officeDocument/2006/relationships/hyperlink" Target="https://www.kaggle.com/datasets/therealsampat/food-nutrition-dat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hyperlink" Target="https://github.com/Margvinatta/Final-DSSA-research-project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ctrTitle"/>
          </p:nvPr>
        </p:nvSpPr>
        <p:spPr>
          <a:xfrm>
            <a:off x="1418475" y="1789775"/>
            <a:ext cx="4021500" cy="164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SmartBites: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Nutritional Clustering and Recommender System for Healthier Food Choices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By Margvinatta Senesie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1" title="Screenshot 2025-08-04 at 10.12.41 PM.png"/>
          <p:cNvPicPr preferRelativeResize="0"/>
          <p:nvPr/>
        </p:nvPicPr>
        <p:blipFill rotWithShape="1">
          <a:blip r:embed="rId3">
            <a:alphaModFix/>
          </a:blip>
          <a:srcRect b="10267" l="0" r="0" t="10267"/>
          <a:stretch/>
        </p:blipFill>
        <p:spPr>
          <a:xfrm>
            <a:off x="3247175" y="818500"/>
            <a:ext cx="5586023" cy="38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4294967295" type="body"/>
          </p:nvPr>
        </p:nvSpPr>
        <p:spPr>
          <a:xfrm>
            <a:off x="425625" y="1342400"/>
            <a:ext cx="2732100" cy="29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K-means Cluster Plot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This clearly shows three distinct clusters.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Blue is high-protein and clean. Yellow is mixed. Red is high-calorie, high-fat. It validated my clustering approach.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idx="4294967295" type="body"/>
          </p:nvPr>
        </p:nvSpPr>
        <p:spPr>
          <a:xfrm>
            <a:off x="425625" y="1071050"/>
            <a:ext cx="2732100" cy="369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Radar Chart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This is a summary of each cluster’s average nutrient profile.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Cluster 1 is highest in fat, calories, saturated fat.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Cluster 3 is highest in protein, lowest in sodium. 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9" name="Google Shape;179;p22" title="Screenshot 2025-08-04 at 10.16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25" y="569925"/>
            <a:ext cx="5370674" cy="400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37600" y="1760150"/>
            <a:ext cx="4043700" cy="24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Suggesting Healthier Substitutes with Cosine Similarity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Compares nutrient profiles to suggest better alternatives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"/>
              <a:t>Example: healthy granola recommendations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681000" y="359725"/>
            <a:ext cx="39048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3" title="Screenshot 2025-08-04 at 10.22.51 PM.png"/>
          <p:cNvPicPr preferRelativeResize="0"/>
          <p:nvPr/>
        </p:nvPicPr>
        <p:blipFill rotWithShape="1">
          <a:blip r:embed="rId3">
            <a:alphaModFix/>
          </a:blip>
          <a:srcRect b="7403" l="7706" r="5892" t="7403"/>
          <a:stretch/>
        </p:blipFill>
        <p:spPr>
          <a:xfrm>
            <a:off x="4557600" y="359725"/>
            <a:ext cx="4354074" cy="41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4294967295" type="title"/>
          </p:nvPr>
        </p:nvSpPr>
        <p:spPr>
          <a:xfrm>
            <a:off x="308375" y="503650"/>
            <a:ext cx="3867000" cy="367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From Data to Decisions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 Sans"/>
              <a:buChar char="●"/>
            </a:pPr>
            <a:r>
              <a:rPr b="0" lang="en" sz="2000">
                <a:latin typeface="Nunito Sans"/>
                <a:ea typeface="Nunito Sans"/>
                <a:cs typeface="Nunito Sans"/>
                <a:sym typeface="Nunito Sans"/>
              </a:rPr>
              <a:t>Personalized nutrition</a:t>
            </a:r>
            <a:endParaRPr b="0" sz="2000">
              <a:latin typeface="Nunito Sans"/>
              <a:ea typeface="Nunito Sans"/>
              <a:cs typeface="Nunito Sans"/>
              <a:sym typeface="Nuni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ans"/>
              <a:buChar char="●"/>
            </a:pPr>
            <a:r>
              <a:rPr b="0" lang="en" sz="2000">
                <a:latin typeface="Nunito Sans"/>
                <a:ea typeface="Nunito Sans"/>
                <a:cs typeface="Nunito Sans"/>
                <a:sym typeface="Nunito Sans"/>
              </a:rPr>
              <a:t>Opportunity for mobile app integration</a:t>
            </a:r>
            <a:endParaRPr b="0" sz="2000">
              <a:latin typeface="Nunito Sans"/>
              <a:ea typeface="Nunito Sans"/>
              <a:cs typeface="Nunito Sans"/>
              <a:sym typeface="Nunito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 Sans"/>
              <a:buChar char="●"/>
            </a:pPr>
            <a:r>
              <a:rPr b="0" lang="en" sz="2000">
                <a:latin typeface="Nunito Sans"/>
                <a:ea typeface="Nunito Sans"/>
                <a:cs typeface="Nunito Sans"/>
                <a:sym typeface="Nunito Sans"/>
              </a:rPr>
              <a:t>Limits: subjective scoring, no fiber/sugar weighting</a:t>
            </a:r>
            <a:endParaRPr b="0" sz="20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713950" y="244400"/>
            <a:ext cx="5167500" cy="7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35000" y="1167025"/>
            <a:ext cx="6392700" cy="4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Harvard T.H. Chan School of Public Health. (2023).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Protein: Moving the meat off your plate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n" u="sng">
                <a:solidFill>
                  <a:srgbClr val="1155CC"/>
                </a:solid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https://www.hsph.harvard.edu/nutritionsource/what-should-you-eat/protein/</a:t>
            </a:r>
            <a:endParaRPr u="sng">
              <a:solidFill>
                <a:srgbClr val="1155C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James, W. P. T. (2008). The epidemiology of obesity: The size of the problem.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Journal of Internal Medicine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263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(4), 336–352. https://doi.org/10.1111/j.1365-2796.2008.01922.x</a:t>
            </a:r>
            <a:endParaRPr i="1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R Core Team. (2024).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R: A language and environment for statistical computing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(Version [insert version number if known]) [Computer software]. R Foundation for Statistical Computing. </a:t>
            </a:r>
            <a:r>
              <a:rPr lang="en" u="sng">
                <a:solidFill>
                  <a:srgbClr val="1155CC"/>
                </a:solid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https://www.r-project.org/</a:t>
            </a:r>
            <a:endParaRPr u="sng">
              <a:solidFill>
                <a:srgbClr val="1155C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SmartBites. (2022).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SmartBites – Nutritional information of 8,789 foods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 [Data set]. Kaggle. </a:t>
            </a:r>
            <a:r>
              <a:rPr lang="en" u="sng">
                <a:solidFill>
                  <a:srgbClr val="1155CC"/>
                </a:solid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https://www.kaggle.com/datasets/therealsampat/food-nutrition-data</a:t>
            </a:r>
            <a:endParaRPr u="sng">
              <a:solidFill>
                <a:srgbClr val="1155CC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Wickham, H., &amp; Grolemund, G. (2016). </a:t>
            </a:r>
            <a:r>
              <a:rPr i="1" lang="en">
                <a:latin typeface="Nunito Sans"/>
                <a:ea typeface="Nunito Sans"/>
                <a:cs typeface="Nunito Sans"/>
                <a:sym typeface="Nunito Sans"/>
              </a:rPr>
              <a:t>R for data science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. O’Reilly Media.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idx="4294967295" type="ctrTitle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</a:t>
            </a:r>
            <a:r>
              <a:rPr lang="en" sz="7200">
                <a:solidFill>
                  <a:schemeClr val="accent1"/>
                </a:solidFill>
              </a:rPr>
              <a:t>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206" name="Google Shape;206;p26"/>
          <p:cNvSpPr txBox="1"/>
          <p:nvPr>
            <p:ph idx="4294967295" type="subTitle"/>
          </p:nvPr>
        </p:nvSpPr>
        <p:spPr>
          <a:xfrm>
            <a:off x="444050" y="2452525"/>
            <a:ext cx="6580500" cy="2289900"/>
          </a:xfrm>
          <a:prstGeom prst="rect">
            <a:avLst/>
          </a:prstGeom>
          <a:effectLst>
            <a:outerShdw blurRad="42863" rotWithShape="0" algn="bl" dir="5400000" dist="9525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GitHub: </a:t>
            </a:r>
            <a:r>
              <a:rPr b="1" lang="en" sz="1800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4"/>
              </a:rPr>
              <a:t>https://github.com/Margvinatta/Final-DSSA-research-project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2201" y="2970575"/>
            <a:ext cx="1820475" cy="18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1561525" y="2012850"/>
            <a:ext cx="2794500" cy="111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One Word that explains my research is “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Choice</a:t>
            </a:r>
            <a:r>
              <a:rPr lang="en"/>
              <a:t>”</a:t>
            </a:r>
            <a:endParaRPr/>
          </a:p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ctrTitle"/>
          </p:nvPr>
        </p:nvSpPr>
        <p:spPr>
          <a:xfrm>
            <a:off x="1510125" y="694575"/>
            <a:ext cx="3161700" cy="8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The Big Picture (AND..)</a:t>
            </a:r>
            <a:endParaRPr b="1" sz="3100"/>
          </a:p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050825" y="1537575"/>
            <a:ext cx="3621000" cy="33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</a:pPr>
            <a:r>
              <a:rPr lang="en" sz="1800"/>
              <a:t>We are surrounded by food data and bad choices</a:t>
            </a:r>
            <a:endParaRPr sz="18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</a:pPr>
            <a:r>
              <a:rPr lang="en" sz="1800"/>
              <a:t>1 in 2 U.S. adults have diet-related chronic disease</a:t>
            </a:r>
            <a:endParaRPr sz="18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</a:pPr>
            <a:r>
              <a:rPr lang="en" sz="1800"/>
              <a:t>Nutrition labels are confusing or misleading</a:t>
            </a:r>
            <a:endParaRPr sz="18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●"/>
            </a:pPr>
            <a:r>
              <a:rPr lang="en" sz="1800"/>
              <a:t>Food apps rarely recommend based on nutrient composition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568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11364" r="31814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4" name="Google Shape;114;p15"/>
          <p:cNvSpPr txBox="1"/>
          <p:nvPr>
            <p:ph type="title"/>
          </p:nvPr>
        </p:nvSpPr>
        <p:spPr>
          <a:xfrm>
            <a:off x="561025" y="304800"/>
            <a:ext cx="5271000" cy="112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The Problem (</a:t>
            </a:r>
            <a:r>
              <a:rPr lang="en" sz="3100"/>
              <a:t>BUT..)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1007700" y="1582550"/>
            <a:ext cx="4824300" cy="21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Data alone doesn’t translate to smarter eating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Data is Overwhelming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No Standard scoring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Nutrient balance isn’t obvious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4294967295" type="ctrTitle"/>
          </p:nvPr>
        </p:nvSpPr>
        <p:spPr>
          <a:xfrm>
            <a:off x="855300" y="504150"/>
            <a:ext cx="4092000" cy="92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The Approach</a:t>
            </a:r>
            <a:endParaRPr sz="3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(THEREFORE..)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122" name="Google Shape;122;p16"/>
          <p:cNvSpPr txBox="1"/>
          <p:nvPr>
            <p:ph idx="4294967295" type="subTitle"/>
          </p:nvPr>
        </p:nvSpPr>
        <p:spPr>
          <a:xfrm>
            <a:off x="753275" y="1192475"/>
            <a:ext cx="4514400" cy="33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I b</a:t>
            </a:r>
            <a:r>
              <a:rPr lang="en">
                <a:solidFill>
                  <a:schemeClr val="lt2"/>
                </a:solidFill>
              </a:rPr>
              <a:t>uilt a Data-Driven Food Recommender</a:t>
            </a:r>
            <a:endParaRPr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Cleaned &amp; standardized nutrient data</a:t>
            </a:r>
            <a:endParaRPr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Created a health score</a:t>
            </a:r>
            <a:endParaRPr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Applied unsupervised clustering</a:t>
            </a:r>
            <a:endParaRPr>
              <a:solidFill>
                <a:schemeClr val="l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lt2"/>
                </a:solidFill>
              </a:rPr>
              <a:t>Used cosine similarity to suggest alternatives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7119632" y="3347899"/>
            <a:ext cx="316396" cy="3021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25" name="Google Shape;125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28" name="Google Shape;128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6"/>
          <p:cNvSpPr/>
          <p:nvPr/>
        </p:nvSpPr>
        <p:spPr>
          <a:xfrm rot="2466588">
            <a:off x="5521170" y="1914241"/>
            <a:ext cx="439576" cy="41972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-1609360">
            <a:off x="6164017" y="2178335"/>
            <a:ext cx="316318" cy="3020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2926260">
            <a:off x="8082062" y="2417615"/>
            <a:ext cx="236901" cy="2262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-1609447">
            <a:off x="7096239" y="902262"/>
            <a:ext cx="213441" cy="20380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589950" y="485750"/>
            <a:ext cx="4028100" cy="78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Score Model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291450" y="1972100"/>
            <a:ext cx="4326600" cy="25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 </a:t>
            </a:r>
            <a:r>
              <a:rPr lang="en"/>
              <a:t>Health Score = Protein − (Total Fat + Sodium / 100)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Prioritizes high-protein, low-fat, low-sodium foods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Top ranked foods: soy protein isolate, egg whites, gelatin powder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7" title="Screenshot 2025-08-04 at 9.43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25" y="326775"/>
            <a:ext cx="4221150" cy="420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546825" y="892200"/>
            <a:ext cx="3182400" cy="340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Visual Insight 1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Show </a:t>
            </a:r>
            <a:r>
              <a:rPr lang="en" sz="1800">
                <a:solidFill>
                  <a:schemeClr val="lt1"/>
                </a:solidFill>
              </a:rPr>
              <a:t>Most items cluster between 100–300 calories and 0–30g protein.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But outliers like protein powder stand out with high protein and moderate calories. This supported protein as a key part of my scoring logic.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1" name="Google Shape;151;p18" title="Screenshot 2025-08-04 at 9.50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75" y="924625"/>
            <a:ext cx="4559924" cy="28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9"/>
          <p:cNvSpPr txBox="1"/>
          <p:nvPr>
            <p:ph idx="4294967295" type="body"/>
          </p:nvPr>
        </p:nvSpPr>
        <p:spPr>
          <a:xfrm>
            <a:off x="549200" y="854000"/>
            <a:ext cx="3097500" cy="347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Visual Insight 2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Foods with extreme sodium levels (30,000+ mg) are visible here.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These tend to be processed foods. This justified penalizing high sodium in the score.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8" name="Google Shape;158;p19" title="Screenshot 2025-08-04 at 10.00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00" y="812110"/>
            <a:ext cx="5109202" cy="303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0" title="Screenshot 2025-08-04 at 10.05.07 PM.png"/>
          <p:cNvPicPr preferRelativeResize="0"/>
          <p:nvPr/>
        </p:nvPicPr>
        <p:blipFill rotWithShape="1">
          <a:blip r:embed="rId3">
            <a:alphaModFix/>
          </a:blip>
          <a:srcRect b="15064" l="0" r="0" t="15064"/>
          <a:stretch/>
        </p:blipFill>
        <p:spPr>
          <a:xfrm>
            <a:off x="3247175" y="818500"/>
            <a:ext cx="5586026" cy="376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 txBox="1"/>
          <p:nvPr>
            <p:ph idx="4294967295" type="body"/>
          </p:nvPr>
        </p:nvSpPr>
        <p:spPr>
          <a:xfrm>
            <a:off x="425625" y="1071050"/>
            <a:ext cx="2732100" cy="369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Lexend Deca"/>
                <a:ea typeface="Lexend Deca"/>
                <a:cs typeface="Lexend Deca"/>
                <a:sym typeface="Lexend Deca"/>
              </a:rPr>
              <a:t>PCA Biplot</a:t>
            </a:r>
            <a:endParaRPr sz="2400">
              <a:solidFill>
                <a:schemeClr val="accen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This biplot shows how each nutrient contributed to the clustering.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For example, protein and water pushed items toward Cluster 3. Fat and calories pointed to Cluster 1.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