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7" r:id="rId2"/>
    <p:sldId id="259" r:id="rId3"/>
    <p:sldId id="260" r:id="rId4"/>
    <p:sldId id="261" r:id="rId5"/>
    <p:sldId id="264" r:id="rId6"/>
    <p:sldId id="265" r:id="rId7"/>
    <p:sldId id="266" r:id="rId8"/>
    <p:sldId id="267" r:id="rId9"/>
    <p:sldId id="268" r:id="rId10"/>
    <p:sldId id="269" r:id="rId11"/>
    <p:sldId id="293" r:id="rId12"/>
    <p:sldId id="270" r:id="rId13"/>
    <p:sldId id="271" r:id="rId14"/>
    <p:sldId id="272" r:id="rId15"/>
    <p:sldId id="288" r:id="rId16"/>
    <p:sldId id="289" r:id="rId17"/>
    <p:sldId id="290"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86427" autoAdjust="0"/>
  </p:normalViewPr>
  <p:slideViewPr>
    <p:cSldViewPr snapToGrid="0">
      <p:cViewPr>
        <p:scale>
          <a:sx n="64" d="100"/>
          <a:sy n="64" d="100"/>
        </p:scale>
        <p:origin x="-2394" y="-1212"/>
      </p:cViewPr>
      <p:guideLst>
        <p:guide orient="horz" pos="2160"/>
        <p:guide pos="3840"/>
      </p:guideLst>
    </p:cSldViewPr>
  </p:slideViewPr>
  <p:outlineViewPr>
    <p:cViewPr>
      <p:scale>
        <a:sx n="33" d="100"/>
        <a:sy n="33" d="100"/>
      </p:scale>
      <p:origin x="264" y="663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08173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36064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9957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8689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15904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94039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586537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20232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23904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4570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86109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3680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05902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62784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89830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87923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9482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3/25/2025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05645012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1640E-2428-FD87-75CA-FAFB28368FC3}"/>
              </a:ext>
            </a:extLst>
          </p:cNvPr>
          <p:cNvSpPr>
            <a:spLocks noGrp="1"/>
          </p:cNvSpPr>
          <p:nvPr>
            <p:ph type="title"/>
          </p:nvPr>
        </p:nvSpPr>
        <p:spPr/>
        <p:txBody>
          <a:bodyPr>
            <a:normAutofit/>
          </a:bodyPr>
          <a:lstStyle/>
          <a:p>
            <a:pPr algn="ctr"/>
            <a:r>
              <a:rPr lang="en-US" sz="3200" dirty="0" smtClean="0">
                <a:solidFill>
                  <a:srgbClr val="0070C0"/>
                </a:solidFill>
                <a:latin typeface="Times New Roman" panose="02020603050405020304" pitchFamily="18" charset="0"/>
                <a:cs typeface="Times New Roman" panose="02020603050405020304" pitchFamily="18" charset="0"/>
              </a:rPr>
              <a:t>BOOK A TABLE</a:t>
            </a:r>
            <a:br>
              <a:rPr lang="en-US" sz="3200" dirty="0" smtClean="0">
                <a:solidFill>
                  <a:srgbClr val="0070C0"/>
                </a:solidFill>
                <a:latin typeface="Times New Roman" panose="02020603050405020304" pitchFamily="18" charset="0"/>
                <a:cs typeface="Times New Roman" panose="02020603050405020304" pitchFamily="18" charset="0"/>
              </a:rPr>
            </a:br>
            <a:r>
              <a:rPr lang="en-US" sz="3200" dirty="0" smtClean="0">
                <a:solidFill>
                  <a:srgbClr val="0070C0"/>
                </a:solidFill>
                <a:latin typeface="Times New Roman" panose="02020603050405020304" pitchFamily="18" charset="0"/>
                <a:cs typeface="Times New Roman" panose="02020603050405020304" pitchFamily="18" charset="0"/>
              </a:rPr>
              <a:t>(A RESTAURANT BOOKNG WEBSITE)</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72B2AEC-ED55-3D1C-CCED-3938CA139A58}"/>
              </a:ext>
            </a:extLst>
          </p:cNvPr>
          <p:cNvSpPr>
            <a:spLocks noGrp="1"/>
          </p:cNvSpPr>
          <p:nvPr>
            <p:ph sz="half" idx="1"/>
          </p:nvPr>
        </p:nvSpPr>
        <p:spPr/>
        <p:txBody>
          <a:bodyPr>
            <a:normAutofit/>
          </a:bodyPr>
          <a:lstStyle/>
          <a:p>
            <a:pPr marL="45720" indent="0">
              <a:buNone/>
            </a:pP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marL="4572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       </a:t>
            </a:r>
          </a:p>
          <a:p>
            <a:pPr marL="4572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PROJECT GUIDE:</a:t>
            </a:r>
          </a:p>
          <a:p>
            <a:pPr marL="4572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Mr.. </a:t>
            </a:r>
            <a:r>
              <a:rPr lang="en-IN" sz="2400" dirty="0">
                <a:latin typeface="Times New Roman" panose="02020603050405020304" pitchFamily="18" charset="0"/>
                <a:cs typeface="Times New Roman" panose="02020603050405020304" pitchFamily="18" charset="0"/>
              </a:rPr>
              <a:t>Kannan</a:t>
            </a:r>
          </a:p>
          <a:p>
            <a:pPr marL="45720" indent="0">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a:p>
            <a:pPr marL="45720" indent="0">
              <a:buNone/>
            </a:pP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2B92A3C7-248C-435F-ED2E-B4AA605EE940}"/>
              </a:ext>
            </a:extLst>
          </p:cNvPr>
          <p:cNvSpPr>
            <a:spLocks noGrp="1"/>
          </p:cNvSpPr>
          <p:nvPr>
            <p:ph sz="half" idx="2"/>
          </p:nvPr>
        </p:nvSpPr>
        <p:spPr>
          <a:xfrm>
            <a:off x="6599583" y="2126222"/>
            <a:ext cx="4905028" cy="3777622"/>
          </a:xfrm>
        </p:spPr>
        <p:txBody>
          <a:bodyPr>
            <a:normAutofit/>
          </a:bodyPr>
          <a:lstStyle/>
          <a:p>
            <a:pPr marL="45720" indent="0">
              <a:buNone/>
            </a:pPr>
            <a:endParaRPr lang="en-US" sz="2400" dirty="0">
              <a:latin typeface="Times New Roman" panose="02020603050405020304" pitchFamily="18" charset="0"/>
              <a:cs typeface="Times New Roman" panose="02020603050405020304" pitchFamily="18" charset="0"/>
            </a:endParaRPr>
          </a:p>
          <a:p>
            <a:pPr marL="45720" indent="0">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b="1" u="sng" dirty="0">
                <a:solidFill>
                  <a:schemeClr val="tx2"/>
                </a:solidFill>
                <a:latin typeface="Times New Roman" panose="02020603050405020304" pitchFamily="18" charset="0"/>
                <a:cs typeface="Times New Roman" panose="02020603050405020304" pitchFamily="18" charset="0"/>
              </a:rPr>
              <a:t>TEAM</a:t>
            </a:r>
          </a:p>
          <a:p>
            <a:pPr marL="45720" indent="0">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23R01A6710         </a:t>
            </a:r>
            <a:r>
              <a:rPr lang="en-IN" sz="2400" dirty="0" smtClean="0">
                <a:solidFill>
                  <a:schemeClr val="tx2"/>
                </a:solidFill>
                <a:latin typeface="Times New Roman" panose="02020603050405020304" pitchFamily="18" charset="0"/>
                <a:cs typeface="Times New Roman" panose="02020603050405020304" pitchFamily="18" charset="0"/>
              </a:rPr>
              <a:t>Ch </a:t>
            </a:r>
            <a:r>
              <a:rPr lang="en-IN" sz="2400" dirty="0" err="1" smtClean="0">
                <a:solidFill>
                  <a:schemeClr val="tx2"/>
                </a:solidFill>
                <a:latin typeface="Times New Roman" panose="02020603050405020304" pitchFamily="18" charset="0"/>
                <a:cs typeface="Times New Roman" panose="02020603050405020304" pitchFamily="18" charset="0"/>
              </a:rPr>
              <a:t>Pradeeptha</a:t>
            </a:r>
            <a:endParaRPr lang="en-IN" sz="2400" dirty="0">
              <a:solidFill>
                <a:schemeClr val="tx2"/>
              </a:solidFill>
              <a:latin typeface="Times New Roman" panose="02020603050405020304" pitchFamily="18" charset="0"/>
              <a:cs typeface="Times New Roman" panose="02020603050405020304" pitchFamily="18" charset="0"/>
            </a:endParaRPr>
          </a:p>
          <a:p>
            <a:pPr marL="45720" indent="0">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23R01A6714         </a:t>
            </a:r>
            <a:r>
              <a:rPr lang="en-IN" sz="2400" dirty="0" smtClean="0">
                <a:solidFill>
                  <a:schemeClr val="tx2"/>
                </a:solidFill>
                <a:latin typeface="Times New Roman" panose="02020603050405020304" pitchFamily="18" charset="0"/>
                <a:cs typeface="Times New Roman" panose="02020603050405020304" pitchFamily="18" charset="0"/>
              </a:rPr>
              <a:t>G </a:t>
            </a:r>
            <a:r>
              <a:rPr lang="en-IN" sz="2400" dirty="0" err="1" smtClean="0">
                <a:solidFill>
                  <a:schemeClr val="tx2"/>
                </a:solidFill>
                <a:latin typeface="Times New Roman" panose="02020603050405020304" pitchFamily="18" charset="0"/>
                <a:cs typeface="Times New Roman" panose="02020603050405020304" pitchFamily="18" charset="0"/>
              </a:rPr>
              <a:t>Manikanta</a:t>
            </a:r>
            <a:endParaRPr lang="en-IN" sz="2400" dirty="0">
              <a:solidFill>
                <a:schemeClr val="tx2"/>
              </a:solidFill>
              <a:latin typeface="Times New Roman" panose="02020603050405020304" pitchFamily="18" charset="0"/>
              <a:cs typeface="Times New Roman" panose="02020603050405020304" pitchFamily="18" charset="0"/>
            </a:endParaRPr>
          </a:p>
          <a:p>
            <a:pPr marL="45720" indent="0">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23R01A6731         </a:t>
            </a:r>
            <a:r>
              <a:rPr lang="en-IN" sz="2400" dirty="0" smtClean="0">
                <a:solidFill>
                  <a:schemeClr val="tx2"/>
                </a:solidFill>
                <a:latin typeface="Times New Roman" panose="02020603050405020304" pitchFamily="18" charset="0"/>
                <a:cs typeface="Times New Roman" panose="02020603050405020304" pitchFamily="18" charset="0"/>
              </a:rPr>
              <a:t>M </a:t>
            </a:r>
            <a:r>
              <a:rPr lang="en-IN" sz="2400" dirty="0" err="1" smtClean="0">
                <a:solidFill>
                  <a:schemeClr val="tx2"/>
                </a:solidFill>
                <a:latin typeface="Times New Roman" panose="02020603050405020304" pitchFamily="18" charset="0"/>
                <a:cs typeface="Times New Roman" panose="02020603050405020304" pitchFamily="18" charset="0"/>
              </a:rPr>
              <a:t>Tejaswini</a:t>
            </a:r>
            <a:endParaRPr lang="en-IN" sz="2400" dirty="0">
              <a:solidFill>
                <a:schemeClr val="tx2"/>
              </a:solidFill>
              <a:latin typeface="Times New Roman" panose="02020603050405020304" pitchFamily="18" charset="0"/>
              <a:cs typeface="Times New Roman" panose="02020603050405020304" pitchFamily="18" charset="0"/>
            </a:endParaRPr>
          </a:p>
          <a:p>
            <a:pPr marL="45720" indent="0">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23R01A6737         </a:t>
            </a:r>
            <a:r>
              <a:rPr lang="en-IN" sz="2400" dirty="0" smtClean="0">
                <a:solidFill>
                  <a:schemeClr val="tx2"/>
                </a:solidFill>
                <a:latin typeface="Times New Roman" panose="02020603050405020304" pitchFamily="18" charset="0"/>
                <a:cs typeface="Times New Roman" panose="02020603050405020304" pitchFamily="18" charset="0"/>
              </a:rPr>
              <a:t>N </a:t>
            </a:r>
            <a:r>
              <a:rPr lang="en-IN" sz="2400" dirty="0" err="1" smtClean="0">
                <a:solidFill>
                  <a:schemeClr val="tx2"/>
                </a:solidFill>
                <a:latin typeface="Times New Roman" panose="02020603050405020304" pitchFamily="18" charset="0"/>
                <a:cs typeface="Times New Roman" panose="02020603050405020304" pitchFamily="18" charset="0"/>
              </a:rPr>
              <a:t>Mahitha</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7175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0EEE4-254A-24A5-CECE-61441B5A2FFC}"/>
              </a:ext>
            </a:extLst>
          </p:cNvPr>
          <p:cNvSpPr>
            <a:spLocks noGrp="1"/>
          </p:cNvSpPr>
          <p:nvPr>
            <p:ph type="title"/>
          </p:nvPr>
        </p:nvSpPr>
        <p:spPr>
          <a:xfrm>
            <a:off x="-110518" y="77458"/>
            <a:ext cx="8911687" cy="876699"/>
          </a:xfrm>
        </p:spPr>
        <p:txBody>
          <a:bodyPr/>
          <a:lstStyle/>
          <a:p>
            <a:r>
              <a:rPr lang="en-US" dirty="0">
                <a:solidFill>
                  <a:srgbClr val="7030A0"/>
                </a:solidFill>
                <a:latin typeface="Times New Roman" panose="02020603050405020304" pitchFamily="18" charset="0"/>
                <a:cs typeface="Times New Roman" panose="02020603050405020304" pitchFamily="18" charset="0"/>
              </a:rPr>
              <a:t>ALGORITHMS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519532-7AF5-16C5-F39C-C1D8D8B64519}"/>
              </a:ext>
            </a:extLst>
          </p:cNvPr>
          <p:cNvSpPr>
            <a:spLocks noGrp="1"/>
          </p:cNvSpPr>
          <p:nvPr>
            <p:ph idx="1"/>
          </p:nvPr>
        </p:nvSpPr>
        <p:spPr>
          <a:xfrm>
            <a:off x="1798820" y="839448"/>
            <a:ext cx="10043410" cy="6018551"/>
          </a:xfrm>
        </p:spPr>
        <p:txBody>
          <a:bodyPr>
            <a:noAutofit/>
          </a:bodyPr>
          <a:lstStyle/>
          <a:p>
            <a:r>
              <a:rPr lang="en-US" b="1" dirty="0" smtClean="0">
                <a:latin typeface="Times New Roman" pitchFamily="18" charset="0"/>
                <a:cs typeface="Times New Roman" pitchFamily="18" charset="0"/>
              </a:rPr>
              <a:t>Collaborative Filtering</a:t>
            </a:r>
            <a:r>
              <a:rPr lang="en-US" dirty="0" smtClean="0">
                <a:latin typeface="Times New Roman" pitchFamily="18" charset="0"/>
                <a:cs typeface="Times New Roman" pitchFamily="18" charset="0"/>
              </a:rPr>
              <a:t>: Used for personalized restaurant recommendations based on user preferences, previous bookings, and similar users' actions. It helps suggest restaurants that a user might like based on the preferences of others with similar tastes.</a:t>
            </a:r>
          </a:p>
          <a:p>
            <a:r>
              <a:rPr lang="en-US" b="1" dirty="0" smtClean="0">
                <a:latin typeface="Times New Roman" pitchFamily="18" charset="0"/>
                <a:cs typeface="Times New Roman" pitchFamily="18" charset="0"/>
              </a:rPr>
              <a:t>Random Forest (RF)</a:t>
            </a:r>
            <a:r>
              <a:rPr lang="en-US" dirty="0" smtClean="0">
                <a:latin typeface="Times New Roman" pitchFamily="18" charset="0"/>
                <a:cs typeface="Times New Roman" pitchFamily="18" charset="0"/>
              </a:rPr>
              <a:t>: Can be applied for fraud detection by classifying user behaviors as legitimate or fraudulent. Random Forest is effective for handling large datasets and identifying patterns in booking and review data that could indicate fraudulent activity.</a:t>
            </a:r>
          </a:p>
          <a:p>
            <a:r>
              <a:rPr lang="en-US" b="1" dirty="0" smtClean="0">
                <a:latin typeface="Times New Roman" pitchFamily="18" charset="0"/>
                <a:cs typeface="Times New Roman" pitchFamily="18" charset="0"/>
              </a:rPr>
              <a:t>K-Nearest Neighbors (KNN)</a:t>
            </a:r>
            <a:r>
              <a:rPr lang="en-US" dirty="0" smtClean="0">
                <a:latin typeface="Times New Roman" pitchFamily="18" charset="0"/>
                <a:cs typeface="Times New Roman" pitchFamily="18" charset="0"/>
              </a:rPr>
              <a:t>: Used for detecting anomalies in restaurant booking patterns by comparing a user’s booking behavior to others. It can help identify suspiciously repetitive or abnormal activities, which may indicate fraud.</a:t>
            </a:r>
          </a:p>
          <a:p>
            <a:r>
              <a:rPr lang="en-US" b="1" dirty="0" smtClean="0">
                <a:latin typeface="Times New Roman" pitchFamily="18" charset="0"/>
                <a:cs typeface="Times New Roman" pitchFamily="18" charset="0"/>
              </a:rPr>
              <a:t>Support Vector Machine (SVM)</a:t>
            </a:r>
            <a:r>
              <a:rPr lang="en-US" dirty="0" smtClean="0">
                <a:latin typeface="Times New Roman" pitchFamily="18" charset="0"/>
                <a:cs typeface="Times New Roman" pitchFamily="18" charset="0"/>
              </a:rPr>
              <a:t>: Used for classification tasks like distinguishing between valid and fraudulent reviews or booking behaviors based on various features such as time, frequency, and sentiment.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04246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8780" y="539646"/>
            <a:ext cx="10073390" cy="4893647"/>
          </a:xfrm>
          <a:prstGeom prst="rect">
            <a:avLst/>
          </a:prstGeom>
          <a:noFill/>
        </p:spPr>
        <p:txBody>
          <a:bodyPr wrap="square" rtlCol="0">
            <a:spAutoFit/>
          </a:bodyPr>
          <a:lstStyle/>
          <a:p>
            <a:pPr>
              <a:buClr>
                <a:schemeClr val="accent1">
                  <a:lumMod val="75000"/>
                </a:schemeClr>
              </a:buClr>
              <a:buSzPct val="145000"/>
              <a:buFont typeface="Arial" pitchFamily="34" charset="0"/>
              <a:buChar char="•"/>
            </a:pPr>
            <a:r>
              <a:rPr lang="en-US" sz="2400" b="1" dirty="0" smtClean="0">
                <a:latin typeface="Times New Roman" pitchFamily="18" charset="0"/>
                <a:cs typeface="Times New Roman" pitchFamily="18" charset="0"/>
              </a:rPr>
              <a:t> Deep Learning (LSTM/CNN)</a:t>
            </a:r>
            <a:r>
              <a:rPr lang="en-US" sz="2400" dirty="0" smtClean="0">
                <a:latin typeface="Times New Roman" pitchFamily="18" charset="0"/>
                <a:cs typeface="Times New Roman" pitchFamily="18" charset="0"/>
              </a:rPr>
              <a:t>: Long Short-Term Memory (LSTM) or </a:t>
            </a:r>
            <a:r>
              <a:rPr lang="en-US" sz="2400" dirty="0" smtClean="0">
                <a:latin typeface="Times New Roman" pitchFamily="18" charset="0"/>
                <a:cs typeface="Times New Roman" pitchFamily="18" charset="0"/>
              </a:rPr>
              <a:t>Convolution </a:t>
            </a:r>
            <a:r>
              <a:rPr lang="en-US" sz="2400" dirty="0" smtClean="0">
                <a:latin typeface="Times New Roman" pitchFamily="18" charset="0"/>
                <a:cs typeface="Times New Roman" pitchFamily="18" charset="0"/>
              </a:rPr>
              <a:t>Neural Networks (CNN) can be used to analyze time-series data or patterns in booking behaviors, helping detect anomalies or patterns related to fraudulent actions over time.</a:t>
            </a:r>
          </a:p>
          <a:p>
            <a:pPr>
              <a:buClr>
                <a:schemeClr val="accent1">
                  <a:lumMod val="75000"/>
                </a:schemeClr>
              </a:buClr>
              <a:buSzPct val="145000"/>
              <a:buFont typeface="Arial" pitchFamily="34" charset="0"/>
              <a:buChar char="•"/>
            </a:pPr>
            <a:r>
              <a:rPr lang="en-US" sz="2400" b="1" dirty="0" smtClean="0">
                <a:latin typeface="Times New Roman" pitchFamily="18" charset="0"/>
                <a:cs typeface="Times New Roman" pitchFamily="18" charset="0"/>
              </a:rPr>
              <a:t> Sentiment Analysis (Natural Language Processing)</a:t>
            </a:r>
            <a:r>
              <a:rPr lang="en-US" sz="2400" dirty="0" smtClean="0">
                <a:latin typeface="Times New Roman" pitchFamily="18" charset="0"/>
                <a:cs typeface="Times New Roman" pitchFamily="18" charset="0"/>
              </a:rPr>
              <a:t>: Applied to review text to detect fake reviews or manipulate reviews based on the sentiment (positive, negative, or neutral). NLP models can help identify inconsistencies or patterns that suggest fraudulent content.</a:t>
            </a:r>
          </a:p>
          <a:p>
            <a:pPr>
              <a:buClr>
                <a:schemeClr val="accent1">
                  <a:lumMod val="75000"/>
                </a:schemeClr>
              </a:buClr>
              <a:buSzPct val="145000"/>
              <a:buFont typeface="Arial" pitchFamily="34" charset="0"/>
              <a:buChar char="•"/>
            </a:pPr>
            <a:r>
              <a:rPr lang="en-US" sz="2400" b="1" dirty="0" smtClean="0">
                <a:latin typeface="Times New Roman" pitchFamily="18" charset="0"/>
                <a:cs typeface="Times New Roman" pitchFamily="18" charset="0"/>
              </a:rPr>
              <a:t> Decision Trees</a:t>
            </a:r>
            <a:r>
              <a:rPr lang="en-US" sz="2400" dirty="0" smtClean="0">
                <a:latin typeface="Times New Roman" pitchFamily="18" charset="0"/>
                <a:cs typeface="Times New Roman" pitchFamily="18" charset="0"/>
              </a:rPr>
              <a:t>: Can be used to predict whether a restaurant will have availability based on booking trends and past data. They can also help in fraud detection by analyzing various factors such as booking frequency, cancellation rates, and user behaviors.</a:t>
            </a:r>
          </a:p>
          <a:p>
            <a:pPr>
              <a:buClr>
                <a:schemeClr val="accent1">
                  <a:lumMod val="75000"/>
                </a:schemeClr>
              </a:buClr>
              <a:buSzPct val="145000"/>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F5E74-D347-D86B-09DA-15959F620E26}"/>
              </a:ext>
            </a:extLst>
          </p:cNvPr>
          <p:cNvSpPr>
            <a:spLocks noGrp="1"/>
          </p:cNvSpPr>
          <p:nvPr>
            <p:ph type="title"/>
          </p:nvPr>
        </p:nvSpPr>
        <p:spPr>
          <a:xfrm>
            <a:off x="194873" y="0"/>
            <a:ext cx="9610148" cy="1292087"/>
          </a:xfrm>
        </p:spPr>
        <p:txBody>
          <a:bodyPr/>
          <a:lstStyle/>
          <a:p>
            <a:r>
              <a:rPr lang="en-IN" dirty="0" smtClean="0">
                <a:solidFill>
                  <a:srgbClr val="7030A0"/>
                </a:solidFill>
                <a:latin typeface="Times New Roman" panose="02020603050405020304" pitchFamily="18" charset="0"/>
                <a:cs typeface="Times New Roman" panose="02020603050405020304" pitchFamily="18" charset="0"/>
              </a:rPr>
              <a:t>SYSTEM ARCHITECTURE</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12" name="Content Placeholder 11" descr="diagram (1).png"/>
          <p:cNvPicPr>
            <a:picLocks noGrp="1" noChangeAspect="1"/>
          </p:cNvPicPr>
          <p:nvPr>
            <p:ph idx="1"/>
          </p:nvPr>
        </p:nvPicPr>
        <p:blipFill>
          <a:blip r:embed="rId2"/>
          <a:stretch>
            <a:fillRect/>
          </a:stretch>
        </p:blipFill>
        <p:spPr>
          <a:xfrm>
            <a:off x="3882453" y="843934"/>
            <a:ext cx="4721902" cy="6027636"/>
          </a:xfrm>
        </p:spPr>
      </p:pic>
    </p:spTree>
    <p:extLst>
      <p:ext uri="{BB962C8B-B14F-4D97-AF65-F5344CB8AC3E}">
        <p14:creationId xmlns:p14="http://schemas.microsoft.com/office/powerpoint/2010/main" xmlns="" val="662459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2AE0-E904-5039-9376-DCD36E0C2363}"/>
              </a:ext>
            </a:extLst>
          </p:cNvPr>
          <p:cNvSpPr>
            <a:spLocks noGrp="1"/>
          </p:cNvSpPr>
          <p:nvPr>
            <p:ph type="title"/>
          </p:nvPr>
        </p:nvSpPr>
        <p:spPr>
          <a:xfrm>
            <a:off x="-1004341" y="0"/>
            <a:ext cx="9139589" cy="779489"/>
          </a:xfrm>
        </p:spPr>
        <p:txBody>
          <a:bodyPr>
            <a:noAutofit/>
          </a:bodyPr>
          <a:lstStyle/>
          <a:p>
            <a:r>
              <a:rPr lang="en-US" dirty="0">
                <a:solidFill>
                  <a:srgbClr val="7030A0"/>
                </a:solidFill>
                <a:latin typeface="Times New Roman" panose="02020603050405020304" pitchFamily="18" charset="0"/>
                <a:cs typeface="Times New Roman" panose="02020603050405020304" pitchFamily="18" charset="0"/>
              </a:rPr>
              <a:t>MODULES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A0563F1-6AB5-50F4-DC77-F48D66A33AC3}"/>
              </a:ext>
            </a:extLst>
          </p:cNvPr>
          <p:cNvSpPr>
            <a:spLocks noGrp="1"/>
          </p:cNvSpPr>
          <p:nvPr>
            <p:ph idx="1"/>
          </p:nvPr>
        </p:nvSpPr>
        <p:spPr>
          <a:xfrm>
            <a:off x="1858780" y="794479"/>
            <a:ext cx="9650872" cy="6063521"/>
          </a:xfrm>
        </p:spPr>
        <p:txBody>
          <a:bodyPr>
            <a:normAutofit fontScale="85000" lnSpcReduction="20000"/>
          </a:bodyPr>
          <a:lstStyle/>
          <a:p>
            <a:r>
              <a:rPr lang="en-US" sz="3300" b="1" dirty="0" smtClean="0">
                <a:latin typeface="Times New Roman" pitchFamily="18" charset="0"/>
                <a:cs typeface="Times New Roman" pitchFamily="18" charset="0"/>
              </a:rPr>
              <a:t>User Modules (Service Provider Side):</a:t>
            </a:r>
          </a:p>
          <a:p>
            <a:r>
              <a:rPr lang="en-US" sz="2800" b="1" dirty="0" smtClean="0">
                <a:latin typeface="Times New Roman" pitchFamily="18" charset="0"/>
                <a:cs typeface="Times New Roman" pitchFamily="18" charset="0"/>
              </a:rPr>
              <a:t>Reservation Submission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Allows users to make restaurant reservations by selecting a restaurant, date, time, and number of people, with immediate confirmation.</a:t>
            </a:r>
          </a:p>
          <a:p>
            <a:r>
              <a:rPr lang="en-US" sz="2800" b="1" dirty="0" smtClean="0">
                <a:latin typeface="Times New Roman" pitchFamily="18" charset="0"/>
                <a:cs typeface="Times New Roman" pitchFamily="18" charset="0"/>
              </a:rPr>
              <a:t>Restaurant Search &amp; Filter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Enables users to search for restaurants based on preferences like location, cuisine, price range, and ratings.</a:t>
            </a:r>
          </a:p>
          <a:p>
            <a:r>
              <a:rPr lang="en-US" sz="2800" b="1" dirty="0" smtClean="0">
                <a:latin typeface="Times New Roman" pitchFamily="18" charset="0"/>
                <a:cs typeface="Times New Roman" pitchFamily="18" charset="0"/>
              </a:rPr>
              <a:t>Review Submission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Allows users to submit text reviews and ratings for restaurants, including photos and additional feedback on the dining experience.</a:t>
            </a:r>
          </a:p>
          <a:p>
            <a:r>
              <a:rPr lang="en-US" sz="2800" b="1" dirty="0" smtClean="0">
                <a:latin typeface="Times New Roman" pitchFamily="18" charset="0"/>
                <a:cs typeface="Times New Roman" pitchFamily="18" charset="0"/>
              </a:rPr>
              <a:t>Data Collection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Collects and securely stores user interactions, booking history, and reviews for future analysis and personalized recommendations.</a:t>
            </a:r>
          </a:p>
          <a:p>
            <a:r>
              <a:rPr lang="en-US" sz="2800" b="1" dirty="0" smtClean="0">
                <a:latin typeface="Times New Roman" pitchFamily="18" charset="0"/>
                <a:cs typeface="Times New Roman" pitchFamily="18" charset="0"/>
              </a:rPr>
              <a:t>Review Analysis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Analyzes reviews for potential fraud, providing a credibility score to help users identify genuine reviews.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21237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F7D55-3FF0-FAFE-2DCA-0C151C70D9F8}"/>
              </a:ext>
            </a:extLst>
          </p:cNvPr>
          <p:cNvSpPr>
            <a:spLocks noGrp="1"/>
          </p:cNvSpPr>
          <p:nvPr>
            <p:ph type="title"/>
          </p:nvPr>
        </p:nvSpPr>
        <p:spPr>
          <a:xfrm>
            <a:off x="-254833" y="0"/>
            <a:ext cx="8529228" cy="794479"/>
          </a:xfrm>
        </p:spPr>
        <p:txBody>
          <a:bodyPr/>
          <a:lstStyle/>
          <a:p>
            <a:r>
              <a:rPr lang="en-US" dirty="0">
                <a:solidFill>
                  <a:srgbClr val="7030A0"/>
                </a:solidFill>
                <a:latin typeface="Times New Roman" panose="02020603050405020304" pitchFamily="18" charset="0"/>
                <a:cs typeface="Times New Roman" panose="02020603050405020304" pitchFamily="18" charset="0"/>
              </a:rPr>
              <a:t>MODULES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694A2F2-D670-FE9A-2B07-76F837A52F73}"/>
              </a:ext>
            </a:extLst>
          </p:cNvPr>
          <p:cNvSpPr>
            <a:spLocks noGrp="1"/>
          </p:cNvSpPr>
          <p:nvPr>
            <p:ph idx="1"/>
          </p:nvPr>
        </p:nvSpPr>
        <p:spPr>
          <a:xfrm>
            <a:off x="2094536" y="895499"/>
            <a:ext cx="9088125" cy="5655203"/>
          </a:xfrm>
        </p:spPr>
        <p:txBody>
          <a:bodyPr>
            <a:normAutofit fontScale="85000" lnSpcReduction="20000"/>
          </a:bodyPr>
          <a:lstStyle/>
          <a:p>
            <a:r>
              <a:rPr lang="en-US" sz="2800" b="1" dirty="0" smtClean="0">
                <a:latin typeface="Times New Roman" pitchFamily="18" charset="0"/>
                <a:cs typeface="Times New Roman" pitchFamily="18" charset="0"/>
              </a:rPr>
              <a:t>Admin Modules (System Side):</a:t>
            </a:r>
          </a:p>
          <a:p>
            <a:r>
              <a:rPr lang="en-US" sz="2800" b="1" dirty="0" smtClean="0">
                <a:latin typeface="Times New Roman" pitchFamily="18" charset="0"/>
                <a:cs typeface="Times New Roman" pitchFamily="18" charset="0"/>
              </a:rPr>
              <a:t>Data Cleaning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Removes spam, duplicate reviews, and irrelevant data to ensure clean, trustworthy content for analysis.</a:t>
            </a:r>
          </a:p>
          <a:p>
            <a:r>
              <a:rPr lang="en-US" sz="2800" b="1" dirty="0" smtClean="0">
                <a:latin typeface="Times New Roman" pitchFamily="18" charset="0"/>
                <a:cs typeface="Times New Roman" pitchFamily="18" charset="0"/>
              </a:rPr>
              <a:t>Graph Creation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Builds a user-review-restaurant network to analyze relationships and connections between users, reviews, and restaurants.</a:t>
            </a:r>
          </a:p>
          <a:p>
            <a:r>
              <a:rPr lang="en-US" sz="2800" b="1" dirty="0" smtClean="0">
                <a:latin typeface="Times New Roman" pitchFamily="18" charset="0"/>
                <a:cs typeface="Times New Roman" pitchFamily="18" charset="0"/>
              </a:rPr>
              <a:t>HGT Model Training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Trains the Heterogeneous Graph Transformer (HGT) model to identify patterns and detect fake reviews by analyzing the graph structure.</a:t>
            </a:r>
          </a:p>
          <a:p>
            <a:r>
              <a:rPr lang="en-US" sz="2800" b="1" dirty="0" smtClean="0">
                <a:latin typeface="Times New Roman" pitchFamily="18" charset="0"/>
                <a:cs typeface="Times New Roman" pitchFamily="18" charset="0"/>
              </a:rPr>
              <a:t>Fraud Detection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Flags suspicious or fake reviews and assigns a fraud score based on detected anomalies and patterns in review data.</a:t>
            </a:r>
          </a:p>
          <a:p>
            <a:r>
              <a:rPr lang="en-US" sz="2800" b="1" dirty="0" smtClean="0">
                <a:latin typeface="Times New Roman" pitchFamily="18" charset="0"/>
                <a:cs typeface="Times New Roman" pitchFamily="18" charset="0"/>
              </a:rPr>
              <a:t>Admin Dashboard Module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Provides administrators with a user-friendly dashboard to view, manage, and take actions on flagged or suspicious reviews.</a:t>
            </a:r>
          </a:p>
          <a:p>
            <a:endParaRPr lang="en-IN" dirty="0"/>
          </a:p>
        </p:txBody>
      </p:sp>
    </p:spTree>
    <p:extLst>
      <p:ext uri="{BB962C8B-B14F-4D97-AF65-F5344CB8AC3E}">
        <p14:creationId xmlns:p14="http://schemas.microsoft.com/office/powerpoint/2010/main" xmlns="" val="1889008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4D832-B95B-BA77-2332-23D32585EF55}"/>
              </a:ext>
            </a:extLst>
          </p:cNvPr>
          <p:cNvSpPr>
            <a:spLocks noGrp="1"/>
          </p:cNvSpPr>
          <p:nvPr>
            <p:ph type="title"/>
          </p:nvPr>
        </p:nvSpPr>
        <p:spPr>
          <a:xfrm>
            <a:off x="-1798821" y="1"/>
            <a:ext cx="10268263" cy="1109271"/>
          </a:xfrm>
        </p:spPr>
        <p:txBody>
          <a:bodyPr>
            <a:normAutofit fontScale="90000"/>
          </a:bodyPr>
          <a:lstStyle/>
          <a:p>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CONCLUSION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B7D4EF-C72D-C348-8EEE-6393DB30665F}"/>
              </a:ext>
            </a:extLst>
          </p:cNvPr>
          <p:cNvSpPr>
            <a:spLocks noGrp="1"/>
          </p:cNvSpPr>
          <p:nvPr>
            <p:ph idx="1"/>
          </p:nvPr>
        </p:nvSpPr>
        <p:spPr>
          <a:xfrm>
            <a:off x="1319134" y="1603949"/>
            <a:ext cx="10183889" cy="4187252"/>
          </a:xfrm>
        </p:spPr>
        <p:txBody>
          <a:bodyPr>
            <a:noAutofit/>
          </a:bodyPr>
          <a:lstStyle/>
          <a:p>
            <a:pPr marL="0" indent="0" algn="just">
              <a:buNone/>
            </a:pPr>
            <a:r>
              <a:rPr lang="en-US" dirty="0" smtClean="0">
                <a:latin typeface="Times New Roman" pitchFamily="18" charset="0"/>
                <a:cs typeface="Times New Roman" pitchFamily="18" charset="0"/>
              </a:rPr>
              <a:t>In conclusion, the proposed restaurant booking website with multiple restaurant options aims to provide a seamless, user-friendly experience while maintaining high standards of security and integrity. By implementing advanced modules on both the user and admin sides, the system ensures that customers can make informed decisions through personalized recommendations and reliable reviews. At the same time, administrators can efficiently detect and manage fraudulent activities, maintaining the trustworthiness of the platform. The integration of modern technologies, such as machine learning models and graph-based analysis, enhances the platform’s ability to handle complex tasks, improve scalability, and offer accurate fraud detection. Ultimately, this system is designed to enhance both the user experience and the operational efficiency of restaurant bookings, ensuring a secure and enjoyable dining experience for all users.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84169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BB12E-C068-D62A-1FA4-C139982DEF67}"/>
              </a:ext>
            </a:extLst>
          </p:cNvPr>
          <p:cNvSpPr>
            <a:spLocks noGrp="1"/>
          </p:cNvSpPr>
          <p:nvPr>
            <p:ph type="title"/>
          </p:nvPr>
        </p:nvSpPr>
        <p:spPr>
          <a:xfrm>
            <a:off x="-554636" y="-224852"/>
            <a:ext cx="10538085" cy="1259173"/>
          </a:xfrm>
        </p:spPr>
        <p:txBody>
          <a:bodyPr>
            <a:normAutofit fontScale="90000"/>
          </a:bodyPr>
          <a:lstStyle/>
          <a:p>
            <a:r>
              <a:rPr lang="en-US" dirty="0"/>
              <a:t/>
            </a:r>
            <a:br>
              <a:rPr lang="en-US" dirty="0"/>
            </a:br>
            <a:r>
              <a:rPr lang="en-IN" dirty="0">
                <a:solidFill>
                  <a:srgbClr val="7030A0"/>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xmlns="" id="{1E186426-3987-9325-F06E-BF6B9E7DF855}"/>
              </a:ext>
            </a:extLst>
          </p:cNvPr>
          <p:cNvSpPr>
            <a:spLocks noGrp="1"/>
          </p:cNvSpPr>
          <p:nvPr>
            <p:ph idx="1"/>
          </p:nvPr>
        </p:nvSpPr>
        <p:spPr>
          <a:xfrm>
            <a:off x="1319133" y="929390"/>
            <a:ext cx="10628028" cy="5928610"/>
          </a:xfrm>
        </p:spPr>
        <p:txBody>
          <a:bodyPr>
            <a:noAutofit/>
          </a:bodyPr>
          <a:lstStyle/>
          <a:p>
            <a:r>
              <a:rPr lang="en-US" dirty="0" smtClean="0">
                <a:latin typeface="Times New Roman" pitchFamily="18" charset="0"/>
                <a:cs typeface="Times New Roman" pitchFamily="18" charset="0"/>
              </a:rPr>
              <a:t>Implement AI-driven </a:t>
            </a:r>
            <a:r>
              <a:rPr lang="en-US" dirty="0" smtClean="0">
                <a:latin typeface="Times New Roman" pitchFamily="18" charset="0"/>
                <a:cs typeface="Times New Roman" pitchFamily="18" charset="0"/>
              </a:rPr>
              <a:t>chat bots </a:t>
            </a:r>
            <a:r>
              <a:rPr lang="en-US" dirty="0" smtClean="0">
                <a:latin typeface="Times New Roman" pitchFamily="18" charset="0"/>
                <a:cs typeface="Times New Roman" pitchFamily="18" charset="0"/>
              </a:rPr>
              <a:t>to assist with restaurant recommendations, booking, and customer support.</a:t>
            </a:r>
          </a:p>
          <a:p>
            <a:r>
              <a:rPr lang="en-US" dirty="0" smtClean="0">
                <a:latin typeface="Times New Roman" pitchFamily="18" charset="0"/>
                <a:cs typeface="Times New Roman" pitchFamily="18" charset="0"/>
              </a:rPr>
              <a:t>Introduce a dynamic pricing system based on demand, time, or season to optimize availability and costs.</a:t>
            </a:r>
          </a:p>
          <a:p>
            <a:r>
              <a:rPr lang="en-US" dirty="0" smtClean="0">
                <a:latin typeface="Times New Roman" pitchFamily="18" charset="0"/>
                <a:cs typeface="Times New Roman" pitchFamily="18" charset="0"/>
              </a:rPr>
              <a:t>Launch a loyalty and rewards program to encourage repeat bookings and reviews, enhancing user retention.</a:t>
            </a:r>
          </a:p>
          <a:p>
            <a:r>
              <a:rPr lang="en-US" dirty="0" smtClean="0">
                <a:latin typeface="Times New Roman" pitchFamily="18" charset="0"/>
                <a:cs typeface="Times New Roman" pitchFamily="18" charset="0"/>
              </a:rPr>
              <a:t>Enhance fraud detection with deep learning and anomaly detection techniques for more accurate identification of fraudulent activities.</a:t>
            </a:r>
          </a:p>
          <a:p>
            <a:r>
              <a:rPr lang="en-US" dirty="0" smtClean="0">
                <a:latin typeface="Times New Roman" pitchFamily="18" charset="0"/>
                <a:cs typeface="Times New Roman" pitchFamily="18" charset="0"/>
              </a:rPr>
              <a:t>Add a real-time waitlist feature to notify users when a spot becomes available at fully booked restaurants.</a:t>
            </a:r>
          </a:p>
          <a:p>
            <a:r>
              <a:rPr lang="en-US" dirty="0" smtClean="0">
                <a:latin typeface="Times New Roman" pitchFamily="18" charset="0"/>
                <a:cs typeface="Times New Roman" pitchFamily="18" charset="0"/>
              </a:rPr>
              <a:t>Integrate augmented reality (AR) for virtual tours of restaurants and seating options to improve decision-making.</a:t>
            </a:r>
          </a:p>
          <a:p>
            <a:r>
              <a:rPr lang="en-US" dirty="0" smtClean="0">
                <a:latin typeface="Times New Roman" pitchFamily="18" charset="0"/>
                <a:cs typeface="Times New Roman" pitchFamily="18" charset="0"/>
              </a:rPr>
              <a:t>Enable voice assistant integration for hands-free bookings and inquiries, improving accessibility and convenience.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963404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46A5C-F8DF-9AC6-FCD5-5BE7C881F178}"/>
              </a:ext>
            </a:extLst>
          </p:cNvPr>
          <p:cNvSpPr>
            <a:spLocks noGrp="1"/>
          </p:cNvSpPr>
          <p:nvPr>
            <p:ph type="title"/>
          </p:nvPr>
        </p:nvSpPr>
        <p:spPr>
          <a:xfrm>
            <a:off x="-1437793" y="1252764"/>
            <a:ext cx="10018713" cy="1752599"/>
          </a:xfrm>
        </p:spPr>
        <p:txBody>
          <a:bodyPr>
            <a:normAutofit/>
          </a:bodyPr>
          <a:lstStyle/>
          <a:p>
            <a:r>
              <a:rPr lang="en-IN" i="0" u="none" strike="noStrike" baseline="0" dirty="0">
                <a:solidFill>
                  <a:srgbClr val="583C8F"/>
                </a:solidFill>
                <a:latin typeface="Times New Roman" panose="02020603050405020304" pitchFamily="18" charset="0"/>
                <a:cs typeface="Times New Roman" panose="02020603050405020304" pitchFamily="18" charset="0"/>
              </a:rPr>
              <a:t/>
            </a:r>
            <a:br>
              <a:rPr lang="en-IN" i="0" u="none" strike="noStrike" baseline="0" dirty="0">
                <a:solidFill>
                  <a:srgbClr val="583C8F"/>
                </a:solidFill>
                <a:latin typeface="Times New Roman" panose="02020603050405020304" pitchFamily="18" charset="0"/>
                <a:cs typeface="Times New Roman" panose="02020603050405020304" pitchFamily="18" charset="0"/>
              </a:rPr>
            </a:br>
            <a:r>
              <a:rPr lang="en-IN" i="0" u="none" strike="noStrike" baseline="0" dirty="0">
                <a:solidFill>
                  <a:srgbClr val="583C8F"/>
                </a:solidFill>
                <a:latin typeface="Times New Roman" panose="02020603050405020304" pitchFamily="18" charset="0"/>
                <a:cs typeface="Times New Roman" panose="02020603050405020304" pitchFamily="18" charset="0"/>
              </a:rPr>
              <a:t>  REFERENCES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5C992F54-4446-4F15-0A4B-5EED2A0DFF32}"/>
              </a:ext>
            </a:extLst>
          </p:cNvPr>
          <p:cNvSpPr>
            <a:spLocks noGrp="1" noChangeArrowheads="1"/>
          </p:cNvSpPr>
          <p:nvPr>
            <p:ph idx="1"/>
          </p:nvPr>
        </p:nvSpPr>
        <p:spPr bwMode="auto">
          <a:xfrm>
            <a:off x="1229193" y="2773181"/>
            <a:ext cx="10777928" cy="3348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latin typeface="Times New Roman" pitchFamily="18" charset="0"/>
                <a:cs typeface="Times New Roman" pitchFamily="18" charset="0"/>
              </a:rPr>
              <a:t>Li, J., Liu, L., &amp; Zhang, Y.</a:t>
            </a:r>
            <a:r>
              <a:rPr lang="en-US" dirty="0" smtClean="0">
                <a:latin typeface="Times New Roman" pitchFamily="18" charset="0"/>
                <a:cs typeface="Times New Roman" pitchFamily="18" charset="0"/>
              </a:rPr>
              <a:t> (2020). "A survey on recommendation systems and applications." </a:t>
            </a:r>
            <a:r>
              <a:rPr lang="en-US" i="1" dirty="0" smtClean="0">
                <a:latin typeface="Times New Roman" pitchFamily="18" charset="0"/>
                <a:cs typeface="Times New Roman" pitchFamily="18" charset="0"/>
              </a:rPr>
              <a:t>Journal of Intelligent &amp; Fuzzy Systems</a:t>
            </a:r>
            <a:r>
              <a:rPr lang="en-US" dirty="0" smtClean="0">
                <a:latin typeface="Times New Roman" pitchFamily="18" charset="0"/>
                <a:cs typeface="Times New Roman" pitchFamily="18" charset="0"/>
              </a:rPr>
              <a:t>, 38(5), 5517-5534.</a:t>
            </a:r>
          </a:p>
          <a:p>
            <a:r>
              <a:rPr lang="en-US" b="1" dirty="0" smtClean="0">
                <a:latin typeface="Times New Roman" pitchFamily="18" charset="0"/>
                <a:cs typeface="Times New Roman" pitchFamily="18" charset="0"/>
              </a:rPr>
              <a:t>Zhao, Z., &amp; Liu, C.</a:t>
            </a:r>
            <a:r>
              <a:rPr lang="en-US" dirty="0" smtClean="0">
                <a:latin typeface="Times New Roman" pitchFamily="18" charset="0"/>
                <a:cs typeface="Times New Roman" pitchFamily="18" charset="0"/>
              </a:rPr>
              <a:t> (2019). "Deep learning for restaurant reviews: A comparative study." </a:t>
            </a:r>
            <a:r>
              <a:rPr lang="en-US" i="1" dirty="0" smtClean="0">
                <a:latin typeface="Times New Roman" pitchFamily="18" charset="0"/>
                <a:cs typeface="Times New Roman" pitchFamily="18" charset="0"/>
              </a:rPr>
              <a:t>International Journal of Information Technology &amp; Decision Making</a:t>
            </a:r>
            <a:r>
              <a:rPr lang="en-US" dirty="0" smtClean="0">
                <a:latin typeface="Times New Roman" pitchFamily="18" charset="0"/>
                <a:cs typeface="Times New Roman" pitchFamily="18" charset="0"/>
              </a:rPr>
              <a:t>, 18(3), 841-863.</a:t>
            </a:r>
          </a:p>
          <a:p>
            <a:r>
              <a:rPr lang="en-US" b="1" dirty="0" smtClean="0">
                <a:latin typeface="Times New Roman" pitchFamily="18" charset="0"/>
                <a:cs typeface="Times New Roman" pitchFamily="18" charset="0"/>
              </a:rPr>
              <a:t>Cheng, L., &amp; Wu, W.</a:t>
            </a:r>
            <a:r>
              <a:rPr lang="en-US" dirty="0" smtClean="0">
                <a:latin typeface="Times New Roman" pitchFamily="18" charset="0"/>
                <a:cs typeface="Times New Roman" pitchFamily="18" charset="0"/>
              </a:rPr>
              <a:t> (2018). "Fraud detection in online reviews: A deep learning approach." </a:t>
            </a:r>
            <a:r>
              <a:rPr lang="en-US" i="1" dirty="0" smtClean="0">
                <a:latin typeface="Times New Roman" pitchFamily="18" charset="0"/>
                <a:cs typeface="Times New Roman" pitchFamily="18" charset="0"/>
              </a:rPr>
              <a:t>Proceedings of the IEEE International Conference on Big Data (Big Data)</a:t>
            </a:r>
            <a:r>
              <a:rPr lang="en-US" dirty="0" smtClean="0">
                <a:latin typeface="Times New Roman" pitchFamily="18" charset="0"/>
                <a:cs typeface="Times New Roman" pitchFamily="18" charset="0"/>
              </a:rPr>
              <a:t>, 1-9.</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60361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E8E796D-19EC-D6BC-BD08-5B29460411F5}"/>
              </a:ext>
            </a:extLst>
          </p:cNvPr>
          <p:cNvPicPr>
            <a:picLocks noChangeAspect="1"/>
          </p:cNvPicPr>
          <p:nvPr/>
        </p:nvPicPr>
        <p:blipFill>
          <a:blip r:embed="rId2"/>
          <a:stretch>
            <a:fillRect/>
          </a:stretch>
        </p:blipFill>
        <p:spPr>
          <a:xfrm>
            <a:off x="2743200" y="2156791"/>
            <a:ext cx="8080513" cy="3177210"/>
          </a:xfrm>
          <a:prstGeom prst="rect">
            <a:avLst/>
          </a:prstGeom>
        </p:spPr>
      </p:pic>
    </p:spTree>
    <p:extLst>
      <p:ext uri="{BB962C8B-B14F-4D97-AF65-F5344CB8AC3E}">
        <p14:creationId xmlns:p14="http://schemas.microsoft.com/office/powerpoint/2010/main" xmlns="" val="2498609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6E058-7E18-703C-D47D-0FF3BF0E5D5B}"/>
              </a:ext>
            </a:extLst>
          </p:cNvPr>
          <p:cNvSpPr>
            <a:spLocks noGrp="1"/>
          </p:cNvSpPr>
          <p:nvPr>
            <p:ph type="title"/>
          </p:nvPr>
        </p:nvSpPr>
        <p:spPr>
          <a:xfrm>
            <a:off x="-408693" y="1"/>
            <a:ext cx="9132968" cy="1242392"/>
          </a:xfrm>
        </p:spPr>
        <p:txBody>
          <a:bodyPr>
            <a:normAutofit/>
          </a:bodyPr>
          <a:lstStyle/>
          <a:p>
            <a:r>
              <a:rPr lang="en-US" sz="4000" dirty="0">
                <a:solidFill>
                  <a:srgbClr val="7030A0"/>
                </a:solidFill>
                <a:latin typeface="Times New Roman" panose="02020603050405020304" pitchFamily="18" charset="0"/>
                <a:cs typeface="Times New Roman" panose="02020603050405020304" pitchFamily="18" charset="0"/>
              </a:rPr>
              <a:t>ABSTRACT</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B369EE-38F7-CF2D-7D00-362F926979EA}"/>
              </a:ext>
            </a:extLst>
          </p:cNvPr>
          <p:cNvSpPr>
            <a:spLocks noGrp="1"/>
          </p:cNvSpPr>
          <p:nvPr>
            <p:ph idx="1"/>
          </p:nvPr>
        </p:nvSpPr>
        <p:spPr>
          <a:xfrm>
            <a:off x="1618939" y="869430"/>
            <a:ext cx="10103370" cy="5606321"/>
          </a:xfrm>
        </p:spPr>
        <p:txBody>
          <a:bodyPr>
            <a:noAutofit/>
          </a:bodyPr>
          <a:lstStyle/>
          <a:p>
            <a:pPr marL="45720" indent="0" algn="just">
              <a:buNone/>
            </a:pPr>
            <a:r>
              <a:rPr lang="en-US" dirty="0" smtClean="0">
                <a:latin typeface="Times New Roman" pitchFamily="18" charset="0"/>
                <a:cs typeface="Times New Roman" pitchFamily="18" charset="0"/>
              </a:rPr>
              <a:t>Online restaurant booking platforms simplify the dining experience by allowing users to easily reserve tables across various restaurants. However, users often encounter challenges such as inconsistent availability, unverified restaurant information, and a lack of personalized recommendations. Traditional booking systems rely on basic filters and manual inputs, leading to inefficiencies. This project proposes an intelligent restaurant booking system that leverages machine learning algorithms to offer real-time, personalized restaurant suggestions based on user preferences, location, and availability. The system incorporates advanced filtering and ranking techniques to provide tailored recommendations, ensuring a smooth and efficient reservation process. By integrating real-time availability, dynamic booking management, and automated confirmation, the platform eliminates common issues like double bookings and outdated information. This solution enhances user satisfaction by offering accurate, convenient, and quick reservations, making it a more effective alternative to traditional methods and improving the overall restaurant booking experience</a:t>
            </a:r>
            <a:r>
              <a:rPr lang="en-US" sz="2000" dirty="0" smtClean="0"/>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10525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115B1-E832-0704-31ED-1A304C84E526}"/>
              </a:ext>
            </a:extLst>
          </p:cNvPr>
          <p:cNvSpPr>
            <a:spLocks noGrp="1"/>
          </p:cNvSpPr>
          <p:nvPr>
            <p:ph type="title"/>
          </p:nvPr>
        </p:nvSpPr>
        <p:spPr>
          <a:xfrm>
            <a:off x="0" y="236484"/>
            <a:ext cx="8911687" cy="767368"/>
          </a:xfrm>
        </p:spPr>
        <p:txBody>
          <a:bodyPr>
            <a:normAutofit/>
          </a:bodyPr>
          <a:lstStyle/>
          <a:p>
            <a:r>
              <a:rPr lang="en-US" dirty="0">
                <a:solidFill>
                  <a:srgbClr val="7030A0"/>
                </a:solidFill>
                <a:latin typeface="Times New Roman" panose="02020603050405020304" pitchFamily="18" charset="0"/>
                <a:cs typeface="Times New Roman" panose="02020603050405020304" pitchFamily="18" charset="0"/>
              </a:rPr>
              <a:t>INTRODUCTION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98D5324-28B7-E90A-E933-C2D8A548BA22}"/>
              </a:ext>
            </a:extLst>
          </p:cNvPr>
          <p:cNvSpPr>
            <a:spLocks noGrp="1"/>
          </p:cNvSpPr>
          <p:nvPr>
            <p:ph idx="1"/>
          </p:nvPr>
        </p:nvSpPr>
        <p:spPr>
          <a:xfrm>
            <a:off x="2038662" y="1304144"/>
            <a:ext cx="9247289" cy="4686591"/>
          </a:xfrm>
        </p:spPr>
        <p:txBody>
          <a:bodyPr>
            <a:normAutofit lnSpcReduction="10000"/>
          </a:bodyPr>
          <a:lstStyle/>
          <a:p>
            <a:r>
              <a:rPr lang="en-US" dirty="0" smtClean="0">
                <a:latin typeface="Times New Roman" pitchFamily="18" charset="0"/>
                <a:cs typeface="Times New Roman" pitchFamily="18" charset="0"/>
              </a:rPr>
              <a:t>BOOK A TABLE, your ultimate destination for seamless dining reservations. Whether you're planning a casual meal, a romantic dinner, or a business gathering, we offer a wide variety of restaurants to choose from, catering to every taste, preference, and occasion. Our platform allows you to easily explore diverse dining options, from local favorites to world-class fine dining establishments, all in one place. With real-time availability and user-friendly features, booking a table has never been easier. Simply browse through our extensive list of restaurants, view menus, check reviews, and secure your reservation with just a few clicks. Whether you're looking for a cozy café, a trendy bistro, or an upscale restaurant, BOOK A TABLE ensures that you find the perfect spot to enjoy a memorable dining experience. Let us make your next meal out effortless and enjoyable!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784895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E2062-7A40-518F-FBBD-60BC3FC622CA}"/>
              </a:ext>
            </a:extLst>
          </p:cNvPr>
          <p:cNvSpPr>
            <a:spLocks noGrp="1"/>
          </p:cNvSpPr>
          <p:nvPr>
            <p:ph type="title"/>
          </p:nvPr>
        </p:nvSpPr>
        <p:spPr>
          <a:xfrm>
            <a:off x="-1954628" y="1"/>
            <a:ext cx="10469041" cy="1349114"/>
          </a:xfrm>
        </p:spPr>
        <p:txBody>
          <a:bodyPr/>
          <a:lstStyle/>
          <a:p>
            <a:r>
              <a:rPr lang="en-IN" sz="3200" dirty="0">
                <a:solidFill>
                  <a:srgbClr val="7030A0"/>
                </a:solidFill>
                <a:latin typeface="Times New Roman" panose="02020603050405020304" pitchFamily="18" charset="0"/>
                <a:cs typeface="Times New Roman" panose="02020603050405020304" pitchFamily="18" charset="0"/>
              </a:rPr>
              <a:t/>
            </a:r>
            <a:br>
              <a:rPr lang="en-IN" sz="3200" dirty="0">
                <a:solidFill>
                  <a:srgbClr val="7030A0"/>
                </a:solidFill>
                <a:latin typeface="Times New Roman" panose="02020603050405020304" pitchFamily="18" charset="0"/>
                <a:cs typeface="Times New Roman" panose="02020603050405020304" pitchFamily="18" charset="0"/>
              </a:rPr>
            </a:br>
            <a:r>
              <a:rPr lang="en-IN" dirty="0">
                <a:solidFill>
                  <a:srgbClr val="7030A0"/>
                </a:solidFill>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xmlns="" id="{7C1D60AC-889A-0DCA-66EF-FDDB956AEE74}"/>
              </a:ext>
            </a:extLst>
          </p:cNvPr>
          <p:cNvSpPr>
            <a:spLocks noGrp="1" noChangeArrowheads="1"/>
          </p:cNvSpPr>
          <p:nvPr>
            <p:ph idx="1"/>
          </p:nvPr>
        </p:nvSpPr>
        <p:spPr bwMode="auto">
          <a:xfrm>
            <a:off x="1199213" y="1154244"/>
            <a:ext cx="10992787" cy="46074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latin typeface="Times New Roman" pitchFamily="18" charset="0"/>
                <a:cs typeface="Times New Roman" pitchFamily="18" charset="0"/>
              </a:rPr>
              <a:t>Streamline the Booking Process</a:t>
            </a:r>
            <a:r>
              <a:rPr lang="en-US" dirty="0" smtClean="0">
                <a:latin typeface="Times New Roman" pitchFamily="18" charset="0"/>
                <a:cs typeface="Times New Roman" pitchFamily="18" charset="0"/>
              </a:rPr>
              <a:t>: Develop an intuitive and user-friendly platform that allows users to easily browse, search, and book reservations at multiple restaurants based on location, cuisine, and preferences.</a:t>
            </a:r>
          </a:p>
          <a:p>
            <a:r>
              <a:rPr lang="en-US" b="1" dirty="0" smtClean="0">
                <a:latin typeface="Times New Roman" pitchFamily="18" charset="0"/>
                <a:cs typeface="Times New Roman" pitchFamily="18" charset="0"/>
              </a:rPr>
              <a:t>Real-time Availability and Instant Reservations</a:t>
            </a:r>
            <a:r>
              <a:rPr lang="en-US" dirty="0" smtClean="0">
                <a:latin typeface="Times New Roman" pitchFamily="18" charset="0"/>
                <a:cs typeface="Times New Roman" pitchFamily="18" charset="0"/>
              </a:rPr>
              <a:t>: Integrate real-time availability and instant booking functionality to ensure users can secure their reservations without delays or conflicts.</a:t>
            </a:r>
          </a:p>
          <a:p>
            <a:r>
              <a:rPr lang="en-US" b="1" dirty="0" smtClean="0">
                <a:latin typeface="Times New Roman" pitchFamily="18" charset="0"/>
                <a:cs typeface="Times New Roman" pitchFamily="18" charset="0"/>
              </a:rPr>
              <a:t>Personalized Recommendations</a:t>
            </a:r>
            <a:r>
              <a:rPr lang="en-US" dirty="0" smtClean="0">
                <a:latin typeface="Times New Roman" pitchFamily="18" charset="0"/>
                <a:cs typeface="Times New Roman" pitchFamily="18" charset="0"/>
              </a:rPr>
              <a:t>: Leverage user preferences, dining history, and location to provide tailored restaurant suggestions, improving the overall user experience.</a:t>
            </a:r>
          </a:p>
          <a:p>
            <a:r>
              <a:rPr lang="en-US" b="1" dirty="0" smtClean="0">
                <a:latin typeface="Times New Roman" pitchFamily="18" charset="0"/>
                <a:cs typeface="Times New Roman" pitchFamily="18" charset="0"/>
              </a:rPr>
              <a:t>Enhance User Engagement</a:t>
            </a:r>
            <a:r>
              <a:rPr lang="en-US" dirty="0" smtClean="0">
                <a:latin typeface="Times New Roman" pitchFamily="18" charset="0"/>
                <a:cs typeface="Times New Roman" pitchFamily="18" charset="0"/>
              </a:rPr>
              <a:t>: Offer exclusive promotions, deals, and loyalty programs to incentivize users and encourage repeat bookings.</a:t>
            </a:r>
          </a:p>
        </p:txBody>
      </p:sp>
    </p:spTree>
    <p:extLst>
      <p:ext uri="{BB962C8B-B14F-4D97-AF65-F5344CB8AC3E}">
        <p14:creationId xmlns:p14="http://schemas.microsoft.com/office/powerpoint/2010/main" xmlns="" val="1542629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C15FC-CA49-3C6E-B821-92857A136A6D}"/>
              </a:ext>
            </a:extLst>
          </p:cNvPr>
          <p:cNvSpPr>
            <a:spLocks noGrp="1"/>
          </p:cNvSpPr>
          <p:nvPr>
            <p:ph type="title"/>
          </p:nvPr>
        </p:nvSpPr>
        <p:spPr>
          <a:xfrm>
            <a:off x="849865" y="164249"/>
            <a:ext cx="8911687" cy="578525"/>
          </a:xfrm>
        </p:spPr>
        <p:txBody>
          <a:bodyPr>
            <a:noAutofit/>
          </a:bodyPr>
          <a:lstStyle/>
          <a:p>
            <a:r>
              <a:rPr lang="en-IN" i="0" u="none" strike="noStrike" baseline="0" dirty="0">
                <a:solidFill>
                  <a:srgbClr val="583C8F"/>
                </a:solidFill>
                <a:latin typeface="Times New Roman" panose="02020603050405020304" pitchFamily="18" charset="0"/>
                <a:cs typeface="Times New Roman" panose="02020603050405020304" pitchFamily="18" charset="0"/>
              </a:rPr>
              <a:t>LITERATURE SURVEY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1BC7F93-7689-D295-1C65-DA882A9F7F51}"/>
              </a:ext>
            </a:extLst>
          </p:cNvPr>
          <p:cNvSpPr>
            <a:spLocks noGrp="1"/>
          </p:cNvSpPr>
          <p:nvPr>
            <p:ph idx="1"/>
          </p:nvPr>
        </p:nvSpPr>
        <p:spPr>
          <a:xfrm>
            <a:off x="1768839" y="719528"/>
            <a:ext cx="9696017" cy="6138471"/>
          </a:xfrm>
        </p:spPr>
        <p:txBody>
          <a:bodyPr>
            <a:noAutofit/>
          </a:bodyPr>
          <a:lstStyle/>
          <a:p>
            <a:pPr algn="just">
              <a:buFont typeface="Wingdings" panose="05000000000000000000" pitchFamily="2" charset="2"/>
              <a:buChar char="Ø"/>
            </a:pPr>
            <a:r>
              <a:rPr lang="en-US" b="1" dirty="0" smtClean="0">
                <a:latin typeface="Times New Roman" pitchFamily="18" charset="0"/>
                <a:cs typeface="Times New Roman" pitchFamily="18" charset="0"/>
              </a:rPr>
              <a:t>Rule-based Detection - </a:t>
            </a:r>
            <a:r>
              <a:rPr lang="en-US" dirty="0" smtClean="0">
                <a:latin typeface="Times New Roman" pitchFamily="18" charset="0"/>
                <a:cs typeface="Times New Roman" pitchFamily="18" charset="0"/>
              </a:rPr>
              <a:t>Rule-based methods identify fake reviews or bookings through keywords, duplicate content, or extreme sentiment.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b="1" dirty="0">
                <a:latin typeface="Times New Roman" pitchFamily="18" charset="0"/>
                <a:cs typeface="Times New Roman" pitchFamily="18" charset="0"/>
              </a:rPr>
              <a:t>Machine learning approaches</a:t>
            </a:r>
            <a:r>
              <a:rPr lang="en-US" sz="2400" dirty="0">
                <a:latin typeface="Times New Roman" pitchFamily="18" charset="0"/>
                <a:cs typeface="Times New Roman" pitchFamily="18" charset="0"/>
              </a:rPr>
              <a:t> - </a:t>
            </a:r>
            <a:r>
              <a:rPr lang="en-US" dirty="0" smtClean="0">
                <a:latin typeface="Times New Roman" pitchFamily="18" charset="0"/>
                <a:cs typeface="Times New Roman" pitchFamily="18" charset="0"/>
              </a:rPr>
              <a:t>Algorithms like SVM, Random Forest, and Logistic Regression detect fraud by classifying booking patterns.</a:t>
            </a: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b="1" dirty="0">
                <a:latin typeface="Times New Roman" pitchFamily="18" charset="0"/>
                <a:cs typeface="Times New Roman" pitchFamily="18" charset="0"/>
              </a:rPr>
              <a:t>Deep learning approaches</a:t>
            </a:r>
            <a:r>
              <a:rPr lang="en-US" sz="2400" dirty="0">
                <a:latin typeface="Times New Roman" pitchFamily="18" charset="0"/>
                <a:cs typeface="Times New Roman" pitchFamily="18" charset="0"/>
              </a:rPr>
              <a:t> - </a:t>
            </a:r>
            <a:r>
              <a:rPr lang="en-US" dirty="0" smtClean="0">
                <a:latin typeface="Times New Roman" pitchFamily="18" charset="0"/>
                <a:cs typeface="Times New Roman" pitchFamily="18" charset="0"/>
              </a:rPr>
              <a:t>Deep learning models like CNNs and LSTMs can detect anomalies in booking data.</a:t>
            </a: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b="1" dirty="0">
                <a:latin typeface="Times New Roman" pitchFamily="18" charset="0"/>
                <a:cs typeface="Times New Roman" pitchFamily="18" charset="0"/>
              </a:rPr>
              <a:t>Graph-based approaches</a:t>
            </a:r>
            <a:r>
              <a:rPr lang="en-US" sz="2400" dirty="0">
                <a:latin typeface="Times New Roman" pitchFamily="18" charset="0"/>
                <a:cs typeface="Times New Roman" pitchFamily="18" charset="0"/>
              </a:rPr>
              <a:t> - </a:t>
            </a:r>
            <a:r>
              <a:rPr lang="en-US" dirty="0" smtClean="0">
                <a:latin typeface="Times New Roman" pitchFamily="18" charset="0"/>
                <a:cs typeface="Times New Roman" pitchFamily="18" charset="0"/>
              </a:rPr>
              <a:t>Graph Neural Networks (GNNs) model users and restaurants as nodes to identify fraud in interconnected networks.</a:t>
            </a: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b="1" dirty="0">
                <a:latin typeface="Times New Roman" pitchFamily="18" charset="0"/>
                <a:cs typeface="Times New Roman" pitchFamily="18" charset="0"/>
              </a:rPr>
              <a:t>Gap in Literature:</a:t>
            </a:r>
            <a:r>
              <a:rPr lang="en-US" sz="2400" dirty="0">
                <a:latin typeface="Times New Roman" pitchFamily="18" charset="0"/>
                <a:cs typeface="Times New Roman" pitchFamily="18" charset="0"/>
              </a:rPr>
              <a:t> </a:t>
            </a:r>
            <a:r>
              <a:rPr lang="en-US" dirty="0" smtClean="0">
                <a:latin typeface="Times New Roman" pitchFamily="18" charset="0"/>
                <a:cs typeface="Times New Roman" pitchFamily="18" charset="0"/>
              </a:rPr>
              <a:t>Current methods struggle with detecting fraud networks where fraudsters work together. HGT-based approaches overcome this by capturing complex, dynamic relationships between users, restaurants, and bookings.</a:t>
            </a:r>
            <a:endParaRPr lang="en-US" sz="2400" dirty="0">
              <a:latin typeface="Times New Roman" pitchFamily="18" charset="0"/>
              <a:cs typeface="Times New Roman" pitchFamily="18" charset="0"/>
            </a:endParaRPr>
          </a:p>
          <a:p>
            <a:pPr>
              <a:buFont typeface="Wingdings" panose="05000000000000000000"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90929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24FF1-0298-5B2E-8AE3-608349EEC4F7}"/>
              </a:ext>
            </a:extLst>
          </p:cNvPr>
          <p:cNvSpPr>
            <a:spLocks noGrp="1"/>
          </p:cNvSpPr>
          <p:nvPr>
            <p:ph type="title"/>
          </p:nvPr>
        </p:nvSpPr>
        <p:spPr>
          <a:xfrm>
            <a:off x="0" y="109330"/>
            <a:ext cx="8911687" cy="1073426"/>
          </a:xfrm>
        </p:spPr>
        <p:txBody>
          <a:bodyPr/>
          <a:lstStyle/>
          <a:p>
            <a:r>
              <a:rPr lang="en-US" dirty="0">
                <a:solidFill>
                  <a:srgbClr val="7030A0"/>
                </a:solidFill>
                <a:latin typeface="Times New Roman" panose="02020603050405020304" pitchFamily="18" charset="0"/>
                <a:cs typeface="Times New Roman" panose="02020603050405020304" pitchFamily="18" charset="0"/>
              </a:rPr>
              <a:t>EXISTING SYSTEM</a:t>
            </a:r>
            <a:endParaRPr lang="en-IN" dirty="0"/>
          </a:p>
        </p:txBody>
      </p:sp>
      <p:sp>
        <p:nvSpPr>
          <p:cNvPr id="4" name="Rectangle 1">
            <a:extLst>
              <a:ext uri="{FF2B5EF4-FFF2-40B4-BE49-F238E27FC236}">
                <a16:creationId xmlns:a16="http://schemas.microsoft.com/office/drawing/2014/main" xmlns="" id="{7E1BE2E6-523F-D7F3-CCC8-303F5D7DC77C}"/>
              </a:ext>
            </a:extLst>
          </p:cNvPr>
          <p:cNvSpPr>
            <a:spLocks noGrp="1" noChangeArrowheads="1"/>
          </p:cNvSpPr>
          <p:nvPr>
            <p:ph idx="1"/>
          </p:nvPr>
        </p:nvSpPr>
        <p:spPr bwMode="auto">
          <a:xfrm>
            <a:off x="2038662" y="1289154"/>
            <a:ext cx="9272069" cy="4456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latin typeface="Times New Roman" pitchFamily="18" charset="0"/>
                <a:cs typeface="Times New Roman" pitchFamily="18" charset="0"/>
              </a:rPr>
              <a:t>Basic Search and Filter Options</a:t>
            </a:r>
            <a:r>
              <a:rPr lang="en-US" dirty="0" smtClean="0">
                <a:latin typeface="Times New Roman" pitchFamily="18" charset="0"/>
                <a:cs typeface="Times New Roman" pitchFamily="18" charset="0"/>
              </a:rPr>
              <a:t>: Existing platforms allow users to search for restaurants based on location, cuisine, and price range. They also provide basic filtering features but may lack advanced customization.</a:t>
            </a:r>
          </a:p>
          <a:p>
            <a:r>
              <a:rPr lang="en-US" b="1" dirty="0" smtClean="0">
                <a:latin typeface="Times New Roman" pitchFamily="18" charset="0"/>
                <a:cs typeface="Times New Roman" pitchFamily="18" charset="0"/>
              </a:rPr>
              <a:t>Reservation Management</a:t>
            </a:r>
            <a:r>
              <a:rPr lang="en-US" dirty="0" smtClean="0">
                <a:latin typeface="Times New Roman" pitchFamily="18" charset="0"/>
                <a:cs typeface="Times New Roman" pitchFamily="18" charset="0"/>
              </a:rPr>
              <a:t>: Users can check real-time availability and make reservations instantly at selected restaurants. However, conflicts like double bookings can still occur without proper dynamic management.</a:t>
            </a:r>
          </a:p>
          <a:p>
            <a:r>
              <a:rPr lang="en-US" b="1" dirty="0" smtClean="0">
                <a:latin typeface="Times New Roman" pitchFamily="18" charset="0"/>
                <a:cs typeface="Times New Roman" pitchFamily="18" charset="0"/>
              </a:rPr>
              <a:t>Restaurant Listings and Reviews</a:t>
            </a:r>
            <a:r>
              <a:rPr lang="en-US" dirty="0" smtClean="0">
                <a:latin typeface="Times New Roman" pitchFamily="18" charset="0"/>
                <a:cs typeface="Times New Roman" pitchFamily="18" charset="0"/>
              </a:rPr>
              <a:t>: Restaurants are listed with ratings, reviews, and menus. Users rely on these reviews for decision-making, though the system may struggle with fake or biased reviews.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48298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66D04-88E4-8B5B-A5D8-7C576B9F2DD8}"/>
              </a:ext>
            </a:extLst>
          </p:cNvPr>
          <p:cNvSpPr>
            <a:spLocks noGrp="1"/>
          </p:cNvSpPr>
          <p:nvPr>
            <p:ph type="title"/>
          </p:nvPr>
        </p:nvSpPr>
        <p:spPr>
          <a:xfrm>
            <a:off x="1334125" y="1"/>
            <a:ext cx="9653929" cy="1484026"/>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
            </a:r>
            <a:br>
              <a:rPr lang="en-US" sz="3200"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LIMITATIONS OF EXISTING SYSTEM</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xmlns="" id="{8C2F393C-7171-17A3-0ABE-42FA3DC58052}"/>
              </a:ext>
            </a:extLst>
          </p:cNvPr>
          <p:cNvSpPr>
            <a:spLocks noGrp="1" noChangeArrowheads="1"/>
          </p:cNvSpPr>
          <p:nvPr>
            <p:ph idx="1"/>
          </p:nvPr>
        </p:nvSpPr>
        <p:spPr bwMode="auto">
          <a:xfrm>
            <a:off x="1184223" y="1439055"/>
            <a:ext cx="11007777" cy="52315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smtClean="0">
                <a:latin typeface="Times New Roman" pitchFamily="18" charset="0"/>
                <a:cs typeface="Times New Roman" pitchFamily="18" charset="0"/>
              </a:rPr>
              <a:t>Personalization is often limited, with recommendations being generic and not tailored to individual user preferences or dining history.</a:t>
            </a:r>
          </a:p>
          <a:p>
            <a:r>
              <a:rPr lang="en-US" dirty="0" smtClean="0">
                <a:latin typeface="Times New Roman" pitchFamily="18" charset="0"/>
                <a:cs typeface="Times New Roman" pitchFamily="18" charset="0"/>
              </a:rPr>
              <a:t>Real-time availability can sometimes be inaccurate, leading to double bookings or reservations that no longer exist, frustrating users and restaurant owners.</a:t>
            </a:r>
          </a:p>
          <a:p>
            <a:r>
              <a:rPr lang="en-US" dirty="0" smtClean="0">
                <a:latin typeface="Times New Roman" pitchFamily="18" charset="0"/>
                <a:cs typeface="Times New Roman" pitchFamily="18" charset="0"/>
              </a:rPr>
              <a:t>Fake reviews and biased ratings can mislead users, as many platforms still rely heavily on user-generated content that may be manipulated or unreliable.</a:t>
            </a:r>
          </a:p>
          <a:p>
            <a:r>
              <a:rPr lang="en-US" dirty="0" smtClean="0">
                <a:latin typeface="Times New Roman" pitchFamily="18" charset="0"/>
                <a:cs typeface="Times New Roman" pitchFamily="18" charset="0"/>
              </a:rPr>
              <a:t>Scalability issues arise, especially when handling high volumes of bookings across multiple restaurants, leading to delays or reservation management problems during peak times.</a:t>
            </a:r>
          </a:p>
          <a:p>
            <a:r>
              <a:rPr lang="en-US" dirty="0" smtClean="0">
                <a:latin typeface="Times New Roman" pitchFamily="18" charset="0"/>
                <a:cs typeface="Times New Roman" pitchFamily="18" charset="0"/>
              </a:rPr>
              <a:t>Fraud detection methods are basic, often relying on simple algorithms or rule-based systems, failing to identify sophisticated fraudulent behaviors or coordinated manipulation between users and restaurants.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480324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56308-B58A-691E-10E2-83207EE62990}"/>
              </a:ext>
            </a:extLst>
          </p:cNvPr>
          <p:cNvSpPr>
            <a:spLocks noGrp="1"/>
          </p:cNvSpPr>
          <p:nvPr>
            <p:ph type="title"/>
          </p:nvPr>
        </p:nvSpPr>
        <p:spPr>
          <a:xfrm>
            <a:off x="287046" y="263387"/>
            <a:ext cx="8911687" cy="526774"/>
          </a:xfrm>
        </p:spPr>
        <p:txBody>
          <a:bodyPr>
            <a:normAutofit fontScale="90000"/>
          </a:bodyPr>
          <a:lstStyle/>
          <a:p>
            <a:r>
              <a:rPr lang="en-IN" i="0" u="none" strike="noStrike" baseline="0" dirty="0">
                <a:solidFill>
                  <a:srgbClr val="583C8F"/>
                </a:solidFill>
                <a:latin typeface="Times New Roman" panose="02020603050405020304" pitchFamily="18" charset="0"/>
                <a:cs typeface="Times New Roman" panose="02020603050405020304" pitchFamily="18" charset="0"/>
              </a:rPr>
              <a:t>PROPOSED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6744EAE-442E-4811-99C2-F37010177823}"/>
              </a:ext>
            </a:extLst>
          </p:cNvPr>
          <p:cNvSpPr>
            <a:spLocks noGrp="1"/>
          </p:cNvSpPr>
          <p:nvPr>
            <p:ph idx="1"/>
          </p:nvPr>
        </p:nvSpPr>
        <p:spPr>
          <a:xfrm>
            <a:off x="2049566" y="951386"/>
            <a:ext cx="8915400" cy="4870174"/>
          </a:xfrm>
        </p:spPr>
        <p:txBody>
          <a:bodyPr>
            <a:normAutofit fontScale="85000" lnSpcReduction="10000"/>
          </a:bodyPr>
          <a:lstStyle/>
          <a:p>
            <a:r>
              <a:rPr lang="en-US" sz="2800" dirty="0" smtClean="0">
                <a:latin typeface="Times New Roman" pitchFamily="18" charset="0"/>
                <a:cs typeface="Times New Roman" pitchFamily="18" charset="0"/>
              </a:rPr>
              <a:t>Utilize machine learning algorithms to provide personalized restaurant recommendations based on user preferences, dining history, location, and reviews for more tailored suggestions.</a:t>
            </a:r>
          </a:p>
          <a:p>
            <a:r>
              <a:rPr lang="en-US" sz="2800" dirty="0" smtClean="0">
                <a:latin typeface="Times New Roman" pitchFamily="18" charset="0"/>
                <a:cs typeface="Times New Roman" pitchFamily="18" charset="0"/>
              </a:rPr>
              <a:t>Integrate dynamic booking management systems that sync in real-time with restaurant availability, preventing double bookings and ensuring accurate reservation details.</a:t>
            </a:r>
          </a:p>
          <a:p>
            <a:r>
              <a:rPr lang="en-US" sz="2800" dirty="0" smtClean="0">
                <a:latin typeface="Times New Roman" pitchFamily="18" charset="0"/>
                <a:cs typeface="Times New Roman" pitchFamily="18" charset="0"/>
              </a:rPr>
              <a:t>Implement fraud detection mechanisms, such as sentiment analysis and AI-powered verification tools, to identify fake or biased reviews, ensuring that user reviews are reliable and trustworthy.</a:t>
            </a:r>
          </a:p>
          <a:p>
            <a:r>
              <a:rPr lang="en-US" sz="2800" dirty="0" smtClean="0">
                <a:latin typeface="Times New Roman" pitchFamily="18" charset="0"/>
                <a:cs typeface="Times New Roman" pitchFamily="18" charset="0"/>
              </a:rPr>
              <a:t>Design a robust, cloud-based infrastructure that can handle high volumes of traffic and reservations, allowing the platform to scale efficiently during peak times without affecting performance.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3096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278BC-7661-7566-2442-59090443FC5A}"/>
              </a:ext>
            </a:extLst>
          </p:cNvPr>
          <p:cNvSpPr>
            <a:spLocks noGrp="1"/>
          </p:cNvSpPr>
          <p:nvPr>
            <p:ph type="title"/>
          </p:nvPr>
        </p:nvSpPr>
        <p:spPr>
          <a:xfrm>
            <a:off x="2175482" y="1290032"/>
            <a:ext cx="8911687" cy="866760"/>
          </a:xfrm>
        </p:spPr>
        <p:txBody>
          <a:bodyPr>
            <a:normAutofit fontScale="90000"/>
          </a:bodyPr>
          <a:lstStyle/>
          <a:p>
            <a:r>
              <a:rPr lang="en-US" dirty="0">
                <a:solidFill>
                  <a:srgbClr val="7030A0"/>
                </a:solidFill>
                <a:latin typeface="Times New Roman" panose="02020603050405020304" pitchFamily="18" charset="0"/>
                <a:cs typeface="Times New Roman" panose="02020603050405020304" pitchFamily="18" charset="0"/>
              </a:rPr>
              <a:t>ADVANTAGES OF PROPOSED SYSTEM</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7237BAD-7FC8-A9F8-4EB5-AAE2BF537D15}"/>
              </a:ext>
            </a:extLst>
          </p:cNvPr>
          <p:cNvSpPr>
            <a:spLocks noGrp="1"/>
          </p:cNvSpPr>
          <p:nvPr>
            <p:ph idx="1"/>
          </p:nvPr>
        </p:nvSpPr>
        <p:spPr>
          <a:xfrm>
            <a:off x="2589212" y="1948070"/>
            <a:ext cx="8915400" cy="3963152"/>
          </a:xfrm>
        </p:spPr>
        <p:txBody>
          <a:bodyPr>
            <a:normAutofit/>
          </a:bodyPr>
          <a:lstStyle/>
          <a:p>
            <a:r>
              <a:rPr lang="en-US" dirty="0" smtClean="0">
                <a:latin typeface="Times New Roman" pitchFamily="18" charset="0"/>
                <a:cs typeface="Times New Roman" pitchFamily="18" charset="0"/>
              </a:rPr>
              <a:t>Provides highly personalized restaurant recommendations based on user preferences and past behaviors, enhancing user satisfaction and engagement.</a:t>
            </a:r>
          </a:p>
          <a:p>
            <a:r>
              <a:rPr lang="en-US" dirty="0" smtClean="0">
                <a:latin typeface="Times New Roman" pitchFamily="18" charset="0"/>
                <a:cs typeface="Times New Roman" pitchFamily="18" charset="0"/>
              </a:rPr>
              <a:t>Ensures real-time, accurate availability of restaurant bookings, preventing double bookings and improving the overall reservation experience.</a:t>
            </a:r>
          </a:p>
          <a:p>
            <a:r>
              <a:rPr lang="en-US" dirty="0" smtClean="0">
                <a:latin typeface="Times New Roman" pitchFamily="18" charset="0"/>
                <a:cs typeface="Times New Roman" pitchFamily="18" charset="0"/>
              </a:rPr>
              <a:t>Improves trust and reliability by detecting and filtering out fake or biased reviews, offering users genuine insights for better decision-making.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783711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Flow</Template>
  <TotalTime>695</TotalTime>
  <Words>1668</Words>
  <Application>Microsoft Office PowerPoint</Application>
  <PresentationFormat>Custom</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BOOK A TABLE (A RESTAURANT BOOKNG WEBSITE)</vt:lpstr>
      <vt:lpstr>ABSTRACT</vt:lpstr>
      <vt:lpstr>INTRODUCTION</vt:lpstr>
      <vt:lpstr> OBJECTIVE</vt:lpstr>
      <vt:lpstr>LITERATURE SURVEY </vt:lpstr>
      <vt:lpstr>EXISTING SYSTEM</vt:lpstr>
      <vt:lpstr> LIMITATIONS OF EXISTING SYSTEM</vt:lpstr>
      <vt:lpstr>PROPOSED SYSTEM </vt:lpstr>
      <vt:lpstr>ADVANTAGES OF PROPOSED SYSTEM</vt:lpstr>
      <vt:lpstr>ALGORITHMS</vt:lpstr>
      <vt:lpstr>Slide 11</vt:lpstr>
      <vt:lpstr>SYSTEM ARCHITECTURE</vt:lpstr>
      <vt:lpstr>MODULES</vt:lpstr>
      <vt:lpstr>MODULES</vt:lpstr>
      <vt:lpstr> CONCLUSION</vt:lpstr>
      <vt:lpstr> FUTURE ENHANCEMENT</vt:lpstr>
      <vt:lpstr>   REFERENCES </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A TABLE (A RESTAURANT BOOKNG WEBSITE)</dc:title>
  <dc:creator>Nandini Upputuri</dc:creator>
  <cp:lastModifiedBy>student</cp:lastModifiedBy>
  <cp:revision>33</cp:revision>
  <dcterms:created xsi:type="dcterms:W3CDTF">2024-08-05T05:05:52Z</dcterms:created>
  <dcterms:modified xsi:type="dcterms:W3CDTF">2025-03-25T04:48:13Z</dcterms:modified>
</cp:coreProperties>
</file>