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4" r:id="rId2"/>
    <p:sldId id="364" r:id="rId3"/>
    <p:sldId id="333" r:id="rId4"/>
    <p:sldId id="375" r:id="rId5"/>
    <p:sldId id="372" r:id="rId6"/>
    <p:sldId id="373" r:id="rId7"/>
    <p:sldId id="335" r:id="rId8"/>
    <p:sldId id="376" r:id="rId9"/>
    <p:sldId id="377" r:id="rId10"/>
    <p:sldId id="378" r:id="rId11"/>
    <p:sldId id="336" r:id="rId12"/>
    <p:sldId id="382" r:id="rId13"/>
    <p:sldId id="33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6E6E6"/>
    <a:srgbClr val="B92507"/>
    <a:srgbClr val="F5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811" autoAdjust="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8400-D04D-42CB-888D-BD5DCABC5D91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610F-3A8D-496B-8C64-FB69F7E7B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0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50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704AAA9-B43C-4835-AF17-C6DE8329DD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/>
          <a:stretch>
            <a:fillRect/>
          </a:stretch>
        </p:blipFill>
        <p:spPr>
          <a:xfrm rot="5400000">
            <a:off x="2667001" y="-2666999"/>
            <a:ext cx="6858000" cy="12191998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A663352-127F-4EE5-93B9-5D3526251FA1}"/>
              </a:ext>
            </a:extLst>
          </p:cNvPr>
          <p:cNvSpPr/>
          <p:nvPr userDrawn="1"/>
        </p:nvSpPr>
        <p:spPr>
          <a:xfrm>
            <a:off x="673100" y="4411527"/>
            <a:ext cx="11518900" cy="9779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ED6DBA0-AE87-4E2F-BDEC-59B8A9D7AF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1863345"/>
            <a:ext cx="6400800" cy="18452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600" b="1">
                <a:solidFill>
                  <a:srgbClr val="B9250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极简学术答辩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A9FC2101-1E26-4938-BD04-7FA962C89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6450" y="4761968"/>
            <a:ext cx="32086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BE35FB1C-F6EB-4A32-810E-A21D96B9D2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8342" y="4761968"/>
            <a:ext cx="32086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指导老师：</a:t>
            </a:r>
          </a:p>
        </p:txBody>
      </p:sp>
      <p:sp>
        <p:nvSpPr>
          <p:cNvPr id="28" name="文本占位符 25">
            <a:extLst>
              <a:ext uri="{FF2B5EF4-FFF2-40B4-BE49-F238E27FC236}">
                <a16:creationId xmlns:a16="http://schemas.microsoft.com/office/drawing/2014/main" id="{C74E439A-0A6D-4158-AA24-C3094F55B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0233" y="4761968"/>
            <a:ext cx="26117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日期：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0CFA8959-3C01-4CEB-A50F-B7348135A1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399" y="3726773"/>
            <a:ext cx="6099242" cy="369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Minimalist academic defense PPT template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rgbClr val="F5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8AC51F11-62DD-4BB4-95C7-BC025C71C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 b="61849"/>
          <a:stretch/>
        </p:blipFill>
        <p:spPr>
          <a:xfrm rot="16200000" flipV="1">
            <a:off x="-1103339" y="1109013"/>
            <a:ext cx="6858000" cy="4651322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225C1-50AD-4861-96DF-089AE2F2A6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617576"/>
            <a:ext cx="14478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CN" altLang="en-US" sz="4800" b="1" kern="1200" dirty="0">
                <a:solidFill>
                  <a:schemeClr val="accent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目录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C503F9-0BD7-4589-946E-48195BC3DA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8200" y="899394"/>
            <a:ext cx="1447800" cy="2654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CN" altLang="en-US" sz="20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CBD540-A95C-4468-A0F3-DBC2E2D0C672}"/>
              </a:ext>
            </a:extLst>
          </p:cNvPr>
          <p:cNvSpPr>
            <a:spLocks/>
          </p:cNvSpPr>
          <p:nvPr userDrawn="1"/>
        </p:nvSpPr>
        <p:spPr>
          <a:xfrm>
            <a:off x="1859214" y="2209800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2BF1A5-4AED-4A3D-921F-8CF6C607DE48}"/>
              </a:ext>
            </a:extLst>
          </p:cNvPr>
          <p:cNvSpPr>
            <a:spLocks/>
          </p:cNvSpPr>
          <p:nvPr userDrawn="1"/>
        </p:nvSpPr>
        <p:spPr>
          <a:xfrm>
            <a:off x="7061497" y="2209800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82F12-0ACD-4675-9FEA-6B215F47C6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8277" y="2458699"/>
            <a:ext cx="4292677" cy="5588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8A158273-2CF2-429F-B5B9-AFB514E82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0560" y="2458699"/>
            <a:ext cx="4292677" cy="5588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EFD7E7CB-108F-467C-8E47-1D0964A5F7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6212" y="2412264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5ADAD93C-29F0-4B6A-9DD8-626EC6E7F0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5273" y="2412264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47F14B-FA30-461B-A987-5EC0CDFCB1CA}"/>
              </a:ext>
            </a:extLst>
          </p:cNvPr>
          <p:cNvSpPr>
            <a:spLocks/>
          </p:cNvSpPr>
          <p:nvPr userDrawn="1"/>
        </p:nvSpPr>
        <p:spPr>
          <a:xfrm>
            <a:off x="1859214" y="3492397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B8ED03D-D216-42EE-8B04-393BC8F52858}"/>
              </a:ext>
            </a:extLst>
          </p:cNvPr>
          <p:cNvSpPr>
            <a:spLocks/>
          </p:cNvSpPr>
          <p:nvPr userDrawn="1"/>
        </p:nvSpPr>
        <p:spPr>
          <a:xfrm>
            <a:off x="7061497" y="3492397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5EE2ABB9-AA5A-4B3F-ABC2-673938C4CC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08277" y="3741296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0" name="文本占位符 3">
            <a:extLst>
              <a:ext uri="{FF2B5EF4-FFF2-40B4-BE49-F238E27FC236}">
                <a16:creationId xmlns:a16="http://schemas.microsoft.com/office/drawing/2014/main" id="{0AA49D5E-8A5B-41E0-8400-2825A3D68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10560" y="3741296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5BEB987F-3D5B-4444-949C-3D59C9B093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86212" y="3694861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1A2ECFCE-E059-4B45-8433-7863DE8CFC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95273" y="3694861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334C0A3-9B34-49D7-9C8B-4139986241C5}"/>
              </a:ext>
            </a:extLst>
          </p:cNvPr>
          <p:cNvSpPr>
            <a:spLocks/>
          </p:cNvSpPr>
          <p:nvPr userDrawn="1"/>
        </p:nvSpPr>
        <p:spPr>
          <a:xfrm>
            <a:off x="1859214" y="4774994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EFA114-C191-4583-99B2-D3977509F603}"/>
              </a:ext>
            </a:extLst>
          </p:cNvPr>
          <p:cNvSpPr>
            <a:spLocks/>
          </p:cNvSpPr>
          <p:nvPr userDrawn="1"/>
        </p:nvSpPr>
        <p:spPr>
          <a:xfrm>
            <a:off x="7061497" y="4774994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65" name="文本占位符 3">
            <a:extLst>
              <a:ext uri="{FF2B5EF4-FFF2-40B4-BE49-F238E27FC236}">
                <a16:creationId xmlns:a16="http://schemas.microsoft.com/office/drawing/2014/main" id="{EC44BE00-F89B-4D5E-A3E7-D2208BFA3F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08277" y="5023893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4919950A-DE57-4784-8FD2-AF908995606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10560" y="5023893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3EE97953-814D-41BD-9302-2ECC948B59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86212" y="4977458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5.</a:t>
            </a:r>
            <a:endParaRPr lang="zh-CN" altLang="en-US" dirty="0"/>
          </a:p>
        </p:txBody>
      </p:sp>
      <p:sp>
        <p:nvSpPr>
          <p:cNvPr id="68" name="文本占位符 3">
            <a:extLst>
              <a:ext uri="{FF2B5EF4-FFF2-40B4-BE49-F238E27FC236}">
                <a16:creationId xmlns:a16="http://schemas.microsoft.com/office/drawing/2014/main" id="{E4A1975F-2316-41E7-9C56-C7A19A9DEF8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95273" y="4977458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0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360E067-D9FC-440B-B32C-1D7DABE99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/>
          <a:stretch>
            <a:fillRect/>
          </a:stretch>
        </p:blipFill>
        <p:spPr>
          <a:xfrm rot="5400000">
            <a:off x="2667000" y="-2666998"/>
            <a:ext cx="6858000" cy="12191998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0769B21-E654-49C3-AA99-95A2CEDBBC43}"/>
              </a:ext>
            </a:extLst>
          </p:cNvPr>
          <p:cNvSpPr/>
          <p:nvPr userDrawn="1"/>
        </p:nvSpPr>
        <p:spPr>
          <a:xfrm>
            <a:off x="0" y="2419943"/>
            <a:ext cx="11518900" cy="2424513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2B2F80A-F7DA-4111-B7CD-2FA19C039E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645" y="1274783"/>
            <a:ext cx="778213" cy="15253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10700" b="1" kern="1200" dirty="0">
                <a:solidFill>
                  <a:schemeClr val="bg1">
                    <a:alpha val="90000"/>
                  </a:schemeClr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0231DA5F-183F-463E-AF1E-BA2BE34E8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400" y="1946578"/>
            <a:ext cx="2858703" cy="4123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lang="zh-CN" altLang="en-US" sz="22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987D272-847A-4DD3-89E9-D3CBE0887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864" y="2857302"/>
            <a:ext cx="10635572" cy="11477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EB57C867-E473-49D0-8C25-390C0E7D67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1864" y="4042322"/>
            <a:ext cx="10635572" cy="477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1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E48D-A966-4EF8-927A-28E7244D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05269"/>
            <a:ext cx="8308975" cy="424732"/>
          </a:xfrm>
          <a:prstGeom prst="rect">
            <a:avLst/>
          </a:prstGeom>
        </p:spPr>
        <p:txBody>
          <a:bodyPr lIns="91440" tIns="45720" rIns="91440" bIns="468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30E27-6BFE-449B-B0B0-D6375251C8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932" y="6235700"/>
            <a:ext cx="6326968" cy="234842"/>
          </a:xfrm>
          <a:prstGeom prst="rect">
            <a:avLst/>
          </a:prstGeom>
        </p:spPr>
        <p:txBody>
          <a:bodyPr lIns="91440" tIns="45720" rIns="0" bIns="45720"/>
          <a:lstStyle>
            <a:lvl1pPr marL="0" indent="0" algn="r"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请在此处输入参考文献或标明他人贡献；请在此处输入参考文献或标明他人贡献</a:t>
            </a:r>
          </a:p>
        </p:txBody>
      </p:sp>
    </p:spTree>
    <p:extLst>
      <p:ext uri="{BB962C8B-B14F-4D97-AF65-F5344CB8AC3E}">
        <p14:creationId xmlns:p14="http://schemas.microsoft.com/office/powerpoint/2010/main" val="20350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0B231EE-5FA4-4540-94B4-656868583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r="7812"/>
          <a:stretch>
            <a:fillRect/>
          </a:stretch>
        </p:blipFill>
        <p:spPr>
          <a:xfrm rot="16200000">
            <a:off x="2667001" y="-2666999"/>
            <a:ext cx="6858000" cy="12191999"/>
          </a:xfrm>
          <a:custGeom>
            <a:avLst/>
            <a:gdLst>
              <a:gd name="connsiteX0" fmla="*/ 6858000 w 6858000"/>
              <a:gd name="connsiteY0" fmla="*/ 0 h 12191999"/>
              <a:gd name="connsiteX1" fmla="*/ 6858000 w 6858000"/>
              <a:gd name="connsiteY1" fmla="*/ 12191999 h 12191999"/>
              <a:gd name="connsiteX2" fmla="*/ 0 w 6858000"/>
              <a:gd name="connsiteY2" fmla="*/ 12191999 h 12191999"/>
              <a:gd name="connsiteX3" fmla="*/ 0 w 6858000"/>
              <a:gd name="connsiteY3" fmla="*/ 0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9">
                <a:moveTo>
                  <a:pt x="6858000" y="0"/>
                </a:moveTo>
                <a:lnTo>
                  <a:pt x="6858000" y="12191999"/>
                </a:lnTo>
                <a:lnTo>
                  <a:pt x="0" y="1219199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0FE3570-9607-4464-967E-3D984EB7DFA2}"/>
              </a:ext>
            </a:extLst>
          </p:cNvPr>
          <p:cNvSpPr/>
          <p:nvPr userDrawn="1"/>
        </p:nvSpPr>
        <p:spPr>
          <a:xfrm>
            <a:off x="310745" y="1793676"/>
            <a:ext cx="11518900" cy="328794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3724D22-25F8-4AD7-B1ED-989384E2E1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7849" y="3428843"/>
            <a:ext cx="9776298" cy="13953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lang="zh-CN" altLang="en-US" sz="80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敬请老师批评指正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79AB220B-967E-41D7-8DF7-B47C33FCAD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9726" y="2249813"/>
            <a:ext cx="4552545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90247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8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6" r:id="rId4"/>
    <p:sldLayoutId id="2147483654" r:id="rId5"/>
    <p:sldLayoutId id="214748364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14789A-B57F-42F4-9FA9-7109C59E8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一轮答辩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4873D-0E38-4B59-9189-D5A46FBC2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答辩人：卢立仁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06E20-0702-4C74-9EB3-69F60DDDCD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工作室：数智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59B14A-3A45-40BB-8BA1-46E3DEB4A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日期：</a:t>
            </a:r>
            <a:r>
              <a:rPr lang="en-US" altLang="zh-CN" dirty="0">
                <a:solidFill>
                  <a:schemeClr val="bg1"/>
                </a:solidFill>
              </a:rPr>
              <a:t>2022.4.4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A310AD8-0FF4-4638-BF94-06D457BD7E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Minimalist academic defense PPT template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14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33" y="573773"/>
            <a:ext cx="8308975" cy="424732"/>
          </a:xfrm>
        </p:spPr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0319810-00A3-41D5-B39C-83DFE3376F02}"/>
              </a:ext>
            </a:extLst>
          </p:cNvPr>
          <p:cNvSpPr txBox="1">
            <a:spLocks/>
          </p:cNvSpPr>
          <p:nvPr/>
        </p:nvSpPr>
        <p:spPr>
          <a:xfrm>
            <a:off x="1081901" y="1118222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决策树的剪枝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4B2B5A-48E5-41D6-AA48-07C0810AA483}"/>
              </a:ext>
            </a:extLst>
          </p:cNvPr>
          <p:cNvSpPr txBox="1"/>
          <p:nvPr/>
        </p:nvSpPr>
        <p:spPr>
          <a:xfrm>
            <a:off x="1136443" y="2075904"/>
            <a:ext cx="3160442" cy="1614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搞清楚什么是单结点，什么是以某结点为根结点的子树。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45C2615-00E2-445C-8D90-F54A6EA7F924}"/>
              </a:ext>
            </a:extLst>
          </p:cNvPr>
          <p:cNvGrpSpPr/>
          <p:nvPr/>
        </p:nvGrpSpPr>
        <p:grpSpPr>
          <a:xfrm>
            <a:off x="891599" y="1753548"/>
            <a:ext cx="2180182" cy="322356"/>
            <a:chOff x="877956" y="1791511"/>
            <a:chExt cx="2180182" cy="322356"/>
          </a:xfrm>
        </p:grpSpPr>
        <p:sp>
          <p:nvSpPr>
            <p:cNvPr id="18" name="标题 1">
              <a:extLst>
                <a:ext uri="{FF2B5EF4-FFF2-40B4-BE49-F238E27FC236}">
                  <a16:creationId xmlns:a16="http://schemas.microsoft.com/office/drawing/2014/main" id="{6E981662-1112-4FFB-B470-1035B8AA8938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关键问题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E566E4-E84F-46FC-949A-7EEF93E8FDAA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18F896C-5207-4820-8AEE-6531CD777A0B}"/>
              </a:ext>
            </a:extLst>
          </p:cNvPr>
          <p:cNvSpPr txBox="1"/>
          <p:nvPr/>
        </p:nvSpPr>
        <p:spPr>
          <a:xfrm>
            <a:off x="1136443" y="2882967"/>
            <a:ext cx="3160442" cy="2282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分类树与回归树的损失函数的计算以及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的计算。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667908D-778C-42C9-9F2A-93D3D554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745" y="92533"/>
            <a:ext cx="4610743" cy="365811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AE261D1-D2B8-45D2-9252-D4B59201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44" y="3750644"/>
            <a:ext cx="4729894" cy="301257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122884-1040-436F-8181-32D0ADC06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3" y="3690030"/>
            <a:ext cx="4636316" cy="29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2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3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THREE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收获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benefit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8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收获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0311BB4-5899-4ACE-9EF5-13FA61CC3D4E}"/>
              </a:ext>
            </a:extLst>
          </p:cNvPr>
          <p:cNvSpPr txBox="1">
            <a:spLocks/>
          </p:cNvSpPr>
          <p:nvPr/>
        </p:nvSpPr>
        <p:spPr>
          <a:xfrm>
            <a:off x="1180485" y="1244819"/>
            <a:ext cx="4589492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带着问题找答案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325D25-0383-4D11-938D-DF5DE2EA30EB}"/>
              </a:ext>
            </a:extLst>
          </p:cNvPr>
          <p:cNvSpPr/>
          <p:nvPr/>
        </p:nvSpPr>
        <p:spPr>
          <a:xfrm>
            <a:off x="975818" y="1244819"/>
            <a:ext cx="73556" cy="7602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F7D41C1C-D527-4554-922A-56D411B4A1EF}"/>
              </a:ext>
            </a:extLst>
          </p:cNvPr>
          <p:cNvSpPr txBox="1">
            <a:spLocks/>
          </p:cNvSpPr>
          <p:nvPr/>
        </p:nvSpPr>
        <p:spPr>
          <a:xfrm>
            <a:off x="1180485" y="1781993"/>
            <a:ext cx="4625415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打代码也应该先进行整体的规划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A65D659-496A-42FD-AAC5-3C2F73424060}"/>
              </a:ext>
            </a:extLst>
          </p:cNvPr>
          <p:cNvSpPr/>
          <p:nvPr/>
        </p:nvSpPr>
        <p:spPr>
          <a:xfrm>
            <a:off x="975819" y="1781993"/>
            <a:ext cx="73556" cy="7602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6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SIX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0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A468DF-EF0D-4AE6-9796-3CA167C0F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目录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23409-4D86-4DCC-959F-844A6E9F1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Contents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FF4A0-544E-4C01-A52E-99CE75A226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softmax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5B80F97-9129-40A1-92C2-DAA6D48F1E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D269A7-D73E-461B-86CC-192777EE04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CART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3935815-9EDF-4615-9364-89E1DDFA1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收获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75241A6-3DD4-4E17-8E79-7F9B4609DF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3.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8A79B6-B2C3-48EF-9478-B084818B22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98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ONE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Softmax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分类器</a:t>
            </a:r>
          </a:p>
        </p:txBody>
      </p:sp>
    </p:spTree>
    <p:extLst>
      <p:ext uri="{BB962C8B-B14F-4D97-AF65-F5344CB8AC3E}">
        <p14:creationId xmlns:p14="http://schemas.microsoft.com/office/powerpoint/2010/main" val="16427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13FFDA-D810-4C2A-AAD9-FDDFDD8BD824}"/>
              </a:ext>
            </a:extLst>
          </p:cNvPr>
          <p:cNvSpPr txBox="1"/>
          <p:nvPr/>
        </p:nvSpPr>
        <p:spPr>
          <a:xfrm>
            <a:off x="1130300" y="1756038"/>
            <a:ext cx="3517900" cy="2211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通过训练单层神经网络使得分类器能够更加准确地执行多分类任务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A7CA24-EC55-40DC-A6E4-681FFFC059F7}"/>
              </a:ext>
            </a:extLst>
          </p:cNvPr>
          <p:cNvSpPr txBox="1">
            <a:spLocks/>
          </p:cNvSpPr>
          <p:nvPr/>
        </p:nvSpPr>
        <p:spPr>
          <a:xfrm>
            <a:off x="1130300" y="1433682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CE893-BB7D-436D-9384-878B3902511B}"/>
              </a:ext>
            </a:extLst>
          </p:cNvPr>
          <p:cNvSpPr txBox="1"/>
          <p:nvPr/>
        </p:nvSpPr>
        <p:spPr>
          <a:xfrm>
            <a:off x="987687" y="4698125"/>
            <a:ext cx="3517900" cy="12507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AE8319-C58D-4A29-946A-21BEAA24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60754"/>
            <a:ext cx="7468824" cy="559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BCB462E6-2AE0-491D-8BC8-6C2BAEE05C76}"/>
              </a:ext>
            </a:extLst>
          </p:cNvPr>
          <p:cNvSpPr txBox="1">
            <a:spLocks/>
          </p:cNvSpPr>
          <p:nvPr/>
        </p:nvSpPr>
        <p:spPr>
          <a:xfrm>
            <a:off x="1130300" y="1301731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 err="1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softmax</a:t>
            </a:r>
            <a:endParaRPr lang="zh-CN" altLang="en-US" sz="2000" dirty="0">
              <a:solidFill>
                <a:schemeClr val="accent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DF276C-54A3-4831-BE29-723811503803}"/>
              </a:ext>
            </a:extLst>
          </p:cNvPr>
          <p:cNvSpPr txBox="1"/>
          <p:nvPr/>
        </p:nvSpPr>
        <p:spPr>
          <a:xfrm>
            <a:off x="1130300" y="1641334"/>
            <a:ext cx="9956800" cy="10470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一个激活函数，能使输出值的范围转换到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[0,1]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A02B01-149C-436B-96B7-D52F0784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6DDD1A8-3962-4F3D-92A6-B44F2E6A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64" y="1981124"/>
            <a:ext cx="6895536" cy="480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ECEE8A0-76E6-4588-9A0A-09A9C7987446}"/>
              </a:ext>
            </a:extLst>
          </p:cNvPr>
          <p:cNvSpPr txBox="1">
            <a:spLocks/>
          </p:cNvSpPr>
          <p:nvPr/>
        </p:nvSpPr>
        <p:spPr>
          <a:xfrm>
            <a:off x="942256" y="1286507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训练过程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0F16AF-BCA7-4908-A001-E355380A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64" y="1274729"/>
            <a:ext cx="4725836" cy="165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181DB4-4AF7-4F9D-8D0B-E7A4FF5D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763" y="3171089"/>
            <a:ext cx="4210638" cy="17909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85E302F-5834-480E-98E6-BD59E7E92816}"/>
              </a:ext>
            </a:extLst>
          </p:cNvPr>
          <p:cNvSpPr/>
          <p:nvPr/>
        </p:nvSpPr>
        <p:spPr>
          <a:xfrm>
            <a:off x="944245" y="1966912"/>
            <a:ext cx="990600" cy="2924175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数据预处理及偏置、权重的初始化</a:t>
            </a:r>
            <a:endParaRPr kumimoji="0" lang="zh-CN" altLang="en-US" sz="1050" b="0" i="0" u="none" strike="noStrike" kern="1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D9AEF5-D1EE-43C1-A857-D638085E7E6B}"/>
              </a:ext>
            </a:extLst>
          </p:cNvPr>
          <p:cNvSpPr/>
          <p:nvPr/>
        </p:nvSpPr>
        <p:spPr>
          <a:xfrm>
            <a:off x="2981325" y="1966912"/>
            <a:ext cx="990600" cy="2924175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设置学习率与迭代次数并开始迭代</a:t>
            </a:r>
            <a:endParaRPr kumimoji="0" lang="zh-CN" altLang="en-US" sz="1050" b="0" i="0" u="none" strike="noStrike" kern="1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9EB47C-C1AD-4EC6-BC5F-F166202E076C}"/>
              </a:ext>
            </a:extLst>
          </p:cNvPr>
          <p:cNvSpPr/>
          <p:nvPr/>
        </p:nvSpPr>
        <p:spPr>
          <a:xfrm>
            <a:off x="5105400" y="1966912"/>
            <a:ext cx="990600" cy="2924175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计算模型的评价指标，并调整参数进行下一轮训练</a:t>
            </a:r>
            <a:endParaRPr kumimoji="0" lang="zh-CN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31D2B8-EDCD-4C3B-936F-DE4FDB71B3E3}"/>
              </a:ext>
            </a:extLst>
          </p:cNvPr>
          <p:cNvCxnSpPr/>
          <p:nvPr/>
        </p:nvCxnSpPr>
        <p:spPr>
          <a:xfrm>
            <a:off x="1934845" y="3428682"/>
            <a:ext cx="1046480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92C293-1F5B-4991-8B25-370733F188C4}"/>
              </a:ext>
            </a:extLst>
          </p:cNvPr>
          <p:cNvCxnSpPr/>
          <p:nvPr/>
        </p:nvCxnSpPr>
        <p:spPr>
          <a:xfrm>
            <a:off x="3971925" y="3428682"/>
            <a:ext cx="1133475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508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TWO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CART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CART 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11862CBA-DB91-44A7-97DD-B8BB6D4713D5}"/>
              </a:ext>
            </a:extLst>
          </p:cNvPr>
          <p:cNvSpPr txBox="1">
            <a:spLocks/>
          </p:cNvSpPr>
          <p:nvPr/>
        </p:nvSpPr>
        <p:spPr>
          <a:xfrm>
            <a:off x="1175735" y="1240736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CART</a:t>
            </a:r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决策树的简介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8ED67E-4A84-4B87-B39A-1ECF64F6FEB4}"/>
              </a:ext>
            </a:extLst>
          </p:cNvPr>
          <p:cNvSpPr txBox="1"/>
          <p:nvPr/>
        </p:nvSpPr>
        <p:spPr>
          <a:xfrm>
            <a:off x="1175735" y="1937188"/>
            <a:ext cx="4648200" cy="1570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决策树有两种类型，分别为分类树与回归树，</a:t>
            </a:r>
            <a:r>
              <a:rPr lang="zh-CN" altLang="zh-CN" sz="1600" dirty="0">
                <a:effectLst/>
                <a:latin typeface="+mn-ea"/>
                <a:cs typeface="Times New Roman" panose="02020603050405020304" pitchFamily="18" charset="0"/>
              </a:rPr>
              <a:t>二者的主要区别在于预测值的类型不同，前者预测的是样本的一个种类（离散值），后者预测的是一个数值（多为连续值）。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A1B7B8F0-1539-4CE6-AAD9-F18EE40D2BA6}"/>
              </a:ext>
            </a:extLst>
          </p:cNvPr>
          <p:cNvSpPr txBox="1">
            <a:spLocks/>
          </p:cNvSpPr>
          <p:nvPr/>
        </p:nvSpPr>
        <p:spPr>
          <a:xfrm>
            <a:off x="1175735" y="1671458"/>
            <a:ext cx="193533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类型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7A0671-1309-4F85-840B-FBF3CDF6DEAA}"/>
              </a:ext>
            </a:extLst>
          </p:cNvPr>
          <p:cNvSpPr/>
          <p:nvPr/>
        </p:nvSpPr>
        <p:spPr>
          <a:xfrm>
            <a:off x="5546119" y="3432043"/>
            <a:ext cx="73556" cy="7602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D7FF9B8-8F83-4AB9-A990-513ACF81324D}"/>
              </a:ext>
            </a:extLst>
          </p:cNvPr>
          <p:cNvCxnSpPr>
            <a:cxnSpLocks/>
          </p:cNvCxnSpPr>
          <p:nvPr/>
        </p:nvCxnSpPr>
        <p:spPr>
          <a:xfrm>
            <a:off x="967668" y="1240736"/>
            <a:ext cx="0" cy="220958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标题 1">
            <a:extLst>
              <a:ext uri="{FF2B5EF4-FFF2-40B4-BE49-F238E27FC236}">
                <a16:creationId xmlns:a16="http://schemas.microsoft.com/office/drawing/2014/main" id="{0DD19EFD-234E-49CD-9DDE-CA8382449F70}"/>
              </a:ext>
            </a:extLst>
          </p:cNvPr>
          <p:cNvSpPr txBox="1">
            <a:spLocks/>
          </p:cNvSpPr>
          <p:nvPr/>
        </p:nvSpPr>
        <p:spPr>
          <a:xfrm>
            <a:off x="6563433" y="1240736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分类树与回归树的选择</a:t>
            </a: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24629538-539E-4B20-AC99-9DC3EE59323A}"/>
              </a:ext>
            </a:extLst>
          </p:cNvPr>
          <p:cNvSpPr txBox="1">
            <a:spLocks/>
          </p:cNvSpPr>
          <p:nvPr/>
        </p:nvSpPr>
        <p:spPr>
          <a:xfrm>
            <a:off x="6563433" y="1932549"/>
            <a:ext cx="193533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任务需求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4CD504D-87D4-4D8C-BB95-6E7C58188C3D}"/>
              </a:ext>
            </a:extLst>
          </p:cNvPr>
          <p:cNvSpPr/>
          <p:nvPr/>
        </p:nvSpPr>
        <p:spPr>
          <a:xfrm>
            <a:off x="10933817" y="3422418"/>
            <a:ext cx="73556" cy="7602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7502A3A-593C-4D0D-93CC-3A02D3777356}"/>
              </a:ext>
            </a:extLst>
          </p:cNvPr>
          <p:cNvCxnSpPr>
            <a:cxnSpLocks/>
          </p:cNvCxnSpPr>
          <p:nvPr/>
        </p:nvCxnSpPr>
        <p:spPr>
          <a:xfrm>
            <a:off x="6407383" y="1240736"/>
            <a:ext cx="0" cy="220958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CFE907B-0292-419A-AE90-C0C07EF0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18" y="3422418"/>
            <a:ext cx="2837399" cy="2760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806B0B-096F-4FF5-9866-CEF5839B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1" y="3488669"/>
            <a:ext cx="5636168" cy="25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原理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A6D1047-F250-49AC-BED2-4EFEEA08F17C}"/>
              </a:ext>
            </a:extLst>
          </p:cNvPr>
          <p:cNvSpPr txBox="1">
            <a:spLocks/>
          </p:cNvSpPr>
          <p:nvPr/>
        </p:nvSpPr>
        <p:spPr>
          <a:xfrm>
            <a:off x="832695" y="1163428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决策树的生成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84A10F-4AEF-4314-8779-DFEFFFA8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19211"/>
            <a:ext cx="5506218" cy="1457528"/>
          </a:xfrm>
          <a:prstGeom prst="rect">
            <a:avLst/>
          </a:prstGeom>
        </p:spPr>
      </p:pic>
      <p:sp>
        <p:nvSpPr>
          <p:cNvPr id="31" name="标题 1">
            <a:extLst>
              <a:ext uri="{FF2B5EF4-FFF2-40B4-BE49-F238E27FC236}">
                <a16:creationId xmlns:a16="http://schemas.microsoft.com/office/drawing/2014/main" id="{068C9B22-9C91-4A20-ACD0-D0AEDDBBE89C}"/>
              </a:ext>
            </a:extLst>
          </p:cNvPr>
          <p:cNvSpPr txBox="1">
            <a:spLocks/>
          </p:cNvSpPr>
          <p:nvPr/>
        </p:nvSpPr>
        <p:spPr>
          <a:xfrm>
            <a:off x="832695" y="3343593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决策树的剪枝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8FA61B-1B44-478F-97D3-B9453C1F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932803"/>
            <a:ext cx="53061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0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92507"/>
      </a:accent1>
      <a:accent2>
        <a:srgbClr val="0070C0"/>
      </a:accent2>
      <a:accent3>
        <a:srgbClr val="7F7F7F"/>
      </a:accent3>
      <a:accent4>
        <a:srgbClr val="17223B"/>
      </a:accent4>
      <a:accent5>
        <a:srgbClr val="5B9BD5"/>
      </a:accent5>
      <a:accent6>
        <a:srgbClr val="FFFFFF"/>
      </a:accent6>
      <a:hlink>
        <a:srgbClr val="7F7F7F"/>
      </a:hlink>
      <a:folHlink>
        <a:srgbClr val="954F72"/>
      </a:folHlink>
    </a:clrScheme>
    <a:fontScheme name="自定义 1">
      <a:majorFont>
        <a:latin typeface="OPPOSans H"/>
        <a:ea typeface="OPPOSans B"/>
        <a:cs typeface=""/>
      </a:majorFont>
      <a:minorFont>
        <a:latin typeface="OPPOSans R"/>
        <a:ea typeface="阿里巴巴普惠体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261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OPPOSans B</vt:lpstr>
      <vt:lpstr>OPPOSans R</vt:lpstr>
      <vt:lpstr>阿里巴巴普惠体 L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1.原理</vt:lpstr>
      <vt:lpstr>1.原理</vt:lpstr>
      <vt:lpstr>1.原理</vt:lpstr>
      <vt:lpstr>PowerPoint 演示文稿</vt:lpstr>
      <vt:lpstr>1.原理</vt:lpstr>
      <vt:lpstr>1.原理</vt:lpstr>
      <vt:lpstr>1.原理</vt:lpstr>
      <vt:lpstr>PowerPoint 演示文稿</vt:lpstr>
      <vt:lpstr>收获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Fei</dc:creator>
  <cp:lastModifiedBy>卢 立仁</cp:lastModifiedBy>
  <cp:revision>75</cp:revision>
  <dcterms:created xsi:type="dcterms:W3CDTF">2022-02-18T09:18:08Z</dcterms:created>
  <dcterms:modified xsi:type="dcterms:W3CDTF">2022-04-04T04:42:03Z</dcterms:modified>
</cp:coreProperties>
</file>