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44" r:id="rId2"/>
    <p:sldId id="364" r:id="rId3"/>
    <p:sldId id="333" r:id="rId4"/>
    <p:sldId id="375" r:id="rId5"/>
    <p:sldId id="373" r:id="rId6"/>
    <p:sldId id="390" r:id="rId7"/>
    <p:sldId id="335" r:id="rId8"/>
    <p:sldId id="376" r:id="rId9"/>
    <p:sldId id="377" r:id="rId10"/>
    <p:sldId id="391" r:id="rId11"/>
    <p:sldId id="378" r:id="rId12"/>
    <p:sldId id="392" r:id="rId13"/>
    <p:sldId id="393" r:id="rId14"/>
    <p:sldId id="394" r:id="rId15"/>
    <p:sldId id="336" r:id="rId16"/>
    <p:sldId id="379" r:id="rId17"/>
    <p:sldId id="380" r:id="rId18"/>
    <p:sldId id="337" r:id="rId19"/>
    <p:sldId id="382" r:id="rId20"/>
    <p:sldId id="383" r:id="rId21"/>
    <p:sldId id="338" r:id="rId22"/>
    <p:sldId id="386" r:id="rId23"/>
    <p:sldId id="339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DE42"/>
    <a:srgbClr val="A6A6A6"/>
    <a:srgbClr val="E6E6E6"/>
    <a:srgbClr val="B92507"/>
    <a:srgbClr val="F5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811" autoAdjust="0"/>
  </p:normalViewPr>
  <p:slideViewPr>
    <p:cSldViewPr snapToGrid="0" showGuides="1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78400-D04D-42CB-888D-BD5DCABC5D91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5610F-3A8D-496B-8C64-FB69F7E7B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702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3508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0704AAA9-B43C-4835-AF17-C6DE8329DD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5" r="4410"/>
          <a:stretch>
            <a:fillRect/>
          </a:stretch>
        </p:blipFill>
        <p:spPr>
          <a:xfrm rot="5400000">
            <a:off x="2667001" y="-2666999"/>
            <a:ext cx="6858000" cy="12191998"/>
          </a:xfrm>
          <a:custGeom>
            <a:avLst/>
            <a:gdLst>
              <a:gd name="connsiteX0" fmla="*/ 0 w 6858000"/>
              <a:gd name="connsiteY0" fmla="*/ 12191998 h 12191998"/>
              <a:gd name="connsiteX1" fmla="*/ 0 w 6858000"/>
              <a:gd name="connsiteY1" fmla="*/ 0 h 12191998"/>
              <a:gd name="connsiteX2" fmla="*/ 6858000 w 6858000"/>
              <a:gd name="connsiteY2" fmla="*/ 0 h 12191998"/>
              <a:gd name="connsiteX3" fmla="*/ 6858000 w 6858000"/>
              <a:gd name="connsiteY3" fmla="*/ 12191998 h 12191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12191998">
                <a:moveTo>
                  <a:pt x="0" y="1219199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2191998"/>
                </a:lnTo>
                <a:close/>
              </a:path>
            </a:pathLst>
          </a:cu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AA663352-127F-4EE5-93B9-5D3526251FA1}"/>
              </a:ext>
            </a:extLst>
          </p:cNvPr>
          <p:cNvSpPr/>
          <p:nvPr userDrawn="1"/>
        </p:nvSpPr>
        <p:spPr>
          <a:xfrm>
            <a:off x="673100" y="4411527"/>
            <a:ext cx="11518900" cy="977900"/>
          </a:xfrm>
          <a:prstGeom prst="rect">
            <a:avLst/>
          </a:prstGeom>
          <a:solidFill>
            <a:schemeClr val="accent2">
              <a:alpha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0" rIns="90000" bIns="0" rtlCol="0" anchor="ctr"/>
          <a:lstStyle/>
          <a:p>
            <a:pPr algn="ctr"/>
            <a:endParaRPr lang="zh-CN" altLang="en-US"/>
          </a:p>
        </p:txBody>
      </p:sp>
      <p:sp>
        <p:nvSpPr>
          <p:cNvPr id="21" name="文本占位符 20">
            <a:extLst>
              <a:ext uri="{FF2B5EF4-FFF2-40B4-BE49-F238E27FC236}">
                <a16:creationId xmlns:a16="http://schemas.microsoft.com/office/drawing/2014/main" id="{0ED6DBA0-AE87-4E2F-BDEC-59B8A9D7AF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0400" y="1863345"/>
            <a:ext cx="6400800" cy="184520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6600" b="1">
                <a:solidFill>
                  <a:srgbClr val="B92507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极简学术答辩</a:t>
            </a:r>
            <a:r>
              <a:rPr lang="en-US" altLang="zh-CN" dirty="0"/>
              <a:t>PPT</a:t>
            </a:r>
            <a:r>
              <a:rPr lang="zh-CN" altLang="en-US" dirty="0"/>
              <a:t>模板</a:t>
            </a:r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A9FC2101-1E26-4938-BD04-7FA962C894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46450" y="4761968"/>
            <a:ext cx="3208667" cy="277019"/>
          </a:xfrm>
          <a:prstGeom prst="rect">
            <a:avLst/>
          </a:prstGeom>
        </p:spPr>
        <p:txBody>
          <a:bodyPr lIns="91440" tIns="0" rIns="90000" bIns="0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答辩人：</a:t>
            </a:r>
          </a:p>
        </p:txBody>
      </p:sp>
      <p:sp>
        <p:nvSpPr>
          <p:cNvPr id="26" name="文本占位符 25">
            <a:extLst>
              <a:ext uri="{FF2B5EF4-FFF2-40B4-BE49-F238E27FC236}">
                <a16:creationId xmlns:a16="http://schemas.microsoft.com/office/drawing/2014/main" id="{BE35FB1C-F6EB-4A32-810E-A21D96B9D2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28342" y="4761968"/>
            <a:ext cx="3208667" cy="277019"/>
          </a:xfrm>
          <a:prstGeom prst="rect">
            <a:avLst/>
          </a:prstGeom>
        </p:spPr>
        <p:txBody>
          <a:bodyPr lIns="91440" tIns="0" rIns="90000" bIns="0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指导老师：</a:t>
            </a:r>
          </a:p>
        </p:txBody>
      </p:sp>
      <p:sp>
        <p:nvSpPr>
          <p:cNvPr id="28" name="文本占位符 25">
            <a:extLst>
              <a:ext uri="{FF2B5EF4-FFF2-40B4-BE49-F238E27FC236}">
                <a16:creationId xmlns:a16="http://schemas.microsoft.com/office/drawing/2014/main" id="{C74E439A-0A6D-4158-AA24-C3094F55B9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10233" y="4761968"/>
            <a:ext cx="2611767" cy="277019"/>
          </a:xfrm>
          <a:prstGeom prst="rect">
            <a:avLst/>
          </a:prstGeom>
        </p:spPr>
        <p:txBody>
          <a:bodyPr lIns="91440" tIns="0" rIns="90000" bIns="0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日期：</a:t>
            </a:r>
          </a:p>
        </p:txBody>
      </p:sp>
      <p:sp>
        <p:nvSpPr>
          <p:cNvPr id="32" name="文本占位符 31">
            <a:extLst>
              <a:ext uri="{FF2B5EF4-FFF2-40B4-BE49-F238E27FC236}">
                <a16:creationId xmlns:a16="http://schemas.microsoft.com/office/drawing/2014/main" id="{0CFA8959-3C01-4CEB-A50F-B7348135A1F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399" y="3726773"/>
            <a:ext cx="6099242" cy="36933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buNone/>
              <a:defRPr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Minimalist academic defense PPT template</a:t>
            </a:r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8733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bg>
      <p:bgPr>
        <a:solidFill>
          <a:srgbClr val="F5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>
            <a:extLst>
              <a:ext uri="{FF2B5EF4-FFF2-40B4-BE49-F238E27FC236}">
                <a16:creationId xmlns:a16="http://schemas.microsoft.com/office/drawing/2014/main" id="{8AC51F11-62DD-4BB4-95C7-BC025C71CE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5" r="4410" b="61849"/>
          <a:stretch/>
        </p:blipFill>
        <p:spPr>
          <a:xfrm rot="16200000" flipV="1">
            <a:off x="-1103339" y="1109013"/>
            <a:ext cx="6858000" cy="4651322"/>
          </a:xfrm>
          <a:custGeom>
            <a:avLst/>
            <a:gdLst>
              <a:gd name="connsiteX0" fmla="*/ 0 w 6858000"/>
              <a:gd name="connsiteY0" fmla="*/ 12191998 h 12191998"/>
              <a:gd name="connsiteX1" fmla="*/ 0 w 6858000"/>
              <a:gd name="connsiteY1" fmla="*/ 0 h 12191998"/>
              <a:gd name="connsiteX2" fmla="*/ 6858000 w 6858000"/>
              <a:gd name="connsiteY2" fmla="*/ 0 h 12191998"/>
              <a:gd name="connsiteX3" fmla="*/ 6858000 w 6858000"/>
              <a:gd name="connsiteY3" fmla="*/ 12191998 h 12191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12191998">
                <a:moveTo>
                  <a:pt x="0" y="1219199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2191998"/>
                </a:lnTo>
                <a:close/>
              </a:path>
            </a:pathLst>
          </a:cu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9225C1-50AD-4861-96DF-089AE2F2A60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0400" y="617576"/>
            <a:ext cx="1447800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lang="zh-CN" altLang="en-US" sz="4800" b="1" kern="1200" dirty="0">
                <a:solidFill>
                  <a:schemeClr val="accent1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dirty="0"/>
              <a:t>目录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C503F9-0BD7-4589-946E-48195BC3DA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08200" y="899394"/>
            <a:ext cx="1447800" cy="26549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lang="zh-CN" altLang="en-US" sz="20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3CBD540-A95C-4468-A0F3-DBC2E2D0C672}"/>
              </a:ext>
            </a:extLst>
          </p:cNvPr>
          <p:cNvSpPr>
            <a:spLocks/>
          </p:cNvSpPr>
          <p:nvPr userDrawn="1"/>
        </p:nvSpPr>
        <p:spPr>
          <a:xfrm>
            <a:off x="1859214" y="2209800"/>
            <a:ext cx="4990803" cy="1056599"/>
          </a:xfrm>
          <a:prstGeom prst="rect">
            <a:avLst/>
          </a:prstGeom>
          <a:solidFill>
            <a:schemeClr val="accent2">
              <a:alpha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0" rIns="90000" bIns="0"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62BF1A5-4AED-4A3D-921F-8CF6C607DE48}"/>
              </a:ext>
            </a:extLst>
          </p:cNvPr>
          <p:cNvSpPr>
            <a:spLocks/>
          </p:cNvSpPr>
          <p:nvPr userDrawn="1"/>
        </p:nvSpPr>
        <p:spPr>
          <a:xfrm>
            <a:off x="7061497" y="2209800"/>
            <a:ext cx="4990803" cy="1056599"/>
          </a:xfrm>
          <a:prstGeom prst="rect">
            <a:avLst/>
          </a:prstGeom>
          <a:solidFill>
            <a:schemeClr val="accent2">
              <a:alpha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0" rIns="90000" bIns="0"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582F12-0ACD-4675-9FEA-6B215F47C6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08277" y="2458699"/>
            <a:ext cx="4292677" cy="558800"/>
          </a:xfrm>
          <a:prstGeom prst="rect">
            <a:avLst/>
          </a:prstGeom>
        </p:spPr>
        <p:txBody>
          <a:bodyPr lIns="90000" tIns="46800" rIns="90000" bIns="46800"/>
          <a:lstStyle>
            <a:lvl1pPr marL="0" indent="0" algn="ctr">
              <a:buNone/>
              <a:defRPr lang="zh-CN" altLang="en-US" sz="3200" b="1" kern="1200" dirty="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1" name="文本占位符 3">
            <a:extLst>
              <a:ext uri="{FF2B5EF4-FFF2-40B4-BE49-F238E27FC236}">
                <a16:creationId xmlns:a16="http://schemas.microsoft.com/office/drawing/2014/main" id="{8A158273-2CF2-429F-B5B9-AFB514E82F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10560" y="2458699"/>
            <a:ext cx="4292677" cy="558800"/>
          </a:xfrm>
          <a:prstGeom prst="rect">
            <a:avLst/>
          </a:prstGeom>
        </p:spPr>
        <p:txBody>
          <a:bodyPr lIns="90000" tIns="46800" rIns="90000" bIns="46800"/>
          <a:lstStyle>
            <a:lvl1pPr marL="0" indent="0" algn="ctr">
              <a:buNone/>
              <a:defRPr lang="zh-CN" altLang="en-US" sz="3200" b="1" kern="1200" dirty="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0" name="文本占位符 3">
            <a:extLst>
              <a:ext uri="{FF2B5EF4-FFF2-40B4-BE49-F238E27FC236}">
                <a16:creationId xmlns:a16="http://schemas.microsoft.com/office/drawing/2014/main" id="{EFD7E7CB-108F-467C-8E47-1D0964A5F70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986212" y="2412264"/>
            <a:ext cx="610669" cy="92210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lang="zh-CN" altLang="en-US" sz="4800" b="1" kern="1200" dirty="0">
                <a:solidFill>
                  <a:schemeClr val="bg1"/>
                </a:solidFill>
                <a:effectLst>
                  <a:outerShdw blurRad="101600" dist="38100" dir="8100000" sx="110000" sy="110000" algn="tr" rotWithShape="0">
                    <a:prstClr val="black">
                      <a:alpha val="2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1.</a:t>
            </a:r>
            <a:endParaRPr lang="zh-CN" altLang="en-US" dirty="0"/>
          </a:p>
        </p:txBody>
      </p:sp>
      <p:sp>
        <p:nvSpPr>
          <p:cNvPr id="51" name="文本占位符 3">
            <a:extLst>
              <a:ext uri="{FF2B5EF4-FFF2-40B4-BE49-F238E27FC236}">
                <a16:creationId xmlns:a16="http://schemas.microsoft.com/office/drawing/2014/main" id="{5ADAD93C-29F0-4B6A-9DD8-626EC6E7F01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195273" y="2412264"/>
            <a:ext cx="610669" cy="92210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lang="zh-CN" altLang="en-US" sz="4800" b="1" kern="1200" dirty="0">
                <a:solidFill>
                  <a:schemeClr val="bg1"/>
                </a:solidFill>
                <a:effectLst>
                  <a:outerShdw blurRad="101600" dist="38100" dir="8100000" sx="110000" sy="110000" algn="tr" rotWithShape="0">
                    <a:prstClr val="black">
                      <a:alpha val="2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2.</a:t>
            </a:r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1247F14B-FA30-461B-A987-5EC0CDFCB1CA}"/>
              </a:ext>
            </a:extLst>
          </p:cNvPr>
          <p:cNvSpPr>
            <a:spLocks/>
          </p:cNvSpPr>
          <p:nvPr userDrawn="1"/>
        </p:nvSpPr>
        <p:spPr>
          <a:xfrm>
            <a:off x="1859214" y="3492397"/>
            <a:ext cx="4990803" cy="1056599"/>
          </a:xfrm>
          <a:prstGeom prst="rect">
            <a:avLst/>
          </a:prstGeom>
          <a:solidFill>
            <a:schemeClr val="accent2">
              <a:alpha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0" rIns="90000" bIns="0"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2B8ED03D-D216-42EE-8B04-393BC8F52858}"/>
              </a:ext>
            </a:extLst>
          </p:cNvPr>
          <p:cNvSpPr>
            <a:spLocks/>
          </p:cNvSpPr>
          <p:nvPr userDrawn="1"/>
        </p:nvSpPr>
        <p:spPr>
          <a:xfrm>
            <a:off x="7061497" y="3492397"/>
            <a:ext cx="4990803" cy="1056599"/>
          </a:xfrm>
          <a:prstGeom prst="rect">
            <a:avLst/>
          </a:prstGeom>
          <a:solidFill>
            <a:schemeClr val="accent2">
              <a:alpha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0" rIns="90000" bIns="0" rtlCol="0" anchor="ctr"/>
          <a:lstStyle/>
          <a:p>
            <a:pPr algn="ctr"/>
            <a:endParaRPr lang="zh-CN" altLang="en-US"/>
          </a:p>
        </p:txBody>
      </p:sp>
      <p:sp>
        <p:nvSpPr>
          <p:cNvPr id="59" name="文本占位符 3">
            <a:extLst>
              <a:ext uri="{FF2B5EF4-FFF2-40B4-BE49-F238E27FC236}">
                <a16:creationId xmlns:a16="http://schemas.microsoft.com/office/drawing/2014/main" id="{5EE2ABB9-AA5A-4B3F-ABC2-673938C4CC2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208277" y="3741296"/>
            <a:ext cx="4292677" cy="558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zh-CN" altLang="en-US" sz="3200" b="1" kern="1200" dirty="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0" name="文本占位符 3">
            <a:extLst>
              <a:ext uri="{FF2B5EF4-FFF2-40B4-BE49-F238E27FC236}">
                <a16:creationId xmlns:a16="http://schemas.microsoft.com/office/drawing/2014/main" id="{0AA49D5E-8A5B-41E0-8400-2825A3D682D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10560" y="3741296"/>
            <a:ext cx="4292677" cy="558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zh-CN" altLang="en-US" sz="3200" b="1" kern="1200" dirty="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1" name="文本占位符 3">
            <a:extLst>
              <a:ext uri="{FF2B5EF4-FFF2-40B4-BE49-F238E27FC236}">
                <a16:creationId xmlns:a16="http://schemas.microsoft.com/office/drawing/2014/main" id="{5BEB987F-3D5B-4444-949C-3D59C9B0934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986212" y="3694861"/>
            <a:ext cx="610669" cy="92210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lang="zh-CN" altLang="en-US" sz="4800" b="1" kern="1200" dirty="0">
                <a:solidFill>
                  <a:schemeClr val="bg1"/>
                </a:solidFill>
                <a:effectLst>
                  <a:outerShdw blurRad="101600" dist="38100" dir="8100000" sx="110000" sy="110000" algn="tr" rotWithShape="0">
                    <a:prstClr val="black">
                      <a:alpha val="2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3.</a:t>
            </a:r>
            <a:endParaRPr lang="zh-CN" altLang="en-US" dirty="0"/>
          </a:p>
        </p:txBody>
      </p:sp>
      <p:sp>
        <p:nvSpPr>
          <p:cNvPr id="62" name="文本占位符 3">
            <a:extLst>
              <a:ext uri="{FF2B5EF4-FFF2-40B4-BE49-F238E27FC236}">
                <a16:creationId xmlns:a16="http://schemas.microsoft.com/office/drawing/2014/main" id="{1A2ECFCE-E059-4B45-8433-7863DE8CFC2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95273" y="3694861"/>
            <a:ext cx="610669" cy="92210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lang="zh-CN" altLang="en-US" sz="4800" b="1" kern="1200" dirty="0">
                <a:solidFill>
                  <a:schemeClr val="bg1"/>
                </a:solidFill>
                <a:effectLst>
                  <a:outerShdw blurRad="101600" dist="38100" dir="8100000" sx="110000" sy="110000" algn="tr" rotWithShape="0">
                    <a:prstClr val="black">
                      <a:alpha val="2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4.</a:t>
            </a:r>
            <a:endParaRPr lang="zh-CN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9334C0A3-9B34-49D7-9C8B-4139986241C5}"/>
              </a:ext>
            </a:extLst>
          </p:cNvPr>
          <p:cNvSpPr>
            <a:spLocks/>
          </p:cNvSpPr>
          <p:nvPr userDrawn="1"/>
        </p:nvSpPr>
        <p:spPr>
          <a:xfrm>
            <a:off x="1859214" y="4774994"/>
            <a:ext cx="4990803" cy="1056599"/>
          </a:xfrm>
          <a:prstGeom prst="rect">
            <a:avLst/>
          </a:prstGeom>
          <a:solidFill>
            <a:schemeClr val="accent2">
              <a:alpha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0" rIns="90000" bIns="0"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DEFA114-C191-4583-99B2-D3977509F603}"/>
              </a:ext>
            </a:extLst>
          </p:cNvPr>
          <p:cNvSpPr>
            <a:spLocks/>
          </p:cNvSpPr>
          <p:nvPr userDrawn="1"/>
        </p:nvSpPr>
        <p:spPr>
          <a:xfrm>
            <a:off x="7061497" y="4774994"/>
            <a:ext cx="4990803" cy="1056599"/>
          </a:xfrm>
          <a:prstGeom prst="rect">
            <a:avLst/>
          </a:prstGeom>
          <a:solidFill>
            <a:schemeClr val="accent2">
              <a:alpha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0" rIns="90000" bIns="0" rtlCol="0" anchor="ctr"/>
          <a:lstStyle/>
          <a:p>
            <a:pPr algn="ctr"/>
            <a:endParaRPr lang="zh-CN" altLang="en-US"/>
          </a:p>
        </p:txBody>
      </p:sp>
      <p:sp>
        <p:nvSpPr>
          <p:cNvPr id="65" name="文本占位符 3">
            <a:extLst>
              <a:ext uri="{FF2B5EF4-FFF2-40B4-BE49-F238E27FC236}">
                <a16:creationId xmlns:a16="http://schemas.microsoft.com/office/drawing/2014/main" id="{EC44BE00-F89B-4D5E-A3E7-D2208BFA3F6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208277" y="5023893"/>
            <a:ext cx="4292677" cy="558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zh-CN" altLang="en-US" sz="3200" b="1" kern="1200" dirty="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6" name="文本占位符 3">
            <a:extLst>
              <a:ext uri="{FF2B5EF4-FFF2-40B4-BE49-F238E27FC236}">
                <a16:creationId xmlns:a16="http://schemas.microsoft.com/office/drawing/2014/main" id="{4919950A-DE57-4784-8FD2-AF908995606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410560" y="5023893"/>
            <a:ext cx="4292677" cy="558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zh-CN" altLang="en-US" sz="3200" b="1" kern="1200" dirty="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7" name="文本占位符 3">
            <a:extLst>
              <a:ext uri="{FF2B5EF4-FFF2-40B4-BE49-F238E27FC236}">
                <a16:creationId xmlns:a16="http://schemas.microsoft.com/office/drawing/2014/main" id="{3EE97953-814D-41BD-9302-2ECC948B59D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986212" y="4977458"/>
            <a:ext cx="610669" cy="92210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lang="zh-CN" altLang="en-US" sz="4800" b="1" kern="1200" dirty="0">
                <a:solidFill>
                  <a:schemeClr val="bg1"/>
                </a:solidFill>
                <a:effectLst>
                  <a:outerShdw blurRad="101600" dist="38100" dir="8100000" sx="110000" sy="110000" algn="tr" rotWithShape="0">
                    <a:prstClr val="black">
                      <a:alpha val="2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5.</a:t>
            </a:r>
            <a:endParaRPr lang="zh-CN" altLang="en-US" dirty="0"/>
          </a:p>
        </p:txBody>
      </p:sp>
      <p:sp>
        <p:nvSpPr>
          <p:cNvPr id="68" name="文本占位符 3">
            <a:extLst>
              <a:ext uri="{FF2B5EF4-FFF2-40B4-BE49-F238E27FC236}">
                <a16:creationId xmlns:a16="http://schemas.microsoft.com/office/drawing/2014/main" id="{E4A1975F-2316-41E7-9C56-C7A19A9DEF8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195273" y="4977458"/>
            <a:ext cx="610669" cy="92210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lang="zh-CN" altLang="en-US" sz="4800" b="1" kern="1200" dirty="0">
                <a:solidFill>
                  <a:schemeClr val="bg1"/>
                </a:solidFill>
                <a:effectLst>
                  <a:outerShdw blurRad="101600" dist="38100" dir="8100000" sx="110000" sy="110000" algn="tr" rotWithShape="0">
                    <a:prstClr val="black">
                      <a:alpha val="2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6.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5073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solidFill>
          <a:schemeClr val="bg1">
            <a:alpha val="5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5360E067-D9FC-440B-B32C-1D7DABE999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5" r="4410"/>
          <a:stretch>
            <a:fillRect/>
          </a:stretch>
        </p:blipFill>
        <p:spPr>
          <a:xfrm rot="5400000">
            <a:off x="2667000" y="-2666998"/>
            <a:ext cx="6858000" cy="12191998"/>
          </a:xfrm>
          <a:custGeom>
            <a:avLst/>
            <a:gdLst>
              <a:gd name="connsiteX0" fmla="*/ 0 w 6858000"/>
              <a:gd name="connsiteY0" fmla="*/ 12191998 h 12191998"/>
              <a:gd name="connsiteX1" fmla="*/ 0 w 6858000"/>
              <a:gd name="connsiteY1" fmla="*/ 0 h 12191998"/>
              <a:gd name="connsiteX2" fmla="*/ 6858000 w 6858000"/>
              <a:gd name="connsiteY2" fmla="*/ 0 h 12191998"/>
              <a:gd name="connsiteX3" fmla="*/ 6858000 w 6858000"/>
              <a:gd name="connsiteY3" fmla="*/ 12191998 h 12191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12191998">
                <a:moveTo>
                  <a:pt x="0" y="1219199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2191998"/>
                </a:lnTo>
                <a:close/>
              </a:path>
            </a:pathLst>
          </a:cu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E0769B21-E654-49C3-AA99-95A2CEDBBC43}"/>
              </a:ext>
            </a:extLst>
          </p:cNvPr>
          <p:cNvSpPr/>
          <p:nvPr userDrawn="1"/>
        </p:nvSpPr>
        <p:spPr>
          <a:xfrm>
            <a:off x="0" y="2419943"/>
            <a:ext cx="11518900" cy="2424513"/>
          </a:xfrm>
          <a:prstGeom prst="rect">
            <a:avLst/>
          </a:prstGeom>
          <a:solidFill>
            <a:schemeClr val="accent2">
              <a:alpha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0" rIns="90000" bIns="0" rtlCol="0" anchor="ctr"/>
          <a:lstStyle/>
          <a:p>
            <a:pPr algn="ctr"/>
            <a:endParaRPr lang="zh-CN" altLang="en-US"/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A2B2F80A-F7DA-4111-B7CD-2FA19C039EB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00645" y="1274783"/>
            <a:ext cx="778213" cy="152532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lang="zh-CN" altLang="en-US" sz="10700" b="1" kern="1200" dirty="0">
                <a:solidFill>
                  <a:schemeClr val="bg1">
                    <a:alpha val="90000"/>
                  </a:schemeClr>
                </a:solidFill>
                <a:effectLst>
                  <a:outerShdw blurRad="101600" dist="38100" dir="8100000" sx="110000" sy="110000" algn="tr" rotWithShape="0">
                    <a:prstClr val="black">
                      <a:alpha val="2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0231DA5F-183F-463E-AF1E-BA2BE34E84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0400" y="1946578"/>
            <a:ext cx="2858703" cy="41237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lang="zh-CN" altLang="en-US" sz="2200" b="1" kern="1200" dirty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D987D272-847A-4DD3-89E9-D3CBE08875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1864" y="2857302"/>
            <a:ext cx="10635572" cy="114776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8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3" name="文本占位符 11">
            <a:extLst>
              <a:ext uri="{FF2B5EF4-FFF2-40B4-BE49-F238E27FC236}">
                <a16:creationId xmlns:a16="http://schemas.microsoft.com/office/drawing/2014/main" id="{EB57C867-E473-49D0-8C25-390C0E7D67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71864" y="4042322"/>
            <a:ext cx="10635572" cy="4772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3178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C3E48D-A966-4EF8-927A-28E7244D7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605269"/>
            <a:ext cx="8308975" cy="424732"/>
          </a:xfrm>
          <a:prstGeom prst="rect">
            <a:avLst/>
          </a:prstGeom>
        </p:spPr>
        <p:txBody>
          <a:bodyPr lIns="91440" tIns="45720" rIns="91440" bIns="4680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900" b="1" kern="1200" spc="100" dirty="0">
                <a:solidFill>
                  <a:schemeClr val="accent2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marL="0" lvl="0" indent="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D30E27-6BFE-449B-B0B0-D6375251C8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91932" y="6235700"/>
            <a:ext cx="6326968" cy="234842"/>
          </a:xfrm>
          <a:prstGeom prst="rect">
            <a:avLst/>
          </a:prstGeom>
        </p:spPr>
        <p:txBody>
          <a:bodyPr lIns="91440" tIns="45720" rIns="0" bIns="45720"/>
          <a:lstStyle>
            <a:lvl1pPr marL="0" indent="0" algn="r">
              <a:buNone/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/>
              <a:t>请在此处输入参考文献或标明他人贡献；请在此处输入参考文献或标明他人贡献</a:t>
            </a:r>
          </a:p>
        </p:txBody>
      </p:sp>
    </p:spTree>
    <p:extLst>
      <p:ext uri="{BB962C8B-B14F-4D97-AF65-F5344CB8AC3E}">
        <p14:creationId xmlns:p14="http://schemas.microsoft.com/office/powerpoint/2010/main" val="203502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90B231EE-5FA4-4540-94B4-656868583F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3" r="7812"/>
          <a:stretch>
            <a:fillRect/>
          </a:stretch>
        </p:blipFill>
        <p:spPr>
          <a:xfrm rot="16200000">
            <a:off x="2667001" y="-2666999"/>
            <a:ext cx="6858000" cy="12191999"/>
          </a:xfrm>
          <a:custGeom>
            <a:avLst/>
            <a:gdLst>
              <a:gd name="connsiteX0" fmla="*/ 6858000 w 6858000"/>
              <a:gd name="connsiteY0" fmla="*/ 0 h 12191999"/>
              <a:gd name="connsiteX1" fmla="*/ 6858000 w 6858000"/>
              <a:gd name="connsiteY1" fmla="*/ 12191999 h 12191999"/>
              <a:gd name="connsiteX2" fmla="*/ 0 w 6858000"/>
              <a:gd name="connsiteY2" fmla="*/ 12191999 h 12191999"/>
              <a:gd name="connsiteX3" fmla="*/ 0 w 6858000"/>
              <a:gd name="connsiteY3" fmla="*/ 0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12191999">
                <a:moveTo>
                  <a:pt x="6858000" y="0"/>
                </a:moveTo>
                <a:lnTo>
                  <a:pt x="6858000" y="12191999"/>
                </a:lnTo>
                <a:lnTo>
                  <a:pt x="0" y="12191999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F0FE3570-9607-4464-967E-3D984EB7DFA2}"/>
              </a:ext>
            </a:extLst>
          </p:cNvPr>
          <p:cNvSpPr/>
          <p:nvPr userDrawn="1"/>
        </p:nvSpPr>
        <p:spPr>
          <a:xfrm>
            <a:off x="310745" y="1793676"/>
            <a:ext cx="11518900" cy="3287948"/>
          </a:xfrm>
          <a:prstGeom prst="rect">
            <a:avLst/>
          </a:prstGeom>
          <a:solidFill>
            <a:schemeClr val="accent2">
              <a:alpha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0" rIns="90000" bIns="0"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B3724D22-25F8-4AD7-B1ED-989384E2E1B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07849" y="3428843"/>
            <a:ext cx="9776298" cy="139533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lang="zh-CN" altLang="en-US" sz="8000" b="1" kern="1200" dirty="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zh-CN" altLang="en-US" dirty="0"/>
              <a:t>敬请老师批评指正</a:t>
            </a:r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79AB220B-967E-41D7-8DF7-B47C33FCAD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9726" y="2249813"/>
            <a:ext cx="4552545" cy="914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THANKS</a:t>
            </a:r>
            <a:r>
              <a:rPr lang="zh-CN" altLang="en-US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790247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368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7" r:id="rId3"/>
    <p:sldLayoutId id="2147483666" r:id="rId4"/>
    <p:sldLayoutId id="2147483654" r:id="rId5"/>
    <p:sldLayoutId id="2147483649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3.vsd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emf"/><Relationship Id="rId5" Type="http://schemas.openxmlformats.org/officeDocument/2006/relationships/package" Target="../embeddings/Microsoft_Visio_Drawing4.vsdx"/><Relationship Id="rId4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../media/image24.png"/><Relationship Id="rId12" Type="http://schemas.openxmlformats.org/officeDocument/2006/relationships/image" Target="NULL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25.png"/><Relationship Id="rId1" Type="http://schemas.openxmlformats.org/officeDocument/2006/relationships/vmlDrawing" Target="../drawings/vmlDrawing5.v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../media/image23.emf"/><Relationship Id="rId10" Type="http://schemas.openxmlformats.org/officeDocument/2006/relationships/image" Target="NULL"/><Relationship Id="rId4" Type="http://schemas.openxmlformats.org/officeDocument/2006/relationships/image" Target="NULL"/><Relationship Id="rId14" Type="http://schemas.openxmlformats.org/officeDocument/2006/relationships/package" Target="../embeddings/Microsoft_Visio_Drawing5.vsdx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6.vsdx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7.png"/><Relationship Id="rId5" Type="http://schemas.openxmlformats.org/officeDocument/2006/relationships/hyperlink" Target="https://fanyi.baidu.com/?aldtype=16047###" TargetMode="External"/><Relationship Id="rId4" Type="http://schemas.openxmlformats.org/officeDocument/2006/relationships/image" Target="../media/image2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9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package" Target="../embeddings/Microsoft_Visio_Drawing.vsdx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414789A-B57F-42F4-9FA9-7109C59E89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数智二轮答辩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04873D-0E38-4B59-9189-D5A46FBC23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答辩人：卢立仁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A06E20-0702-4C74-9EB3-69F60DDDCD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工作室：数智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59B14A-3A45-40BB-8BA1-46E3DEB4AB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日期：</a:t>
            </a:r>
            <a:r>
              <a:rPr lang="en-US" altLang="zh-CN" dirty="0">
                <a:solidFill>
                  <a:schemeClr val="bg1"/>
                </a:solidFill>
              </a:rPr>
              <a:t>2022.5.1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6A310AD8-0FF4-4638-BF94-06D457BD7E3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Minimalist academic defense PPT template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3142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ABEF1-69A5-49B1-A996-4EDEF219D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2.</a:t>
            </a:r>
            <a:r>
              <a:rPr lang="zh-CN" altLang="en-US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模型：</a:t>
            </a:r>
            <a:r>
              <a:rPr lang="en-US" altLang="zh-CN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CNN</a:t>
            </a:r>
            <a:endParaRPr lang="zh-CN" altLang="en-US" dirty="0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  <a:sym typeface="OPPOSans B" panose="00020600040101010101" pitchFamily="18" charset="-122"/>
            </a:endParaRPr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CA6D1047-F250-49AC-BED2-4EFEEA08F17C}"/>
              </a:ext>
            </a:extLst>
          </p:cNvPr>
          <p:cNvSpPr txBox="1">
            <a:spLocks/>
          </p:cNvSpPr>
          <p:nvPr/>
        </p:nvSpPr>
        <p:spPr>
          <a:xfrm>
            <a:off x="1122800" y="1417367"/>
            <a:ext cx="2515548" cy="3223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900" b="1" kern="1200" spc="100" dirty="0">
                <a:solidFill>
                  <a:schemeClr val="accent2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r>
              <a:rPr lang="zh-CN" altLang="en-US" sz="2000" dirty="0">
                <a:solidFill>
                  <a:schemeClr val="accent1"/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池化层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75D3394-7866-4243-A8E3-47E06CE559B0}"/>
              </a:ext>
            </a:extLst>
          </p:cNvPr>
          <p:cNvSpPr txBox="1"/>
          <p:nvPr/>
        </p:nvSpPr>
        <p:spPr>
          <a:xfrm>
            <a:off x="1122800" y="2149352"/>
            <a:ext cx="3160442" cy="15708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在每个特征图中选取指定大小的窗口，保留窗口中的最大值，通过窗口的不断滑动可以形成一个新的矩阵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0FE8FE8F-8AE0-48BC-AA18-1088692BFF89}"/>
              </a:ext>
            </a:extLst>
          </p:cNvPr>
          <p:cNvGrpSpPr/>
          <p:nvPr/>
        </p:nvGrpSpPr>
        <p:grpSpPr>
          <a:xfrm>
            <a:off x="877956" y="1854747"/>
            <a:ext cx="2180182" cy="322356"/>
            <a:chOff x="877956" y="1791511"/>
            <a:chExt cx="2180182" cy="322356"/>
          </a:xfrm>
        </p:grpSpPr>
        <p:sp>
          <p:nvSpPr>
            <p:cNvPr id="22" name="标题 1">
              <a:extLst>
                <a:ext uri="{FF2B5EF4-FFF2-40B4-BE49-F238E27FC236}">
                  <a16:creationId xmlns:a16="http://schemas.microsoft.com/office/drawing/2014/main" id="{A1B4597C-E86C-4C23-9698-A8882A8531AF}"/>
                </a:ext>
              </a:extLst>
            </p:cNvPr>
            <p:cNvSpPr txBox="1">
              <a:spLocks/>
            </p:cNvSpPr>
            <p:nvPr/>
          </p:nvSpPr>
          <p:spPr>
            <a:xfrm>
              <a:off x="1122800" y="1791511"/>
              <a:ext cx="1935338" cy="3223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2900" b="1" kern="1200" spc="100" dirty="0">
                  <a:solidFill>
                    <a:schemeClr val="accent2"/>
                  </a:solidFill>
                  <a:effectLst/>
                  <a:latin typeface="+mj-ea"/>
                  <a:ea typeface="+mj-ea"/>
                  <a:cs typeface="+mn-cs"/>
                </a:defRPr>
              </a:lvl1pPr>
            </a:lstStyle>
            <a:p>
              <a:r>
                <a:rPr lang="en-US" altLang="zh-CN" sz="1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  <a:sym typeface="OPPOSans B" panose="00020600040101010101" pitchFamily="18" charset="-122"/>
                </a:rPr>
                <a:t>maxpolling</a:t>
              </a:r>
              <a:endPara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E930B75-2F4B-4FFD-BAD4-738FEE6FEB53}"/>
                </a:ext>
              </a:extLst>
            </p:cNvPr>
            <p:cNvSpPr/>
            <p:nvPr/>
          </p:nvSpPr>
          <p:spPr>
            <a:xfrm>
              <a:off x="877956" y="1851458"/>
              <a:ext cx="73556" cy="7602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" name="标题 1">
            <a:extLst>
              <a:ext uri="{FF2B5EF4-FFF2-40B4-BE49-F238E27FC236}">
                <a16:creationId xmlns:a16="http://schemas.microsoft.com/office/drawing/2014/main" id="{27E618D3-14A4-4EE9-9EF9-157ED34DCAA9}"/>
              </a:ext>
            </a:extLst>
          </p:cNvPr>
          <p:cNvSpPr txBox="1">
            <a:spLocks/>
          </p:cNvSpPr>
          <p:nvPr/>
        </p:nvSpPr>
        <p:spPr>
          <a:xfrm>
            <a:off x="4638201" y="1417367"/>
            <a:ext cx="2515548" cy="3223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900" b="1" kern="1200" spc="100" dirty="0">
                <a:solidFill>
                  <a:schemeClr val="accent2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r>
              <a:rPr lang="en-US" altLang="zh-CN" sz="2000" dirty="0">
                <a:solidFill>
                  <a:schemeClr val="accent1"/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Flatten</a:t>
            </a:r>
            <a:r>
              <a:rPr lang="zh-CN" altLang="en-US" sz="2000" dirty="0">
                <a:solidFill>
                  <a:schemeClr val="accent1"/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层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FAC51D8-547F-4B08-846A-A232743D3E3F}"/>
              </a:ext>
            </a:extLst>
          </p:cNvPr>
          <p:cNvSpPr txBox="1"/>
          <p:nvPr/>
        </p:nvSpPr>
        <p:spPr>
          <a:xfrm>
            <a:off x="4638201" y="2149352"/>
            <a:ext cx="3160442" cy="15708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通过卷积层可以得到多个特征图，从而形成多维张量。只有进行扁平化操作才能将数值输入到全连接层。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29A9862F-87CC-414E-A261-D5FC6A017438}"/>
              </a:ext>
            </a:extLst>
          </p:cNvPr>
          <p:cNvGrpSpPr/>
          <p:nvPr/>
        </p:nvGrpSpPr>
        <p:grpSpPr>
          <a:xfrm>
            <a:off x="4393357" y="1854747"/>
            <a:ext cx="2180182" cy="322356"/>
            <a:chOff x="877956" y="1791511"/>
            <a:chExt cx="2180182" cy="322356"/>
          </a:xfrm>
        </p:grpSpPr>
        <p:sp>
          <p:nvSpPr>
            <p:cNvPr id="42" name="标题 1">
              <a:extLst>
                <a:ext uri="{FF2B5EF4-FFF2-40B4-BE49-F238E27FC236}">
                  <a16:creationId xmlns:a16="http://schemas.microsoft.com/office/drawing/2014/main" id="{D0EDAC54-C9EC-4E2A-87AA-2EAC0E618562}"/>
                </a:ext>
              </a:extLst>
            </p:cNvPr>
            <p:cNvSpPr txBox="1">
              <a:spLocks/>
            </p:cNvSpPr>
            <p:nvPr/>
          </p:nvSpPr>
          <p:spPr>
            <a:xfrm>
              <a:off x="1122800" y="1791511"/>
              <a:ext cx="1935338" cy="3223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2900" b="1" kern="1200" spc="100" dirty="0">
                  <a:solidFill>
                    <a:schemeClr val="accent2"/>
                  </a:solidFill>
                  <a:effectLst/>
                  <a:latin typeface="+mj-ea"/>
                  <a:ea typeface="+mj-ea"/>
                  <a:cs typeface="+mn-cs"/>
                </a:defRPr>
              </a:lvl1pPr>
            </a:lstStyle>
            <a:p>
              <a:r>
                <a:rPr lang="zh-CN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  <a:sym typeface="OPPOSans B" panose="00020600040101010101" pitchFamily="18" charset="-122"/>
                </a:rPr>
                <a:t>张量的扁平化</a:t>
              </a: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74FC3A7A-0954-4909-9FBF-0DDF121AD567}"/>
                </a:ext>
              </a:extLst>
            </p:cNvPr>
            <p:cNvSpPr/>
            <p:nvPr/>
          </p:nvSpPr>
          <p:spPr>
            <a:xfrm>
              <a:off x="877956" y="1851458"/>
              <a:ext cx="73556" cy="7602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4" name="标题 1">
            <a:extLst>
              <a:ext uri="{FF2B5EF4-FFF2-40B4-BE49-F238E27FC236}">
                <a16:creationId xmlns:a16="http://schemas.microsoft.com/office/drawing/2014/main" id="{466DF600-D34E-4A40-BEC0-37013E8B5574}"/>
              </a:ext>
            </a:extLst>
          </p:cNvPr>
          <p:cNvSpPr txBox="1">
            <a:spLocks/>
          </p:cNvSpPr>
          <p:nvPr/>
        </p:nvSpPr>
        <p:spPr>
          <a:xfrm>
            <a:off x="8153602" y="1417367"/>
            <a:ext cx="2515548" cy="3223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900" b="1" kern="1200" spc="100" dirty="0">
                <a:solidFill>
                  <a:schemeClr val="accent2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r>
              <a:rPr lang="zh-CN" altLang="en-US" sz="2000" dirty="0">
                <a:solidFill>
                  <a:schemeClr val="accent1"/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全连接层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EB038C1-7D2F-491A-BEAD-1368CEAADBCF}"/>
              </a:ext>
            </a:extLst>
          </p:cNvPr>
          <p:cNvSpPr txBox="1"/>
          <p:nvPr/>
        </p:nvSpPr>
        <p:spPr>
          <a:xfrm>
            <a:off x="8153602" y="2149352"/>
            <a:ext cx="3160442" cy="15708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本次任务采用的激活函数是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softmax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4D009F44-D41E-4677-90E2-A026AA7314A1}"/>
              </a:ext>
            </a:extLst>
          </p:cNvPr>
          <p:cNvGrpSpPr/>
          <p:nvPr/>
        </p:nvGrpSpPr>
        <p:grpSpPr>
          <a:xfrm>
            <a:off x="7908758" y="1854747"/>
            <a:ext cx="2760392" cy="322356"/>
            <a:chOff x="877956" y="1791511"/>
            <a:chExt cx="2180182" cy="322356"/>
          </a:xfrm>
        </p:grpSpPr>
        <p:sp>
          <p:nvSpPr>
            <p:cNvPr id="47" name="标题 1">
              <a:extLst>
                <a:ext uri="{FF2B5EF4-FFF2-40B4-BE49-F238E27FC236}">
                  <a16:creationId xmlns:a16="http://schemas.microsoft.com/office/drawing/2014/main" id="{4113BE9F-DE4C-4C90-A89D-12D986A9D043}"/>
                </a:ext>
              </a:extLst>
            </p:cNvPr>
            <p:cNvSpPr txBox="1">
              <a:spLocks/>
            </p:cNvSpPr>
            <p:nvPr/>
          </p:nvSpPr>
          <p:spPr>
            <a:xfrm>
              <a:off x="1122800" y="1791511"/>
              <a:ext cx="1935338" cy="3223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2900" b="1" kern="1200" spc="100" dirty="0">
                  <a:solidFill>
                    <a:schemeClr val="accent2"/>
                  </a:solidFill>
                  <a:effectLst/>
                  <a:latin typeface="+mj-ea"/>
                  <a:ea typeface="+mj-ea"/>
                  <a:cs typeface="+mn-cs"/>
                </a:defRPr>
              </a:lvl1pPr>
            </a:lstStyle>
            <a:p>
              <a:r>
                <a:rPr lang="zh-CN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  <a:sym typeface="OPPOSans B" panose="00020600040101010101" pitchFamily="18" charset="-122"/>
                </a:rPr>
                <a:t>激活函数根据情况而定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88F748D4-E662-4222-A40C-C0DAC503050C}"/>
                </a:ext>
              </a:extLst>
            </p:cNvPr>
            <p:cNvSpPr/>
            <p:nvPr/>
          </p:nvSpPr>
          <p:spPr>
            <a:xfrm>
              <a:off x="877956" y="1851458"/>
              <a:ext cx="73556" cy="7602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E31C728F-3C68-4352-88FC-6F66544F0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BB52D163-5211-49A2-A370-42023EF3E8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830257"/>
              </p:ext>
            </p:extLst>
          </p:nvPr>
        </p:nvGraphicFramePr>
        <p:xfrm>
          <a:off x="951512" y="3380950"/>
          <a:ext cx="3349152" cy="297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" name="Visio" r:id="rId3" imgW="6019623" imgH="5333863" progId="Visio.Drawing.15">
                  <p:embed/>
                </p:oleObj>
              </mc:Choice>
              <mc:Fallback>
                <p:oleObj name="Visio" r:id="rId3" imgW="6019623" imgH="5333863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1512" y="3380950"/>
                        <a:ext cx="3349152" cy="29726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6">
            <a:extLst>
              <a:ext uri="{FF2B5EF4-FFF2-40B4-BE49-F238E27FC236}">
                <a16:creationId xmlns:a16="http://schemas.microsoft.com/office/drawing/2014/main" id="{A6B934EC-D33C-4789-A404-A19C0DC7C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6913" y="343075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D40AEBF9-E045-4262-A342-15C3ECC1EE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6427893"/>
              </p:ext>
            </p:extLst>
          </p:nvPr>
        </p:nvGraphicFramePr>
        <p:xfrm>
          <a:off x="4466913" y="3417159"/>
          <a:ext cx="3334643" cy="21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2" name="Visio" r:id="rId5" imgW="4886192" imgH="3238284" progId="Visio.Drawing.15">
                  <p:embed/>
                </p:oleObj>
              </mc:Choice>
              <mc:Fallback>
                <p:oleObj name="Visio" r:id="rId5" imgW="4886192" imgH="3238284" progId="Visio.Drawing.1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6913" y="3417159"/>
                        <a:ext cx="3334643" cy="2198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6719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4" grpId="0"/>
      <p:bldP spid="25" grpId="0"/>
      <p:bldP spid="44" grpId="0"/>
      <p:bldP spid="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ABEF1-69A5-49B1-A996-4EDEF219D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2.</a:t>
            </a:r>
            <a:r>
              <a:rPr lang="zh-CN" altLang="en-US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模型：</a:t>
            </a:r>
            <a:r>
              <a:rPr lang="en-US" altLang="zh-CN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CNN</a:t>
            </a:r>
            <a:endParaRPr lang="zh-CN" altLang="en-US" dirty="0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  <a:sym typeface="OPPOSans B" panose="00020600040101010101" pitchFamily="18" charset="-122"/>
            </a:endParaRP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40319810-00A3-41D5-B39C-83DFE3376F02}"/>
              </a:ext>
            </a:extLst>
          </p:cNvPr>
          <p:cNvSpPr txBox="1">
            <a:spLocks/>
          </p:cNvSpPr>
          <p:nvPr/>
        </p:nvSpPr>
        <p:spPr>
          <a:xfrm>
            <a:off x="1136443" y="1316168"/>
            <a:ext cx="2515548" cy="3223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900" b="1" kern="1200" spc="100" dirty="0">
                <a:solidFill>
                  <a:schemeClr val="accent2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r>
              <a:rPr lang="en-US" altLang="zh-CN" sz="2000" dirty="0">
                <a:solidFill>
                  <a:schemeClr val="accent1"/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CNN</a:t>
            </a:r>
            <a:r>
              <a:rPr lang="zh-CN" altLang="en-US" sz="2000" dirty="0">
                <a:solidFill>
                  <a:schemeClr val="accent1"/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与</a:t>
            </a:r>
            <a:r>
              <a:rPr lang="en-US" altLang="zh-CN" sz="2000" dirty="0">
                <a:solidFill>
                  <a:schemeClr val="accent1"/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NLP</a:t>
            </a:r>
            <a:endParaRPr lang="zh-CN" altLang="en-US" sz="2000" dirty="0">
              <a:solidFill>
                <a:schemeClr val="accent1"/>
              </a:solidFill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  <a:sym typeface="OPPOSans B" panose="00020600040101010101" pitchFamily="18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A4B2B5A-48E5-41D6-AA48-07C0810AA483}"/>
              </a:ext>
            </a:extLst>
          </p:cNvPr>
          <p:cNvSpPr txBox="1"/>
          <p:nvPr/>
        </p:nvSpPr>
        <p:spPr>
          <a:xfrm>
            <a:off x="1136443" y="2075904"/>
            <a:ext cx="3160442" cy="16141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NLP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任务中，卷积核的宽度必须与词向量的维度相同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45C2615-00E2-445C-8D90-F54A6EA7F924}"/>
              </a:ext>
            </a:extLst>
          </p:cNvPr>
          <p:cNvGrpSpPr/>
          <p:nvPr/>
        </p:nvGrpSpPr>
        <p:grpSpPr>
          <a:xfrm>
            <a:off x="891599" y="1753548"/>
            <a:ext cx="2180182" cy="322356"/>
            <a:chOff x="877956" y="1791511"/>
            <a:chExt cx="2180182" cy="322356"/>
          </a:xfrm>
        </p:grpSpPr>
        <p:sp>
          <p:nvSpPr>
            <p:cNvPr id="18" name="标题 1">
              <a:extLst>
                <a:ext uri="{FF2B5EF4-FFF2-40B4-BE49-F238E27FC236}">
                  <a16:creationId xmlns:a16="http://schemas.microsoft.com/office/drawing/2014/main" id="{6E981662-1112-4FFB-B470-1035B8AA8938}"/>
                </a:ext>
              </a:extLst>
            </p:cNvPr>
            <p:cNvSpPr txBox="1">
              <a:spLocks/>
            </p:cNvSpPr>
            <p:nvPr/>
          </p:nvSpPr>
          <p:spPr>
            <a:xfrm>
              <a:off x="1122800" y="1791511"/>
              <a:ext cx="1935338" cy="3223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2900" b="1" kern="1200" spc="100" dirty="0">
                  <a:solidFill>
                    <a:schemeClr val="accent2"/>
                  </a:solidFill>
                  <a:effectLst/>
                  <a:latin typeface="+mj-ea"/>
                  <a:ea typeface="+mj-ea"/>
                  <a:cs typeface="+mn-cs"/>
                </a:defRPr>
              </a:lvl1pPr>
            </a:lstStyle>
            <a:p>
              <a:r>
                <a:rPr lang="zh-CN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  <a:sym typeface="OPPOSans B" panose="00020600040101010101" pitchFamily="18" charset="-122"/>
                </a:rPr>
                <a:t>卷积核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4E566E4-E84F-46FC-949A-7EEF93E8FDAA}"/>
                </a:ext>
              </a:extLst>
            </p:cNvPr>
            <p:cNvSpPr/>
            <p:nvPr/>
          </p:nvSpPr>
          <p:spPr>
            <a:xfrm>
              <a:off x="877956" y="1851458"/>
              <a:ext cx="73556" cy="7602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B8D250B7-01A8-4414-9D0F-EFE8B2693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885" y="2075904"/>
            <a:ext cx="7703686" cy="237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823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ABEF1-69A5-49B1-A996-4EDEF219D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2.</a:t>
            </a:r>
            <a:r>
              <a:rPr lang="zh-CN" altLang="en-US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模型：</a:t>
            </a:r>
            <a:r>
              <a:rPr lang="en-US" altLang="zh-CN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LSTM</a:t>
            </a:r>
            <a:endParaRPr lang="zh-CN" altLang="en-US" dirty="0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  <a:sym typeface="OPPOSans B" panose="00020600040101010101" pitchFamily="18" charset="-122"/>
            </a:endParaRP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40319810-00A3-41D5-B39C-83DFE3376F02}"/>
              </a:ext>
            </a:extLst>
          </p:cNvPr>
          <p:cNvSpPr txBox="1">
            <a:spLocks/>
          </p:cNvSpPr>
          <p:nvPr/>
        </p:nvSpPr>
        <p:spPr>
          <a:xfrm>
            <a:off x="1136443" y="1316168"/>
            <a:ext cx="2515548" cy="3223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900" b="1" kern="1200" spc="100" dirty="0">
                <a:solidFill>
                  <a:schemeClr val="accent2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r>
              <a:rPr lang="zh-CN" altLang="en-US" sz="2000" dirty="0">
                <a:solidFill>
                  <a:schemeClr val="accent1"/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问题提出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45C2615-00E2-445C-8D90-F54A6EA7F924}"/>
              </a:ext>
            </a:extLst>
          </p:cNvPr>
          <p:cNvGrpSpPr/>
          <p:nvPr/>
        </p:nvGrpSpPr>
        <p:grpSpPr>
          <a:xfrm>
            <a:off x="891599" y="1753548"/>
            <a:ext cx="2180182" cy="322356"/>
            <a:chOff x="877956" y="1791511"/>
            <a:chExt cx="2180182" cy="322356"/>
          </a:xfrm>
        </p:grpSpPr>
        <p:sp>
          <p:nvSpPr>
            <p:cNvPr id="18" name="标题 1">
              <a:extLst>
                <a:ext uri="{FF2B5EF4-FFF2-40B4-BE49-F238E27FC236}">
                  <a16:creationId xmlns:a16="http://schemas.microsoft.com/office/drawing/2014/main" id="{6E981662-1112-4FFB-B470-1035B8AA8938}"/>
                </a:ext>
              </a:extLst>
            </p:cNvPr>
            <p:cNvSpPr txBox="1">
              <a:spLocks/>
            </p:cNvSpPr>
            <p:nvPr/>
          </p:nvSpPr>
          <p:spPr>
            <a:xfrm>
              <a:off x="1122800" y="1791511"/>
              <a:ext cx="1935338" cy="3223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2900" b="1" kern="1200" spc="100" dirty="0">
                  <a:solidFill>
                    <a:schemeClr val="accent2"/>
                  </a:solidFill>
                  <a:effectLst/>
                  <a:latin typeface="+mj-ea"/>
                  <a:ea typeface="+mj-ea"/>
                  <a:cs typeface="+mn-cs"/>
                </a:defRPr>
              </a:lvl1pPr>
            </a:lstStyle>
            <a:p>
              <a:r>
                <a:rPr lang="zh-CN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  <a:sym typeface="OPPOSans B" panose="00020600040101010101" pitchFamily="18" charset="-122"/>
                </a:rPr>
                <a:t>传统全连接网络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4E566E4-E84F-46FC-949A-7EEF93E8FDAA}"/>
                </a:ext>
              </a:extLst>
            </p:cNvPr>
            <p:cNvSpPr/>
            <p:nvPr/>
          </p:nvSpPr>
          <p:spPr>
            <a:xfrm>
              <a:off x="877956" y="1851458"/>
              <a:ext cx="73556" cy="7602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8" name="标题 1">
            <a:extLst>
              <a:ext uri="{FF2B5EF4-FFF2-40B4-BE49-F238E27FC236}">
                <a16:creationId xmlns:a16="http://schemas.microsoft.com/office/drawing/2014/main" id="{0C36617D-2496-41EC-8853-B1846CA435C3}"/>
              </a:ext>
            </a:extLst>
          </p:cNvPr>
          <p:cNvSpPr txBox="1">
            <a:spLocks/>
          </p:cNvSpPr>
          <p:nvPr/>
        </p:nvSpPr>
        <p:spPr>
          <a:xfrm>
            <a:off x="4651844" y="1316168"/>
            <a:ext cx="2515548" cy="3223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900" b="1" kern="1200" spc="100" dirty="0">
                <a:solidFill>
                  <a:schemeClr val="accent2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r>
              <a:rPr lang="en-US" altLang="zh-CN" sz="2000" dirty="0">
                <a:solidFill>
                  <a:schemeClr val="accent1"/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RNN</a:t>
            </a:r>
            <a:endParaRPr lang="zh-CN" altLang="en-US" sz="2000" dirty="0">
              <a:solidFill>
                <a:schemeClr val="accent1"/>
              </a:solidFill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  <a:sym typeface="OPPOSans B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2776EE0-53A7-41D8-AF8F-94ABF488BE92}"/>
              </a:ext>
            </a:extLst>
          </p:cNvPr>
          <p:cNvSpPr txBox="1"/>
          <p:nvPr/>
        </p:nvSpPr>
        <p:spPr>
          <a:xfrm>
            <a:off x="4651844" y="2075904"/>
            <a:ext cx="3160442" cy="16141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让神经网络拥有“记忆”，即通过改变隐藏层的结构来影响输出值。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14C3C85-0AD1-4A42-895A-646A27FCF44C}"/>
              </a:ext>
            </a:extLst>
          </p:cNvPr>
          <p:cNvGrpSpPr/>
          <p:nvPr/>
        </p:nvGrpSpPr>
        <p:grpSpPr>
          <a:xfrm>
            <a:off x="4407000" y="1753548"/>
            <a:ext cx="2180182" cy="322356"/>
            <a:chOff x="877956" y="1791511"/>
            <a:chExt cx="2180182" cy="322356"/>
          </a:xfrm>
        </p:grpSpPr>
        <p:sp>
          <p:nvSpPr>
            <p:cNvPr id="12" name="标题 1">
              <a:extLst>
                <a:ext uri="{FF2B5EF4-FFF2-40B4-BE49-F238E27FC236}">
                  <a16:creationId xmlns:a16="http://schemas.microsoft.com/office/drawing/2014/main" id="{0A2EF1F5-2A43-42C0-8929-8C6EE8CEE045}"/>
                </a:ext>
              </a:extLst>
            </p:cNvPr>
            <p:cNvSpPr txBox="1">
              <a:spLocks/>
            </p:cNvSpPr>
            <p:nvPr/>
          </p:nvSpPr>
          <p:spPr>
            <a:xfrm>
              <a:off x="1122800" y="1791511"/>
              <a:ext cx="1935338" cy="3223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2900" b="1" kern="1200" spc="100" dirty="0">
                  <a:solidFill>
                    <a:schemeClr val="accent2"/>
                  </a:solidFill>
                  <a:effectLst/>
                  <a:latin typeface="+mj-ea"/>
                  <a:ea typeface="+mj-ea"/>
                  <a:cs typeface="+mn-cs"/>
                </a:defRPr>
              </a:lvl1pPr>
            </a:lstStyle>
            <a:p>
              <a:r>
                <a:rPr lang="zh-CN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  <a:sym typeface="OPPOSans B" panose="00020600040101010101" pitchFamily="18" charset="-122"/>
                </a:rPr>
                <a:t>解决方法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768F81B-4C62-4AB4-919B-12E1B426F47B}"/>
                </a:ext>
              </a:extLst>
            </p:cNvPr>
            <p:cNvSpPr/>
            <p:nvPr/>
          </p:nvSpPr>
          <p:spPr>
            <a:xfrm>
              <a:off x="877956" y="1851458"/>
              <a:ext cx="73556" cy="7602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3E92DEC2-F581-4811-A90C-329D45A04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155" y="2075904"/>
            <a:ext cx="1957468" cy="3637980"/>
          </a:xfrm>
          <a:prstGeom prst="rect">
            <a:avLst/>
          </a:prstGeom>
        </p:spPr>
      </p:pic>
      <p:sp>
        <p:nvSpPr>
          <p:cNvPr id="87" name="文本框 86">
            <a:extLst>
              <a:ext uri="{FF2B5EF4-FFF2-40B4-BE49-F238E27FC236}">
                <a16:creationId xmlns:a16="http://schemas.microsoft.com/office/drawing/2014/main" id="{8F8DE7A1-2940-44C9-AE91-9017AD6943E5}"/>
              </a:ext>
            </a:extLst>
          </p:cNvPr>
          <p:cNvSpPr txBox="1"/>
          <p:nvPr/>
        </p:nvSpPr>
        <p:spPr>
          <a:xfrm>
            <a:off x="891599" y="5876600"/>
            <a:ext cx="5007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 love running.</a:t>
            </a:r>
          </a:p>
          <a:p>
            <a:r>
              <a:rPr lang="en-US" altLang="zh-CN" dirty="0"/>
              <a:t>Running is good for health.</a:t>
            </a:r>
            <a:endParaRPr lang="zh-CN" altLang="en-US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BB4AF052-762E-44FE-84DD-EAA6FBF76951}"/>
              </a:ext>
            </a:extLst>
          </p:cNvPr>
          <p:cNvSpPr/>
          <p:nvPr/>
        </p:nvSpPr>
        <p:spPr>
          <a:xfrm>
            <a:off x="1524814" y="5925572"/>
            <a:ext cx="728859" cy="25099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CDE72CC8-2403-4357-9347-7DA7F3C311F6}"/>
              </a:ext>
            </a:extLst>
          </p:cNvPr>
          <p:cNvSpPr/>
          <p:nvPr/>
        </p:nvSpPr>
        <p:spPr>
          <a:xfrm>
            <a:off x="928377" y="6213785"/>
            <a:ext cx="831272" cy="25099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2" name="图片 91">
            <a:extLst>
              <a:ext uri="{FF2B5EF4-FFF2-40B4-BE49-F238E27FC236}">
                <a16:creationId xmlns:a16="http://schemas.microsoft.com/office/drawing/2014/main" id="{B81B5A6A-D40F-4CD9-8D26-2B75EC805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56" y="2808429"/>
            <a:ext cx="4362450" cy="1680210"/>
          </a:xfrm>
          <a:prstGeom prst="rect">
            <a:avLst/>
          </a:prstGeom>
        </p:spPr>
      </p:pic>
      <p:pic>
        <p:nvPicPr>
          <p:cNvPr id="93" name="图片 92">
            <a:extLst>
              <a:ext uri="{FF2B5EF4-FFF2-40B4-BE49-F238E27FC236}">
                <a16:creationId xmlns:a16="http://schemas.microsoft.com/office/drawing/2014/main" id="{839AFB08-24DD-4913-B047-7F77AFC32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0556" y="4309418"/>
            <a:ext cx="4317365" cy="169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50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  <p:bldP spid="9" grpId="0"/>
      <p:bldP spid="87" grpId="0"/>
      <p:bldP spid="88" grpId="0" animBg="1"/>
      <p:bldP spid="8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ABEF1-69A5-49B1-A996-4EDEF219D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2.</a:t>
            </a:r>
            <a:r>
              <a:rPr lang="zh-CN" altLang="en-US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模型：</a:t>
            </a:r>
            <a:r>
              <a:rPr lang="en-US" altLang="zh-CN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LSTM</a:t>
            </a:r>
            <a:endParaRPr lang="zh-CN" altLang="en-US" dirty="0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  <a:sym typeface="OPPOSans B" panose="00020600040101010101" pitchFamily="18" charset="-122"/>
            </a:endParaRP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40319810-00A3-41D5-B39C-83DFE3376F02}"/>
              </a:ext>
            </a:extLst>
          </p:cNvPr>
          <p:cNvSpPr txBox="1">
            <a:spLocks/>
          </p:cNvSpPr>
          <p:nvPr/>
        </p:nvSpPr>
        <p:spPr>
          <a:xfrm>
            <a:off x="1136443" y="1316168"/>
            <a:ext cx="2515548" cy="3223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900" b="1" kern="1200" spc="100" dirty="0">
                <a:solidFill>
                  <a:schemeClr val="accent2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r>
              <a:rPr lang="en-US" altLang="zh-CN" sz="2000" dirty="0">
                <a:solidFill>
                  <a:schemeClr val="accent1"/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RNN</a:t>
            </a:r>
            <a:r>
              <a:rPr lang="zh-CN" altLang="en-US" sz="2000" dirty="0">
                <a:solidFill>
                  <a:schemeClr val="accent1"/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的问题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45C2615-00E2-445C-8D90-F54A6EA7F924}"/>
              </a:ext>
            </a:extLst>
          </p:cNvPr>
          <p:cNvGrpSpPr/>
          <p:nvPr/>
        </p:nvGrpSpPr>
        <p:grpSpPr>
          <a:xfrm>
            <a:off x="891598" y="1753548"/>
            <a:ext cx="2608984" cy="322356"/>
            <a:chOff x="877956" y="1791511"/>
            <a:chExt cx="2180182" cy="322356"/>
          </a:xfrm>
        </p:grpSpPr>
        <p:sp>
          <p:nvSpPr>
            <p:cNvPr id="18" name="标题 1">
              <a:extLst>
                <a:ext uri="{FF2B5EF4-FFF2-40B4-BE49-F238E27FC236}">
                  <a16:creationId xmlns:a16="http://schemas.microsoft.com/office/drawing/2014/main" id="{6E981662-1112-4FFB-B470-1035B8AA8938}"/>
                </a:ext>
              </a:extLst>
            </p:cNvPr>
            <p:cNvSpPr txBox="1">
              <a:spLocks/>
            </p:cNvSpPr>
            <p:nvPr/>
          </p:nvSpPr>
          <p:spPr>
            <a:xfrm>
              <a:off x="1122800" y="1791511"/>
              <a:ext cx="1935338" cy="3223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2900" b="1" kern="1200" spc="100" dirty="0">
                  <a:solidFill>
                    <a:schemeClr val="accent2"/>
                  </a:solidFill>
                  <a:effectLst/>
                  <a:latin typeface="+mj-ea"/>
                  <a:ea typeface="+mj-ea"/>
                  <a:cs typeface="+mn-cs"/>
                </a:defRPr>
              </a:lvl1pPr>
            </a:lstStyle>
            <a:p>
              <a:r>
                <a:rPr lang="zh-CN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  <a:sym typeface="OPPOSans B" panose="00020600040101010101" pitchFamily="18" charset="-122"/>
                </a:rPr>
                <a:t>梯度爆炸和梯度消失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4E566E4-E84F-46FC-949A-7EEF93E8FDAA}"/>
                </a:ext>
              </a:extLst>
            </p:cNvPr>
            <p:cNvSpPr/>
            <p:nvPr/>
          </p:nvSpPr>
          <p:spPr>
            <a:xfrm>
              <a:off x="877956" y="1851458"/>
              <a:ext cx="73556" cy="7602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8" name="标题 1">
            <a:extLst>
              <a:ext uri="{FF2B5EF4-FFF2-40B4-BE49-F238E27FC236}">
                <a16:creationId xmlns:a16="http://schemas.microsoft.com/office/drawing/2014/main" id="{0C36617D-2496-41EC-8853-B1846CA435C3}"/>
              </a:ext>
            </a:extLst>
          </p:cNvPr>
          <p:cNvSpPr txBox="1">
            <a:spLocks/>
          </p:cNvSpPr>
          <p:nvPr/>
        </p:nvSpPr>
        <p:spPr>
          <a:xfrm>
            <a:off x="4651844" y="1316168"/>
            <a:ext cx="2515548" cy="3223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900" b="1" kern="1200" spc="100" dirty="0">
                <a:solidFill>
                  <a:schemeClr val="accent2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r>
              <a:rPr lang="en-US" altLang="zh-CN" sz="2000" dirty="0">
                <a:solidFill>
                  <a:schemeClr val="accent1"/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LSTM</a:t>
            </a:r>
            <a:endParaRPr lang="zh-CN" altLang="en-US" sz="2000" dirty="0">
              <a:solidFill>
                <a:schemeClr val="accent1"/>
              </a:solidFill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  <a:sym typeface="OPPOSans B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2776EE0-53A7-41D8-AF8F-94ABF488BE92}"/>
              </a:ext>
            </a:extLst>
          </p:cNvPr>
          <p:cNvSpPr txBox="1"/>
          <p:nvPr/>
        </p:nvSpPr>
        <p:spPr>
          <a:xfrm>
            <a:off x="4651844" y="2075904"/>
            <a:ext cx="3160442" cy="16141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对隐藏层结构进行调整。其中，最重要的是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forget gate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的设置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14C3C85-0AD1-4A42-895A-646A27FCF44C}"/>
              </a:ext>
            </a:extLst>
          </p:cNvPr>
          <p:cNvGrpSpPr/>
          <p:nvPr/>
        </p:nvGrpSpPr>
        <p:grpSpPr>
          <a:xfrm>
            <a:off x="4407000" y="1753548"/>
            <a:ext cx="2180182" cy="322356"/>
            <a:chOff x="877956" y="1791511"/>
            <a:chExt cx="2180182" cy="322356"/>
          </a:xfrm>
        </p:grpSpPr>
        <p:sp>
          <p:nvSpPr>
            <p:cNvPr id="12" name="标题 1">
              <a:extLst>
                <a:ext uri="{FF2B5EF4-FFF2-40B4-BE49-F238E27FC236}">
                  <a16:creationId xmlns:a16="http://schemas.microsoft.com/office/drawing/2014/main" id="{0A2EF1F5-2A43-42C0-8929-8C6EE8CEE045}"/>
                </a:ext>
              </a:extLst>
            </p:cNvPr>
            <p:cNvSpPr txBox="1">
              <a:spLocks/>
            </p:cNvSpPr>
            <p:nvPr/>
          </p:nvSpPr>
          <p:spPr>
            <a:xfrm>
              <a:off x="1122800" y="1791511"/>
              <a:ext cx="1935338" cy="3223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2900" b="1" kern="1200" spc="100" dirty="0">
                  <a:solidFill>
                    <a:schemeClr val="accent2"/>
                  </a:solidFill>
                  <a:effectLst/>
                  <a:latin typeface="+mj-ea"/>
                  <a:ea typeface="+mj-ea"/>
                  <a:cs typeface="+mn-cs"/>
                </a:defRPr>
              </a:lvl1pPr>
            </a:lstStyle>
            <a:p>
              <a:r>
                <a:rPr lang="zh-CN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  <a:sym typeface="OPPOSans B" panose="00020600040101010101" pitchFamily="18" charset="-122"/>
                </a:rPr>
                <a:t>解决方法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768F81B-4C62-4AB4-919B-12E1B426F47B}"/>
                </a:ext>
              </a:extLst>
            </p:cNvPr>
            <p:cNvSpPr/>
            <p:nvPr/>
          </p:nvSpPr>
          <p:spPr>
            <a:xfrm>
              <a:off x="877956" y="1851458"/>
              <a:ext cx="73556" cy="7602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D58EF87C-E48A-445F-94B5-10719E339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3" y="3806401"/>
            <a:ext cx="4790602" cy="217074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75B5CE42-FDAC-491F-93F6-02B60EC1D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887" y="2684427"/>
            <a:ext cx="5046180" cy="386417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CFD6F598-BD97-4588-A2DF-F49884812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798" y="2085369"/>
            <a:ext cx="3105583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321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ABEF1-69A5-49B1-A996-4EDEF219D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2.</a:t>
            </a:r>
            <a:r>
              <a:rPr lang="zh-CN" altLang="en-US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模型：</a:t>
            </a:r>
            <a:r>
              <a:rPr lang="en-US" altLang="zh-CN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LSTM</a:t>
            </a:r>
            <a:endParaRPr lang="zh-CN" altLang="en-US" dirty="0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  <a:sym typeface="OPPOSans B" panose="00020600040101010101" pitchFamily="18" charset="-122"/>
            </a:endParaRP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40319810-00A3-41D5-B39C-83DFE3376F02}"/>
              </a:ext>
            </a:extLst>
          </p:cNvPr>
          <p:cNvSpPr txBox="1">
            <a:spLocks/>
          </p:cNvSpPr>
          <p:nvPr/>
        </p:nvSpPr>
        <p:spPr>
          <a:xfrm>
            <a:off x="1136443" y="1251850"/>
            <a:ext cx="2515548" cy="3223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900" b="1" kern="1200" spc="100" dirty="0">
                <a:solidFill>
                  <a:schemeClr val="accent2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r>
              <a:rPr lang="zh-CN" altLang="en-US" sz="2000" dirty="0">
                <a:solidFill>
                  <a:schemeClr val="accent1"/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工作流程</a:t>
            </a:r>
          </a:p>
        </p:txBody>
      </p:sp>
      <p:sp>
        <p:nvSpPr>
          <p:cNvPr id="136" name="標題 1">
            <a:extLst>
              <a:ext uri="{FF2B5EF4-FFF2-40B4-BE49-F238E27FC236}">
                <a16:creationId xmlns:a16="http://schemas.microsoft.com/office/drawing/2014/main" id="{5511EE16-486A-4A47-A1C5-73A486E050AB}"/>
              </a:ext>
            </a:extLst>
          </p:cNvPr>
          <p:cNvSpPr txBox="1">
            <a:spLocks/>
          </p:cNvSpPr>
          <p:nvPr/>
        </p:nvSpPr>
        <p:spPr>
          <a:xfrm>
            <a:off x="2152650" y="60526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新細明體" panose="02020500000000000000" pitchFamily="18" charset="-120"/>
              <a:cs typeface="+mj-cs"/>
            </a:endParaRPr>
          </a:p>
        </p:txBody>
      </p:sp>
      <p:grpSp>
        <p:nvGrpSpPr>
          <p:cNvPr id="137" name="群組 164">
            <a:extLst>
              <a:ext uri="{FF2B5EF4-FFF2-40B4-BE49-F238E27FC236}">
                <a16:creationId xmlns:a16="http://schemas.microsoft.com/office/drawing/2014/main" id="{53533720-B756-423A-8DC6-375CB362AE1C}"/>
              </a:ext>
            </a:extLst>
          </p:cNvPr>
          <p:cNvGrpSpPr/>
          <p:nvPr/>
        </p:nvGrpSpPr>
        <p:grpSpPr>
          <a:xfrm>
            <a:off x="2916532" y="6089226"/>
            <a:ext cx="907572" cy="461665"/>
            <a:chOff x="4765592" y="6396335"/>
            <a:chExt cx="907572" cy="461665"/>
          </a:xfrm>
        </p:grpSpPr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8FCE532B-93D3-433C-9267-4DC347CD5AEC}"/>
                </a:ext>
              </a:extLst>
            </p:cNvPr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  <a:solidFill>
              <a:srgbClr val="FFC000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39" name="文字方塊 42">
              <a:extLst>
                <a:ext uri="{FF2B5EF4-FFF2-40B4-BE49-F238E27FC236}">
                  <a16:creationId xmlns:a16="http://schemas.microsoft.com/office/drawing/2014/main" id="{F469EC16-C2B2-4EC7-BE3D-51C58FD236B3}"/>
                </a:ext>
              </a:extLst>
            </p:cNvPr>
            <p:cNvSpPr txBox="1"/>
            <p:nvPr/>
          </p:nvSpPr>
          <p:spPr>
            <a:xfrm>
              <a:off x="4765592" y="639633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rPr>
                <a:t>x</a:t>
              </a:r>
              <a:r>
                <a:rPr kumimoji="0" lang="en-US" altLang="zh-TW" sz="2400" b="0" i="0" u="none" strike="noStrike" kern="0" cap="none" spc="0" normalizeH="0" baseline="30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rPr>
                <a:t>t</a:t>
              </a:r>
              <a:endParaRPr kumimoji="0" lang="zh-TW" altLang="en-US" sz="24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</p:grpSp>
      <p:sp>
        <p:nvSpPr>
          <p:cNvPr id="140" name="矩形 139">
            <a:extLst>
              <a:ext uri="{FF2B5EF4-FFF2-40B4-BE49-F238E27FC236}">
                <a16:creationId xmlns:a16="http://schemas.microsoft.com/office/drawing/2014/main" id="{328310C5-E69A-473F-93C8-C345456C420A}"/>
              </a:ext>
            </a:extLst>
          </p:cNvPr>
          <p:cNvSpPr/>
          <p:nvPr/>
        </p:nvSpPr>
        <p:spPr>
          <a:xfrm>
            <a:off x="3356485" y="4950125"/>
            <a:ext cx="720000" cy="432000"/>
          </a:xfrm>
          <a:prstGeom prst="rect">
            <a:avLst/>
          </a:prstGeom>
          <a:gradFill rotWithShape="1">
            <a:gsLst>
              <a:gs pos="0">
                <a:srgbClr val="70AD47">
                  <a:satMod val="103000"/>
                  <a:lumMod val="102000"/>
                  <a:tint val="94000"/>
                </a:srgbClr>
              </a:gs>
              <a:gs pos="50000">
                <a:srgbClr val="70AD47">
                  <a:satMod val="110000"/>
                  <a:lumMod val="100000"/>
                  <a:shade val="100000"/>
                </a:srgbClr>
              </a:gs>
              <a:gs pos="100000">
                <a:srgbClr val="70AD47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z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66D145BD-7349-4A37-89DD-28F948AA283B}"/>
              </a:ext>
            </a:extLst>
          </p:cNvPr>
          <p:cNvSpPr/>
          <p:nvPr/>
        </p:nvSpPr>
        <p:spPr>
          <a:xfrm>
            <a:off x="2463639" y="4950125"/>
            <a:ext cx="720000" cy="432000"/>
          </a:xfrm>
          <a:prstGeom prst="rect">
            <a:avLst/>
          </a:prstGeom>
          <a:gradFill rotWithShape="1">
            <a:gsLst>
              <a:gs pos="0">
                <a:srgbClr val="70AD47">
                  <a:satMod val="103000"/>
                  <a:lumMod val="102000"/>
                  <a:tint val="94000"/>
                </a:srgbClr>
              </a:gs>
              <a:gs pos="50000">
                <a:srgbClr val="70AD47">
                  <a:satMod val="110000"/>
                  <a:lumMod val="100000"/>
                  <a:shade val="100000"/>
                </a:srgbClr>
              </a:gs>
              <a:gs pos="100000">
                <a:srgbClr val="70AD47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z</a:t>
            </a:r>
            <a:r>
              <a:rPr kumimoji="0" lang="en-US" altLang="zh-TW" sz="2400" b="0" i="0" u="none" strike="noStrike" kern="0" cap="none" spc="0" normalizeH="0" baseline="3000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</a:t>
            </a:r>
            <a:endParaRPr kumimoji="0" lang="zh-TW" altLang="en-US" sz="2400" b="0" i="0" u="none" strike="noStrike" kern="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142" name="群組 48">
            <a:extLst>
              <a:ext uri="{FF2B5EF4-FFF2-40B4-BE49-F238E27FC236}">
                <a16:creationId xmlns:a16="http://schemas.microsoft.com/office/drawing/2014/main" id="{8DF5D1A8-214D-43CB-8C41-4E02D419A21A}"/>
              </a:ext>
            </a:extLst>
          </p:cNvPr>
          <p:cNvGrpSpPr/>
          <p:nvPr/>
        </p:nvGrpSpPr>
        <p:grpSpPr>
          <a:xfrm>
            <a:off x="3158424" y="3939913"/>
            <a:ext cx="438150" cy="438150"/>
            <a:chOff x="6656524" y="2699227"/>
            <a:chExt cx="438150" cy="438150"/>
          </a:xfrm>
        </p:grpSpPr>
        <p:sp>
          <p:nvSpPr>
            <p:cNvPr id="143" name="橢圓 46">
              <a:extLst>
                <a:ext uri="{FF2B5EF4-FFF2-40B4-BE49-F238E27FC236}">
                  <a16:creationId xmlns:a16="http://schemas.microsoft.com/office/drawing/2014/main" id="{2337FACB-70CE-408E-A991-4896BAE13B7F}"/>
                </a:ext>
              </a:extLst>
            </p:cNvPr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文字方塊 47">
                  <a:extLst>
                    <a:ext uri="{FF2B5EF4-FFF2-40B4-BE49-F238E27FC236}">
                      <a16:creationId xmlns:a16="http://schemas.microsoft.com/office/drawing/2014/main" id="{297FE033-70D6-4740-A5E3-A975345B6BB8}"/>
                    </a:ext>
                  </a:extLst>
                </p:cNvPr>
                <p:cNvSpPr txBox="1"/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TW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kumimoji="0" lang="zh-TW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</a:endParaRPr>
                </a:p>
              </p:txBody>
            </p:sp>
          </mc:Choice>
          <mc:Fallback xmlns="">
            <p:sp>
              <p:nvSpPr>
                <p:cNvPr id="48" name="文字方塊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444" r="-16667" b="-22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5" name="矩形 144">
            <a:extLst>
              <a:ext uri="{FF2B5EF4-FFF2-40B4-BE49-F238E27FC236}">
                <a16:creationId xmlns:a16="http://schemas.microsoft.com/office/drawing/2014/main" id="{FADA96E7-B416-4EED-A072-2348A439345A}"/>
              </a:ext>
            </a:extLst>
          </p:cNvPr>
          <p:cNvSpPr/>
          <p:nvPr/>
        </p:nvSpPr>
        <p:spPr>
          <a:xfrm>
            <a:off x="1579179" y="4950125"/>
            <a:ext cx="720000" cy="432000"/>
          </a:xfrm>
          <a:prstGeom prst="rect">
            <a:avLst/>
          </a:prstGeom>
          <a:gradFill rotWithShape="1">
            <a:gsLst>
              <a:gs pos="0">
                <a:srgbClr val="70AD47">
                  <a:satMod val="103000"/>
                  <a:lumMod val="102000"/>
                  <a:tint val="94000"/>
                </a:srgbClr>
              </a:gs>
              <a:gs pos="50000">
                <a:srgbClr val="70AD47">
                  <a:satMod val="110000"/>
                  <a:lumMod val="100000"/>
                  <a:shade val="100000"/>
                </a:srgbClr>
              </a:gs>
              <a:gs pos="100000">
                <a:srgbClr val="70AD47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z</a:t>
            </a:r>
            <a:r>
              <a:rPr kumimoji="0" lang="en-US" altLang="zh-TW" sz="2400" b="0" i="0" u="none" strike="noStrike" kern="0" cap="none" spc="0" normalizeH="0" baseline="3000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</a:t>
            </a:r>
            <a:endParaRPr kumimoji="0" lang="zh-TW" altLang="en-US" sz="2400" b="0" i="0" u="none" strike="noStrike" kern="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A2EA80D6-09CB-437C-8D2C-1A30888778F5}"/>
              </a:ext>
            </a:extLst>
          </p:cNvPr>
          <p:cNvSpPr/>
          <p:nvPr/>
        </p:nvSpPr>
        <p:spPr>
          <a:xfrm>
            <a:off x="4240945" y="4955321"/>
            <a:ext cx="720000" cy="432000"/>
          </a:xfrm>
          <a:prstGeom prst="rect">
            <a:avLst/>
          </a:prstGeom>
          <a:gradFill rotWithShape="1">
            <a:gsLst>
              <a:gs pos="0">
                <a:srgbClr val="70AD47">
                  <a:satMod val="103000"/>
                  <a:lumMod val="102000"/>
                  <a:tint val="94000"/>
                </a:srgbClr>
              </a:gs>
              <a:gs pos="50000">
                <a:srgbClr val="70AD47">
                  <a:satMod val="110000"/>
                  <a:lumMod val="100000"/>
                  <a:shade val="100000"/>
                </a:srgbClr>
              </a:gs>
              <a:gs pos="100000">
                <a:srgbClr val="70AD47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z</a:t>
            </a:r>
            <a:r>
              <a:rPr kumimoji="0" lang="en-US" altLang="zh-TW" sz="2400" b="0" i="0" u="none" strike="noStrike" kern="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o</a:t>
            </a:r>
            <a:endParaRPr kumimoji="0" lang="zh-TW" altLang="en-US" sz="2400" b="0" i="0" u="none" strike="noStrike" kern="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147" name="群組 51">
            <a:extLst>
              <a:ext uri="{FF2B5EF4-FFF2-40B4-BE49-F238E27FC236}">
                <a16:creationId xmlns:a16="http://schemas.microsoft.com/office/drawing/2014/main" id="{E1AD0DE6-A20B-4048-8699-CD76A7627606}"/>
              </a:ext>
            </a:extLst>
          </p:cNvPr>
          <p:cNvGrpSpPr/>
          <p:nvPr/>
        </p:nvGrpSpPr>
        <p:grpSpPr>
          <a:xfrm>
            <a:off x="1720104" y="2967789"/>
            <a:ext cx="438150" cy="438150"/>
            <a:chOff x="6656524" y="2699227"/>
            <a:chExt cx="438150" cy="438150"/>
          </a:xfrm>
        </p:grpSpPr>
        <p:sp>
          <p:nvSpPr>
            <p:cNvPr id="148" name="橢圓 52">
              <a:extLst>
                <a:ext uri="{FF2B5EF4-FFF2-40B4-BE49-F238E27FC236}">
                  <a16:creationId xmlns:a16="http://schemas.microsoft.com/office/drawing/2014/main" id="{3CACDD55-97BB-4E7C-A484-359028738464}"/>
                </a:ext>
              </a:extLst>
            </p:cNvPr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文字方塊 53">
                  <a:extLst>
                    <a:ext uri="{FF2B5EF4-FFF2-40B4-BE49-F238E27FC236}">
                      <a16:creationId xmlns:a16="http://schemas.microsoft.com/office/drawing/2014/main" id="{DF34B8AB-503E-4D9A-A062-40A384F1D33F}"/>
                    </a:ext>
                  </a:extLst>
                </p:cNvPr>
                <p:cNvSpPr txBox="1"/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TW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kumimoji="0" lang="zh-TW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</a:endParaRPr>
                </a:p>
              </p:txBody>
            </p:sp>
          </mc:Choice>
          <mc:Fallback xmlns="">
            <p:sp>
              <p:nvSpPr>
                <p:cNvPr id="54" name="文字方塊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9444" r="-1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0" name="群組 54">
            <a:extLst>
              <a:ext uri="{FF2B5EF4-FFF2-40B4-BE49-F238E27FC236}">
                <a16:creationId xmlns:a16="http://schemas.microsoft.com/office/drawing/2014/main" id="{629EBC77-1977-4DAD-AC15-61CCFF0AA10D}"/>
              </a:ext>
            </a:extLst>
          </p:cNvPr>
          <p:cNvGrpSpPr/>
          <p:nvPr/>
        </p:nvGrpSpPr>
        <p:grpSpPr>
          <a:xfrm>
            <a:off x="3137410" y="2954572"/>
            <a:ext cx="438150" cy="438150"/>
            <a:chOff x="6656524" y="2699227"/>
            <a:chExt cx="438150" cy="438150"/>
          </a:xfrm>
        </p:grpSpPr>
        <p:sp>
          <p:nvSpPr>
            <p:cNvPr id="151" name="橢圓 55">
              <a:extLst>
                <a:ext uri="{FF2B5EF4-FFF2-40B4-BE49-F238E27FC236}">
                  <a16:creationId xmlns:a16="http://schemas.microsoft.com/office/drawing/2014/main" id="{8B2C4C82-22EB-4B00-8532-306CBAE31EDD}"/>
                </a:ext>
              </a:extLst>
            </p:cNvPr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文字方塊 56">
                  <a:extLst>
                    <a:ext uri="{FF2B5EF4-FFF2-40B4-BE49-F238E27FC236}">
                      <a16:creationId xmlns:a16="http://schemas.microsoft.com/office/drawing/2014/main" id="{18107FF9-E391-463D-93B3-652705124B90}"/>
                    </a:ext>
                  </a:extLst>
                </p:cNvPr>
                <p:cNvSpPr txBox="1"/>
                <p:nvPr/>
              </p:nvSpPr>
              <p:spPr>
                <a:xfrm>
                  <a:off x="6766595" y="2808578"/>
                  <a:ext cx="28373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zh-TW" alt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＋</m:t>
                        </m:r>
                      </m:oMath>
                    </m:oMathPara>
                  </a14:m>
                  <a:endParaRPr kumimoji="0" lang="zh-TW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</a:endParaRPr>
                </a:p>
              </p:txBody>
            </p:sp>
          </mc:Choice>
          <mc:Fallback xmlns="">
            <p:sp>
              <p:nvSpPr>
                <p:cNvPr id="57" name="文字方塊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8373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9565" r="-19565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3" name="群組 57">
            <a:extLst>
              <a:ext uri="{FF2B5EF4-FFF2-40B4-BE49-F238E27FC236}">
                <a16:creationId xmlns:a16="http://schemas.microsoft.com/office/drawing/2014/main" id="{C9ABA810-1A77-430D-8DA9-D92EA526A830}"/>
              </a:ext>
            </a:extLst>
          </p:cNvPr>
          <p:cNvGrpSpPr/>
          <p:nvPr/>
        </p:nvGrpSpPr>
        <p:grpSpPr>
          <a:xfrm>
            <a:off x="4396172" y="2963023"/>
            <a:ext cx="438150" cy="438150"/>
            <a:chOff x="6656524" y="2699227"/>
            <a:chExt cx="438150" cy="438150"/>
          </a:xfrm>
        </p:grpSpPr>
        <p:sp>
          <p:nvSpPr>
            <p:cNvPr id="154" name="橢圓 58">
              <a:extLst>
                <a:ext uri="{FF2B5EF4-FFF2-40B4-BE49-F238E27FC236}">
                  <a16:creationId xmlns:a16="http://schemas.microsoft.com/office/drawing/2014/main" id="{570377AF-5B5C-4D34-A06A-8E4F2589B16F}"/>
                </a:ext>
              </a:extLst>
            </p:cNvPr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文字方塊 59">
                  <a:extLst>
                    <a:ext uri="{FF2B5EF4-FFF2-40B4-BE49-F238E27FC236}">
                      <a16:creationId xmlns:a16="http://schemas.microsoft.com/office/drawing/2014/main" id="{2B9B6237-0781-4FCA-9352-7ED466558BE6}"/>
                    </a:ext>
                  </a:extLst>
                </p:cNvPr>
                <p:cNvSpPr txBox="1"/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TW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kumimoji="0" lang="zh-TW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</a:endParaRPr>
                </a:p>
              </p:txBody>
            </p:sp>
          </mc:Choice>
          <mc:Fallback xmlns="">
            <p:sp>
              <p:nvSpPr>
                <p:cNvPr id="60" name="文字方塊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9444" r="-16667" b="-22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6" name="矩形 155">
            <a:extLst>
              <a:ext uri="{FF2B5EF4-FFF2-40B4-BE49-F238E27FC236}">
                <a16:creationId xmlns:a16="http://schemas.microsoft.com/office/drawing/2014/main" id="{8BC7AD62-253B-4DCA-908F-4C0ECB529695}"/>
              </a:ext>
            </a:extLst>
          </p:cNvPr>
          <p:cNvSpPr/>
          <p:nvPr/>
        </p:nvSpPr>
        <p:spPr>
          <a:xfrm>
            <a:off x="4257814" y="1625476"/>
            <a:ext cx="720000" cy="432000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7" name="文字方塊 62">
            <a:extLst>
              <a:ext uri="{FF2B5EF4-FFF2-40B4-BE49-F238E27FC236}">
                <a16:creationId xmlns:a16="http://schemas.microsoft.com/office/drawing/2014/main" id="{875F8A1F-8445-4225-8A2F-C2E6F7CB2AEC}"/>
              </a:ext>
            </a:extLst>
          </p:cNvPr>
          <p:cNvSpPr txBox="1"/>
          <p:nvPr/>
        </p:nvSpPr>
        <p:spPr>
          <a:xfrm>
            <a:off x="4176242" y="1611087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y</a:t>
            </a:r>
            <a:r>
              <a:rPr lang="en-US" altLang="zh-TW" sz="2400" baseline="3000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t</a:t>
            </a:r>
            <a:endParaRPr lang="zh-TW" altLang="en-US" sz="2400" baseline="300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pic>
        <p:nvPicPr>
          <p:cNvPr id="158" name="圖片 132">
            <a:extLst>
              <a:ext uri="{FF2B5EF4-FFF2-40B4-BE49-F238E27FC236}">
                <a16:creationId xmlns:a16="http://schemas.microsoft.com/office/drawing/2014/main" id="{D3954A64-5178-49C5-8A0F-CF2F3C1A4F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3528" y="3976785"/>
            <a:ext cx="371475" cy="371475"/>
          </a:xfrm>
          <a:prstGeom prst="rect">
            <a:avLst/>
          </a:prstGeom>
        </p:spPr>
      </p:pic>
      <p:pic>
        <p:nvPicPr>
          <p:cNvPr id="159" name="圖片 133">
            <a:extLst>
              <a:ext uri="{FF2B5EF4-FFF2-40B4-BE49-F238E27FC236}">
                <a16:creationId xmlns:a16="http://schemas.microsoft.com/office/drawing/2014/main" id="{3D58DBFE-38CC-4C0B-9271-EB06749D28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49348" y="3973251"/>
            <a:ext cx="371475" cy="371475"/>
          </a:xfrm>
          <a:prstGeom prst="rect">
            <a:avLst/>
          </a:prstGeom>
        </p:spPr>
      </p:pic>
      <p:pic>
        <p:nvPicPr>
          <p:cNvPr id="160" name="圖片 134">
            <a:extLst>
              <a:ext uri="{FF2B5EF4-FFF2-40B4-BE49-F238E27FC236}">
                <a16:creationId xmlns:a16="http://schemas.microsoft.com/office/drawing/2014/main" id="{50BA1090-5A51-4063-966A-92FEF00830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10953" y="3973250"/>
            <a:ext cx="371475" cy="371475"/>
          </a:xfrm>
          <a:prstGeom prst="rect">
            <a:avLst/>
          </a:prstGeom>
        </p:spPr>
      </p:pic>
      <p:pic>
        <p:nvPicPr>
          <p:cNvPr id="161" name="圖片 135">
            <a:extLst>
              <a:ext uri="{FF2B5EF4-FFF2-40B4-BE49-F238E27FC236}">
                <a16:creationId xmlns:a16="http://schemas.microsoft.com/office/drawing/2014/main" id="{4C34E512-BCFD-4E9F-ADC6-A0082E8D2A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5053" y="2980243"/>
            <a:ext cx="371475" cy="371475"/>
          </a:xfrm>
          <a:prstGeom prst="rect">
            <a:avLst/>
          </a:prstGeom>
        </p:spPr>
      </p:pic>
      <p:cxnSp>
        <p:nvCxnSpPr>
          <p:cNvPr id="162" name="直線單箭頭接點 138">
            <a:extLst>
              <a:ext uri="{FF2B5EF4-FFF2-40B4-BE49-F238E27FC236}">
                <a16:creationId xmlns:a16="http://schemas.microsoft.com/office/drawing/2014/main" id="{DEC22DF5-E791-40B2-901F-D4424D67E8AC}"/>
              </a:ext>
            </a:extLst>
          </p:cNvPr>
          <p:cNvCxnSpPr/>
          <p:nvPr/>
        </p:nvCxnSpPr>
        <p:spPr>
          <a:xfrm flipH="1" flipV="1">
            <a:off x="1932337" y="4354581"/>
            <a:ext cx="1" cy="576507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3" name="直線單箭頭接點 141">
            <a:extLst>
              <a:ext uri="{FF2B5EF4-FFF2-40B4-BE49-F238E27FC236}">
                <a16:creationId xmlns:a16="http://schemas.microsoft.com/office/drawing/2014/main" id="{BAA2F7C1-62D5-4228-87E3-480BBD91889E}"/>
              </a:ext>
            </a:extLst>
          </p:cNvPr>
          <p:cNvCxnSpPr/>
          <p:nvPr/>
        </p:nvCxnSpPr>
        <p:spPr>
          <a:xfrm flipH="1" flipV="1">
            <a:off x="1938499" y="3382137"/>
            <a:ext cx="1" cy="576507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4" name="直線單箭頭接點 143">
            <a:extLst>
              <a:ext uri="{FF2B5EF4-FFF2-40B4-BE49-F238E27FC236}">
                <a16:creationId xmlns:a16="http://schemas.microsoft.com/office/drawing/2014/main" id="{ACC7187D-4B43-4800-9C41-11EEFF1E9AAE}"/>
              </a:ext>
            </a:extLst>
          </p:cNvPr>
          <p:cNvCxnSpPr>
            <a:endCxn id="151" idx="2"/>
          </p:cNvCxnSpPr>
          <p:nvPr/>
        </p:nvCxnSpPr>
        <p:spPr>
          <a:xfrm flipV="1">
            <a:off x="2183565" y="3173647"/>
            <a:ext cx="953845" cy="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5" name="直線單箭頭接點 148">
            <a:extLst>
              <a:ext uri="{FF2B5EF4-FFF2-40B4-BE49-F238E27FC236}">
                <a16:creationId xmlns:a16="http://schemas.microsoft.com/office/drawing/2014/main" id="{D29DE23C-28F1-485B-939F-B5E52F273D8C}"/>
              </a:ext>
            </a:extLst>
          </p:cNvPr>
          <p:cNvCxnSpPr>
            <a:endCxn id="143" idx="4"/>
          </p:cNvCxnSpPr>
          <p:nvPr/>
        </p:nvCxnSpPr>
        <p:spPr>
          <a:xfrm flipH="1" flipV="1">
            <a:off x="3377499" y="4378063"/>
            <a:ext cx="295984" cy="548839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6" name="直線單箭頭接點 151">
            <a:extLst>
              <a:ext uri="{FF2B5EF4-FFF2-40B4-BE49-F238E27FC236}">
                <a16:creationId xmlns:a16="http://schemas.microsoft.com/office/drawing/2014/main" id="{AA380268-4B30-45A7-BCA1-01AB27717856}"/>
              </a:ext>
            </a:extLst>
          </p:cNvPr>
          <p:cNvCxnSpPr/>
          <p:nvPr/>
        </p:nvCxnSpPr>
        <p:spPr>
          <a:xfrm flipH="1" flipV="1">
            <a:off x="2799264" y="4341528"/>
            <a:ext cx="1" cy="576507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7" name="直線單箭頭接點 152">
            <a:extLst>
              <a:ext uri="{FF2B5EF4-FFF2-40B4-BE49-F238E27FC236}">
                <a16:creationId xmlns:a16="http://schemas.microsoft.com/office/drawing/2014/main" id="{70D40642-E251-4F50-B99A-2959AF36EB3E}"/>
              </a:ext>
            </a:extLst>
          </p:cNvPr>
          <p:cNvCxnSpPr/>
          <p:nvPr/>
        </p:nvCxnSpPr>
        <p:spPr>
          <a:xfrm flipH="1" flipV="1">
            <a:off x="3374536" y="3327088"/>
            <a:ext cx="1" cy="576507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8" name="直線單箭頭接點 153">
            <a:extLst>
              <a:ext uri="{FF2B5EF4-FFF2-40B4-BE49-F238E27FC236}">
                <a16:creationId xmlns:a16="http://schemas.microsoft.com/office/drawing/2014/main" id="{A02B3B14-76CC-4149-909D-FE73C372A1C8}"/>
              </a:ext>
            </a:extLst>
          </p:cNvPr>
          <p:cNvCxnSpPr>
            <a:endCxn id="143" idx="2"/>
          </p:cNvCxnSpPr>
          <p:nvPr/>
        </p:nvCxnSpPr>
        <p:spPr>
          <a:xfrm>
            <a:off x="2961662" y="4145414"/>
            <a:ext cx="196762" cy="13574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9" name="直線單箭頭接點 156">
            <a:extLst>
              <a:ext uri="{FF2B5EF4-FFF2-40B4-BE49-F238E27FC236}">
                <a16:creationId xmlns:a16="http://schemas.microsoft.com/office/drawing/2014/main" id="{58C5E538-ACEF-401F-9B6A-A9A22E06430E}"/>
              </a:ext>
            </a:extLst>
          </p:cNvPr>
          <p:cNvCxnSpPr/>
          <p:nvPr/>
        </p:nvCxnSpPr>
        <p:spPr>
          <a:xfrm flipH="1" flipV="1">
            <a:off x="4600944" y="4314145"/>
            <a:ext cx="1" cy="576507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0" name="直線單箭頭接點 157">
            <a:extLst>
              <a:ext uri="{FF2B5EF4-FFF2-40B4-BE49-F238E27FC236}">
                <a16:creationId xmlns:a16="http://schemas.microsoft.com/office/drawing/2014/main" id="{5CC8E05C-3AFC-47E0-8054-BF37651CF822}"/>
              </a:ext>
            </a:extLst>
          </p:cNvPr>
          <p:cNvCxnSpPr/>
          <p:nvPr/>
        </p:nvCxnSpPr>
        <p:spPr>
          <a:xfrm flipH="1" flipV="1">
            <a:off x="4612269" y="3402816"/>
            <a:ext cx="1" cy="576507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1" name="直線單箭頭接點 158">
            <a:extLst>
              <a:ext uri="{FF2B5EF4-FFF2-40B4-BE49-F238E27FC236}">
                <a16:creationId xmlns:a16="http://schemas.microsoft.com/office/drawing/2014/main" id="{E68CEC32-7F15-4153-81C5-7AE471795A7A}"/>
              </a:ext>
            </a:extLst>
          </p:cNvPr>
          <p:cNvCxnSpPr/>
          <p:nvPr/>
        </p:nvCxnSpPr>
        <p:spPr>
          <a:xfrm>
            <a:off x="3616245" y="3165980"/>
            <a:ext cx="275067" cy="18976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2" name="直線單箭頭接點 160">
            <a:extLst>
              <a:ext uri="{FF2B5EF4-FFF2-40B4-BE49-F238E27FC236}">
                <a16:creationId xmlns:a16="http://schemas.microsoft.com/office/drawing/2014/main" id="{B3696E68-A1D4-4AB8-9119-3EBD13C6D9CE}"/>
              </a:ext>
            </a:extLst>
          </p:cNvPr>
          <p:cNvCxnSpPr/>
          <p:nvPr/>
        </p:nvCxnSpPr>
        <p:spPr>
          <a:xfrm>
            <a:off x="4174700" y="3178278"/>
            <a:ext cx="275067" cy="18976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3" name="向下箭號 161">
            <a:extLst>
              <a:ext uri="{FF2B5EF4-FFF2-40B4-BE49-F238E27FC236}">
                <a16:creationId xmlns:a16="http://schemas.microsoft.com/office/drawing/2014/main" id="{B30A97BE-CB26-456E-9472-EEA355897BCB}"/>
              </a:ext>
            </a:extLst>
          </p:cNvPr>
          <p:cNvSpPr/>
          <p:nvPr/>
        </p:nvSpPr>
        <p:spPr>
          <a:xfrm flipV="1">
            <a:off x="4410953" y="2151567"/>
            <a:ext cx="438150" cy="748396"/>
          </a:xfrm>
          <a:prstGeom prst="downArrow">
            <a:avLst/>
          </a:prstGeom>
          <a:gradFill rotWithShape="1">
            <a:gsLst>
              <a:gs pos="0">
                <a:srgbClr val="A5A5A5">
                  <a:satMod val="103000"/>
                  <a:lumMod val="102000"/>
                  <a:tint val="94000"/>
                </a:srgbClr>
              </a:gs>
              <a:gs pos="50000">
                <a:srgbClr val="A5A5A5">
                  <a:satMod val="110000"/>
                  <a:lumMod val="100000"/>
                  <a:shade val="100000"/>
                </a:srgbClr>
              </a:gs>
              <a:gs pos="100000">
                <a:srgbClr val="A5A5A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4" name="向下箭號 162">
            <a:extLst>
              <a:ext uri="{FF2B5EF4-FFF2-40B4-BE49-F238E27FC236}">
                <a16:creationId xmlns:a16="http://schemas.microsoft.com/office/drawing/2014/main" id="{B1C46B7A-0B79-4A04-BF62-8B3FA93E7C99}"/>
              </a:ext>
            </a:extLst>
          </p:cNvPr>
          <p:cNvSpPr/>
          <p:nvPr/>
        </p:nvSpPr>
        <p:spPr>
          <a:xfrm rot="2610135" flipV="1">
            <a:off x="4131937" y="5392503"/>
            <a:ext cx="438150" cy="748396"/>
          </a:xfrm>
          <a:prstGeom prst="downArrow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5" name="向下箭號 163">
            <a:extLst>
              <a:ext uri="{FF2B5EF4-FFF2-40B4-BE49-F238E27FC236}">
                <a16:creationId xmlns:a16="http://schemas.microsoft.com/office/drawing/2014/main" id="{26DCEAFD-624B-4CFF-86F5-289BEE81073F}"/>
              </a:ext>
            </a:extLst>
          </p:cNvPr>
          <p:cNvSpPr/>
          <p:nvPr/>
        </p:nvSpPr>
        <p:spPr>
          <a:xfrm rot="19634133" flipV="1">
            <a:off x="2741729" y="5413296"/>
            <a:ext cx="438150" cy="625209"/>
          </a:xfrm>
          <a:prstGeom prst="downArrow">
            <a:avLst/>
          </a:prstGeom>
          <a:gradFill rotWithShape="1">
            <a:gsLst>
              <a:gs pos="0">
                <a:srgbClr val="70AD47">
                  <a:satMod val="103000"/>
                  <a:lumMod val="102000"/>
                  <a:tint val="94000"/>
                </a:srgbClr>
              </a:gs>
              <a:gs pos="50000">
                <a:srgbClr val="70AD47">
                  <a:satMod val="110000"/>
                  <a:lumMod val="100000"/>
                  <a:shade val="100000"/>
                </a:srgbClr>
              </a:gs>
              <a:gs pos="100000">
                <a:srgbClr val="70AD47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6" name="向下箭號 165">
            <a:extLst>
              <a:ext uri="{FF2B5EF4-FFF2-40B4-BE49-F238E27FC236}">
                <a16:creationId xmlns:a16="http://schemas.microsoft.com/office/drawing/2014/main" id="{A9B92097-6CD6-4C97-A40D-260BA138FF8C}"/>
              </a:ext>
            </a:extLst>
          </p:cNvPr>
          <p:cNvSpPr/>
          <p:nvPr/>
        </p:nvSpPr>
        <p:spPr>
          <a:xfrm rot="1779305" flipV="1">
            <a:off x="3433607" y="5418685"/>
            <a:ext cx="438150" cy="606679"/>
          </a:xfrm>
          <a:prstGeom prst="downArrow">
            <a:avLst/>
          </a:prstGeom>
          <a:gradFill rotWithShape="1">
            <a:gsLst>
              <a:gs pos="0">
                <a:srgbClr val="4472C4">
                  <a:satMod val="103000"/>
                  <a:lumMod val="102000"/>
                  <a:tint val="94000"/>
                </a:srgbClr>
              </a:gs>
              <a:gs pos="50000">
                <a:srgbClr val="4472C4">
                  <a:satMod val="110000"/>
                  <a:lumMod val="100000"/>
                  <a:shade val="100000"/>
                </a:srgbClr>
              </a:gs>
              <a:gs pos="100000">
                <a:srgbClr val="4472C4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7" name="向下箭號 166">
            <a:extLst>
              <a:ext uri="{FF2B5EF4-FFF2-40B4-BE49-F238E27FC236}">
                <a16:creationId xmlns:a16="http://schemas.microsoft.com/office/drawing/2014/main" id="{0923D531-AE33-4CA3-BF73-2AE6D5E1BA0A}"/>
              </a:ext>
            </a:extLst>
          </p:cNvPr>
          <p:cNvSpPr/>
          <p:nvPr/>
        </p:nvSpPr>
        <p:spPr>
          <a:xfrm rot="18851723" flipV="1">
            <a:off x="1968224" y="5381139"/>
            <a:ext cx="438150" cy="748396"/>
          </a:xfrm>
          <a:prstGeom prst="downArrow">
            <a:avLst/>
          </a:prstGeom>
          <a:gradFill rotWithShape="1">
            <a:gsLst>
              <a:gs pos="0">
                <a:srgbClr val="FFC000">
                  <a:satMod val="103000"/>
                  <a:lumMod val="102000"/>
                  <a:tint val="94000"/>
                </a:srgbClr>
              </a:gs>
              <a:gs pos="50000">
                <a:srgbClr val="FFC000">
                  <a:satMod val="110000"/>
                  <a:lumMod val="100000"/>
                  <a:shade val="100000"/>
                </a:srgbClr>
              </a:gs>
              <a:gs pos="100000">
                <a:srgbClr val="FFC000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178" name="群組 170">
            <a:extLst>
              <a:ext uri="{FF2B5EF4-FFF2-40B4-BE49-F238E27FC236}">
                <a16:creationId xmlns:a16="http://schemas.microsoft.com/office/drawing/2014/main" id="{C61D3271-38A5-473C-ADEC-0F6A92405AA9}"/>
              </a:ext>
            </a:extLst>
          </p:cNvPr>
          <p:cNvGrpSpPr/>
          <p:nvPr/>
        </p:nvGrpSpPr>
        <p:grpSpPr>
          <a:xfrm>
            <a:off x="6966235" y="6092084"/>
            <a:ext cx="907572" cy="461665"/>
            <a:chOff x="4765592" y="6396335"/>
            <a:chExt cx="907572" cy="461665"/>
          </a:xfrm>
        </p:grpSpPr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D8B2363B-268C-405C-8670-46A1A62ED78E}"/>
                </a:ext>
              </a:extLst>
            </p:cNvPr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  <a:solidFill>
              <a:srgbClr val="FFC000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80" name="文字方塊 172">
              <a:extLst>
                <a:ext uri="{FF2B5EF4-FFF2-40B4-BE49-F238E27FC236}">
                  <a16:creationId xmlns:a16="http://schemas.microsoft.com/office/drawing/2014/main" id="{FE87EAA5-4CC3-460D-B7A0-923171169878}"/>
                </a:ext>
              </a:extLst>
            </p:cNvPr>
            <p:cNvSpPr txBox="1"/>
            <p:nvPr/>
          </p:nvSpPr>
          <p:spPr>
            <a:xfrm>
              <a:off x="4765592" y="639633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rPr>
                <a:t>x</a:t>
              </a:r>
              <a:r>
                <a:rPr kumimoji="0" lang="en-US" altLang="zh-TW" sz="2400" b="0" i="0" u="none" strike="noStrike" kern="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rPr>
                <a:t>t+1</a:t>
              </a:r>
              <a:endParaRPr kumimoji="0" lang="zh-TW" altLang="en-US" sz="24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</p:grpSp>
      <p:sp>
        <p:nvSpPr>
          <p:cNvPr id="181" name="矩形 180">
            <a:extLst>
              <a:ext uri="{FF2B5EF4-FFF2-40B4-BE49-F238E27FC236}">
                <a16:creationId xmlns:a16="http://schemas.microsoft.com/office/drawing/2014/main" id="{2D619790-0027-4655-ABC0-C8D4281D5BB2}"/>
              </a:ext>
            </a:extLst>
          </p:cNvPr>
          <p:cNvSpPr/>
          <p:nvPr/>
        </p:nvSpPr>
        <p:spPr>
          <a:xfrm>
            <a:off x="7406188" y="4952983"/>
            <a:ext cx="720000" cy="432000"/>
          </a:xfrm>
          <a:prstGeom prst="rect">
            <a:avLst/>
          </a:prstGeom>
          <a:gradFill rotWithShape="1">
            <a:gsLst>
              <a:gs pos="0">
                <a:srgbClr val="70AD47">
                  <a:satMod val="103000"/>
                  <a:lumMod val="102000"/>
                  <a:tint val="94000"/>
                </a:srgbClr>
              </a:gs>
              <a:gs pos="50000">
                <a:srgbClr val="70AD47">
                  <a:satMod val="110000"/>
                  <a:lumMod val="100000"/>
                  <a:shade val="100000"/>
                </a:srgbClr>
              </a:gs>
              <a:gs pos="100000">
                <a:srgbClr val="70AD47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z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29E498F9-F97A-4552-8E78-0ECEC2711D34}"/>
              </a:ext>
            </a:extLst>
          </p:cNvPr>
          <p:cNvSpPr/>
          <p:nvPr/>
        </p:nvSpPr>
        <p:spPr>
          <a:xfrm>
            <a:off x="6513342" y="4952983"/>
            <a:ext cx="720000" cy="432000"/>
          </a:xfrm>
          <a:prstGeom prst="rect">
            <a:avLst/>
          </a:prstGeom>
          <a:gradFill rotWithShape="1">
            <a:gsLst>
              <a:gs pos="0">
                <a:srgbClr val="70AD47">
                  <a:satMod val="103000"/>
                  <a:lumMod val="102000"/>
                  <a:tint val="94000"/>
                </a:srgbClr>
              </a:gs>
              <a:gs pos="50000">
                <a:srgbClr val="70AD47">
                  <a:satMod val="110000"/>
                  <a:lumMod val="100000"/>
                  <a:shade val="100000"/>
                </a:srgbClr>
              </a:gs>
              <a:gs pos="100000">
                <a:srgbClr val="70AD47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z</a:t>
            </a:r>
            <a:r>
              <a:rPr kumimoji="0" lang="en-US" altLang="zh-TW" sz="2400" b="0" i="0" u="none" strike="noStrike" kern="0" cap="none" spc="0" normalizeH="0" baseline="3000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</a:t>
            </a:r>
            <a:endParaRPr kumimoji="0" lang="zh-TW" altLang="en-US" sz="2400" b="0" i="0" u="none" strike="noStrike" kern="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183" name="群組 175">
            <a:extLst>
              <a:ext uri="{FF2B5EF4-FFF2-40B4-BE49-F238E27FC236}">
                <a16:creationId xmlns:a16="http://schemas.microsoft.com/office/drawing/2014/main" id="{DA3DAB91-94D9-4929-93A2-94DF93DA3C74}"/>
              </a:ext>
            </a:extLst>
          </p:cNvPr>
          <p:cNvGrpSpPr/>
          <p:nvPr/>
        </p:nvGrpSpPr>
        <p:grpSpPr>
          <a:xfrm>
            <a:off x="7208127" y="3942771"/>
            <a:ext cx="438150" cy="438150"/>
            <a:chOff x="6656524" y="2699227"/>
            <a:chExt cx="438150" cy="438150"/>
          </a:xfrm>
        </p:grpSpPr>
        <p:sp>
          <p:nvSpPr>
            <p:cNvPr id="184" name="橢圓 176">
              <a:extLst>
                <a:ext uri="{FF2B5EF4-FFF2-40B4-BE49-F238E27FC236}">
                  <a16:creationId xmlns:a16="http://schemas.microsoft.com/office/drawing/2014/main" id="{62A1E498-C11B-4EBB-9DCE-98F2AF2A6836}"/>
                </a:ext>
              </a:extLst>
            </p:cNvPr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文字方塊 177">
                  <a:extLst>
                    <a:ext uri="{FF2B5EF4-FFF2-40B4-BE49-F238E27FC236}">
                      <a16:creationId xmlns:a16="http://schemas.microsoft.com/office/drawing/2014/main" id="{7BA5B1B2-85D0-4D53-91EF-5482F4DC00C8}"/>
                    </a:ext>
                  </a:extLst>
                </p:cNvPr>
                <p:cNvSpPr txBox="1"/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TW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kumimoji="0" lang="zh-TW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</a:endParaRPr>
                </a:p>
              </p:txBody>
            </p:sp>
          </mc:Choice>
          <mc:Fallback xmlns="">
            <p:sp>
              <p:nvSpPr>
                <p:cNvPr id="178" name="文字方塊 1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9444" r="-1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6" name="矩形 185">
            <a:extLst>
              <a:ext uri="{FF2B5EF4-FFF2-40B4-BE49-F238E27FC236}">
                <a16:creationId xmlns:a16="http://schemas.microsoft.com/office/drawing/2014/main" id="{93BB22CB-69BF-4CAA-9E46-11ED49D99FC8}"/>
              </a:ext>
            </a:extLst>
          </p:cNvPr>
          <p:cNvSpPr/>
          <p:nvPr/>
        </p:nvSpPr>
        <p:spPr>
          <a:xfrm>
            <a:off x="5628882" y="4952983"/>
            <a:ext cx="720000" cy="432000"/>
          </a:xfrm>
          <a:prstGeom prst="rect">
            <a:avLst/>
          </a:prstGeom>
          <a:gradFill rotWithShape="1">
            <a:gsLst>
              <a:gs pos="0">
                <a:srgbClr val="70AD47">
                  <a:satMod val="103000"/>
                  <a:lumMod val="102000"/>
                  <a:tint val="94000"/>
                </a:srgbClr>
              </a:gs>
              <a:gs pos="50000">
                <a:srgbClr val="70AD47">
                  <a:satMod val="110000"/>
                  <a:lumMod val="100000"/>
                  <a:shade val="100000"/>
                </a:srgbClr>
              </a:gs>
              <a:gs pos="100000">
                <a:srgbClr val="70AD47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z</a:t>
            </a:r>
            <a:r>
              <a:rPr kumimoji="0" lang="en-US" altLang="zh-TW" sz="2400" b="0" i="0" u="none" strike="noStrike" kern="0" cap="none" spc="0" normalizeH="0" baseline="3000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</a:t>
            </a:r>
            <a:endParaRPr kumimoji="0" lang="zh-TW" altLang="en-US" sz="2400" b="0" i="0" u="none" strike="noStrike" kern="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4209BE68-81DA-4391-AE8C-FA70F1E7CE5B}"/>
              </a:ext>
            </a:extLst>
          </p:cNvPr>
          <p:cNvSpPr/>
          <p:nvPr/>
        </p:nvSpPr>
        <p:spPr>
          <a:xfrm>
            <a:off x="8290648" y="4958179"/>
            <a:ext cx="720000" cy="432000"/>
          </a:xfrm>
          <a:prstGeom prst="rect">
            <a:avLst/>
          </a:prstGeom>
          <a:gradFill rotWithShape="1">
            <a:gsLst>
              <a:gs pos="0">
                <a:srgbClr val="70AD47">
                  <a:satMod val="103000"/>
                  <a:lumMod val="102000"/>
                  <a:tint val="94000"/>
                </a:srgbClr>
              </a:gs>
              <a:gs pos="50000">
                <a:srgbClr val="70AD47">
                  <a:satMod val="110000"/>
                  <a:lumMod val="100000"/>
                  <a:shade val="100000"/>
                </a:srgbClr>
              </a:gs>
              <a:gs pos="100000">
                <a:srgbClr val="70AD47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z</a:t>
            </a:r>
            <a:r>
              <a:rPr kumimoji="0" lang="en-US" altLang="zh-TW" sz="2400" b="0" i="0" u="none" strike="noStrike" kern="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o</a:t>
            </a:r>
            <a:endParaRPr kumimoji="0" lang="zh-TW" altLang="en-US" sz="2400" b="0" i="0" u="none" strike="noStrike" kern="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188" name="群組 180">
            <a:extLst>
              <a:ext uri="{FF2B5EF4-FFF2-40B4-BE49-F238E27FC236}">
                <a16:creationId xmlns:a16="http://schemas.microsoft.com/office/drawing/2014/main" id="{B6E7431D-3C35-41B7-833C-BB1043256EB9}"/>
              </a:ext>
            </a:extLst>
          </p:cNvPr>
          <p:cNvGrpSpPr/>
          <p:nvPr/>
        </p:nvGrpSpPr>
        <p:grpSpPr>
          <a:xfrm>
            <a:off x="5769807" y="2970647"/>
            <a:ext cx="438150" cy="438150"/>
            <a:chOff x="6656524" y="2699227"/>
            <a:chExt cx="438150" cy="438150"/>
          </a:xfrm>
        </p:grpSpPr>
        <p:sp>
          <p:nvSpPr>
            <p:cNvPr id="189" name="橢圓 181">
              <a:extLst>
                <a:ext uri="{FF2B5EF4-FFF2-40B4-BE49-F238E27FC236}">
                  <a16:creationId xmlns:a16="http://schemas.microsoft.com/office/drawing/2014/main" id="{06F73196-863B-443A-8E55-619C9C18F3A3}"/>
                </a:ext>
              </a:extLst>
            </p:cNvPr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文字方塊 182">
                  <a:extLst>
                    <a:ext uri="{FF2B5EF4-FFF2-40B4-BE49-F238E27FC236}">
                      <a16:creationId xmlns:a16="http://schemas.microsoft.com/office/drawing/2014/main" id="{60EA124A-9232-4DC0-8174-3B15135973E3}"/>
                    </a:ext>
                  </a:extLst>
                </p:cNvPr>
                <p:cNvSpPr txBox="1"/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TW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kumimoji="0" lang="zh-TW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</a:endParaRPr>
                </a:p>
              </p:txBody>
            </p:sp>
          </mc:Choice>
          <mc:Fallback xmlns="">
            <p:sp>
              <p:nvSpPr>
                <p:cNvPr id="183" name="文字方塊 1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0000" r="-20000" b="-22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1" name="群組 183">
            <a:extLst>
              <a:ext uri="{FF2B5EF4-FFF2-40B4-BE49-F238E27FC236}">
                <a16:creationId xmlns:a16="http://schemas.microsoft.com/office/drawing/2014/main" id="{09D33927-0498-476B-B019-98896DA3AE8C}"/>
              </a:ext>
            </a:extLst>
          </p:cNvPr>
          <p:cNvGrpSpPr/>
          <p:nvPr/>
        </p:nvGrpSpPr>
        <p:grpSpPr>
          <a:xfrm>
            <a:off x="7187113" y="2957430"/>
            <a:ext cx="438150" cy="438150"/>
            <a:chOff x="6656524" y="2699227"/>
            <a:chExt cx="438150" cy="438150"/>
          </a:xfrm>
        </p:grpSpPr>
        <p:sp>
          <p:nvSpPr>
            <p:cNvPr id="192" name="橢圓 184">
              <a:extLst>
                <a:ext uri="{FF2B5EF4-FFF2-40B4-BE49-F238E27FC236}">
                  <a16:creationId xmlns:a16="http://schemas.microsoft.com/office/drawing/2014/main" id="{ABE32CA1-E7D3-4278-8027-DED49D969A0B}"/>
                </a:ext>
              </a:extLst>
            </p:cNvPr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文字方塊 185">
                  <a:extLst>
                    <a:ext uri="{FF2B5EF4-FFF2-40B4-BE49-F238E27FC236}">
                      <a16:creationId xmlns:a16="http://schemas.microsoft.com/office/drawing/2014/main" id="{FEC72919-3B98-425A-861A-EFA50F7C0E93}"/>
                    </a:ext>
                  </a:extLst>
                </p:cNvPr>
                <p:cNvSpPr txBox="1"/>
                <p:nvPr/>
              </p:nvSpPr>
              <p:spPr>
                <a:xfrm>
                  <a:off x="6766595" y="2808578"/>
                  <a:ext cx="28373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zh-TW" alt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＋</m:t>
                        </m:r>
                      </m:oMath>
                    </m:oMathPara>
                  </a14:m>
                  <a:endParaRPr kumimoji="0" lang="zh-TW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</a:endParaRPr>
                </a:p>
              </p:txBody>
            </p:sp>
          </mc:Choice>
          <mc:Fallback xmlns="">
            <p:sp>
              <p:nvSpPr>
                <p:cNvPr id="186" name="文字方塊 1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83732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9149" r="-17021" b="-888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4" name="群組 186">
            <a:extLst>
              <a:ext uri="{FF2B5EF4-FFF2-40B4-BE49-F238E27FC236}">
                <a16:creationId xmlns:a16="http://schemas.microsoft.com/office/drawing/2014/main" id="{C58528F7-1D00-495C-9DAA-1D6EF79BB466}"/>
              </a:ext>
            </a:extLst>
          </p:cNvPr>
          <p:cNvGrpSpPr/>
          <p:nvPr/>
        </p:nvGrpSpPr>
        <p:grpSpPr>
          <a:xfrm>
            <a:off x="8445875" y="2965881"/>
            <a:ext cx="438150" cy="438150"/>
            <a:chOff x="6656524" y="2699227"/>
            <a:chExt cx="438150" cy="438150"/>
          </a:xfrm>
        </p:grpSpPr>
        <p:sp>
          <p:nvSpPr>
            <p:cNvPr id="195" name="橢圓 187">
              <a:extLst>
                <a:ext uri="{FF2B5EF4-FFF2-40B4-BE49-F238E27FC236}">
                  <a16:creationId xmlns:a16="http://schemas.microsoft.com/office/drawing/2014/main" id="{1D4080A7-B863-4FF6-B8DC-2EAE15D4F2AE}"/>
                </a:ext>
              </a:extLst>
            </p:cNvPr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文字方塊 188">
                  <a:extLst>
                    <a:ext uri="{FF2B5EF4-FFF2-40B4-BE49-F238E27FC236}">
                      <a16:creationId xmlns:a16="http://schemas.microsoft.com/office/drawing/2014/main" id="{5605889A-1278-48CA-BC6C-FAC568E8BB06}"/>
                    </a:ext>
                  </a:extLst>
                </p:cNvPr>
                <p:cNvSpPr txBox="1"/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TW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kumimoji="0" lang="zh-TW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</a:endParaRPr>
                </a:p>
              </p:txBody>
            </p:sp>
          </mc:Choice>
          <mc:Fallback xmlns="">
            <p:sp>
              <p:nvSpPr>
                <p:cNvPr id="189" name="文字方塊 1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0000" r="-20000" b="-22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7" name="群組 226">
            <a:extLst>
              <a:ext uri="{FF2B5EF4-FFF2-40B4-BE49-F238E27FC236}">
                <a16:creationId xmlns:a16="http://schemas.microsoft.com/office/drawing/2014/main" id="{239528D2-1FAD-42B8-9457-A12F6E199E04}"/>
              </a:ext>
            </a:extLst>
          </p:cNvPr>
          <p:cNvGrpSpPr/>
          <p:nvPr/>
        </p:nvGrpSpPr>
        <p:grpSpPr>
          <a:xfrm>
            <a:off x="8253295" y="1613845"/>
            <a:ext cx="907572" cy="461665"/>
            <a:chOff x="7533985" y="1397855"/>
            <a:chExt cx="907572" cy="461665"/>
          </a:xfrm>
        </p:grpSpPr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D4F05BD7-662E-4B4B-8C97-223C9EE1888A}"/>
                </a:ext>
              </a:extLst>
            </p:cNvPr>
            <p:cNvSpPr/>
            <p:nvPr/>
          </p:nvSpPr>
          <p:spPr>
            <a:xfrm>
              <a:off x="7588207" y="1412344"/>
              <a:ext cx="720000" cy="432000"/>
            </a:xfrm>
            <a:prstGeom prst="rect">
              <a:avLst/>
            </a:prstGeom>
            <a:gradFill rotWithShape="1">
              <a:gsLst>
                <a:gs pos="0">
                  <a:srgbClr val="ED7D31">
                    <a:satMod val="103000"/>
                    <a:lumMod val="102000"/>
                    <a:tint val="94000"/>
                  </a:srgbClr>
                </a:gs>
                <a:gs pos="50000">
                  <a:srgbClr val="ED7D31">
                    <a:satMod val="110000"/>
                    <a:lumMod val="100000"/>
                    <a:shade val="100000"/>
                  </a:srgbClr>
                </a:gs>
                <a:gs pos="100000">
                  <a:srgbClr val="ED7D31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99" name="文字方塊 190">
              <a:extLst>
                <a:ext uri="{FF2B5EF4-FFF2-40B4-BE49-F238E27FC236}">
                  <a16:creationId xmlns:a16="http://schemas.microsoft.com/office/drawing/2014/main" id="{DFFB5585-3C2D-4FFF-88AE-2B0524F40625}"/>
                </a:ext>
              </a:extLst>
            </p:cNvPr>
            <p:cNvSpPr txBox="1"/>
            <p:nvPr/>
          </p:nvSpPr>
          <p:spPr>
            <a:xfrm>
              <a:off x="7533985" y="139785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rPr>
                <a:t>y</a:t>
              </a:r>
              <a:r>
                <a:rPr kumimoji="0" lang="en-US" altLang="zh-TW" sz="2400" b="0" i="0" u="none" strike="noStrike" kern="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rPr>
                <a:t>t+1</a:t>
              </a:r>
              <a:endParaRPr kumimoji="0" lang="zh-TW" altLang="en-US" sz="24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</p:grpSp>
      <p:pic>
        <p:nvPicPr>
          <p:cNvPr id="200" name="圖片 191">
            <a:extLst>
              <a:ext uri="{FF2B5EF4-FFF2-40B4-BE49-F238E27FC236}">
                <a16:creationId xmlns:a16="http://schemas.microsoft.com/office/drawing/2014/main" id="{3DE1319C-56A4-41A9-8E61-9239A1C989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3231" y="3979643"/>
            <a:ext cx="371475" cy="371475"/>
          </a:xfrm>
          <a:prstGeom prst="rect">
            <a:avLst/>
          </a:prstGeom>
        </p:spPr>
      </p:pic>
      <p:pic>
        <p:nvPicPr>
          <p:cNvPr id="201" name="圖片 192">
            <a:extLst>
              <a:ext uri="{FF2B5EF4-FFF2-40B4-BE49-F238E27FC236}">
                <a16:creationId xmlns:a16="http://schemas.microsoft.com/office/drawing/2014/main" id="{AFD6864D-4EA1-4312-99D1-077E1E9952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9051" y="3976109"/>
            <a:ext cx="371475" cy="371475"/>
          </a:xfrm>
          <a:prstGeom prst="rect">
            <a:avLst/>
          </a:prstGeom>
        </p:spPr>
      </p:pic>
      <p:pic>
        <p:nvPicPr>
          <p:cNvPr id="202" name="圖片 193">
            <a:extLst>
              <a:ext uri="{FF2B5EF4-FFF2-40B4-BE49-F238E27FC236}">
                <a16:creationId xmlns:a16="http://schemas.microsoft.com/office/drawing/2014/main" id="{CCAF26D9-E37A-4587-B225-AB7365BBF2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60656" y="3976108"/>
            <a:ext cx="371475" cy="371475"/>
          </a:xfrm>
          <a:prstGeom prst="rect">
            <a:avLst/>
          </a:prstGeom>
        </p:spPr>
      </p:pic>
      <p:pic>
        <p:nvPicPr>
          <p:cNvPr id="203" name="圖片 194">
            <a:extLst>
              <a:ext uri="{FF2B5EF4-FFF2-40B4-BE49-F238E27FC236}">
                <a16:creationId xmlns:a16="http://schemas.microsoft.com/office/drawing/2014/main" id="{B55968C8-5866-42AC-A321-87CAEEF72E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4756" y="2983101"/>
            <a:ext cx="371475" cy="371475"/>
          </a:xfrm>
          <a:prstGeom prst="rect">
            <a:avLst/>
          </a:prstGeom>
        </p:spPr>
      </p:pic>
      <p:cxnSp>
        <p:nvCxnSpPr>
          <p:cNvPr id="204" name="直線單箭頭接點 195">
            <a:extLst>
              <a:ext uri="{FF2B5EF4-FFF2-40B4-BE49-F238E27FC236}">
                <a16:creationId xmlns:a16="http://schemas.microsoft.com/office/drawing/2014/main" id="{ECF11C51-3D3C-41F2-95F2-E6C360BA5579}"/>
              </a:ext>
            </a:extLst>
          </p:cNvPr>
          <p:cNvCxnSpPr/>
          <p:nvPr/>
        </p:nvCxnSpPr>
        <p:spPr>
          <a:xfrm flipH="1" flipV="1">
            <a:off x="5982040" y="4357439"/>
            <a:ext cx="1" cy="576507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05" name="直線單箭頭接點 196">
            <a:extLst>
              <a:ext uri="{FF2B5EF4-FFF2-40B4-BE49-F238E27FC236}">
                <a16:creationId xmlns:a16="http://schemas.microsoft.com/office/drawing/2014/main" id="{FC651D18-F55F-41A5-9E91-2FC96FE80A46}"/>
              </a:ext>
            </a:extLst>
          </p:cNvPr>
          <p:cNvCxnSpPr/>
          <p:nvPr/>
        </p:nvCxnSpPr>
        <p:spPr>
          <a:xfrm flipH="1" flipV="1">
            <a:off x="5988202" y="3384995"/>
            <a:ext cx="1" cy="576507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06" name="直線單箭頭接點 197">
            <a:extLst>
              <a:ext uri="{FF2B5EF4-FFF2-40B4-BE49-F238E27FC236}">
                <a16:creationId xmlns:a16="http://schemas.microsoft.com/office/drawing/2014/main" id="{A07AC479-E21C-47DA-A470-B71AC3B8944F}"/>
              </a:ext>
            </a:extLst>
          </p:cNvPr>
          <p:cNvCxnSpPr>
            <a:endCxn id="192" idx="2"/>
          </p:cNvCxnSpPr>
          <p:nvPr/>
        </p:nvCxnSpPr>
        <p:spPr>
          <a:xfrm flipV="1">
            <a:off x="6233268" y="3176505"/>
            <a:ext cx="953845" cy="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07" name="直線單箭頭接點 198">
            <a:extLst>
              <a:ext uri="{FF2B5EF4-FFF2-40B4-BE49-F238E27FC236}">
                <a16:creationId xmlns:a16="http://schemas.microsoft.com/office/drawing/2014/main" id="{52ABB044-C55B-40B4-8BF7-A0F448D25E51}"/>
              </a:ext>
            </a:extLst>
          </p:cNvPr>
          <p:cNvCxnSpPr>
            <a:endCxn id="184" idx="4"/>
          </p:cNvCxnSpPr>
          <p:nvPr/>
        </p:nvCxnSpPr>
        <p:spPr>
          <a:xfrm flipH="1" flipV="1">
            <a:off x="7427202" y="4380921"/>
            <a:ext cx="295984" cy="548839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08" name="直線單箭頭接點 199">
            <a:extLst>
              <a:ext uri="{FF2B5EF4-FFF2-40B4-BE49-F238E27FC236}">
                <a16:creationId xmlns:a16="http://schemas.microsoft.com/office/drawing/2014/main" id="{F6996A75-24CE-4220-8E30-D77223922C79}"/>
              </a:ext>
            </a:extLst>
          </p:cNvPr>
          <p:cNvCxnSpPr/>
          <p:nvPr/>
        </p:nvCxnSpPr>
        <p:spPr>
          <a:xfrm flipH="1" flipV="1">
            <a:off x="6848967" y="4344386"/>
            <a:ext cx="1" cy="576507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09" name="直線單箭頭接點 200">
            <a:extLst>
              <a:ext uri="{FF2B5EF4-FFF2-40B4-BE49-F238E27FC236}">
                <a16:creationId xmlns:a16="http://schemas.microsoft.com/office/drawing/2014/main" id="{21B65E89-2B8F-4057-B090-7CFBDC9513F6}"/>
              </a:ext>
            </a:extLst>
          </p:cNvPr>
          <p:cNvCxnSpPr/>
          <p:nvPr/>
        </p:nvCxnSpPr>
        <p:spPr>
          <a:xfrm flipH="1" flipV="1">
            <a:off x="7424239" y="3329946"/>
            <a:ext cx="1" cy="576507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0" name="直線單箭頭接點 201">
            <a:extLst>
              <a:ext uri="{FF2B5EF4-FFF2-40B4-BE49-F238E27FC236}">
                <a16:creationId xmlns:a16="http://schemas.microsoft.com/office/drawing/2014/main" id="{8CE94ACA-8596-4556-A7FF-248DD91354E7}"/>
              </a:ext>
            </a:extLst>
          </p:cNvPr>
          <p:cNvCxnSpPr>
            <a:endCxn id="184" idx="2"/>
          </p:cNvCxnSpPr>
          <p:nvPr/>
        </p:nvCxnSpPr>
        <p:spPr>
          <a:xfrm>
            <a:off x="7011365" y="4148272"/>
            <a:ext cx="196762" cy="13574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1" name="直線單箭頭接點 202">
            <a:extLst>
              <a:ext uri="{FF2B5EF4-FFF2-40B4-BE49-F238E27FC236}">
                <a16:creationId xmlns:a16="http://schemas.microsoft.com/office/drawing/2014/main" id="{DD0249A6-6897-47D1-8ABF-E0CC2C4053F3}"/>
              </a:ext>
            </a:extLst>
          </p:cNvPr>
          <p:cNvCxnSpPr/>
          <p:nvPr/>
        </p:nvCxnSpPr>
        <p:spPr>
          <a:xfrm flipH="1" flipV="1">
            <a:off x="8650647" y="4317003"/>
            <a:ext cx="1" cy="576507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2" name="直線單箭頭接點 203">
            <a:extLst>
              <a:ext uri="{FF2B5EF4-FFF2-40B4-BE49-F238E27FC236}">
                <a16:creationId xmlns:a16="http://schemas.microsoft.com/office/drawing/2014/main" id="{E818049B-164F-4890-8BCF-1265B3B03415}"/>
              </a:ext>
            </a:extLst>
          </p:cNvPr>
          <p:cNvCxnSpPr/>
          <p:nvPr/>
        </p:nvCxnSpPr>
        <p:spPr>
          <a:xfrm flipH="1" flipV="1">
            <a:off x="8661972" y="3405674"/>
            <a:ext cx="1" cy="576507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3" name="直線單箭頭接點 204">
            <a:extLst>
              <a:ext uri="{FF2B5EF4-FFF2-40B4-BE49-F238E27FC236}">
                <a16:creationId xmlns:a16="http://schemas.microsoft.com/office/drawing/2014/main" id="{1EBAC0AE-BF54-42BE-A7A6-1AF6367765F7}"/>
              </a:ext>
            </a:extLst>
          </p:cNvPr>
          <p:cNvCxnSpPr/>
          <p:nvPr/>
        </p:nvCxnSpPr>
        <p:spPr>
          <a:xfrm>
            <a:off x="7665948" y="3168838"/>
            <a:ext cx="275067" cy="18976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4" name="直線單箭頭接點 205">
            <a:extLst>
              <a:ext uri="{FF2B5EF4-FFF2-40B4-BE49-F238E27FC236}">
                <a16:creationId xmlns:a16="http://schemas.microsoft.com/office/drawing/2014/main" id="{5C1A432D-3204-4489-B1DF-66F372697BF1}"/>
              </a:ext>
            </a:extLst>
          </p:cNvPr>
          <p:cNvCxnSpPr/>
          <p:nvPr/>
        </p:nvCxnSpPr>
        <p:spPr>
          <a:xfrm>
            <a:off x="8224403" y="3181136"/>
            <a:ext cx="275067" cy="18976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15" name="向下箭號 206">
            <a:extLst>
              <a:ext uri="{FF2B5EF4-FFF2-40B4-BE49-F238E27FC236}">
                <a16:creationId xmlns:a16="http://schemas.microsoft.com/office/drawing/2014/main" id="{A55E76C6-0F01-45C6-B901-F2DB142262B4}"/>
              </a:ext>
            </a:extLst>
          </p:cNvPr>
          <p:cNvSpPr/>
          <p:nvPr/>
        </p:nvSpPr>
        <p:spPr>
          <a:xfrm flipV="1">
            <a:off x="8460656" y="2154425"/>
            <a:ext cx="438150" cy="748396"/>
          </a:xfrm>
          <a:prstGeom prst="downArrow">
            <a:avLst/>
          </a:prstGeom>
          <a:gradFill rotWithShape="1">
            <a:gsLst>
              <a:gs pos="0">
                <a:srgbClr val="A5A5A5">
                  <a:satMod val="103000"/>
                  <a:lumMod val="102000"/>
                  <a:tint val="94000"/>
                </a:srgbClr>
              </a:gs>
              <a:gs pos="50000">
                <a:srgbClr val="A5A5A5">
                  <a:satMod val="110000"/>
                  <a:lumMod val="100000"/>
                  <a:shade val="100000"/>
                </a:srgbClr>
              </a:gs>
              <a:gs pos="100000">
                <a:srgbClr val="A5A5A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16" name="向下箭號 207">
            <a:extLst>
              <a:ext uri="{FF2B5EF4-FFF2-40B4-BE49-F238E27FC236}">
                <a16:creationId xmlns:a16="http://schemas.microsoft.com/office/drawing/2014/main" id="{878238FD-8401-42CA-B55B-443C1D9FC505}"/>
              </a:ext>
            </a:extLst>
          </p:cNvPr>
          <p:cNvSpPr/>
          <p:nvPr/>
        </p:nvSpPr>
        <p:spPr>
          <a:xfrm rot="2610135" flipV="1">
            <a:off x="8181640" y="5395361"/>
            <a:ext cx="438150" cy="748396"/>
          </a:xfrm>
          <a:prstGeom prst="downArrow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17" name="向下箭號 208">
            <a:extLst>
              <a:ext uri="{FF2B5EF4-FFF2-40B4-BE49-F238E27FC236}">
                <a16:creationId xmlns:a16="http://schemas.microsoft.com/office/drawing/2014/main" id="{72D0F7E5-883A-4109-9BD9-9D4EA297ECF5}"/>
              </a:ext>
            </a:extLst>
          </p:cNvPr>
          <p:cNvSpPr/>
          <p:nvPr/>
        </p:nvSpPr>
        <p:spPr>
          <a:xfrm rot="19634133" flipV="1">
            <a:off x="6791432" y="5416154"/>
            <a:ext cx="438150" cy="625209"/>
          </a:xfrm>
          <a:prstGeom prst="downArrow">
            <a:avLst/>
          </a:prstGeom>
          <a:gradFill rotWithShape="1">
            <a:gsLst>
              <a:gs pos="0">
                <a:srgbClr val="70AD47">
                  <a:satMod val="103000"/>
                  <a:lumMod val="102000"/>
                  <a:tint val="94000"/>
                </a:srgbClr>
              </a:gs>
              <a:gs pos="50000">
                <a:srgbClr val="70AD47">
                  <a:satMod val="110000"/>
                  <a:lumMod val="100000"/>
                  <a:shade val="100000"/>
                </a:srgbClr>
              </a:gs>
              <a:gs pos="100000">
                <a:srgbClr val="70AD47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18" name="向下箭號 209">
            <a:extLst>
              <a:ext uri="{FF2B5EF4-FFF2-40B4-BE49-F238E27FC236}">
                <a16:creationId xmlns:a16="http://schemas.microsoft.com/office/drawing/2014/main" id="{A7958CB7-8832-4AD6-9D55-D5A98F008EB3}"/>
              </a:ext>
            </a:extLst>
          </p:cNvPr>
          <p:cNvSpPr/>
          <p:nvPr/>
        </p:nvSpPr>
        <p:spPr>
          <a:xfrm rot="1779305" flipV="1">
            <a:off x="7483310" y="5421543"/>
            <a:ext cx="438150" cy="606679"/>
          </a:xfrm>
          <a:prstGeom prst="downArrow">
            <a:avLst/>
          </a:prstGeom>
          <a:gradFill rotWithShape="1">
            <a:gsLst>
              <a:gs pos="0">
                <a:srgbClr val="4472C4">
                  <a:satMod val="103000"/>
                  <a:lumMod val="102000"/>
                  <a:tint val="94000"/>
                </a:srgbClr>
              </a:gs>
              <a:gs pos="50000">
                <a:srgbClr val="4472C4">
                  <a:satMod val="110000"/>
                  <a:lumMod val="100000"/>
                  <a:shade val="100000"/>
                </a:srgbClr>
              </a:gs>
              <a:gs pos="100000">
                <a:srgbClr val="4472C4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19" name="向下箭號 210">
            <a:extLst>
              <a:ext uri="{FF2B5EF4-FFF2-40B4-BE49-F238E27FC236}">
                <a16:creationId xmlns:a16="http://schemas.microsoft.com/office/drawing/2014/main" id="{CE839CF2-8F55-4169-B586-E5DC00F5F920}"/>
              </a:ext>
            </a:extLst>
          </p:cNvPr>
          <p:cNvSpPr/>
          <p:nvPr/>
        </p:nvSpPr>
        <p:spPr>
          <a:xfrm rot="18851723" flipV="1">
            <a:off x="6017927" y="5383997"/>
            <a:ext cx="438150" cy="748396"/>
          </a:xfrm>
          <a:prstGeom prst="downArrow">
            <a:avLst/>
          </a:prstGeom>
          <a:gradFill rotWithShape="1">
            <a:gsLst>
              <a:gs pos="0">
                <a:srgbClr val="FFC000">
                  <a:satMod val="103000"/>
                  <a:lumMod val="102000"/>
                  <a:tint val="94000"/>
                </a:srgbClr>
              </a:gs>
              <a:gs pos="50000">
                <a:srgbClr val="FFC000">
                  <a:satMod val="110000"/>
                  <a:lumMod val="100000"/>
                  <a:shade val="100000"/>
                </a:srgbClr>
              </a:gs>
              <a:gs pos="100000">
                <a:srgbClr val="FFC000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220" name="群組 212">
            <a:extLst>
              <a:ext uri="{FF2B5EF4-FFF2-40B4-BE49-F238E27FC236}">
                <a16:creationId xmlns:a16="http://schemas.microsoft.com/office/drawing/2014/main" id="{D45E3083-04E8-43EC-956B-1203A019F567}"/>
              </a:ext>
            </a:extLst>
          </p:cNvPr>
          <p:cNvGrpSpPr/>
          <p:nvPr/>
        </p:nvGrpSpPr>
        <p:grpSpPr>
          <a:xfrm>
            <a:off x="6146120" y="6101742"/>
            <a:ext cx="907572" cy="461665"/>
            <a:chOff x="4765592" y="6396335"/>
            <a:chExt cx="907572" cy="461665"/>
          </a:xfrm>
        </p:grpSpPr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AC4A36DC-A4BA-4701-8F7A-25EAF159AF31}"/>
                </a:ext>
              </a:extLst>
            </p:cNvPr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  <a:solidFill>
              <a:srgbClr val="4472C4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22" name="文字方塊 214">
              <a:extLst>
                <a:ext uri="{FF2B5EF4-FFF2-40B4-BE49-F238E27FC236}">
                  <a16:creationId xmlns:a16="http://schemas.microsoft.com/office/drawing/2014/main" id="{B0520CED-D73E-491E-AA5F-4D59A107B512}"/>
                </a:ext>
              </a:extLst>
            </p:cNvPr>
            <p:cNvSpPr txBox="1"/>
            <p:nvPr/>
          </p:nvSpPr>
          <p:spPr>
            <a:xfrm>
              <a:off x="4765592" y="639633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rPr>
                <a:t>h</a:t>
              </a:r>
              <a:r>
                <a:rPr kumimoji="0" lang="en-US" altLang="zh-TW" sz="2400" b="0" i="0" u="none" strike="noStrike" kern="0" cap="none" spc="0" normalizeH="0" baseline="3000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rPr>
                <a:t>t</a:t>
              </a:r>
              <a:endParaRPr kumimoji="0" lang="zh-TW" altLang="en-US" sz="2400" b="0" i="0" u="none" strike="noStrike" kern="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</p:grpSp>
      <p:grpSp>
        <p:nvGrpSpPr>
          <p:cNvPr id="224" name="群組 219">
            <a:extLst>
              <a:ext uri="{FF2B5EF4-FFF2-40B4-BE49-F238E27FC236}">
                <a16:creationId xmlns:a16="http://schemas.microsoft.com/office/drawing/2014/main" id="{CD2F6F7A-D0C2-4CC7-AFD5-BDAB66F5E8B1}"/>
              </a:ext>
            </a:extLst>
          </p:cNvPr>
          <p:cNvGrpSpPr/>
          <p:nvPr/>
        </p:nvGrpSpPr>
        <p:grpSpPr>
          <a:xfrm>
            <a:off x="2120823" y="6079527"/>
            <a:ext cx="907572" cy="461665"/>
            <a:chOff x="4765592" y="6396335"/>
            <a:chExt cx="907572" cy="461665"/>
          </a:xfrm>
        </p:grpSpPr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id="{07EC27EA-ECEC-443B-AEE0-D9217FEA1709}"/>
                </a:ext>
              </a:extLst>
            </p:cNvPr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  <a:solidFill>
              <a:srgbClr val="4472C4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26" name="文字方塊 221">
              <a:extLst>
                <a:ext uri="{FF2B5EF4-FFF2-40B4-BE49-F238E27FC236}">
                  <a16:creationId xmlns:a16="http://schemas.microsoft.com/office/drawing/2014/main" id="{9D6061A3-F3F7-4101-A32D-BB0A7351C5A1}"/>
                </a:ext>
              </a:extLst>
            </p:cNvPr>
            <p:cNvSpPr txBox="1"/>
            <p:nvPr/>
          </p:nvSpPr>
          <p:spPr>
            <a:xfrm>
              <a:off x="4765592" y="639633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rPr>
                <a:t>h</a:t>
              </a:r>
              <a:r>
                <a:rPr kumimoji="0" lang="en-US" altLang="zh-TW" sz="2400" b="0" i="0" u="none" strike="noStrike" kern="0" cap="none" spc="0" normalizeH="0" baseline="30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rPr>
                <a:t>t-1</a:t>
              </a:r>
              <a:endParaRPr kumimoji="0" lang="zh-TW" altLang="en-US" sz="2400" b="0" i="0" u="none" strike="noStrike" kern="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</p:grpSp>
      <p:sp>
        <p:nvSpPr>
          <p:cNvPr id="230" name="手繪多邊形 105">
            <a:extLst>
              <a:ext uri="{FF2B5EF4-FFF2-40B4-BE49-F238E27FC236}">
                <a16:creationId xmlns:a16="http://schemas.microsoft.com/office/drawing/2014/main" id="{A0013D65-2CF7-4623-80D3-62A49DF2F50E}"/>
              </a:ext>
            </a:extLst>
          </p:cNvPr>
          <p:cNvSpPr/>
          <p:nvPr/>
        </p:nvSpPr>
        <p:spPr>
          <a:xfrm>
            <a:off x="8911899" y="3123517"/>
            <a:ext cx="1486237" cy="2920042"/>
          </a:xfrm>
          <a:custGeom>
            <a:avLst/>
            <a:gdLst>
              <a:gd name="connsiteX0" fmla="*/ 0 w 1320800"/>
              <a:gd name="connsiteY0" fmla="*/ 0 h 3135086"/>
              <a:gd name="connsiteX1" fmla="*/ 362857 w 1320800"/>
              <a:gd name="connsiteY1" fmla="*/ 624114 h 3135086"/>
              <a:gd name="connsiteX2" fmla="*/ 508000 w 1320800"/>
              <a:gd name="connsiteY2" fmla="*/ 2409371 h 3135086"/>
              <a:gd name="connsiteX3" fmla="*/ 1320800 w 1320800"/>
              <a:gd name="connsiteY3" fmla="*/ 3135086 h 313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0800" h="3135086">
                <a:moveTo>
                  <a:pt x="0" y="0"/>
                </a:moveTo>
                <a:cubicBezTo>
                  <a:pt x="139095" y="111276"/>
                  <a:pt x="278190" y="222552"/>
                  <a:pt x="362857" y="624114"/>
                </a:cubicBezTo>
                <a:cubicBezTo>
                  <a:pt x="447524" y="1025676"/>
                  <a:pt x="348343" y="1990876"/>
                  <a:pt x="508000" y="2409371"/>
                </a:cubicBezTo>
                <a:cubicBezTo>
                  <a:pt x="667657" y="2827866"/>
                  <a:pt x="994228" y="2981476"/>
                  <a:pt x="1320800" y="3135086"/>
                </a:cubicBezTo>
              </a:path>
            </a:pathLst>
          </a:cu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31" name="手繪多邊形 106">
            <a:extLst>
              <a:ext uri="{FF2B5EF4-FFF2-40B4-BE49-F238E27FC236}">
                <a16:creationId xmlns:a16="http://schemas.microsoft.com/office/drawing/2014/main" id="{0DF93F4F-E290-4D1C-A9A1-76F2D3345FFF}"/>
              </a:ext>
            </a:extLst>
          </p:cNvPr>
          <p:cNvSpPr/>
          <p:nvPr/>
        </p:nvSpPr>
        <p:spPr>
          <a:xfrm>
            <a:off x="660400" y="3159485"/>
            <a:ext cx="1486237" cy="2920042"/>
          </a:xfrm>
          <a:custGeom>
            <a:avLst/>
            <a:gdLst>
              <a:gd name="connsiteX0" fmla="*/ 0 w 1320800"/>
              <a:gd name="connsiteY0" fmla="*/ 0 h 3135086"/>
              <a:gd name="connsiteX1" fmla="*/ 362857 w 1320800"/>
              <a:gd name="connsiteY1" fmla="*/ 624114 h 3135086"/>
              <a:gd name="connsiteX2" fmla="*/ 508000 w 1320800"/>
              <a:gd name="connsiteY2" fmla="*/ 2409371 h 3135086"/>
              <a:gd name="connsiteX3" fmla="*/ 1320800 w 1320800"/>
              <a:gd name="connsiteY3" fmla="*/ 3135086 h 313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0800" h="3135086">
                <a:moveTo>
                  <a:pt x="0" y="0"/>
                </a:moveTo>
                <a:cubicBezTo>
                  <a:pt x="139095" y="111276"/>
                  <a:pt x="278190" y="222552"/>
                  <a:pt x="362857" y="624114"/>
                </a:cubicBezTo>
                <a:cubicBezTo>
                  <a:pt x="447524" y="1025676"/>
                  <a:pt x="348343" y="1990876"/>
                  <a:pt x="508000" y="2409371"/>
                </a:cubicBezTo>
                <a:cubicBezTo>
                  <a:pt x="667657" y="2827866"/>
                  <a:pt x="994228" y="2981476"/>
                  <a:pt x="1320800" y="3135086"/>
                </a:cubicBezTo>
              </a:path>
            </a:pathLst>
          </a:cu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35" name="手繪多邊形 110">
            <a:extLst>
              <a:ext uri="{FF2B5EF4-FFF2-40B4-BE49-F238E27FC236}">
                <a16:creationId xmlns:a16="http://schemas.microsoft.com/office/drawing/2014/main" id="{9002B886-FAA4-4E98-BA42-AA525650A10C}"/>
              </a:ext>
            </a:extLst>
          </p:cNvPr>
          <p:cNvSpPr/>
          <p:nvPr/>
        </p:nvSpPr>
        <p:spPr>
          <a:xfrm>
            <a:off x="4878889" y="3228148"/>
            <a:ext cx="1486237" cy="2920042"/>
          </a:xfrm>
          <a:custGeom>
            <a:avLst/>
            <a:gdLst>
              <a:gd name="connsiteX0" fmla="*/ 0 w 1320800"/>
              <a:gd name="connsiteY0" fmla="*/ 0 h 3135086"/>
              <a:gd name="connsiteX1" fmla="*/ 362857 w 1320800"/>
              <a:gd name="connsiteY1" fmla="*/ 624114 h 3135086"/>
              <a:gd name="connsiteX2" fmla="*/ 508000 w 1320800"/>
              <a:gd name="connsiteY2" fmla="*/ 2409371 h 3135086"/>
              <a:gd name="connsiteX3" fmla="*/ 1320800 w 1320800"/>
              <a:gd name="connsiteY3" fmla="*/ 3135086 h 313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0800" h="3135086">
                <a:moveTo>
                  <a:pt x="0" y="0"/>
                </a:moveTo>
                <a:cubicBezTo>
                  <a:pt x="139095" y="111276"/>
                  <a:pt x="278190" y="222552"/>
                  <a:pt x="362857" y="624114"/>
                </a:cubicBezTo>
                <a:cubicBezTo>
                  <a:pt x="447524" y="1025676"/>
                  <a:pt x="348343" y="1990876"/>
                  <a:pt x="508000" y="2409371"/>
                </a:cubicBezTo>
                <a:cubicBezTo>
                  <a:pt x="667657" y="2827866"/>
                  <a:pt x="994228" y="2981476"/>
                  <a:pt x="1320800" y="3135086"/>
                </a:cubicBezTo>
              </a:path>
            </a:pathLst>
          </a:cu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236" name="群組 113">
            <a:extLst>
              <a:ext uri="{FF2B5EF4-FFF2-40B4-BE49-F238E27FC236}">
                <a16:creationId xmlns:a16="http://schemas.microsoft.com/office/drawing/2014/main" id="{132E248F-E211-449A-AA92-FB5B806C4A46}"/>
              </a:ext>
            </a:extLst>
          </p:cNvPr>
          <p:cNvGrpSpPr/>
          <p:nvPr/>
        </p:nvGrpSpPr>
        <p:grpSpPr>
          <a:xfrm>
            <a:off x="684977" y="2333499"/>
            <a:ext cx="907572" cy="461665"/>
            <a:chOff x="4775004" y="6396335"/>
            <a:chExt cx="907572" cy="461665"/>
          </a:xfrm>
        </p:grpSpPr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id="{E9EFA1E3-5EF8-4C06-85B8-AEB4FDA1F05C}"/>
                </a:ext>
              </a:extLst>
            </p:cNvPr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38" name="文字方塊 115">
              <a:extLst>
                <a:ext uri="{FF2B5EF4-FFF2-40B4-BE49-F238E27FC236}">
                  <a16:creationId xmlns:a16="http://schemas.microsoft.com/office/drawing/2014/main" id="{931D5B84-E922-47D5-AC0E-7C0CAB01FD86}"/>
                </a:ext>
              </a:extLst>
            </p:cNvPr>
            <p:cNvSpPr txBox="1"/>
            <p:nvPr/>
          </p:nvSpPr>
          <p:spPr>
            <a:xfrm>
              <a:off x="4775004" y="6396335"/>
              <a:ext cx="907572" cy="461665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c</a:t>
              </a:r>
              <a:r>
                <a:rPr kumimoji="0" lang="en-US" altLang="zh-TW" sz="2400" b="0" i="0" u="none" strike="noStrike" kern="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t-1</a:t>
              </a:r>
              <a:endParaRPr kumimoji="0" lang="zh-TW" altLang="en-US" sz="24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239" name="群組 116">
            <a:extLst>
              <a:ext uri="{FF2B5EF4-FFF2-40B4-BE49-F238E27FC236}">
                <a16:creationId xmlns:a16="http://schemas.microsoft.com/office/drawing/2014/main" id="{53899EC4-E61E-41A4-929E-5CCA1E16BE99}"/>
              </a:ext>
            </a:extLst>
          </p:cNvPr>
          <p:cNvGrpSpPr/>
          <p:nvPr/>
        </p:nvGrpSpPr>
        <p:grpSpPr>
          <a:xfrm>
            <a:off x="4874965" y="2294932"/>
            <a:ext cx="907572" cy="461665"/>
            <a:chOff x="4775004" y="6396335"/>
            <a:chExt cx="907572" cy="461665"/>
          </a:xfrm>
        </p:grpSpPr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72C7C7DF-C3BD-429C-928B-7B42D839C5F7}"/>
                </a:ext>
              </a:extLst>
            </p:cNvPr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41" name="文字方塊 118">
              <a:extLst>
                <a:ext uri="{FF2B5EF4-FFF2-40B4-BE49-F238E27FC236}">
                  <a16:creationId xmlns:a16="http://schemas.microsoft.com/office/drawing/2014/main" id="{8D1E3F83-CD7B-42F3-85A4-F6BC4828A08D}"/>
                </a:ext>
              </a:extLst>
            </p:cNvPr>
            <p:cNvSpPr txBox="1"/>
            <p:nvPr/>
          </p:nvSpPr>
          <p:spPr>
            <a:xfrm>
              <a:off x="4775004" y="6396335"/>
              <a:ext cx="907572" cy="461665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c</a:t>
              </a:r>
              <a:r>
                <a:rPr kumimoji="0" lang="en-US" altLang="zh-TW" sz="2400" b="0" i="0" u="none" strike="noStrike" kern="0" cap="none" spc="0" normalizeH="0" baseline="30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t</a:t>
              </a:r>
              <a:endParaRPr kumimoji="0" lang="zh-TW" altLang="en-US" sz="24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242" name="群組 119">
            <a:extLst>
              <a:ext uri="{FF2B5EF4-FFF2-40B4-BE49-F238E27FC236}">
                <a16:creationId xmlns:a16="http://schemas.microsoft.com/office/drawing/2014/main" id="{8396E424-FD3C-4DF1-BE6F-EF0CF9E1ECD1}"/>
              </a:ext>
            </a:extLst>
          </p:cNvPr>
          <p:cNvGrpSpPr/>
          <p:nvPr/>
        </p:nvGrpSpPr>
        <p:grpSpPr>
          <a:xfrm>
            <a:off x="9056228" y="2312090"/>
            <a:ext cx="907572" cy="461665"/>
            <a:chOff x="4775004" y="6396335"/>
            <a:chExt cx="907572" cy="461665"/>
          </a:xfrm>
        </p:grpSpPr>
        <p:sp>
          <p:nvSpPr>
            <p:cNvPr id="243" name="矩形 242">
              <a:extLst>
                <a:ext uri="{FF2B5EF4-FFF2-40B4-BE49-F238E27FC236}">
                  <a16:creationId xmlns:a16="http://schemas.microsoft.com/office/drawing/2014/main" id="{ADA9344E-7591-4EB1-A3E7-E6F6BB497369}"/>
                </a:ext>
              </a:extLst>
            </p:cNvPr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44" name="文字方塊 121">
              <a:extLst>
                <a:ext uri="{FF2B5EF4-FFF2-40B4-BE49-F238E27FC236}">
                  <a16:creationId xmlns:a16="http://schemas.microsoft.com/office/drawing/2014/main" id="{507B4923-5878-45F4-A1D5-BB624853416F}"/>
                </a:ext>
              </a:extLst>
            </p:cNvPr>
            <p:cNvSpPr txBox="1"/>
            <p:nvPr/>
          </p:nvSpPr>
          <p:spPr>
            <a:xfrm>
              <a:off x="4775004" y="6396335"/>
              <a:ext cx="907572" cy="461665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c</a:t>
              </a:r>
              <a:r>
                <a:rPr kumimoji="0" lang="en-US" altLang="zh-TW" sz="2400" b="0" i="0" u="none" strike="noStrike" kern="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t+1</a:t>
              </a:r>
              <a:endParaRPr kumimoji="0" lang="zh-TW" altLang="en-US" sz="24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245" name="手繪多邊形 2">
            <a:extLst>
              <a:ext uri="{FF2B5EF4-FFF2-40B4-BE49-F238E27FC236}">
                <a16:creationId xmlns:a16="http://schemas.microsoft.com/office/drawing/2014/main" id="{1B2B0E02-0090-4D5C-9099-0E92A9C4CEDA}"/>
              </a:ext>
            </a:extLst>
          </p:cNvPr>
          <p:cNvSpPr/>
          <p:nvPr/>
        </p:nvSpPr>
        <p:spPr>
          <a:xfrm>
            <a:off x="3375424" y="2551933"/>
            <a:ext cx="1625600" cy="378228"/>
          </a:xfrm>
          <a:custGeom>
            <a:avLst/>
            <a:gdLst>
              <a:gd name="connsiteX0" fmla="*/ 0 w 1625600"/>
              <a:gd name="connsiteY0" fmla="*/ 378228 h 378228"/>
              <a:gd name="connsiteX1" fmla="*/ 508000 w 1625600"/>
              <a:gd name="connsiteY1" fmla="*/ 73428 h 378228"/>
              <a:gd name="connsiteX2" fmla="*/ 1625600 w 1625600"/>
              <a:gd name="connsiteY2" fmla="*/ 857 h 37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5600" h="378228">
                <a:moveTo>
                  <a:pt x="0" y="378228"/>
                </a:moveTo>
                <a:cubicBezTo>
                  <a:pt x="118533" y="257275"/>
                  <a:pt x="237067" y="136323"/>
                  <a:pt x="508000" y="73428"/>
                </a:cubicBezTo>
                <a:cubicBezTo>
                  <a:pt x="778933" y="10533"/>
                  <a:pt x="1395791" y="-3981"/>
                  <a:pt x="1625600" y="857"/>
                </a:cubicBezTo>
              </a:path>
            </a:pathLst>
          </a:cu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46" name="手繪多邊形 122">
            <a:extLst>
              <a:ext uri="{FF2B5EF4-FFF2-40B4-BE49-F238E27FC236}">
                <a16:creationId xmlns:a16="http://schemas.microsoft.com/office/drawing/2014/main" id="{3B5D1517-172A-4C88-8EE7-3AC843FB62C8}"/>
              </a:ext>
            </a:extLst>
          </p:cNvPr>
          <p:cNvSpPr/>
          <p:nvPr/>
        </p:nvSpPr>
        <p:spPr>
          <a:xfrm>
            <a:off x="7477848" y="2545094"/>
            <a:ext cx="1625600" cy="378228"/>
          </a:xfrm>
          <a:custGeom>
            <a:avLst/>
            <a:gdLst>
              <a:gd name="connsiteX0" fmla="*/ 0 w 1625600"/>
              <a:gd name="connsiteY0" fmla="*/ 378228 h 378228"/>
              <a:gd name="connsiteX1" fmla="*/ 508000 w 1625600"/>
              <a:gd name="connsiteY1" fmla="*/ 73428 h 378228"/>
              <a:gd name="connsiteX2" fmla="*/ 1625600 w 1625600"/>
              <a:gd name="connsiteY2" fmla="*/ 857 h 37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5600" h="378228">
                <a:moveTo>
                  <a:pt x="0" y="378228"/>
                </a:moveTo>
                <a:cubicBezTo>
                  <a:pt x="118533" y="257275"/>
                  <a:pt x="237067" y="136323"/>
                  <a:pt x="508000" y="73428"/>
                </a:cubicBezTo>
                <a:cubicBezTo>
                  <a:pt x="778933" y="10533"/>
                  <a:pt x="1395791" y="-3981"/>
                  <a:pt x="1625600" y="857"/>
                </a:cubicBezTo>
              </a:path>
            </a:pathLst>
          </a:cu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49" name="手繪多邊形 4">
            <a:extLst>
              <a:ext uri="{FF2B5EF4-FFF2-40B4-BE49-F238E27FC236}">
                <a16:creationId xmlns:a16="http://schemas.microsoft.com/office/drawing/2014/main" id="{F2899974-E8EA-4807-9423-21EC30F82F71}"/>
              </a:ext>
            </a:extLst>
          </p:cNvPr>
          <p:cNvSpPr/>
          <p:nvPr/>
        </p:nvSpPr>
        <p:spPr>
          <a:xfrm>
            <a:off x="1474053" y="2580888"/>
            <a:ext cx="435428" cy="378302"/>
          </a:xfrm>
          <a:custGeom>
            <a:avLst/>
            <a:gdLst>
              <a:gd name="connsiteX0" fmla="*/ 0 w 435428"/>
              <a:gd name="connsiteY0" fmla="*/ 931 h 378302"/>
              <a:gd name="connsiteX1" fmla="*/ 290286 w 435428"/>
              <a:gd name="connsiteY1" fmla="*/ 58988 h 378302"/>
              <a:gd name="connsiteX2" fmla="*/ 435428 w 435428"/>
              <a:gd name="connsiteY2" fmla="*/ 378302 h 37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428" h="378302">
                <a:moveTo>
                  <a:pt x="0" y="931"/>
                </a:moveTo>
                <a:cubicBezTo>
                  <a:pt x="108857" y="-1488"/>
                  <a:pt x="217715" y="-3907"/>
                  <a:pt x="290286" y="58988"/>
                </a:cubicBezTo>
                <a:cubicBezTo>
                  <a:pt x="362857" y="121883"/>
                  <a:pt x="399142" y="250092"/>
                  <a:pt x="435428" y="378302"/>
                </a:cubicBezTo>
              </a:path>
            </a:pathLst>
          </a:cu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50" name="手繪多邊形 124">
            <a:extLst>
              <a:ext uri="{FF2B5EF4-FFF2-40B4-BE49-F238E27FC236}">
                <a16:creationId xmlns:a16="http://schemas.microsoft.com/office/drawing/2014/main" id="{BF4066BC-0846-4D03-B379-F6E8908ACDF9}"/>
              </a:ext>
            </a:extLst>
          </p:cNvPr>
          <p:cNvSpPr/>
          <p:nvPr/>
        </p:nvSpPr>
        <p:spPr>
          <a:xfrm rot="523080">
            <a:off x="5605297" y="2572866"/>
            <a:ext cx="435428" cy="378302"/>
          </a:xfrm>
          <a:custGeom>
            <a:avLst/>
            <a:gdLst>
              <a:gd name="connsiteX0" fmla="*/ 0 w 435428"/>
              <a:gd name="connsiteY0" fmla="*/ 931 h 378302"/>
              <a:gd name="connsiteX1" fmla="*/ 290286 w 435428"/>
              <a:gd name="connsiteY1" fmla="*/ 58988 h 378302"/>
              <a:gd name="connsiteX2" fmla="*/ 435428 w 435428"/>
              <a:gd name="connsiteY2" fmla="*/ 378302 h 37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428" h="378302">
                <a:moveTo>
                  <a:pt x="0" y="931"/>
                </a:moveTo>
                <a:cubicBezTo>
                  <a:pt x="108857" y="-1488"/>
                  <a:pt x="217715" y="-3907"/>
                  <a:pt x="290286" y="58988"/>
                </a:cubicBezTo>
                <a:cubicBezTo>
                  <a:pt x="362857" y="121883"/>
                  <a:pt x="399142" y="250092"/>
                  <a:pt x="435428" y="378302"/>
                </a:cubicBezTo>
              </a:path>
            </a:pathLst>
          </a:cu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E3D2D9A-0C2C-4540-B140-CF8C65AA0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4987" y="81988"/>
            <a:ext cx="9672948" cy="45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52" name="对象 251">
            <a:extLst>
              <a:ext uri="{FF2B5EF4-FFF2-40B4-BE49-F238E27FC236}">
                <a16:creationId xmlns:a16="http://schemas.microsoft.com/office/drawing/2014/main" id="{995D271A-6F1C-4462-99EA-263FC463D0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5441007"/>
              </p:ext>
            </p:extLst>
          </p:nvPr>
        </p:nvGraphicFramePr>
        <p:xfrm>
          <a:off x="3744686" y="211889"/>
          <a:ext cx="3098366" cy="1322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Visio" r:id="rId14" imgW="6705423" imgH="2876118" progId="Visio.Drawing.15">
                  <p:embed/>
                </p:oleObj>
              </mc:Choice>
              <mc:Fallback>
                <p:oleObj name="Visio" r:id="rId14" imgW="6705423" imgH="2876118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4686" y="211889"/>
                        <a:ext cx="3098366" cy="13224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3" name="图片 252">
            <a:extLst>
              <a:ext uri="{FF2B5EF4-FFF2-40B4-BE49-F238E27FC236}">
                <a16:creationId xmlns:a16="http://schemas.microsoft.com/office/drawing/2014/main" id="{81FB4612-EDCD-4506-B735-52DCF3F49252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0" b="-1"/>
          <a:stretch/>
        </p:blipFill>
        <p:spPr bwMode="auto">
          <a:xfrm>
            <a:off x="7109746" y="29927"/>
            <a:ext cx="4346575" cy="15734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3922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0" animBg="1"/>
      <p:bldP spid="182" grpId="0" animBg="1"/>
      <p:bldP spid="186" grpId="0" animBg="1"/>
      <p:bldP spid="187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30" grpId="0" animBg="1"/>
      <p:bldP spid="231" grpId="0" animBg="1"/>
      <p:bldP spid="235" grpId="0" animBg="1"/>
      <p:bldP spid="245" grpId="0" animBg="1"/>
      <p:bldP spid="246" grpId="0" animBg="1"/>
      <p:bldP spid="25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2F2E9AC-F531-4346-B4BC-71010FB5CAB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3</a:t>
            </a:r>
            <a:endParaRPr lang="zh-CN" altLang="en-US" dirty="0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  <a:sym typeface="OPPOSans B" panose="00020600040101010101" pitchFamily="18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FDE201-F6FC-4E74-9270-B0CFA05087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PART THREE</a:t>
            </a:r>
            <a:endParaRPr lang="zh-CN" altLang="en-US" dirty="0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  <a:sym typeface="OPPOSans B" panose="00020600040101010101" pitchFamily="18" charset="-122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BF92BA-BA30-47A3-B6C8-22CE9D3311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模型的训练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DB821E9-9B6D-4E6F-8736-5D7A58C681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Model training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3281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ABEF1-69A5-49B1-A996-4EDEF219D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3.</a:t>
            </a:r>
            <a:r>
              <a:rPr lang="zh-CN" altLang="en-US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模型的训练</a:t>
            </a:r>
          </a:p>
        </p:txBody>
      </p:sp>
      <p:sp>
        <p:nvSpPr>
          <p:cNvPr id="51" name="Rectangle 2">
            <a:extLst>
              <a:ext uri="{FF2B5EF4-FFF2-40B4-BE49-F238E27FC236}">
                <a16:creationId xmlns:a16="http://schemas.microsoft.com/office/drawing/2014/main" id="{B2E1C786-3322-4510-BA90-16815A7FB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" y="103000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2" name="对象 51">
            <a:extLst>
              <a:ext uri="{FF2B5EF4-FFF2-40B4-BE49-F238E27FC236}">
                <a16:creationId xmlns:a16="http://schemas.microsoft.com/office/drawing/2014/main" id="{75147006-99C7-44CA-99F5-BE27E9025C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1303266"/>
              </p:ext>
            </p:extLst>
          </p:nvPr>
        </p:nvGraphicFramePr>
        <p:xfrm>
          <a:off x="660400" y="1030001"/>
          <a:ext cx="4067175" cy="252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Visio" r:id="rId3" imgW="6038761" imgH="3733545" progId="Visio.Drawing.15">
                  <p:embed/>
                </p:oleObj>
              </mc:Choice>
              <mc:Fallback>
                <p:oleObj name="Visio" r:id="rId3" imgW="6038761" imgH="373354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1030001"/>
                        <a:ext cx="4067175" cy="2524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文本框 52">
            <a:extLst>
              <a:ext uri="{FF2B5EF4-FFF2-40B4-BE49-F238E27FC236}">
                <a16:creationId xmlns:a16="http://schemas.microsoft.com/office/drawing/2014/main" id="{56608FAE-55A6-4818-A76B-ECEAA8B92F61}"/>
              </a:ext>
            </a:extLst>
          </p:cNvPr>
          <p:cNvSpPr txBox="1"/>
          <p:nvPr/>
        </p:nvSpPr>
        <p:spPr>
          <a:xfrm>
            <a:off x="660400" y="3980873"/>
            <a:ext cx="3985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训练方法：从简单到复杂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头一到两层卷积最好用一下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padding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D0E03A3E-3F61-4DDA-84ED-4811E9279CA2}"/>
              </a:ext>
            </a:extLst>
          </p:cNvPr>
          <p:cNvSpPr/>
          <p:nvPr/>
        </p:nvSpPr>
        <p:spPr>
          <a:xfrm>
            <a:off x="4978402" y="1113507"/>
            <a:ext cx="2567709" cy="4571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br>
              <a:rPr lang="en-US" altLang="zh-CN" b="0" i="0" u="none" strike="noStrike" dirty="0">
                <a:solidFill>
                  <a:srgbClr val="666666"/>
                </a:solidFill>
                <a:effectLst/>
                <a:latin typeface="Arial" panose="020B0604020202020204" pitchFamily="34" charset="0"/>
                <a:hlinkClick r:id="rId5"/>
              </a:rPr>
            </a:b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E693AB0-593C-4044-BAF9-A997FD487E5D}"/>
              </a:ext>
            </a:extLst>
          </p:cNvPr>
          <p:cNvSpPr txBox="1"/>
          <p:nvPr/>
        </p:nvSpPr>
        <p:spPr>
          <a:xfrm>
            <a:off x="5504875" y="605268"/>
            <a:ext cx="254923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br>
              <a:rPr lang="en-US" altLang="zh-CN" b="0" i="0" u="none" strike="noStrike" dirty="0">
                <a:solidFill>
                  <a:srgbClr val="666666"/>
                </a:solidFill>
                <a:effectLst/>
                <a:latin typeface="Arial" panose="020B0604020202020204" pitchFamily="34" charset="0"/>
                <a:hlinkClick r:id="rId5"/>
              </a:rPr>
            </a:b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/>
            <a:r>
              <a:rPr lang="en-US" altLang="zh-CN" sz="2000" b="0" i="0" dirty="0">
                <a:solidFill>
                  <a:srgbClr val="333333"/>
                </a:solidFill>
                <a:effectLst/>
                <a:latin typeface="+mn-ea"/>
              </a:rPr>
              <a:t>convolution</a:t>
            </a:r>
          </a:p>
          <a:p>
            <a:endParaRPr lang="zh-CN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48E07324-B8AB-450E-8DF2-60491F00261E}"/>
              </a:ext>
            </a:extLst>
          </p:cNvPr>
          <p:cNvSpPr/>
          <p:nvPr/>
        </p:nvSpPr>
        <p:spPr>
          <a:xfrm>
            <a:off x="4978402" y="2408163"/>
            <a:ext cx="2567709" cy="4571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br>
              <a:rPr lang="en-US" altLang="zh-CN" b="0" i="0" u="none" strike="noStrike" dirty="0">
                <a:solidFill>
                  <a:srgbClr val="666666"/>
                </a:solidFill>
                <a:effectLst/>
                <a:latin typeface="Arial" panose="020B0604020202020204" pitchFamily="34" charset="0"/>
                <a:hlinkClick r:id="rId5"/>
              </a:rPr>
            </a:b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F103485-4E7C-4750-BC66-C51428A7F23E}"/>
              </a:ext>
            </a:extLst>
          </p:cNvPr>
          <p:cNvSpPr txBox="1"/>
          <p:nvPr/>
        </p:nvSpPr>
        <p:spPr>
          <a:xfrm>
            <a:off x="5504876" y="1856668"/>
            <a:ext cx="254923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br>
              <a:rPr lang="en-US" altLang="zh-CN" b="0" i="0" u="none" strike="noStrike" dirty="0">
                <a:solidFill>
                  <a:srgbClr val="666666"/>
                </a:solidFill>
                <a:effectLst/>
                <a:latin typeface="Arial" panose="020B0604020202020204" pitchFamily="34" charset="0"/>
                <a:hlinkClick r:id="rId5"/>
              </a:rPr>
            </a:b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/>
            <a:r>
              <a:rPr lang="en-US" altLang="zh-CN" sz="2000" b="0" i="0" dirty="0">
                <a:solidFill>
                  <a:srgbClr val="333333"/>
                </a:solidFill>
                <a:effectLst/>
                <a:latin typeface="+mn-ea"/>
              </a:rPr>
              <a:t>convolution</a:t>
            </a:r>
          </a:p>
          <a:p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2770E252-41B4-440A-B5F0-935832772F12}"/>
              </a:ext>
            </a:extLst>
          </p:cNvPr>
          <p:cNvSpPr/>
          <p:nvPr/>
        </p:nvSpPr>
        <p:spPr>
          <a:xfrm>
            <a:off x="4978401" y="1750768"/>
            <a:ext cx="2567709" cy="4571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br>
              <a:rPr lang="en-US" altLang="zh-CN" b="0" i="0" u="none" strike="noStrike" dirty="0">
                <a:solidFill>
                  <a:srgbClr val="666666"/>
                </a:solidFill>
                <a:effectLst/>
                <a:latin typeface="Arial" panose="020B0604020202020204" pitchFamily="34" charset="0"/>
                <a:hlinkClick r:id="rId5"/>
              </a:rPr>
            </a:b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CBF55FC-B468-41AE-A62B-4362E567F931}"/>
              </a:ext>
            </a:extLst>
          </p:cNvPr>
          <p:cNvSpPr txBox="1"/>
          <p:nvPr/>
        </p:nvSpPr>
        <p:spPr>
          <a:xfrm>
            <a:off x="5791201" y="1208664"/>
            <a:ext cx="254923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br>
              <a:rPr lang="en-US" altLang="zh-CN" b="0" i="0" u="none" strike="noStrike" dirty="0">
                <a:solidFill>
                  <a:srgbClr val="666666"/>
                </a:solidFill>
                <a:effectLst/>
                <a:latin typeface="Arial" panose="020B0604020202020204" pitchFamily="34" charset="0"/>
                <a:hlinkClick r:id="rId5"/>
              </a:rPr>
            </a:b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/>
            <a:r>
              <a:rPr lang="en-US" altLang="zh-CN" sz="2000" b="0" i="0" dirty="0">
                <a:solidFill>
                  <a:srgbClr val="333333"/>
                </a:solidFill>
                <a:effectLst/>
                <a:latin typeface="+mn-ea"/>
              </a:rPr>
              <a:t>polling</a:t>
            </a:r>
          </a:p>
          <a:p>
            <a:endParaRPr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0B93674-B07B-4787-93C5-D836F0E24B10}"/>
              </a:ext>
            </a:extLst>
          </p:cNvPr>
          <p:cNvSpPr/>
          <p:nvPr/>
        </p:nvSpPr>
        <p:spPr>
          <a:xfrm>
            <a:off x="4978401" y="3059388"/>
            <a:ext cx="2567709" cy="4571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br>
              <a:rPr lang="en-US" altLang="zh-CN" b="0" i="0" u="none" strike="noStrike" dirty="0">
                <a:solidFill>
                  <a:srgbClr val="666666"/>
                </a:solidFill>
                <a:effectLst/>
                <a:latin typeface="Arial" panose="020B0604020202020204" pitchFamily="34" charset="0"/>
                <a:hlinkClick r:id="rId5"/>
              </a:rPr>
            </a:b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D5A0243E-5E0C-4F8C-8524-7DB614399814}"/>
              </a:ext>
            </a:extLst>
          </p:cNvPr>
          <p:cNvSpPr txBox="1"/>
          <p:nvPr/>
        </p:nvSpPr>
        <p:spPr>
          <a:xfrm>
            <a:off x="5791201" y="2517284"/>
            <a:ext cx="254923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br>
              <a:rPr lang="en-US" altLang="zh-CN" b="0" i="0" u="none" strike="noStrike" dirty="0">
                <a:solidFill>
                  <a:srgbClr val="666666"/>
                </a:solidFill>
                <a:effectLst/>
                <a:latin typeface="Arial" panose="020B0604020202020204" pitchFamily="34" charset="0"/>
                <a:hlinkClick r:id="rId5"/>
              </a:rPr>
            </a:b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/>
            <a:r>
              <a:rPr lang="en-US" altLang="zh-CN" sz="2000" b="0" i="0" dirty="0">
                <a:solidFill>
                  <a:srgbClr val="333333"/>
                </a:solidFill>
                <a:effectLst/>
                <a:latin typeface="+mn-ea"/>
              </a:rPr>
              <a:t>polling</a:t>
            </a:r>
          </a:p>
          <a:p>
            <a:endParaRPr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70A66318-E1FE-4224-BBA0-9C4278AC29D7}"/>
              </a:ext>
            </a:extLst>
          </p:cNvPr>
          <p:cNvSpPr/>
          <p:nvPr/>
        </p:nvSpPr>
        <p:spPr>
          <a:xfrm>
            <a:off x="4978401" y="3710613"/>
            <a:ext cx="2567709" cy="457187"/>
          </a:xfrm>
          <a:prstGeom prst="rect">
            <a:avLst/>
          </a:prstGeom>
          <a:solidFill>
            <a:schemeClr val="accent6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br>
              <a:rPr lang="en-US" altLang="zh-CN" b="0" i="0" u="none" strike="noStrike" dirty="0">
                <a:solidFill>
                  <a:srgbClr val="666666"/>
                </a:solidFill>
                <a:effectLst/>
                <a:latin typeface="Arial" panose="020B0604020202020204" pitchFamily="34" charset="0"/>
                <a:hlinkClick r:id="rId5"/>
              </a:rPr>
            </a:b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E2268E0-B9C9-48C9-851A-DB0AAB664A02}"/>
              </a:ext>
            </a:extLst>
          </p:cNvPr>
          <p:cNvSpPr txBox="1"/>
          <p:nvPr/>
        </p:nvSpPr>
        <p:spPr>
          <a:xfrm>
            <a:off x="5809677" y="3168509"/>
            <a:ext cx="254923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br>
              <a:rPr lang="en-US" altLang="zh-CN" b="0" i="0" u="none" strike="noStrike" dirty="0">
                <a:solidFill>
                  <a:srgbClr val="666666"/>
                </a:solidFill>
                <a:effectLst/>
                <a:latin typeface="Arial" panose="020B0604020202020204" pitchFamily="34" charset="0"/>
                <a:hlinkClick r:id="rId5"/>
              </a:rPr>
            </a:b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/>
            <a:r>
              <a:rPr lang="en-US" altLang="zh-CN" sz="2000" b="0" i="0" dirty="0">
                <a:solidFill>
                  <a:srgbClr val="333333"/>
                </a:solidFill>
                <a:effectLst/>
                <a:latin typeface="+mn-ea"/>
              </a:rPr>
              <a:t>dense</a:t>
            </a:r>
          </a:p>
          <a:p>
            <a:endParaRPr lang="zh-CN" alt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4BEF34F-3D57-45AC-BC0B-1F9AB7E20EA5}"/>
              </a:ext>
            </a:extLst>
          </p:cNvPr>
          <p:cNvSpPr/>
          <p:nvPr/>
        </p:nvSpPr>
        <p:spPr>
          <a:xfrm>
            <a:off x="4978401" y="4361838"/>
            <a:ext cx="2567709" cy="457187"/>
          </a:xfrm>
          <a:prstGeom prst="rect">
            <a:avLst/>
          </a:prstGeom>
          <a:solidFill>
            <a:schemeClr val="accent6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br>
              <a:rPr lang="en-US" altLang="zh-CN" b="0" i="0" u="none" strike="noStrike" dirty="0">
                <a:solidFill>
                  <a:srgbClr val="666666"/>
                </a:solidFill>
                <a:effectLst/>
                <a:latin typeface="Arial" panose="020B0604020202020204" pitchFamily="34" charset="0"/>
                <a:hlinkClick r:id="rId5"/>
              </a:rPr>
            </a:b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759ED96-71CC-4AF7-B5A9-12E2071F838A}"/>
              </a:ext>
            </a:extLst>
          </p:cNvPr>
          <p:cNvSpPr txBox="1"/>
          <p:nvPr/>
        </p:nvSpPr>
        <p:spPr>
          <a:xfrm>
            <a:off x="5809677" y="3819734"/>
            <a:ext cx="254923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br>
              <a:rPr lang="en-US" altLang="zh-CN" b="0" i="0" u="none" strike="noStrike" dirty="0">
                <a:solidFill>
                  <a:srgbClr val="666666"/>
                </a:solidFill>
                <a:effectLst/>
                <a:latin typeface="Arial" panose="020B0604020202020204" pitchFamily="34" charset="0"/>
                <a:hlinkClick r:id="rId5"/>
              </a:rPr>
            </a:b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/>
            <a:r>
              <a:rPr lang="en-US" altLang="zh-CN" sz="2000" b="0" i="0" dirty="0">
                <a:solidFill>
                  <a:srgbClr val="333333"/>
                </a:solidFill>
                <a:effectLst/>
                <a:latin typeface="+mn-ea"/>
              </a:rPr>
              <a:t>dense</a:t>
            </a:r>
          </a:p>
          <a:p>
            <a:endParaRPr lang="zh-CN" altLang="en-US" dirty="0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6A84CA69-26B1-40EA-8B03-95A3FE2250A1}"/>
              </a:ext>
            </a:extLst>
          </p:cNvPr>
          <p:cNvCxnSpPr/>
          <p:nvPr/>
        </p:nvCxnSpPr>
        <p:spPr>
          <a:xfrm>
            <a:off x="6179128" y="1570694"/>
            <a:ext cx="0" cy="18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37439D3B-A106-4354-8DD5-16EB42289417}"/>
              </a:ext>
            </a:extLst>
          </p:cNvPr>
          <p:cNvCxnSpPr/>
          <p:nvPr/>
        </p:nvCxnSpPr>
        <p:spPr>
          <a:xfrm>
            <a:off x="6179128" y="2207955"/>
            <a:ext cx="0" cy="18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F518D5E9-2E5A-4F27-954D-02C58DB5C54F}"/>
              </a:ext>
            </a:extLst>
          </p:cNvPr>
          <p:cNvCxnSpPr/>
          <p:nvPr/>
        </p:nvCxnSpPr>
        <p:spPr>
          <a:xfrm>
            <a:off x="6179128" y="2865350"/>
            <a:ext cx="0" cy="18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02CCD890-7B78-4488-ADC0-F3C3C63D9B0D}"/>
              </a:ext>
            </a:extLst>
          </p:cNvPr>
          <p:cNvCxnSpPr/>
          <p:nvPr/>
        </p:nvCxnSpPr>
        <p:spPr>
          <a:xfrm>
            <a:off x="6197600" y="3530539"/>
            <a:ext cx="0" cy="18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20845C4-53D8-4BDC-AAD7-EB1BCEAA6D0E}"/>
              </a:ext>
            </a:extLst>
          </p:cNvPr>
          <p:cNvCxnSpPr/>
          <p:nvPr/>
        </p:nvCxnSpPr>
        <p:spPr>
          <a:xfrm>
            <a:off x="6179128" y="4167800"/>
            <a:ext cx="0" cy="18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EEF62375-A49D-4ADD-B4D8-E98F534FC81B}"/>
              </a:ext>
            </a:extLst>
          </p:cNvPr>
          <p:cNvSpPr/>
          <p:nvPr/>
        </p:nvSpPr>
        <p:spPr>
          <a:xfrm>
            <a:off x="8054111" y="1117267"/>
            <a:ext cx="2567709" cy="457187"/>
          </a:xfrm>
          <a:prstGeom prst="rect">
            <a:avLst/>
          </a:prstGeom>
          <a:solidFill>
            <a:srgbClr val="C8DE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br>
              <a:rPr lang="en-US" altLang="zh-CN" b="0" i="0" u="none" strike="noStrike" dirty="0">
                <a:solidFill>
                  <a:srgbClr val="666666"/>
                </a:solidFill>
                <a:effectLst/>
                <a:latin typeface="Arial" panose="020B0604020202020204" pitchFamily="34" charset="0"/>
                <a:hlinkClick r:id="rId5"/>
              </a:rPr>
            </a:b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07DCD741-0004-4736-BEA9-3C54C5B24C98}"/>
              </a:ext>
            </a:extLst>
          </p:cNvPr>
          <p:cNvSpPr txBox="1"/>
          <p:nvPr/>
        </p:nvSpPr>
        <p:spPr>
          <a:xfrm>
            <a:off x="8963891" y="1157434"/>
            <a:ext cx="2567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004D171-61D0-4EE2-906F-1A997774E693}"/>
              </a:ext>
            </a:extLst>
          </p:cNvPr>
          <p:cNvSpPr/>
          <p:nvPr/>
        </p:nvSpPr>
        <p:spPr>
          <a:xfrm>
            <a:off x="8054111" y="1742511"/>
            <a:ext cx="2567709" cy="457187"/>
          </a:xfrm>
          <a:prstGeom prst="rect">
            <a:avLst/>
          </a:prstGeom>
          <a:solidFill>
            <a:schemeClr val="accent6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br>
              <a:rPr lang="en-US" altLang="zh-CN" b="0" i="0" u="none" strike="noStrike" dirty="0">
                <a:solidFill>
                  <a:srgbClr val="666666"/>
                </a:solidFill>
                <a:effectLst/>
                <a:latin typeface="Arial" panose="020B0604020202020204" pitchFamily="34" charset="0"/>
                <a:hlinkClick r:id="rId5"/>
              </a:rPr>
            </a:b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endParaRPr lang="zh-CN" altLang="en-US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8BDB9704-A720-42F5-8022-BA72142B5073}"/>
              </a:ext>
            </a:extLst>
          </p:cNvPr>
          <p:cNvSpPr txBox="1"/>
          <p:nvPr/>
        </p:nvSpPr>
        <p:spPr>
          <a:xfrm>
            <a:off x="8885387" y="1200407"/>
            <a:ext cx="254923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br>
              <a:rPr lang="en-US" altLang="zh-CN" b="0" i="0" u="none" strike="noStrike" dirty="0">
                <a:solidFill>
                  <a:srgbClr val="666666"/>
                </a:solidFill>
                <a:effectLst/>
                <a:latin typeface="Arial" panose="020B0604020202020204" pitchFamily="34" charset="0"/>
                <a:hlinkClick r:id="rId5"/>
              </a:rPr>
            </a:b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/>
            <a:r>
              <a:rPr lang="en-US" altLang="zh-CN" sz="2000" b="0" i="0" dirty="0">
                <a:solidFill>
                  <a:srgbClr val="333333"/>
                </a:solidFill>
                <a:effectLst/>
                <a:latin typeface="+mn-ea"/>
              </a:rPr>
              <a:t>dense</a:t>
            </a:r>
          </a:p>
          <a:p>
            <a:endParaRPr lang="zh-CN" altLang="en-US" dirty="0"/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D6A73BC5-2C95-4F15-9F04-0B7B6833FAF3}"/>
              </a:ext>
            </a:extLst>
          </p:cNvPr>
          <p:cNvCxnSpPr/>
          <p:nvPr/>
        </p:nvCxnSpPr>
        <p:spPr>
          <a:xfrm>
            <a:off x="9310255" y="1570694"/>
            <a:ext cx="0" cy="18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图片 79">
            <a:extLst>
              <a:ext uri="{FF2B5EF4-FFF2-40B4-BE49-F238E27FC236}">
                <a16:creationId xmlns:a16="http://schemas.microsoft.com/office/drawing/2014/main" id="{C499EA4A-36A2-4D2E-9C82-2B199C8885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7661" y="4973761"/>
            <a:ext cx="3066474" cy="1803244"/>
          </a:xfrm>
          <a:prstGeom prst="rect">
            <a:avLst/>
          </a:prstGeom>
        </p:spPr>
      </p:pic>
      <p:pic>
        <p:nvPicPr>
          <p:cNvPr id="81" name="图片 80">
            <a:extLst>
              <a:ext uri="{FF2B5EF4-FFF2-40B4-BE49-F238E27FC236}">
                <a16:creationId xmlns:a16="http://schemas.microsoft.com/office/drawing/2014/main" id="{FE94EF0B-405F-4727-8B94-ED942C69C8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54111" y="4800195"/>
            <a:ext cx="3558136" cy="2055608"/>
          </a:xfrm>
          <a:prstGeom prst="rect">
            <a:avLst/>
          </a:prstGeom>
        </p:spPr>
      </p:pic>
      <p:sp>
        <p:nvSpPr>
          <p:cNvPr id="82" name="文本框 81">
            <a:extLst>
              <a:ext uri="{FF2B5EF4-FFF2-40B4-BE49-F238E27FC236}">
                <a16:creationId xmlns:a16="http://schemas.microsoft.com/office/drawing/2014/main" id="{927B5AA1-5549-492A-A552-62EE9C74BAA9}"/>
              </a:ext>
            </a:extLst>
          </p:cNvPr>
          <p:cNvSpPr txBox="1"/>
          <p:nvPr/>
        </p:nvSpPr>
        <p:spPr>
          <a:xfrm>
            <a:off x="660400" y="5135418"/>
            <a:ext cx="4067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防止过拟合：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dropout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early stopping</a:t>
            </a:r>
          </a:p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Dropout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一般设置为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0.2-0.5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Early stopping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一般在模型接近过拟合后引入</a:t>
            </a:r>
          </a:p>
        </p:txBody>
      </p:sp>
    </p:spTree>
    <p:extLst>
      <p:ext uri="{BB962C8B-B14F-4D97-AF65-F5344CB8AC3E}">
        <p14:creationId xmlns:p14="http://schemas.microsoft.com/office/powerpoint/2010/main" val="1310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 animBg="1"/>
      <p:bldP spid="55" grpId="0"/>
      <p:bldP spid="56" grpId="0" animBg="1"/>
      <p:bldP spid="57" grpId="0"/>
      <p:bldP spid="58" grpId="0" animBg="1"/>
      <p:bldP spid="59" grpId="0"/>
      <p:bldP spid="60" grpId="0" animBg="1"/>
      <p:bldP spid="61" grpId="0"/>
      <p:bldP spid="62" grpId="0" animBg="1"/>
      <p:bldP spid="63" grpId="0"/>
      <p:bldP spid="64" grpId="0" animBg="1"/>
      <p:bldP spid="65" grpId="0"/>
      <p:bldP spid="73" grpId="0" animBg="1"/>
      <p:bldP spid="74" grpId="0"/>
      <p:bldP spid="75" grpId="0" animBg="1"/>
      <p:bldP spid="76" grpId="0"/>
      <p:bldP spid="8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ABEF1-69A5-49B1-A996-4EDEF219D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3.</a:t>
            </a:r>
            <a:r>
              <a:rPr lang="zh-CN" altLang="en-US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模型的训练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D6A0EC-A7DB-49BD-BF27-833543614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582" y="1791854"/>
            <a:ext cx="19950414" cy="5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BD81603-EE4E-44F0-B0F7-B31C58C400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536364"/>
              </p:ext>
            </p:extLst>
          </p:nvPr>
        </p:nvGraphicFramePr>
        <p:xfrm>
          <a:off x="735684" y="1634549"/>
          <a:ext cx="9987734" cy="4618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Worksheet" r:id="rId3" imgW="12582569" imgH="6343473" progId="Excel.Sheet.12">
                  <p:embed/>
                </p:oleObj>
              </mc:Choice>
              <mc:Fallback>
                <p:oleObj name="Worksheet" r:id="rId3" imgW="12582569" imgH="6343473" progId="Excel.Shee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684" y="1634549"/>
                        <a:ext cx="9987734" cy="46181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BD708E1B-BBC7-41FD-87BB-6F46FCE24CC7}"/>
              </a:ext>
            </a:extLst>
          </p:cNvPr>
          <p:cNvSpPr txBox="1"/>
          <p:nvPr/>
        </p:nvSpPr>
        <p:spPr>
          <a:xfrm>
            <a:off x="660400" y="1132220"/>
            <a:ext cx="5267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记录：并不是越复杂越好</a:t>
            </a:r>
          </a:p>
        </p:txBody>
      </p:sp>
    </p:spTree>
    <p:extLst>
      <p:ext uri="{BB962C8B-B14F-4D97-AF65-F5344CB8AC3E}">
        <p14:creationId xmlns:p14="http://schemas.microsoft.com/office/powerpoint/2010/main" val="1022615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2F2E9AC-F531-4346-B4BC-71010FB5CAB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4</a:t>
            </a:r>
            <a:endParaRPr lang="zh-CN" altLang="en-US" dirty="0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  <a:sym typeface="OPPOSans B" panose="00020600040101010101" pitchFamily="18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FDE201-F6FC-4E74-9270-B0CFA05087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PART FOUR</a:t>
            </a:r>
            <a:endParaRPr lang="zh-CN" altLang="en-US" dirty="0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  <a:sym typeface="OPPOSans B" panose="00020600040101010101" pitchFamily="18" charset="-122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BF92BA-BA30-47A3-B6C8-22CE9D3311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模型的评估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DB821E9-9B6D-4E6F-8736-5D7A58C681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Model evaluation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8340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ABEF1-69A5-49B1-A996-4EDEF219D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4.</a:t>
            </a:r>
            <a:r>
              <a:rPr lang="zh-CN" altLang="en-US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模型的评估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06B0B83-87B5-4B5B-BC27-578413878B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12"/>
          <a:stretch/>
        </p:blipFill>
        <p:spPr bwMode="auto">
          <a:xfrm>
            <a:off x="734291" y="1030001"/>
            <a:ext cx="4493550" cy="2813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D36CBCA-CFB2-42B3-93A3-E79ACE2919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3"/>
          <a:stretch/>
        </p:blipFill>
        <p:spPr bwMode="auto">
          <a:xfrm>
            <a:off x="735041" y="3843197"/>
            <a:ext cx="4492800" cy="2813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A7B7851-112E-4CD9-8CEF-166335F35E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723" y="1030001"/>
            <a:ext cx="4919980" cy="353885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4D55E0A-5686-4854-AFDC-DD842B843E9D}"/>
              </a:ext>
            </a:extLst>
          </p:cNvPr>
          <p:cNvSpPr txBox="1"/>
          <p:nvPr/>
        </p:nvSpPr>
        <p:spPr>
          <a:xfrm>
            <a:off x="5061586" y="4568856"/>
            <a:ext cx="6317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cs typeface="Times New Roman" panose="02020603050405020304" pitchFamily="18" charset="0"/>
              </a:rPr>
              <a:t>前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cs typeface="Times New Roman" panose="02020603050405020304" pitchFamily="18" charset="0"/>
              </a:rPr>
              <a:t>60</a:t>
            </a:r>
            <a:r>
              <a:rPr lang="zh-CN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cs typeface="Times New Roman" panose="02020603050405020304" pitchFamily="18" charset="0"/>
              </a:rPr>
              <a:t>次迭代的拟合效果不差，但在这之后验证集的准确度就没怎么提高了，而且损失值有所增加，属于过拟合现象。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E33EE67-6119-493F-8289-EB427549A83D}"/>
              </a:ext>
            </a:extLst>
          </p:cNvPr>
          <p:cNvSpPr txBox="1"/>
          <p:nvPr/>
        </p:nvSpPr>
        <p:spPr>
          <a:xfrm>
            <a:off x="5061586" y="5294515"/>
            <a:ext cx="6317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cs typeface="Times New Roman" panose="02020603050405020304" pitchFamily="18" charset="0"/>
              </a:rPr>
              <a:t>本模型对于多分类任务的各个类别的预测正确率比较均衡，对类别为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cs typeface="Times New Roman" panose="02020603050405020304" pitchFamily="18" charset="0"/>
              </a:rPr>
              <a:t>2</a:t>
            </a:r>
            <a:r>
              <a:rPr lang="zh-CN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cs typeface="Times New Roman" panose="02020603050405020304" pitchFamily="18" charset="0"/>
              </a:rPr>
              <a:t>的样本的预测错误数量较多。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8266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5A468DF-EF0D-4AE6-9796-3CA167C0FC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目录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E23409-4D86-4DCC-959F-844A6E9F11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Contents</a:t>
            </a:r>
            <a:endParaRPr lang="zh-CN" altLang="en-US" dirty="0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  <a:sym typeface="OPPOSans B" panose="00020600040101010101" pitchFamily="18" charset="-122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AFF4A0-544E-4C01-A52E-99CE75A226B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zh-CN" altLang="en-US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文本预处理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4941E2-0ED0-437E-A436-0A4CAC0FA4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zh-CN" altLang="en-US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模型的选择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5B80F97-9129-40A1-92C2-DAA6D48F1E6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Autofit/>
          </a:bodyPr>
          <a:lstStyle/>
          <a:p>
            <a:r>
              <a:rPr lang="en-US" altLang="zh-CN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1.</a:t>
            </a:r>
            <a:endParaRPr lang="zh-CN" altLang="en-US" dirty="0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  <a:sym typeface="OPPOSans B" panose="00020600040101010101" pitchFamily="18" charset="-122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069AEBF-2DB8-4BB7-9F77-35476CB394F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Autofit/>
          </a:bodyPr>
          <a:lstStyle/>
          <a:p>
            <a:r>
              <a:rPr lang="en-US" altLang="zh-CN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2.</a:t>
            </a:r>
            <a:endParaRPr lang="zh-CN" altLang="en-US" dirty="0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  <a:sym typeface="OPPOSans B" panose="00020600040101010101" pitchFamily="18" charset="-122"/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5ED269A7-D73E-461B-86CC-192777EE042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Autofit/>
          </a:bodyPr>
          <a:lstStyle/>
          <a:p>
            <a:r>
              <a:rPr lang="zh-CN" altLang="en-US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模型的训练</a:t>
            </a:r>
          </a:p>
          <a:p>
            <a:endParaRPr lang="zh-CN" altLang="en-US" dirty="0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  <a:sym typeface="OPPOSans B" panose="00020600040101010101" pitchFamily="18" charset="-122"/>
            </a:endParaRP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BBAA73C2-A0B7-40B8-81B1-AEE09E518D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Autofit/>
          </a:bodyPr>
          <a:lstStyle/>
          <a:p>
            <a:r>
              <a:rPr lang="zh-CN" altLang="en-US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模型的评估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53EADE6B-9CE2-4A4E-95B3-DE85C5C7BA8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Autofit/>
          </a:bodyPr>
          <a:lstStyle/>
          <a:p>
            <a:r>
              <a:rPr lang="en-US" altLang="zh-CN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3.</a:t>
            </a:r>
            <a:endParaRPr lang="zh-CN" altLang="en-US" dirty="0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  <a:sym typeface="OPPOSans B" panose="00020600040101010101" pitchFamily="18" charset="-122"/>
            </a:endParaRP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3A9E5CA7-5C58-4C43-897B-54FE39AFBE1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Autofit/>
          </a:bodyPr>
          <a:lstStyle/>
          <a:p>
            <a:r>
              <a:rPr lang="en-US" altLang="zh-CN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4.</a:t>
            </a:r>
            <a:endParaRPr lang="zh-CN" altLang="en-US" dirty="0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  <a:sym typeface="OPPOSans B" panose="00020600040101010101" pitchFamily="18" charset="-122"/>
            </a:endParaRP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53935815-9EDF-4615-9364-89E1DDFA18F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>
            <a:noAutofit/>
          </a:bodyPr>
          <a:lstStyle/>
          <a:p>
            <a:r>
              <a:rPr lang="zh-CN" altLang="en-US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总结</a:t>
            </a:r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600B2867-91B0-4DE2-A955-77086829D4C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Autofit/>
          </a:bodyPr>
          <a:lstStyle/>
          <a:p>
            <a:r>
              <a:rPr lang="zh-CN" altLang="en-US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致谢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875241A6-3DD4-4E17-8E79-7F9B4609DF2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>
            <a:noAutofit/>
          </a:bodyPr>
          <a:lstStyle/>
          <a:p>
            <a:r>
              <a:rPr lang="en-US" altLang="zh-CN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5.</a:t>
            </a:r>
            <a:endParaRPr lang="zh-CN" altLang="en-US" dirty="0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  <a:sym typeface="OPPOSans B" panose="00020600040101010101" pitchFamily="18" charset="-122"/>
            </a:endParaRPr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6671B255-93B9-424C-8089-EFBCC973943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>
            <a:noAutofit/>
          </a:bodyPr>
          <a:lstStyle/>
          <a:p>
            <a:r>
              <a:rPr lang="en-US" altLang="zh-CN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6.</a:t>
            </a:r>
            <a:endParaRPr lang="zh-CN" altLang="en-US" dirty="0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  <a:sym typeface="OPPOSans B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2988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ABEF1-69A5-49B1-A996-4EDEF219D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4.</a:t>
            </a:r>
            <a:r>
              <a:rPr lang="zh-CN" altLang="en-US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模型的评估</a:t>
            </a:r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AA6D7338-5428-4D7F-9749-A8B740F8DBB3}"/>
              </a:ext>
            </a:extLst>
          </p:cNvPr>
          <p:cNvSpPr txBox="1">
            <a:spLocks/>
          </p:cNvSpPr>
          <p:nvPr/>
        </p:nvSpPr>
        <p:spPr>
          <a:xfrm>
            <a:off x="8319048" y="1289242"/>
            <a:ext cx="2790311" cy="3223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900" b="1" kern="1200" spc="100" dirty="0">
                <a:solidFill>
                  <a:schemeClr val="accent2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r>
              <a:rPr lang="zh-CN" altLang="en-US" sz="2000" dirty="0">
                <a:solidFill>
                  <a:schemeClr val="accent1"/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评估结果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D9BC747-513C-4658-97A0-12E216B5ACBC}"/>
              </a:ext>
            </a:extLst>
          </p:cNvPr>
          <p:cNvSpPr txBox="1"/>
          <p:nvPr/>
        </p:nvSpPr>
        <p:spPr>
          <a:xfrm>
            <a:off x="8159500" y="1750206"/>
            <a:ext cx="3424054" cy="98848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16000" indent="-216000">
              <a:lnSpc>
                <a:spcPct val="13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运用测试集的语料能明显提高预测的准确率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78FD837-3132-48D6-A0B3-C93E20E3F348}"/>
              </a:ext>
            </a:extLst>
          </p:cNvPr>
          <p:cNvSpPr txBox="1"/>
          <p:nvPr/>
        </p:nvSpPr>
        <p:spPr>
          <a:xfrm>
            <a:off x="8159500" y="2738689"/>
            <a:ext cx="3424054" cy="98848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16000" indent="-216000">
              <a:lnSpc>
                <a:spcPct val="13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LSTM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的表现要比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CNN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好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244F70C-85DE-4533-9551-D6F5AE7DD994}"/>
              </a:ext>
            </a:extLst>
          </p:cNvPr>
          <p:cNvSpPr txBox="1"/>
          <p:nvPr/>
        </p:nvSpPr>
        <p:spPr>
          <a:xfrm>
            <a:off x="8159500" y="3727172"/>
            <a:ext cx="3424054" cy="98848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16000" indent="-216000">
              <a:lnSpc>
                <a:spcPct val="13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并不是越复杂的模型效果越好，如双向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LSTM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的效果反而比普通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LSTM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的效果差；参数明显少于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CNN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LSTM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效果反而更好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18365A6-5977-4D6D-8F08-CDE98CCCAD38}"/>
              </a:ext>
            </a:extLst>
          </p:cNvPr>
          <p:cNvSpPr txBox="1"/>
          <p:nvPr/>
        </p:nvSpPr>
        <p:spPr>
          <a:xfrm>
            <a:off x="8159500" y="4983509"/>
            <a:ext cx="3424054" cy="98848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16000" indent="-216000">
              <a:lnSpc>
                <a:spcPct val="13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准确率还不够高，原因可能在于文本预处理做得不够完善</a:t>
            </a:r>
          </a:p>
        </p:txBody>
      </p:sp>
      <p:pic>
        <p:nvPicPr>
          <p:cNvPr id="10242" name="图片 16">
            <a:extLst>
              <a:ext uri="{FF2B5EF4-FFF2-40B4-BE49-F238E27FC236}">
                <a16:creationId xmlns:a16="http://schemas.microsoft.com/office/drawing/2014/main" id="{917A8EF2-FAB1-4004-873D-16BE2A247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840" y="1568529"/>
            <a:ext cx="22098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1" name="图片 17">
            <a:extLst>
              <a:ext uri="{FF2B5EF4-FFF2-40B4-BE49-F238E27FC236}">
                <a16:creationId xmlns:a16="http://schemas.microsoft.com/office/drawing/2014/main" id="{C8779F5A-06A3-4EE8-984D-1DBD0B5F8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640" y="1568529"/>
            <a:ext cx="2162175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3419C424-D056-484E-9DEA-1656EB60E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819" y="70742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679A165-6ADD-4134-A7F3-CF61907B9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819" y="215522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F473C54-B5E8-4A55-B488-49A0D5F17E64}"/>
              </a:ext>
            </a:extLst>
          </p:cNvPr>
          <p:cNvSpPr txBox="1"/>
          <p:nvPr/>
        </p:nvSpPr>
        <p:spPr>
          <a:xfrm>
            <a:off x="819957" y="1164627"/>
            <a:ext cx="2790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参数的数量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452DA73-5BD9-4424-A01A-4F1A5735FF8B}"/>
              </a:ext>
            </a:extLst>
          </p:cNvPr>
          <p:cNvSpPr txBox="1"/>
          <p:nvPr/>
        </p:nvSpPr>
        <p:spPr>
          <a:xfrm>
            <a:off x="819957" y="2226051"/>
            <a:ext cx="2790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训练的时间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0778578-0454-44DE-97B5-DDEE12564624}"/>
              </a:ext>
            </a:extLst>
          </p:cNvPr>
          <p:cNvSpPr txBox="1"/>
          <p:nvPr/>
        </p:nvSpPr>
        <p:spPr>
          <a:xfrm>
            <a:off x="819957" y="2738688"/>
            <a:ext cx="417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在同一部机器中，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CNN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网络每次迭代所需时间大概为两秒，而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LSTM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网络为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秒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E73A26E-6B5D-4B69-A48E-210142FCCDAD}"/>
              </a:ext>
            </a:extLst>
          </p:cNvPr>
          <p:cNvSpPr txBox="1"/>
          <p:nvPr/>
        </p:nvSpPr>
        <p:spPr>
          <a:xfrm>
            <a:off x="886840" y="3598083"/>
            <a:ext cx="2790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准确度</a:t>
            </a: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345CEFAE-F9E4-4238-A239-70BE462A4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628567"/>
              </p:ext>
            </p:extLst>
          </p:nvPr>
        </p:nvGraphicFramePr>
        <p:xfrm>
          <a:off x="886840" y="4109167"/>
          <a:ext cx="5746750" cy="2125378"/>
        </p:xfrm>
        <a:graphic>
          <a:graphicData uri="http://schemas.openxmlformats.org/drawingml/2006/table">
            <a:tbl>
              <a:tblPr firstRow="1" firstCol="1" bandRow="1"/>
              <a:tblGrid>
                <a:gridCol w="1848862">
                  <a:extLst>
                    <a:ext uri="{9D8B030D-6E8A-4147-A177-3AD203B41FA5}">
                      <a16:colId xmlns:a16="http://schemas.microsoft.com/office/drawing/2014/main" val="2017733936"/>
                    </a:ext>
                  </a:extLst>
                </a:gridCol>
                <a:gridCol w="1350494">
                  <a:extLst>
                    <a:ext uri="{9D8B030D-6E8A-4147-A177-3AD203B41FA5}">
                      <a16:colId xmlns:a16="http://schemas.microsoft.com/office/drawing/2014/main" val="4240883875"/>
                    </a:ext>
                  </a:extLst>
                </a:gridCol>
                <a:gridCol w="2547394">
                  <a:extLst>
                    <a:ext uri="{9D8B030D-6E8A-4147-A177-3AD203B41FA5}">
                      <a16:colId xmlns:a16="http://schemas.microsoft.com/office/drawing/2014/main" val="4133266606"/>
                    </a:ext>
                  </a:extLst>
                </a:gridCol>
              </a:tblGrid>
              <a:tr h="43155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Model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Corpus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Average accuracy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3609280"/>
                  </a:ext>
                </a:extLst>
              </a:tr>
              <a:tr h="43155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CNN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train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0.451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818796"/>
                  </a:ext>
                </a:extLst>
              </a:tr>
              <a:tr h="43155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CNN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train + test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0.486020313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733215"/>
                  </a:ext>
                </a:extLst>
              </a:tr>
              <a:tr h="43155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LSTM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train + test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0.501283920473522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3267715"/>
                  </a:ext>
                </a:extLst>
              </a:tr>
              <a:tr h="39915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Bidirectional LSTM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train + test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0.47651467770338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747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468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2F2E9AC-F531-4346-B4BC-71010FB5CAB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FDE201-F6FC-4E74-9270-B0CFA05087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PART FIVE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BF92BA-BA30-47A3-B6C8-22CE9D3311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DB821E9-9B6D-4E6F-8736-5D7A58C681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0914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ABEF1-69A5-49B1-A996-4EDEF219D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总结</a:t>
            </a:r>
          </a:p>
        </p:txBody>
      </p:sp>
      <p:sp>
        <p:nvSpPr>
          <p:cNvPr id="45" name="对话气泡: 矩形 44">
            <a:extLst>
              <a:ext uri="{FF2B5EF4-FFF2-40B4-BE49-F238E27FC236}">
                <a16:creationId xmlns:a16="http://schemas.microsoft.com/office/drawing/2014/main" id="{1D4678A4-578F-4678-8FDE-BF25663C666E}"/>
              </a:ext>
            </a:extLst>
          </p:cNvPr>
          <p:cNvSpPr>
            <a:spLocks/>
          </p:cNvSpPr>
          <p:nvPr/>
        </p:nvSpPr>
        <p:spPr>
          <a:xfrm rot="16200000" flipV="1">
            <a:off x="5500624" y="1335255"/>
            <a:ext cx="1333707" cy="3013326"/>
          </a:xfrm>
          <a:prstGeom prst="wedgeRectCallou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254000" dist="38100" dir="2700000" algn="tl" rotWithShape="0">
              <a:schemeClr val="tx1">
                <a:lumMod val="50000"/>
                <a:lumOff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6" name="对话气泡: 矩形 45">
            <a:extLst>
              <a:ext uri="{FF2B5EF4-FFF2-40B4-BE49-F238E27FC236}">
                <a16:creationId xmlns:a16="http://schemas.microsoft.com/office/drawing/2014/main" id="{E5C9074B-D6F1-4478-AC0C-C0674E81D6AB}"/>
              </a:ext>
            </a:extLst>
          </p:cNvPr>
          <p:cNvSpPr>
            <a:spLocks/>
          </p:cNvSpPr>
          <p:nvPr/>
        </p:nvSpPr>
        <p:spPr>
          <a:xfrm rot="16200000" flipH="1">
            <a:off x="5500622" y="2915818"/>
            <a:ext cx="1333707" cy="3013323"/>
          </a:xfrm>
          <a:prstGeom prst="wedgeRectCallou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254000" dist="38100" dir="2700000" algn="tl" rotWithShape="0">
              <a:schemeClr val="tx1">
                <a:lumMod val="50000"/>
                <a:lumOff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72D19AA-703F-4484-A06E-A248E66C58DF}"/>
              </a:ext>
            </a:extLst>
          </p:cNvPr>
          <p:cNvSpPr txBox="1"/>
          <p:nvPr/>
        </p:nvSpPr>
        <p:spPr>
          <a:xfrm>
            <a:off x="5451505" y="2457198"/>
            <a:ext cx="1431945" cy="76944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400" dirty="0">
                <a:solidFill>
                  <a:schemeClr val="accent1"/>
                </a:solidFill>
                <a:latin typeface="+mj-ea"/>
                <a:ea typeface="+mj-ea"/>
              </a:rPr>
              <a:t>心态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EC629BF-8AC3-4DBD-BAFA-F45A2C7F4374}"/>
              </a:ext>
            </a:extLst>
          </p:cNvPr>
          <p:cNvSpPr txBox="1"/>
          <p:nvPr/>
        </p:nvSpPr>
        <p:spPr>
          <a:xfrm>
            <a:off x="5451502" y="4037760"/>
            <a:ext cx="1431945" cy="76944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400" dirty="0">
                <a:solidFill>
                  <a:schemeClr val="accent2"/>
                </a:solidFill>
                <a:latin typeface="+mj-ea"/>
                <a:ea typeface="+mj-ea"/>
              </a:rPr>
              <a:t>回顾</a:t>
            </a:r>
          </a:p>
        </p:txBody>
      </p:sp>
    </p:spTree>
    <p:extLst>
      <p:ext uri="{BB962C8B-B14F-4D97-AF65-F5344CB8AC3E}">
        <p14:creationId xmlns:p14="http://schemas.microsoft.com/office/powerpoint/2010/main" val="3384012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2F2E9AC-F531-4346-B4BC-71010FB5CAB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FDE201-F6FC-4E74-9270-B0CFA05087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PART SIX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BF92BA-BA30-47A3-B6C8-22CE9D3311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8214" y="3087381"/>
            <a:ext cx="10635572" cy="1147763"/>
          </a:xfrm>
        </p:spPr>
        <p:txBody>
          <a:bodyPr/>
          <a:lstStyle/>
          <a:p>
            <a:r>
              <a:rPr lang="en-US" altLang="zh-CN" dirty="0"/>
              <a:t>Thanks!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0500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2F2E9AC-F531-4346-B4BC-71010FB5CAB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1</a:t>
            </a:r>
            <a:endParaRPr lang="zh-CN" altLang="en-US" dirty="0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  <a:sym typeface="OPPOSans B" panose="00020600040101010101" pitchFamily="18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FDE201-F6FC-4E74-9270-B0CFA05087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altLang="zh-CN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PART ONE</a:t>
            </a:r>
            <a:endParaRPr lang="zh-CN" altLang="en-US" dirty="0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  <a:sym typeface="OPPOSans B" panose="00020600040101010101" pitchFamily="18" charset="-122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BF92BA-BA30-47A3-B6C8-22CE9D3311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zh-CN" altLang="en-US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文本预处理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DB821E9-9B6D-4E6F-8736-5D7A58C681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Text preprocessing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2767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ABEF1-69A5-49B1-A996-4EDEF219D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1.</a:t>
            </a:r>
            <a:r>
              <a:rPr lang="zh-CN" altLang="en-US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文本分析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D13FFDA-D810-4C2A-AAD9-FDDFDD8BD824}"/>
              </a:ext>
            </a:extLst>
          </p:cNvPr>
          <p:cNvSpPr txBox="1"/>
          <p:nvPr/>
        </p:nvSpPr>
        <p:spPr>
          <a:xfrm>
            <a:off x="1130300" y="1756038"/>
            <a:ext cx="3517900" cy="22110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训练集：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8001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个样本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测试集：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20001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个样本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各类别比例均衡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33A7CA24-EC55-40DC-A6E4-681FFFC059F7}"/>
              </a:ext>
            </a:extLst>
          </p:cNvPr>
          <p:cNvSpPr txBox="1">
            <a:spLocks/>
          </p:cNvSpPr>
          <p:nvPr/>
        </p:nvSpPr>
        <p:spPr>
          <a:xfrm>
            <a:off x="1130300" y="1433682"/>
            <a:ext cx="1930401" cy="3223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900" b="1" kern="1200" spc="100" dirty="0">
                <a:solidFill>
                  <a:schemeClr val="accent2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r>
              <a:rPr lang="zh-CN" altLang="en-US" sz="2000" dirty="0">
                <a:solidFill>
                  <a:schemeClr val="accent1"/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数据量与类别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7CE893-BB7D-436D-9384-878B3902511B}"/>
              </a:ext>
            </a:extLst>
          </p:cNvPr>
          <p:cNvSpPr txBox="1"/>
          <p:nvPr/>
        </p:nvSpPr>
        <p:spPr>
          <a:xfrm>
            <a:off x="1130300" y="6026273"/>
            <a:ext cx="3517900" cy="12507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cs typeface="Times New Roman" panose="02020603050405020304" pitchFamily="18" charset="0"/>
              </a:rPr>
              <a:t>特殊符号、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cs typeface="Times New Roman" panose="02020603050405020304" pitchFamily="18" charset="0"/>
              </a:rPr>
              <a:t>URL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cs typeface="Times New Roman" panose="02020603050405020304" pitchFamily="18" charset="0"/>
              </a:rPr>
              <a:t>等不必要的内容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6E750CFA-54BA-4E23-8964-175228075804}"/>
              </a:ext>
            </a:extLst>
          </p:cNvPr>
          <p:cNvSpPr txBox="1">
            <a:spLocks/>
          </p:cNvSpPr>
          <p:nvPr/>
        </p:nvSpPr>
        <p:spPr>
          <a:xfrm>
            <a:off x="1130300" y="5703917"/>
            <a:ext cx="1930401" cy="3223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900" b="1" kern="1200" spc="100" dirty="0">
                <a:solidFill>
                  <a:schemeClr val="accent2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r>
              <a:rPr lang="zh-CN" altLang="en-US" sz="2000" dirty="0">
                <a:solidFill>
                  <a:schemeClr val="accent1"/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文本内容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2952FEF-E9E8-4686-AB06-AD9C855902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54" y="2482075"/>
            <a:ext cx="4577094" cy="3221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6ED3E7D-C4A1-46F0-A0FD-2C07DD66A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300" y="6406513"/>
            <a:ext cx="5274310" cy="123825"/>
          </a:xfrm>
          <a:prstGeom prst="rect">
            <a:avLst/>
          </a:prstGeom>
        </p:spPr>
      </p:pic>
      <p:sp>
        <p:nvSpPr>
          <p:cNvPr id="14" name="标题 1">
            <a:extLst>
              <a:ext uri="{FF2B5EF4-FFF2-40B4-BE49-F238E27FC236}">
                <a16:creationId xmlns:a16="http://schemas.microsoft.com/office/drawing/2014/main" id="{65E912CA-029C-4470-86A6-760F6B5417BD}"/>
              </a:ext>
            </a:extLst>
          </p:cNvPr>
          <p:cNvSpPr txBox="1">
            <a:spLocks/>
          </p:cNvSpPr>
          <p:nvPr/>
        </p:nvSpPr>
        <p:spPr>
          <a:xfrm>
            <a:off x="6096000" y="1433682"/>
            <a:ext cx="1930401" cy="3223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900" b="1" kern="1200" spc="100" dirty="0">
                <a:solidFill>
                  <a:schemeClr val="accent2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r>
              <a:rPr lang="zh-CN" altLang="en-US" sz="2000" dirty="0">
                <a:solidFill>
                  <a:schemeClr val="accent1"/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整体流程</a:t>
            </a:r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D09A0B02-F8CD-4408-A72E-16BEF83E70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1820794"/>
              </p:ext>
            </p:extLst>
          </p:nvPr>
        </p:nvGraphicFramePr>
        <p:xfrm>
          <a:off x="6096000" y="1798175"/>
          <a:ext cx="4848225" cy="290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Visio" r:id="rId5" imgW="5314684" imgH="3181016" progId="Visio.Drawing.15">
                  <p:embed/>
                </p:oleObj>
              </mc:Choice>
              <mc:Fallback>
                <p:oleObj name="Visio" r:id="rId5" imgW="5314684" imgH="3181016" progId="Visio.Drawing.15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2EE49256-5CFC-478D-8876-D45B5009A2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798175"/>
                        <a:ext cx="4848225" cy="290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037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7" grpId="0"/>
      <p:bldP spid="8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ABEF1-69A5-49B1-A996-4EDEF219D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1.</a:t>
            </a:r>
            <a:r>
              <a:rPr lang="zh-CN" altLang="en-US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文本预处理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0ECEE8A0-76E6-4588-9A0A-09A9C7987446}"/>
              </a:ext>
            </a:extLst>
          </p:cNvPr>
          <p:cNvSpPr txBox="1">
            <a:spLocks/>
          </p:cNvSpPr>
          <p:nvPr/>
        </p:nvSpPr>
        <p:spPr>
          <a:xfrm>
            <a:off x="1006475" y="1295731"/>
            <a:ext cx="2454585" cy="3223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900" b="1" kern="1200" spc="100" dirty="0">
                <a:solidFill>
                  <a:schemeClr val="accent2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r>
              <a:rPr lang="zh-CN" altLang="en-US" sz="2000" dirty="0">
                <a:solidFill>
                  <a:schemeClr val="accent1"/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文本的表示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12BD6DC-61C3-4FDF-B06E-FCF56E2F7619}"/>
              </a:ext>
            </a:extLst>
          </p:cNvPr>
          <p:cNvSpPr txBox="1"/>
          <p:nvPr/>
        </p:nvSpPr>
        <p:spPr>
          <a:xfrm>
            <a:off x="1118659" y="2043380"/>
            <a:ext cx="4648200" cy="15708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Bob likes to play basketball, Jim likes too</a:t>
            </a:r>
            <a:r>
              <a:rPr lang="en-US" altLang="zh-CN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	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A6A13093-FF87-4B37-B602-4282F27CADA0}"/>
              </a:ext>
            </a:extLst>
          </p:cNvPr>
          <p:cNvSpPr txBox="1">
            <a:spLocks/>
          </p:cNvSpPr>
          <p:nvPr/>
        </p:nvSpPr>
        <p:spPr>
          <a:xfrm>
            <a:off x="1169457" y="1777650"/>
            <a:ext cx="1935338" cy="3223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900" b="1" kern="1200" spc="100" dirty="0">
                <a:solidFill>
                  <a:schemeClr val="accent2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词袋模型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C691ED0-6CC0-4BC1-B97D-3226EE1B7C75}"/>
              </a:ext>
            </a:extLst>
          </p:cNvPr>
          <p:cNvSpPr/>
          <p:nvPr/>
        </p:nvSpPr>
        <p:spPr>
          <a:xfrm>
            <a:off x="913342" y="1777650"/>
            <a:ext cx="93133" cy="322356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E5E9220-377C-453A-B339-C02C25E455D0}"/>
              </a:ext>
            </a:extLst>
          </p:cNvPr>
          <p:cNvSpPr txBox="1"/>
          <p:nvPr/>
        </p:nvSpPr>
        <p:spPr>
          <a:xfrm>
            <a:off x="1169457" y="4245111"/>
            <a:ext cx="4648200" cy="15708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空间的占用：词表越大，词向量的维度越高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无法表示词与词之间的关系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C73F6E70-10BE-41A8-AD7C-2D4157A8574F}"/>
              </a:ext>
            </a:extLst>
          </p:cNvPr>
          <p:cNvSpPr txBox="1">
            <a:spLocks/>
          </p:cNvSpPr>
          <p:nvPr/>
        </p:nvSpPr>
        <p:spPr>
          <a:xfrm>
            <a:off x="1169457" y="3979381"/>
            <a:ext cx="1935338" cy="3223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900" b="1" kern="1200" spc="100" dirty="0">
                <a:solidFill>
                  <a:schemeClr val="accent2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问题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035BD2D-D145-419A-9FD3-A7F4749BDD11}"/>
              </a:ext>
            </a:extLst>
          </p:cNvPr>
          <p:cNvSpPr/>
          <p:nvPr/>
        </p:nvSpPr>
        <p:spPr>
          <a:xfrm>
            <a:off x="913342" y="3979381"/>
            <a:ext cx="93133" cy="322356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A9F84C09-F76A-4CA1-922F-5D4CCE4F7C38}"/>
              </a:ext>
            </a:extLst>
          </p:cNvPr>
          <p:cNvSpPr txBox="1">
            <a:spLocks/>
          </p:cNvSpPr>
          <p:nvPr/>
        </p:nvSpPr>
        <p:spPr>
          <a:xfrm>
            <a:off x="6617756" y="1299557"/>
            <a:ext cx="2475904" cy="3223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900" b="1" kern="1200" spc="100" dirty="0">
                <a:solidFill>
                  <a:schemeClr val="accent2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r>
              <a:rPr lang="en-US" altLang="zh-CN" sz="2000" dirty="0">
                <a:solidFill>
                  <a:schemeClr val="accent1"/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Word embedding</a:t>
            </a:r>
            <a:endParaRPr lang="zh-CN" altLang="en-US" sz="2000" dirty="0">
              <a:solidFill>
                <a:schemeClr val="accent1"/>
              </a:solidFill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  <a:sym typeface="OPPOSans B" panose="00020600040101010101" pitchFamily="18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2EF37C6-9F7C-4C3E-B8C5-4D0361B8535F}"/>
              </a:ext>
            </a:extLst>
          </p:cNvPr>
          <p:cNvSpPr txBox="1"/>
          <p:nvPr/>
        </p:nvSpPr>
        <p:spPr>
          <a:xfrm>
            <a:off x="6617757" y="2043380"/>
            <a:ext cx="4648200" cy="15708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本文采用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word2vector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中的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CBOW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模型，即通过上下文的词语预测中心词</a:t>
            </a:r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1133BD00-AA66-44C3-B414-F4B5D5AE4646}"/>
              </a:ext>
            </a:extLst>
          </p:cNvPr>
          <p:cNvSpPr txBox="1">
            <a:spLocks/>
          </p:cNvSpPr>
          <p:nvPr/>
        </p:nvSpPr>
        <p:spPr>
          <a:xfrm>
            <a:off x="6617757" y="1777650"/>
            <a:ext cx="1935338" cy="3223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900" b="1" kern="1200" spc="100" dirty="0">
                <a:solidFill>
                  <a:schemeClr val="accent2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word2vector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  <a:sym typeface="OPPOSans B" panose="00020600040101010101" pitchFamily="18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92BADD6-CEAD-470E-B801-5FB8491C1EEB}"/>
              </a:ext>
            </a:extLst>
          </p:cNvPr>
          <p:cNvSpPr/>
          <p:nvPr/>
        </p:nvSpPr>
        <p:spPr>
          <a:xfrm>
            <a:off x="6361642" y="1777650"/>
            <a:ext cx="93133" cy="322356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303A7E7-510F-4C13-B78C-11C3DC9DEE55}"/>
              </a:ext>
            </a:extLst>
          </p:cNvPr>
          <p:cNvCxnSpPr>
            <a:cxnSpLocks/>
          </p:cNvCxnSpPr>
          <p:nvPr/>
        </p:nvCxnSpPr>
        <p:spPr>
          <a:xfrm>
            <a:off x="6064250" y="1269291"/>
            <a:ext cx="0" cy="4725819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57312AB1-5E9C-489F-91B2-E2EE6EA31C99}"/>
              </a:ext>
            </a:extLst>
          </p:cNvPr>
          <p:cNvSpPr txBox="1"/>
          <p:nvPr/>
        </p:nvSpPr>
        <p:spPr>
          <a:xfrm>
            <a:off x="1009208" y="2525299"/>
            <a:ext cx="3805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[0    1       2  3      4                  5     1       6]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87258036-5AD4-41C3-AE49-1DA80FD0FB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25745"/>
            <a:ext cx="2894330" cy="3609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081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  <p:bldP spid="13" grpId="0" animBg="1"/>
      <p:bldP spid="8" grpId="0"/>
      <p:bldP spid="9" grpId="0"/>
      <p:bldP spid="10" grpId="0" animBg="1"/>
      <p:bldP spid="15" grpId="0"/>
      <p:bldP spid="21" grpId="0"/>
      <p:bldP spid="22" grpId="0"/>
      <p:bldP spid="23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407F60-DEF4-486D-BF82-7F55D839C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CBOW</a:t>
            </a:r>
            <a:endParaRPr lang="zh-CN" altLang="en-US" dirty="0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E5EA18CD-F54C-4229-9FF9-80AF0B4A15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8902341"/>
              </p:ext>
            </p:extLst>
          </p:nvPr>
        </p:nvGraphicFramePr>
        <p:xfrm>
          <a:off x="660400" y="1185455"/>
          <a:ext cx="9935700" cy="4487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Visio" r:id="rId3" imgW="5905323" imgH="2666666" progId="Visio.Drawing.15">
                  <p:embed/>
                </p:oleObj>
              </mc:Choice>
              <mc:Fallback>
                <p:oleObj name="Visio" r:id="rId3" imgW="5905323" imgH="2666666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0400" y="1185455"/>
                        <a:ext cx="9935700" cy="4487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5682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2F2E9AC-F531-4346-B4BC-71010FB5CAB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2</a:t>
            </a:r>
            <a:endParaRPr lang="zh-CN" altLang="en-US" dirty="0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  <a:sym typeface="OPPOSans B" panose="00020600040101010101" pitchFamily="18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FDE201-F6FC-4E74-9270-B0CFA05087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PART TWO</a:t>
            </a:r>
            <a:endParaRPr lang="zh-CN" altLang="en-US" dirty="0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  <a:sym typeface="OPPOSans B" panose="00020600040101010101" pitchFamily="18" charset="-122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BF92BA-BA30-47A3-B6C8-22CE9D3311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模型的选择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DB821E9-9B6D-4E6F-8736-5D7A58C681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Model selection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8899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ABEF1-69A5-49B1-A996-4EDEF219D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2.</a:t>
            </a:r>
            <a:r>
              <a:rPr lang="zh-CN" altLang="en-US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模型：</a:t>
            </a:r>
            <a:r>
              <a:rPr lang="en-US" altLang="zh-CN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CNN</a:t>
            </a:r>
            <a:endParaRPr lang="zh-CN" altLang="en-US" dirty="0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  <a:sym typeface="OPPOSans B" panose="00020600040101010101" pitchFamily="18" charset="-122"/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AE561EBA-3F7F-4549-9C21-239AF2CBDD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612163"/>
              </p:ext>
            </p:extLst>
          </p:nvPr>
        </p:nvGraphicFramePr>
        <p:xfrm>
          <a:off x="-357112" y="2173770"/>
          <a:ext cx="8913064" cy="3245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Visio" r:id="rId3" imgW="7010046" imgH="2552661" progId="Visio.Drawing.15">
                  <p:embed/>
                </p:oleObj>
              </mc:Choice>
              <mc:Fallback>
                <p:oleObj name="Visio" r:id="rId3" imgW="7010046" imgH="2552661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357112" y="2173770"/>
                        <a:ext cx="8913064" cy="32455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8C1540BB-5BD0-40C3-B331-7D3D22723292}"/>
              </a:ext>
            </a:extLst>
          </p:cNvPr>
          <p:cNvSpPr txBox="1"/>
          <p:nvPr/>
        </p:nvSpPr>
        <p:spPr>
          <a:xfrm>
            <a:off x="763398" y="1140903"/>
            <a:ext cx="6224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Convolutional neural network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，一种通过提取目标的特征来训练参数的网络</a:t>
            </a:r>
          </a:p>
        </p:txBody>
      </p:sp>
    </p:spTree>
    <p:extLst>
      <p:ext uri="{BB962C8B-B14F-4D97-AF65-F5344CB8AC3E}">
        <p14:creationId xmlns:p14="http://schemas.microsoft.com/office/powerpoint/2010/main" val="843371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ABEF1-69A5-49B1-A996-4EDEF219D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2.</a:t>
            </a:r>
            <a:r>
              <a:rPr lang="zh-CN" altLang="en-US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模型：</a:t>
            </a:r>
            <a:r>
              <a:rPr lang="en-US" altLang="zh-CN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CNN</a:t>
            </a:r>
            <a:endParaRPr lang="zh-CN" altLang="en-US" dirty="0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  <a:sym typeface="OPPOSans B" panose="00020600040101010101" pitchFamily="18" charset="-122"/>
            </a:endParaRPr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CA6D1047-F250-49AC-BED2-4EFEEA08F17C}"/>
              </a:ext>
            </a:extLst>
          </p:cNvPr>
          <p:cNvSpPr txBox="1">
            <a:spLocks/>
          </p:cNvSpPr>
          <p:nvPr/>
        </p:nvSpPr>
        <p:spPr>
          <a:xfrm>
            <a:off x="1122800" y="1417367"/>
            <a:ext cx="2515548" cy="3223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900" b="1" kern="1200" spc="100" dirty="0">
                <a:solidFill>
                  <a:schemeClr val="accent2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r>
              <a:rPr lang="zh-CN" altLang="en-US" sz="2000" dirty="0">
                <a:solidFill>
                  <a:schemeClr val="accent1"/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  <a:sym typeface="OPPOSans B" panose="00020600040101010101" pitchFamily="18" charset="-122"/>
              </a:rPr>
              <a:t>卷积层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0FE8FE8F-8AE0-48BC-AA18-1088692BFF89}"/>
              </a:ext>
            </a:extLst>
          </p:cNvPr>
          <p:cNvGrpSpPr/>
          <p:nvPr/>
        </p:nvGrpSpPr>
        <p:grpSpPr>
          <a:xfrm>
            <a:off x="877956" y="1854747"/>
            <a:ext cx="2180182" cy="322356"/>
            <a:chOff x="877956" y="1791511"/>
            <a:chExt cx="2180182" cy="322356"/>
          </a:xfrm>
        </p:grpSpPr>
        <p:sp>
          <p:nvSpPr>
            <p:cNvPr id="22" name="标题 1">
              <a:extLst>
                <a:ext uri="{FF2B5EF4-FFF2-40B4-BE49-F238E27FC236}">
                  <a16:creationId xmlns:a16="http://schemas.microsoft.com/office/drawing/2014/main" id="{A1B4597C-E86C-4C23-9698-A8882A8531AF}"/>
                </a:ext>
              </a:extLst>
            </p:cNvPr>
            <p:cNvSpPr txBox="1">
              <a:spLocks/>
            </p:cNvSpPr>
            <p:nvPr/>
          </p:nvSpPr>
          <p:spPr>
            <a:xfrm>
              <a:off x="1122800" y="1791511"/>
              <a:ext cx="1935338" cy="3223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2900" b="1" kern="1200" spc="100" dirty="0">
                  <a:solidFill>
                    <a:schemeClr val="accent2"/>
                  </a:solidFill>
                  <a:effectLst/>
                  <a:latin typeface="+mj-ea"/>
                  <a:ea typeface="+mj-ea"/>
                  <a:cs typeface="+mn-cs"/>
                </a:defRPr>
              </a:lvl1pPr>
            </a:lstStyle>
            <a:p>
              <a:r>
                <a:rPr lang="zh-CN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  <a:sym typeface="OPPOSans B" panose="00020600040101010101" pitchFamily="18" charset="-122"/>
                </a:rPr>
                <a:t>提取特征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E930B75-2F4B-4FFD-BAD4-738FEE6FEB53}"/>
                </a:ext>
              </a:extLst>
            </p:cNvPr>
            <p:cNvSpPr/>
            <p:nvPr/>
          </p:nvSpPr>
          <p:spPr>
            <a:xfrm>
              <a:off x="877956" y="1851458"/>
              <a:ext cx="73556" cy="7602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BFAC51D8-547F-4B08-846A-A232743D3E3F}"/>
              </a:ext>
            </a:extLst>
          </p:cNvPr>
          <p:cNvSpPr txBox="1"/>
          <p:nvPr/>
        </p:nvSpPr>
        <p:spPr>
          <a:xfrm>
            <a:off x="4662027" y="2149352"/>
            <a:ext cx="3160442" cy="188693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先选择与卷积核大小一样的“窗口”，再对二者进行矩阵的哈达马积形成新的矩阵，再将该矩阵中的每一个值相加取平均形成一个值，把这个值填入新的矩阵，这个矩阵称为特征图。在这之后一般会做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relu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运算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29A9862F-87CC-414E-A261-D5FC6A017438}"/>
              </a:ext>
            </a:extLst>
          </p:cNvPr>
          <p:cNvGrpSpPr/>
          <p:nvPr/>
        </p:nvGrpSpPr>
        <p:grpSpPr>
          <a:xfrm>
            <a:off x="4417183" y="1854747"/>
            <a:ext cx="2180182" cy="322356"/>
            <a:chOff x="877956" y="1791511"/>
            <a:chExt cx="2180182" cy="322356"/>
          </a:xfrm>
        </p:grpSpPr>
        <p:sp>
          <p:nvSpPr>
            <p:cNvPr id="42" name="标题 1">
              <a:extLst>
                <a:ext uri="{FF2B5EF4-FFF2-40B4-BE49-F238E27FC236}">
                  <a16:creationId xmlns:a16="http://schemas.microsoft.com/office/drawing/2014/main" id="{D0EDAC54-C9EC-4E2A-87AA-2EAC0E618562}"/>
                </a:ext>
              </a:extLst>
            </p:cNvPr>
            <p:cNvSpPr txBox="1">
              <a:spLocks/>
            </p:cNvSpPr>
            <p:nvPr/>
          </p:nvSpPr>
          <p:spPr>
            <a:xfrm>
              <a:off x="1122800" y="1791511"/>
              <a:ext cx="1935338" cy="3223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2900" b="1" kern="1200" spc="100" dirty="0">
                  <a:solidFill>
                    <a:schemeClr val="accent2"/>
                  </a:solidFill>
                  <a:effectLst/>
                  <a:latin typeface="+mj-ea"/>
                  <a:ea typeface="+mj-ea"/>
                  <a:cs typeface="+mn-cs"/>
                </a:defRPr>
              </a:lvl1pPr>
            </a:lstStyle>
            <a:p>
              <a:r>
                <a:rPr lang="zh-CN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  <a:sym typeface="OPPOSans B" panose="00020600040101010101" pitchFamily="18" charset="-122"/>
                </a:rPr>
                <a:t>卷积运算</a:t>
              </a: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74FC3A7A-0954-4909-9FBF-0DDF121AD567}"/>
                </a:ext>
              </a:extLst>
            </p:cNvPr>
            <p:cNvSpPr/>
            <p:nvPr/>
          </p:nvSpPr>
          <p:spPr>
            <a:xfrm>
              <a:off x="877956" y="1851458"/>
              <a:ext cx="73556" cy="7602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667BE0CA-FAD7-4557-8646-E763C1BC1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80" y="2177103"/>
            <a:ext cx="1969026" cy="1309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9DCF8091-E01B-46C2-89FD-561D10FB3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322" y="2177025"/>
            <a:ext cx="1954678" cy="1308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E002D3F4-7AD9-4D1E-805C-04E4838F0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757" y="3593869"/>
            <a:ext cx="1991904" cy="1292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preview">
            <a:extLst>
              <a:ext uri="{FF2B5EF4-FFF2-40B4-BE49-F238E27FC236}">
                <a16:creationId xmlns:a16="http://schemas.microsoft.com/office/drawing/2014/main" id="{E879C54C-65B5-44FD-B3C4-E75A98C46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027" y="4131997"/>
            <a:ext cx="3139164" cy="1509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preview">
            <a:extLst>
              <a:ext uri="{FF2B5EF4-FFF2-40B4-BE49-F238E27FC236}">
                <a16:creationId xmlns:a16="http://schemas.microsoft.com/office/drawing/2014/main" id="{4CEF5EFB-E439-46E4-BB38-BD8FBE2D1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469" y="1990718"/>
            <a:ext cx="4000386" cy="2876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preview">
            <a:extLst>
              <a:ext uri="{FF2B5EF4-FFF2-40B4-BE49-F238E27FC236}">
                <a16:creationId xmlns:a16="http://schemas.microsoft.com/office/drawing/2014/main" id="{7FCA9EC5-B313-40AA-B083-93C99C307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590" y="4749848"/>
            <a:ext cx="4387778" cy="1782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40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theme/theme1.xml><?xml version="1.0" encoding="utf-8"?>
<a:theme xmlns:a="http://schemas.openxmlformats.org/drawingml/2006/main" name="Office 主题​​">
  <a:themeElements>
    <a:clrScheme name="自定义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92507"/>
      </a:accent1>
      <a:accent2>
        <a:srgbClr val="0070C0"/>
      </a:accent2>
      <a:accent3>
        <a:srgbClr val="7F7F7F"/>
      </a:accent3>
      <a:accent4>
        <a:srgbClr val="17223B"/>
      </a:accent4>
      <a:accent5>
        <a:srgbClr val="5B9BD5"/>
      </a:accent5>
      <a:accent6>
        <a:srgbClr val="FFFFFF"/>
      </a:accent6>
      <a:hlink>
        <a:srgbClr val="7F7F7F"/>
      </a:hlink>
      <a:folHlink>
        <a:srgbClr val="954F72"/>
      </a:folHlink>
    </a:clrScheme>
    <a:fontScheme name="自定义 1">
      <a:majorFont>
        <a:latin typeface="OPPOSans H"/>
        <a:ea typeface="OPPOSans B"/>
        <a:cs typeface=""/>
      </a:majorFont>
      <a:minorFont>
        <a:latin typeface="OPPOSans R"/>
        <a:ea typeface="阿里巴巴普惠体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2371</TotalTime>
  <Words>798</Words>
  <Application>Microsoft Office PowerPoint</Application>
  <PresentationFormat>宽屏</PresentationFormat>
  <Paragraphs>187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OPPOSans B</vt:lpstr>
      <vt:lpstr>OPPOSans R</vt:lpstr>
      <vt:lpstr>阿里巴巴普惠体 L</vt:lpstr>
      <vt:lpstr>等线</vt:lpstr>
      <vt:lpstr>宋体</vt:lpstr>
      <vt:lpstr>Arial</vt:lpstr>
      <vt:lpstr>Calibri</vt:lpstr>
      <vt:lpstr>Calibri Light</vt:lpstr>
      <vt:lpstr>Cambria Math</vt:lpstr>
      <vt:lpstr>Times New Roman</vt:lpstr>
      <vt:lpstr>Office 主题​​</vt:lpstr>
      <vt:lpstr>Microsoft Visio 绘图</vt:lpstr>
      <vt:lpstr>Microsoft Excel 工作表</vt:lpstr>
      <vt:lpstr>PowerPoint 演示文稿</vt:lpstr>
      <vt:lpstr>PowerPoint 演示文稿</vt:lpstr>
      <vt:lpstr>PowerPoint 演示文稿</vt:lpstr>
      <vt:lpstr>1.文本分析</vt:lpstr>
      <vt:lpstr>1.文本预处理</vt:lpstr>
      <vt:lpstr>CBOW</vt:lpstr>
      <vt:lpstr>PowerPoint 演示文稿</vt:lpstr>
      <vt:lpstr>2.模型：CNN</vt:lpstr>
      <vt:lpstr>2.模型：CNN</vt:lpstr>
      <vt:lpstr>2.模型：CNN</vt:lpstr>
      <vt:lpstr>2.模型：CNN</vt:lpstr>
      <vt:lpstr>2.模型：LSTM</vt:lpstr>
      <vt:lpstr>2.模型：LSTM</vt:lpstr>
      <vt:lpstr>2.模型：LSTM</vt:lpstr>
      <vt:lpstr>PowerPoint 演示文稿</vt:lpstr>
      <vt:lpstr>3.模型的训练</vt:lpstr>
      <vt:lpstr>3.模型的训练</vt:lpstr>
      <vt:lpstr>PowerPoint 演示文稿</vt:lpstr>
      <vt:lpstr>4.模型的评估</vt:lpstr>
      <vt:lpstr>4.模型的评估</vt:lpstr>
      <vt:lpstr>PowerPoint 演示文稿</vt:lpstr>
      <vt:lpstr>5.总结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 Fei</dc:creator>
  <cp:lastModifiedBy>卢 立仁</cp:lastModifiedBy>
  <cp:revision>105</cp:revision>
  <dcterms:created xsi:type="dcterms:W3CDTF">2022-02-18T09:18:08Z</dcterms:created>
  <dcterms:modified xsi:type="dcterms:W3CDTF">2022-04-30T16:16:25Z</dcterms:modified>
</cp:coreProperties>
</file>