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7" r:id="rId10"/>
    <p:sldId id="268" r:id="rId11"/>
    <p:sldId id="265" r:id="rId12"/>
    <p:sldId id="266" r:id="rId13"/>
    <p:sldId id="269" r:id="rId14"/>
    <p:sldId id="271" r:id="rId15"/>
    <p:sldId id="270" r:id="rId16"/>
    <p:sldId id="273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2database.com/html/tutorial.html" TargetMode="External"/><Relationship Id="rId2" Type="http://schemas.openxmlformats.org/officeDocument/2006/relationships/hyperlink" Target="https://lagunita.stanford.edu/courses/DB/SQL/SelfPaced/courseware/ch-sql/seq-vid-introduction_to_sq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2database.com/html/tutorial.html#tutorial_starting_h2_console" TargetMode="External"/><Relationship Id="rId2" Type="http://schemas.openxmlformats.org/officeDocument/2006/relationships/hyperlink" Target="http://www.h2database.com/html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3-us-west-2.amazonaws.com/prod-c2g/db/Winter2013/files/social.sq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An hour with</a:t>
            </a:r>
            <a:r>
              <a:rPr lang="en-US">
                <a:solidFill>
                  <a:srgbClr val="B71E42"/>
                </a:solidFill>
              </a:rPr>
              <a:t> database </a:t>
            </a:r>
            <a:r>
              <a:rPr lang="en-US"/>
              <a:t>and </a:t>
            </a:r>
            <a:r>
              <a:rPr lang="en-US" err="1">
                <a:solidFill>
                  <a:srgbClr val="B71E42"/>
                </a:solidFill>
              </a:rPr>
              <a:t>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/>
              <a:t>MArIhacks </a:t>
            </a:r>
            <a:r>
              <a:rPr lang="en-US" err="1"/>
              <a:t>learnathon</a:t>
            </a:r>
          </a:p>
          <a:p>
            <a:r>
              <a:rPr lang="en-US"/>
              <a:t>Iraj </a:t>
            </a:r>
            <a:r>
              <a:rPr lang="en-US" err="1"/>
              <a:t>hedayati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CDB2-3D66-4BBE-A2DA-DC6637E3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5514-29D4-4682-9B82-F7AFE0D9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UPDATE </a:t>
            </a:r>
            <a:r>
              <a:rPr lang="en-US" i="1" err="1"/>
              <a:t>table_name</a:t>
            </a:r>
            <a:br>
              <a:rPr lang="en-US">
                <a:latin typeface="+mn-ea"/>
                <a:cs typeface="+mn-ea"/>
              </a:rPr>
            </a:br>
            <a:r>
              <a:rPr lang="en-US" i="1"/>
              <a:t>SET column1 </a:t>
            </a:r>
            <a:r>
              <a:rPr lang="en-US"/>
              <a:t>=</a:t>
            </a:r>
            <a:r>
              <a:rPr lang="en-US" i="1"/>
              <a:t> value1</a:t>
            </a:r>
            <a:r>
              <a:rPr lang="en-US"/>
              <a:t>,</a:t>
            </a:r>
            <a:r>
              <a:rPr lang="en-US" i="1"/>
              <a:t> column2 </a:t>
            </a:r>
            <a:r>
              <a:rPr lang="en-US"/>
              <a:t>=</a:t>
            </a:r>
            <a:r>
              <a:rPr lang="en-US" i="1"/>
              <a:t> value2</a:t>
            </a:r>
            <a:r>
              <a:rPr lang="en-US"/>
              <a:t>, ...</a:t>
            </a:r>
            <a:br>
              <a:rPr lang="en-US">
                <a:latin typeface="+mn-ea"/>
                <a:cs typeface="+mn-ea"/>
              </a:rPr>
            </a:br>
            <a:r>
              <a:rPr lang="en-US"/>
              <a:t>WHERE </a:t>
            </a:r>
            <a:r>
              <a:rPr lang="en-US" i="1"/>
              <a:t>condition</a:t>
            </a:r>
            <a:r>
              <a:rPr lang="en-US"/>
              <a:t>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UPDATE </a:t>
            </a:r>
            <a:r>
              <a:rPr lang="en-US" err="1"/>
              <a:t>highschooler</a:t>
            </a:r>
          </a:p>
          <a:p>
            <a:pPr marL="0" indent="0">
              <a:buNone/>
            </a:pPr>
            <a:r>
              <a:rPr lang="en-US"/>
              <a:t>SET name='Caleb'</a:t>
            </a:r>
          </a:p>
          <a:p>
            <a:pPr marL="0" indent="0">
              <a:buNone/>
            </a:pPr>
            <a:r>
              <a:rPr lang="en-US"/>
              <a:t>WHERE id=1468</a:t>
            </a:r>
          </a:p>
        </p:txBody>
      </p:sp>
    </p:spTree>
    <p:extLst>
      <p:ext uri="{BB962C8B-B14F-4D97-AF65-F5344CB8AC3E}">
        <p14:creationId xmlns:p14="http://schemas.microsoft.com/office/powerpoint/2010/main" val="189191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6857-7265-479D-B29E-C74E6193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F878-CD5B-4CB9-AC5F-F6916327E9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SELECT column1, column2, column3, …</a:t>
            </a:r>
          </a:p>
          <a:p>
            <a:pPr marL="0" indent="0">
              <a:buNone/>
            </a:pPr>
            <a:r>
              <a:rPr lang="en-US"/>
              <a:t>FROM table1</a:t>
            </a:r>
          </a:p>
          <a:p>
            <a:pPr marL="0" indent="0">
              <a:buNone/>
            </a:pPr>
            <a:r>
              <a:rPr lang="en-US"/>
              <a:t>WHERE c1 AND c2 OR c3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CEE28B-B599-41A3-9EFE-2F3D625429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FROM: which table?</a:t>
            </a:r>
          </a:p>
          <a:p>
            <a:r>
              <a:rPr lang="en-US"/>
              <a:t>WHERE: filter rows</a:t>
            </a:r>
          </a:p>
          <a:p>
            <a:r>
              <a:rPr lang="en-US"/>
              <a:t>SELECT: what to return?</a:t>
            </a:r>
          </a:p>
          <a:p>
            <a:pPr lvl="1"/>
            <a:r>
              <a:rPr lang="en-US"/>
              <a:t>Column names</a:t>
            </a:r>
          </a:p>
          <a:p>
            <a:pPr lvl="1"/>
            <a:r>
              <a:rPr lang="en-US"/>
              <a:t>A function</a:t>
            </a:r>
          </a:p>
          <a:p>
            <a:pPr lvl="1"/>
            <a:r>
              <a:rPr lang="en-US"/>
              <a:t>STAR</a:t>
            </a:r>
          </a:p>
        </p:txBody>
      </p:sp>
    </p:spTree>
    <p:extLst>
      <p:ext uri="{BB962C8B-B14F-4D97-AF65-F5344CB8AC3E}">
        <p14:creationId xmlns:p14="http://schemas.microsoft.com/office/powerpoint/2010/main" val="43205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18C7-B002-44AA-A04D-BDD9D3F9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584E-88B7-4878-87AE-E05E5770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SELECT * FROM </a:t>
            </a:r>
            <a:r>
              <a:rPr lang="en-US" err="1"/>
              <a:t>highschooler</a:t>
            </a:r>
            <a:r>
              <a:rPr lang="en-US"/>
              <a:t>;</a:t>
            </a:r>
          </a:p>
          <a:p>
            <a:r>
              <a:rPr lang="en-US"/>
              <a:t>SELECT name FROM </a:t>
            </a:r>
            <a:r>
              <a:rPr lang="en-US" err="1"/>
              <a:t>highschooler</a:t>
            </a:r>
            <a:r>
              <a:rPr lang="en-US"/>
              <a:t> WHERE grade=9;</a:t>
            </a:r>
          </a:p>
          <a:p>
            <a:r>
              <a:rPr lang="en-US"/>
              <a:t>SELECT COUNT(*) FROM </a:t>
            </a:r>
            <a:r>
              <a:rPr lang="en-US" err="1"/>
              <a:t>highschooler</a:t>
            </a:r>
            <a:r>
              <a:rPr lang="en-US"/>
              <a:t> WHERE grade=10;</a:t>
            </a:r>
          </a:p>
          <a:p>
            <a:r>
              <a:rPr lang="en-US"/>
              <a:t>SELECT * </a:t>
            </a:r>
          </a:p>
          <a:p>
            <a:pPr marL="0" indent="0">
              <a:buNone/>
            </a:pPr>
            <a:r>
              <a:rPr lang="en-US"/>
              <a:t>    FROM </a:t>
            </a:r>
            <a:r>
              <a:rPr lang="en-US" err="1"/>
              <a:t>highschooler</a:t>
            </a:r>
            <a:r>
              <a:rPr lang="en-US"/>
              <a:t> </a:t>
            </a:r>
          </a:p>
          <a:p>
            <a:pPr marL="0" indent="0">
              <a:buNone/>
            </a:pPr>
            <a:r>
              <a:rPr lang="en-US"/>
              <a:t>    WHERE grade&gt;=10 </a:t>
            </a:r>
            <a:r>
              <a:rPr lang="en-US">
                <a:solidFill>
                  <a:srgbClr val="B71E42"/>
                </a:solidFill>
              </a:rPr>
              <a:t>AND </a:t>
            </a:r>
            <a:r>
              <a:rPr lang="en-US"/>
              <a:t>(name </a:t>
            </a:r>
            <a:r>
              <a:rPr lang="en-US">
                <a:solidFill>
                  <a:srgbClr val="795FAF"/>
                </a:solidFill>
              </a:rPr>
              <a:t>LIKE </a:t>
            </a:r>
            <a:r>
              <a:rPr lang="en-US"/>
              <a:t>'A%' </a:t>
            </a:r>
            <a:r>
              <a:rPr lang="en-US">
                <a:solidFill>
                  <a:srgbClr val="DE478E"/>
                </a:solidFill>
              </a:rPr>
              <a:t>OR </a:t>
            </a:r>
            <a:r>
              <a:rPr lang="en-US"/>
              <a:t>id&gt;1700)</a:t>
            </a:r>
          </a:p>
          <a:p>
            <a:r>
              <a:rPr lang="en-US"/>
              <a:t>SELECT * FROM </a:t>
            </a:r>
            <a:r>
              <a:rPr lang="en-US" err="1"/>
              <a:t>highschooler</a:t>
            </a:r>
            <a:r>
              <a:rPr lang="en-US"/>
              <a:t> </a:t>
            </a:r>
            <a:r>
              <a:rPr lang="en-US">
                <a:solidFill>
                  <a:srgbClr val="B71E42"/>
                </a:solidFill>
              </a:rPr>
              <a:t>ORDER BY</a:t>
            </a:r>
            <a:r>
              <a:rPr lang="en-US"/>
              <a:t> name;</a:t>
            </a:r>
          </a:p>
          <a:p>
            <a:r>
              <a:rPr lang="en-US"/>
              <a:t>SELECT grade, COUNT(*) FROM </a:t>
            </a:r>
            <a:r>
              <a:rPr lang="en-US" err="1"/>
              <a:t>highschooler</a:t>
            </a:r>
            <a:r>
              <a:rPr lang="en-US"/>
              <a:t> </a:t>
            </a:r>
            <a:r>
              <a:rPr lang="en-US">
                <a:solidFill>
                  <a:srgbClr val="B71E42"/>
                </a:solidFill>
              </a:rPr>
              <a:t>GROUP BY</a:t>
            </a:r>
            <a:r>
              <a:rPr lang="en-US"/>
              <a:t> grade;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6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3E72-AA7D-4696-A12A-BBD06CED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(join)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690E-2D08-4D0E-A75B-B4781E789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8209" y="2011363"/>
            <a:ext cx="4864616" cy="34480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Join operation is a cartesian product (also called FULL OUTER JOIN)</a:t>
            </a:r>
          </a:p>
          <a:p>
            <a:r>
              <a:rPr lang="en-US"/>
              <a:t>INNER JOIN only return those that match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B582B-B7A0-49FB-968C-B5ACA6E9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500" y="2017713"/>
            <a:ext cx="4915291" cy="3441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SELECT *</a:t>
            </a:r>
          </a:p>
          <a:p>
            <a:pPr marL="0" indent="0">
              <a:buNone/>
            </a:pPr>
            <a:r>
              <a:rPr lang="en-US"/>
              <a:t>FROM </a:t>
            </a:r>
            <a:r>
              <a:rPr lang="en-US" err="1"/>
              <a:t>highschooler</a:t>
            </a:r>
            <a:r>
              <a:rPr lang="en-US"/>
              <a:t> </a:t>
            </a:r>
            <a:r>
              <a:rPr lang="en-US">
                <a:solidFill>
                  <a:srgbClr val="B71E42"/>
                </a:solidFill>
              </a:rPr>
              <a:t>AS </a:t>
            </a:r>
            <a:r>
              <a:rPr lang="en-US"/>
              <a:t>t1 JOIN likes </a:t>
            </a:r>
            <a:r>
              <a:rPr lang="en-US">
                <a:solidFill>
                  <a:srgbClr val="B71E42"/>
                </a:solidFill>
              </a:rPr>
              <a:t>AS </a:t>
            </a:r>
            <a:r>
              <a:rPr lang="en-US"/>
              <a:t>t2</a:t>
            </a:r>
          </a:p>
          <a:p>
            <a:pPr marL="0" indent="0">
              <a:buNone/>
            </a:pPr>
            <a:r>
              <a:rPr lang="en-US"/>
              <a:t>SELECT *</a:t>
            </a:r>
          </a:p>
          <a:p>
            <a:pPr>
              <a:buNone/>
            </a:pPr>
            <a:r>
              <a:rPr lang="en-US"/>
              <a:t>FROM </a:t>
            </a:r>
            <a:r>
              <a:rPr lang="en-US" err="1"/>
              <a:t>highschooler</a:t>
            </a:r>
            <a:r>
              <a:rPr lang="en-US"/>
              <a:t> AS t1 INNER JOIN likes AS t2</a:t>
            </a:r>
          </a:p>
          <a:p>
            <a:pPr>
              <a:buNone/>
            </a:pPr>
            <a:r>
              <a:rPr lang="en-US"/>
              <a:t>ON t1.ID=t2.ID1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7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D57F-2671-466C-AFFA-251FD88E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AFD-5FBD-4DA7-9E0B-AF64D179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Who like who?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C3E6F-F620-4C32-A593-1418543136D3}"/>
              </a:ext>
            </a:extLst>
          </p:cNvPr>
          <p:cNvSpPr txBox="1"/>
          <p:nvPr/>
        </p:nvSpPr>
        <p:spPr>
          <a:xfrm>
            <a:off x="1450975" y="2581275"/>
            <a:ext cx="4196287" cy="31400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SELECT * </a:t>
            </a:r>
          </a:p>
          <a:p>
            <a:r>
              <a:rPr lang="en-US"/>
              <a:t>FROM ( </a:t>
            </a:r>
          </a:p>
          <a:p>
            <a:r>
              <a:rPr lang="en-US"/>
              <a:t>              SELECT * </a:t>
            </a:r>
          </a:p>
          <a:p>
            <a:r>
              <a:rPr lang="en-US"/>
              <a:t>               FROM </a:t>
            </a:r>
            <a:r>
              <a:rPr lang="en-US" err="1"/>
              <a:t>highschooler</a:t>
            </a:r>
            <a:r>
              <a:rPr lang="en-US"/>
              <a:t> AS t1 </a:t>
            </a:r>
          </a:p>
          <a:p>
            <a:r>
              <a:rPr lang="en-US"/>
              <a:t>                             INNER JOIN </a:t>
            </a:r>
          </a:p>
          <a:p>
            <a:r>
              <a:rPr lang="en-US"/>
              <a:t>                          likes AS t2 </a:t>
            </a:r>
          </a:p>
          <a:p>
            <a:r>
              <a:rPr lang="en-US"/>
              <a:t>                             ON t1.ID=t2.ID1</a:t>
            </a:r>
          </a:p>
          <a:p>
            <a:r>
              <a:rPr lang="en-US"/>
              <a:t>          ) AS t3</a:t>
            </a:r>
          </a:p>
          <a:p>
            <a:r>
              <a:rPr lang="en-US"/>
              <a:t>                 INNER JOIN</a:t>
            </a:r>
          </a:p>
          <a:p>
            <a:r>
              <a:rPr lang="en-US"/>
              <a:t>            highschooler AS t4</a:t>
            </a:r>
          </a:p>
          <a:p>
            <a:r>
              <a:rPr lang="en-US"/>
              <a:t>                  ON t4.ID=t3.ID2</a:t>
            </a:r>
          </a:p>
        </p:txBody>
      </p:sp>
      <p:pic>
        <p:nvPicPr>
          <p:cNvPr id="5" name="Picture 5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id="{4889EB73-9AE1-4405-B407-1C520A3B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1981200"/>
            <a:ext cx="6241995" cy="40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33176E4-3A28-43FB-83DE-6C345D63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1883" y="643467"/>
            <a:ext cx="6188233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80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D325D-74DA-45CC-AB2E-08296F0F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B709-03B4-488C-B48B-9BF7C9C3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Find the names of all students who are friends with someone named Gabriel</a:t>
            </a:r>
          </a:p>
          <a:p>
            <a:r>
              <a:rPr lang="en-US" dirty="0"/>
              <a:t>For every student who likes someone 2 or more grades younger than themselves, return that student's name and grade, and the name and grade of the student they like.</a:t>
            </a:r>
          </a:p>
          <a:p>
            <a:r>
              <a:rPr lang="en-US" dirty="0"/>
              <a:t>For every pair of students who both like each other, return the name and grade of both students. Include each pair only once, with the two names in alphabetical order. </a:t>
            </a:r>
          </a:p>
          <a:p>
            <a:r>
              <a:rPr lang="en-US" dirty="0"/>
              <a:t>Find all students who do not appear in the Likes table (as a student who likes or is liked) and return their names and grades. Sort by grade, then by name within each grade. </a:t>
            </a:r>
          </a:p>
        </p:txBody>
      </p:sp>
    </p:spTree>
    <p:extLst>
      <p:ext uri="{BB962C8B-B14F-4D97-AF65-F5344CB8AC3E}">
        <p14:creationId xmlns:p14="http://schemas.microsoft.com/office/powerpoint/2010/main" val="3730105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39B2-EA73-4EB1-AC65-D8BC0DC7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A62F-347C-4A1C-B868-8C095D4C2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Stanford University online learning SQL</a:t>
            </a:r>
          </a:p>
          <a:p>
            <a:pPr lvl="1"/>
            <a:r>
              <a:rPr lang="en-US">
                <a:hlinkClick r:id="rId2"/>
              </a:rPr>
              <a:t>https://lagunita.stanford.edu/courses/DB/SQL/SelfPaced/courseware/ch-sql/seq-vid-introduction_to_sql/</a:t>
            </a:r>
          </a:p>
          <a:p>
            <a:r>
              <a:rPr lang="en-US"/>
              <a:t>H2 Tutorial:</a:t>
            </a:r>
          </a:p>
          <a:p>
            <a:pPr lvl="1"/>
            <a:r>
              <a:rPr lang="en-US">
                <a:hlinkClick r:id="rId3"/>
              </a:rPr>
              <a:t>http://www.h2database.com/html/tutorial.html</a:t>
            </a:r>
          </a:p>
          <a:p>
            <a:r>
              <a:rPr lang="en-US"/>
              <a:t>W3School SQL commands + practice:</a:t>
            </a:r>
          </a:p>
          <a:p>
            <a:pPr lvl="1"/>
            <a:r>
              <a:rPr lang="en-US">
                <a:hlinkClick r:id="rId4"/>
              </a:rPr>
              <a:t>https://www.w3schools.com/sql/</a:t>
            </a:r>
          </a:p>
          <a:p>
            <a:r>
              <a:rPr lang="en-US"/>
              <a:t>Practice SQL</a:t>
            </a:r>
          </a:p>
          <a:p>
            <a:pPr lvl="1"/>
            <a:r>
              <a:rPr lang="en-US"/>
              <a:t>https://sqlzoo.net/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1E8EC89-86BC-4558-B010-53DF36A5AB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977EF3-E0BF-4719-9C15-8564B7D68F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5DC397C-2B77-4200-B02F-47CA26CA2A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AFA304-05B8-441F-BA73-B92E08BD6E0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CCDDFF-B9CC-494C-8BEE-2451CD79A0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4" descr="A close up of a toy&#10;&#10;Description generated with high confidence">
            <a:extLst>
              <a:ext uri="{FF2B5EF4-FFF2-40B4-BE49-F238E27FC236}">
                <a16:creationId xmlns:a16="http://schemas.microsoft.com/office/drawing/2014/main" id="{28610BED-BF55-406F-98F9-29F850F02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190875"/>
            <a:ext cx="1769717" cy="1757017"/>
          </a:xfrm>
          <a:prstGeom prst="rect">
            <a:avLst/>
          </a:prstGeom>
        </p:spPr>
      </p:pic>
      <p:pic>
        <p:nvPicPr>
          <p:cNvPr id="16" name="Picture 16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4DECA086-43A4-4D45-A2DA-C4EB9CBBC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25" y="4429125"/>
            <a:ext cx="1889686" cy="1872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8EC61F-11E9-44DC-B533-A4A1AE2A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>
            <a:normAutofit/>
          </a:bodyPr>
          <a:lstStyle/>
          <a:p>
            <a:r>
              <a:rPr lang="en-US" sz="2200"/>
              <a:t>Relational database</a:t>
            </a:r>
            <a:br>
              <a:rPr lang="en-US" sz="2200">
                <a:latin typeface="+mj-ea"/>
                <a:cs typeface="+mj-ea"/>
              </a:rPr>
            </a:br>
            <a:endParaRPr lang="en-US" sz="220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3C3E-C904-4073-B0B4-0FEFF22D9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450613"/>
          </a:xfrm>
        </p:spPr>
        <p:txBody>
          <a:bodyPr>
            <a:normAutofit/>
          </a:bodyPr>
          <a:lstStyle/>
          <a:p>
            <a:r>
              <a:rPr lang="en-US"/>
              <a:t>Entities and their relations</a:t>
            </a:r>
          </a:p>
          <a:p>
            <a:r>
              <a:rPr lang="en-US"/>
              <a:t>One-to-one relation</a:t>
            </a:r>
          </a:p>
          <a:p>
            <a:r>
              <a:rPr lang="en-US"/>
              <a:t>Many-to-Many</a:t>
            </a:r>
          </a:p>
          <a:p>
            <a:r>
              <a:rPr lang="en-US"/>
              <a:t>Many-to-one relation</a:t>
            </a:r>
          </a:p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93123E-532C-468D-A94D-93E5B4361D66}"/>
              </a:ext>
            </a:extLst>
          </p:cNvPr>
          <p:cNvSpPr txBox="1"/>
          <p:nvPr/>
        </p:nvSpPr>
        <p:spPr>
          <a:xfrm>
            <a:off x="9877425" y="4114800"/>
            <a:ext cx="17827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/>
              </a:rPr>
              <a:t>Mathematics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DA1B36-314D-41A9-A6E8-D53E1E76B783}"/>
              </a:ext>
            </a:extLst>
          </p:cNvPr>
          <p:cNvCxnSpPr/>
          <p:nvPr/>
        </p:nvCxnSpPr>
        <p:spPr>
          <a:xfrm>
            <a:off x="8210550" y="4191000"/>
            <a:ext cx="1682803" cy="10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3831C0-7941-49B5-9876-48324448BD38}"/>
              </a:ext>
            </a:extLst>
          </p:cNvPr>
          <p:cNvCxnSpPr/>
          <p:nvPr/>
        </p:nvCxnSpPr>
        <p:spPr>
          <a:xfrm flipV="1">
            <a:off x="9572625" y="4257675"/>
            <a:ext cx="299677" cy="100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F05D61-A117-4C78-9C00-E0257E85906C}"/>
              </a:ext>
            </a:extLst>
          </p:cNvPr>
          <p:cNvSpPr txBox="1"/>
          <p:nvPr/>
        </p:nvSpPr>
        <p:spPr>
          <a:xfrm rot="120000">
            <a:off x="8524875" y="3905250"/>
            <a:ext cx="82217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omic Sans MS"/>
              </a:rPr>
              <a:t>takes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DD7413-06BE-427B-87CA-2523922A2566}"/>
              </a:ext>
            </a:extLst>
          </p:cNvPr>
          <p:cNvSpPr txBox="1"/>
          <p:nvPr/>
        </p:nvSpPr>
        <p:spPr>
          <a:xfrm rot="-4440000">
            <a:off x="9153525" y="4524375"/>
            <a:ext cx="82217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omic Sans MS"/>
              </a:rPr>
              <a:t>takes</a:t>
            </a:r>
          </a:p>
        </p:txBody>
      </p:sp>
      <p:pic>
        <p:nvPicPr>
          <p:cNvPr id="28" name="Picture 30" descr="A close up of a chair&#10;&#10;Description generated with very high confidence">
            <a:extLst>
              <a:ext uri="{FF2B5EF4-FFF2-40B4-BE49-F238E27FC236}">
                <a16:creationId xmlns:a16="http://schemas.microsoft.com/office/drawing/2014/main" id="{D9C632DA-D3DE-4A0E-8FB8-6D17C7EB1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125" y="600075"/>
            <a:ext cx="805948" cy="896604"/>
          </a:xfrm>
          <a:prstGeom prst="rect">
            <a:avLst/>
          </a:prstGeom>
        </p:spPr>
      </p:pic>
      <p:pic>
        <p:nvPicPr>
          <p:cNvPr id="32" name="Picture 30" descr="A close up of a chair&#10;&#10;Description generated with very high confidence">
            <a:extLst>
              <a:ext uri="{FF2B5EF4-FFF2-40B4-BE49-F238E27FC236}">
                <a16:creationId xmlns:a16="http://schemas.microsoft.com/office/drawing/2014/main" id="{6607270A-451E-4C41-8D2F-39A40CB82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275" y="1847088"/>
            <a:ext cx="805948" cy="896604"/>
          </a:xfrm>
          <a:prstGeom prst="rect">
            <a:avLst/>
          </a:prstGeom>
        </p:spPr>
      </p:pic>
      <p:pic>
        <p:nvPicPr>
          <p:cNvPr id="33" name="Picture 14" descr="A close up of a toy&#10;&#10;Description generated with high confidence">
            <a:extLst>
              <a:ext uri="{FF2B5EF4-FFF2-40B4-BE49-F238E27FC236}">
                <a16:creationId xmlns:a16="http://schemas.microsoft.com/office/drawing/2014/main" id="{03D3CDBE-2EC3-4DC7-822B-BE434118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184785"/>
            <a:ext cx="1769717" cy="1757017"/>
          </a:xfrm>
          <a:prstGeom prst="rect">
            <a:avLst/>
          </a:prstGeom>
        </p:spPr>
      </p:pic>
      <p:pic>
        <p:nvPicPr>
          <p:cNvPr id="34" name="Picture 16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1A8E4C73-FDCF-41C6-AA88-977D84FBC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593" y="1358258"/>
            <a:ext cx="1889686" cy="18722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8EF4E30-B17F-4DBF-A24C-0F7178A426E3}"/>
              </a:ext>
            </a:extLst>
          </p:cNvPr>
          <p:cNvSpPr txBox="1"/>
          <p:nvPr/>
        </p:nvSpPr>
        <p:spPr>
          <a:xfrm>
            <a:off x="7781925" y="5633720"/>
            <a:ext cx="1110343" cy="3683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/>
              </a:rPr>
              <a:t>Emma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F48EEE-5D71-4122-A9EB-F4EFEE845B3D}"/>
              </a:ext>
            </a:extLst>
          </p:cNvPr>
          <p:cNvSpPr txBox="1"/>
          <p:nvPr/>
        </p:nvSpPr>
        <p:spPr>
          <a:xfrm>
            <a:off x="7735019" y="2551579"/>
            <a:ext cx="1110343" cy="3683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/>
              </a:rPr>
              <a:t>Emma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55427C-3B03-4F06-85AA-6FFBCA0A56D5}"/>
              </a:ext>
            </a:extLst>
          </p:cNvPr>
          <p:cNvSpPr txBox="1"/>
          <p:nvPr/>
        </p:nvSpPr>
        <p:spPr>
          <a:xfrm>
            <a:off x="6701106" y="1358258"/>
            <a:ext cx="1225604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/>
              </a:rPr>
              <a:t>Caleb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79769B-4B15-4C00-A881-020AE5EDBDAE}"/>
              </a:ext>
            </a:extLst>
          </p:cNvPr>
          <p:cNvSpPr txBox="1"/>
          <p:nvPr/>
        </p:nvSpPr>
        <p:spPr>
          <a:xfrm>
            <a:off x="6572250" y="4387071"/>
            <a:ext cx="1225604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/>
              </a:rPr>
              <a:t>Caleb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937A7E-236B-4006-86DA-05E20C6AAD6E}"/>
              </a:ext>
            </a:extLst>
          </p:cNvPr>
          <p:cNvCxnSpPr/>
          <p:nvPr/>
        </p:nvCxnSpPr>
        <p:spPr>
          <a:xfrm flipV="1">
            <a:off x="8273601" y="1091737"/>
            <a:ext cx="1817274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2F467C-8076-4083-8320-2D2122FD980C}"/>
              </a:ext>
            </a:extLst>
          </p:cNvPr>
          <p:cNvCxnSpPr>
            <a:cxnSpLocks/>
          </p:cNvCxnSpPr>
          <p:nvPr/>
        </p:nvCxnSpPr>
        <p:spPr>
          <a:xfrm flipV="1">
            <a:off x="9275207" y="2465897"/>
            <a:ext cx="856771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15FB75-3019-4162-A6EB-947CD0F363FC}"/>
              </a:ext>
            </a:extLst>
          </p:cNvPr>
          <p:cNvSpPr txBox="1"/>
          <p:nvPr/>
        </p:nvSpPr>
        <p:spPr>
          <a:xfrm>
            <a:off x="8830627" y="768246"/>
            <a:ext cx="879822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/>
              </a:rPr>
              <a:t>fills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FC0E02-206B-4D07-949F-9ACA9B77926E}"/>
              </a:ext>
            </a:extLst>
          </p:cNvPr>
          <p:cNvSpPr txBox="1"/>
          <p:nvPr/>
        </p:nvSpPr>
        <p:spPr>
          <a:xfrm>
            <a:off x="9238145" y="2105880"/>
            <a:ext cx="879822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/>
              </a:rPr>
              <a:t>fills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3A1CC0-CAD8-4906-B901-9DBDCAB351EF}"/>
              </a:ext>
            </a:extLst>
          </p:cNvPr>
          <p:cNvSpPr txBox="1"/>
          <p:nvPr/>
        </p:nvSpPr>
        <p:spPr>
          <a:xfrm>
            <a:off x="11006407" y="882087"/>
            <a:ext cx="879822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/>
              </a:rPr>
              <a:t>Seat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E53C70-A8ED-4FD7-8C77-E18FD1A0E0D8}"/>
              </a:ext>
            </a:extLst>
          </p:cNvPr>
          <p:cNvSpPr txBox="1"/>
          <p:nvPr/>
        </p:nvSpPr>
        <p:spPr>
          <a:xfrm>
            <a:off x="11049000" y="2207362"/>
            <a:ext cx="87982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/>
              </a:rPr>
              <a:t>Seat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3EE067-1A19-4018-BC6A-9B574BE36C8E}"/>
              </a:ext>
            </a:extLst>
          </p:cNvPr>
          <p:cNvSpPr txBox="1"/>
          <p:nvPr/>
        </p:nvSpPr>
        <p:spPr>
          <a:xfrm>
            <a:off x="10201275" y="5048250"/>
            <a:ext cx="17827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/>
              </a:rPr>
              <a:t>History</a:t>
            </a:r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A536E0-A433-4536-AE7F-3FDB3A0ADA56}"/>
              </a:ext>
            </a:extLst>
          </p:cNvPr>
          <p:cNvCxnSpPr>
            <a:cxnSpLocks/>
          </p:cNvCxnSpPr>
          <p:nvPr/>
        </p:nvCxnSpPr>
        <p:spPr>
          <a:xfrm flipV="1">
            <a:off x="9567070" y="5260943"/>
            <a:ext cx="637508" cy="6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F212AF9-9C2F-4A97-9617-33C1AAD4EBFD}"/>
              </a:ext>
            </a:extLst>
          </p:cNvPr>
          <p:cNvSpPr txBox="1"/>
          <p:nvPr/>
        </p:nvSpPr>
        <p:spPr>
          <a:xfrm rot="-420000">
            <a:off x="9420225" y="5032974"/>
            <a:ext cx="82217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Comic Sans MS"/>
              </a:rPr>
              <a:t>takes</a:t>
            </a:r>
          </a:p>
        </p:txBody>
      </p:sp>
    </p:spTree>
    <p:extLst>
      <p:ext uri="{BB962C8B-B14F-4D97-AF65-F5344CB8AC3E}">
        <p14:creationId xmlns:p14="http://schemas.microsoft.com/office/powerpoint/2010/main" val="243000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0D49-979C-471B-98FB-9D1ABDF3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454D-8EF4-4FCB-8078-2E3D4FF2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070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sz="1700"/>
              <a:t>Table or sometimes called Relation</a:t>
            </a:r>
          </a:p>
          <a:p>
            <a:pPr lvl="1"/>
            <a:r>
              <a:rPr lang="en-US" sz="1700"/>
              <a:t>Each entity is a table</a:t>
            </a:r>
          </a:p>
          <a:p>
            <a:pPr lvl="1"/>
            <a:r>
              <a:rPr lang="en-US" sz="1700"/>
              <a:t>Sometimes a relation is a table (e.g. many-to-one)</a:t>
            </a:r>
          </a:p>
          <a:p>
            <a:pPr lvl="1"/>
            <a:r>
              <a:rPr lang="en-US" sz="1700"/>
              <a:t>Each table is a set of Rows (also called Record or Tuple</a:t>
            </a:r>
          </a:p>
          <a:p>
            <a:pPr lvl="1"/>
            <a:r>
              <a:rPr lang="en-US" sz="1700"/>
              <a:t>Each Row consists a set of Columns (also called Attributes)</a:t>
            </a:r>
          </a:p>
          <a:p>
            <a:pPr lvl="1"/>
            <a:r>
              <a:rPr lang="en-US" sz="1700"/>
              <a:t>Key: there are different key definition but we focus only on Primary Key and Foreign Key</a:t>
            </a:r>
          </a:p>
          <a:p>
            <a:pPr lvl="1"/>
            <a:r>
              <a:rPr lang="en-US" sz="1700"/>
              <a:t>Schema is structure and design of database (tables and relations)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E0618CC-7A21-41FF-82F9-26270AA12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53408"/>
              </p:ext>
            </p:extLst>
          </p:nvPr>
        </p:nvGraphicFramePr>
        <p:xfrm>
          <a:off x="1238250" y="3200400"/>
          <a:ext cx="3829046" cy="111252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2498">
                  <a:extLst>
                    <a:ext uri="{9D8B030D-6E8A-4147-A177-3AD203B41FA5}">
                      <a16:colId xmlns:a16="http://schemas.microsoft.com/office/drawing/2014/main" val="291073886"/>
                    </a:ext>
                  </a:extLst>
                </a:gridCol>
                <a:gridCol w="895348">
                  <a:extLst>
                    <a:ext uri="{9D8B030D-6E8A-4147-A177-3AD203B41FA5}">
                      <a16:colId xmlns:a16="http://schemas.microsoft.com/office/drawing/2014/main" val="209630880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212277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7768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6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Caleb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5142223456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8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5141119876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92045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C35646-A94A-48E3-B946-447FB5D54832}"/>
              </a:ext>
            </a:extLst>
          </p:cNvPr>
          <p:cNvSpPr/>
          <p:nvPr/>
        </p:nvSpPr>
        <p:spPr>
          <a:xfrm>
            <a:off x="2171700" y="3028950"/>
            <a:ext cx="914400" cy="1454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E7911F-F303-487C-B9A6-1D678535D28A}"/>
              </a:ext>
            </a:extLst>
          </p:cNvPr>
          <p:cNvSpPr txBox="1"/>
          <p:nvPr/>
        </p:nvSpPr>
        <p:spPr>
          <a:xfrm>
            <a:off x="2063870" y="2533650"/>
            <a:ext cx="1121604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B71E42"/>
                </a:solidFill>
                <a:latin typeface="Comic Sans MS"/>
              </a:rPr>
              <a:t>Column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3CC080-F73A-4FCE-AD06-5C6431781337}"/>
              </a:ext>
            </a:extLst>
          </p:cNvPr>
          <p:cNvSpPr/>
          <p:nvPr/>
        </p:nvSpPr>
        <p:spPr>
          <a:xfrm>
            <a:off x="1104900" y="3546349"/>
            <a:ext cx="4089400" cy="355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F8A99-F9E8-4674-9EC6-06AE87A520DC}"/>
              </a:ext>
            </a:extLst>
          </p:cNvPr>
          <p:cNvSpPr txBox="1"/>
          <p:nvPr/>
        </p:nvSpPr>
        <p:spPr>
          <a:xfrm>
            <a:off x="341452" y="3554413"/>
            <a:ext cx="749161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B71E42"/>
                </a:solidFill>
                <a:latin typeface="Comic Sans MS"/>
              </a:rPr>
              <a:t>Row</a:t>
            </a:r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D2C5FA6-6E66-4D18-A66F-81FF1ADD00C1}"/>
              </a:ext>
            </a:extLst>
          </p:cNvPr>
          <p:cNvCxnSpPr/>
          <p:nvPr/>
        </p:nvCxnSpPr>
        <p:spPr>
          <a:xfrm flipH="1" flipV="1">
            <a:off x="754487" y="2505827"/>
            <a:ext cx="572062" cy="7409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FBBD9D-0EEE-4EFB-BB22-9ECCD67B6670}"/>
              </a:ext>
            </a:extLst>
          </p:cNvPr>
          <p:cNvSpPr txBox="1"/>
          <p:nvPr/>
        </p:nvSpPr>
        <p:spPr>
          <a:xfrm>
            <a:off x="0" y="1585676"/>
            <a:ext cx="1459438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B71E42"/>
                </a:solidFill>
              </a:rPr>
              <a:t>Primary Key</a:t>
            </a:r>
          </a:p>
          <a:p>
            <a:pPr algn="ctr"/>
            <a:r>
              <a:rPr lang="en-US">
                <a:solidFill>
                  <a:srgbClr val="586EA6"/>
                </a:solidFill>
              </a:rPr>
              <a:t>Unique for each row</a:t>
            </a:r>
          </a:p>
        </p:txBody>
      </p:sp>
    </p:spTree>
    <p:extLst>
      <p:ext uri="{BB962C8B-B14F-4D97-AF65-F5344CB8AC3E}">
        <p14:creationId xmlns:p14="http://schemas.microsoft.com/office/powerpoint/2010/main" val="73888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8538-964C-4C4F-9977-56C45651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E989-57FE-41E8-9525-967B764BC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each entity add a table that reflects attributes of that entity</a:t>
            </a:r>
          </a:p>
          <a:p>
            <a:r>
              <a:rPr lang="en-US"/>
              <a:t>For each entity select (or add) a unique column as primary key</a:t>
            </a:r>
          </a:p>
          <a:p>
            <a:r>
              <a:rPr lang="en-US"/>
              <a:t>Relations:</a:t>
            </a:r>
          </a:p>
          <a:p>
            <a:pPr lvl="1"/>
            <a:r>
              <a:rPr lang="en-US"/>
              <a:t>One-to-One and Many-to-One and One-to-Many: in the source table (e.g. student) add a column that holds primary key of destination table (e.g. seat). This is called Foreign Key)</a:t>
            </a:r>
          </a:p>
          <a:p>
            <a:pPr lvl="1"/>
            <a:r>
              <a:rPr lang="en-US"/>
              <a:t>Many-to-Many: add a table for this relation. It has Foreign Keys to each entity involved in this relation (e.g. Student ID and Course ID). It is like breaking it down to two One-to-Many and Many-to-One relations.</a:t>
            </a:r>
          </a:p>
        </p:txBody>
      </p:sp>
    </p:spTree>
    <p:extLst>
      <p:ext uri="{BB962C8B-B14F-4D97-AF65-F5344CB8AC3E}">
        <p14:creationId xmlns:p14="http://schemas.microsoft.com/office/powerpoint/2010/main" val="374671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1CDB-A8CA-4AB3-BDCA-7443CFD2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105576-B61F-4C50-B0DB-1E5DE21A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2000250"/>
            <a:ext cx="9604375" cy="2132190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E9A079C3-CF4D-4E8B-9B16-7C98B65E3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2981325"/>
            <a:ext cx="260561" cy="259536"/>
          </a:xfrm>
          <a:prstGeom prst="rect">
            <a:avLst/>
          </a:prstGeom>
        </p:spPr>
      </p:pic>
      <p:pic>
        <p:nvPicPr>
          <p:cNvPr id="8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8F55DB85-F236-40A6-AA37-11991EE81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752725"/>
            <a:ext cx="260561" cy="259536"/>
          </a:xfrm>
          <a:prstGeom prst="rect">
            <a:avLst/>
          </a:prstGeom>
        </p:spPr>
      </p:pic>
      <p:pic>
        <p:nvPicPr>
          <p:cNvPr id="9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0E0FF295-FEE9-4880-ADD8-C95E11105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825" y="2981325"/>
            <a:ext cx="260561" cy="259536"/>
          </a:xfrm>
          <a:prstGeom prst="rect">
            <a:avLst/>
          </a:prstGeom>
        </p:spPr>
      </p:pic>
      <p:pic>
        <p:nvPicPr>
          <p:cNvPr id="10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A20EF235-EF29-4DB3-887E-71BD2A7BD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275" y="2981325"/>
            <a:ext cx="260561" cy="25953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D86AA0-00CC-4014-BB81-1FF9E7DAF3AC}"/>
              </a:ext>
            </a:extLst>
          </p:cNvPr>
          <p:cNvSpPr/>
          <p:nvPr/>
        </p:nvSpPr>
        <p:spPr>
          <a:xfrm>
            <a:off x="3676650" y="3762375"/>
            <a:ext cx="914400" cy="26023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563168-C389-40B9-A5E5-9B97E230FD1D}"/>
              </a:ext>
            </a:extLst>
          </p:cNvPr>
          <p:cNvSpPr/>
          <p:nvPr/>
        </p:nvSpPr>
        <p:spPr>
          <a:xfrm>
            <a:off x="7810500" y="3495675"/>
            <a:ext cx="1158815" cy="26035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F0C2CC-9B98-4CC7-88FF-EDF4C336BD9B}"/>
              </a:ext>
            </a:extLst>
          </p:cNvPr>
          <p:cNvSpPr/>
          <p:nvPr/>
        </p:nvSpPr>
        <p:spPr>
          <a:xfrm>
            <a:off x="5629275" y="3240117"/>
            <a:ext cx="1036607" cy="26035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1858B5-DA3D-413D-BE70-5B5C8625E613}"/>
              </a:ext>
            </a:extLst>
          </p:cNvPr>
          <p:cNvSpPr/>
          <p:nvPr/>
        </p:nvSpPr>
        <p:spPr>
          <a:xfrm>
            <a:off x="5629275" y="2981325"/>
            <a:ext cx="1158815" cy="26035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063E-4326-49A6-A6B4-C68B7DFF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21AF-BF93-4427-B3F1-FF414820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An in-memory database: H2</a:t>
            </a:r>
          </a:p>
          <a:p>
            <a:pPr lvl="1"/>
            <a:r>
              <a:rPr lang="en-US"/>
              <a:t>Download: </a:t>
            </a:r>
            <a:r>
              <a:rPr lang="en-US">
                <a:hlinkClick r:id="rId2"/>
              </a:rPr>
              <a:t>http://www.h2database.com/html/download.html</a:t>
            </a:r>
          </a:p>
          <a:p>
            <a:r>
              <a:rPr lang="en-US"/>
              <a:t>H2 is JVM based, so you need install Oracle Java 7 or later</a:t>
            </a:r>
          </a:p>
          <a:p>
            <a:r>
              <a:rPr lang="en-US"/>
              <a:t>Start using H2: </a:t>
            </a:r>
          </a:p>
          <a:p>
            <a:pPr lvl="1"/>
            <a:r>
              <a:rPr lang="en-US">
                <a:hlinkClick r:id="rId3"/>
              </a:rPr>
              <a:t>http://www.h2database.com/html/tutorial.html#tutorial_starting_h2_console</a:t>
            </a:r>
          </a:p>
          <a:p>
            <a:r>
              <a:rPr lang="en-US"/>
              <a:t>Prepare schema: </a:t>
            </a:r>
          </a:p>
          <a:p>
            <a:pPr lvl="1"/>
            <a:r>
              <a:rPr lang="en-US">
                <a:hlinkClick r:id="rId4"/>
              </a:rPr>
              <a:t>https://s3-us-west-2.amazonaws.com/prod-c2g/db/Winter2013/files/social.sql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F263-A634-4BC2-9452-47708A83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E5373C-A8F9-4E2B-A98D-944ED17B7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91440" rIns="91440" bIns="45720" rtlCol="0" anchor="t">
            <a:normAutofit/>
          </a:bodyPr>
          <a:lstStyle/>
          <a:p>
            <a:r>
              <a:rPr lang="en-US"/>
              <a:t>A language to query a database</a:t>
            </a:r>
          </a:p>
        </p:txBody>
      </p:sp>
    </p:spTree>
    <p:extLst>
      <p:ext uri="{BB962C8B-B14F-4D97-AF65-F5344CB8AC3E}">
        <p14:creationId xmlns:p14="http://schemas.microsoft.com/office/powerpoint/2010/main" val="52234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E847-2D80-4A69-8ABF-F0393F9E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1B05-B37C-491A-8423-AC22B236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Definition Language (DDL): define schema</a:t>
            </a:r>
          </a:p>
          <a:p>
            <a:r>
              <a:rPr lang="en-US"/>
              <a:t>Data Manipulation Language (DML): </a:t>
            </a:r>
          </a:p>
          <a:p>
            <a:pPr lvl="1"/>
            <a:r>
              <a:rPr lang="en-US"/>
              <a:t>INSERT</a:t>
            </a:r>
          </a:p>
          <a:p>
            <a:pPr lvl="1"/>
            <a:r>
              <a:rPr lang="en-US"/>
              <a:t>UPDATE</a:t>
            </a:r>
          </a:p>
          <a:p>
            <a:pPr lvl="1"/>
            <a:r>
              <a:rPr lang="en-US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97054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DAB5-4F13-44A9-B1EC-877C2F4E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7A1C-2D09-4685-9DEC-463E11D9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INSERT INTO </a:t>
            </a:r>
            <a:r>
              <a:rPr lang="en-US" i="1" err="1"/>
              <a:t>table_name</a:t>
            </a:r>
            <a:r>
              <a:rPr lang="en-US"/>
              <a:t> (</a:t>
            </a:r>
            <a:r>
              <a:rPr lang="en-US" i="1"/>
              <a:t>column1</a:t>
            </a:r>
            <a:r>
              <a:rPr lang="en-US"/>
              <a:t>,</a:t>
            </a:r>
            <a:r>
              <a:rPr lang="en-US" i="1"/>
              <a:t> column2</a:t>
            </a:r>
            <a:r>
              <a:rPr lang="en-US"/>
              <a:t>,</a:t>
            </a:r>
            <a:r>
              <a:rPr lang="en-US" i="1"/>
              <a:t> column3</a:t>
            </a:r>
            <a:r>
              <a:rPr lang="en-US"/>
              <a:t>, ...)</a:t>
            </a:r>
            <a:br>
              <a:rPr lang="en-US">
                <a:latin typeface="+mn-ea"/>
                <a:cs typeface="+mn-ea"/>
              </a:rPr>
            </a:br>
            <a:r>
              <a:rPr lang="en-US"/>
              <a:t>VALUES (</a:t>
            </a:r>
            <a:r>
              <a:rPr lang="en-US" i="1"/>
              <a:t>value1</a:t>
            </a:r>
            <a:r>
              <a:rPr lang="en-US"/>
              <a:t>,</a:t>
            </a:r>
            <a:r>
              <a:rPr lang="en-US" i="1"/>
              <a:t> value2</a:t>
            </a:r>
            <a:r>
              <a:rPr lang="en-US"/>
              <a:t>,</a:t>
            </a:r>
            <a:r>
              <a:rPr lang="en-US" i="1"/>
              <a:t> value3</a:t>
            </a:r>
            <a:r>
              <a:rPr lang="en-US"/>
              <a:t>, ...);</a:t>
            </a:r>
          </a:p>
          <a:p>
            <a:pPr marL="0" indent="0">
              <a:buNone/>
            </a:pPr>
            <a:endParaRPr lang="en-US"/>
          </a:p>
          <a:p>
            <a:pPr>
              <a:buNone/>
            </a:pPr>
            <a:r>
              <a:rPr lang="en-US"/>
              <a:t>INSERT INTO </a:t>
            </a:r>
            <a:r>
              <a:rPr lang="en-US" err="1"/>
              <a:t>highschooler</a:t>
            </a:r>
            <a:r>
              <a:rPr lang="en-US"/>
              <a:t> (id, name, grade) VALUES (1510, 'Jordan', 9);</a:t>
            </a:r>
          </a:p>
          <a:p>
            <a:pPr>
              <a:buNone/>
            </a:pPr>
            <a:r>
              <a:rPr lang="en-US"/>
              <a:t>INSERT INTO </a:t>
            </a:r>
            <a:r>
              <a:rPr lang="en-US" err="1"/>
              <a:t>highschooler</a:t>
            </a:r>
            <a:r>
              <a:rPr lang="en-US"/>
              <a:t> VALUES (1510, 'Jordan', 9);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Both are the same. Because we provided values for each column and they are in the same order.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0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Gallery</vt:lpstr>
      <vt:lpstr>An hour with database and sql</vt:lpstr>
      <vt:lpstr>Relational database </vt:lpstr>
      <vt:lpstr>Table</vt:lpstr>
      <vt:lpstr>Design schema</vt:lpstr>
      <vt:lpstr>Practice</vt:lpstr>
      <vt:lpstr>System requirements</vt:lpstr>
      <vt:lpstr>SQL</vt:lpstr>
      <vt:lpstr>intro</vt:lpstr>
      <vt:lpstr>INSERT</vt:lpstr>
      <vt:lpstr>update</vt:lpstr>
      <vt:lpstr>select</vt:lpstr>
      <vt:lpstr>SELECT</vt:lpstr>
      <vt:lpstr>Select (join)</vt:lpstr>
      <vt:lpstr>JOIN practice</vt:lpstr>
      <vt:lpstr>PowerPoint Presentation</vt:lpstr>
      <vt:lpstr>practice</vt:lpstr>
      <vt:lpstr>More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hour with database and sql</dc:title>
  <cp:revision>2</cp:revision>
  <dcterms:modified xsi:type="dcterms:W3CDTF">2018-02-04T01:29:05Z</dcterms:modified>
</cp:coreProperties>
</file>