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5" r:id="rId22"/>
    <p:sldId id="276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88" autoAdjust="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073D2-FBEF-D3FF-7724-C052C9855E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Dependency</a:t>
            </a:r>
            <a:r>
              <a:rPr lang="it-IT" dirty="0"/>
              <a:t> Injection in </a:t>
            </a:r>
            <a:r>
              <a:rPr lang="it-IT" dirty="0" err="1"/>
              <a:t>.net</a:t>
            </a:r>
            <a:endParaRPr lang="it-I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D27D5-58E1-4CEB-A52A-DF56CE4A77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Francesco Sillani</a:t>
            </a:r>
          </a:p>
          <a:p>
            <a:r>
              <a:rPr lang="it-IT" sz="1200" b="1" i="1" dirty="0"/>
              <a:t>Software </a:t>
            </a:r>
            <a:r>
              <a:rPr lang="it-IT" sz="1200" b="1" i="1" dirty="0" err="1"/>
              <a:t>architect</a:t>
            </a:r>
            <a:endParaRPr lang="it-IT" sz="1200" b="1" i="1" dirty="0"/>
          </a:p>
          <a:p>
            <a:r>
              <a:rPr lang="it-IT" sz="1200" dirty="0" err="1"/>
              <a:t>Remira</a:t>
            </a:r>
            <a:r>
              <a:rPr lang="it-IT" sz="1200" dirty="0"/>
              <a:t> Italia S.R.L.</a:t>
            </a:r>
          </a:p>
        </p:txBody>
      </p:sp>
    </p:spTree>
    <p:extLst>
      <p:ext uri="{BB962C8B-B14F-4D97-AF65-F5344CB8AC3E}">
        <p14:creationId xmlns:p14="http://schemas.microsoft.com/office/powerpoint/2010/main" val="2406700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E3D45-E333-66F4-A08B-38DDB5D57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 dirty="0"/>
              <a:t>Explicit </a:t>
            </a:r>
            <a:r>
              <a:rPr lang="it-IT" dirty="0" err="1"/>
              <a:t>dependencies</a:t>
            </a:r>
            <a:endParaRPr lang="it-IT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19BE64-9D6D-B9E3-E90E-7E306F1B1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Classi</a:t>
            </a:r>
            <a:r>
              <a:rPr lang="en-US" dirty="0"/>
              <a:t> e </a:t>
            </a:r>
            <a:r>
              <a:rPr lang="en-US" dirty="0" err="1"/>
              <a:t>metodi</a:t>
            </a:r>
            <a:r>
              <a:rPr lang="en-US" dirty="0"/>
              <a:t> </a:t>
            </a:r>
            <a:r>
              <a:rPr lang="en-US" dirty="0" err="1"/>
              <a:t>devono</a:t>
            </a:r>
            <a:r>
              <a:rPr lang="en-US" dirty="0"/>
              <a:t> </a:t>
            </a:r>
            <a:r>
              <a:rPr lang="en-US" dirty="0" err="1"/>
              <a:t>rendere</a:t>
            </a:r>
            <a:r>
              <a:rPr lang="en-US" dirty="0"/>
              <a:t> </a:t>
            </a:r>
            <a:r>
              <a:rPr lang="en-US" dirty="0" err="1"/>
              <a:t>esplicite</a:t>
            </a:r>
            <a:r>
              <a:rPr lang="en-US" dirty="0"/>
              <a:t> le loro </a:t>
            </a:r>
            <a:r>
              <a:rPr lang="en-US" dirty="0" err="1"/>
              <a:t>dipendenze</a:t>
            </a:r>
            <a:r>
              <a:rPr lang="en-US" dirty="0"/>
              <a:t> (i.e.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oggetti</a:t>
            </a:r>
            <a:r>
              <a:rPr lang="en-US" dirty="0"/>
              <a:t> con cui </a:t>
            </a:r>
            <a:r>
              <a:rPr lang="en-US" dirty="0" err="1"/>
              <a:t>collaborano</a:t>
            </a:r>
            <a:r>
              <a:rPr lang="en-US" dirty="0"/>
              <a:t> per </a:t>
            </a:r>
            <a:r>
              <a:rPr lang="en-US" dirty="0" err="1"/>
              <a:t>funzionare</a:t>
            </a:r>
            <a:r>
              <a:rPr lang="en-US" dirty="0"/>
              <a:t> come </a:t>
            </a:r>
            <a:r>
              <a:rPr lang="en-US" dirty="0" err="1"/>
              <a:t>previsto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Esplicitare</a:t>
            </a:r>
            <a:r>
              <a:rPr lang="en-US" dirty="0"/>
              <a:t> le </a:t>
            </a:r>
            <a:r>
              <a:rPr lang="en-US" dirty="0" err="1"/>
              <a:t>dipendenze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costruttore</a:t>
            </a:r>
            <a:r>
              <a:rPr lang="en-US" dirty="0"/>
              <a:t> è un </a:t>
            </a:r>
            <a:r>
              <a:rPr lang="en-US" dirty="0" err="1"/>
              <a:t>buon</a:t>
            </a:r>
            <a:r>
              <a:rPr lang="en-US" dirty="0"/>
              <a:t> modo di </a:t>
            </a:r>
            <a:r>
              <a:rPr lang="en-US" dirty="0" err="1"/>
              <a:t>comunicare</a:t>
            </a:r>
            <a:r>
              <a:rPr lang="en-US" dirty="0"/>
              <a:t> </a:t>
            </a:r>
            <a:r>
              <a:rPr lang="en-US" dirty="0" err="1"/>
              <a:t>all’utilizzatore</a:t>
            </a:r>
            <a:r>
              <a:rPr lang="en-US" dirty="0"/>
              <a:t> </a:t>
            </a:r>
            <a:r>
              <a:rPr lang="en-US" dirty="0" err="1"/>
              <a:t>quali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le </a:t>
            </a:r>
            <a:r>
              <a:rPr lang="en-US" dirty="0" err="1"/>
              <a:t>necessità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e </a:t>
            </a:r>
            <a:r>
              <a:rPr lang="en-US" dirty="0" err="1"/>
              <a:t>impedisce</a:t>
            </a:r>
            <a:r>
              <a:rPr lang="en-US" dirty="0"/>
              <a:t> di </a:t>
            </a:r>
            <a:r>
              <a:rPr lang="en-US" dirty="0" err="1"/>
              <a:t>costruire</a:t>
            </a:r>
            <a:r>
              <a:rPr lang="en-US" dirty="0"/>
              <a:t> </a:t>
            </a:r>
            <a:r>
              <a:rPr lang="en-US" dirty="0" err="1"/>
              <a:t>oggetti</a:t>
            </a:r>
            <a:r>
              <a:rPr lang="en-US" dirty="0"/>
              <a:t> “</a:t>
            </a:r>
            <a:r>
              <a:rPr lang="en-US" dirty="0" err="1"/>
              <a:t>manchevoli</a:t>
            </a:r>
            <a:r>
              <a:rPr lang="en-US" dirty="0"/>
              <a:t>”</a:t>
            </a:r>
          </a:p>
          <a:p>
            <a:pPr lvl="1"/>
            <a:r>
              <a:rPr lang="en-US" dirty="0" err="1"/>
              <a:t>Altrimenti</a:t>
            </a:r>
            <a:r>
              <a:rPr lang="en-US" dirty="0"/>
              <a:t> il “client” </a:t>
            </a:r>
            <a:r>
              <a:rPr lang="en-US" dirty="0" err="1"/>
              <a:t>della</a:t>
            </a:r>
            <a:r>
              <a:rPr lang="en-US" dirty="0"/>
              <a:t> nostra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potrebbe</a:t>
            </a:r>
            <a:r>
              <a:rPr lang="en-US" dirty="0"/>
              <a:t> </a:t>
            </a:r>
            <a:r>
              <a:rPr lang="en-US" dirty="0" err="1"/>
              <a:t>istanziare</a:t>
            </a:r>
            <a:r>
              <a:rPr lang="en-US" dirty="0"/>
              <a:t> un </a:t>
            </a:r>
            <a:r>
              <a:rPr lang="en-US" dirty="0" err="1"/>
              <a:t>oggetto</a:t>
            </a:r>
            <a:r>
              <a:rPr lang="en-US" dirty="0"/>
              <a:t> senza </a:t>
            </a:r>
            <a:r>
              <a:rPr lang="en-US" dirty="0" err="1"/>
              <a:t>sapere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mancano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dipendenze</a:t>
            </a:r>
            <a:r>
              <a:rPr lang="en-US" dirty="0"/>
              <a:t> </a:t>
            </a:r>
            <a:r>
              <a:rPr lang="en-US" dirty="0" err="1"/>
              <a:t>necessarie</a:t>
            </a:r>
            <a:r>
              <a:rPr lang="en-US" dirty="0"/>
              <a:t> al </a:t>
            </a:r>
            <a:r>
              <a:rPr lang="en-US" dirty="0" err="1"/>
              <a:t>suo</a:t>
            </a:r>
            <a:r>
              <a:rPr lang="en-US" dirty="0"/>
              <a:t> </a:t>
            </a:r>
            <a:r>
              <a:rPr lang="en-US" dirty="0" err="1"/>
              <a:t>corretto</a:t>
            </a:r>
            <a:r>
              <a:rPr lang="en-US" dirty="0"/>
              <a:t> </a:t>
            </a:r>
            <a:r>
              <a:rPr lang="en-US" dirty="0" err="1"/>
              <a:t>funzionamento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86370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1B734-CFC3-B41A-CC0F-723BA7736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Single </a:t>
            </a:r>
            <a:r>
              <a:rPr lang="it-IT" dirty="0" err="1"/>
              <a:t>responsibility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51868-3528-CC76-1484-A4D22252A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 </a:t>
            </a:r>
            <a:r>
              <a:rPr lang="en-US" dirty="0" err="1"/>
              <a:t>oggetto</a:t>
            </a:r>
            <a:r>
              <a:rPr lang="en-US" dirty="0"/>
              <a:t>/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avere</a:t>
            </a:r>
            <a:r>
              <a:rPr lang="en-US" dirty="0"/>
              <a:t> al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responsabilità</a:t>
            </a:r>
            <a:r>
              <a:rPr lang="en-US" dirty="0"/>
              <a:t>, e lo </a:t>
            </a:r>
            <a:r>
              <a:rPr lang="en-US" dirty="0" err="1"/>
              <a:t>svolgimento</a:t>
            </a:r>
            <a:r>
              <a:rPr lang="en-US" dirty="0"/>
              <a:t> di </a:t>
            </a:r>
            <a:r>
              <a:rPr lang="en-US" dirty="0" err="1"/>
              <a:t>questa</a:t>
            </a:r>
            <a:r>
              <a:rPr lang="en-US" dirty="0"/>
              <a:t> </a:t>
            </a:r>
            <a:r>
              <a:rPr lang="en-US" dirty="0" err="1"/>
              <a:t>responsabilità</a:t>
            </a:r>
            <a:r>
              <a:rPr lang="en-US" dirty="0"/>
              <a:t> è </a:t>
            </a:r>
            <a:r>
              <a:rPr lang="en-US" dirty="0" err="1"/>
              <a:t>l’unica</a:t>
            </a:r>
            <a:r>
              <a:rPr lang="en-US" dirty="0"/>
              <a:t> </a:t>
            </a:r>
            <a:r>
              <a:rPr lang="en-US" dirty="0" err="1"/>
              <a:t>ragione</a:t>
            </a:r>
            <a:r>
              <a:rPr lang="en-US" dirty="0"/>
              <a:t> </a:t>
            </a:r>
            <a:r>
              <a:rPr lang="en-US" dirty="0" err="1"/>
              <a:t>valida</a:t>
            </a:r>
            <a:r>
              <a:rPr lang="en-US" dirty="0"/>
              <a:t> per </a:t>
            </a:r>
            <a:r>
              <a:rPr lang="en-US" dirty="0" err="1"/>
              <a:t>modificarlo</a:t>
            </a:r>
            <a:r>
              <a:rPr lang="en-US" dirty="0"/>
              <a:t>  </a:t>
            </a:r>
          </a:p>
          <a:p>
            <a:r>
              <a:rPr lang="en-US" dirty="0"/>
              <a:t>… a </a:t>
            </a:r>
            <a:r>
              <a:rPr lang="en-US" dirty="0" err="1"/>
              <a:t>furia</a:t>
            </a:r>
            <a:r>
              <a:rPr lang="en-US" dirty="0"/>
              <a:t> di “</a:t>
            </a:r>
            <a:r>
              <a:rPr lang="en-US" dirty="0" err="1"/>
              <a:t>separare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compiti</a:t>
            </a:r>
            <a:r>
              <a:rPr lang="en-US" dirty="0"/>
              <a:t>”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arriva</a:t>
            </a:r>
            <a:r>
              <a:rPr lang="en-US" dirty="0"/>
              <a:t> a </a:t>
            </a:r>
            <a:r>
              <a:rPr lang="en-US" dirty="0" err="1"/>
              <a:t>questo</a:t>
            </a:r>
            <a:endParaRPr lang="en-US" dirty="0"/>
          </a:p>
          <a:p>
            <a:r>
              <a:rPr lang="en-US" dirty="0" err="1"/>
              <a:t>Questo</a:t>
            </a:r>
            <a:r>
              <a:rPr lang="en-US" dirty="0"/>
              <a:t> principio </a:t>
            </a:r>
            <a:r>
              <a:rPr lang="en-US" dirty="0" err="1"/>
              <a:t>aiuta</a:t>
            </a:r>
            <a:r>
              <a:rPr lang="en-US" dirty="0"/>
              <a:t> a </a:t>
            </a:r>
            <a:r>
              <a:rPr lang="en-US" dirty="0" err="1"/>
              <a:t>produrre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software </a:t>
            </a:r>
            <a:r>
              <a:rPr lang="en-US" dirty="0" err="1"/>
              <a:t>disaccoppiati</a:t>
            </a:r>
            <a:r>
              <a:rPr lang="en-US" dirty="0"/>
              <a:t> e </a:t>
            </a:r>
            <a:r>
              <a:rPr lang="en-US" dirty="0" err="1"/>
              <a:t>modulari</a:t>
            </a:r>
            <a:r>
              <a:rPr lang="en-US" dirty="0"/>
              <a:t>, dal </a:t>
            </a:r>
            <a:r>
              <a:rPr lang="en-US" dirty="0" err="1"/>
              <a:t>momento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nuovi</a:t>
            </a:r>
            <a:r>
              <a:rPr lang="en-US" dirty="0"/>
              <a:t> </a:t>
            </a:r>
            <a:r>
              <a:rPr lang="en-US" dirty="0" err="1"/>
              <a:t>comportamenti</a:t>
            </a:r>
            <a:r>
              <a:rPr lang="en-US" dirty="0"/>
              <a:t> (</a:t>
            </a:r>
            <a:r>
              <a:rPr lang="en-US" dirty="0" err="1"/>
              <a:t>responsabilità</a:t>
            </a:r>
            <a:r>
              <a:rPr lang="en-US" dirty="0"/>
              <a:t>)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aggiunti</a:t>
            </a:r>
            <a:r>
              <a:rPr lang="en-US" dirty="0"/>
              <a:t> </a:t>
            </a:r>
            <a:r>
              <a:rPr lang="en-US" dirty="0" err="1"/>
              <a:t>implementando</a:t>
            </a:r>
            <a:r>
              <a:rPr lang="en-US" dirty="0"/>
              <a:t> </a:t>
            </a:r>
            <a:r>
              <a:rPr lang="en-US" dirty="0" err="1"/>
              <a:t>nuove</a:t>
            </a:r>
            <a:r>
              <a:rPr lang="en-US" dirty="0"/>
              <a:t> </a:t>
            </a:r>
            <a:r>
              <a:rPr lang="en-US" dirty="0" err="1"/>
              <a:t>classi</a:t>
            </a:r>
            <a:r>
              <a:rPr lang="en-US" dirty="0"/>
              <a:t> senza </a:t>
            </a:r>
            <a:r>
              <a:rPr lang="en-US" dirty="0" err="1"/>
              <a:t>cambiare</a:t>
            </a:r>
            <a:r>
              <a:rPr lang="en-US" dirty="0"/>
              <a:t> quelle </a:t>
            </a:r>
            <a:r>
              <a:rPr lang="en-US" dirty="0" err="1"/>
              <a:t>esistenti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006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734F9-FE96-76ED-2B38-42922827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Persistence</a:t>
            </a:r>
            <a:r>
              <a:rPr lang="it-IT" dirty="0"/>
              <a:t> </a:t>
            </a:r>
            <a:r>
              <a:rPr lang="it-IT" dirty="0" err="1"/>
              <a:t>ignorance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D19C7-489B-5B65-E952-1A9AAD0BC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Persistence ignorance (PI)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riferisce</a:t>
            </a:r>
            <a:r>
              <a:rPr lang="en-US" dirty="0"/>
              <a:t> a tipi (</a:t>
            </a:r>
            <a:r>
              <a:rPr lang="en-US" dirty="0" err="1"/>
              <a:t>classi</a:t>
            </a:r>
            <a:r>
              <a:rPr lang="en-US" dirty="0"/>
              <a:t>)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devono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persistiti</a:t>
            </a:r>
            <a:r>
              <a:rPr lang="en-US" dirty="0"/>
              <a:t>, ma il cui </a:t>
            </a:r>
            <a:r>
              <a:rPr lang="en-US" dirty="0" err="1"/>
              <a:t>codice</a:t>
            </a:r>
            <a:r>
              <a:rPr lang="en-US" dirty="0"/>
              <a:t> non è </a:t>
            </a:r>
            <a:r>
              <a:rPr lang="en-US" dirty="0" err="1"/>
              <a:t>influenzato</a:t>
            </a:r>
            <a:r>
              <a:rPr lang="en-US" dirty="0"/>
              <a:t> </a:t>
            </a:r>
            <a:r>
              <a:rPr lang="en-US" dirty="0" err="1"/>
              <a:t>dalla</a:t>
            </a:r>
            <a:r>
              <a:rPr lang="en-US" dirty="0"/>
              <a:t> </a:t>
            </a:r>
            <a:r>
              <a:rPr lang="en-US" dirty="0" err="1"/>
              <a:t>tecnologia</a:t>
            </a:r>
            <a:r>
              <a:rPr lang="en-US" dirty="0"/>
              <a:t> di </a:t>
            </a:r>
            <a:r>
              <a:rPr lang="en-US" dirty="0" err="1"/>
              <a:t>persistenza</a:t>
            </a:r>
            <a:endParaRPr lang="en-US" dirty="0"/>
          </a:p>
          <a:p>
            <a:r>
              <a:rPr lang="en-US" dirty="0" err="1"/>
              <a:t>L’aspetto</a:t>
            </a:r>
            <a:r>
              <a:rPr lang="en-US" dirty="0"/>
              <a:t> positive è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questo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di </a:t>
            </a:r>
            <a:r>
              <a:rPr lang="en-US" dirty="0" err="1"/>
              <a:t>classi</a:t>
            </a:r>
            <a:r>
              <a:rPr lang="en-US" dirty="0"/>
              <a:t>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persistite</a:t>
            </a:r>
            <a:r>
              <a:rPr lang="en-US" dirty="0"/>
              <a:t> in </a:t>
            </a:r>
            <a:r>
              <a:rPr lang="en-US" dirty="0" err="1"/>
              <a:t>modi</a:t>
            </a:r>
            <a:r>
              <a:rPr lang="en-US" dirty="0"/>
              <a:t> </a:t>
            </a:r>
            <a:r>
              <a:rPr lang="en-US" dirty="0" err="1"/>
              <a:t>differenti</a:t>
            </a:r>
            <a:r>
              <a:rPr lang="en-US" dirty="0"/>
              <a:t> (cambia solo </a:t>
            </a:r>
            <a:r>
              <a:rPr lang="en-US" dirty="0" err="1"/>
              <a:t>l’implementazione</a:t>
            </a:r>
            <a:r>
              <a:rPr lang="en-US" dirty="0"/>
              <a:t> </a:t>
            </a:r>
            <a:r>
              <a:rPr lang="en-US" dirty="0" err="1"/>
              <a:t>dello</a:t>
            </a:r>
            <a:r>
              <a:rPr lang="en-US" dirty="0"/>
              <a:t> </a:t>
            </a:r>
            <a:r>
              <a:rPr lang="en-US" dirty="0" err="1"/>
              <a:t>strato</a:t>
            </a:r>
            <a:r>
              <a:rPr lang="en-US" dirty="0"/>
              <a:t> di </a:t>
            </a:r>
            <a:r>
              <a:rPr lang="en-US" b="1" dirty="0" err="1"/>
              <a:t>persistenza</a:t>
            </a:r>
            <a:r>
              <a:rPr lang="en-US" dirty="0"/>
              <a:t>) senza </a:t>
            </a:r>
            <a:r>
              <a:rPr lang="en-US" dirty="0" err="1"/>
              <a:t>impattare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chi le </a:t>
            </a:r>
            <a:r>
              <a:rPr lang="en-US" dirty="0" err="1"/>
              <a:t>utilizza</a:t>
            </a:r>
            <a:r>
              <a:rPr lang="en-US" dirty="0"/>
              <a:t> (lo </a:t>
            </a:r>
            <a:r>
              <a:rPr lang="en-US" dirty="0" err="1"/>
              <a:t>strato</a:t>
            </a:r>
            <a:r>
              <a:rPr lang="en-US" dirty="0"/>
              <a:t> di </a:t>
            </a:r>
            <a:r>
              <a:rPr lang="en-US" b="1" dirty="0"/>
              <a:t>business logic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Lo </a:t>
            </a:r>
            <a:r>
              <a:rPr lang="en-US" dirty="0" err="1"/>
              <a:t>strato</a:t>
            </a:r>
            <a:r>
              <a:rPr lang="en-US" dirty="0"/>
              <a:t> di </a:t>
            </a:r>
            <a:r>
              <a:rPr lang="en-US" dirty="0" err="1"/>
              <a:t>persistenza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cambiare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tempo (e.g. cambia il </a:t>
            </a:r>
            <a:r>
              <a:rPr lang="en-US" dirty="0" err="1"/>
              <a:t>tipo</a:t>
            </a:r>
            <a:r>
              <a:rPr lang="en-US" dirty="0"/>
              <a:t> di database </a:t>
            </a:r>
            <a:r>
              <a:rPr lang="en-US" dirty="0" err="1"/>
              <a:t>utilizzato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L’applicazione</a:t>
            </a:r>
            <a:r>
              <a:rPr lang="en-US" dirty="0"/>
              <a:t> </a:t>
            </a:r>
            <a:r>
              <a:rPr lang="en-US" dirty="0" err="1"/>
              <a:t>potrebbe</a:t>
            </a:r>
            <a:r>
              <a:rPr lang="en-US" dirty="0"/>
              <a:t> dover </a:t>
            </a:r>
            <a:r>
              <a:rPr lang="en-US" dirty="0" err="1"/>
              <a:t>supportare</a:t>
            </a:r>
            <a:r>
              <a:rPr lang="en-US" dirty="0"/>
              <a:t> </a:t>
            </a:r>
            <a:r>
              <a:rPr lang="en-US" dirty="0" err="1"/>
              <a:t>dinamicamente</a:t>
            </a:r>
            <a:r>
              <a:rPr lang="en-US" dirty="0"/>
              <a:t> </a:t>
            </a:r>
            <a:r>
              <a:rPr lang="en-US" dirty="0" err="1"/>
              <a:t>diversi</a:t>
            </a:r>
            <a:r>
              <a:rPr lang="en-US" dirty="0"/>
              <a:t> strati di </a:t>
            </a:r>
            <a:r>
              <a:rPr lang="en-US" dirty="0" err="1"/>
              <a:t>persistenza</a:t>
            </a:r>
            <a:r>
              <a:rPr lang="en-US" dirty="0"/>
              <a:t> (e.g. </a:t>
            </a:r>
            <a:r>
              <a:rPr lang="en-US" dirty="0" err="1"/>
              <a:t>una</a:t>
            </a:r>
            <a:r>
              <a:rPr lang="en-US" dirty="0"/>
              <a:t> cache e un database)</a:t>
            </a:r>
          </a:p>
          <a:p>
            <a:r>
              <a:rPr lang="en-US" dirty="0" err="1"/>
              <a:t>Classi</a:t>
            </a:r>
            <a:r>
              <a:rPr lang="en-US" dirty="0"/>
              <a:t> con le </a:t>
            </a:r>
            <a:r>
              <a:rPr lang="en-US" dirty="0" err="1"/>
              <a:t>seguenti</a:t>
            </a:r>
            <a:r>
              <a:rPr lang="en-US" dirty="0"/>
              <a:t> </a:t>
            </a:r>
            <a:r>
              <a:rPr lang="en-US" dirty="0" err="1"/>
              <a:t>caratteristiche</a:t>
            </a:r>
            <a:r>
              <a:rPr lang="en-US" dirty="0"/>
              <a:t> </a:t>
            </a:r>
            <a:r>
              <a:rPr lang="en-US" b="1" dirty="0" err="1"/>
              <a:t>potrebbero</a:t>
            </a:r>
            <a:r>
              <a:rPr lang="en-US" dirty="0"/>
              <a:t> non </a:t>
            </a:r>
            <a:r>
              <a:rPr lang="en-US" dirty="0" err="1"/>
              <a:t>essere</a:t>
            </a:r>
            <a:r>
              <a:rPr lang="en-US" dirty="0"/>
              <a:t> PI:</a:t>
            </a:r>
          </a:p>
          <a:p>
            <a:pPr lvl="1"/>
            <a:r>
              <a:rPr lang="en-US" dirty="0" err="1"/>
              <a:t>Richiedono</a:t>
            </a:r>
            <a:r>
              <a:rPr lang="en-US" dirty="0"/>
              <a:t> di </a:t>
            </a:r>
            <a:r>
              <a:rPr lang="en-US" dirty="0" err="1"/>
              <a:t>implementare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base e/o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interfaccia</a:t>
            </a:r>
            <a:endParaRPr lang="en-US" dirty="0"/>
          </a:p>
          <a:p>
            <a:pPr lvl="1"/>
            <a:r>
              <a:rPr lang="en-US" dirty="0"/>
              <a:t>Sono </a:t>
            </a:r>
            <a:r>
              <a:rPr lang="en-US" dirty="0" err="1"/>
              <a:t>responsabili</a:t>
            </a:r>
            <a:r>
              <a:rPr lang="en-US" dirty="0"/>
              <a:t> di </a:t>
            </a:r>
            <a:r>
              <a:rPr lang="en-US" dirty="0" err="1"/>
              <a:t>persistere</a:t>
            </a:r>
            <a:r>
              <a:rPr lang="en-US" dirty="0"/>
              <a:t> se </a:t>
            </a:r>
            <a:r>
              <a:rPr lang="en-US" dirty="0" err="1"/>
              <a:t>stesse</a:t>
            </a:r>
            <a:endParaRPr lang="en-US" dirty="0"/>
          </a:p>
          <a:p>
            <a:pPr lvl="1"/>
            <a:r>
              <a:rPr lang="en-US" dirty="0" err="1"/>
              <a:t>Utilizzano</a:t>
            </a:r>
            <a:r>
              <a:rPr lang="en-US" dirty="0"/>
              <a:t> attributes </a:t>
            </a:r>
            <a:r>
              <a:rPr lang="en-US" dirty="0" err="1"/>
              <a:t>specifici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persistenza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602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3CF47-FFD7-D132-8A55-42BDC4D33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Benefici del </a:t>
            </a:r>
            <a:r>
              <a:rPr lang="it-IT" dirty="0" err="1"/>
              <a:t>loose</a:t>
            </a:r>
            <a:r>
              <a:rPr lang="it-IT" dirty="0"/>
              <a:t> </a:t>
            </a:r>
            <a:r>
              <a:rPr lang="it-IT" dirty="0" err="1"/>
              <a:t>coupling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70534-4216-D745-E682-7397A3DCC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0188"/>
            <a:ext cx="8915400" cy="4428811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Facile da estendere</a:t>
            </a:r>
          </a:p>
          <a:p>
            <a:pPr lvl="1"/>
            <a:r>
              <a:rPr lang="it-IT" dirty="0"/>
              <a:t>Si aggiungono nuove implementazioni senza modificare quelle esistenti</a:t>
            </a:r>
          </a:p>
          <a:p>
            <a:r>
              <a:rPr lang="it-IT" dirty="0"/>
              <a:t>Facile da testare</a:t>
            </a:r>
          </a:p>
          <a:p>
            <a:pPr lvl="1"/>
            <a:r>
              <a:rPr lang="it-IT" dirty="0"/>
              <a:t>L’utilizzo di interfacce (contratti) per specificare le dipendenze esterne di una classe consente di testarne il comportamento senza dipendere dalle implementazioni concrete, utilizzate a </a:t>
            </a:r>
            <a:r>
              <a:rPr lang="it-IT" dirty="0" err="1"/>
              <a:t>runtime</a:t>
            </a:r>
            <a:r>
              <a:rPr lang="it-IT" dirty="0"/>
              <a:t>. </a:t>
            </a:r>
          </a:p>
          <a:p>
            <a:pPr lvl="1"/>
            <a:r>
              <a:rPr lang="it-IT" dirty="0"/>
              <a:t>Si possono utilizzare dei «</a:t>
            </a:r>
            <a:r>
              <a:rPr lang="it-IT" dirty="0" err="1"/>
              <a:t>mock</a:t>
            </a:r>
            <a:r>
              <a:rPr lang="it-IT" dirty="0"/>
              <a:t>» (implementazioni ad-hoc per i test) per soddisfare le dipendenze di una classe</a:t>
            </a:r>
          </a:p>
          <a:p>
            <a:r>
              <a:rPr lang="it-IT" dirty="0"/>
              <a:t>Facile da manutenere</a:t>
            </a:r>
          </a:p>
          <a:p>
            <a:pPr lvl="1"/>
            <a:r>
              <a:rPr lang="it-IT" dirty="0"/>
              <a:t>A meno che non cambi il «contratto», i vari attori possono essere modificati indipendentemente l’uno dall’altro</a:t>
            </a:r>
          </a:p>
          <a:p>
            <a:r>
              <a:rPr lang="it-IT" dirty="0"/>
              <a:t>Agevola la parallelizzazione dello sviluppo</a:t>
            </a:r>
          </a:p>
          <a:p>
            <a:pPr lvl="1"/>
            <a:r>
              <a:rPr lang="it-IT" dirty="0"/>
              <a:t>I «</a:t>
            </a:r>
            <a:r>
              <a:rPr lang="it-IT" dirty="0" err="1"/>
              <a:t>mock</a:t>
            </a:r>
            <a:r>
              <a:rPr lang="it-IT" dirty="0"/>
              <a:t>» possono essere utilizzati anche per portare avanti un componente anche se le implementazioni reali delle sue dipendenze non esistono ancora, dopotutto è il contratto (l’interfaccia) che conta</a:t>
            </a:r>
          </a:p>
          <a:p>
            <a:pPr lvl="1"/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9892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6A37E-24A7-22C7-A0A3-C212184B1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 come gestiamo tutto questo?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439A3-6DC2-74A7-A900-E8CFABA33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Abbiamo segmentato correttamente tutti i componenti della nostra applicazione</a:t>
            </a:r>
          </a:p>
          <a:p>
            <a:r>
              <a:rPr lang="it-IT" dirty="0"/>
              <a:t>…abbiamo segmentato ulteriormente applicando l’Single </a:t>
            </a:r>
            <a:r>
              <a:rPr lang="it-IT" dirty="0" err="1"/>
              <a:t>Responsibility</a:t>
            </a:r>
            <a:r>
              <a:rPr lang="it-IT" dirty="0"/>
              <a:t> </a:t>
            </a:r>
            <a:r>
              <a:rPr lang="it-IT" dirty="0" err="1"/>
              <a:t>Principle</a:t>
            </a:r>
            <a:endParaRPr lang="it-IT" dirty="0"/>
          </a:p>
          <a:p>
            <a:r>
              <a:rPr lang="it-IT" dirty="0"/>
              <a:t>Tutti i costruttori esplicitano chiaramente le dipendenze delle nostre classi</a:t>
            </a:r>
          </a:p>
          <a:p>
            <a:r>
              <a:rPr lang="it-IT" dirty="0"/>
              <a:t>Abbiamo disaccoppiato tra loro le classi facendole interagire tra loro solo tramite interfacce ben definite</a:t>
            </a:r>
          </a:p>
          <a:p>
            <a:r>
              <a:rPr lang="it-IT" dirty="0"/>
              <a:t>… ora non resta che fare in modo che tutte le dipendenze siano soddisfatte in maniera corretta</a:t>
            </a:r>
          </a:p>
        </p:txBody>
      </p:sp>
    </p:spTree>
    <p:extLst>
      <p:ext uri="{BB962C8B-B14F-4D97-AF65-F5344CB8AC3E}">
        <p14:creationId xmlns:p14="http://schemas.microsoft.com/office/powerpoint/2010/main" val="2458826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E9E30-8E0D-9C27-3E2A-AE9D34A3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…</a:t>
            </a:r>
            <a:r>
              <a:rPr lang="it-IT" dirty="0" err="1"/>
              <a:t>Dependency</a:t>
            </a:r>
            <a:r>
              <a:rPr lang="it-IT" dirty="0"/>
              <a:t>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28FB1-E2E6-6234-63C8-1F2A20BF1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070100"/>
            <a:ext cx="8915400" cy="4163790"/>
          </a:xfrm>
        </p:spPr>
        <p:txBody>
          <a:bodyPr>
            <a:normAutofit/>
          </a:bodyPr>
          <a:lstStyle/>
          <a:p>
            <a:r>
              <a:rPr lang="it-IT" dirty="0"/>
              <a:t>Con la </a:t>
            </a:r>
            <a:r>
              <a:rPr lang="it-IT" dirty="0" err="1"/>
              <a:t>dependency</a:t>
            </a:r>
            <a:r>
              <a:rPr lang="it-IT" dirty="0"/>
              <a:t> injection si delega a un oggetto chiamato </a:t>
            </a:r>
            <a:r>
              <a:rPr lang="it-IT" b="1" dirty="0"/>
              <a:t>container</a:t>
            </a:r>
            <a:r>
              <a:rPr lang="it-IT" dirty="0"/>
              <a:t> la responsabilità di creare per noi gli oggetti, chiamando la dispose quando necessario, risolvendo al tempo stesso le loro dipendenze</a:t>
            </a:r>
          </a:p>
          <a:p>
            <a:r>
              <a:rPr lang="it-IT" dirty="0"/>
              <a:t>Quello che dobbiamo fare è configurare il </a:t>
            </a:r>
            <a:r>
              <a:rPr lang="it-IT" b="1" dirty="0"/>
              <a:t>container</a:t>
            </a:r>
            <a:r>
              <a:rPr lang="it-IT" dirty="0"/>
              <a:t> specificando quali sono le implementazioni concrete dei vari contratti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2031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4CF9B-E9A0-F5A8-83E7-0E09B3B84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Inversion</a:t>
            </a:r>
            <a:r>
              <a:rPr lang="it-IT" dirty="0"/>
              <a:t> of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D2552-FA83-99B2-F636-63CE8E001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Si realizza così quella che viene chiamata </a:t>
            </a:r>
            <a:r>
              <a:rPr lang="it-IT" b="1" dirty="0" err="1"/>
              <a:t>Inversion</a:t>
            </a:r>
            <a:r>
              <a:rPr lang="it-IT" b="1" dirty="0"/>
              <a:t> of Control (</a:t>
            </a:r>
            <a:r>
              <a:rPr lang="it-IT" b="1" dirty="0" err="1"/>
              <a:t>IoC</a:t>
            </a:r>
            <a:r>
              <a:rPr lang="it-IT" b="1" dirty="0"/>
              <a:t>)</a:t>
            </a:r>
            <a:r>
              <a:rPr lang="it-IT" dirty="0"/>
              <a:t>. Anziché adottare un modello in cui il programmatore è: </a:t>
            </a:r>
          </a:p>
          <a:p>
            <a:pPr lvl="1"/>
            <a:r>
              <a:rPr lang="it-IT" dirty="0"/>
              <a:t>responsabile di creare e «montare» tra di loro gli oggetti</a:t>
            </a:r>
          </a:p>
          <a:p>
            <a:pPr lvl="2"/>
            <a:r>
              <a:rPr lang="it-IT" dirty="0"/>
              <a:t>Ogni modifica che concerne la creazione degli oggetti e delle loro dipendenze è a carico del programmatore</a:t>
            </a:r>
          </a:p>
          <a:p>
            <a:pPr lvl="1"/>
            <a:r>
              <a:rPr lang="it-IT" dirty="0"/>
              <a:t>chiamare la Dispose, se implementata, su un oggetto quando questo non serve più</a:t>
            </a:r>
          </a:p>
          <a:p>
            <a:pPr lvl="2"/>
            <a:r>
              <a:rPr lang="it-IT" dirty="0"/>
              <a:t>Ci si può dimenticare di farlo, causando problemi anche seri (connessioni che rimangono aperte, porte inutilizzabili, file inaccessibili, database bloccati)</a:t>
            </a:r>
          </a:p>
          <a:p>
            <a:r>
              <a:rPr lang="it-IT" dirty="0"/>
              <a:t>Si adotta un modello un cui:</a:t>
            </a:r>
          </a:p>
          <a:p>
            <a:pPr lvl="1"/>
            <a:r>
              <a:rPr lang="it-IT" dirty="0"/>
              <a:t>Gli oggetti sono creati esternamente, fuori dal nostro controllo, «pronti all’uso»</a:t>
            </a:r>
          </a:p>
          <a:p>
            <a:pPr lvl="2"/>
            <a:r>
              <a:rPr lang="it-IT" dirty="0"/>
              <a:t>I cambiamenti alle implementazioni, anche se riguardano costruttori e nuove dipendenze sono gestiti dal container</a:t>
            </a:r>
          </a:p>
          <a:p>
            <a:pPr lvl="1"/>
            <a:r>
              <a:rPr lang="it-IT" dirty="0"/>
              <a:t>Vengono automaticamente «</a:t>
            </a:r>
            <a:r>
              <a:rPr lang="it-IT" dirty="0" err="1"/>
              <a:t>disposed</a:t>
            </a:r>
            <a:r>
              <a:rPr lang="it-IT" dirty="0"/>
              <a:t>» quando non servono più</a:t>
            </a:r>
          </a:p>
          <a:p>
            <a:pPr lvl="2"/>
            <a:r>
              <a:rPr lang="it-IT" dirty="0"/>
              <a:t>Siamo certi che la Dispose verrà sempre chiamata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9201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85CBD-8711-186E-708F-B8F649456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Dependency</a:t>
            </a:r>
            <a:r>
              <a:rPr lang="it-IT" dirty="0"/>
              <a:t> injection in </a:t>
            </a:r>
            <a:r>
              <a:rPr lang="it-IT" dirty="0" err="1"/>
              <a:t>.net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68AE5-E267-2ED3-860C-576E21B50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.net</a:t>
            </a:r>
            <a:r>
              <a:rPr lang="it-IT" dirty="0"/>
              <a:t> ce l’ha </a:t>
            </a:r>
            <a:r>
              <a:rPr lang="it-IT" dirty="0" err="1"/>
              <a:t>built</a:t>
            </a:r>
            <a:r>
              <a:rPr lang="it-IT" dirty="0"/>
              <a:t>-in (</a:t>
            </a:r>
            <a:r>
              <a:rPr lang="it-IT" b="1" dirty="0" err="1"/>
              <a:t>IServiceCollection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L’implementazione è a sua volta </a:t>
            </a:r>
            <a:r>
              <a:rPr lang="it-IT" dirty="0" err="1"/>
              <a:t>pluggabile</a:t>
            </a:r>
            <a:r>
              <a:rPr lang="it-IT" dirty="0"/>
              <a:t>, può essere infatti sostituita con una custom. Esistono molte alternative, vedremo </a:t>
            </a:r>
            <a:r>
              <a:rPr lang="it-IT" b="1" dirty="0" err="1"/>
              <a:t>Autofac</a:t>
            </a:r>
            <a:endParaRPr lang="it-IT" b="1" dirty="0"/>
          </a:p>
          <a:p>
            <a:r>
              <a:rPr lang="it-IT" dirty="0"/>
              <a:t>Queste sono le responsabilità del container:</a:t>
            </a:r>
          </a:p>
          <a:p>
            <a:pPr lvl="1"/>
            <a:r>
              <a:rPr lang="it-IT" b="1" dirty="0"/>
              <a:t>Registrazione: </a:t>
            </a:r>
            <a:r>
              <a:rPr lang="it-IT" dirty="0"/>
              <a:t>espone un API (dei metodi) per configurare/mappare classi e/a interfacce</a:t>
            </a:r>
          </a:p>
          <a:p>
            <a:pPr lvl="1"/>
            <a:r>
              <a:rPr lang="it-IT" b="1" dirty="0"/>
              <a:t>Risoluzione delle dipendenze: </a:t>
            </a:r>
            <a:r>
              <a:rPr lang="it-IT" dirty="0"/>
              <a:t>quando deve creare un oggetto utilizza la configurazione precedente per istanziare correttamente le sue dipendenze, iniettandole nel costruttore (albero di dipendenze)</a:t>
            </a:r>
          </a:p>
          <a:p>
            <a:pPr lvl="1"/>
            <a:r>
              <a:rPr lang="it-IT" b="1" dirty="0" err="1"/>
              <a:t>Disposition</a:t>
            </a:r>
            <a:r>
              <a:rPr lang="it-IT" b="1" dirty="0"/>
              <a:t>: </a:t>
            </a:r>
            <a:r>
              <a:rPr lang="it-IT" dirty="0"/>
              <a:t>gestisce il ciclo di vita degli oggetti da lui creati, chiamando il metodo Dispose se necessario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916319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140DE-F8C8-7366-60DD-CF86E8D89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Dependency</a:t>
            </a:r>
            <a:r>
              <a:rPr lang="it-IT" dirty="0"/>
              <a:t> injection in </a:t>
            </a:r>
            <a:r>
              <a:rPr lang="it-IT" dirty="0" err="1"/>
              <a:t>.net</a:t>
            </a:r>
            <a:br>
              <a:rPr lang="it-IT" dirty="0"/>
            </a:br>
            <a:r>
              <a:rPr lang="it-IT" sz="1600" dirty="0"/>
              <a:t>(continua)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BC997-1672-9C61-4D58-B8C466A91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In </a:t>
            </a:r>
            <a:r>
              <a:rPr lang="it-IT" dirty="0" err="1"/>
              <a:t>.net</a:t>
            </a:r>
            <a:r>
              <a:rPr lang="it-IT" dirty="0"/>
              <a:t> le dipendenze sono chiamate «services» (da qui il nome </a:t>
            </a:r>
            <a:r>
              <a:rPr lang="it-IT" b="1" dirty="0" err="1"/>
              <a:t>IServiceCollection</a:t>
            </a:r>
            <a:r>
              <a:rPr lang="it-IT" dirty="0"/>
              <a:t> per il container)</a:t>
            </a:r>
          </a:p>
          <a:p>
            <a:r>
              <a:rPr lang="it-IT" dirty="0"/>
              <a:t>Esistono 2 tipi di servizi:</a:t>
            </a:r>
          </a:p>
          <a:p>
            <a:pPr lvl="1"/>
            <a:r>
              <a:rPr lang="it-IT" b="1" dirty="0"/>
              <a:t>Framework</a:t>
            </a:r>
            <a:r>
              <a:rPr lang="it-IT" dirty="0"/>
              <a:t>: registrati automaticamente da </a:t>
            </a:r>
            <a:r>
              <a:rPr lang="it-IT" dirty="0" err="1"/>
              <a:t>.net</a:t>
            </a:r>
            <a:r>
              <a:rPr lang="it-IT" dirty="0"/>
              <a:t>, sono sempre quindi disponibili</a:t>
            </a:r>
          </a:p>
          <a:p>
            <a:pPr lvl="1"/>
            <a:r>
              <a:rPr lang="it-IT" b="1" dirty="0"/>
              <a:t>Application:</a:t>
            </a:r>
            <a:r>
              <a:rPr lang="it-IT" dirty="0"/>
              <a:t> servizi specifici di una applicazione. Sono le nostre classi, e vanno registrate esplicitamente nella service </a:t>
            </a:r>
            <a:r>
              <a:rPr lang="it-IT" dirty="0" err="1"/>
              <a:t>collection</a:t>
            </a:r>
            <a:r>
              <a:rPr lang="it-IT" dirty="0"/>
              <a:t> per poter essere utilizzate</a:t>
            </a:r>
          </a:p>
          <a:p>
            <a:r>
              <a:rPr lang="en-US" dirty="0"/>
              <a:t>È </a:t>
            </a:r>
            <a:r>
              <a:rPr lang="en-US" dirty="0" err="1"/>
              <a:t>piuttosto</a:t>
            </a:r>
            <a:r>
              <a:rPr lang="en-US" dirty="0"/>
              <a:t> </a:t>
            </a:r>
            <a:r>
              <a:rPr lang="en-US" dirty="0" err="1"/>
              <a:t>comune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vengano</a:t>
            </a:r>
            <a:r>
              <a:rPr lang="en-US" dirty="0"/>
              <a:t> a </a:t>
            </a:r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vere</a:t>
            </a:r>
            <a:r>
              <a:rPr lang="en-US" dirty="0"/>
              <a:t> e </a:t>
            </a:r>
            <a:r>
              <a:rPr lang="en-US" dirty="0" err="1"/>
              <a:t>proprie</a:t>
            </a:r>
            <a:r>
              <a:rPr lang="en-US" dirty="0"/>
              <a:t> </a:t>
            </a:r>
            <a:r>
              <a:rPr lang="en-US" dirty="0" err="1"/>
              <a:t>catene</a:t>
            </a:r>
            <a:r>
              <a:rPr lang="en-US" dirty="0"/>
              <a:t> di </a:t>
            </a:r>
            <a:r>
              <a:rPr lang="en-US" dirty="0" err="1"/>
              <a:t>dipendenze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servizi</a:t>
            </a:r>
            <a:r>
              <a:rPr lang="en-US" dirty="0"/>
              <a:t>: </a:t>
            </a:r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dirty="0" err="1"/>
              <a:t>dipendenza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avere</a:t>
            </a:r>
            <a:r>
              <a:rPr lang="en-US" dirty="0"/>
              <a:t> a </a:t>
            </a:r>
            <a:r>
              <a:rPr lang="en-US" dirty="0" err="1"/>
              <a:t>sua</a:t>
            </a:r>
            <a:r>
              <a:rPr lang="en-US" dirty="0"/>
              <a:t> volta </a:t>
            </a:r>
            <a:r>
              <a:rPr lang="en-US" dirty="0" err="1"/>
              <a:t>altre</a:t>
            </a:r>
            <a:r>
              <a:rPr lang="en-US" dirty="0"/>
              <a:t> </a:t>
            </a:r>
            <a:r>
              <a:rPr lang="en-US" dirty="0" err="1"/>
              <a:t>dipendenze</a:t>
            </a:r>
            <a:r>
              <a:rPr lang="en-US" dirty="0"/>
              <a:t>, e </a:t>
            </a:r>
            <a:r>
              <a:rPr lang="en-US" dirty="0" err="1"/>
              <a:t>così</a:t>
            </a:r>
            <a:r>
              <a:rPr lang="en-US" dirty="0"/>
              <a:t> via. Il container </a:t>
            </a:r>
            <a:r>
              <a:rPr lang="en-US" dirty="0" err="1"/>
              <a:t>gestisce</a:t>
            </a:r>
            <a:r>
              <a:rPr lang="en-US" dirty="0"/>
              <a:t> </a:t>
            </a:r>
            <a:r>
              <a:rPr lang="en-US" dirty="0" err="1"/>
              <a:t>l’intera</a:t>
            </a:r>
            <a:r>
              <a:rPr lang="en-US" dirty="0"/>
              <a:t> catena (</a:t>
            </a:r>
            <a:r>
              <a:rPr lang="en-US" dirty="0" err="1"/>
              <a:t>albero</a:t>
            </a:r>
            <a:r>
              <a:rPr lang="en-US" dirty="0"/>
              <a:t>) e </a:t>
            </a:r>
            <a:r>
              <a:rPr lang="en-US" dirty="0" err="1"/>
              <a:t>restituisce</a:t>
            </a:r>
            <a:r>
              <a:rPr lang="en-US" dirty="0"/>
              <a:t> un </a:t>
            </a:r>
            <a:r>
              <a:rPr lang="en-US" dirty="0" err="1"/>
              <a:t>servizio</a:t>
            </a:r>
            <a:r>
              <a:rPr lang="en-US" dirty="0"/>
              <a:t> </a:t>
            </a:r>
            <a:r>
              <a:rPr lang="en-US" dirty="0" err="1"/>
              <a:t>completamente</a:t>
            </a:r>
            <a:r>
              <a:rPr lang="en-US" dirty="0"/>
              <a:t> “</a:t>
            </a:r>
            <a:r>
              <a:rPr lang="en-US" dirty="0" err="1"/>
              <a:t>riempito</a:t>
            </a:r>
            <a:r>
              <a:rPr lang="en-US" dirty="0"/>
              <a:t>”. Questa catena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chiamata</a:t>
            </a:r>
            <a:r>
              <a:rPr lang="en-US" dirty="0"/>
              <a:t> </a:t>
            </a:r>
            <a:r>
              <a:rPr lang="en-US" b="1" dirty="0"/>
              <a:t>dependency tree</a:t>
            </a:r>
            <a:r>
              <a:rPr lang="en-US" dirty="0"/>
              <a:t>, </a:t>
            </a:r>
            <a:r>
              <a:rPr lang="en-US" b="1" dirty="0"/>
              <a:t>dependency graph</a:t>
            </a:r>
            <a:r>
              <a:rPr lang="en-US" dirty="0"/>
              <a:t>, o </a:t>
            </a:r>
            <a:r>
              <a:rPr lang="en-US" b="1" dirty="0"/>
              <a:t>object graph</a:t>
            </a:r>
          </a:p>
        </p:txBody>
      </p:sp>
    </p:spTree>
    <p:extLst>
      <p:ext uri="{BB962C8B-B14F-4D97-AF65-F5344CB8AC3E}">
        <p14:creationId xmlns:p14="http://schemas.microsoft.com/office/powerpoint/2010/main" val="328348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9C4DA-FB89-C02C-EF0F-723E1AD8D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Service </a:t>
            </a:r>
            <a:r>
              <a:rPr lang="it-IT" dirty="0" err="1"/>
              <a:t>lifetime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0691D-5E9D-D19C-CD2F-E4207DD04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b="1" dirty="0" err="1"/>
              <a:t>Transient</a:t>
            </a:r>
            <a:r>
              <a:rPr lang="it-IT" b="1" dirty="0"/>
              <a:t> (sempre nuova istanza)</a:t>
            </a:r>
            <a:r>
              <a:rPr lang="it-IT" dirty="0"/>
              <a:t>: ogni volta che il container risolve una dipendenza dal servizio crea una nuova istanza. </a:t>
            </a:r>
            <a:r>
              <a:rPr lang="it-IT" i="1" dirty="0" err="1"/>
              <a:t>IServiceCollection.AddTransient</a:t>
            </a:r>
            <a:endParaRPr lang="it-IT" i="1" dirty="0"/>
          </a:p>
          <a:p>
            <a:pPr lvl="1"/>
            <a:r>
              <a:rPr lang="it-IT" dirty="0"/>
              <a:t>Possono esistere istanze multiple del servizio</a:t>
            </a:r>
          </a:p>
          <a:p>
            <a:r>
              <a:rPr lang="it-IT" b="1" dirty="0"/>
              <a:t>Singleton (singola istanza)</a:t>
            </a:r>
            <a:r>
              <a:rPr lang="it-IT" dirty="0"/>
              <a:t>: la prima volta che il container deve risolvere una dipendenza dal servizio crea una istanza, e da lì in poi utilizzerà sempre quella. </a:t>
            </a:r>
            <a:r>
              <a:rPr lang="it-IT" i="1" dirty="0" err="1"/>
              <a:t>IServiceCollection.AddSingleton</a:t>
            </a:r>
            <a:endParaRPr lang="it-IT" i="1" dirty="0"/>
          </a:p>
          <a:p>
            <a:pPr lvl="1"/>
            <a:r>
              <a:rPr lang="it-IT" dirty="0"/>
              <a:t>Esiste una sola istanza del servizio</a:t>
            </a:r>
          </a:p>
          <a:p>
            <a:r>
              <a:rPr lang="it-IT" b="1" dirty="0" err="1"/>
              <a:t>Scoped</a:t>
            </a:r>
            <a:r>
              <a:rPr lang="it-IT" b="1" dirty="0"/>
              <a:t> (singola istanza per ambito)</a:t>
            </a:r>
            <a:r>
              <a:rPr lang="it-IT" dirty="0"/>
              <a:t>: all’interno di un ambito (scope) il container utilizza la stessa istanza per risolvere una dipendenza dal servizio. Più ambiti possono coesistere. </a:t>
            </a:r>
          </a:p>
          <a:p>
            <a:pPr lvl="1"/>
            <a:r>
              <a:rPr lang="it-IT" dirty="0"/>
              <a:t>Esempio classico di «scope» è una </a:t>
            </a:r>
            <a:r>
              <a:rPr lang="it-IT" dirty="0" err="1"/>
              <a:t>request</a:t>
            </a:r>
            <a:r>
              <a:rPr lang="it-IT" dirty="0"/>
              <a:t> http: in una </a:t>
            </a:r>
            <a:r>
              <a:rPr lang="it-IT" dirty="0" err="1"/>
              <a:t>WebAPI</a:t>
            </a:r>
            <a:r>
              <a:rPr lang="it-IT" dirty="0"/>
              <a:t> è possibile creare un’istanza di un determinato servizio ad ogni richiesta di un client</a:t>
            </a:r>
          </a:p>
          <a:p>
            <a:pPr lvl="1"/>
            <a:r>
              <a:rPr lang="it-IT" dirty="0"/>
              <a:t>Possono esistere istanze multiple del servizio, ma appartengono a </a:t>
            </a:r>
            <a:r>
              <a:rPr lang="it-IT" dirty="0" err="1"/>
              <a:t>scopes</a:t>
            </a:r>
            <a:r>
              <a:rPr lang="it-IT" dirty="0"/>
              <a:t> diversi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2184408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72DBF-2AE3-1959-4085-194864BD3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Cosa si intende per </a:t>
            </a:r>
            <a:r>
              <a:rPr lang="it-IT" dirty="0" err="1"/>
              <a:t>Dependency</a:t>
            </a:r>
            <a:r>
              <a:rPr lang="it-IT" dirty="0"/>
              <a:t> Injection?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BC233-20EE-8DC6-EAF6-C38E27D97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Se lo dovessi spiegare al di  fuori del  </a:t>
            </a:r>
            <a:r>
              <a:rPr lang="it-IT"/>
              <a:t>contesto dello sviluppo </a:t>
            </a:r>
            <a:r>
              <a:rPr lang="it-IT" dirty="0"/>
              <a:t>software:</a:t>
            </a:r>
          </a:p>
          <a:p>
            <a:pPr marL="0" indent="0">
              <a:buNone/>
            </a:pPr>
            <a:r>
              <a:rPr lang="it-IT" dirty="0"/>
              <a:t>«Hai fame e vuoi mangiare. Se ti alzi e prendi da solo il cibo dal frigo… </a:t>
            </a:r>
            <a:r>
              <a:rPr lang="it-IT" dirty="0" err="1"/>
              <a:t>portresti</a:t>
            </a:r>
            <a:r>
              <a:rPr lang="it-IT" dirty="0"/>
              <a:t> dimenticarti di chiuderlo, potresti prendere qualcosa di scaduto, potresti urtare qualcosa e farlo cadere, potresti cercare qualcosa che non hai…</a:t>
            </a:r>
          </a:p>
          <a:p>
            <a:pPr marL="0" indent="0">
              <a:buNone/>
            </a:pPr>
            <a:r>
              <a:rPr lang="it-IT" dirty="0"/>
              <a:t>La </a:t>
            </a:r>
            <a:r>
              <a:rPr lang="it-IT" dirty="0" err="1"/>
              <a:t>dependency</a:t>
            </a:r>
            <a:r>
              <a:rPr lang="it-IT" dirty="0"/>
              <a:t> injection è sedersi, dire «voglio mangiare» e qualcuno ti porta e ti serve da mangiare»</a:t>
            </a:r>
          </a:p>
          <a:p>
            <a:pPr marL="0" indent="0">
              <a:buNone/>
            </a:pPr>
            <a:r>
              <a:rPr lang="it-IT" dirty="0"/>
              <a:t>… è come avere un maggiordomo software</a:t>
            </a:r>
          </a:p>
        </p:txBody>
      </p:sp>
    </p:spTree>
    <p:extLst>
      <p:ext uri="{BB962C8B-B14F-4D97-AF65-F5344CB8AC3E}">
        <p14:creationId xmlns:p14="http://schemas.microsoft.com/office/powerpoint/2010/main" val="99770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8F886-AF5E-AF71-F7B5-959595691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Attenzione!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04B2A-457C-1B42-BFD1-C9B1F5DCF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In un albero di dipendenze… i </a:t>
            </a:r>
            <a:r>
              <a:rPr lang="it-IT" dirty="0" err="1"/>
              <a:t>lifetime</a:t>
            </a:r>
            <a:r>
              <a:rPr lang="it-IT" dirty="0"/>
              <a:t> dei vari «pezzi» sono indipendenti l’uno dall’altro. Questo può portare a situazioni anomale</a:t>
            </a:r>
          </a:p>
          <a:p>
            <a:r>
              <a:rPr lang="en-US" dirty="0"/>
              <a:t>Un </a:t>
            </a:r>
            <a:r>
              <a:rPr lang="en-US" dirty="0" err="1"/>
              <a:t>servizio</a:t>
            </a:r>
            <a:r>
              <a:rPr lang="en-US" dirty="0"/>
              <a:t> </a:t>
            </a:r>
            <a:r>
              <a:rPr lang="en-US" dirty="0" err="1"/>
              <a:t>registrato</a:t>
            </a:r>
            <a:r>
              <a:rPr lang="en-US" dirty="0"/>
              <a:t> come </a:t>
            </a:r>
            <a:r>
              <a:rPr lang="en-US" b="1" dirty="0"/>
              <a:t>singleton</a:t>
            </a:r>
            <a:r>
              <a:rPr lang="en-US" dirty="0"/>
              <a:t> non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dipendere</a:t>
            </a:r>
            <a:r>
              <a:rPr lang="en-US" dirty="0"/>
              <a:t> da uno </a:t>
            </a:r>
            <a:r>
              <a:rPr lang="en-US" dirty="0" err="1"/>
              <a:t>registrato</a:t>
            </a:r>
            <a:r>
              <a:rPr lang="en-US" dirty="0"/>
              <a:t> come </a:t>
            </a:r>
            <a:r>
              <a:rPr lang="en-US" b="1" dirty="0"/>
              <a:t>scoped </a:t>
            </a:r>
            <a:r>
              <a:rPr lang="en-US" dirty="0"/>
              <a:t>(e in </a:t>
            </a:r>
            <a:r>
              <a:rPr lang="en-US" dirty="0" err="1"/>
              <a:t>certi</a:t>
            </a:r>
            <a:r>
              <a:rPr lang="en-US" dirty="0"/>
              <a:t> </a:t>
            </a:r>
            <a:r>
              <a:rPr lang="en-US" dirty="0" err="1"/>
              <a:t>casi</a:t>
            </a:r>
            <a:r>
              <a:rPr lang="en-US" dirty="0"/>
              <a:t> </a:t>
            </a:r>
            <a:r>
              <a:rPr lang="en-US" dirty="0" err="1"/>
              <a:t>neanche</a:t>
            </a:r>
            <a:r>
              <a:rPr lang="en-US" dirty="0"/>
              <a:t> se </a:t>
            </a:r>
            <a:r>
              <a:rPr lang="en-US" b="1" dirty="0"/>
              <a:t>transient</a:t>
            </a:r>
            <a:r>
              <a:rPr lang="en-US" dirty="0"/>
              <a:t>): il </a:t>
            </a:r>
            <a:r>
              <a:rPr lang="en-US" dirty="0" err="1"/>
              <a:t>servizio</a:t>
            </a:r>
            <a:r>
              <a:rPr lang="en-US" dirty="0"/>
              <a:t> scoped </a:t>
            </a:r>
            <a:r>
              <a:rPr lang="en-US" dirty="0" err="1"/>
              <a:t>potrebbe</a:t>
            </a:r>
            <a:r>
              <a:rPr lang="en-US" dirty="0"/>
              <a:t> non </a:t>
            </a:r>
            <a:r>
              <a:rPr lang="en-US" dirty="0" err="1"/>
              <a:t>funzionare</a:t>
            </a:r>
            <a:r>
              <a:rPr lang="en-US" dirty="0"/>
              <a:t> </a:t>
            </a:r>
            <a:r>
              <a:rPr lang="en-US" dirty="0" err="1"/>
              <a:t>correttamente</a:t>
            </a:r>
            <a:r>
              <a:rPr lang="en-US" dirty="0"/>
              <a:t> dopo </a:t>
            </a:r>
            <a:r>
              <a:rPr lang="en-US" dirty="0" err="1"/>
              <a:t>che</a:t>
            </a:r>
            <a:r>
              <a:rPr lang="en-US" dirty="0"/>
              <a:t> lo scope a cui </a:t>
            </a:r>
            <a:r>
              <a:rPr lang="en-US" dirty="0" err="1"/>
              <a:t>appartiene</a:t>
            </a:r>
            <a:r>
              <a:rPr lang="en-US" dirty="0"/>
              <a:t> non </a:t>
            </a:r>
            <a:r>
              <a:rPr lang="en-US" dirty="0" err="1"/>
              <a:t>esiste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Un </a:t>
            </a:r>
            <a:r>
              <a:rPr lang="en-US" dirty="0" err="1"/>
              <a:t>servizio</a:t>
            </a:r>
            <a:r>
              <a:rPr lang="en-US" dirty="0"/>
              <a:t> </a:t>
            </a:r>
            <a:r>
              <a:rPr lang="en-US" b="1" dirty="0"/>
              <a:t>transient</a:t>
            </a:r>
            <a:r>
              <a:rPr lang="en-US" dirty="0"/>
              <a:t> o </a:t>
            </a:r>
            <a:r>
              <a:rPr lang="en-US" b="1" dirty="0"/>
              <a:t>scoped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dipendere</a:t>
            </a:r>
            <a:r>
              <a:rPr lang="en-US" dirty="0"/>
              <a:t> da uno </a:t>
            </a:r>
            <a:r>
              <a:rPr lang="en-US" b="1" dirty="0"/>
              <a:t>singleton</a:t>
            </a:r>
          </a:p>
          <a:p>
            <a:pPr lvl="1"/>
            <a:r>
              <a:rPr lang="en-US" dirty="0"/>
              <a:t>Un </a:t>
            </a:r>
            <a:r>
              <a:rPr lang="en-US" dirty="0" err="1"/>
              <a:t>servizio</a:t>
            </a:r>
            <a:r>
              <a:rPr lang="en-US" dirty="0"/>
              <a:t> </a:t>
            </a:r>
            <a:r>
              <a:rPr lang="en-US" b="1" dirty="0"/>
              <a:t>transient</a:t>
            </a:r>
            <a:r>
              <a:rPr lang="en-US" dirty="0"/>
              <a:t> o </a:t>
            </a:r>
            <a:r>
              <a:rPr lang="en-US" b="1" dirty="0"/>
              <a:t>scoped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dipendere</a:t>
            </a:r>
            <a:r>
              <a:rPr lang="en-US" dirty="0"/>
              <a:t> da uno scoped</a:t>
            </a:r>
          </a:p>
        </p:txBody>
      </p:sp>
    </p:spTree>
    <p:extLst>
      <p:ext uri="{BB962C8B-B14F-4D97-AF65-F5344CB8AC3E}">
        <p14:creationId xmlns:p14="http://schemas.microsoft.com/office/powerpoint/2010/main" val="980673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2D2D2-9BEB-186A-C55D-6435416CE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Metodi per registrare i servizi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6A9302-C24C-A43D-EFCE-DBA7BCAE28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482312"/>
              </p:ext>
            </p:extLst>
          </p:nvPr>
        </p:nvGraphicFramePr>
        <p:xfrm>
          <a:off x="1158874" y="2139950"/>
          <a:ext cx="9874252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7569">
                  <a:extLst>
                    <a:ext uri="{9D8B030D-6E8A-4147-A177-3AD203B41FA5}">
                      <a16:colId xmlns:a16="http://schemas.microsoft.com/office/drawing/2014/main" val="1055920083"/>
                    </a:ext>
                  </a:extLst>
                </a:gridCol>
                <a:gridCol w="973599">
                  <a:extLst>
                    <a:ext uri="{9D8B030D-6E8A-4147-A177-3AD203B41FA5}">
                      <a16:colId xmlns:a16="http://schemas.microsoft.com/office/drawing/2014/main" val="3091239285"/>
                    </a:ext>
                  </a:extLst>
                </a:gridCol>
                <a:gridCol w="1629400">
                  <a:extLst>
                    <a:ext uri="{9D8B030D-6E8A-4147-A177-3AD203B41FA5}">
                      <a16:colId xmlns:a16="http://schemas.microsoft.com/office/drawing/2014/main" val="283084361"/>
                    </a:ext>
                  </a:extLst>
                </a:gridCol>
                <a:gridCol w="1573684">
                  <a:extLst>
                    <a:ext uri="{9D8B030D-6E8A-4147-A177-3AD203B41FA5}">
                      <a16:colId xmlns:a16="http://schemas.microsoft.com/office/drawing/2014/main" val="2624715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Metodo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Dispose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Impl</a:t>
                      </a:r>
                      <a:r>
                        <a:rPr lang="it-IT" dirty="0"/>
                        <a:t>. multiple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Parametri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230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AddTransient</a:t>
                      </a:r>
                      <a:r>
                        <a:rPr lang="it-IT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it-IT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IService,Implementation</a:t>
                      </a:r>
                      <a:r>
                        <a:rPr lang="it-IT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&gt;()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AddScoped</a:t>
                      </a:r>
                      <a:r>
                        <a:rPr lang="it-IT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it-IT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IService,Implementation</a:t>
                      </a:r>
                      <a:r>
                        <a:rPr lang="it-IT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&gt;()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AddSingleton</a:t>
                      </a:r>
                      <a:r>
                        <a:rPr lang="it-IT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it-IT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IService,Implementation</a:t>
                      </a:r>
                      <a:r>
                        <a:rPr lang="it-IT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&gt;()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830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AddTransient</a:t>
                      </a:r>
                      <a:r>
                        <a:rPr lang="it-IT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it-IT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IService,Implementation</a:t>
                      </a:r>
                      <a:r>
                        <a:rPr lang="it-IT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it-IT" sz="1200" dirty="0"/>
                        <a:t>(sp =&gt; new </a:t>
                      </a:r>
                      <a:r>
                        <a:rPr lang="it-IT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Implementation</a:t>
                      </a:r>
                      <a:r>
                        <a:rPr lang="it-IT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it-IT" sz="1200" dirty="0"/>
                        <a:t>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AddScoped</a:t>
                      </a:r>
                      <a:r>
                        <a:rPr lang="it-IT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it-IT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IService,Implementation</a:t>
                      </a:r>
                      <a:r>
                        <a:rPr lang="it-IT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it-IT" sz="1200" dirty="0"/>
                        <a:t>(sp =&gt; new </a:t>
                      </a:r>
                      <a:r>
                        <a:rPr lang="it-IT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Implementation</a:t>
                      </a:r>
                      <a:r>
                        <a:rPr lang="it-IT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it-IT" sz="1200" dirty="0"/>
                        <a:t>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AddSingleton</a:t>
                      </a:r>
                      <a:r>
                        <a:rPr lang="it-IT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it-IT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IService,Implementation</a:t>
                      </a:r>
                      <a:r>
                        <a:rPr lang="it-IT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it-IT" sz="1200" dirty="0"/>
                        <a:t>(sp =&gt; new </a:t>
                      </a:r>
                      <a:r>
                        <a:rPr lang="it-IT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Implementation</a:t>
                      </a:r>
                      <a:r>
                        <a:rPr lang="it-IT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it-IT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31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AddTransient</a:t>
                      </a:r>
                      <a:r>
                        <a:rPr lang="it-IT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it-IT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Implementation</a:t>
                      </a:r>
                      <a:r>
                        <a:rPr lang="it-IT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&gt;()</a:t>
                      </a:r>
                      <a:r>
                        <a:rPr lang="it-IT" sz="1200" dirty="0"/>
                        <a:t>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AddScoped</a:t>
                      </a:r>
                      <a:r>
                        <a:rPr lang="it-IT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it-IT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Implementation</a:t>
                      </a:r>
                      <a:r>
                        <a:rPr lang="it-IT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&gt;()</a:t>
                      </a:r>
                      <a:endParaRPr lang="it-IT" sz="12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AddSingleton</a:t>
                      </a:r>
                      <a:r>
                        <a:rPr lang="it-IT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it-IT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Implementation</a:t>
                      </a:r>
                      <a:r>
                        <a:rPr lang="it-IT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&gt;()</a:t>
                      </a:r>
                      <a:endParaRPr lang="it-IT" sz="1200" dirty="0"/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182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AddSingleton</a:t>
                      </a:r>
                      <a:r>
                        <a:rPr lang="it-IT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it-IT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IService</a:t>
                      </a:r>
                      <a:r>
                        <a:rPr lang="it-IT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it-IT" sz="1200" dirty="0"/>
                        <a:t>(new </a:t>
                      </a:r>
                      <a:r>
                        <a:rPr lang="it-IT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Implementation</a:t>
                      </a:r>
                      <a:r>
                        <a:rPr lang="it-IT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it-IT" sz="1200" dirty="0"/>
                        <a:t>)</a:t>
                      </a:r>
                    </a:p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15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AddSingleton</a:t>
                      </a:r>
                      <a:r>
                        <a:rPr lang="it-IT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()</a:t>
                      </a:r>
                      <a:r>
                        <a:rPr lang="it-IT" sz="1200" dirty="0"/>
                        <a:t>(new </a:t>
                      </a:r>
                      <a:r>
                        <a:rPr lang="it-IT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Implementation</a:t>
                      </a:r>
                      <a:r>
                        <a:rPr lang="it-IT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it-IT" sz="1200" dirty="0"/>
                        <a:t>)</a:t>
                      </a:r>
                    </a:p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125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264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8542B-CB2D-DC94-5B2D-8EFA3CBD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Metodi per registrare i servizi</a:t>
            </a:r>
            <a:br>
              <a:rPr lang="it-IT" dirty="0"/>
            </a:br>
            <a:r>
              <a:rPr lang="it-IT" sz="1600" dirty="0"/>
              <a:t>(continua)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CEA3B-E9A9-5CCE-3CD0-5DB9ADD8B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 </a:t>
            </a:r>
            <a:r>
              <a:rPr lang="en-US" dirty="0" err="1"/>
              <a:t>metodi</a:t>
            </a:r>
            <a:r>
              <a:rPr lang="en-US" dirty="0"/>
              <a:t> </a:t>
            </a:r>
            <a:r>
              <a:rPr lang="en-US" dirty="0" err="1"/>
              <a:t>precedenti</a:t>
            </a:r>
            <a:r>
              <a:rPr lang="en-US" dirty="0"/>
              <a:t> </a:t>
            </a:r>
            <a:r>
              <a:rPr lang="en-US" dirty="0" err="1"/>
              <a:t>permettono</a:t>
            </a:r>
            <a:r>
              <a:rPr lang="en-US" dirty="0"/>
              <a:t> di </a:t>
            </a:r>
            <a:r>
              <a:rPr lang="en-US" dirty="0" err="1"/>
              <a:t>registrare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implementazioni</a:t>
            </a:r>
            <a:r>
              <a:rPr lang="en-US" dirty="0"/>
              <a:t> per lo </a:t>
            </a:r>
            <a:r>
              <a:rPr lang="en-US" dirty="0" err="1"/>
              <a:t>stesso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di </a:t>
            </a:r>
            <a:r>
              <a:rPr lang="en-US" dirty="0" err="1"/>
              <a:t>servizio</a:t>
            </a:r>
            <a:endParaRPr lang="en-US" dirty="0"/>
          </a:p>
          <a:p>
            <a:pPr lvl="1"/>
            <a:r>
              <a:rPr lang="en-US" dirty="0"/>
              <a:t>Se </a:t>
            </a:r>
            <a:r>
              <a:rPr lang="en-US" dirty="0" err="1"/>
              <a:t>esistono</a:t>
            </a:r>
            <a:r>
              <a:rPr lang="en-US" dirty="0"/>
              <a:t> </a:t>
            </a:r>
            <a:r>
              <a:rPr lang="en-US" dirty="0" err="1"/>
              <a:t>registrazioni</a:t>
            </a:r>
            <a:r>
              <a:rPr lang="en-US" dirty="0"/>
              <a:t> multiple per un </a:t>
            </a:r>
            <a:r>
              <a:rPr lang="en-US" b="1" dirty="0" err="1"/>
              <a:t>IService</a:t>
            </a:r>
            <a:r>
              <a:rPr lang="en-US" dirty="0"/>
              <a:t>,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utilizzata</a:t>
            </a:r>
            <a:r>
              <a:rPr lang="en-US" dirty="0"/>
              <a:t> </a:t>
            </a:r>
            <a:r>
              <a:rPr lang="en-US" dirty="0" err="1"/>
              <a:t>l’ultima</a:t>
            </a:r>
            <a:endParaRPr lang="en-US" dirty="0"/>
          </a:p>
          <a:p>
            <a:pPr lvl="1"/>
            <a:r>
              <a:rPr lang="en-US" dirty="0"/>
              <a:t>Se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risolve</a:t>
            </a:r>
            <a:r>
              <a:rPr lang="en-US" dirty="0"/>
              <a:t> (i.e. se la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dipende</a:t>
            </a:r>
            <a:r>
              <a:rPr lang="en-US" dirty="0"/>
              <a:t> da) un </a:t>
            </a:r>
            <a:r>
              <a:rPr lang="en-US" b="1" dirty="0" err="1"/>
              <a:t>IEnumerable</a:t>
            </a:r>
            <a:r>
              <a:rPr lang="en-US" b="1" dirty="0"/>
              <a:t>&lt;</a:t>
            </a:r>
            <a:r>
              <a:rPr lang="en-US" b="1" dirty="0" err="1"/>
              <a:t>IService</a:t>
            </a:r>
            <a:r>
              <a:rPr lang="en-US" b="1" dirty="0"/>
              <a:t>&gt;</a:t>
            </a:r>
            <a:r>
              <a:rPr lang="en-US" dirty="0"/>
              <a:t>, </a:t>
            </a:r>
            <a:r>
              <a:rPr lang="en-US" dirty="0" err="1"/>
              <a:t>vengono</a:t>
            </a:r>
            <a:r>
              <a:rPr lang="en-US" dirty="0"/>
              <a:t> </a:t>
            </a:r>
            <a:r>
              <a:rPr lang="en-US" dirty="0" err="1"/>
              <a:t>restituite</a:t>
            </a:r>
            <a:r>
              <a:rPr lang="en-US" dirty="0"/>
              <a:t> </a:t>
            </a:r>
            <a:r>
              <a:rPr lang="en-US" dirty="0" err="1"/>
              <a:t>tutte</a:t>
            </a:r>
            <a:r>
              <a:rPr lang="en-US" dirty="0"/>
              <a:t> le </a:t>
            </a:r>
            <a:r>
              <a:rPr lang="en-US" dirty="0" err="1"/>
              <a:t>implementazioni</a:t>
            </a:r>
            <a:r>
              <a:rPr lang="en-US" dirty="0"/>
              <a:t> in </a:t>
            </a:r>
            <a:r>
              <a:rPr lang="en-US" dirty="0" err="1"/>
              <a:t>ordine</a:t>
            </a:r>
            <a:r>
              <a:rPr lang="en-US" dirty="0"/>
              <a:t> di </a:t>
            </a:r>
            <a:r>
              <a:rPr lang="en-US" dirty="0" err="1"/>
              <a:t>registrazione</a:t>
            </a:r>
            <a:endParaRPr lang="en-US" dirty="0"/>
          </a:p>
          <a:p>
            <a:r>
              <a:rPr lang="en-US" dirty="0"/>
              <a:t>Il framework </a:t>
            </a:r>
            <a:r>
              <a:rPr lang="en-US" dirty="0" err="1"/>
              <a:t>mette</a:t>
            </a:r>
            <a:r>
              <a:rPr lang="en-US" dirty="0"/>
              <a:t> a </a:t>
            </a:r>
            <a:r>
              <a:rPr lang="en-US" dirty="0" err="1"/>
              <a:t>disposizione</a:t>
            </a:r>
            <a:r>
              <a:rPr lang="en-US" dirty="0"/>
              <a:t> le </a:t>
            </a:r>
            <a:r>
              <a:rPr lang="en-US" dirty="0" err="1"/>
              <a:t>varianti</a:t>
            </a:r>
            <a:r>
              <a:rPr lang="en-US" dirty="0"/>
              <a:t> “</a:t>
            </a:r>
            <a:r>
              <a:rPr lang="en-US" b="1" dirty="0" err="1"/>
              <a:t>TryAdd</a:t>
            </a:r>
            <a:r>
              <a:rPr lang="en-US" b="1" dirty="0"/>
              <a:t>&lt;Lifetime&gt;</a:t>
            </a:r>
            <a:r>
              <a:rPr lang="en-US" dirty="0"/>
              <a:t>”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registrano</a:t>
            </a:r>
            <a:r>
              <a:rPr lang="en-US" dirty="0"/>
              <a:t> un </a:t>
            </a:r>
            <a:r>
              <a:rPr lang="en-US" dirty="0" err="1"/>
              <a:t>servizio</a:t>
            </a:r>
            <a:r>
              <a:rPr lang="en-US" dirty="0"/>
              <a:t> solo se </a:t>
            </a:r>
            <a:r>
              <a:rPr lang="en-US" dirty="0" err="1"/>
              <a:t>un’altra</a:t>
            </a:r>
            <a:r>
              <a:rPr lang="en-US" dirty="0"/>
              <a:t> </a:t>
            </a:r>
            <a:r>
              <a:rPr lang="en-US" dirty="0" err="1"/>
              <a:t>implementazione</a:t>
            </a:r>
            <a:r>
              <a:rPr lang="en-US" dirty="0"/>
              <a:t> non è </a:t>
            </a:r>
            <a:r>
              <a:rPr lang="en-US" dirty="0" err="1"/>
              <a:t>già</a:t>
            </a:r>
            <a:r>
              <a:rPr lang="en-US" dirty="0"/>
              <a:t> </a:t>
            </a:r>
            <a:r>
              <a:rPr lang="en-US" dirty="0" err="1"/>
              <a:t>stata</a:t>
            </a:r>
            <a:r>
              <a:rPr lang="en-US" dirty="0"/>
              <a:t> </a:t>
            </a:r>
            <a:r>
              <a:rPr lang="en-US" dirty="0" err="1"/>
              <a:t>registrata</a:t>
            </a:r>
            <a:endParaRPr lang="en-US" dirty="0"/>
          </a:p>
          <a:p>
            <a:r>
              <a:rPr lang="en-US" dirty="0"/>
              <a:t>I </a:t>
            </a:r>
            <a:r>
              <a:rPr lang="en-US" dirty="0" err="1"/>
              <a:t>mezzi</a:t>
            </a:r>
            <a:r>
              <a:rPr lang="en-US" dirty="0"/>
              <a:t> per </a:t>
            </a:r>
            <a:r>
              <a:rPr lang="en-US" dirty="0" err="1"/>
              <a:t>configurare</a:t>
            </a:r>
            <a:r>
              <a:rPr lang="en-US" dirty="0"/>
              <a:t> la service collection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flessibili</a:t>
            </a:r>
            <a:r>
              <a:rPr lang="en-US" dirty="0"/>
              <a:t>, ma </a:t>
            </a:r>
            <a:r>
              <a:rPr lang="en-US" dirty="0" err="1"/>
              <a:t>hanno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limitazioni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 </a:t>
            </a:r>
            <a:r>
              <a:rPr lang="en-US" dirty="0" err="1"/>
              <a:t>servizi</a:t>
            </a:r>
            <a:r>
              <a:rPr lang="en-US" dirty="0"/>
              <a:t> </a:t>
            </a:r>
            <a:r>
              <a:rPr lang="en-US" dirty="0" err="1"/>
              <a:t>vanno</a:t>
            </a:r>
            <a:r>
              <a:rPr lang="en-US" dirty="0"/>
              <a:t> </a:t>
            </a:r>
            <a:r>
              <a:rPr lang="en-US" dirty="0" err="1"/>
              <a:t>configurati</a:t>
            </a:r>
            <a:r>
              <a:rPr lang="en-US" dirty="0"/>
              <a:t> uno per uno</a:t>
            </a:r>
          </a:p>
          <a:p>
            <a:pPr lvl="1"/>
            <a:r>
              <a:rPr lang="en-US" dirty="0"/>
              <a:t>Non è </a:t>
            </a:r>
            <a:r>
              <a:rPr lang="en-US" dirty="0" err="1"/>
              <a:t>immediato</a:t>
            </a:r>
            <a:r>
              <a:rPr lang="en-US" dirty="0"/>
              <a:t> </a:t>
            </a:r>
            <a:r>
              <a:rPr lang="en-US" dirty="0" err="1"/>
              <a:t>gestire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implementazioni</a:t>
            </a:r>
            <a:r>
              <a:rPr lang="en-US" dirty="0"/>
              <a:t> </a:t>
            </a:r>
            <a:r>
              <a:rPr lang="en-US" dirty="0" err="1"/>
              <a:t>dello</a:t>
            </a:r>
            <a:r>
              <a:rPr lang="en-US" dirty="0"/>
              <a:t> </a:t>
            </a:r>
            <a:r>
              <a:rPr lang="en-US" dirty="0" err="1"/>
              <a:t>stesso</a:t>
            </a:r>
            <a:r>
              <a:rPr lang="en-US" dirty="0"/>
              <a:t> </a:t>
            </a:r>
            <a:r>
              <a:rPr lang="en-US" dirty="0" err="1"/>
              <a:t>servizio</a:t>
            </a:r>
            <a:r>
              <a:rPr lang="en-US" dirty="0"/>
              <a:t>. Si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volere</a:t>
            </a:r>
            <a:r>
              <a:rPr lang="en-US" dirty="0"/>
              <a:t> ad </a:t>
            </a:r>
            <a:r>
              <a:rPr lang="en-US" dirty="0" err="1"/>
              <a:t>esempio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l’implementazione</a:t>
            </a:r>
            <a:r>
              <a:rPr lang="en-US" dirty="0"/>
              <a:t> </a:t>
            </a:r>
            <a:r>
              <a:rPr lang="en-US" dirty="0" err="1"/>
              <a:t>cambi</a:t>
            </a:r>
            <a:r>
              <a:rPr lang="en-US" dirty="0"/>
              <a:t> in </a:t>
            </a:r>
            <a:r>
              <a:rPr lang="en-US" dirty="0" err="1"/>
              <a:t>funzione</a:t>
            </a:r>
            <a:r>
              <a:rPr lang="en-US" dirty="0"/>
              <a:t> del “</a:t>
            </a:r>
            <a:r>
              <a:rPr lang="en-US" dirty="0" err="1"/>
              <a:t>contesto</a:t>
            </a:r>
            <a:r>
              <a:rPr lang="en-US" dirty="0"/>
              <a:t>” in cui il </a:t>
            </a:r>
            <a:r>
              <a:rPr lang="en-US" dirty="0" err="1"/>
              <a:t>servizio</a:t>
            </a:r>
            <a:r>
              <a:rPr lang="en-US" dirty="0"/>
              <a:t>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utilizzato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63666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3A1AD-B5EC-F6C4-8D22-8D234BD6E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Implementare servizi «orientati» alla DI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DE279-4B14-8E46-F0EA-BDB98D52B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Evitare</a:t>
            </a:r>
            <a:r>
              <a:rPr lang="en-US" dirty="0"/>
              <a:t> </a:t>
            </a:r>
            <a:r>
              <a:rPr lang="en-US" dirty="0" err="1"/>
              <a:t>classi</a:t>
            </a:r>
            <a:r>
              <a:rPr lang="en-US" dirty="0"/>
              <a:t> </a:t>
            </a:r>
            <a:r>
              <a:rPr lang="en-US" dirty="0" err="1"/>
              <a:t>statiche</a:t>
            </a:r>
            <a:r>
              <a:rPr lang="en-US" dirty="0"/>
              <a:t> stateful e </a:t>
            </a:r>
            <a:r>
              <a:rPr lang="en-US" dirty="0" err="1"/>
              <a:t>membri</a:t>
            </a:r>
            <a:r>
              <a:rPr lang="en-US" dirty="0"/>
              <a:t> </a:t>
            </a:r>
            <a:r>
              <a:rPr lang="en-US" dirty="0" err="1"/>
              <a:t>statici</a:t>
            </a:r>
            <a:r>
              <a:rPr lang="en-US" dirty="0"/>
              <a:t> </a:t>
            </a:r>
            <a:r>
              <a:rPr lang="en-US" dirty="0" err="1"/>
              <a:t>nelle</a:t>
            </a:r>
            <a:r>
              <a:rPr lang="en-US" dirty="0"/>
              <a:t> </a:t>
            </a:r>
            <a:r>
              <a:rPr lang="en-US" dirty="0" err="1"/>
              <a:t>classi</a:t>
            </a:r>
            <a:r>
              <a:rPr lang="en-US" dirty="0"/>
              <a:t>. </a:t>
            </a:r>
            <a:r>
              <a:rPr lang="en-US" dirty="0" err="1"/>
              <a:t>Utilizzare</a:t>
            </a:r>
            <a:r>
              <a:rPr lang="en-US" dirty="0"/>
              <a:t> </a:t>
            </a:r>
            <a:r>
              <a:rPr lang="en-US" dirty="0" err="1"/>
              <a:t>servizi</a:t>
            </a:r>
            <a:r>
              <a:rPr lang="en-US" dirty="0"/>
              <a:t> </a:t>
            </a:r>
            <a:r>
              <a:rPr lang="en-US" b="1" dirty="0"/>
              <a:t>singleton</a:t>
            </a:r>
            <a:endParaRPr lang="en-US" dirty="0"/>
          </a:p>
          <a:p>
            <a:r>
              <a:rPr lang="en-US" dirty="0" err="1"/>
              <a:t>Evitare</a:t>
            </a:r>
            <a:r>
              <a:rPr lang="en-US" dirty="0"/>
              <a:t> di </a:t>
            </a:r>
            <a:r>
              <a:rPr lang="en-US" dirty="0" err="1"/>
              <a:t>istanziare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servizi</a:t>
            </a:r>
            <a:r>
              <a:rPr lang="en-US" dirty="0"/>
              <a:t> da cui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dipende</a:t>
            </a:r>
            <a:r>
              <a:rPr lang="en-US" dirty="0"/>
              <a:t> </a:t>
            </a:r>
            <a:r>
              <a:rPr lang="en-US" dirty="0" err="1"/>
              <a:t>direttamente</a:t>
            </a:r>
            <a:r>
              <a:rPr lang="en-US" dirty="0"/>
              <a:t> </a:t>
            </a:r>
            <a:r>
              <a:rPr lang="en-US" dirty="0" err="1"/>
              <a:t>all’interno</a:t>
            </a:r>
            <a:r>
              <a:rPr lang="en-US" dirty="0"/>
              <a:t> del </a:t>
            </a:r>
            <a:r>
              <a:rPr lang="en-US" dirty="0" err="1"/>
              <a:t>metodo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li </a:t>
            </a:r>
            <a:r>
              <a:rPr lang="en-US" dirty="0" err="1"/>
              <a:t>utilizza</a:t>
            </a:r>
            <a:r>
              <a:rPr lang="en-US" dirty="0"/>
              <a:t>. In </a:t>
            </a:r>
            <a:r>
              <a:rPr lang="en-US" dirty="0" err="1"/>
              <a:t>questo</a:t>
            </a:r>
            <a:r>
              <a:rPr lang="en-US" dirty="0"/>
              <a:t> modo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crea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dipendenza</a:t>
            </a:r>
            <a:r>
              <a:rPr lang="en-US" dirty="0"/>
              <a:t> </a:t>
            </a:r>
            <a:r>
              <a:rPr lang="en-US" dirty="0" err="1"/>
              <a:t>diretta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il </a:t>
            </a:r>
            <a:r>
              <a:rPr lang="en-US" dirty="0" err="1"/>
              <a:t>metodo</a:t>
            </a:r>
            <a:r>
              <a:rPr lang="en-US" dirty="0"/>
              <a:t> 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implementazione</a:t>
            </a:r>
            <a:r>
              <a:rPr lang="en-US" dirty="0"/>
              <a:t> del </a:t>
            </a:r>
            <a:r>
              <a:rPr lang="en-US" dirty="0" err="1"/>
              <a:t>servizio</a:t>
            </a:r>
            <a:endParaRPr lang="en-US" dirty="0"/>
          </a:p>
          <a:p>
            <a:r>
              <a:rPr lang="en-US" dirty="0"/>
              <a:t>I </a:t>
            </a:r>
            <a:r>
              <a:rPr lang="en-US" dirty="0" err="1"/>
              <a:t>servizi</a:t>
            </a:r>
            <a:r>
              <a:rPr lang="en-US" dirty="0"/>
              <a:t> </a:t>
            </a:r>
            <a:r>
              <a:rPr lang="en-US" dirty="0" err="1"/>
              <a:t>devono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piccoli</a:t>
            </a:r>
            <a:r>
              <a:rPr lang="en-US" dirty="0"/>
              <a:t> e </a:t>
            </a:r>
            <a:r>
              <a:rPr lang="en-US" dirty="0" err="1"/>
              <a:t>facilmente</a:t>
            </a:r>
            <a:r>
              <a:rPr lang="en-US" dirty="0"/>
              <a:t> </a:t>
            </a:r>
            <a:r>
              <a:rPr lang="en-US" dirty="0" err="1"/>
              <a:t>testabili</a:t>
            </a:r>
            <a:endParaRPr lang="en-US" dirty="0"/>
          </a:p>
          <a:p>
            <a:r>
              <a:rPr lang="en-US" dirty="0"/>
              <a:t>Se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ha </a:t>
            </a:r>
            <a:r>
              <a:rPr lang="en-US" dirty="0" err="1"/>
              <a:t>molte</a:t>
            </a:r>
            <a:r>
              <a:rPr lang="en-US" dirty="0"/>
              <a:t> </a:t>
            </a:r>
            <a:r>
              <a:rPr lang="en-US" dirty="0" err="1"/>
              <a:t>dipendenze</a:t>
            </a:r>
            <a:r>
              <a:rPr lang="en-US" dirty="0"/>
              <a:t> (&gt;5) </a:t>
            </a:r>
            <a:r>
              <a:rPr lang="en-US" dirty="0" err="1"/>
              <a:t>probabilmente</a:t>
            </a:r>
            <a:r>
              <a:rPr lang="en-US" dirty="0"/>
              <a:t> </a:t>
            </a:r>
            <a:r>
              <a:rPr lang="en-US" dirty="0" err="1"/>
              <a:t>sta</a:t>
            </a:r>
            <a:r>
              <a:rPr lang="en-US" dirty="0"/>
              <a:t> </a:t>
            </a:r>
            <a:r>
              <a:rPr lang="en-US" dirty="0" err="1"/>
              <a:t>violando</a:t>
            </a:r>
            <a:r>
              <a:rPr lang="en-US" dirty="0"/>
              <a:t> il </a:t>
            </a:r>
            <a:r>
              <a:rPr lang="en-US" b="1" dirty="0"/>
              <a:t>Single Responsibility Principle (SRP)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778681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63C32-69C9-63BE-CADA-687F188ED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Disposal</a:t>
            </a:r>
            <a:r>
              <a:rPr lang="it-IT" dirty="0"/>
              <a:t> of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9C318-2085-A0AA-DB95-068248CF1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650" y="2133600"/>
            <a:ext cx="9986962" cy="41592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Il </a:t>
            </a:r>
            <a:r>
              <a:rPr lang="en-US" b="1" dirty="0"/>
              <a:t>container</a:t>
            </a:r>
            <a:r>
              <a:rPr lang="en-US" dirty="0"/>
              <a:t> è </a:t>
            </a:r>
            <a:r>
              <a:rPr lang="en-US" dirty="0" err="1"/>
              <a:t>responsabile</a:t>
            </a:r>
            <a:r>
              <a:rPr lang="en-US" dirty="0"/>
              <a:t> del </a:t>
            </a:r>
            <a:r>
              <a:rPr lang="en-US" dirty="0" err="1"/>
              <a:t>ciclo</a:t>
            </a:r>
            <a:r>
              <a:rPr lang="en-US" dirty="0"/>
              <a:t> di vita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oggetti</a:t>
            </a:r>
            <a:r>
              <a:rPr lang="en-US" dirty="0"/>
              <a:t> da </a:t>
            </a:r>
            <a:r>
              <a:rPr lang="en-US" dirty="0" err="1"/>
              <a:t>lui</a:t>
            </a:r>
            <a:r>
              <a:rPr lang="en-US" dirty="0"/>
              <a:t> </a:t>
            </a:r>
            <a:r>
              <a:rPr lang="en-US" dirty="0" err="1"/>
              <a:t>creati</a:t>
            </a:r>
            <a:r>
              <a:rPr lang="en-US" dirty="0"/>
              <a:t>, e </a:t>
            </a:r>
            <a:r>
              <a:rPr lang="en-US" dirty="0" err="1"/>
              <a:t>chiama</a:t>
            </a:r>
            <a:r>
              <a:rPr lang="en-US" dirty="0"/>
              <a:t> il </a:t>
            </a:r>
            <a:r>
              <a:rPr lang="en-US" dirty="0" err="1"/>
              <a:t>metodo</a:t>
            </a:r>
            <a:r>
              <a:rPr lang="en-US" dirty="0"/>
              <a:t> </a:t>
            </a:r>
            <a:r>
              <a:rPr lang="en-US" b="1" dirty="0"/>
              <a:t>Dispose</a:t>
            </a:r>
            <a:r>
              <a:rPr lang="en-US" dirty="0"/>
              <a:t> se </a:t>
            </a:r>
            <a:r>
              <a:rPr lang="en-US" dirty="0" err="1"/>
              <a:t>l’oggetto</a:t>
            </a:r>
            <a:r>
              <a:rPr lang="en-US" dirty="0"/>
              <a:t> </a:t>
            </a:r>
            <a:r>
              <a:rPr lang="en-US" dirty="0" err="1"/>
              <a:t>implementa</a:t>
            </a:r>
            <a:r>
              <a:rPr lang="en-US" dirty="0"/>
              <a:t> </a:t>
            </a:r>
            <a:r>
              <a:rPr lang="en-US" b="1" dirty="0" err="1"/>
              <a:t>IDisposable</a:t>
            </a:r>
            <a:r>
              <a:rPr lang="en-US" dirty="0"/>
              <a:t>. Il developer </a:t>
            </a:r>
            <a:r>
              <a:rPr lang="en-US" b="1" dirty="0"/>
              <a:t>non </a:t>
            </a:r>
            <a:r>
              <a:rPr lang="en-US" b="1" dirty="0" err="1"/>
              <a:t>deve</a:t>
            </a:r>
            <a:r>
              <a:rPr lang="en-US" b="1" dirty="0"/>
              <a:t> </a:t>
            </a:r>
            <a:r>
              <a:rPr lang="en-US" dirty="0" err="1"/>
              <a:t>chiamare</a:t>
            </a:r>
            <a:r>
              <a:rPr lang="en-US" dirty="0"/>
              <a:t> Dispose </a:t>
            </a:r>
            <a:r>
              <a:rPr lang="en-US" dirty="0" err="1"/>
              <a:t>sugli</a:t>
            </a:r>
            <a:r>
              <a:rPr lang="en-US" dirty="0"/>
              <a:t> </a:t>
            </a:r>
            <a:r>
              <a:rPr lang="en-US" dirty="0" err="1"/>
              <a:t>oggetti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stati</a:t>
            </a:r>
            <a:r>
              <a:rPr lang="en-US" dirty="0"/>
              <a:t> </a:t>
            </a:r>
            <a:r>
              <a:rPr lang="en-US" dirty="0" err="1"/>
              <a:t>creati</a:t>
            </a:r>
            <a:r>
              <a:rPr lang="en-US" dirty="0"/>
              <a:t> dal container</a:t>
            </a:r>
          </a:p>
          <a:p>
            <a:r>
              <a:rPr lang="en-US" dirty="0"/>
              <a:t>Per </a:t>
            </a:r>
            <a:r>
              <a:rPr lang="en-US" dirty="0" err="1"/>
              <a:t>quanto</a:t>
            </a:r>
            <a:r>
              <a:rPr lang="en-US" dirty="0"/>
              <a:t> </a:t>
            </a:r>
            <a:r>
              <a:rPr lang="en-US" dirty="0" err="1"/>
              <a:t>riguarda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1" dirty="0" err="1"/>
              <a:t>servizi</a:t>
            </a:r>
            <a:r>
              <a:rPr lang="en-US" b="1" dirty="0"/>
              <a:t> </a:t>
            </a:r>
            <a:r>
              <a:rPr lang="en-US" b="1" dirty="0" err="1"/>
              <a:t>che</a:t>
            </a:r>
            <a:r>
              <a:rPr lang="en-US" b="1" dirty="0"/>
              <a:t> non </a:t>
            </a:r>
            <a:r>
              <a:rPr lang="en-US" b="1" dirty="0" err="1"/>
              <a:t>sono</a:t>
            </a:r>
            <a:r>
              <a:rPr lang="en-US" b="1" dirty="0"/>
              <a:t> </a:t>
            </a:r>
            <a:r>
              <a:rPr lang="en-US" b="1" dirty="0" err="1"/>
              <a:t>stati</a:t>
            </a:r>
            <a:r>
              <a:rPr lang="en-US" b="1" dirty="0"/>
              <a:t> </a:t>
            </a:r>
            <a:r>
              <a:rPr lang="en-US" b="1" dirty="0" err="1"/>
              <a:t>creati</a:t>
            </a:r>
            <a:r>
              <a:rPr lang="en-US" b="1" dirty="0"/>
              <a:t> dal container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Non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chiamato</a:t>
            </a:r>
            <a:r>
              <a:rPr lang="en-US" dirty="0"/>
              <a:t> </a:t>
            </a:r>
            <a:r>
              <a:rPr lang="en-US" dirty="0" err="1"/>
              <a:t>automaticamente</a:t>
            </a:r>
            <a:r>
              <a:rPr lang="en-US" dirty="0"/>
              <a:t> Dispose.</a:t>
            </a:r>
          </a:p>
          <a:p>
            <a:pPr lvl="1"/>
            <a:r>
              <a:rPr lang="en-US" dirty="0" err="1"/>
              <a:t>Spetta</a:t>
            </a:r>
            <a:r>
              <a:rPr lang="en-US" dirty="0"/>
              <a:t> al developer </a:t>
            </a:r>
            <a:r>
              <a:rPr lang="en-US" dirty="0" err="1"/>
              <a:t>chiamare</a:t>
            </a:r>
            <a:r>
              <a:rPr lang="en-US" dirty="0"/>
              <a:t> Dispose</a:t>
            </a:r>
          </a:p>
          <a:p>
            <a:r>
              <a:rPr lang="en-US" b="1" dirty="0"/>
              <a:t>DI con </a:t>
            </a:r>
            <a:r>
              <a:rPr lang="en-US" b="1" dirty="0" err="1"/>
              <a:t>IDisposable</a:t>
            </a:r>
            <a:endParaRPr lang="en-US" b="1" dirty="0"/>
          </a:p>
          <a:p>
            <a:pPr lvl="1"/>
            <a:r>
              <a:rPr lang="en-US" dirty="0"/>
              <a:t>Non </a:t>
            </a:r>
            <a:r>
              <a:rPr lang="en-US" dirty="0" err="1"/>
              <a:t>registrare</a:t>
            </a:r>
            <a:r>
              <a:rPr lang="en-US" dirty="0"/>
              <a:t> tipi </a:t>
            </a:r>
            <a:r>
              <a:rPr lang="en-US" dirty="0" err="1"/>
              <a:t>IDisposable</a:t>
            </a:r>
            <a:r>
              <a:rPr lang="en-US" dirty="0"/>
              <a:t> come </a:t>
            </a:r>
            <a:r>
              <a:rPr lang="en-US" b="1" dirty="0"/>
              <a:t>transient</a:t>
            </a:r>
          </a:p>
          <a:p>
            <a:pPr lvl="1"/>
            <a:r>
              <a:rPr lang="en-US" dirty="0"/>
              <a:t>Non </a:t>
            </a:r>
            <a:r>
              <a:rPr lang="en-US" dirty="0" err="1"/>
              <a:t>risolvere</a:t>
            </a:r>
            <a:r>
              <a:rPr lang="en-US" dirty="0"/>
              <a:t> </a:t>
            </a:r>
            <a:r>
              <a:rPr lang="en-US" dirty="0" err="1"/>
              <a:t>implementazioni</a:t>
            </a:r>
            <a:r>
              <a:rPr lang="en-US" dirty="0"/>
              <a:t> transient </a:t>
            </a:r>
            <a:r>
              <a:rPr lang="en-US" dirty="0" err="1"/>
              <a:t>IDisposable</a:t>
            </a:r>
            <a:r>
              <a:rPr lang="en-US" dirty="0"/>
              <a:t> </a:t>
            </a:r>
            <a:r>
              <a:rPr lang="en-US" dirty="0" err="1"/>
              <a:t>nello</a:t>
            </a:r>
            <a:r>
              <a:rPr lang="en-US" dirty="0"/>
              <a:t> scope “</a:t>
            </a:r>
            <a:r>
              <a:rPr lang="en-US" dirty="0" err="1"/>
              <a:t>radice</a:t>
            </a:r>
            <a:r>
              <a:rPr lang="en-US" dirty="0"/>
              <a:t>” (</a:t>
            </a:r>
            <a:r>
              <a:rPr lang="en-US" dirty="0" err="1"/>
              <a:t>quello</a:t>
            </a:r>
            <a:r>
              <a:rPr lang="en-US" dirty="0"/>
              <a:t> </a:t>
            </a:r>
            <a:r>
              <a:rPr lang="en-US" dirty="0" err="1"/>
              <a:t>principale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rappresenta</a:t>
            </a:r>
            <a:r>
              <a:rPr lang="en-US" dirty="0"/>
              <a:t> </a:t>
            </a:r>
            <a:r>
              <a:rPr lang="en-US" dirty="0" err="1"/>
              <a:t>l’applicazione</a:t>
            </a:r>
            <a:r>
              <a:rPr lang="en-US" dirty="0"/>
              <a:t> </a:t>
            </a:r>
            <a:r>
              <a:rPr lang="en-US" dirty="0" err="1"/>
              <a:t>stessa</a:t>
            </a:r>
            <a:r>
              <a:rPr lang="en-US" dirty="0"/>
              <a:t>).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causare</a:t>
            </a:r>
            <a:r>
              <a:rPr lang="en-US" dirty="0"/>
              <a:t> memory leaks</a:t>
            </a:r>
          </a:p>
          <a:p>
            <a:pPr lvl="1"/>
            <a:r>
              <a:rPr lang="en-US" dirty="0" err="1"/>
              <a:t>Dipendere</a:t>
            </a:r>
            <a:r>
              <a:rPr lang="en-US" dirty="0"/>
              <a:t> da un </a:t>
            </a:r>
            <a:r>
              <a:rPr lang="en-US" dirty="0" err="1"/>
              <a:t>IDisposable</a:t>
            </a:r>
            <a:r>
              <a:rPr lang="en-US" dirty="0"/>
              <a:t> non </a:t>
            </a:r>
            <a:r>
              <a:rPr lang="en-US" dirty="0" err="1"/>
              <a:t>implica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a propria volta </a:t>
            </a:r>
            <a:r>
              <a:rPr lang="en-US" dirty="0" err="1"/>
              <a:t>IDisposable</a:t>
            </a:r>
            <a:r>
              <a:rPr lang="en-US" dirty="0"/>
              <a:t>, </a:t>
            </a:r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dependency via DI doesn't require that the receiver implement </a:t>
            </a:r>
            <a:r>
              <a:rPr lang="en-US" dirty="0" err="1"/>
              <a:t>IDisposable</a:t>
            </a:r>
            <a:r>
              <a:rPr lang="en-US" dirty="0"/>
              <a:t> itself. The receiver of the </a:t>
            </a:r>
            <a:r>
              <a:rPr lang="en-US" dirty="0" err="1"/>
              <a:t>IDisposable</a:t>
            </a:r>
            <a:r>
              <a:rPr lang="en-US" dirty="0"/>
              <a:t> dependency shouldn't call Dispose on that dependency.</a:t>
            </a:r>
          </a:p>
          <a:p>
            <a:pPr lvl="1"/>
            <a:r>
              <a:rPr lang="en-US" dirty="0"/>
              <a:t>Use scopes to control the lifetimes of services. Scopes aren't hierarchical, and there's no special connection among scopes.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50979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8DBDE-2BFD-2161-E372-E843C7A8F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Guidelines</a:t>
            </a:r>
            <a:r>
              <a:rPr lang="it-IT" dirty="0"/>
              <a:t> (Do/</a:t>
            </a:r>
            <a:r>
              <a:rPr lang="it-IT" dirty="0" err="1"/>
              <a:t>Don’t</a:t>
            </a:r>
            <a:r>
              <a:rPr lang="it-IT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69F55-E4AB-FA1E-B7F4-A6EAE15BA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 </a:t>
            </a:r>
            <a:r>
              <a:rPr lang="en-US" dirty="0" err="1"/>
              <a:t>servizi</a:t>
            </a:r>
            <a:r>
              <a:rPr lang="en-US" dirty="0"/>
              <a:t> singleton </a:t>
            </a:r>
            <a:r>
              <a:rPr lang="en-US" dirty="0" err="1"/>
              <a:t>dovrebbero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b="1" dirty="0"/>
              <a:t>thread-safe</a:t>
            </a:r>
            <a:r>
              <a:rPr lang="en-US" dirty="0"/>
              <a:t>. </a:t>
            </a:r>
            <a:r>
              <a:rPr lang="en-US" dirty="0" err="1"/>
              <a:t>Anche</a:t>
            </a:r>
            <a:r>
              <a:rPr lang="en-US" dirty="0"/>
              <a:t> le </a:t>
            </a:r>
            <a:r>
              <a:rPr lang="en-US" dirty="0" err="1"/>
              <a:t>dipendenze</a:t>
            </a:r>
            <a:r>
              <a:rPr lang="en-US" dirty="0"/>
              <a:t> di un </a:t>
            </a:r>
            <a:r>
              <a:rPr lang="en-US" dirty="0" err="1"/>
              <a:t>servizio</a:t>
            </a:r>
            <a:r>
              <a:rPr lang="en-US" dirty="0"/>
              <a:t> singleton </a:t>
            </a:r>
            <a:r>
              <a:rPr lang="en-US" dirty="0" err="1"/>
              <a:t>dovrebbero</a:t>
            </a:r>
            <a:r>
              <a:rPr lang="en-US" dirty="0"/>
              <a:t> </a:t>
            </a:r>
            <a:r>
              <a:rPr lang="en-US" dirty="0" err="1"/>
              <a:t>esserlo</a:t>
            </a:r>
            <a:r>
              <a:rPr lang="en-US" dirty="0"/>
              <a:t> (</a:t>
            </a:r>
            <a:r>
              <a:rPr lang="en-US" dirty="0" err="1"/>
              <a:t>anche</a:t>
            </a:r>
            <a:r>
              <a:rPr lang="en-US" dirty="0"/>
              <a:t> se </a:t>
            </a:r>
            <a:r>
              <a:rPr lang="en-US" dirty="0" err="1"/>
              <a:t>dipende</a:t>
            </a:r>
            <a:r>
              <a:rPr lang="en-US" dirty="0"/>
              <a:t> da come il </a:t>
            </a:r>
            <a:r>
              <a:rPr lang="en-US" dirty="0" err="1"/>
              <a:t>servizio</a:t>
            </a:r>
            <a:r>
              <a:rPr lang="en-US" dirty="0"/>
              <a:t> singleton </a:t>
            </a:r>
            <a:r>
              <a:rPr lang="en-US" dirty="0" err="1"/>
              <a:t>utilizza</a:t>
            </a:r>
            <a:r>
              <a:rPr lang="en-US" dirty="0"/>
              <a:t> la </a:t>
            </a:r>
            <a:r>
              <a:rPr lang="en-US" dirty="0" err="1"/>
              <a:t>dipendenza</a:t>
            </a:r>
            <a:r>
              <a:rPr lang="en-US" dirty="0"/>
              <a:t> transient)</a:t>
            </a:r>
          </a:p>
          <a:p>
            <a:r>
              <a:rPr lang="en-US" dirty="0"/>
              <a:t>La </a:t>
            </a:r>
            <a:r>
              <a:rPr lang="en-US" dirty="0" err="1"/>
              <a:t>risoluzione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dipendenze</a:t>
            </a:r>
            <a:r>
              <a:rPr lang="en-US" dirty="0"/>
              <a:t> </a:t>
            </a:r>
            <a:r>
              <a:rPr lang="en-US" dirty="0" err="1"/>
              <a:t>basata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Task (</a:t>
            </a:r>
            <a:r>
              <a:rPr lang="en-US" b="1" dirty="0"/>
              <a:t>async/await</a:t>
            </a:r>
            <a:r>
              <a:rPr lang="en-US" dirty="0"/>
              <a:t>) </a:t>
            </a:r>
            <a:r>
              <a:rPr lang="en-US" b="1" dirty="0"/>
              <a:t>non è in </a:t>
            </a:r>
            <a:r>
              <a:rPr lang="en-US" b="1" dirty="0" err="1"/>
              <a:t>supportata</a:t>
            </a:r>
            <a:r>
              <a:rPr lang="en-US" dirty="0"/>
              <a:t>: C# non </a:t>
            </a:r>
            <a:r>
              <a:rPr lang="en-US" dirty="0" err="1"/>
              <a:t>supporta</a:t>
            </a:r>
            <a:r>
              <a:rPr lang="en-US" dirty="0"/>
              <a:t> </a:t>
            </a:r>
            <a:r>
              <a:rPr lang="en-US" dirty="0" err="1"/>
              <a:t>costruttori</a:t>
            </a:r>
            <a:r>
              <a:rPr lang="en-US" dirty="0"/>
              <a:t> </a:t>
            </a:r>
            <a:r>
              <a:rPr lang="en-US" dirty="0" err="1"/>
              <a:t>asincroni</a:t>
            </a:r>
            <a:endParaRPr lang="en-US" dirty="0"/>
          </a:p>
          <a:p>
            <a:r>
              <a:rPr lang="en-US" dirty="0"/>
              <a:t>I </a:t>
            </a:r>
            <a:r>
              <a:rPr lang="en-US" dirty="0" err="1"/>
              <a:t>dati</a:t>
            </a:r>
            <a:r>
              <a:rPr lang="en-US" dirty="0"/>
              <a:t> non </a:t>
            </a:r>
            <a:r>
              <a:rPr lang="en-US" dirty="0" err="1"/>
              <a:t>dovrebbero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persistiti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container</a:t>
            </a:r>
          </a:p>
          <a:p>
            <a:r>
              <a:rPr lang="en-US" dirty="0"/>
              <a:t>I </a:t>
            </a:r>
            <a:r>
              <a:rPr lang="en-US" dirty="0" err="1"/>
              <a:t>servizi</a:t>
            </a:r>
            <a:r>
              <a:rPr lang="en-US" dirty="0"/>
              <a:t> non </a:t>
            </a:r>
            <a:r>
              <a:rPr lang="en-US" dirty="0" err="1"/>
              <a:t>devono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utilizzati</a:t>
            </a:r>
            <a:r>
              <a:rPr lang="en-US" dirty="0"/>
              <a:t> </a:t>
            </a:r>
            <a:r>
              <a:rPr lang="en-US" dirty="0" err="1"/>
              <a:t>attraverso</a:t>
            </a:r>
            <a:r>
              <a:rPr lang="en-US" dirty="0"/>
              <a:t> </a:t>
            </a:r>
            <a:r>
              <a:rPr lang="en-US" dirty="0" err="1"/>
              <a:t>membri</a:t>
            </a:r>
            <a:r>
              <a:rPr lang="en-US" dirty="0"/>
              <a:t> </a:t>
            </a:r>
            <a:r>
              <a:rPr lang="en-US" dirty="0" err="1"/>
              <a:t>statici</a:t>
            </a:r>
            <a:endParaRPr lang="en-US" dirty="0"/>
          </a:p>
          <a:p>
            <a:r>
              <a:rPr lang="en-US" dirty="0"/>
              <a:t>Non </a:t>
            </a:r>
            <a:r>
              <a:rPr lang="en-US" dirty="0" err="1"/>
              <a:t>chiamare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direttamente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metodi</a:t>
            </a:r>
            <a:r>
              <a:rPr lang="en-US" dirty="0"/>
              <a:t> del container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forniscono</a:t>
            </a:r>
            <a:r>
              <a:rPr lang="en-US" dirty="0"/>
              <a:t> le </a:t>
            </a:r>
            <a:r>
              <a:rPr lang="en-US" dirty="0" err="1"/>
              <a:t>istanze</a:t>
            </a:r>
            <a:r>
              <a:rPr lang="en-US" dirty="0"/>
              <a:t> (e.g. </a:t>
            </a:r>
            <a:r>
              <a:rPr lang="en-US" b="1" dirty="0" err="1"/>
              <a:t>GetService</a:t>
            </a:r>
            <a:r>
              <a:rPr lang="en-US" b="1" dirty="0"/>
              <a:t>&lt;</a:t>
            </a:r>
            <a:r>
              <a:rPr lang="en-US" b="1" dirty="0" err="1"/>
              <a:t>IService</a:t>
            </a:r>
            <a:r>
              <a:rPr lang="en-US" b="1" dirty="0"/>
              <a:t>&gt;()</a:t>
            </a:r>
            <a:r>
              <a:rPr lang="en-US" dirty="0"/>
              <a:t>). </a:t>
            </a:r>
            <a:r>
              <a:rPr lang="en-US" dirty="0" err="1"/>
              <a:t>Questo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chiama</a:t>
            </a:r>
            <a:r>
              <a:rPr lang="en-US" dirty="0"/>
              <a:t> “</a:t>
            </a:r>
            <a:r>
              <a:rPr lang="en-US" b="1" dirty="0"/>
              <a:t>service locator</a:t>
            </a:r>
            <a:r>
              <a:rPr lang="en-US" dirty="0"/>
              <a:t>” ed è un antipattern</a:t>
            </a:r>
          </a:p>
          <a:p>
            <a:r>
              <a:rPr lang="en-US" dirty="0"/>
              <a:t>I </a:t>
            </a:r>
            <a:r>
              <a:rPr lang="en-US" dirty="0" err="1"/>
              <a:t>servizi</a:t>
            </a:r>
            <a:r>
              <a:rPr lang="en-US" dirty="0"/>
              <a:t> Disposable </a:t>
            </a:r>
            <a:r>
              <a:rPr lang="en-US" b="1" dirty="0"/>
              <a:t>transient </a:t>
            </a:r>
            <a:r>
              <a:rPr lang="en-US" dirty="0"/>
              <a:t>non </a:t>
            </a:r>
            <a:r>
              <a:rPr lang="en-US" dirty="0" err="1"/>
              <a:t>devono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risolti</a:t>
            </a:r>
            <a:r>
              <a:rPr lang="en-US" dirty="0"/>
              <a:t> dal container </a:t>
            </a:r>
            <a:r>
              <a:rPr lang="en-US" b="1" dirty="0"/>
              <a:t>root</a:t>
            </a:r>
            <a:r>
              <a:rPr lang="en-US" dirty="0"/>
              <a:t> (</a:t>
            </a:r>
            <a:r>
              <a:rPr lang="en-US" dirty="0" err="1"/>
              <a:t>quello</a:t>
            </a:r>
            <a:r>
              <a:rPr lang="en-US" dirty="0"/>
              <a:t> </a:t>
            </a:r>
            <a:r>
              <a:rPr lang="en-US" dirty="0" err="1"/>
              <a:t>principale</a:t>
            </a:r>
            <a:r>
              <a:rPr lang="en-US" dirty="0"/>
              <a:t> </a:t>
            </a:r>
            <a:r>
              <a:rPr lang="en-US" dirty="0" err="1"/>
              <a:t>dell’applicazione</a:t>
            </a:r>
            <a:r>
              <a:rPr lang="en-US" dirty="0"/>
              <a:t>). </a:t>
            </a:r>
            <a:r>
              <a:rPr lang="en-US" dirty="0" err="1"/>
              <a:t>Questo</a:t>
            </a:r>
            <a:r>
              <a:rPr lang="en-US" dirty="0"/>
              <a:t> container </a:t>
            </a:r>
            <a:r>
              <a:rPr lang="en-US" dirty="0" err="1"/>
              <a:t>chiamerà</a:t>
            </a:r>
            <a:r>
              <a:rPr lang="en-US" dirty="0"/>
              <a:t> Dispose </a:t>
            </a:r>
            <a:r>
              <a:rPr lang="en-US" dirty="0" err="1"/>
              <a:t>allo</a:t>
            </a:r>
            <a:r>
              <a:rPr lang="en-US" dirty="0"/>
              <a:t> shutdown </a:t>
            </a:r>
            <a:r>
              <a:rPr lang="en-US" dirty="0" err="1"/>
              <a:t>dell’applicazione</a:t>
            </a:r>
            <a:r>
              <a:rPr lang="en-US" dirty="0"/>
              <a:t>, </a:t>
            </a:r>
            <a:r>
              <a:rPr lang="en-US" dirty="0" err="1"/>
              <a:t>generando</a:t>
            </a:r>
            <a:r>
              <a:rPr lang="en-US" dirty="0"/>
              <a:t> </a:t>
            </a:r>
            <a:r>
              <a:rPr lang="en-US" dirty="0" err="1"/>
              <a:t>possibili</a:t>
            </a:r>
            <a:r>
              <a:rPr lang="en-US" dirty="0"/>
              <a:t> memory-leaks.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556640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13EB0-DAC4-FF93-FD16-385A929C2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Anti-patterns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8571D-4FFC-746B-EB95-A9C294769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registra</a:t>
            </a:r>
            <a:r>
              <a:rPr lang="en-US" dirty="0"/>
              <a:t> un </a:t>
            </a:r>
            <a:r>
              <a:rPr lang="en-US" dirty="0" err="1"/>
              <a:t>servizio</a:t>
            </a:r>
            <a:r>
              <a:rPr lang="en-US" dirty="0"/>
              <a:t> </a:t>
            </a:r>
            <a:r>
              <a:rPr lang="en-US" b="1" dirty="0"/>
              <a:t>transient/scoped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implementa</a:t>
            </a:r>
            <a:r>
              <a:rPr lang="en-US" dirty="0"/>
              <a:t> </a:t>
            </a:r>
            <a:r>
              <a:rPr lang="en-US" b="1" dirty="0" err="1"/>
              <a:t>IDisposable</a:t>
            </a:r>
            <a:r>
              <a:rPr lang="en-US" dirty="0"/>
              <a:t>, </a:t>
            </a:r>
            <a:r>
              <a:rPr lang="en-US" dirty="0" err="1"/>
              <a:t>questo</a:t>
            </a:r>
            <a:r>
              <a:rPr lang="en-US" dirty="0"/>
              <a:t>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disposto</a:t>
            </a:r>
            <a:r>
              <a:rPr lang="en-US" dirty="0"/>
              <a:t> dal container non </a:t>
            </a:r>
            <a:r>
              <a:rPr lang="en-US" dirty="0" err="1"/>
              <a:t>appena</a:t>
            </a:r>
            <a:r>
              <a:rPr lang="en-US" dirty="0"/>
              <a:t> lo scope in cui è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creato</a:t>
            </a:r>
            <a:r>
              <a:rPr lang="en-US" dirty="0"/>
              <a:t> </a:t>
            </a:r>
            <a:r>
              <a:rPr lang="en-US" dirty="0" err="1"/>
              <a:t>cessa</a:t>
            </a:r>
            <a:r>
              <a:rPr lang="en-US" dirty="0"/>
              <a:t> di </a:t>
            </a:r>
            <a:r>
              <a:rPr lang="en-US" dirty="0" err="1"/>
              <a:t>esistere</a:t>
            </a:r>
            <a:r>
              <a:rPr lang="en-US" dirty="0"/>
              <a:t> (e.g. fine di </a:t>
            </a:r>
            <a:r>
              <a:rPr lang="en-US" dirty="0" err="1"/>
              <a:t>una</a:t>
            </a:r>
            <a:r>
              <a:rPr lang="en-US" dirty="0"/>
              <a:t> request):</a:t>
            </a:r>
          </a:p>
          <a:p>
            <a:pPr lvl="1"/>
            <a:r>
              <a:rPr lang="en-US" dirty="0" err="1"/>
              <a:t>Tutto</a:t>
            </a:r>
            <a:r>
              <a:rPr lang="en-US" dirty="0"/>
              <a:t> </a:t>
            </a:r>
            <a:r>
              <a:rPr lang="en-US" dirty="0" err="1"/>
              <a:t>dipende</a:t>
            </a:r>
            <a:r>
              <a:rPr lang="en-US" dirty="0"/>
              <a:t> </a:t>
            </a:r>
            <a:r>
              <a:rPr lang="en-US" dirty="0" err="1"/>
              <a:t>dalla</a:t>
            </a:r>
            <a:r>
              <a:rPr lang="en-US" dirty="0"/>
              <a:t> </a:t>
            </a:r>
            <a:r>
              <a:rPr lang="en-US" dirty="0" err="1"/>
              <a:t>durata</a:t>
            </a:r>
            <a:r>
              <a:rPr lang="en-US" dirty="0"/>
              <a:t> </a:t>
            </a:r>
            <a:r>
              <a:rPr lang="en-US" dirty="0" err="1"/>
              <a:t>dello</a:t>
            </a:r>
            <a:r>
              <a:rPr lang="en-US" dirty="0"/>
              <a:t> scope. </a:t>
            </a:r>
            <a:r>
              <a:rPr lang="en-US" dirty="0" err="1"/>
              <a:t>Normalmente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relativamente</a:t>
            </a:r>
            <a:r>
              <a:rPr lang="en-US" dirty="0"/>
              <a:t> “</a:t>
            </a:r>
            <a:r>
              <a:rPr lang="en-US" dirty="0" err="1"/>
              <a:t>brevi</a:t>
            </a:r>
            <a:r>
              <a:rPr lang="en-US" dirty="0"/>
              <a:t>” (e.g.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b="1" dirty="0"/>
              <a:t>request http</a:t>
            </a:r>
            <a:r>
              <a:rPr lang="en-US" dirty="0"/>
              <a:t>), ma </a:t>
            </a:r>
            <a:r>
              <a:rPr lang="en-US" dirty="0" err="1"/>
              <a:t>c’è</a:t>
            </a:r>
            <a:r>
              <a:rPr lang="en-US" dirty="0"/>
              <a:t> uno scope, </a:t>
            </a:r>
            <a:r>
              <a:rPr lang="en-US" dirty="0" err="1"/>
              <a:t>detto</a:t>
            </a:r>
            <a:r>
              <a:rPr lang="en-US" dirty="0"/>
              <a:t> </a:t>
            </a:r>
            <a:r>
              <a:rPr lang="en-US" b="1" dirty="0"/>
              <a:t>root scope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dura per </a:t>
            </a:r>
            <a:r>
              <a:rPr lang="en-US" dirty="0" err="1"/>
              <a:t>tutto</a:t>
            </a:r>
            <a:r>
              <a:rPr lang="en-US" dirty="0"/>
              <a:t> il tempo di </a:t>
            </a:r>
            <a:r>
              <a:rPr lang="en-US" dirty="0" err="1"/>
              <a:t>esecuzione</a:t>
            </a:r>
            <a:r>
              <a:rPr lang="en-US" dirty="0"/>
              <a:t> </a:t>
            </a:r>
            <a:r>
              <a:rPr lang="en-US" dirty="0" err="1"/>
              <a:t>dell’applicazione</a:t>
            </a:r>
            <a:r>
              <a:rPr lang="en-US" dirty="0"/>
              <a:t>. Se la </a:t>
            </a:r>
            <a:r>
              <a:rPr lang="en-US" dirty="0" err="1"/>
              <a:t>dipendenza</a:t>
            </a:r>
            <a:r>
              <a:rPr lang="en-US" dirty="0"/>
              <a:t> </a:t>
            </a:r>
            <a:r>
              <a:rPr lang="en-US" b="1" dirty="0" err="1"/>
              <a:t>IDisposable</a:t>
            </a:r>
            <a:r>
              <a:rPr lang="en-US" dirty="0"/>
              <a:t> </a:t>
            </a:r>
            <a:r>
              <a:rPr lang="en-US" dirty="0" err="1"/>
              <a:t>viene</a:t>
            </a:r>
            <a:r>
              <a:rPr lang="en-US" dirty="0"/>
              <a:t> create </a:t>
            </a:r>
            <a:r>
              <a:rPr lang="en-US" dirty="0" err="1"/>
              <a:t>all’interno</a:t>
            </a:r>
            <a:r>
              <a:rPr lang="en-US" dirty="0"/>
              <a:t> di </a:t>
            </a:r>
            <a:r>
              <a:rPr lang="en-US" dirty="0" err="1"/>
              <a:t>questo</a:t>
            </a:r>
            <a:r>
              <a:rPr lang="en-US" dirty="0"/>
              <a:t> scope verra </a:t>
            </a:r>
            <a:r>
              <a:rPr lang="en-US" dirty="0" err="1"/>
              <a:t>disposta</a:t>
            </a:r>
            <a:r>
              <a:rPr lang="en-US" dirty="0"/>
              <a:t> </a:t>
            </a:r>
            <a:r>
              <a:rPr lang="en-US" dirty="0" err="1"/>
              <a:t>all’uscita</a:t>
            </a:r>
            <a:r>
              <a:rPr lang="en-US" dirty="0"/>
              <a:t> </a:t>
            </a:r>
            <a:r>
              <a:rPr lang="en-US" dirty="0" err="1"/>
              <a:t>dell’applicazione</a:t>
            </a:r>
            <a:r>
              <a:rPr lang="en-US" dirty="0"/>
              <a:t>, </a:t>
            </a:r>
            <a:r>
              <a:rPr lang="en-US" dirty="0" err="1"/>
              <a:t>causando</a:t>
            </a:r>
            <a:r>
              <a:rPr lang="en-US" dirty="0"/>
              <a:t> </a:t>
            </a:r>
            <a:r>
              <a:rPr lang="en-US" dirty="0" err="1"/>
              <a:t>possibili</a:t>
            </a:r>
            <a:r>
              <a:rPr lang="en-US" dirty="0"/>
              <a:t> </a:t>
            </a:r>
            <a:r>
              <a:rPr lang="en-US" dirty="0" err="1"/>
              <a:t>memoryleak</a:t>
            </a:r>
            <a:endParaRPr lang="en-US" dirty="0"/>
          </a:p>
          <a:p>
            <a:r>
              <a:rPr lang="en-US" dirty="0" err="1"/>
              <a:t>Utilizzare</a:t>
            </a:r>
            <a:r>
              <a:rPr lang="en-US" dirty="0"/>
              <a:t> </a:t>
            </a:r>
            <a:r>
              <a:rPr lang="en-US" dirty="0" err="1"/>
              <a:t>impropriamente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1" dirty="0"/>
              <a:t>Task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causare</a:t>
            </a:r>
            <a:r>
              <a:rPr lang="en-US" dirty="0"/>
              <a:t> </a:t>
            </a:r>
            <a:r>
              <a:rPr lang="en-US" b="1" dirty="0"/>
              <a:t>deadlocks</a:t>
            </a:r>
            <a:r>
              <a:rPr lang="en-US" dirty="0"/>
              <a:t>, </a:t>
            </a:r>
            <a:r>
              <a:rPr lang="en-US" dirty="0" err="1"/>
              <a:t>specialmente</a:t>
            </a:r>
            <a:r>
              <a:rPr lang="en-US" dirty="0"/>
              <a:t> </a:t>
            </a:r>
            <a:r>
              <a:rPr lang="en-US" dirty="0" err="1"/>
              <a:t>all’interno</a:t>
            </a:r>
            <a:r>
              <a:rPr lang="en-US" dirty="0"/>
              <a:t> di un </a:t>
            </a:r>
            <a:r>
              <a:rPr lang="en-US" b="1" dirty="0"/>
              <a:t>container di </a:t>
            </a:r>
            <a:r>
              <a:rPr lang="en-US" b="1" dirty="0" err="1"/>
              <a:t>DI</a:t>
            </a:r>
            <a:endParaRPr lang="en-US" b="1" dirty="0"/>
          </a:p>
          <a:p>
            <a:r>
              <a:rPr lang="en-US" dirty="0" err="1"/>
              <a:t>Evitare</a:t>
            </a:r>
            <a:r>
              <a:rPr lang="en-US" dirty="0"/>
              <a:t> la "</a:t>
            </a:r>
            <a:r>
              <a:rPr lang="en-US" b="1" dirty="0"/>
              <a:t>captive dependency</a:t>
            </a:r>
            <a:r>
              <a:rPr lang="en-US" dirty="0"/>
              <a:t>“ (</a:t>
            </a:r>
            <a:r>
              <a:rPr lang="en-US" dirty="0" err="1"/>
              <a:t>dipendenza</a:t>
            </a:r>
            <a:r>
              <a:rPr lang="en-US" dirty="0"/>
              <a:t> </a:t>
            </a:r>
            <a:r>
              <a:rPr lang="en-US" dirty="0" err="1"/>
              <a:t>forzata</a:t>
            </a:r>
            <a:r>
              <a:rPr lang="en-US" dirty="0"/>
              <a:t>): è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disattesa</a:t>
            </a:r>
            <a:r>
              <a:rPr lang="en-US" dirty="0"/>
              <a:t> del </a:t>
            </a:r>
            <a:r>
              <a:rPr lang="en-US" b="1" dirty="0"/>
              <a:t>lifetime</a:t>
            </a:r>
            <a:r>
              <a:rPr lang="en-US" dirty="0"/>
              <a:t> </a:t>
            </a:r>
            <a:r>
              <a:rPr lang="en-US" dirty="0" err="1"/>
              <a:t>configurato</a:t>
            </a:r>
            <a:r>
              <a:rPr lang="en-US" dirty="0"/>
              <a:t> per un </a:t>
            </a:r>
            <a:r>
              <a:rPr lang="en-US" dirty="0" err="1"/>
              <a:t>servizio</a:t>
            </a:r>
            <a:r>
              <a:rPr lang="en-US" dirty="0"/>
              <a:t>, 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verifica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servizi</a:t>
            </a:r>
            <a:r>
              <a:rPr lang="en-US" dirty="0"/>
              <a:t> con un </a:t>
            </a:r>
            <a:r>
              <a:rPr lang="en-US" dirty="0" err="1"/>
              <a:t>ciclo</a:t>
            </a:r>
            <a:r>
              <a:rPr lang="en-US" dirty="0"/>
              <a:t> di vita </a:t>
            </a:r>
            <a:r>
              <a:rPr lang="en-US" b="1" dirty="0" err="1"/>
              <a:t>lungo</a:t>
            </a:r>
            <a:r>
              <a:rPr lang="en-US" dirty="0"/>
              <a:t> (</a:t>
            </a:r>
            <a:r>
              <a:rPr lang="en-US" b="1" dirty="0"/>
              <a:t>singleton</a:t>
            </a:r>
            <a:r>
              <a:rPr lang="en-US" dirty="0"/>
              <a:t>) </a:t>
            </a:r>
            <a:r>
              <a:rPr lang="en-US" dirty="0" err="1"/>
              <a:t>dipendono</a:t>
            </a:r>
            <a:r>
              <a:rPr lang="en-US" dirty="0"/>
              <a:t> da </a:t>
            </a:r>
            <a:r>
              <a:rPr lang="en-US" dirty="0" err="1"/>
              <a:t>servizi</a:t>
            </a:r>
            <a:r>
              <a:rPr lang="en-US" dirty="0"/>
              <a:t> con un </a:t>
            </a:r>
            <a:r>
              <a:rPr lang="en-US" dirty="0" err="1"/>
              <a:t>ciclo</a:t>
            </a:r>
            <a:r>
              <a:rPr lang="en-US" dirty="0"/>
              <a:t> di vita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b="1" dirty="0"/>
              <a:t>breve</a:t>
            </a:r>
            <a:r>
              <a:rPr lang="en-US" dirty="0"/>
              <a:t> (</a:t>
            </a:r>
            <a:r>
              <a:rPr lang="en-US" b="1" dirty="0"/>
              <a:t>transient</a:t>
            </a:r>
            <a:r>
              <a:rPr lang="en-US" dirty="0"/>
              <a:t>). </a:t>
            </a:r>
          </a:p>
          <a:p>
            <a:pPr lvl="1"/>
            <a:r>
              <a:rPr lang="en-US" dirty="0" err="1"/>
              <a:t>Esempio</a:t>
            </a:r>
            <a:r>
              <a:rPr lang="en-US" i="1" dirty="0"/>
              <a:t>: Foo</a:t>
            </a:r>
            <a:r>
              <a:rPr lang="en-US" dirty="0"/>
              <a:t> </a:t>
            </a:r>
            <a:r>
              <a:rPr lang="en-US" dirty="0" err="1"/>
              <a:t>dipende</a:t>
            </a:r>
            <a:r>
              <a:rPr lang="en-US" dirty="0"/>
              <a:t> da </a:t>
            </a:r>
            <a:r>
              <a:rPr lang="en-US" i="1" dirty="0"/>
              <a:t>Bar</a:t>
            </a:r>
            <a:r>
              <a:rPr lang="en-US" dirty="0"/>
              <a:t>, </a:t>
            </a:r>
            <a:r>
              <a:rPr lang="en-US" i="1" dirty="0"/>
              <a:t>Foo</a:t>
            </a:r>
            <a:r>
              <a:rPr lang="en-US" dirty="0"/>
              <a:t> è </a:t>
            </a:r>
            <a:r>
              <a:rPr lang="en-US" b="1" dirty="0"/>
              <a:t>singleton</a:t>
            </a:r>
            <a:r>
              <a:rPr lang="en-US" dirty="0"/>
              <a:t> </a:t>
            </a:r>
            <a:r>
              <a:rPr lang="en-US" dirty="0" err="1"/>
              <a:t>mentre</a:t>
            </a:r>
            <a:r>
              <a:rPr lang="en-US" dirty="0"/>
              <a:t> </a:t>
            </a:r>
            <a:r>
              <a:rPr lang="en-US" i="1" dirty="0"/>
              <a:t>Bar</a:t>
            </a:r>
            <a:r>
              <a:rPr lang="en-US" dirty="0"/>
              <a:t> è </a:t>
            </a:r>
            <a:r>
              <a:rPr lang="en-US" b="1" dirty="0"/>
              <a:t>scoped/transient. </a:t>
            </a:r>
            <a:r>
              <a:rPr lang="en-US" dirty="0"/>
              <a:t>In </a:t>
            </a:r>
            <a:r>
              <a:rPr lang="en-US" dirty="0" err="1"/>
              <a:t>questa</a:t>
            </a:r>
            <a:r>
              <a:rPr lang="en-US" dirty="0"/>
              <a:t> </a:t>
            </a:r>
            <a:r>
              <a:rPr lang="en-US" dirty="0" err="1"/>
              <a:t>situazione</a:t>
            </a:r>
            <a:r>
              <a:rPr lang="en-US" dirty="0"/>
              <a:t> </a:t>
            </a:r>
            <a:r>
              <a:rPr lang="en-US" b="1" dirty="0"/>
              <a:t>un</a:t>
            </a:r>
            <a:r>
              <a:rPr lang="en-US" dirty="0"/>
              <a:t> </a:t>
            </a:r>
            <a:r>
              <a:rPr lang="en-US" i="1" dirty="0"/>
              <a:t>Bar</a:t>
            </a:r>
            <a:r>
              <a:rPr lang="en-US" dirty="0"/>
              <a:t> </a:t>
            </a:r>
            <a:r>
              <a:rPr lang="en-US" dirty="0" err="1"/>
              <a:t>iniettato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</a:t>
            </a:r>
            <a:r>
              <a:rPr lang="en-US" i="1" dirty="0"/>
              <a:t>Foo</a:t>
            </a:r>
            <a:r>
              <a:rPr lang="en-US" dirty="0"/>
              <a:t> </a:t>
            </a:r>
            <a:r>
              <a:rPr lang="en-US" dirty="0" err="1"/>
              <a:t>durerà</a:t>
            </a:r>
            <a:r>
              <a:rPr lang="en-US" dirty="0"/>
              <a:t> per </a:t>
            </a:r>
            <a:r>
              <a:rPr lang="en-US" dirty="0" err="1"/>
              <a:t>tutta</a:t>
            </a:r>
            <a:r>
              <a:rPr lang="en-US" dirty="0"/>
              <a:t> la </a:t>
            </a:r>
            <a:r>
              <a:rPr lang="en-US" dirty="0" err="1"/>
              <a:t>durata</a:t>
            </a:r>
            <a:r>
              <a:rPr lang="en-US" dirty="0"/>
              <a:t> </a:t>
            </a:r>
            <a:r>
              <a:rPr lang="en-US" dirty="0" err="1"/>
              <a:t>dell’applicazione</a:t>
            </a:r>
            <a:r>
              <a:rPr lang="en-US" dirty="0"/>
              <a:t>, </a:t>
            </a:r>
            <a:r>
              <a:rPr lang="en-US" dirty="0" err="1"/>
              <a:t>più</a:t>
            </a:r>
            <a:r>
              <a:rPr lang="en-US" dirty="0"/>
              <a:t> di </a:t>
            </a:r>
            <a:r>
              <a:rPr lang="en-US" dirty="0" err="1"/>
              <a:t>quanto</a:t>
            </a:r>
            <a:r>
              <a:rPr lang="en-US" dirty="0"/>
              <a:t> il </a:t>
            </a:r>
            <a:r>
              <a:rPr lang="en-US" dirty="0" err="1"/>
              <a:t>suo</a:t>
            </a:r>
            <a:r>
              <a:rPr lang="en-US" dirty="0"/>
              <a:t> lifetime </a:t>
            </a:r>
            <a:r>
              <a:rPr lang="en-US" dirty="0" err="1"/>
              <a:t>prevede</a:t>
            </a:r>
            <a:r>
              <a:rPr lang="en-US" dirty="0"/>
              <a:t>. Se poi </a:t>
            </a:r>
            <a:r>
              <a:rPr lang="en-US" i="1" dirty="0"/>
              <a:t>Bar</a:t>
            </a:r>
            <a:r>
              <a:rPr lang="en-US" dirty="0"/>
              <a:t> è </a:t>
            </a:r>
            <a:r>
              <a:rPr lang="en-US" b="1" dirty="0" err="1"/>
              <a:t>IDisposable</a:t>
            </a:r>
            <a:r>
              <a:rPr lang="en-US" dirty="0"/>
              <a:t> </a:t>
            </a:r>
            <a:r>
              <a:rPr lang="en-US" i="1" dirty="0"/>
              <a:t>Foo</a:t>
            </a:r>
            <a:r>
              <a:rPr lang="en-US" dirty="0"/>
              <a:t> </a:t>
            </a:r>
            <a:r>
              <a:rPr lang="en-US" dirty="0" err="1"/>
              <a:t>potrebbe</a:t>
            </a:r>
            <a:r>
              <a:rPr lang="en-US" dirty="0"/>
              <a:t> </a:t>
            </a:r>
            <a:r>
              <a:rPr lang="en-US" dirty="0" err="1"/>
              <a:t>ritrovarsi</a:t>
            </a:r>
            <a:r>
              <a:rPr lang="en-US" dirty="0"/>
              <a:t> con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istanza</a:t>
            </a:r>
            <a:r>
              <a:rPr lang="en-US" dirty="0"/>
              <a:t> </a:t>
            </a:r>
            <a:r>
              <a:rPr lang="en-US" dirty="0" err="1"/>
              <a:t>inutilizzabile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053848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B0D65-43F2-54CB-739A-F03EA9007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Seriamente… cosa si intende per </a:t>
            </a:r>
            <a:r>
              <a:rPr lang="it-IT" dirty="0" err="1"/>
              <a:t>Dependency</a:t>
            </a:r>
            <a:r>
              <a:rPr lang="it-IT" dirty="0"/>
              <a:t> Injection?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F7230-AAD8-4278-53F7-0D58F58C9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È un </a:t>
            </a:r>
            <a:r>
              <a:rPr lang="it-IT" b="1" dirty="0"/>
              <a:t>software design </a:t>
            </a:r>
            <a:r>
              <a:rPr lang="it-IT" b="1" dirty="0" err="1"/>
              <a:t>principle</a:t>
            </a:r>
            <a:r>
              <a:rPr lang="it-IT" dirty="0"/>
              <a:t> che ci permette di disaccoppiare le varie parti del nostro codice (</a:t>
            </a:r>
            <a:r>
              <a:rPr lang="it-IT" b="1" dirty="0" err="1"/>
              <a:t>loosely</a:t>
            </a:r>
            <a:r>
              <a:rPr lang="it-IT" b="1" dirty="0"/>
              <a:t> </a:t>
            </a:r>
            <a:r>
              <a:rPr lang="it-IT" b="1" dirty="0" err="1"/>
              <a:t>coupled</a:t>
            </a:r>
            <a:r>
              <a:rPr lang="it-IT" b="1" dirty="0"/>
              <a:t> code</a:t>
            </a:r>
            <a:r>
              <a:rPr lang="it-IT" dirty="0"/>
              <a:t>)</a:t>
            </a:r>
          </a:p>
          <a:p>
            <a:r>
              <a:rPr lang="it-IT" dirty="0"/>
              <a:t>Cosa si intende per «disaccoppiare»? Renderle indipendenti l’una dall’altra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6065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DE9AA-18A8-022D-F967-A825BA2F1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Separation</a:t>
            </a:r>
            <a:r>
              <a:rPr lang="it-IT" dirty="0"/>
              <a:t> of </a:t>
            </a:r>
            <a:r>
              <a:rPr lang="it-IT" dirty="0" err="1"/>
              <a:t>concerns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5F57A-75C0-F6BE-9E55-992F2CB82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Il software </a:t>
            </a:r>
            <a:r>
              <a:rPr lang="en-US" dirty="0" err="1"/>
              <a:t>dovrebbe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suddiviso</a:t>
            </a:r>
            <a:r>
              <a:rPr lang="en-US" dirty="0"/>
              <a:t> in parti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piccole</a:t>
            </a:r>
            <a:r>
              <a:rPr lang="en-US" dirty="0"/>
              <a:t> e </a:t>
            </a:r>
            <a:r>
              <a:rPr lang="en-US" dirty="0" err="1"/>
              <a:t>specifiche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interagiscono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di loro (</a:t>
            </a:r>
            <a:r>
              <a:rPr lang="en-US" dirty="0" err="1"/>
              <a:t>tramite</a:t>
            </a:r>
            <a:r>
              <a:rPr lang="en-US" dirty="0"/>
              <a:t> </a:t>
            </a:r>
            <a:r>
              <a:rPr lang="en-US" b="1" dirty="0" err="1"/>
              <a:t>contratti</a:t>
            </a:r>
            <a:r>
              <a:rPr lang="en-US" dirty="0"/>
              <a:t>), e non un </a:t>
            </a:r>
            <a:r>
              <a:rPr lang="en-US" dirty="0" err="1"/>
              <a:t>unico</a:t>
            </a:r>
            <a:r>
              <a:rPr lang="en-US" dirty="0"/>
              <a:t> </a:t>
            </a:r>
            <a:r>
              <a:rPr lang="en-US" dirty="0" err="1"/>
              <a:t>monolite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occupa</a:t>
            </a:r>
            <a:r>
              <a:rPr lang="en-US" dirty="0"/>
              <a:t> di </a:t>
            </a:r>
            <a:r>
              <a:rPr lang="en-US" dirty="0" err="1"/>
              <a:t>tutto</a:t>
            </a:r>
            <a:endParaRPr lang="en-US" dirty="0"/>
          </a:p>
          <a:p>
            <a:r>
              <a:rPr lang="en-US" dirty="0"/>
              <a:t>Occorre </a:t>
            </a:r>
            <a:r>
              <a:rPr lang="en-US" dirty="0" err="1"/>
              <a:t>individuare</a:t>
            </a:r>
            <a:r>
              <a:rPr lang="en-US" dirty="0"/>
              <a:t> </a:t>
            </a:r>
            <a:r>
              <a:rPr lang="en-US" dirty="0" err="1"/>
              <a:t>quali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le </a:t>
            </a:r>
            <a:r>
              <a:rPr lang="en-US" dirty="0" err="1"/>
              <a:t>varie</a:t>
            </a:r>
            <a:r>
              <a:rPr lang="en-US" dirty="0"/>
              <a:t> parti </a:t>
            </a:r>
            <a:r>
              <a:rPr lang="en-US" dirty="0" err="1"/>
              <a:t>necessarie</a:t>
            </a:r>
            <a:r>
              <a:rPr lang="en-US" dirty="0"/>
              <a:t> al nostro software per </a:t>
            </a:r>
            <a:r>
              <a:rPr lang="en-US" dirty="0" err="1"/>
              <a:t>funzionare</a:t>
            </a:r>
            <a:r>
              <a:rPr lang="en-US" dirty="0"/>
              <a:t> (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dipendono</a:t>
            </a:r>
            <a:r>
              <a:rPr lang="en-US" dirty="0"/>
              <a:t> da </a:t>
            </a:r>
            <a:r>
              <a:rPr lang="en-US" i="1" dirty="0" err="1"/>
              <a:t>cosa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fare), </a:t>
            </a:r>
            <a:r>
              <a:rPr lang="en-US" dirty="0" err="1"/>
              <a:t>separarle</a:t>
            </a:r>
            <a:r>
              <a:rPr lang="en-US" dirty="0"/>
              <a:t> (i.e. </a:t>
            </a:r>
            <a:r>
              <a:rPr lang="en-US" dirty="0" err="1"/>
              <a:t>implementare</a:t>
            </a:r>
            <a:r>
              <a:rPr lang="en-US" dirty="0"/>
              <a:t> in </a:t>
            </a:r>
            <a:r>
              <a:rPr lang="en-US" dirty="0" err="1"/>
              <a:t>classi</a:t>
            </a:r>
            <a:r>
              <a:rPr lang="en-US" dirty="0"/>
              <a:t> diverse) e </a:t>
            </a:r>
            <a:r>
              <a:rPr lang="en-US" dirty="0" err="1"/>
              <a:t>farle</a:t>
            </a:r>
            <a:r>
              <a:rPr lang="en-US" dirty="0"/>
              <a:t> </a:t>
            </a:r>
            <a:r>
              <a:rPr lang="en-US" dirty="0" err="1"/>
              <a:t>interagire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di loro</a:t>
            </a:r>
          </a:p>
          <a:p>
            <a:r>
              <a:rPr lang="it-IT" dirty="0"/>
              <a:t>Un esempio classico di suddivisione:</a:t>
            </a:r>
          </a:p>
          <a:p>
            <a:pPr lvl="1"/>
            <a:r>
              <a:rPr lang="it-IT" dirty="0"/>
              <a:t>User Interface</a:t>
            </a:r>
          </a:p>
          <a:p>
            <a:pPr lvl="1"/>
            <a:r>
              <a:rPr lang="it-IT" dirty="0"/>
              <a:t>Logica applicativa (le «regole» del nostro software)</a:t>
            </a:r>
          </a:p>
          <a:p>
            <a:pPr lvl="1"/>
            <a:r>
              <a:rPr lang="it-IT" dirty="0"/>
              <a:t>Strato di persistenza (e.g. interazione con un database)</a:t>
            </a:r>
          </a:p>
        </p:txBody>
      </p:sp>
    </p:spTree>
    <p:extLst>
      <p:ext uri="{BB962C8B-B14F-4D97-AF65-F5344CB8AC3E}">
        <p14:creationId xmlns:p14="http://schemas.microsoft.com/office/powerpoint/2010/main" val="1842139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47900-DE02-CAE0-A711-E98ACA038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Encapsulation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BCEEC-AAB1-E6AF-18A9-79C51D711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</a:t>
            </a:r>
            <a:r>
              <a:rPr lang="en-US" dirty="0" err="1"/>
              <a:t>vari</a:t>
            </a:r>
            <a:r>
              <a:rPr lang="en-US" dirty="0"/>
              <a:t> </a:t>
            </a:r>
            <a:r>
              <a:rPr lang="en-US" dirty="0" err="1"/>
              <a:t>componenti</a:t>
            </a:r>
            <a:r>
              <a:rPr lang="en-US" dirty="0"/>
              <a:t> </a:t>
            </a:r>
            <a:r>
              <a:rPr lang="en-US" dirty="0" err="1"/>
              <a:t>devono</a:t>
            </a:r>
            <a:r>
              <a:rPr lang="en-US" dirty="0"/>
              <a:t> </a:t>
            </a:r>
            <a:r>
              <a:rPr lang="en-US" dirty="0" err="1"/>
              <a:t>poter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modificati</a:t>
            </a:r>
            <a:r>
              <a:rPr lang="en-US" dirty="0"/>
              <a:t> </a:t>
            </a:r>
            <a:r>
              <a:rPr lang="en-US" i="1" dirty="0" err="1"/>
              <a:t>internamente</a:t>
            </a:r>
            <a:r>
              <a:rPr lang="en-US" dirty="0"/>
              <a:t> senza </a:t>
            </a:r>
            <a:r>
              <a:rPr lang="en-US" dirty="0" err="1"/>
              <a:t>impattare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chi li </a:t>
            </a:r>
            <a:r>
              <a:rPr lang="en-US" dirty="0" err="1"/>
              <a:t>utilizza</a:t>
            </a:r>
            <a:endParaRPr lang="en-US" dirty="0"/>
          </a:p>
          <a:p>
            <a:pPr lvl="1"/>
            <a:r>
              <a:rPr lang="en-US" dirty="0" err="1"/>
              <a:t>Ovviamente</a:t>
            </a:r>
            <a:r>
              <a:rPr lang="en-US" dirty="0"/>
              <a:t> se la natura </a:t>
            </a:r>
            <a:r>
              <a:rPr lang="en-US" dirty="0" err="1"/>
              <a:t>della</a:t>
            </a:r>
            <a:r>
              <a:rPr lang="en-US" dirty="0"/>
              <a:t> loro </a:t>
            </a:r>
            <a:r>
              <a:rPr lang="en-US" dirty="0" err="1"/>
              <a:t>interazione</a:t>
            </a:r>
            <a:r>
              <a:rPr lang="en-US" dirty="0"/>
              <a:t> cambia (i.e. se cambia il </a:t>
            </a:r>
            <a:r>
              <a:rPr lang="en-US" dirty="0" err="1"/>
              <a:t>contratto</a:t>
            </a:r>
            <a:r>
              <a:rPr lang="en-US" dirty="0"/>
              <a:t>) è </a:t>
            </a:r>
            <a:r>
              <a:rPr lang="en-US" dirty="0" err="1"/>
              <a:t>ovvio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un </a:t>
            </a:r>
            <a:r>
              <a:rPr lang="en-US" dirty="0" err="1"/>
              <a:t>impatto</a:t>
            </a:r>
            <a:r>
              <a:rPr lang="en-US" dirty="0"/>
              <a:t> ci </a:t>
            </a:r>
            <a:r>
              <a:rPr lang="en-US" dirty="0" err="1"/>
              <a:t>sarà</a:t>
            </a:r>
            <a:endParaRPr lang="en-US" dirty="0"/>
          </a:p>
          <a:p>
            <a:r>
              <a:rPr lang="en-US" dirty="0"/>
              <a:t>Lo </a:t>
            </a:r>
            <a:r>
              <a:rPr lang="en-US" dirty="0" err="1"/>
              <a:t>stato</a:t>
            </a:r>
            <a:r>
              <a:rPr lang="en-US" dirty="0"/>
              <a:t> di un </a:t>
            </a:r>
            <a:r>
              <a:rPr lang="en-US" dirty="0" err="1"/>
              <a:t>oggetto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modificato</a:t>
            </a:r>
            <a:r>
              <a:rPr lang="en-US" dirty="0"/>
              <a:t> solo </a:t>
            </a:r>
            <a:r>
              <a:rPr lang="en-US" dirty="0" err="1"/>
              <a:t>attraverso</a:t>
            </a:r>
            <a:r>
              <a:rPr lang="en-US" dirty="0"/>
              <a:t> il “</a:t>
            </a:r>
            <a:r>
              <a:rPr lang="en-US" dirty="0" err="1"/>
              <a:t>contratto</a:t>
            </a:r>
            <a:r>
              <a:rPr lang="en-US" dirty="0"/>
              <a:t>” (</a:t>
            </a:r>
            <a:r>
              <a:rPr lang="en-US" dirty="0" err="1"/>
              <a:t>metodi</a:t>
            </a:r>
            <a:r>
              <a:rPr lang="en-US" dirty="0"/>
              <a:t> e/o property)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esso</a:t>
            </a:r>
            <a:r>
              <a:rPr lang="en-US" dirty="0"/>
              <a:t> </a:t>
            </a:r>
            <a:r>
              <a:rPr lang="en-US" dirty="0" err="1"/>
              <a:t>espone</a:t>
            </a:r>
            <a:r>
              <a:rPr lang="en-US" dirty="0"/>
              <a:t> (no accesso </a:t>
            </a:r>
            <a:r>
              <a:rPr lang="en-US" dirty="0" err="1"/>
              <a:t>diretto</a:t>
            </a:r>
            <a:r>
              <a:rPr lang="en-US" dirty="0"/>
              <a:t> </a:t>
            </a:r>
            <a:r>
              <a:rPr lang="en-US" dirty="0" err="1"/>
              <a:t>allo</a:t>
            </a:r>
            <a:r>
              <a:rPr lang="en-US" dirty="0"/>
              <a:t> “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interno</a:t>
            </a:r>
            <a:r>
              <a:rPr lang="en-US" dirty="0"/>
              <a:t>”)</a:t>
            </a:r>
          </a:p>
          <a:p>
            <a:r>
              <a:rPr lang="en-US" dirty="0"/>
              <a:t>Uno “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globale</a:t>
            </a:r>
            <a:r>
              <a:rPr lang="en-US" dirty="0"/>
              <a:t>”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condiviso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oggetti</a:t>
            </a:r>
            <a:r>
              <a:rPr lang="en-US" dirty="0"/>
              <a:t> </a:t>
            </a:r>
            <a:r>
              <a:rPr lang="en-US" dirty="0" err="1"/>
              <a:t>soltanto</a:t>
            </a:r>
            <a:r>
              <a:rPr lang="en-US" dirty="0"/>
              <a:t> se è </a:t>
            </a:r>
            <a:r>
              <a:rPr lang="en-US" dirty="0" err="1"/>
              <a:t>readonly</a:t>
            </a:r>
            <a:r>
              <a:rPr lang="en-US" dirty="0"/>
              <a:t>. Se </a:t>
            </a:r>
            <a:r>
              <a:rPr lang="en-US" dirty="0" err="1"/>
              <a:t>potesse</a:t>
            </a:r>
            <a:r>
              <a:rPr lang="en-US" dirty="0"/>
              <a:t> </a:t>
            </a:r>
            <a:r>
              <a:rPr lang="en-US" dirty="0" err="1"/>
              <a:t>cambiare</a:t>
            </a:r>
            <a:r>
              <a:rPr lang="en-US" dirty="0"/>
              <a:t> non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avrebbe</a:t>
            </a:r>
            <a:r>
              <a:rPr lang="en-US" dirty="0"/>
              <a:t> la </a:t>
            </a:r>
            <a:r>
              <a:rPr lang="en-US" dirty="0" err="1"/>
              <a:t>garanzia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, </a:t>
            </a:r>
            <a:r>
              <a:rPr lang="en-US" dirty="0" err="1"/>
              <a:t>una</a:t>
            </a:r>
            <a:r>
              <a:rPr lang="en-US" dirty="0"/>
              <a:t> volta </a:t>
            </a:r>
            <a:r>
              <a:rPr lang="en-US" dirty="0" err="1"/>
              <a:t>letto</a:t>
            </a:r>
            <a:r>
              <a:rPr lang="en-US" dirty="0"/>
              <a:t>, </a:t>
            </a:r>
            <a:r>
              <a:rPr lang="en-US" dirty="0" err="1"/>
              <a:t>questo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mantenga</a:t>
            </a:r>
            <a:r>
              <a:rPr lang="en-US" dirty="0"/>
              <a:t> </a:t>
            </a:r>
            <a:r>
              <a:rPr lang="en-US" dirty="0" err="1"/>
              <a:t>costante</a:t>
            </a:r>
            <a:r>
              <a:rPr lang="en-US" dirty="0"/>
              <a:t> per </a:t>
            </a:r>
            <a:r>
              <a:rPr lang="en-US" dirty="0" err="1"/>
              <a:t>tutto</a:t>
            </a:r>
            <a:r>
              <a:rPr lang="en-US" dirty="0"/>
              <a:t> il period di </a:t>
            </a:r>
            <a:r>
              <a:rPr lang="en-US" dirty="0" err="1"/>
              <a:t>esecuzione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369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67E77-5A42-E70A-19D3-44C6DFA97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Dependency</a:t>
            </a:r>
            <a:r>
              <a:rPr lang="it-IT" dirty="0"/>
              <a:t> </a:t>
            </a:r>
            <a:r>
              <a:rPr lang="it-IT" dirty="0" err="1"/>
              <a:t>inversion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58E2C-040E-EBE7-C0A7-169155EF0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Molte</a:t>
            </a:r>
            <a:r>
              <a:rPr lang="en-US" dirty="0"/>
              <a:t> </a:t>
            </a:r>
            <a:r>
              <a:rPr lang="en-US" dirty="0" err="1"/>
              <a:t>applicazioni</a:t>
            </a:r>
            <a:r>
              <a:rPr lang="en-US" dirty="0"/>
              <a:t> (del </a:t>
            </a:r>
            <a:r>
              <a:rPr lang="en-US" dirty="0" err="1"/>
              <a:t>passato</a:t>
            </a:r>
            <a:r>
              <a:rPr lang="en-US" dirty="0"/>
              <a:t>)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scritte</a:t>
            </a:r>
            <a:r>
              <a:rPr lang="en-US" dirty="0"/>
              <a:t> in modo tale </a:t>
            </a:r>
            <a:r>
              <a:rPr lang="en-US" dirty="0" err="1"/>
              <a:t>che</a:t>
            </a:r>
            <a:r>
              <a:rPr lang="en-US" dirty="0"/>
              <a:t> le </a:t>
            </a:r>
            <a:r>
              <a:rPr lang="en-US" dirty="0" err="1"/>
              <a:t>dipendenze</a:t>
            </a:r>
            <a:r>
              <a:rPr lang="en-US" dirty="0"/>
              <a:t> a tempo di </a:t>
            </a:r>
            <a:r>
              <a:rPr lang="en-US" b="1" dirty="0" err="1"/>
              <a:t>esecuzione</a:t>
            </a:r>
            <a:r>
              <a:rPr lang="en-US" dirty="0"/>
              <a:t> </a:t>
            </a:r>
            <a:r>
              <a:rPr lang="en-US" dirty="0" err="1"/>
              <a:t>coincidono</a:t>
            </a:r>
            <a:r>
              <a:rPr lang="en-US" dirty="0"/>
              <a:t> con quelle a tempo di </a:t>
            </a:r>
            <a:r>
              <a:rPr lang="en-US" b="1" dirty="0" err="1"/>
              <a:t>compilazione</a:t>
            </a:r>
            <a:r>
              <a:rPr lang="en-US" dirty="0"/>
              <a:t>, </a:t>
            </a:r>
            <a:r>
              <a:rPr lang="en-US" dirty="0" err="1"/>
              <a:t>creando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“</a:t>
            </a:r>
            <a:r>
              <a:rPr lang="en-US" dirty="0" err="1"/>
              <a:t>dipendenza</a:t>
            </a:r>
            <a:r>
              <a:rPr lang="en-US" dirty="0"/>
              <a:t> </a:t>
            </a:r>
            <a:r>
              <a:rPr lang="en-US" dirty="0" err="1"/>
              <a:t>diretta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se la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dirty="0" err="1"/>
              <a:t>chiama</a:t>
            </a:r>
            <a:r>
              <a:rPr lang="en-US" dirty="0"/>
              <a:t> un </a:t>
            </a:r>
            <a:r>
              <a:rPr lang="en-US" dirty="0" err="1"/>
              <a:t>metodo</a:t>
            </a:r>
            <a:r>
              <a:rPr lang="en-US" dirty="0"/>
              <a:t> di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b="1" dirty="0"/>
              <a:t>B</a:t>
            </a:r>
            <a:r>
              <a:rPr lang="en-US" dirty="0"/>
              <a:t>, e </a:t>
            </a:r>
            <a:r>
              <a:rPr lang="en-US" dirty="0" err="1"/>
              <a:t>questa</a:t>
            </a:r>
            <a:r>
              <a:rPr lang="en-US" dirty="0"/>
              <a:t> </a:t>
            </a:r>
            <a:r>
              <a:rPr lang="en-US" dirty="0" err="1"/>
              <a:t>chiama</a:t>
            </a:r>
            <a:r>
              <a:rPr lang="en-US" dirty="0"/>
              <a:t> un </a:t>
            </a:r>
            <a:r>
              <a:rPr lang="en-US" dirty="0" err="1"/>
              <a:t>metodo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b="1" dirty="0"/>
              <a:t>C</a:t>
            </a:r>
            <a:r>
              <a:rPr lang="en-US" dirty="0"/>
              <a:t> </a:t>
            </a:r>
            <a:r>
              <a:rPr lang="en-US" dirty="0" err="1"/>
              <a:t>allora</a:t>
            </a:r>
            <a:r>
              <a:rPr lang="en-US" dirty="0"/>
              <a:t> per </a:t>
            </a:r>
            <a:r>
              <a:rPr lang="en-US" dirty="0" err="1"/>
              <a:t>compilare</a:t>
            </a:r>
            <a:r>
              <a:rPr lang="en-US" dirty="0"/>
              <a:t> la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b="1" dirty="0"/>
              <a:t>A</a:t>
            </a:r>
            <a:r>
              <a:rPr lang="en-US" dirty="0"/>
              <a:t> ho </a:t>
            </a:r>
            <a:r>
              <a:rPr lang="en-US" dirty="0" err="1"/>
              <a:t>bisogno</a:t>
            </a:r>
            <a:r>
              <a:rPr lang="en-US" dirty="0"/>
              <a:t> di </a:t>
            </a:r>
            <a:r>
              <a:rPr lang="en-US" dirty="0" err="1"/>
              <a:t>compilare</a:t>
            </a:r>
            <a:r>
              <a:rPr lang="en-US" dirty="0"/>
              <a:t> la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b="1" dirty="0"/>
              <a:t>B</a:t>
            </a:r>
            <a:r>
              <a:rPr lang="en-US" dirty="0"/>
              <a:t>, </a:t>
            </a:r>
            <a:r>
              <a:rPr lang="en-US" dirty="0" err="1"/>
              <a:t>che</a:t>
            </a:r>
            <a:r>
              <a:rPr lang="en-US" dirty="0"/>
              <a:t> per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compilata</a:t>
            </a:r>
            <a:r>
              <a:rPr lang="en-US" dirty="0"/>
              <a:t> ha </a:t>
            </a:r>
            <a:r>
              <a:rPr lang="en-US" dirty="0" err="1"/>
              <a:t>bisogno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sia</a:t>
            </a:r>
            <a:r>
              <a:rPr lang="en-US" dirty="0"/>
              <a:t> </a:t>
            </a:r>
            <a:r>
              <a:rPr lang="en-US" dirty="0" err="1"/>
              <a:t>compilata</a:t>
            </a:r>
            <a:r>
              <a:rPr lang="en-US" dirty="0"/>
              <a:t> la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b="1" dirty="0"/>
              <a:t>C</a:t>
            </a:r>
          </a:p>
          <a:p>
            <a:pPr marL="0" indent="0">
              <a:buNone/>
            </a:pPr>
            <a:endParaRPr lang="en-US" dirty="0"/>
          </a:p>
          <a:p>
            <a:endParaRPr lang="it-IT" dirty="0"/>
          </a:p>
        </p:txBody>
      </p:sp>
      <p:sp>
        <p:nvSpPr>
          <p:cNvPr id="4" name="AutoShape 2" descr="Direct dependency graph">
            <a:extLst>
              <a:ext uri="{FF2B5EF4-FFF2-40B4-BE49-F238E27FC236}">
                <a16:creationId xmlns:a16="http://schemas.microsoft.com/office/drawing/2014/main" id="{EFDEC686-B74E-033E-83EF-1E890CE436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397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258950B0-89A0-D0CC-80C8-34736558E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7485" y="590550"/>
            <a:ext cx="6357756" cy="5314950"/>
          </a:xfrm>
        </p:spPr>
      </p:pic>
    </p:spTree>
    <p:extLst>
      <p:ext uri="{BB962C8B-B14F-4D97-AF65-F5344CB8AC3E}">
        <p14:creationId xmlns:p14="http://schemas.microsoft.com/office/powerpoint/2010/main" val="709871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AE99211C-EF41-FE84-5C9F-702B67B49A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3867" y="768350"/>
            <a:ext cx="8704349" cy="4530725"/>
          </a:xfrm>
        </p:spPr>
      </p:pic>
    </p:spTree>
    <p:extLst>
      <p:ext uri="{BB962C8B-B14F-4D97-AF65-F5344CB8AC3E}">
        <p14:creationId xmlns:p14="http://schemas.microsoft.com/office/powerpoint/2010/main" val="75600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44B72-EC7E-07C7-9459-78E4AFD6F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95EA1-D3EA-182E-4A45-F853E6B64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applica</a:t>
            </a:r>
            <a:r>
              <a:rPr lang="en-US" dirty="0"/>
              <a:t> il principio di </a:t>
            </a:r>
            <a:r>
              <a:rPr lang="en-US" b="1" dirty="0"/>
              <a:t>dependency inversion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Notiamo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l’interazione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A e B, e </a:t>
            </a:r>
            <a:r>
              <a:rPr lang="en-US" dirty="0" err="1"/>
              <a:t>tra</a:t>
            </a:r>
            <a:r>
              <a:rPr lang="en-US" dirty="0"/>
              <a:t> B e C </a:t>
            </a:r>
            <a:r>
              <a:rPr lang="en-US" dirty="0" err="1"/>
              <a:t>rappresenta</a:t>
            </a:r>
            <a:r>
              <a:rPr lang="en-US" dirty="0"/>
              <a:t> di </a:t>
            </a:r>
            <a:r>
              <a:rPr lang="en-US" dirty="0" err="1"/>
              <a:t>fatto</a:t>
            </a:r>
            <a:r>
              <a:rPr lang="en-US" dirty="0"/>
              <a:t> un “</a:t>
            </a:r>
            <a:r>
              <a:rPr lang="en-US" dirty="0" err="1"/>
              <a:t>contratto</a:t>
            </a:r>
            <a:r>
              <a:rPr lang="en-US" dirty="0"/>
              <a:t>” ben definite</a:t>
            </a:r>
          </a:p>
          <a:p>
            <a:pPr lvl="1"/>
            <a:r>
              <a:rPr lang="en-US" dirty="0"/>
              <a:t>A un “</a:t>
            </a:r>
            <a:r>
              <a:rPr lang="en-US" dirty="0" err="1"/>
              <a:t>contratto</a:t>
            </a:r>
            <a:r>
              <a:rPr lang="en-US" dirty="0"/>
              <a:t>” </a:t>
            </a:r>
            <a:r>
              <a:rPr lang="en-US" dirty="0" err="1"/>
              <a:t>facciamo</a:t>
            </a:r>
            <a:r>
              <a:rPr lang="en-US" dirty="0"/>
              <a:t> </a:t>
            </a:r>
            <a:r>
              <a:rPr lang="en-US" dirty="0" err="1"/>
              <a:t>corrispondere</a:t>
            </a:r>
            <a:r>
              <a:rPr lang="en-US" dirty="0"/>
              <a:t> </a:t>
            </a:r>
            <a:r>
              <a:rPr lang="en-US" dirty="0" err="1"/>
              <a:t>un’interfaccia</a:t>
            </a:r>
            <a:endParaRPr lang="en-US" dirty="0"/>
          </a:p>
          <a:p>
            <a:pPr lvl="2"/>
            <a:r>
              <a:rPr lang="en-US" dirty="0"/>
              <a:t>B/C </a:t>
            </a:r>
            <a:r>
              <a:rPr lang="en-US" dirty="0" err="1"/>
              <a:t>implementa</a:t>
            </a:r>
            <a:r>
              <a:rPr lang="en-US" dirty="0"/>
              <a:t> </a:t>
            </a:r>
            <a:r>
              <a:rPr lang="en-US" dirty="0" err="1"/>
              <a:t>l’interfaccia</a:t>
            </a:r>
            <a:r>
              <a:rPr lang="en-US" dirty="0"/>
              <a:t> (il </a:t>
            </a:r>
            <a:r>
              <a:rPr lang="en-US" dirty="0" err="1"/>
              <a:t>contratto</a:t>
            </a:r>
            <a:r>
              <a:rPr lang="en-US" dirty="0"/>
              <a:t>) </a:t>
            </a:r>
            <a:r>
              <a:rPr lang="en-US" dirty="0" err="1"/>
              <a:t>richiesto</a:t>
            </a:r>
            <a:r>
              <a:rPr lang="en-US" dirty="0"/>
              <a:t> da A/B</a:t>
            </a:r>
          </a:p>
          <a:p>
            <a:pPr lvl="3" algn="just"/>
            <a:r>
              <a:rPr lang="en-US" dirty="0"/>
              <a:t>Qui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b="1" dirty="0" err="1"/>
              <a:t>inverte</a:t>
            </a:r>
            <a:r>
              <a:rPr lang="en-US" dirty="0"/>
              <a:t> la </a:t>
            </a:r>
            <a:r>
              <a:rPr lang="en-US" dirty="0" err="1"/>
              <a:t>dipendenza</a:t>
            </a:r>
            <a:r>
              <a:rPr lang="en-US" dirty="0"/>
              <a:t>, B/C </a:t>
            </a:r>
            <a:r>
              <a:rPr lang="en-US" dirty="0" err="1"/>
              <a:t>ora</a:t>
            </a:r>
            <a:r>
              <a:rPr lang="en-US" dirty="0"/>
              <a:t> </a:t>
            </a:r>
            <a:r>
              <a:rPr lang="en-US" dirty="0" err="1"/>
              <a:t>dipende</a:t>
            </a:r>
            <a:r>
              <a:rPr lang="en-US" dirty="0"/>
              <a:t> dal </a:t>
            </a:r>
            <a:r>
              <a:rPr lang="en-US" dirty="0" err="1"/>
              <a:t>contratto</a:t>
            </a:r>
            <a:endParaRPr lang="en-US" dirty="0"/>
          </a:p>
          <a:p>
            <a:pPr lvl="2"/>
            <a:r>
              <a:rPr lang="en-US" dirty="0"/>
              <a:t>A/B non </a:t>
            </a:r>
            <a:r>
              <a:rPr lang="en-US" dirty="0" err="1"/>
              <a:t>dipende</a:t>
            </a:r>
            <a:r>
              <a:rPr lang="en-US" dirty="0"/>
              <a:t> </a:t>
            </a:r>
            <a:r>
              <a:rPr lang="en-US" dirty="0" err="1"/>
              <a:t>direttamente</a:t>
            </a:r>
            <a:r>
              <a:rPr lang="en-US" dirty="0"/>
              <a:t> con B/C, ma dal </a:t>
            </a:r>
            <a:r>
              <a:rPr lang="en-US" dirty="0" err="1"/>
              <a:t>contratto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A/B e B/C (e </a:t>
            </a:r>
            <a:r>
              <a:rPr lang="en-US" dirty="0" err="1"/>
              <a:t>viceversa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L’introduzione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interface (</a:t>
            </a:r>
            <a:r>
              <a:rPr lang="en-US" dirty="0" err="1"/>
              <a:t>contratti</a:t>
            </a:r>
            <a:r>
              <a:rPr lang="en-US" dirty="0"/>
              <a:t>) </a:t>
            </a:r>
            <a:r>
              <a:rPr lang="en-US" dirty="0" err="1"/>
              <a:t>rende</a:t>
            </a:r>
            <a:r>
              <a:rPr lang="en-US" dirty="0"/>
              <a:t> possible </a:t>
            </a:r>
            <a:r>
              <a:rPr lang="en-US" dirty="0" err="1"/>
              <a:t>cambiare</a:t>
            </a:r>
            <a:r>
              <a:rPr lang="en-US" dirty="0"/>
              <a:t> </a:t>
            </a:r>
            <a:r>
              <a:rPr lang="en-US" dirty="0" err="1"/>
              <a:t>facilmente</a:t>
            </a:r>
            <a:r>
              <a:rPr lang="en-US" dirty="0"/>
              <a:t> chi le </a:t>
            </a:r>
            <a:r>
              <a:rPr lang="en-US" dirty="0" err="1"/>
              <a:t>implementa</a:t>
            </a:r>
            <a:r>
              <a:rPr lang="en-US" dirty="0"/>
              <a:t> senza </a:t>
            </a:r>
            <a:r>
              <a:rPr lang="en-US" dirty="0" err="1"/>
              <a:t>alterare</a:t>
            </a:r>
            <a:r>
              <a:rPr lang="en-US" dirty="0"/>
              <a:t> chi le </a:t>
            </a:r>
            <a:r>
              <a:rPr lang="en-US" dirty="0" err="1"/>
              <a:t>utilizza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8511526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714</TotalTime>
  <Words>2525</Words>
  <Application>Microsoft Office PowerPoint</Application>
  <PresentationFormat>Widescreen</PresentationFormat>
  <Paragraphs>174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Century Gothic</vt:lpstr>
      <vt:lpstr>Wingdings 3</vt:lpstr>
      <vt:lpstr>Wisp</vt:lpstr>
      <vt:lpstr>Dependency Injection in .net</vt:lpstr>
      <vt:lpstr>Cosa si intende per Dependency Injection?</vt:lpstr>
      <vt:lpstr>Seriamente… cosa si intende per Dependency Injection?</vt:lpstr>
      <vt:lpstr>Separation of concerns</vt:lpstr>
      <vt:lpstr>Encapsulation</vt:lpstr>
      <vt:lpstr>Dependency inversion</vt:lpstr>
      <vt:lpstr>PowerPoint Presentation</vt:lpstr>
      <vt:lpstr>PowerPoint Presentation</vt:lpstr>
      <vt:lpstr>PowerPoint Presentation</vt:lpstr>
      <vt:lpstr>Explicit dependencies</vt:lpstr>
      <vt:lpstr>Single responsibility</vt:lpstr>
      <vt:lpstr>Persistence ignorance</vt:lpstr>
      <vt:lpstr>Benefici del loose coupling</vt:lpstr>
      <vt:lpstr>Ma come gestiamo tutto questo?</vt:lpstr>
      <vt:lpstr>…Dependency Injection</vt:lpstr>
      <vt:lpstr>Inversion of Control</vt:lpstr>
      <vt:lpstr>Dependency injection in .net</vt:lpstr>
      <vt:lpstr>Dependency injection in .net (continua)</vt:lpstr>
      <vt:lpstr>Service lifetime</vt:lpstr>
      <vt:lpstr>Attenzione!</vt:lpstr>
      <vt:lpstr>Metodi per registrare i servizi</vt:lpstr>
      <vt:lpstr>Metodi per registrare i servizi (continua)</vt:lpstr>
      <vt:lpstr>Implementare servizi «orientati» alla DI</vt:lpstr>
      <vt:lpstr>Disposal of services</vt:lpstr>
      <vt:lpstr>Guidelines (Do/Don’t)</vt:lpstr>
      <vt:lpstr>Anti-patterns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Dependency Injection in .net</dc:title>
  <dc:creator>Francesco Sillani</dc:creator>
  <cp:lastModifiedBy>Francesco Sillani</cp:lastModifiedBy>
  <cp:revision>18</cp:revision>
  <dcterms:created xsi:type="dcterms:W3CDTF">2024-05-15T10:20:49Z</dcterms:created>
  <dcterms:modified xsi:type="dcterms:W3CDTF">2024-05-16T06:43:03Z</dcterms:modified>
</cp:coreProperties>
</file>