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6" d="100"/>
          <a:sy n="86" d="100"/>
        </p:scale>
        <p:origin x="48"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6000" dirty="0"/>
              <a:t>Guided Capstone Project: Big Mountain Resort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Maria </a:t>
            </a:r>
            <a:r>
              <a:rPr lang="en-US" dirty="0" err="1">
                <a:solidFill>
                  <a:schemeClr val="tx1">
                    <a:lumMod val="85000"/>
                    <a:lumOff val="15000"/>
                  </a:schemeClr>
                </a:solidFill>
              </a:rPr>
              <a:t>pinzon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4457-4472-490B-9C29-64B820CBF122}"/>
              </a:ext>
            </a:extLst>
          </p:cNvPr>
          <p:cNvSpPr>
            <a:spLocks noGrp="1"/>
          </p:cNvSpPr>
          <p:nvPr>
            <p:ph type="title"/>
          </p:nvPr>
        </p:nvSpPr>
        <p:spPr/>
        <p:txBody>
          <a:bodyPr/>
          <a:lstStyle/>
          <a:p>
            <a:r>
              <a:rPr lang="en-US" dirty="0"/>
              <a:t>Project Identification</a:t>
            </a:r>
          </a:p>
        </p:txBody>
      </p:sp>
      <p:sp>
        <p:nvSpPr>
          <p:cNvPr id="3" name="Content Placeholder 2">
            <a:extLst>
              <a:ext uri="{FF2B5EF4-FFF2-40B4-BE49-F238E27FC236}">
                <a16:creationId xmlns:a16="http://schemas.microsoft.com/office/drawing/2014/main" id="{79B30289-E033-45CF-AEF3-E450E040FA31}"/>
              </a:ext>
            </a:extLst>
          </p:cNvPr>
          <p:cNvSpPr>
            <a:spLocks noGrp="1"/>
          </p:cNvSpPr>
          <p:nvPr>
            <p:ph idx="1"/>
          </p:nvPr>
        </p:nvSpPr>
        <p:spPr/>
        <p:txBody>
          <a:bodyPr/>
          <a:lstStyle/>
          <a:p>
            <a:r>
              <a:rPr lang="en-US" dirty="0"/>
              <a:t>The Big Mountain Resort is currently not accurately capitalizing on the facilities that they offer such as the incredible views of both Glacier National Park and Flathead National Forest and the new installation of an additional chair lift that accommodates more costumers per day around the resort. They hope to develop a model that can help them determine a ticket price that will more appropriately reflect their facilities and their competitive nature in the current market. </a:t>
            </a:r>
          </a:p>
        </p:txBody>
      </p:sp>
    </p:spTree>
    <p:extLst>
      <p:ext uri="{BB962C8B-B14F-4D97-AF65-F5344CB8AC3E}">
        <p14:creationId xmlns:p14="http://schemas.microsoft.com/office/powerpoint/2010/main" val="145567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4788-6522-4CB3-B98F-8CCA1CF6B79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562BACF-38E2-4FD8-9862-920F1A13188B}"/>
              </a:ext>
            </a:extLst>
          </p:cNvPr>
          <p:cNvSpPr>
            <a:spLocks noGrp="1"/>
          </p:cNvSpPr>
          <p:nvPr>
            <p:ph idx="1"/>
          </p:nvPr>
        </p:nvSpPr>
        <p:spPr/>
        <p:txBody>
          <a:bodyPr/>
          <a:lstStyle/>
          <a:p>
            <a:r>
              <a:rPr lang="en-US" dirty="0"/>
              <a:t>My recommendations after applying the model is for the business team to approve an increase of the vertical drop by 150 feet, addition of a run, installation of an additional chair lift and optionally, addition of 2 acres of snow making area. The model showed that this would support the highest amount in ticket increase and therefore the highest increase in revenue. </a:t>
            </a:r>
          </a:p>
        </p:txBody>
      </p:sp>
    </p:spTree>
    <p:extLst>
      <p:ext uri="{BB962C8B-B14F-4D97-AF65-F5344CB8AC3E}">
        <p14:creationId xmlns:p14="http://schemas.microsoft.com/office/powerpoint/2010/main" val="64791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C99D-25C6-4DDF-B989-A3B9E847373F}"/>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FF8D4F86-11E3-44C0-A00E-6341BF97F4EE}"/>
              </a:ext>
            </a:extLst>
          </p:cNvPr>
          <p:cNvSpPr>
            <a:spLocks noGrp="1"/>
          </p:cNvSpPr>
          <p:nvPr>
            <p:ph idx="1"/>
          </p:nvPr>
        </p:nvSpPr>
        <p:spPr>
          <a:xfrm>
            <a:off x="1097280" y="2108201"/>
            <a:ext cx="4797083" cy="3786162"/>
          </a:xfrm>
        </p:spPr>
        <p:txBody>
          <a:bodyPr/>
          <a:lstStyle/>
          <a:p>
            <a:r>
              <a:rPr lang="en-US" dirty="0"/>
              <a:t>Various scenarios were posed to test the model and these were the results</a:t>
            </a:r>
          </a:p>
          <a:p>
            <a:r>
              <a:rPr lang="en-US" b="1" dirty="0"/>
              <a:t>Scenario 1:</a:t>
            </a:r>
            <a:r>
              <a:rPr lang="en-US" dirty="0"/>
              <a:t> Permanently closing a determined amount of runs that are least used. </a:t>
            </a:r>
          </a:p>
          <a:p>
            <a:pPr lvl="1">
              <a:buFont typeface="Arial" panose="020B0604020202020204" pitchFamily="34" charset="0"/>
              <a:buChar char="•"/>
            </a:pPr>
            <a:r>
              <a:rPr lang="en-US" dirty="0"/>
              <a:t>The model showed that this would ultimately just support a decrease in ticket price. As the amount of runs that are closed down, the ticket price would have to decrease more. </a:t>
            </a:r>
          </a:p>
          <a:p>
            <a:endParaRPr lang="en-US" dirty="0"/>
          </a:p>
        </p:txBody>
      </p:sp>
      <p:pic>
        <p:nvPicPr>
          <p:cNvPr id="5" name="Picture 4">
            <a:extLst>
              <a:ext uri="{FF2B5EF4-FFF2-40B4-BE49-F238E27FC236}">
                <a16:creationId xmlns:a16="http://schemas.microsoft.com/office/drawing/2014/main" id="{A91D89CB-BCCB-433B-B31C-29DC4E754474}"/>
              </a:ext>
            </a:extLst>
          </p:cNvPr>
          <p:cNvPicPr>
            <a:picLocks noChangeAspect="1"/>
          </p:cNvPicPr>
          <p:nvPr/>
        </p:nvPicPr>
        <p:blipFill>
          <a:blip r:embed="rId2"/>
          <a:stretch>
            <a:fillRect/>
          </a:stretch>
        </p:blipFill>
        <p:spPr>
          <a:xfrm>
            <a:off x="5894363" y="2280085"/>
            <a:ext cx="6157714" cy="3234450"/>
          </a:xfrm>
          <a:prstGeom prst="rect">
            <a:avLst/>
          </a:prstGeom>
        </p:spPr>
      </p:pic>
    </p:spTree>
    <p:extLst>
      <p:ext uri="{BB962C8B-B14F-4D97-AF65-F5344CB8AC3E}">
        <p14:creationId xmlns:p14="http://schemas.microsoft.com/office/powerpoint/2010/main" val="26454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00F5-4043-4E16-9C02-CA994303202D}"/>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5CD0C4AA-DB1E-421C-9EC2-2966811EB6C9}"/>
              </a:ext>
            </a:extLst>
          </p:cNvPr>
          <p:cNvSpPr>
            <a:spLocks noGrp="1"/>
          </p:cNvSpPr>
          <p:nvPr>
            <p:ph idx="1"/>
          </p:nvPr>
        </p:nvSpPr>
        <p:spPr>
          <a:xfrm>
            <a:off x="1097280" y="2108201"/>
            <a:ext cx="4782589" cy="3755043"/>
          </a:xfrm>
        </p:spPr>
        <p:txBody>
          <a:bodyPr/>
          <a:lstStyle/>
          <a:p>
            <a:r>
              <a:rPr lang="en-US" b="1" dirty="0"/>
              <a:t>Scenario 2: </a:t>
            </a:r>
            <a:r>
              <a:rPr lang="en-US" dirty="0"/>
              <a:t>A run is added, the vertical drop is increased by 150 feet and an additional chair lift is added. </a:t>
            </a:r>
          </a:p>
          <a:p>
            <a:pPr lvl="1">
              <a:buFont typeface="Arial" panose="020B0604020202020204" pitchFamily="34" charset="0"/>
              <a:buChar char="•"/>
            </a:pPr>
            <a:r>
              <a:rPr lang="en-US" dirty="0"/>
              <a:t>The model shows that this scenario would increase support for ticket price by $8.61. This would increase the revenue amount for the season by $15,065,471.</a:t>
            </a:r>
          </a:p>
        </p:txBody>
      </p:sp>
      <p:sp>
        <p:nvSpPr>
          <p:cNvPr id="6" name="Content Placeholder 2">
            <a:extLst>
              <a:ext uri="{FF2B5EF4-FFF2-40B4-BE49-F238E27FC236}">
                <a16:creationId xmlns:a16="http://schemas.microsoft.com/office/drawing/2014/main" id="{9C25E702-45AA-4502-B586-D1608C63C1EF}"/>
              </a:ext>
            </a:extLst>
          </p:cNvPr>
          <p:cNvSpPr txBox="1">
            <a:spLocks/>
          </p:cNvSpPr>
          <p:nvPr/>
        </p:nvSpPr>
        <p:spPr>
          <a:xfrm>
            <a:off x="6312131" y="2108201"/>
            <a:ext cx="4782589" cy="37550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Scenario 3: </a:t>
            </a:r>
            <a:r>
              <a:rPr lang="en-US" dirty="0"/>
              <a:t>Similar to Scenario 2, but an additional 2 acres of snow making area.</a:t>
            </a:r>
          </a:p>
          <a:p>
            <a:pPr lvl="2">
              <a:buFont typeface="Arial" panose="020B0604020202020204" pitchFamily="34" charset="0"/>
              <a:buChar char="•"/>
            </a:pPr>
            <a:r>
              <a:rPr lang="en-US" sz="1700" dirty="0"/>
              <a:t>This would increase support by $9.90 and in turn this would increase revenue by $17,322,717</a:t>
            </a:r>
          </a:p>
        </p:txBody>
      </p:sp>
    </p:spTree>
    <p:extLst>
      <p:ext uri="{BB962C8B-B14F-4D97-AF65-F5344CB8AC3E}">
        <p14:creationId xmlns:p14="http://schemas.microsoft.com/office/powerpoint/2010/main" val="271761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7E55-849C-4931-A9CF-153984192ADA}"/>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8F67C650-FF70-4EB1-B522-FD005E531EAC}"/>
              </a:ext>
            </a:extLst>
          </p:cNvPr>
          <p:cNvSpPr>
            <a:spLocks noGrp="1"/>
          </p:cNvSpPr>
          <p:nvPr>
            <p:ph idx="1"/>
          </p:nvPr>
        </p:nvSpPr>
        <p:spPr/>
        <p:txBody>
          <a:bodyPr/>
          <a:lstStyle/>
          <a:p>
            <a:pPr marL="0" indent="0">
              <a:buNone/>
            </a:pPr>
            <a:r>
              <a:rPr lang="en-US" b="1" dirty="0"/>
              <a:t>Scenario 4: </a:t>
            </a:r>
            <a:r>
              <a:rPr lang="en-US" dirty="0"/>
              <a:t>The longest run is increased by 0.2 miles and 4 acres of snow making area are added. </a:t>
            </a:r>
          </a:p>
          <a:p>
            <a:pPr lvl="1">
              <a:buFont typeface="Arial" panose="020B0604020202020204" pitchFamily="34" charset="0"/>
              <a:buChar char="•"/>
            </a:pPr>
            <a:r>
              <a:rPr lang="en-US" dirty="0"/>
              <a:t>This ultimately showed to make no difference on the ticket price whatsoever.</a:t>
            </a:r>
          </a:p>
        </p:txBody>
      </p:sp>
    </p:spTree>
    <p:extLst>
      <p:ext uri="{BB962C8B-B14F-4D97-AF65-F5344CB8AC3E}">
        <p14:creationId xmlns:p14="http://schemas.microsoft.com/office/powerpoint/2010/main" val="215187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4B76-E50C-405E-9EE1-A07ADC30168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F02E1A-922B-4A96-8493-CE42949B43C4}"/>
              </a:ext>
            </a:extLst>
          </p:cNvPr>
          <p:cNvSpPr>
            <a:spLocks noGrp="1"/>
          </p:cNvSpPr>
          <p:nvPr>
            <p:ph idx="1"/>
          </p:nvPr>
        </p:nvSpPr>
        <p:spPr/>
        <p:txBody>
          <a:bodyPr/>
          <a:lstStyle/>
          <a:p>
            <a:r>
              <a:rPr lang="en-US" dirty="0"/>
              <a:t>The model shows that the number of Fast Quads, Runs, Snow Making Area and Vertical Drop are the top features that affect ticket price, in decreasing importance. The model could be applied to more scenarios that involve changes to these features, though 2 scenarios have been determined to support the highest ticket price increase that appropriately capitalizes on the facilities that have been shown to be top quality when compared in market value. This scenarios would support maintenance costs and increase revenue per season, ultimately. </a:t>
            </a:r>
          </a:p>
        </p:txBody>
      </p:sp>
    </p:spTree>
    <p:extLst>
      <p:ext uri="{BB962C8B-B14F-4D97-AF65-F5344CB8AC3E}">
        <p14:creationId xmlns:p14="http://schemas.microsoft.com/office/powerpoint/2010/main" val="38115667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{BE7CF86B-67F4-45E0-A765-F3760AB59752}tf56160789_win32</Template>
  <TotalTime>60</TotalTime>
  <Words>447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Guided Capstone Project: Big Mountain Resort</vt:lpstr>
      <vt:lpstr>Project Identification</vt:lpstr>
      <vt:lpstr>Recommendations</vt:lpstr>
      <vt:lpstr>Modeling Results and Analysis</vt:lpstr>
      <vt:lpstr>Modeling Results and Analysis</vt:lpstr>
      <vt:lpstr>Modeling Results and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Project: Big Mountain Resort</dc:title>
  <dc:creator>Maria Pinzon</dc:creator>
  <cp:lastModifiedBy>Maria Pinzon</cp:lastModifiedBy>
  <cp:revision>5</cp:revision>
  <dcterms:created xsi:type="dcterms:W3CDTF">2021-07-24T23:02:11Z</dcterms:created>
  <dcterms:modified xsi:type="dcterms:W3CDTF">2021-07-25T00:03:02Z</dcterms:modified>
</cp:coreProperties>
</file>