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1" r:id="rId6"/>
    <p:sldId id="257" r:id="rId7"/>
    <p:sldId id="258" r:id="rId8"/>
    <p:sldId id="269" r:id="rId9"/>
    <p:sldId id="270" r:id="rId10"/>
    <p:sldId id="259" r:id="rId11"/>
    <p:sldId id="262" r:id="rId12"/>
    <p:sldId id="264" r:id="rId13"/>
    <p:sldId id="267" r:id="rId14"/>
  </p:sldIdLst>
  <p:sldSz cx="9144000" cy="5143500" type="screen16x9"/>
  <p:notesSz cx="6858000" cy="9144000"/>
  <p:embeddedFontLst>
    <p:embeddedFont>
      <p:font typeface="Comfortaa"/>
      <p:regular r:id="rId18"/>
      <p:bold r:id="rId19"/>
    </p:embeddedFont>
    <p:embeddedFont>
      <p:font typeface="Comfortaa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6"/>
      </p:cViewPr>
      <p:guideLst>
        <p:guide orient="horz" pos="16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9e254d7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9e254d7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89e254d7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89e254d7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9e254d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9e254d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9e254d7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9e254d7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9e254d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9e254d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89e254d7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89e254d7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89e254d7a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89e254d7a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89e254d7a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89e254d7a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2" Type="http://schemas.openxmlformats.org/officeDocument/2006/relationships/notesSlide" Target="../notesSlides/notesSlide2.xml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3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0.png"/><Relationship Id="rId3" Type="http://schemas.openxmlformats.org/officeDocument/2006/relationships/image" Target="../media/image3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9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2235" y="285115"/>
            <a:ext cx="8520430" cy="10674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Without Waste</a:t>
            </a:r>
            <a:endParaRPr lang="en-US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30" name="Picture 6" descr="https://lh3.googleusercontent.com/fbECmfoo0Pw35e6gDa9hg2Z0WFSMeTRxGPgG8RgNuvtAz2HNUou0HTBefE1EuDpfHtVg8W2cCPKUi3oQKV4uKC_YwaiSGV2jQERusi4IWW35hiXGMC2drOgGnPQEazshMgC3mLaYdX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1644650"/>
            <a:ext cx="21209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Object 14"/>
          <p:cNvGraphicFramePr/>
          <p:nvPr/>
        </p:nvGraphicFramePr>
        <p:xfrm>
          <a:off x="7583170" y="4469130"/>
          <a:ext cx="1561465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" imgW="2343150" imgH="1019175" progId="Paint.Picture">
                  <p:embed/>
                </p:oleObj>
              </mc:Choice>
              <mc:Fallback>
                <p:oleObj name="" r:id="rId2" imgW="2343150" imgH="1019175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83170" y="4469130"/>
                        <a:ext cx="1561465" cy="67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newsflash/>
      </p:transition>
    </mc:Choice>
    <mc:Fallback>
      <p:transition>
        <p:newsflash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4800" y="313055"/>
            <a:ext cx="4470400" cy="2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2"/>
          <a:srcRect t="14039" b="20014"/>
          <a:stretch>
            <a:fillRect/>
          </a:stretch>
        </p:blipFill>
        <p:spPr>
          <a:xfrm>
            <a:off x="6054090" y="1804670"/>
            <a:ext cx="2913380" cy="26644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Callout 1"/>
          <p:cNvSpPr/>
          <p:nvPr/>
        </p:nvSpPr>
        <p:spPr>
          <a:xfrm>
            <a:off x="6939280" y="992505"/>
            <a:ext cx="1319530" cy="869315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219950" y="1166495"/>
            <a:ext cx="7581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bg-BG" altLang="en-US"/>
              <a:t>ДЕМО!</a:t>
            </a:r>
            <a:endParaRPr lang="bg-BG" altLang="en-US"/>
          </a:p>
          <a:p>
            <a:r>
              <a:rPr lang="bg-BG" altLang="en-US"/>
              <a:t>ДЕМО!</a:t>
            </a:r>
            <a:endParaRPr lang="bg-BG" altLang="en-US"/>
          </a:p>
        </p:txBody>
      </p:sp>
      <p:pic>
        <p:nvPicPr>
          <p:cNvPr id="4" name="Picture 3" descr="rykawica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80000">
            <a:off x="5737860" y="959485"/>
            <a:ext cx="835025" cy="1329690"/>
          </a:xfrm>
          <a:prstGeom prst="rect">
            <a:avLst/>
          </a:prstGeom>
        </p:spPr>
      </p:pic>
      <p:graphicFrame>
        <p:nvGraphicFramePr>
          <p:cNvPr id="15" name="Object 14"/>
          <p:cNvGraphicFramePr/>
          <p:nvPr/>
        </p:nvGraphicFramePr>
        <p:xfrm>
          <a:off x="7583170" y="4469130"/>
          <a:ext cx="1561465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4" imgW="2343150" imgH="1019175" progId="Paint.Picture">
                  <p:embed/>
                </p:oleObj>
              </mc:Choice>
              <mc:Fallback>
                <p:oleObj name="" r:id="rId4" imgW="2343150" imgH="1019175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3170" y="4469130"/>
                        <a:ext cx="1561465" cy="67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popcorn-removebg-previe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745" y="1166495"/>
            <a:ext cx="1263015" cy="1263015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984115" y="619305"/>
            <a:ext cx="7365000" cy="12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БЛАГОДАРИМ</a:t>
            </a:r>
            <a:r>
              <a:rPr lang="bg-BG" altLang="en-GB" sz="36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ВИ</a:t>
            </a:r>
            <a:r>
              <a:rPr lang="en-GB" sz="36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ЗА ВНИМАНИЕТО!</a:t>
            </a:r>
            <a:endParaRPr sz="36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1"/>
          <a:srcRect t="14039" b="20014"/>
          <a:stretch>
            <a:fillRect/>
          </a:stretch>
        </p:blipFill>
        <p:spPr>
          <a:xfrm>
            <a:off x="3209925" y="2235200"/>
            <a:ext cx="2913380" cy="26644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Object 14"/>
          <p:cNvGraphicFramePr/>
          <p:nvPr/>
        </p:nvGraphicFramePr>
        <p:xfrm>
          <a:off x="7583170" y="4469130"/>
          <a:ext cx="1561465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" imgW="2343150" imgH="1019175" progId="Paint.Picture">
                  <p:embed/>
                </p:oleObj>
              </mc:Choice>
              <mc:Fallback>
                <p:oleObj name="" r:id="rId2" imgW="2343150" imgH="1019175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83170" y="4469130"/>
                        <a:ext cx="1561465" cy="67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>
        <p15:prstTrans prst="airplane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/>
          <p:cNvSpPr txBox="1"/>
          <p:nvPr/>
        </p:nvSpPr>
        <p:spPr>
          <a:xfrm>
            <a:off x="2571321" y="105"/>
            <a:ext cx="3691976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fortaa" charset="0"/>
              </a:rPr>
              <a:t>Without Waste’s team </a:t>
            </a:r>
            <a:endParaRPr lang="en-US" sz="2800" dirty="0">
              <a:latin typeface="Comfortaa" charset="0"/>
            </a:endParaRPr>
          </a:p>
        </p:txBody>
      </p:sp>
      <p:pic>
        <p:nvPicPr>
          <p:cNvPr id="3" name="Picture 2" descr="20210302_180025"/>
          <p:cNvPicPr>
            <a:picLocks noChangeAspect="1"/>
          </p:cNvPicPr>
          <p:nvPr/>
        </p:nvPicPr>
        <p:blipFill>
          <a:blip r:embed="rId1"/>
          <a:srcRect l="27779" t="947" r="30766" b="61634"/>
          <a:stretch>
            <a:fillRect/>
          </a:stretch>
        </p:blipFill>
        <p:spPr>
          <a:xfrm>
            <a:off x="536575" y="1212215"/>
            <a:ext cx="962660" cy="1326515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Picture 3" descr="Screenshot_20210313-220525_Snapchat"/>
          <p:cNvPicPr>
            <a:picLocks noChangeAspect="1"/>
          </p:cNvPicPr>
          <p:nvPr/>
        </p:nvPicPr>
        <p:blipFill>
          <a:blip r:embed="rId2"/>
          <a:srcRect t="11163" r="24307" b="33951"/>
          <a:stretch>
            <a:fillRect/>
          </a:stretch>
        </p:blipFill>
        <p:spPr>
          <a:xfrm>
            <a:off x="1709420" y="1226820"/>
            <a:ext cx="964565" cy="12954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5" name="Picture 4" descr="Screenshot_20210313-221300_Facebook"/>
          <p:cNvPicPr>
            <a:picLocks noChangeAspect="1"/>
          </p:cNvPicPr>
          <p:nvPr/>
        </p:nvPicPr>
        <p:blipFill>
          <a:blip r:embed="rId3"/>
          <a:srcRect l="30508" t="7477" r="42543" b="63737"/>
          <a:stretch>
            <a:fillRect/>
          </a:stretch>
        </p:blipFill>
        <p:spPr>
          <a:xfrm>
            <a:off x="4307840" y="1196340"/>
            <a:ext cx="1236980" cy="133604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6" name="Picture 5" descr="160449397_2894020544254324_6286366678405430899_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715" y="1224915"/>
            <a:ext cx="1167765" cy="13430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" name="Picture 7" descr="received_136753131605906"/>
          <p:cNvPicPr>
            <a:picLocks noChangeAspect="1"/>
          </p:cNvPicPr>
          <p:nvPr/>
        </p:nvPicPr>
        <p:blipFill>
          <a:blip r:embed="rId5"/>
          <a:srcRect l="16418" t="7104" r="14363" b="29710"/>
          <a:stretch>
            <a:fillRect/>
          </a:stretch>
        </p:blipFill>
        <p:spPr>
          <a:xfrm>
            <a:off x="2915285" y="1212215"/>
            <a:ext cx="1092200" cy="131762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oogle Shape;165;p24"/>
          <p:cNvPicPr preferRelativeResize="0"/>
          <p:nvPr/>
        </p:nvPicPr>
        <p:blipFill rotWithShape="1">
          <a:blip r:embed="rId6"/>
          <a:srcRect t="14039" b="20014"/>
          <a:stretch>
            <a:fillRect/>
          </a:stretch>
        </p:blipFill>
        <p:spPr>
          <a:xfrm>
            <a:off x="6263005" y="3618865"/>
            <a:ext cx="1624330" cy="15246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val Callout 9"/>
          <p:cNvSpPr/>
          <p:nvPr/>
        </p:nvSpPr>
        <p:spPr>
          <a:xfrm>
            <a:off x="7018020" y="2872740"/>
            <a:ext cx="1143000" cy="746125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099300" y="2985135"/>
            <a:ext cx="10617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bg-BG"/>
              <a:t>Изглеждат</a:t>
            </a:r>
            <a:endParaRPr lang="bg-BG"/>
          </a:p>
          <a:p>
            <a:r>
              <a:rPr lang="bg-BG"/>
              <a:t> читави</a:t>
            </a:r>
            <a:endParaRPr lang="bg-BG"/>
          </a:p>
        </p:txBody>
      </p:sp>
      <p:graphicFrame>
        <p:nvGraphicFramePr>
          <p:cNvPr id="15" name="Object 14"/>
          <p:cNvGraphicFramePr/>
          <p:nvPr/>
        </p:nvGraphicFramePr>
        <p:xfrm>
          <a:off x="7583170" y="4469130"/>
          <a:ext cx="1561465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2343150" imgH="1019175" progId="Paint.Picture">
                  <p:embed/>
                </p:oleObj>
              </mc:Choice>
              <mc:Fallback>
                <p:oleObj name="" r:id="rId7" imgW="2343150" imgH="1019175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83170" y="4469130"/>
                        <a:ext cx="1561465" cy="67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2955" y="1237615"/>
            <a:ext cx="1236345" cy="131762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1189355" y="1029335"/>
            <a:ext cx="1707515" cy="116395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24920" y="259975"/>
            <a:ext cx="43737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Технологии.</a:t>
            </a:r>
            <a:endParaRPr sz="35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1"/>
          <a:srcRect l="26991" r="27065"/>
          <a:stretch>
            <a:fillRect/>
          </a:stretch>
        </p:blipFill>
        <p:spPr>
          <a:xfrm>
            <a:off x="6254115" y="3206115"/>
            <a:ext cx="985520" cy="1319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2"/>
          <a:srcRect t="14039" b="20014"/>
          <a:stretch>
            <a:fillRect/>
          </a:stretch>
        </p:blipFill>
        <p:spPr>
          <a:xfrm>
            <a:off x="434340" y="2193290"/>
            <a:ext cx="2913380" cy="2664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images-removebg-preview (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0" y="869950"/>
            <a:ext cx="1483360" cy="1483360"/>
          </a:xfrm>
          <a:prstGeom prst="rect">
            <a:avLst/>
          </a:prstGeom>
        </p:spPr>
      </p:pic>
      <p:pic>
        <p:nvPicPr>
          <p:cNvPr id="6" name="Picture 5" descr="изтеглен_файл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350" y="1360805"/>
            <a:ext cx="1315720" cy="1315720"/>
          </a:xfrm>
          <a:prstGeom prst="rect">
            <a:avLst/>
          </a:prstGeom>
        </p:spPr>
      </p:pic>
      <p:pic>
        <p:nvPicPr>
          <p:cNvPr id="7" name="Picture 6" descr="изтеглен_файл__1_-removebg-previ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340" y="1588770"/>
            <a:ext cx="1143635" cy="1617345"/>
          </a:xfrm>
          <a:prstGeom prst="rect">
            <a:avLst/>
          </a:prstGeom>
        </p:spPr>
      </p:pic>
      <p:graphicFrame>
        <p:nvGraphicFramePr>
          <p:cNvPr id="15" name="Object 14"/>
          <p:cNvGraphicFramePr/>
          <p:nvPr/>
        </p:nvGraphicFramePr>
        <p:xfrm>
          <a:off x="7583170" y="4469130"/>
          <a:ext cx="1561465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6" imgW="2343150" imgH="1019175" progId="Paint.Picture">
                  <p:embed/>
                </p:oleObj>
              </mc:Choice>
              <mc:Fallback>
                <p:oleObj name="" r:id="rId6" imgW="2343150" imgH="1019175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83170" y="4469130"/>
                        <a:ext cx="1561465" cy="67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805735" y="284694"/>
            <a:ext cx="37057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8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bg-BG" altLang="en-US" sz="28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Цел на проекта</a:t>
            </a:r>
            <a:r>
              <a:rPr lang="bg-BG" sz="2800" dirty="0" smtClean="0">
                <a:latin typeface="Comfortaa" charset="0"/>
              </a:rPr>
              <a:t> </a:t>
            </a:r>
            <a:endParaRPr lang="en-US" sz="2800" dirty="0">
              <a:latin typeface="Comfortaa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9440" y="1481455"/>
            <a:ext cx="40608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en-US" sz="2000">
                <a:latin typeface="Comfortaa" charset="0"/>
                <a:cs typeface="Comfortaa" charset="0"/>
              </a:rPr>
              <a:t>насърчаване към опазване на фоколната среда</a:t>
            </a:r>
            <a:endParaRPr lang="bg-BG" altLang="en-US" sz="2000">
              <a:latin typeface="Comfortaa" charset="0"/>
              <a:cs typeface="Comforta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altLang="en-US" sz="2000">
              <a:latin typeface="Comfortaa" charset="0"/>
              <a:cs typeface="Comforta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en-US" sz="2000">
                <a:latin typeface="Comfortaa" charset="0"/>
                <a:cs typeface="Comfortaa" charset="0"/>
              </a:rPr>
              <a:t>осведомяване за част от проблемите на околната среда</a:t>
            </a:r>
            <a:endParaRPr lang="bg-BG" altLang="en-US" sz="2000">
              <a:latin typeface="Comfortaa" charset="0"/>
              <a:cs typeface="Comforta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bg-BG" sz="2000">
              <a:latin typeface="Comfortaa" charset="0"/>
              <a:cs typeface="Comforta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altLang="bg-BG" sz="2000">
              <a:latin typeface="Comfortaa" charset="0"/>
              <a:cs typeface="Comfortaa" charset="0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1"/>
          <a:srcRect t="14039" b="20014"/>
          <a:stretch>
            <a:fillRect/>
          </a:stretch>
        </p:blipFill>
        <p:spPr>
          <a:xfrm>
            <a:off x="5399405" y="1986280"/>
            <a:ext cx="2913380" cy="26644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Callout 4"/>
          <p:cNvSpPr/>
          <p:nvPr/>
        </p:nvSpPr>
        <p:spPr>
          <a:xfrm>
            <a:off x="6614160" y="1235710"/>
            <a:ext cx="1225550" cy="827405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763385" y="1480820"/>
            <a:ext cx="927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g-BG" altLang="en-US" sz="1600"/>
              <a:t>Хмммм</a:t>
            </a:r>
            <a:endParaRPr lang="bg-BG" altLang="en-US" sz="1600"/>
          </a:p>
        </p:txBody>
      </p:sp>
      <p:graphicFrame>
        <p:nvGraphicFramePr>
          <p:cNvPr id="15" name="Object 14"/>
          <p:cNvGraphicFramePr/>
          <p:nvPr/>
        </p:nvGraphicFramePr>
        <p:xfrm>
          <a:off x="7583170" y="4469130"/>
          <a:ext cx="1561465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" imgW="2343150" imgH="1019175" progId="Paint.Picture">
                  <p:embed/>
                </p:oleObj>
              </mc:Choice>
              <mc:Fallback>
                <p:oleObj name="" r:id="rId2" imgW="2343150" imgH="1019175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83170" y="4469130"/>
                        <a:ext cx="1561465" cy="67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96545" y="1904365"/>
            <a:ext cx="4803775" cy="778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ru-RU" sz="2000" dirty="0" err="1">
                <a:latin typeface="Comfortaa" charset="0"/>
              </a:rPr>
              <a:t>п</a:t>
            </a:r>
            <a:r>
              <a:rPr lang="ru-RU" sz="2000" dirty="0" err="1">
                <a:latin typeface="Comfortaa" charset="0"/>
              </a:rPr>
              <a:t>роблемът</a:t>
            </a:r>
            <a:r>
              <a:rPr lang="ru-RU" sz="2000" dirty="0">
                <a:latin typeface="Comfortaa" charset="0"/>
              </a:rPr>
              <a:t>, </a:t>
            </a:r>
            <a:r>
              <a:rPr lang="ru-RU" sz="2000" dirty="0" err="1">
                <a:latin typeface="Comfortaa" charset="0"/>
              </a:rPr>
              <a:t>върху</a:t>
            </a:r>
            <a:r>
              <a:rPr lang="ru-RU" sz="2000" dirty="0">
                <a:latin typeface="Comfortaa" charset="0"/>
              </a:rPr>
              <a:t> </a:t>
            </a:r>
            <a:r>
              <a:rPr lang="ru-RU" sz="2000" dirty="0" err="1">
                <a:latin typeface="Comfortaa" charset="0"/>
              </a:rPr>
              <a:t>който</a:t>
            </a:r>
            <a:br>
              <a:rPr lang="ru-RU" sz="2000" dirty="0" err="1">
                <a:latin typeface="Comfortaa" charset="0"/>
              </a:rPr>
            </a:br>
            <a:r>
              <a:rPr lang="ru-RU" sz="2000" dirty="0">
                <a:latin typeface="Comfortaa" charset="0"/>
              </a:rPr>
              <a:t> </a:t>
            </a:r>
            <a:r>
              <a:rPr lang="ru-RU" sz="2000" dirty="0" err="1">
                <a:latin typeface="Comfortaa" charset="0"/>
              </a:rPr>
              <a:t>сме</a:t>
            </a:r>
            <a:r>
              <a:rPr lang="ru-RU" sz="2000" dirty="0">
                <a:latin typeface="Comfortaa" charset="0"/>
              </a:rPr>
              <a:t> се </a:t>
            </a:r>
            <a:r>
              <a:rPr lang="ru-RU" sz="2000" dirty="0" err="1">
                <a:latin typeface="Comfortaa" charset="0"/>
              </a:rPr>
              <a:t>съсредоточили</a:t>
            </a:r>
            <a:r>
              <a:rPr lang="ru-RU" sz="2000" dirty="0">
                <a:latin typeface="Comfortaa" charset="0"/>
              </a:rPr>
              <a:t> </a:t>
            </a:r>
            <a:br>
              <a:rPr lang="ru-RU" sz="2000" dirty="0">
                <a:latin typeface="Comfortaa" charset="0"/>
              </a:rPr>
            </a:br>
            <a:br>
              <a:rPr lang="ru-RU" sz="2000" dirty="0" smtClean="0">
                <a:latin typeface="Comfortaa" charset="0"/>
              </a:rPr>
            </a:br>
            <a:endParaRPr lang="ru-RU" sz="2000" dirty="0">
              <a:effectLst/>
              <a:latin typeface="Comfortaa" charset="0"/>
            </a:endParaRPr>
          </a:p>
        </p:txBody>
      </p:sp>
      <p:sp>
        <p:nvSpPr>
          <p:cNvPr id="2" name="Текстово поле 1"/>
          <p:cNvSpPr txBox="1"/>
          <p:nvPr/>
        </p:nvSpPr>
        <p:spPr>
          <a:xfrm>
            <a:off x="598142" y="378135"/>
            <a:ext cx="4998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latin typeface="Comfortaa" charset="0"/>
              </a:rPr>
              <a:t>Проблемите и настоящите решения </a:t>
            </a:r>
            <a:endParaRPr lang="en-US" sz="2800" dirty="0">
              <a:latin typeface="Comfortaa" charset="0"/>
            </a:endParaRPr>
          </a:p>
        </p:txBody>
      </p:sp>
      <p:pic>
        <p:nvPicPr>
          <p:cNvPr id="4" name="Picture 3" descr="Robot_r-removebg-preview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0425" y="1943100"/>
            <a:ext cx="2475865" cy="227711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416550" y="1299210"/>
            <a:ext cx="1386205" cy="793115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558155" y="1299210"/>
            <a:ext cx="15881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Oooo, </a:t>
            </a:r>
            <a:r>
              <a:rPr lang="bg-BG"/>
              <a:t>не</a:t>
            </a:r>
            <a:endParaRPr lang="bg-BG"/>
          </a:p>
          <a:p>
            <a:r>
              <a:rPr lang="bg-BG"/>
              <a:t>Какви са тези проблеми</a:t>
            </a:r>
            <a:endParaRPr lang="bg-BG"/>
          </a:p>
        </p:txBody>
      </p:sp>
      <p:pic>
        <p:nvPicPr>
          <p:cNvPr id="7" name="Google Shape;165;p24"/>
          <p:cNvPicPr preferRelativeResize="0"/>
          <p:nvPr/>
        </p:nvPicPr>
        <p:blipFill rotWithShape="1">
          <a:blip r:embed="rId2"/>
          <a:srcRect t="14039" b="20014"/>
          <a:stretch>
            <a:fillRect/>
          </a:stretch>
        </p:blipFill>
        <p:spPr>
          <a:xfrm>
            <a:off x="6899910" y="2036445"/>
            <a:ext cx="2244090" cy="20904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Callout 7"/>
          <p:cNvSpPr/>
          <p:nvPr/>
        </p:nvSpPr>
        <p:spPr>
          <a:xfrm>
            <a:off x="7583170" y="1167130"/>
            <a:ext cx="1206500" cy="869315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674610" y="1167130"/>
            <a:ext cx="16484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g-BG" altLang="en-US"/>
              <a:t>Спокойно,</a:t>
            </a:r>
            <a:endParaRPr lang="bg-BG" altLang="en-US"/>
          </a:p>
          <a:p>
            <a:r>
              <a:rPr lang="bg-BG" altLang="en-US"/>
              <a:t> вече има решение</a:t>
            </a:r>
            <a:endParaRPr lang="bg-BG" altLang="en-US"/>
          </a:p>
        </p:txBody>
      </p:sp>
      <p:pic>
        <p:nvPicPr>
          <p:cNvPr id="10" name="Picture 9" descr="tear_l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45" y="2541905"/>
            <a:ext cx="546735" cy="838200"/>
          </a:xfrm>
          <a:prstGeom prst="rect">
            <a:avLst/>
          </a:prstGeom>
        </p:spPr>
      </p:pic>
      <p:pic>
        <p:nvPicPr>
          <p:cNvPr id="11" name="Picture 10" descr="tear_r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775" y="2500630"/>
            <a:ext cx="557530" cy="8794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96545" y="3092450"/>
            <a:ext cx="43453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altLang="ru-RU" sz="2000" dirty="0">
                <a:latin typeface="Comfortaa" charset="0"/>
                <a:sym typeface="+mn-ea"/>
              </a:rPr>
              <a:t>разхвърляната информация</a:t>
            </a:r>
            <a:br>
              <a:rPr lang="ru-RU" sz="2000" dirty="0">
                <a:latin typeface="Comfortaa" charset="0"/>
                <a:sym typeface="+mn-ea"/>
              </a:rPr>
            </a:br>
            <a:endParaRPr lang="bg-BG" altLang="en-US" sz="2000"/>
          </a:p>
        </p:txBody>
      </p:sp>
      <p:sp>
        <p:nvSpPr>
          <p:cNvPr id="12" name="Text Box 11"/>
          <p:cNvSpPr txBox="1"/>
          <p:nvPr/>
        </p:nvSpPr>
        <p:spPr>
          <a:xfrm>
            <a:off x="296545" y="3778250"/>
            <a:ext cx="4766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altLang="ru-RU" sz="2000" dirty="0">
                <a:latin typeface="Comfortaa" charset="0"/>
                <a:sym typeface="+mn-ea"/>
              </a:rPr>
              <a:t>р</a:t>
            </a:r>
            <a:r>
              <a:rPr lang="ru-RU" sz="2000" dirty="0">
                <a:latin typeface="Comfortaa" charset="0"/>
                <a:sym typeface="+mn-ea"/>
              </a:rPr>
              <a:t>ешение на </a:t>
            </a:r>
            <a:r>
              <a:rPr lang="ru-RU" sz="2000" dirty="0" err="1">
                <a:latin typeface="Comfortaa" charset="0"/>
                <a:sym typeface="+mn-ea"/>
              </a:rPr>
              <a:t>този</a:t>
            </a:r>
            <a:r>
              <a:rPr lang="ru-RU" sz="2000" dirty="0">
                <a:latin typeface="Comfortaa" charset="0"/>
                <a:sym typeface="+mn-ea"/>
              </a:rPr>
              <a:t> проблем</a:t>
            </a:r>
            <a:endParaRPr lang="ru-RU" sz="2000" dirty="0">
              <a:effectLst/>
              <a:latin typeface="Comfortaa" charset="0"/>
            </a:endParaRPr>
          </a:p>
          <a:p>
            <a:pPr marL="342900" indent="-342900"/>
            <a:endParaRPr lang="ru-RU" sz="2000" dirty="0">
              <a:effectLst/>
              <a:latin typeface="Comfortaa" charset="0"/>
            </a:endParaRPr>
          </a:p>
        </p:txBody>
      </p:sp>
      <p:graphicFrame>
        <p:nvGraphicFramePr>
          <p:cNvPr id="15" name="Object 14"/>
          <p:cNvGraphicFramePr/>
          <p:nvPr/>
        </p:nvGraphicFramePr>
        <p:xfrm>
          <a:off x="7583170" y="4469130"/>
          <a:ext cx="1561465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2343150" imgH="1019175" progId="Paint.Picture">
                  <p:embed/>
                </p:oleObj>
              </mc:Choice>
              <mc:Fallback>
                <p:oleObj name="" r:id="rId5" imgW="2343150" imgH="1019175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83170" y="4469130"/>
                        <a:ext cx="1561465" cy="67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64050"/>
            <a:ext cx="8520600" cy="572700"/>
          </a:xfrm>
        </p:spPr>
        <p:txBody>
          <a:bodyPr/>
          <a:p>
            <a:r>
              <a:rPr lang="bg-BG" altLang="en-GB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Ако сайтът ни не съществуваше</a:t>
            </a:r>
            <a:endParaRPr lang="bg-BG" altLang="en-GB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" name="Picture 10" descr="Robot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255010" y="743585"/>
            <a:ext cx="8055610" cy="4044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965" y="2011680"/>
            <a:ext cx="6191250" cy="2106295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>
            <a:off x="511175" y="743585"/>
            <a:ext cx="2415540" cy="1499870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34365" y="843280"/>
            <a:ext cx="22923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bg-BG" altLang="en-US"/>
          </a:p>
          <a:p>
            <a:r>
              <a:rPr lang="bg-BG" altLang="en-US"/>
              <a:t>Толкова много страници, за да намеря малко информация!</a:t>
            </a:r>
            <a:endParaRPr lang="bg-BG" altLang="en-US"/>
          </a:p>
          <a:p>
            <a:r>
              <a:rPr lang="bg-BG" altLang="en-US"/>
              <a:t>Няма да съм ЕКО вече</a:t>
            </a:r>
            <a:endParaRPr lang="bg-BG" altLang="en-US"/>
          </a:p>
        </p:txBody>
      </p:sp>
      <p:graphicFrame>
        <p:nvGraphicFramePr>
          <p:cNvPr id="15" name="Object 14"/>
          <p:cNvGraphicFramePr/>
          <p:nvPr/>
        </p:nvGraphicFramePr>
        <p:xfrm>
          <a:off x="7583170" y="4469130"/>
          <a:ext cx="1561465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2343150" imgH="1019175" progId="Paint.Picture">
                  <p:embed/>
                </p:oleObj>
              </mc:Choice>
              <mc:Fallback>
                <p:oleObj name="" r:id="rId3" imgW="2343150" imgH="1019175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83170" y="4469130"/>
                        <a:ext cx="1561465" cy="67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50410"/>
            <a:ext cx="8520600" cy="572700"/>
          </a:xfrm>
        </p:spPr>
        <p:txBody>
          <a:bodyPr/>
          <a:p>
            <a:r>
              <a:rPr lang="en-US" altLang="en-GB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bg-BG" altLang="en-US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Но с нашият сайт</a:t>
            </a:r>
            <a:endParaRPr lang="en-US"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1"/>
          <a:srcRect t="14039" b="20014"/>
          <a:stretch>
            <a:fillRect/>
          </a:stretch>
        </p:blipFill>
        <p:spPr>
          <a:xfrm>
            <a:off x="0" y="2166620"/>
            <a:ext cx="2035810" cy="19538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Callout 6"/>
          <p:cNvSpPr/>
          <p:nvPr/>
        </p:nvSpPr>
        <p:spPr>
          <a:xfrm>
            <a:off x="578485" y="819150"/>
            <a:ext cx="1717040" cy="1160780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78180" y="923290"/>
            <a:ext cx="19672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g-BG" altLang="en-US"/>
              <a:t>Тук има всичко, което ми трябва!</a:t>
            </a:r>
            <a:endParaRPr lang="bg-BG" altLang="en-US"/>
          </a:p>
          <a:p>
            <a:r>
              <a:rPr lang="bg-BG" altLang="en-US"/>
              <a:t>Отново харесвам екологията</a:t>
            </a:r>
            <a:endParaRPr lang="bg-BG" altLang="en-US"/>
          </a:p>
        </p:txBody>
      </p:sp>
      <p:graphicFrame>
        <p:nvGraphicFramePr>
          <p:cNvPr id="15" name="Object 14"/>
          <p:cNvGraphicFramePr/>
          <p:nvPr/>
        </p:nvGraphicFramePr>
        <p:xfrm>
          <a:off x="7583170" y="4469130"/>
          <a:ext cx="1561465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" imgW="2343150" imgH="1019175" progId="Paint.Picture">
                  <p:embed/>
                </p:oleObj>
              </mc:Choice>
              <mc:Fallback>
                <p:oleObj name="" r:id="rId2" imgW="2343150" imgH="1019175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83170" y="4469130"/>
                        <a:ext cx="1561465" cy="67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050" y="1222375"/>
            <a:ext cx="5665470" cy="301752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dea-light-bulb-vector-22887784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7640" y="1316355"/>
            <a:ext cx="923290" cy="1000760"/>
          </a:xfrm>
          <a:prstGeom prst="rect">
            <a:avLst/>
          </a:prstGeom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585470" y="1421130"/>
            <a:ext cx="4661535" cy="628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Comfortaa" charset="0"/>
              </a:rPr>
              <a:t>За </a:t>
            </a:r>
            <a:r>
              <a:rPr lang="ru-RU" sz="2000" dirty="0" err="1">
                <a:latin typeface="Comfortaa" charset="0"/>
              </a:rPr>
              <a:t>Without</a:t>
            </a:r>
            <a:r>
              <a:rPr lang="ru-RU" sz="2000" dirty="0">
                <a:latin typeface="Comfortaa" charset="0"/>
              </a:rPr>
              <a:t> </a:t>
            </a:r>
            <a:r>
              <a:rPr lang="ru-RU" sz="2000" dirty="0" err="1">
                <a:latin typeface="Comfortaa" charset="0"/>
              </a:rPr>
              <a:t>Waste</a:t>
            </a:r>
            <a:r>
              <a:rPr lang="ru-RU" sz="2000" dirty="0">
                <a:latin typeface="Comfortaa" charset="0"/>
              </a:rPr>
              <a:t> </a:t>
            </a:r>
            <a:br>
              <a:rPr lang="ru-RU" sz="2000" dirty="0">
                <a:latin typeface="Comfortaa" charset="0"/>
              </a:rPr>
            </a:br>
            <a:br>
              <a:rPr lang="ru-RU" sz="2000" dirty="0">
                <a:latin typeface="Comfortaa" charset="0"/>
              </a:rPr>
            </a:br>
            <a:br>
              <a:rPr lang="ru-RU" sz="2000" dirty="0">
                <a:latin typeface="Comfortaa" charset="0"/>
              </a:rPr>
            </a:br>
            <a:endParaRPr lang="ru-RU" sz="3600" dirty="0">
              <a:effectLst/>
            </a:endParaRP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1175657" y="385010"/>
            <a:ext cx="442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latin typeface="Comfortaa" charset="0"/>
              </a:rPr>
              <a:t>Нашето решение </a:t>
            </a:r>
            <a:endParaRPr lang="en-US" sz="2800" dirty="0">
              <a:latin typeface="Comfortaa" charset="0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2"/>
          <a:srcRect t="14039" b="20014"/>
          <a:stretch>
            <a:fillRect/>
          </a:stretch>
        </p:blipFill>
        <p:spPr>
          <a:xfrm>
            <a:off x="5439378" y="2049385"/>
            <a:ext cx="2924874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Callout 4"/>
          <p:cNvSpPr/>
          <p:nvPr/>
        </p:nvSpPr>
        <p:spPr>
          <a:xfrm>
            <a:off x="6822440" y="1235075"/>
            <a:ext cx="1477010" cy="942340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956425" y="1421130"/>
            <a:ext cx="1209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bg-BG"/>
              <a:t>Каква добра</a:t>
            </a:r>
            <a:endParaRPr lang="bg-BG"/>
          </a:p>
          <a:p>
            <a:r>
              <a:rPr lang="bg-BG"/>
              <a:t>       идея</a:t>
            </a:r>
            <a:endParaRPr lang="bg-BG"/>
          </a:p>
        </p:txBody>
      </p:sp>
      <p:sp>
        <p:nvSpPr>
          <p:cNvPr id="2" name="Text Box 1"/>
          <p:cNvSpPr txBox="1"/>
          <p:nvPr/>
        </p:nvSpPr>
        <p:spPr>
          <a:xfrm>
            <a:off x="584835" y="2877820"/>
            <a:ext cx="4662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altLang="ru-RU" sz="2000" dirty="0">
                <a:latin typeface="Comfortaa" charset="0"/>
                <a:sym typeface="+mn-ea"/>
              </a:rPr>
              <a:t>Структура на</a:t>
            </a:r>
            <a:r>
              <a:rPr lang="ru-RU" sz="2000" dirty="0">
                <a:latin typeface="Comfortaa" charset="0"/>
                <a:sym typeface="+mn-ea"/>
              </a:rPr>
              <a:t> сайта </a:t>
            </a:r>
            <a:br>
              <a:rPr lang="ru-RU" sz="2000" dirty="0">
                <a:latin typeface="Comfortaa" charset="0"/>
                <a:sym typeface="+mn-ea"/>
              </a:rPr>
            </a:br>
            <a:endParaRPr lang="ru-RU" altLang="en-US" sz="2000" dirty="0">
              <a:latin typeface="Comfortaa" charset="0"/>
              <a:sym typeface="+mn-ea"/>
            </a:endParaRPr>
          </a:p>
        </p:txBody>
      </p:sp>
      <p:graphicFrame>
        <p:nvGraphicFramePr>
          <p:cNvPr id="15" name="Object 14"/>
          <p:cNvGraphicFramePr/>
          <p:nvPr/>
        </p:nvGraphicFramePr>
        <p:xfrm>
          <a:off x="7583170" y="4469130"/>
          <a:ext cx="1561465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2343150" imgH="1019175" progId="Paint.Picture">
                  <p:embed/>
                </p:oleObj>
              </mc:Choice>
              <mc:Fallback>
                <p:oleObj name="" r:id="rId3" imgW="2343150" imgH="1019175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83170" y="4469130"/>
                        <a:ext cx="1561465" cy="67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152635" y="182360"/>
            <a:ext cx="79383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Как работи?</a:t>
            </a:r>
            <a:endParaRPr sz="35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>
            <a:off x="500608" y="1826788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9"/>
          <p:cNvSpPr txBox="1"/>
          <p:nvPr/>
        </p:nvSpPr>
        <p:spPr>
          <a:xfrm>
            <a:off x="588957" y="1758769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Стъпка</a:t>
            </a:r>
            <a:r>
              <a:rPr lang="en-GB" sz="17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1</a:t>
            </a:r>
            <a:endParaRPr sz="17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500692" y="2057050"/>
            <a:ext cx="18141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Влезте в сайта</a:t>
            </a:r>
            <a:endParaRPr lang="bg-BG"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2" name="Google Shape;112;p19"/>
          <p:cNvCxnSpPr/>
          <p:nvPr/>
        </p:nvCxnSpPr>
        <p:spPr>
          <a:xfrm>
            <a:off x="2402793" y="1601998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9"/>
          <p:cNvSpPr txBox="1"/>
          <p:nvPr/>
        </p:nvSpPr>
        <p:spPr>
          <a:xfrm>
            <a:off x="2545752" y="1601966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Стъпка 2</a:t>
            </a:r>
            <a:endParaRPr sz="17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545769" y="1895411"/>
            <a:ext cx="18141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Изберете секцията, която Ви интересува</a:t>
            </a:r>
            <a:endParaRPr lang="bg-BG"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>
            <a:off x="4571808" y="1439883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9"/>
          <p:cNvSpPr txBox="1"/>
          <p:nvPr/>
        </p:nvSpPr>
        <p:spPr>
          <a:xfrm>
            <a:off x="4571892" y="1439918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Стъпка 3</a:t>
            </a:r>
            <a:endParaRPr sz="17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4695082" y="1832178"/>
            <a:ext cx="18141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Прочетете това което Ви трябва</a:t>
            </a:r>
            <a:endParaRPr lang="bg-BG" sz="120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8" name="Google Shape;118;p19"/>
          <p:cNvCxnSpPr>
            <a:stCxn id="119" idx="6"/>
            <a:endCxn id="120" idx="2"/>
          </p:cNvCxnSpPr>
          <p:nvPr/>
        </p:nvCxnSpPr>
        <p:spPr>
          <a:xfrm flipV="1">
            <a:off x="889404" y="3411849"/>
            <a:ext cx="3470275" cy="49530"/>
          </a:xfrm>
          <a:prstGeom prst="straightConnector1">
            <a:avLst/>
          </a:prstGeom>
          <a:noFill/>
          <a:ln w="19050" cap="flat" cmpd="sng">
            <a:solidFill>
              <a:srgbClr val="339C5E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19" name="Google Shape;119;p19"/>
          <p:cNvSpPr/>
          <p:nvPr/>
        </p:nvSpPr>
        <p:spPr>
          <a:xfrm>
            <a:off x="405985" y="3197109"/>
            <a:ext cx="484054" cy="528539"/>
          </a:xfrm>
          <a:prstGeom prst="ellipse">
            <a:avLst/>
          </a:prstGeom>
          <a:solidFill>
            <a:srgbClr val="339C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19"/>
          <p:cNvSpPr/>
          <p:nvPr/>
        </p:nvSpPr>
        <p:spPr>
          <a:xfrm>
            <a:off x="2314673" y="2865077"/>
            <a:ext cx="1097100" cy="1097100"/>
          </a:xfrm>
          <a:prstGeom prst="ellipse">
            <a:avLst/>
          </a:prstGeom>
          <a:solidFill>
            <a:srgbClr val="339C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1C232"/>
              </a:solidFill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4359974" y="2651541"/>
            <a:ext cx="1520400" cy="1520400"/>
          </a:xfrm>
          <a:prstGeom prst="ellipse">
            <a:avLst/>
          </a:prstGeom>
          <a:solidFill>
            <a:srgbClr val="339C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1"/>
          <a:srcRect t="14039" b="20014"/>
          <a:stretch>
            <a:fillRect/>
          </a:stretch>
        </p:blipFill>
        <p:spPr>
          <a:xfrm>
            <a:off x="6654165" y="2056765"/>
            <a:ext cx="2232660" cy="22586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Callout 1"/>
          <p:cNvSpPr/>
          <p:nvPr/>
        </p:nvSpPr>
        <p:spPr>
          <a:xfrm>
            <a:off x="7395210" y="999490"/>
            <a:ext cx="1749425" cy="1057275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724140" y="1103630"/>
            <a:ext cx="15138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g-BG" altLang="en-US"/>
              <a:t>Леле, колко е лесно! Искам да го отворя още сега</a:t>
            </a:r>
            <a:endParaRPr lang="bg-BG" altLang="en-US"/>
          </a:p>
        </p:txBody>
      </p:sp>
      <p:graphicFrame>
        <p:nvGraphicFramePr>
          <p:cNvPr id="15" name="Object 14"/>
          <p:cNvGraphicFramePr/>
          <p:nvPr/>
        </p:nvGraphicFramePr>
        <p:xfrm>
          <a:off x="7583170" y="4469130"/>
          <a:ext cx="1561465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" imgW="2343150" imgH="1019175" progId="Paint.Picture">
                  <p:embed/>
                </p:oleObj>
              </mc:Choice>
              <mc:Fallback>
                <p:oleObj name="" r:id="rId2" imgW="2343150" imgH="1019175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83170" y="4469130"/>
                        <a:ext cx="1561465" cy="67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WPS Presentation</Application>
  <PresentationFormat>Презентация на цял екран (16:9)</PresentationFormat>
  <Paragraphs>74</Paragraphs>
  <Slides>11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SimSun</vt:lpstr>
      <vt:lpstr>Wingdings</vt:lpstr>
      <vt:lpstr>Arial</vt:lpstr>
      <vt:lpstr>Comfortaa</vt:lpstr>
      <vt:lpstr>Comfortaa</vt:lpstr>
      <vt:lpstr>Microsoft YaHei</vt:lpstr>
      <vt:lpstr>Arial Unicode MS</vt:lpstr>
      <vt:lpstr>Simple Light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Without Waste</vt:lpstr>
      <vt:lpstr>PowerPoint 演示文稿</vt:lpstr>
      <vt:lpstr>Технологии.</vt:lpstr>
      <vt:lpstr>PowerPoint 演示文稿</vt:lpstr>
      <vt:lpstr>проблемът, върху който  сме се съсредоточили   </vt:lpstr>
      <vt:lpstr> Ако сайтът ни не съществуваше</vt:lpstr>
      <vt:lpstr> Но с нашият сайт</vt:lpstr>
      <vt:lpstr>За Without Waste    </vt:lpstr>
      <vt:lpstr>Как работи?</vt:lpstr>
      <vt:lpstr>PowerPoint 演示文稿</vt:lpstr>
      <vt:lpstr>БЛАГОДАРИМ ВИ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 на проект</dc:title>
  <dc:creator>Daniel Genev</dc:creator>
  <cp:lastModifiedBy>zname</cp:lastModifiedBy>
  <cp:revision>24</cp:revision>
  <dcterms:created xsi:type="dcterms:W3CDTF">2021-03-13T11:05:00Z</dcterms:created>
  <dcterms:modified xsi:type="dcterms:W3CDTF">2021-04-23T09:41:15Z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