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9" r:id="rId6"/>
    <p:sldId id="270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 type="screen16x9"/>
  <p:notesSz cx="6858000" cy="9144000"/>
  <p:embeddedFontLst>
    <p:embeddedFont>
      <p:font typeface="Comfortaa"/>
      <p:regular r:id="rId22"/>
      <p:bold r:id="rId23"/>
    </p:embeddedFont>
    <p:embeddedFont>
      <p:font typeface="Comfortaa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25606D0-296B-4A4A-85E9-9E73D6A087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26"/>
      </p:cViewPr>
      <p:guideLst>
        <p:guide orient="horz" pos="163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89e254d7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89e254d7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89e254d7a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89e254d7a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89e254d7a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89e254d7a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a8bfcbb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a8bfcbb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9e254d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9e254d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9e254d7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9e254d7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9e254d7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9e254d7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9e254d7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9e254d7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89e254d7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89e254d7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89e254d7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89e254d7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89e254d7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89e254d7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89e254d7a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89e254d7a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6.png"/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Whithout Waste</a:t>
            </a:r>
            <a:endParaRPr lang="en-US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Team: 3488</a:t>
            </a:r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602850" y="232300"/>
            <a:ext cx="7938300" cy="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Процесът на разработка</a:t>
            </a:r>
            <a:endParaRPr sz="35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27" name="Google Shape;127;p20"/>
          <p:cNvCxnSpPr/>
          <p:nvPr/>
        </p:nvCxnSpPr>
        <p:spPr>
          <a:xfrm rot="10800000">
            <a:off x="619525" y="1710115"/>
            <a:ext cx="0" cy="837900"/>
          </a:xfrm>
          <a:prstGeom prst="straightConnector1">
            <a:avLst/>
          </a:prstGeom>
          <a:noFill/>
          <a:ln w="9525" cap="flat" cmpd="sng">
            <a:solidFill>
              <a:srgbClr val="22533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8" name="Google Shape;128;p20"/>
          <p:cNvSpPr txBox="1"/>
          <p:nvPr/>
        </p:nvSpPr>
        <p:spPr>
          <a:xfrm>
            <a:off x="666587" y="1248749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Thursday</a:t>
            </a:r>
            <a:endParaRPr sz="18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666587" y="1691175"/>
            <a:ext cx="18141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20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Проектът беше избран и вече готов за работа</a:t>
            </a:r>
            <a:endParaRPr lang="bg-BG" sz="120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0" name="Google Shape;130;p20"/>
          <p:cNvCxnSpPr/>
          <p:nvPr/>
        </p:nvCxnSpPr>
        <p:spPr>
          <a:xfrm>
            <a:off x="2053625" y="2932654"/>
            <a:ext cx="0" cy="837900"/>
          </a:xfrm>
          <a:prstGeom prst="straightConnector1">
            <a:avLst/>
          </a:prstGeom>
          <a:noFill/>
          <a:ln w="9525" cap="flat" cmpd="sng">
            <a:solidFill>
              <a:srgbClr val="22533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1" name="Google Shape;131;p20"/>
          <p:cNvSpPr txBox="1"/>
          <p:nvPr/>
        </p:nvSpPr>
        <p:spPr>
          <a:xfrm>
            <a:off x="2100687" y="3531841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Friday</a:t>
            </a:r>
            <a:endParaRPr sz="18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2100687" y="3821867"/>
            <a:ext cx="18141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20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Цял ден работа по проекта</a:t>
            </a:r>
            <a:endParaRPr lang="bg-BG" sz="120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3" name="Google Shape;133;p20"/>
          <p:cNvCxnSpPr/>
          <p:nvPr/>
        </p:nvCxnSpPr>
        <p:spPr>
          <a:xfrm rot="10800000">
            <a:off x="4172300" y="1703015"/>
            <a:ext cx="0" cy="837900"/>
          </a:xfrm>
          <a:prstGeom prst="straightConnector1">
            <a:avLst/>
          </a:prstGeom>
          <a:noFill/>
          <a:ln w="9525" cap="flat" cmpd="sng">
            <a:solidFill>
              <a:srgbClr val="22533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4" name="Google Shape;134;p20"/>
          <p:cNvSpPr txBox="1"/>
          <p:nvPr/>
        </p:nvSpPr>
        <p:spPr>
          <a:xfrm>
            <a:off x="4219362" y="1215111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Saturday</a:t>
            </a:r>
            <a:endParaRPr sz="18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219362" y="1691187"/>
            <a:ext cx="18141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20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Още един цял ден с работа</a:t>
            </a:r>
            <a:endParaRPr lang="bg-BG" sz="120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6" name="Google Shape;136;p20"/>
          <p:cNvCxnSpPr/>
          <p:nvPr/>
        </p:nvCxnSpPr>
        <p:spPr>
          <a:xfrm>
            <a:off x="4896950" y="2932671"/>
            <a:ext cx="0" cy="837900"/>
          </a:xfrm>
          <a:prstGeom prst="straightConnector1">
            <a:avLst/>
          </a:prstGeom>
          <a:noFill/>
          <a:ln w="9525" cap="flat" cmpd="sng">
            <a:solidFill>
              <a:srgbClr val="22533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7" name="Google Shape;137;p20"/>
          <p:cNvSpPr txBox="1"/>
          <p:nvPr/>
        </p:nvSpPr>
        <p:spPr>
          <a:xfrm>
            <a:off x="4944012" y="3528566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Sunday</a:t>
            </a:r>
            <a:endParaRPr sz="18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4944012" y="3818592"/>
            <a:ext cx="18141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20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Проектът вече е завършен</a:t>
            </a:r>
            <a:endParaRPr lang="bg-BG" sz="120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9" name="Google Shape;139;p20"/>
          <p:cNvCxnSpPr/>
          <p:nvPr/>
        </p:nvCxnSpPr>
        <p:spPr>
          <a:xfrm rot="10800000">
            <a:off x="7020256" y="1703015"/>
            <a:ext cx="0" cy="837900"/>
          </a:xfrm>
          <a:prstGeom prst="straightConnector1">
            <a:avLst/>
          </a:prstGeom>
          <a:noFill/>
          <a:ln w="9525" cap="flat" cmpd="sng">
            <a:solidFill>
              <a:srgbClr val="22533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0" name="Google Shape;140;p20"/>
          <p:cNvSpPr txBox="1"/>
          <p:nvPr/>
        </p:nvSpPr>
        <p:spPr>
          <a:xfrm>
            <a:off x="7067300" y="1299075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The Future, what’s left</a:t>
            </a:r>
            <a:endParaRPr sz="18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7067312" y="1691187"/>
            <a:ext cx="18141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20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Качване на проекта в мрежата</a:t>
            </a:r>
            <a:endParaRPr lang="bg-BG" sz="120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42" name="Google Shape;142;p20"/>
          <p:cNvGraphicFramePr/>
          <p:nvPr/>
        </p:nvGraphicFramePr>
        <p:xfrm>
          <a:off x="262575" y="2540915"/>
          <a:ext cx="8522700" cy="411450"/>
        </p:xfrm>
        <a:graphic>
          <a:graphicData uri="http://schemas.openxmlformats.org/drawingml/2006/table">
            <a:tbl>
              <a:tblPr>
                <a:noFill/>
                <a:tableStyleId>{C25606D0-296B-4A4A-85E9-9E73D6A08727}</a:tableStyleId>
              </a:tblPr>
              <a:tblGrid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17:30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•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•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•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•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•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07:59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•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•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•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•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dirty="0">
                          <a:solidFill>
                            <a:srgbClr val="FFFFFF"/>
                          </a:solidFill>
                        </a:rPr>
                        <a:t>∞</a:t>
                      </a:r>
                      <a:endParaRPr sz="15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pcorn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8630" y="1098550"/>
            <a:ext cx="1263015" cy="1263015"/>
          </a:xfrm>
          <a:prstGeom prst="rect">
            <a:avLst/>
          </a:prstGeom>
        </p:spPr>
      </p:pic>
      <p:pic>
        <p:nvPicPr>
          <p:cNvPr id="147" name="Google Shape;147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0170" y="72390"/>
            <a:ext cx="5963920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 rotWithShape="1">
          <a:blip r:embed="rId3"/>
          <a:srcRect t="14039" b="20014"/>
          <a:stretch>
            <a:fillRect/>
          </a:stretch>
        </p:blipFill>
        <p:spPr>
          <a:xfrm>
            <a:off x="6054090" y="1956435"/>
            <a:ext cx="2913380" cy="26644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Callout 1"/>
          <p:cNvSpPr/>
          <p:nvPr/>
        </p:nvSpPr>
        <p:spPr>
          <a:xfrm>
            <a:off x="6939280" y="1193800"/>
            <a:ext cx="1319530" cy="869315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219950" y="1367155"/>
            <a:ext cx="7581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bg-BG" altLang="en-US"/>
              <a:t>ДЕМО!</a:t>
            </a:r>
            <a:endParaRPr lang="bg-BG" altLang="en-US"/>
          </a:p>
          <a:p>
            <a:r>
              <a:rPr lang="bg-BG" altLang="en-US"/>
              <a:t>ДЕМО!</a:t>
            </a:r>
            <a:endParaRPr lang="bg-BG" altLang="en-US"/>
          </a:p>
        </p:txBody>
      </p:sp>
      <p:pic>
        <p:nvPicPr>
          <p:cNvPr id="4" name="Picture 3" descr="rykawica-removebg-previ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80000">
            <a:off x="5758815" y="1064895"/>
            <a:ext cx="83502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1974650" y="1457325"/>
            <a:ext cx="5505300" cy="14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От хакатона получихме нови знания, свързани с нашия проект както и много начини за намиране на информация</a:t>
            </a:r>
            <a:endParaRPr lang="bg-BG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640690" y="1626530"/>
            <a:ext cx="3987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Като за край много добро ЗАНЕШ</a:t>
            </a:r>
            <a:endParaRPr lang="bg-BG" sz="36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298750" y="438613"/>
            <a:ext cx="2638775" cy="42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984115" y="619305"/>
            <a:ext cx="7365000" cy="12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БЛАГОДАРИМ ЗА ВНИМАНИЕТО!</a:t>
            </a:r>
            <a:endParaRPr sz="36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1"/>
          <a:srcRect t="14039" b="20014"/>
          <a:stretch>
            <a:fillRect/>
          </a:stretch>
        </p:blipFill>
        <p:spPr>
          <a:xfrm>
            <a:off x="3037205" y="2145030"/>
            <a:ext cx="2913380" cy="2664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Препоръчително:</a:t>
            </a:r>
            <a:endParaRPr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12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b="1" dirty="0" err="1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Шрифт</a:t>
            </a:r>
            <a:r>
              <a:rPr lang="en-GB" b="1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r>
              <a:rPr lang="en-GB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GB" dirty="0" err="1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Comfortaa</a:t>
            </a:r>
            <a:br>
              <a:rPr lang="en-GB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-GB" b="1" dirty="0" err="1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Цвят</a:t>
            </a:r>
            <a:r>
              <a:rPr lang="en-GB" b="1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GB" b="1" dirty="0" err="1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на</a:t>
            </a:r>
            <a:r>
              <a:rPr lang="en-GB" b="1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GB" b="1" dirty="0" err="1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заглавия</a:t>
            </a:r>
            <a:r>
              <a:rPr lang="en-GB" b="1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r>
              <a:rPr lang="en-GB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 #339C5E (</a:t>
            </a:r>
            <a:r>
              <a:rPr lang="en-GB" dirty="0" err="1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зелено</a:t>
            </a:r>
            <a:r>
              <a:rPr lang="en-GB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)</a:t>
            </a:r>
            <a:br>
              <a:rPr lang="en-GB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-GB" b="1" dirty="0" err="1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Цвят</a:t>
            </a:r>
            <a:r>
              <a:rPr lang="en-GB" b="1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GB" b="1" dirty="0" err="1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на</a:t>
            </a:r>
            <a:r>
              <a:rPr lang="en-GB" b="1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GB" b="1" dirty="0" err="1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текст</a:t>
            </a:r>
            <a:r>
              <a:rPr lang="en-GB" b="1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r>
              <a:rPr lang="en-GB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 #225333 (</a:t>
            </a:r>
            <a:r>
              <a:rPr lang="en-GB" dirty="0" err="1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тъмно</a:t>
            </a:r>
            <a:r>
              <a:rPr lang="en-GB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GB" dirty="0" err="1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зелено</a:t>
            </a:r>
            <a:r>
              <a:rPr lang="en-GB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) </a:t>
            </a:r>
            <a:r>
              <a:rPr lang="en-GB" dirty="0" err="1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или</a:t>
            </a:r>
            <a:r>
              <a:rPr lang="en-GB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 #000000 (</a:t>
            </a:r>
            <a:r>
              <a:rPr lang="en-GB" dirty="0" err="1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черно</a:t>
            </a:r>
            <a:r>
              <a:rPr lang="en-GB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525135" y="789940"/>
            <a:ext cx="2753360" cy="3688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71748" y="1375975"/>
            <a:ext cx="4373700" cy="12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000" dirty="0" err="1">
                <a:latin typeface="Comfortaa" charset="0"/>
              </a:rPr>
              <a:t>Проектът</a:t>
            </a:r>
            <a:r>
              <a:rPr lang="ru-RU" sz="2000" dirty="0">
                <a:latin typeface="Comfortaa" charset="0"/>
              </a:rPr>
              <a:t> ни </a:t>
            </a:r>
            <a:r>
              <a:rPr lang="ru-RU" sz="2000" dirty="0" err="1">
                <a:latin typeface="Comfortaa" charset="0"/>
              </a:rPr>
              <a:t>Without</a:t>
            </a:r>
            <a:r>
              <a:rPr lang="ru-RU" sz="2000" dirty="0">
                <a:latin typeface="Comfortaa" charset="0"/>
              </a:rPr>
              <a:t> </a:t>
            </a:r>
            <a:r>
              <a:rPr lang="ru-RU" sz="2000" dirty="0" err="1">
                <a:latin typeface="Comfortaa" charset="0"/>
              </a:rPr>
              <a:t>Waste</a:t>
            </a:r>
            <a:r>
              <a:rPr lang="ru-RU" sz="2000" dirty="0">
                <a:latin typeface="Comfortaa" charset="0"/>
              </a:rPr>
              <a:t> е </a:t>
            </a:r>
            <a:r>
              <a:rPr lang="ru-RU" sz="2000" dirty="0" err="1">
                <a:latin typeface="Comfortaa" charset="0"/>
              </a:rPr>
              <a:t>мултифункционална</a:t>
            </a:r>
            <a:r>
              <a:rPr lang="ru-RU" sz="2000" dirty="0">
                <a:latin typeface="Comfortaa" charset="0"/>
              </a:rPr>
              <a:t> платформа, </a:t>
            </a:r>
            <a:r>
              <a:rPr lang="ru-RU" sz="2000" dirty="0" err="1">
                <a:latin typeface="Comfortaa" charset="0"/>
              </a:rPr>
              <a:t>свързана</a:t>
            </a:r>
            <a:r>
              <a:rPr lang="ru-RU" sz="2000" dirty="0">
                <a:latin typeface="Comfortaa" charset="0"/>
              </a:rPr>
              <a:t> с </a:t>
            </a:r>
            <a:r>
              <a:rPr lang="ru-RU" sz="2000" dirty="0" err="1">
                <a:latin typeface="Comfortaa" charset="0"/>
              </a:rPr>
              <a:t>насърчаване</a:t>
            </a:r>
            <a:r>
              <a:rPr lang="ru-RU" sz="2000" dirty="0">
                <a:latin typeface="Comfortaa" charset="0"/>
              </a:rPr>
              <a:t> </a:t>
            </a:r>
            <a:r>
              <a:rPr lang="ru-RU" sz="2000" dirty="0" err="1">
                <a:latin typeface="Comfortaa" charset="0"/>
              </a:rPr>
              <a:t>към</a:t>
            </a:r>
            <a:r>
              <a:rPr lang="ru-RU" sz="2000" dirty="0">
                <a:latin typeface="Comfortaa" charset="0"/>
              </a:rPr>
              <a:t> </a:t>
            </a:r>
            <a:r>
              <a:rPr lang="ru-RU" sz="2000" dirty="0" err="1">
                <a:latin typeface="Comfortaa" charset="0"/>
              </a:rPr>
              <a:t>опазване</a:t>
            </a:r>
            <a:r>
              <a:rPr lang="ru-RU" sz="2000" dirty="0">
                <a:latin typeface="Comfortaa" charset="0"/>
              </a:rPr>
              <a:t>  и </a:t>
            </a:r>
            <a:r>
              <a:rPr lang="ru-RU" sz="2000" dirty="0" err="1">
                <a:latin typeface="Comfortaa" charset="0"/>
              </a:rPr>
              <a:t>информиране</a:t>
            </a:r>
            <a:r>
              <a:rPr lang="ru-RU" sz="2000" dirty="0">
                <a:latin typeface="Comfortaa" charset="0"/>
              </a:rPr>
              <a:t> за част от </a:t>
            </a:r>
            <a:r>
              <a:rPr lang="ru-RU" sz="2000" dirty="0" err="1">
                <a:latin typeface="Comfortaa" charset="0"/>
              </a:rPr>
              <a:t>проблемите</a:t>
            </a:r>
            <a:r>
              <a:rPr lang="ru-RU" sz="2000" dirty="0">
                <a:latin typeface="Comfortaa" charset="0"/>
              </a:rPr>
              <a:t> на </a:t>
            </a:r>
            <a:r>
              <a:rPr lang="ru-RU" sz="2000" dirty="0" err="1">
                <a:latin typeface="Comfortaa" charset="0"/>
              </a:rPr>
              <a:t>околната</a:t>
            </a:r>
            <a:r>
              <a:rPr lang="ru-RU" sz="2000" dirty="0">
                <a:latin typeface="Comfortaa" charset="0"/>
              </a:rPr>
              <a:t> среда, </a:t>
            </a:r>
            <a:r>
              <a:rPr lang="ru-RU" sz="2000" dirty="0" err="1">
                <a:latin typeface="Comfortaa" charset="0"/>
              </a:rPr>
              <a:t>като</a:t>
            </a:r>
            <a:r>
              <a:rPr lang="ru-RU" sz="2000" dirty="0">
                <a:latin typeface="Comfortaa" charset="0"/>
              </a:rPr>
              <a:t> например, кои </a:t>
            </a:r>
            <a:r>
              <a:rPr lang="ru-RU" sz="2000" dirty="0" err="1">
                <a:latin typeface="Comfortaa" charset="0"/>
              </a:rPr>
              <a:t>са</a:t>
            </a:r>
            <a:r>
              <a:rPr lang="ru-RU" sz="2000" dirty="0">
                <a:latin typeface="Comfortaa" charset="0"/>
              </a:rPr>
              <a:t>  </a:t>
            </a:r>
            <a:r>
              <a:rPr lang="ru-RU" sz="2000" dirty="0" err="1">
                <a:latin typeface="Comfortaa" charset="0"/>
              </a:rPr>
              <a:t>изчезващите</a:t>
            </a:r>
            <a:r>
              <a:rPr lang="ru-RU" sz="2000" dirty="0">
                <a:latin typeface="Comfortaa" charset="0"/>
              </a:rPr>
              <a:t> </a:t>
            </a:r>
            <a:r>
              <a:rPr lang="ru-RU" sz="2000" dirty="0" err="1">
                <a:latin typeface="Comfortaa" charset="0"/>
              </a:rPr>
              <a:t>видове</a:t>
            </a:r>
            <a:r>
              <a:rPr lang="ru-RU" sz="2400" dirty="0">
                <a:latin typeface="Comfortaa" charset="0"/>
              </a:rPr>
              <a:t>.</a:t>
            </a:r>
            <a:endParaRPr lang="ru-RU" sz="2400" dirty="0">
              <a:effectLst/>
              <a:latin typeface="Comfortaa" charset="0"/>
            </a:endParaRPr>
          </a:p>
        </p:txBody>
      </p:sp>
      <p:pic>
        <p:nvPicPr>
          <p:cNvPr id="1030" name="Picture 6" descr="https://lh3.googleusercontent.com/fbECmfoo0Pw35e6gDa9hg2Z0WFSMeTRxGPgG8RgNuvtAz2HNUou0HTBefE1EuDpfHtVg8W2cCPKUi3oQKV4uKC_YwaiSGV2jQERusi4IWW35hiXGMC2drOgGnPQEazshMgC3mLaYdX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869" y="1186100"/>
            <a:ext cx="2937460" cy="293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Текстово поле 2"/>
          <p:cNvSpPr txBox="1"/>
          <p:nvPr/>
        </p:nvSpPr>
        <p:spPr>
          <a:xfrm>
            <a:off x="805735" y="284694"/>
            <a:ext cx="37057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8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bg-BG" altLang="en-US" sz="28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Цел на проекта</a:t>
            </a:r>
            <a:r>
              <a:rPr lang="bg-BG" sz="2800" dirty="0" smtClean="0">
                <a:latin typeface="Comfortaa" charset="0"/>
              </a:rPr>
              <a:t> </a:t>
            </a:r>
            <a:endParaRPr lang="en-US" sz="2800" dirty="0">
              <a:latin typeface="Comforta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 altLang="en-GB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Ако сайтът ни не съществуваше</a:t>
            </a:r>
            <a:endParaRPr lang="bg-BG" altLang="en-GB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" name="Picture 10" descr="Robot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22880" y="831850"/>
            <a:ext cx="6930390" cy="347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420" y="2020570"/>
            <a:ext cx="6191250" cy="2106295"/>
          </a:xfrm>
          <a:prstGeom prst="rect">
            <a:avLst/>
          </a:prstGeom>
        </p:spPr>
      </p:pic>
      <p:sp>
        <p:nvSpPr>
          <p:cNvPr id="13" name="Oval Callout 12"/>
          <p:cNvSpPr/>
          <p:nvPr/>
        </p:nvSpPr>
        <p:spPr>
          <a:xfrm>
            <a:off x="861060" y="1390650"/>
            <a:ext cx="1196975" cy="711200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61060" y="1498600"/>
            <a:ext cx="15405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g-BG" altLang="en-US"/>
              <a:t>Няма да съм ЕКО вече</a:t>
            </a:r>
            <a:endParaRPr lang="bg-BG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50410"/>
            <a:ext cx="8520600" cy="572700"/>
          </a:xfrm>
        </p:spPr>
        <p:txBody>
          <a:bodyPr/>
          <a:p>
            <a:r>
              <a:rPr lang="en-US" altLang="en-GB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bg-BG" altLang="en-US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Но с нашият сайт</a:t>
            </a:r>
            <a:endParaRPr lang="en-US"/>
          </a:p>
        </p:txBody>
      </p:sp>
      <p:pic>
        <p:nvPicPr>
          <p:cNvPr id="5" name="Picture 4" descr="Екранна снимка (7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7810" y="2008505"/>
            <a:ext cx="6346190" cy="1297305"/>
          </a:xfrm>
          <a:prstGeom prst="rect">
            <a:avLst/>
          </a:prstGeom>
        </p:spPr>
      </p:pic>
      <p:pic>
        <p:nvPicPr>
          <p:cNvPr id="165" name="Google Shape;165;p24"/>
          <p:cNvPicPr preferRelativeResize="0"/>
          <p:nvPr/>
        </p:nvPicPr>
        <p:blipFill rotWithShape="1">
          <a:blip r:embed="rId2"/>
          <a:srcRect t="14039" b="20014"/>
          <a:stretch>
            <a:fillRect/>
          </a:stretch>
        </p:blipFill>
        <p:spPr>
          <a:xfrm>
            <a:off x="510540" y="2008505"/>
            <a:ext cx="2035810" cy="19538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Callout 6"/>
          <p:cNvSpPr/>
          <p:nvPr/>
        </p:nvSpPr>
        <p:spPr>
          <a:xfrm>
            <a:off x="1177925" y="847725"/>
            <a:ext cx="1717040" cy="1160780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334770" y="951865"/>
            <a:ext cx="19672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g-BG" altLang="en-US"/>
              <a:t>Тук има всичко, което ми трябва!</a:t>
            </a:r>
            <a:endParaRPr lang="bg-BG" altLang="en-US"/>
          </a:p>
          <a:p>
            <a:r>
              <a:rPr lang="bg-BG" altLang="en-US"/>
              <a:t>Отново харесвам екологията</a:t>
            </a:r>
            <a:endParaRPr lang="bg-BG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96471" y="1904480"/>
            <a:ext cx="4373700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000" dirty="0">
                <a:latin typeface="Comfortaa" charset="0"/>
              </a:rPr>
              <a:t>-</a:t>
            </a:r>
            <a:r>
              <a:rPr lang="ru-RU" sz="2000" dirty="0" err="1">
                <a:latin typeface="Comfortaa" charset="0"/>
              </a:rPr>
              <a:t>Проблемът</a:t>
            </a:r>
            <a:r>
              <a:rPr lang="ru-RU" sz="2000" dirty="0">
                <a:latin typeface="Comfortaa" charset="0"/>
              </a:rPr>
              <a:t>, </a:t>
            </a:r>
            <a:r>
              <a:rPr lang="ru-RU" sz="2000" dirty="0" err="1">
                <a:latin typeface="Comfortaa" charset="0"/>
              </a:rPr>
              <a:t>върху</a:t>
            </a:r>
            <a:r>
              <a:rPr lang="ru-RU" sz="2000" dirty="0">
                <a:latin typeface="Comfortaa" charset="0"/>
              </a:rPr>
              <a:t> </a:t>
            </a:r>
            <a:r>
              <a:rPr lang="ru-RU" sz="2000" dirty="0" err="1">
                <a:latin typeface="Comfortaa" charset="0"/>
              </a:rPr>
              <a:t>който</a:t>
            </a:r>
            <a:r>
              <a:rPr lang="ru-RU" sz="2000" dirty="0">
                <a:latin typeface="Comfortaa" charset="0"/>
              </a:rPr>
              <a:t> </a:t>
            </a:r>
            <a:r>
              <a:rPr lang="ru-RU" sz="2000" dirty="0" err="1">
                <a:latin typeface="Comfortaa" charset="0"/>
              </a:rPr>
              <a:t>сме</a:t>
            </a:r>
            <a:r>
              <a:rPr lang="ru-RU" sz="2000" dirty="0">
                <a:latin typeface="Comfortaa" charset="0"/>
              </a:rPr>
              <a:t> се </a:t>
            </a:r>
            <a:r>
              <a:rPr lang="ru-RU" sz="2000" dirty="0" err="1">
                <a:latin typeface="Comfortaa" charset="0"/>
              </a:rPr>
              <a:t>съсредоточили</a:t>
            </a:r>
            <a:r>
              <a:rPr lang="ru-RU" sz="2000" dirty="0">
                <a:latin typeface="Comfortaa" charset="0"/>
              </a:rPr>
              <a:t> </a:t>
            </a:r>
            <a:br>
              <a:rPr lang="ru-RU" sz="2000" dirty="0">
                <a:latin typeface="Comfortaa" charset="0"/>
              </a:rPr>
            </a:br>
            <a:br>
              <a:rPr lang="ru-RU" sz="2000" dirty="0" smtClean="0">
                <a:latin typeface="Comfortaa" charset="0"/>
              </a:rPr>
            </a:br>
            <a:r>
              <a:rPr lang="ru-RU" sz="2000" dirty="0" smtClean="0">
                <a:latin typeface="Comfortaa" charset="0"/>
              </a:rPr>
              <a:t>-</a:t>
            </a:r>
            <a:r>
              <a:rPr lang="ru-RU" sz="2000" dirty="0" err="1">
                <a:latin typeface="Comfortaa" charset="0"/>
              </a:rPr>
              <a:t>Информацията</a:t>
            </a:r>
            <a:r>
              <a:rPr lang="ru-RU" sz="2000" dirty="0">
                <a:latin typeface="Comfortaa" charset="0"/>
              </a:rPr>
              <a:t> е </a:t>
            </a:r>
            <a:r>
              <a:rPr lang="bg-BG" altLang="ru-RU" sz="2000" dirty="0">
                <a:latin typeface="Comfortaa" charset="0"/>
              </a:rPr>
              <a:t>разхвърляна</a:t>
            </a:r>
            <a:br>
              <a:rPr lang="ru-RU" sz="2000" dirty="0">
                <a:latin typeface="Comfortaa" charset="0"/>
              </a:rPr>
            </a:br>
            <a:br>
              <a:rPr lang="ru-RU" sz="2000" dirty="0" smtClean="0">
                <a:latin typeface="Comfortaa" charset="0"/>
              </a:rPr>
            </a:br>
            <a:r>
              <a:rPr lang="ru-RU" sz="2000" dirty="0" smtClean="0">
                <a:latin typeface="Comfortaa" charset="0"/>
              </a:rPr>
              <a:t>-</a:t>
            </a:r>
            <a:r>
              <a:rPr lang="ru-RU" sz="2000" dirty="0">
                <a:latin typeface="Comfortaa" charset="0"/>
              </a:rPr>
              <a:t>Решение на </a:t>
            </a:r>
            <a:r>
              <a:rPr lang="ru-RU" sz="2000" dirty="0" err="1">
                <a:latin typeface="Comfortaa" charset="0"/>
              </a:rPr>
              <a:t>този</a:t>
            </a:r>
            <a:r>
              <a:rPr lang="ru-RU" sz="2000" dirty="0">
                <a:latin typeface="Comfortaa" charset="0"/>
              </a:rPr>
              <a:t> проблем</a:t>
            </a:r>
            <a:endParaRPr lang="ru-RU" sz="2000" dirty="0">
              <a:effectLst/>
              <a:latin typeface="Comfortaa" charset="0"/>
            </a:endParaRPr>
          </a:p>
        </p:txBody>
      </p:sp>
      <p:sp>
        <p:nvSpPr>
          <p:cNvPr id="2" name="Текстово поле 1"/>
          <p:cNvSpPr txBox="1"/>
          <p:nvPr/>
        </p:nvSpPr>
        <p:spPr>
          <a:xfrm>
            <a:off x="598142" y="378135"/>
            <a:ext cx="4998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>
                <a:latin typeface="Comfortaa" charset="0"/>
              </a:rPr>
              <a:t>Проблемите и настоящите решения </a:t>
            </a:r>
            <a:endParaRPr lang="en-US" sz="2800" dirty="0">
              <a:latin typeface="Comfortaa" charset="0"/>
            </a:endParaRPr>
          </a:p>
        </p:txBody>
      </p:sp>
      <p:pic>
        <p:nvPicPr>
          <p:cNvPr id="4" name="Picture 3" descr="Robot_r-removebg-preview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0425" y="2388235"/>
            <a:ext cx="2475865" cy="227711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416550" y="1661160"/>
            <a:ext cx="1386205" cy="793115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558155" y="1717040"/>
            <a:ext cx="15881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Oooo, </a:t>
            </a:r>
            <a:r>
              <a:rPr lang="bg-BG"/>
              <a:t>не</a:t>
            </a:r>
            <a:endParaRPr lang="bg-BG"/>
          </a:p>
          <a:p>
            <a:r>
              <a:rPr lang="bg-BG"/>
              <a:t>Какви са тези проблеми</a:t>
            </a:r>
            <a:endParaRPr lang="bg-BG"/>
          </a:p>
        </p:txBody>
      </p:sp>
      <p:pic>
        <p:nvPicPr>
          <p:cNvPr id="7" name="Google Shape;165;p24"/>
          <p:cNvPicPr preferRelativeResize="0"/>
          <p:nvPr/>
        </p:nvPicPr>
        <p:blipFill rotWithShape="1">
          <a:blip r:embed="rId2"/>
          <a:srcRect t="14039" b="20014"/>
          <a:stretch>
            <a:fillRect/>
          </a:stretch>
        </p:blipFill>
        <p:spPr>
          <a:xfrm>
            <a:off x="6899910" y="2481580"/>
            <a:ext cx="2244090" cy="20904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val Callout 7"/>
          <p:cNvSpPr/>
          <p:nvPr/>
        </p:nvSpPr>
        <p:spPr>
          <a:xfrm>
            <a:off x="7584440" y="1584960"/>
            <a:ext cx="1206500" cy="869315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663815" y="1661160"/>
            <a:ext cx="16484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g-BG" altLang="en-US"/>
              <a:t>Спокойно,</a:t>
            </a:r>
            <a:endParaRPr lang="bg-BG" altLang="en-US"/>
          </a:p>
          <a:p>
            <a:r>
              <a:rPr lang="bg-BG" altLang="en-US"/>
              <a:t> вече има решение</a:t>
            </a:r>
            <a:endParaRPr lang="bg-BG" altLang="en-US"/>
          </a:p>
        </p:txBody>
      </p:sp>
      <p:pic>
        <p:nvPicPr>
          <p:cNvPr id="10" name="Picture 9" descr="tear_l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610" y="2961005"/>
            <a:ext cx="546735" cy="838200"/>
          </a:xfrm>
          <a:prstGeom prst="rect">
            <a:avLst/>
          </a:prstGeom>
        </p:spPr>
      </p:pic>
      <p:pic>
        <p:nvPicPr>
          <p:cNvPr id="11" name="Picture 10" descr="tear_r-removebg-previ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125" y="2919730"/>
            <a:ext cx="557530" cy="87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dea-light-bulb-vector-22887784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7640" y="1316355"/>
            <a:ext cx="923290" cy="1000760"/>
          </a:xfrm>
          <a:prstGeom prst="rect">
            <a:avLst/>
          </a:prstGeom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585229" y="1420883"/>
            <a:ext cx="4502410" cy="1425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-</a:t>
            </a:r>
            <a:r>
              <a:rPr lang="ru-RU" sz="2000" dirty="0">
                <a:latin typeface="Comfortaa" charset="0"/>
              </a:rPr>
              <a:t>За </a:t>
            </a:r>
            <a:r>
              <a:rPr lang="ru-RU" sz="2000" dirty="0" err="1">
                <a:latin typeface="Comfortaa" charset="0"/>
              </a:rPr>
              <a:t>Without</a:t>
            </a:r>
            <a:r>
              <a:rPr lang="ru-RU" sz="2000" dirty="0">
                <a:latin typeface="Comfortaa" charset="0"/>
              </a:rPr>
              <a:t> </a:t>
            </a:r>
            <a:r>
              <a:rPr lang="ru-RU" sz="2000" dirty="0" err="1">
                <a:latin typeface="Comfortaa" charset="0"/>
              </a:rPr>
              <a:t>Waste</a:t>
            </a:r>
            <a:r>
              <a:rPr lang="ru-RU" sz="2000" dirty="0">
                <a:latin typeface="Comfortaa" charset="0"/>
              </a:rPr>
              <a:t> </a:t>
            </a:r>
            <a:br>
              <a:rPr lang="ru-RU" sz="2000" dirty="0">
                <a:latin typeface="Comfortaa" charset="0"/>
              </a:rPr>
            </a:br>
            <a:br>
              <a:rPr lang="ru-RU" sz="2000" dirty="0">
                <a:latin typeface="Comfortaa" charset="0"/>
              </a:rPr>
            </a:br>
            <a:br>
              <a:rPr lang="ru-RU" sz="2000" dirty="0">
                <a:latin typeface="Comfortaa" charset="0"/>
              </a:rPr>
            </a:br>
            <a:r>
              <a:rPr lang="ru-RU" sz="2000" dirty="0" smtClean="0">
                <a:latin typeface="Comfortaa" charset="0"/>
              </a:rPr>
              <a:t>-</a:t>
            </a:r>
            <a:r>
              <a:rPr lang="ru-RU" sz="2000" dirty="0" err="1">
                <a:latin typeface="Comfortaa" charset="0"/>
              </a:rPr>
              <a:t>Информацията</a:t>
            </a:r>
            <a:r>
              <a:rPr lang="ru-RU" sz="2000" dirty="0">
                <a:latin typeface="Comfortaa" charset="0"/>
              </a:rPr>
              <a:t> в сайта </a:t>
            </a:r>
            <a:br>
              <a:rPr lang="ru-RU" sz="2000" dirty="0">
                <a:latin typeface="Comfortaa" charset="0"/>
              </a:rPr>
            </a:br>
            <a:br>
              <a:rPr lang="ru-RU" sz="2000" dirty="0">
                <a:latin typeface="Comfortaa" charset="0"/>
              </a:rPr>
            </a:br>
            <a:br>
              <a:rPr lang="ru-RU" sz="2000" dirty="0">
                <a:latin typeface="Comfortaa" charset="0"/>
              </a:rPr>
            </a:br>
            <a:r>
              <a:rPr lang="ru-RU" sz="2000" dirty="0" smtClean="0">
                <a:latin typeface="Comfortaa" charset="0"/>
              </a:rPr>
              <a:t>-</a:t>
            </a:r>
            <a:r>
              <a:rPr lang="ru-RU" sz="2000" dirty="0" err="1">
                <a:latin typeface="Comfortaa" charset="0"/>
              </a:rPr>
              <a:t>Нужните</a:t>
            </a:r>
            <a:r>
              <a:rPr lang="ru-RU" sz="2000" dirty="0">
                <a:latin typeface="Comfortaa" charset="0"/>
              </a:rPr>
              <a:t> локации</a:t>
            </a:r>
            <a:r>
              <a:rPr lang="ru-RU" dirty="0"/>
              <a:t> </a:t>
            </a:r>
            <a:endParaRPr lang="ru-RU" sz="3600" dirty="0">
              <a:effectLst/>
            </a:endParaRP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1175657" y="385010"/>
            <a:ext cx="442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>
                <a:latin typeface="Comfortaa" charset="0"/>
              </a:rPr>
              <a:t>Нашето решение </a:t>
            </a:r>
            <a:endParaRPr lang="en-US" sz="2800" dirty="0">
              <a:latin typeface="Comfortaa" charset="0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2"/>
          <a:srcRect t="14039" b="20014"/>
          <a:stretch>
            <a:fillRect/>
          </a:stretch>
        </p:blipFill>
        <p:spPr>
          <a:xfrm>
            <a:off x="5439378" y="2049385"/>
            <a:ext cx="2924874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Callout 4"/>
          <p:cNvSpPr/>
          <p:nvPr/>
        </p:nvSpPr>
        <p:spPr>
          <a:xfrm>
            <a:off x="6822440" y="1235075"/>
            <a:ext cx="1477010" cy="942340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956425" y="1421130"/>
            <a:ext cx="1209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bg-BG"/>
              <a:t>Каква добра</a:t>
            </a:r>
            <a:endParaRPr lang="bg-BG"/>
          </a:p>
          <a:p>
            <a:r>
              <a:rPr lang="bg-BG"/>
              <a:t>       идея</a:t>
            </a:r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/>
          <p:cNvSpPr txBox="1"/>
          <p:nvPr/>
        </p:nvSpPr>
        <p:spPr>
          <a:xfrm>
            <a:off x="2571321" y="550015"/>
            <a:ext cx="3691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fortaa" charset="0"/>
              </a:rPr>
              <a:t>3488’s team </a:t>
            </a:r>
            <a:endParaRPr lang="en-US" sz="2800" dirty="0">
              <a:latin typeface="Comforta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60200" y="2218950"/>
            <a:ext cx="43737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Технологии.</a:t>
            </a:r>
            <a:endParaRPr sz="35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1"/>
          <a:srcRect l="26991" r="27065"/>
          <a:stretch>
            <a:fillRect/>
          </a:stretch>
        </p:blipFill>
        <p:spPr>
          <a:xfrm>
            <a:off x="6914159" y="849563"/>
            <a:ext cx="839608" cy="1142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039743" y="3305319"/>
            <a:ext cx="839611" cy="90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 descr="https://cdn.discordapp.com/attachments/819658390598975523/820250907501527070/Kurs-web-design-html-i-css-plovdi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330" y="1895141"/>
            <a:ext cx="1831355" cy="135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152635" y="182360"/>
            <a:ext cx="7938300" cy="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Как работи?</a:t>
            </a:r>
            <a:endParaRPr sz="35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>
            <a:off x="500608" y="1826788"/>
            <a:ext cx="0" cy="10386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9"/>
          <p:cNvSpPr txBox="1"/>
          <p:nvPr/>
        </p:nvSpPr>
        <p:spPr>
          <a:xfrm>
            <a:off x="588957" y="1758769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Стъпка</a:t>
            </a:r>
            <a:r>
              <a:rPr lang="en-GB" sz="17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1</a:t>
            </a:r>
            <a:endParaRPr sz="17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500692" y="2057050"/>
            <a:ext cx="18141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Влезте в сайта</a:t>
            </a:r>
            <a:endParaRPr lang="bg-BG"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2" name="Google Shape;112;p19"/>
          <p:cNvCxnSpPr/>
          <p:nvPr/>
        </p:nvCxnSpPr>
        <p:spPr>
          <a:xfrm>
            <a:off x="2402793" y="1601998"/>
            <a:ext cx="0" cy="10386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9"/>
          <p:cNvSpPr txBox="1"/>
          <p:nvPr/>
        </p:nvSpPr>
        <p:spPr>
          <a:xfrm>
            <a:off x="2545752" y="1601966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Стъпка 2</a:t>
            </a:r>
            <a:endParaRPr sz="17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2545769" y="1895411"/>
            <a:ext cx="18141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Изберете секцията, която Ви интересува</a:t>
            </a:r>
            <a:endParaRPr lang="bg-BG"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5" name="Google Shape;115;p19"/>
          <p:cNvCxnSpPr/>
          <p:nvPr/>
        </p:nvCxnSpPr>
        <p:spPr>
          <a:xfrm>
            <a:off x="4740083" y="1435438"/>
            <a:ext cx="0" cy="10386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9"/>
          <p:cNvSpPr txBox="1"/>
          <p:nvPr/>
        </p:nvSpPr>
        <p:spPr>
          <a:xfrm>
            <a:off x="4740167" y="1439918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Стъпка 3</a:t>
            </a:r>
            <a:endParaRPr sz="17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4818907" y="1832178"/>
            <a:ext cx="18141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20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Прочетете</a:t>
            </a:r>
            <a:endParaRPr lang="bg-BG" sz="120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8" name="Google Shape;118;p19"/>
          <p:cNvCxnSpPr>
            <a:stCxn id="119" idx="6"/>
            <a:endCxn id="120" idx="2"/>
          </p:cNvCxnSpPr>
          <p:nvPr/>
        </p:nvCxnSpPr>
        <p:spPr>
          <a:xfrm flipV="1">
            <a:off x="889404" y="3362319"/>
            <a:ext cx="3596005" cy="20320"/>
          </a:xfrm>
          <a:prstGeom prst="straightConnector1">
            <a:avLst/>
          </a:prstGeom>
          <a:noFill/>
          <a:ln w="19050" cap="flat" cmpd="sng">
            <a:solidFill>
              <a:srgbClr val="339C5E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19" name="Google Shape;119;p19"/>
          <p:cNvSpPr/>
          <p:nvPr/>
        </p:nvSpPr>
        <p:spPr>
          <a:xfrm>
            <a:off x="405985" y="3118369"/>
            <a:ext cx="484054" cy="528539"/>
          </a:xfrm>
          <a:prstGeom prst="ellipse">
            <a:avLst/>
          </a:prstGeom>
          <a:solidFill>
            <a:srgbClr val="339C5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19"/>
          <p:cNvSpPr/>
          <p:nvPr/>
        </p:nvSpPr>
        <p:spPr>
          <a:xfrm>
            <a:off x="2154018" y="2813642"/>
            <a:ext cx="1097100" cy="1097100"/>
          </a:xfrm>
          <a:prstGeom prst="ellipse">
            <a:avLst/>
          </a:prstGeom>
          <a:solidFill>
            <a:srgbClr val="339C5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1C232"/>
              </a:solidFill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4485704" y="2602011"/>
            <a:ext cx="1520400" cy="1520400"/>
          </a:xfrm>
          <a:prstGeom prst="ellipse">
            <a:avLst/>
          </a:prstGeom>
          <a:solidFill>
            <a:srgbClr val="339C5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1"/>
          <a:srcRect t="14039" b="20014"/>
          <a:stretch>
            <a:fillRect/>
          </a:stretch>
        </p:blipFill>
        <p:spPr>
          <a:xfrm>
            <a:off x="6633210" y="2253615"/>
            <a:ext cx="2232660" cy="22586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Callout 1"/>
          <p:cNvSpPr/>
          <p:nvPr/>
        </p:nvSpPr>
        <p:spPr>
          <a:xfrm>
            <a:off x="7394575" y="1196340"/>
            <a:ext cx="1749425" cy="1057275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693025" y="1248410"/>
            <a:ext cx="15138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g-BG" altLang="en-US"/>
              <a:t>Леле, колко е лесно! Искам да го отворя още сега</a:t>
            </a:r>
            <a:endParaRPr lang="bg-BG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1343</Words>
  <Application>WPS Presentation</Application>
  <PresentationFormat>Презентация на цял екран (16:9)</PresentationFormat>
  <Paragraphs>113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Arial</vt:lpstr>
      <vt:lpstr>Comfortaa</vt:lpstr>
      <vt:lpstr>Comfortaa</vt:lpstr>
      <vt:lpstr>Microsoft YaHei</vt:lpstr>
      <vt:lpstr>Arial Unicode MS</vt:lpstr>
      <vt:lpstr>Simple Light</vt:lpstr>
      <vt:lpstr>Without Waste</vt:lpstr>
      <vt:lpstr>Проектът ни Without Waste е мултифункционална платформа, свързана с насърчаване към опазване  и информиране за част от проблемите на околната среда, като например, кои са  изчезващите видове.</vt:lpstr>
      <vt:lpstr>PowerPoint 演示文稿</vt:lpstr>
      <vt:lpstr>PowerPoint 演示文稿</vt:lpstr>
      <vt:lpstr>-Проблемът, върху който сме се съсредоточили   -Информацията е на лице  -Решение на този проблем</vt:lpstr>
      <vt:lpstr>-За Without Waste    -Информацията в сайта    -Нужните локации </vt:lpstr>
      <vt:lpstr>PowerPoint 演示文稿</vt:lpstr>
      <vt:lpstr>Технологии.</vt:lpstr>
      <vt:lpstr>Как работи?</vt:lpstr>
      <vt:lpstr>Процесът на разработка</vt:lpstr>
      <vt:lpstr>PowerPoint 演示文稿</vt:lpstr>
      <vt:lpstr>Какво научихте от хакатона? Разкажете за Вашето преживяване.</vt:lpstr>
      <vt:lpstr>И за край..</vt:lpstr>
      <vt:lpstr>БЛАГОДАРИМ ЗА ВНИМАНИЕТО!</vt:lpstr>
      <vt:lpstr>Препоръчително: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Име на проект</dc:title>
  <dc:creator>Daniel Genev</dc:creator>
  <cp:lastModifiedBy>DIDO 007</cp:lastModifiedBy>
  <cp:revision>10</cp:revision>
  <dcterms:created xsi:type="dcterms:W3CDTF">2021-03-13T11:05:38Z</dcterms:created>
  <dcterms:modified xsi:type="dcterms:W3CDTF">2021-03-13T13:03:17Z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