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
      <p:font typeface="Merriweather"/>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erriweather-regular.fntdata"/><Relationship Id="rId14" Type="http://schemas.openxmlformats.org/officeDocument/2006/relationships/font" Target="fonts/Roboto-boldItalic.fntdata"/><Relationship Id="rId17" Type="http://schemas.openxmlformats.org/officeDocument/2006/relationships/font" Target="fonts/Merriweather-italic.fntdata"/><Relationship Id="rId16" Type="http://schemas.openxmlformats.org/officeDocument/2006/relationships/font" Target="fonts/Merriweather-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Merriweather-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4534142411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4534142411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534142411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534142411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534142411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534142411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534142411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534142411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ru" sz="3000">
                <a:solidFill>
                  <a:srgbClr val="000000"/>
                </a:solidFill>
                <a:latin typeface="Arial"/>
                <a:ea typeface="Arial"/>
                <a:cs typeface="Arial"/>
                <a:sym typeface="Arial"/>
              </a:rPr>
              <a:t>Papers Mapping Mutable Genres in Structurally Complex Volumes</a:t>
            </a:r>
            <a:endParaRPr sz="3000">
              <a:solidFill>
                <a:srgbClr val="000000"/>
              </a:solidFill>
              <a:latin typeface="Arial"/>
              <a:ea typeface="Arial"/>
              <a:cs typeface="Arial"/>
              <a:sym typeface="Arial"/>
            </a:endParaRPr>
          </a:p>
          <a:p>
            <a:pPr indent="0" lvl="0" marL="0" rtl="0" algn="ctr">
              <a:lnSpc>
                <a:spcPct val="115000"/>
              </a:lnSpc>
              <a:spcBef>
                <a:spcPts val="0"/>
              </a:spcBef>
              <a:spcAft>
                <a:spcPts val="0"/>
              </a:spcAft>
              <a:buNone/>
            </a:pPr>
            <a:r>
              <a:t/>
            </a:r>
            <a:endParaRPr sz="30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65" name="Google Shape;65;p13"/>
          <p:cNvSpPr txBox="1"/>
          <p:nvPr>
            <p:ph idx="1" type="subTitle"/>
          </p:nvPr>
        </p:nvSpPr>
        <p:spPr>
          <a:xfrm>
            <a:off x="1813500" y="1903025"/>
            <a:ext cx="5517000" cy="7383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ru" sz="1800">
                <a:solidFill>
                  <a:srgbClr val="000000"/>
                </a:solidFill>
                <a:latin typeface="Arial"/>
                <a:ea typeface="Arial"/>
                <a:cs typeface="Arial"/>
                <a:sym typeface="Arial"/>
              </a:rPr>
              <a:t>(</a:t>
            </a:r>
            <a:r>
              <a:rPr lang="ru" sz="1800">
                <a:solidFill>
                  <a:srgbClr val="000000"/>
                </a:solidFill>
                <a:latin typeface="Arial"/>
                <a:ea typeface="Arial"/>
                <a:cs typeface="Arial"/>
                <a:sym typeface="Arial"/>
              </a:rPr>
              <a:t>Картирование нестабильных жанров в текстовых объемах сложной структуры)</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4517350" y="88025"/>
            <a:ext cx="4517400" cy="133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rgbClr val="000000"/>
                </a:solidFill>
              </a:rPr>
              <a:t>Сравнение результатов обработки текста классификаторами, натренированными на текстовых массивах 18 и 19 века  </a:t>
            </a:r>
            <a:endParaRPr sz="1800">
              <a:solidFill>
                <a:srgbClr val="000000"/>
              </a:solidFill>
            </a:endParaRPr>
          </a:p>
        </p:txBody>
      </p:sp>
      <p:sp>
        <p:nvSpPr>
          <p:cNvPr id="71" name="Google Shape;71;p14"/>
          <p:cNvSpPr txBox="1"/>
          <p:nvPr>
            <p:ph idx="1" type="body"/>
          </p:nvPr>
        </p:nvSpPr>
        <p:spPr>
          <a:xfrm>
            <a:off x="4572000" y="1420625"/>
            <a:ext cx="4517400" cy="2027700"/>
          </a:xfrm>
          <a:prstGeom prst="rect">
            <a:avLst/>
          </a:prstGeom>
        </p:spPr>
        <p:txBody>
          <a:bodyPr anchorCtr="0" anchor="t" bIns="72000" lIns="91425" spcFirstLastPara="1" rIns="91425" wrap="square" tIns="72000">
            <a:noAutofit/>
          </a:bodyPr>
          <a:lstStyle/>
          <a:p>
            <a:pPr indent="0" lvl="0" marL="0" rtl="0" algn="l">
              <a:spcBef>
                <a:spcPts val="0"/>
              </a:spcBef>
              <a:spcAft>
                <a:spcPts val="0"/>
              </a:spcAft>
              <a:buNone/>
            </a:pPr>
            <a:r>
              <a:rPr b="1" lang="ru"/>
              <a:t>Рис. 1. </a:t>
            </a:r>
            <a:r>
              <a:rPr lang="ru"/>
              <a:t>График рассеяния для 1000 случайно выбранных массивов текста из корпуса в 469200 массивов текстов 18 и 19 века электронной библиотеки HathiTrust. Классификаторы, натренированные на текстовых массивах разных веков, определяли вероятность того, что текст - художественный.</a:t>
            </a:r>
            <a:r>
              <a:rPr lang="ru" sz="1000">
                <a:solidFill>
                  <a:srgbClr val="000000"/>
                </a:solidFill>
              </a:rPr>
              <a:t> </a:t>
            </a:r>
            <a:endParaRPr sz="1000">
              <a:solidFill>
                <a:srgbClr val="000000"/>
              </a:solidFill>
            </a:endParaRPr>
          </a:p>
          <a:p>
            <a:pPr indent="0" lvl="0" marL="0" rtl="0" algn="l">
              <a:spcBef>
                <a:spcPts val="1600"/>
              </a:spcBef>
              <a:spcAft>
                <a:spcPts val="0"/>
              </a:spcAft>
              <a:buNone/>
            </a:pPr>
            <a:r>
              <a:rPr b="1" lang="ru"/>
              <a:t>Горизонтальная ось</a:t>
            </a:r>
            <a:r>
              <a:rPr lang="ru"/>
              <a:t> - в</a:t>
            </a:r>
            <a:r>
              <a:rPr lang="ru"/>
              <a:t>ероятность того, что текст является художественным, при обработке 18в.-специфичным  классификатором.</a:t>
            </a:r>
            <a:endParaRPr/>
          </a:p>
          <a:p>
            <a:pPr indent="0" lvl="0" marL="0" rtl="0" algn="l">
              <a:spcBef>
                <a:spcPts val="1600"/>
              </a:spcBef>
              <a:spcAft>
                <a:spcPts val="0"/>
              </a:spcAft>
              <a:buNone/>
            </a:pPr>
            <a:r>
              <a:rPr b="1" lang="ru"/>
              <a:t>Вертикальная ось</a:t>
            </a:r>
            <a:r>
              <a:rPr lang="ru"/>
              <a:t> - </a:t>
            </a:r>
            <a:r>
              <a:rPr lang="ru"/>
              <a:t>вероятность того, что текст является художественным, при обработке 19в.-специфичным  классификатором.</a:t>
            </a:r>
            <a:endParaRPr/>
          </a:p>
          <a:p>
            <a:pPr indent="0" lvl="0" marL="0" rtl="0" algn="l">
              <a:spcBef>
                <a:spcPts val="1600"/>
              </a:spcBef>
              <a:spcAft>
                <a:spcPts val="1600"/>
              </a:spcAft>
              <a:buNone/>
            </a:pPr>
            <a:r>
              <a:t/>
            </a:r>
            <a:endParaRPr/>
          </a:p>
        </p:txBody>
      </p:sp>
      <p:pic>
        <p:nvPicPr>
          <p:cNvPr id="72" name="Google Shape;72;p14"/>
          <p:cNvPicPr preferRelativeResize="0"/>
          <p:nvPr/>
        </p:nvPicPr>
        <p:blipFill>
          <a:blip r:embed="rId3">
            <a:alphaModFix/>
          </a:blip>
          <a:stretch>
            <a:fillRect/>
          </a:stretch>
        </p:blipFill>
        <p:spPr>
          <a:xfrm>
            <a:off x="81950" y="628900"/>
            <a:ext cx="4148400" cy="38856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type="title"/>
          </p:nvPr>
        </p:nvSpPr>
        <p:spPr>
          <a:xfrm>
            <a:off x="4517350" y="88025"/>
            <a:ext cx="4517400" cy="133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rgbClr val="000000"/>
                </a:solidFill>
              </a:rPr>
              <a:t>Использование классификаторов для изучения особенностей текстов разных периодов </a:t>
            </a:r>
            <a:endParaRPr sz="1800">
              <a:solidFill>
                <a:srgbClr val="000000"/>
              </a:solidFill>
            </a:endParaRPr>
          </a:p>
        </p:txBody>
      </p:sp>
      <p:sp>
        <p:nvSpPr>
          <p:cNvPr id="78" name="Google Shape;78;p15"/>
          <p:cNvSpPr txBox="1"/>
          <p:nvPr>
            <p:ph idx="1" type="body"/>
          </p:nvPr>
        </p:nvSpPr>
        <p:spPr>
          <a:xfrm>
            <a:off x="4572000" y="1262400"/>
            <a:ext cx="4517400" cy="2027700"/>
          </a:xfrm>
          <a:prstGeom prst="rect">
            <a:avLst/>
          </a:prstGeom>
        </p:spPr>
        <p:txBody>
          <a:bodyPr anchorCtr="0" anchor="t" bIns="72000" lIns="91425" spcFirstLastPara="1" rIns="91425" wrap="square" tIns="72000">
            <a:noAutofit/>
          </a:bodyPr>
          <a:lstStyle/>
          <a:p>
            <a:pPr indent="0" lvl="0" marL="0" rtl="0" algn="l">
              <a:spcBef>
                <a:spcPts val="0"/>
              </a:spcBef>
              <a:spcAft>
                <a:spcPts val="0"/>
              </a:spcAft>
              <a:buNone/>
            </a:pPr>
            <a:r>
              <a:rPr b="1" lang="ru"/>
              <a:t>Рис. 2. </a:t>
            </a:r>
            <a:r>
              <a:rPr lang="ru"/>
              <a:t>График средней вероятности того, что художественный текст написан от первого лица для разных лет. Точки на графике представляют собой усреднение вероятности для каждого пятилетнего периода. Линия тренда со стандартными отклонениями построена с помощью</a:t>
            </a:r>
            <a:r>
              <a:rPr lang="ru"/>
              <a:t> Лоэссова сглаживания. Данные получены на основе корпуса </a:t>
            </a:r>
            <a:r>
              <a:rPr lang="ru"/>
              <a:t>из 32209 художественных текстов электронной библиотеки HathiTrust.</a:t>
            </a:r>
            <a:endParaRPr/>
          </a:p>
          <a:p>
            <a:pPr indent="0" lvl="0" marL="0" rtl="0" algn="l">
              <a:spcBef>
                <a:spcPts val="1600"/>
              </a:spcBef>
              <a:spcAft>
                <a:spcPts val="0"/>
              </a:spcAft>
              <a:buNone/>
            </a:pPr>
            <a:r>
              <a:rPr b="1" lang="ru"/>
              <a:t>Горизонтальная ось</a:t>
            </a:r>
            <a:r>
              <a:rPr lang="ru"/>
              <a:t> - годы (1700 - 1899)</a:t>
            </a:r>
            <a:endParaRPr/>
          </a:p>
          <a:p>
            <a:pPr indent="0" lvl="0" marL="0" rtl="0" algn="l">
              <a:spcBef>
                <a:spcPts val="1600"/>
              </a:spcBef>
              <a:spcAft>
                <a:spcPts val="0"/>
              </a:spcAft>
              <a:buNone/>
            </a:pPr>
            <a:r>
              <a:rPr b="1" lang="ru"/>
              <a:t>Вертикальная ось</a:t>
            </a:r>
            <a:r>
              <a:rPr lang="ru"/>
              <a:t> - с</a:t>
            </a:r>
            <a:r>
              <a:rPr lang="ru"/>
              <a:t>редняя вероятность того, что художественный текст написан от первого лица.</a:t>
            </a:r>
            <a:endParaRPr/>
          </a:p>
          <a:p>
            <a:pPr indent="0" lvl="0" marL="0" rtl="0" algn="l">
              <a:spcBef>
                <a:spcPts val="1600"/>
              </a:spcBef>
              <a:spcAft>
                <a:spcPts val="1600"/>
              </a:spcAft>
              <a:buNone/>
            </a:pPr>
            <a:r>
              <a:t/>
            </a:r>
            <a:endParaRPr/>
          </a:p>
        </p:txBody>
      </p:sp>
      <p:pic>
        <p:nvPicPr>
          <p:cNvPr id="79" name="Google Shape;79;p15"/>
          <p:cNvPicPr preferRelativeResize="0"/>
          <p:nvPr/>
        </p:nvPicPr>
        <p:blipFill>
          <a:blip r:embed="rId3">
            <a:alphaModFix/>
          </a:blip>
          <a:stretch>
            <a:fillRect/>
          </a:stretch>
        </p:blipFill>
        <p:spPr>
          <a:xfrm>
            <a:off x="72275" y="746825"/>
            <a:ext cx="4143698" cy="35294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4517350" y="88025"/>
            <a:ext cx="4517400" cy="133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rgbClr val="000000"/>
                </a:solidFill>
              </a:rPr>
              <a:t>Использование классификаторов для изучения особенностей текстов разных периодов </a:t>
            </a:r>
            <a:r>
              <a:rPr lang="ru" sz="1800">
                <a:solidFill>
                  <a:srgbClr val="000000"/>
                </a:solidFill>
              </a:rPr>
              <a:t> </a:t>
            </a:r>
            <a:endParaRPr sz="1800">
              <a:solidFill>
                <a:srgbClr val="000000"/>
              </a:solidFill>
            </a:endParaRPr>
          </a:p>
        </p:txBody>
      </p:sp>
      <p:sp>
        <p:nvSpPr>
          <p:cNvPr id="85" name="Google Shape;85;p16"/>
          <p:cNvSpPr txBox="1"/>
          <p:nvPr>
            <p:ph idx="1" type="body"/>
          </p:nvPr>
        </p:nvSpPr>
        <p:spPr>
          <a:xfrm>
            <a:off x="4572000" y="1420625"/>
            <a:ext cx="4517400" cy="2027700"/>
          </a:xfrm>
          <a:prstGeom prst="rect">
            <a:avLst/>
          </a:prstGeom>
        </p:spPr>
        <p:txBody>
          <a:bodyPr anchorCtr="0" anchor="t" bIns="72000" lIns="91425" spcFirstLastPara="1" rIns="91425" wrap="square" tIns="72000">
            <a:noAutofit/>
          </a:bodyPr>
          <a:lstStyle/>
          <a:p>
            <a:pPr indent="0" lvl="0" marL="0" rtl="0" algn="l">
              <a:spcBef>
                <a:spcPts val="0"/>
              </a:spcBef>
              <a:spcAft>
                <a:spcPts val="0"/>
              </a:spcAft>
              <a:buNone/>
            </a:pPr>
            <a:r>
              <a:rPr b="1" lang="ru"/>
              <a:t>Рис. 3. </a:t>
            </a:r>
            <a:r>
              <a:rPr lang="ru"/>
              <a:t>График средней вероятности того, что художественный текст написан от первого лица для разных лет. Данные получены на основе корпуса из 774 художественных текстов, собранных разными людьми из разных источников. Столбцы на графике отражают усреднение вероятности для периода в двадцать лет (поскольку общее n выборки относительно мало). </a:t>
            </a:r>
            <a:endParaRPr/>
          </a:p>
          <a:p>
            <a:pPr indent="0" lvl="0" marL="0" rtl="0" algn="l">
              <a:spcBef>
                <a:spcPts val="1600"/>
              </a:spcBef>
              <a:spcAft>
                <a:spcPts val="0"/>
              </a:spcAft>
              <a:buNone/>
            </a:pPr>
            <a:r>
              <a:rPr b="1" lang="ru"/>
              <a:t>Горизонтальная ось</a:t>
            </a:r>
            <a:r>
              <a:rPr lang="ru"/>
              <a:t> - годы (1700 - 1899)</a:t>
            </a:r>
            <a:endParaRPr/>
          </a:p>
          <a:p>
            <a:pPr indent="0" lvl="0" marL="0" rtl="0" algn="l">
              <a:spcBef>
                <a:spcPts val="1600"/>
              </a:spcBef>
              <a:spcAft>
                <a:spcPts val="0"/>
              </a:spcAft>
              <a:buNone/>
            </a:pPr>
            <a:r>
              <a:rPr b="1" lang="ru"/>
              <a:t>Вертикальная ось</a:t>
            </a:r>
            <a:r>
              <a:rPr lang="ru"/>
              <a:t> - средняя вероятность того, что художественный текст написан от первого лица.</a:t>
            </a:r>
            <a:endParaRPr/>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pic>
        <p:nvPicPr>
          <p:cNvPr id="86" name="Google Shape;86;p16"/>
          <p:cNvPicPr preferRelativeResize="0"/>
          <p:nvPr/>
        </p:nvPicPr>
        <p:blipFill>
          <a:blip r:embed="rId3">
            <a:alphaModFix/>
          </a:blip>
          <a:stretch>
            <a:fillRect/>
          </a:stretch>
        </p:blipFill>
        <p:spPr>
          <a:xfrm>
            <a:off x="60200" y="1010750"/>
            <a:ext cx="4158799" cy="30015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pic>
        <p:nvPicPr>
          <p:cNvPr id="91" name="Google Shape;91;p17"/>
          <p:cNvPicPr preferRelativeResize="0"/>
          <p:nvPr/>
        </p:nvPicPr>
        <p:blipFill>
          <a:blip r:embed="rId3">
            <a:alphaModFix/>
          </a:blip>
          <a:stretch>
            <a:fillRect/>
          </a:stretch>
        </p:blipFill>
        <p:spPr>
          <a:xfrm>
            <a:off x="92175" y="214800"/>
            <a:ext cx="6484749" cy="4439350"/>
          </a:xfrm>
          <a:prstGeom prst="rect">
            <a:avLst/>
          </a:prstGeom>
          <a:noFill/>
          <a:ln>
            <a:noFill/>
          </a:ln>
        </p:spPr>
      </p:pic>
      <p:sp>
        <p:nvSpPr>
          <p:cNvPr id="92" name="Google Shape;92;p17"/>
          <p:cNvSpPr txBox="1"/>
          <p:nvPr>
            <p:ph type="title"/>
          </p:nvPr>
        </p:nvSpPr>
        <p:spPr>
          <a:xfrm>
            <a:off x="5391450" y="88025"/>
            <a:ext cx="3752400" cy="82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rgbClr val="000000"/>
                </a:solidFill>
              </a:rPr>
              <a:t>Преимущества сглаживания по Маркову</a:t>
            </a:r>
            <a:endParaRPr sz="1800">
              <a:solidFill>
                <a:srgbClr val="000000"/>
              </a:solidFill>
            </a:endParaRPr>
          </a:p>
        </p:txBody>
      </p:sp>
      <p:sp>
        <p:nvSpPr>
          <p:cNvPr id="93" name="Google Shape;93;p17"/>
          <p:cNvSpPr txBox="1"/>
          <p:nvPr>
            <p:ph idx="1" type="body"/>
          </p:nvPr>
        </p:nvSpPr>
        <p:spPr>
          <a:xfrm>
            <a:off x="5446950" y="847625"/>
            <a:ext cx="3641400" cy="2027700"/>
          </a:xfrm>
          <a:prstGeom prst="rect">
            <a:avLst/>
          </a:prstGeom>
        </p:spPr>
        <p:txBody>
          <a:bodyPr anchorCtr="0" anchor="t" bIns="72000" lIns="91425" spcFirstLastPara="1" rIns="91425" wrap="square" tIns="72000">
            <a:noAutofit/>
          </a:bodyPr>
          <a:lstStyle/>
          <a:p>
            <a:pPr indent="0" lvl="0" marL="0" rtl="0" algn="l">
              <a:spcBef>
                <a:spcPts val="0"/>
              </a:spcBef>
              <a:spcAft>
                <a:spcPts val="0"/>
              </a:spcAft>
              <a:buNone/>
            </a:pPr>
            <a:r>
              <a:rPr lang="ru"/>
              <a:t>Рис. 4. График сравнительной точности определения классификатором жанра текста со сглаживанием Маркова и без.</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sz="1000"/>
          </a:p>
          <a:p>
            <a:pPr indent="0" lvl="0" marL="0" rtl="0" algn="l">
              <a:spcBef>
                <a:spcPts val="1600"/>
              </a:spcBef>
              <a:spcAft>
                <a:spcPts val="1600"/>
              </a:spcAft>
              <a:buNone/>
            </a:pPr>
            <a:r>
              <a:rPr lang="ru"/>
              <a:t>На вертикальной оси отложены различные категории “жанров”. На горизонтальной оси - значения F1 для соответствующих жанров. Последние 2 категории вертикальной оси -- микро- и макроусреднение по всем жанрам.</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