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A081-47AD-414A-867E-BEAB6959DC4D}" type="datetimeFigureOut">
              <a:rPr lang="ar-SY" smtClean="0"/>
              <a:t>05/10/1443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5D1E-1D72-44A1-9790-AECB97565129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774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A081-47AD-414A-867E-BEAB6959DC4D}" type="datetimeFigureOut">
              <a:rPr lang="ar-SY" smtClean="0"/>
              <a:t>05/10/1443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5D1E-1D72-44A1-9790-AECB97565129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27296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A081-47AD-414A-867E-BEAB6959DC4D}" type="datetimeFigureOut">
              <a:rPr lang="ar-SY" smtClean="0"/>
              <a:t>05/10/1443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5D1E-1D72-44A1-9790-AECB97565129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8268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A081-47AD-414A-867E-BEAB6959DC4D}" type="datetimeFigureOut">
              <a:rPr lang="ar-SY" smtClean="0"/>
              <a:t>05/10/1443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5D1E-1D72-44A1-9790-AECB97565129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83663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A081-47AD-414A-867E-BEAB6959DC4D}" type="datetimeFigureOut">
              <a:rPr lang="ar-SY" smtClean="0"/>
              <a:t>05/10/1443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5D1E-1D72-44A1-9790-AECB97565129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50210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A081-47AD-414A-867E-BEAB6959DC4D}" type="datetimeFigureOut">
              <a:rPr lang="ar-SY" smtClean="0"/>
              <a:t>05/10/1443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5D1E-1D72-44A1-9790-AECB97565129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4224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A081-47AD-414A-867E-BEAB6959DC4D}" type="datetimeFigureOut">
              <a:rPr lang="ar-SY" smtClean="0"/>
              <a:t>05/10/1443</a:t>
            </a:fld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5D1E-1D72-44A1-9790-AECB97565129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245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A081-47AD-414A-867E-BEAB6959DC4D}" type="datetimeFigureOut">
              <a:rPr lang="ar-SY" smtClean="0"/>
              <a:t>05/10/1443</a:t>
            </a:fld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5D1E-1D72-44A1-9790-AECB97565129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2341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A081-47AD-414A-867E-BEAB6959DC4D}" type="datetimeFigureOut">
              <a:rPr lang="ar-SY" smtClean="0"/>
              <a:t>05/10/1443</a:t>
            </a:fld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5D1E-1D72-44A1-9790-AECB97565129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42723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A081-47AD-414A-867E-BEAB6959DC4D}" type="datetimeFigureOut">
              <a:rPr lang="ar-SY" smtClean="0"/>
              <a:t>05/10/1443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5D1E-1D72-44A1-9790-AECB97565129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21974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A081-47AD-414A-867E-BEAB6959DC4D}" type="datetimeFigureOut">
              <a:rPr lang="ar-SY" smtClean="0"/>
              <a:t>05/10/1443</a:t>
            </a:fld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5D1E-1D72-44A1-9790-AECB97565129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38916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EA081-47AD-414A-867E-BEAB6959DC4D}" type="datetimeFigureOut">
              <a:rPr lang="ar-SY" smtClean="0"/>
              <a:t>05/10/1443</a:t>
            </a:fld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F5D1E-1D72-44A1-9790-AECB97565129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1138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with Bader</a:t>
            </a:r>
            <a:endParaRPr lang="ar-SY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✌</a:t>
            </a:r>
            <a:endParaRPr lang="ar-SY" sz="8000" dirty="0"/>
          </a:p>
        </p:txBody>
      </p:sp>
    </p:spTree>
    <p:extLst>
      <p:ext uri="{BB962C8B-B14F-4D97-AF65-F5344CB8AC3E}">
        <p14:creationId xmlns:p14="http://schemas.microsoft.com/office/powerpoint/2010/main" val="31183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-327547" y="346058"/>
            <a:ext cx="1211884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3200" dirty="0" err="1" smtClean="0"/>
              <a:t>ناخذ</a:t>
            </a:r>
            <a:r>
              <a:rPr lang="ar-SY" sz="3200" dirty="0" smtClean="0"/>
              <a:t> ملفات الفرز للنهائيات </a:t>
            </a:r>
            <a:r>
              <a:rPr lang="en-US" sz="3200" dirty="0" err="1" smtClean="0"/>
              <a:t>Final_Running</a:t>
            </a:r>
            <a:r>
              <a:rPr lang="en-US" sz="3200" dirty="0"/>
              <a:t> </a:t>
            </a:r>
            <a:r>
              <a:rPr lang="en-US" sz="3200" dirty="0" smtClean="0"/>
              <a:t>, </a:t>
            </a:r>
            <a:r>
              <a:rPr lang="en-US" sz="3200" dirty="0" err="1" smtClean="0"/>
              <a:t>Final_jumping</a:t>
            </a:r>
            <a:r>
              <a:rPr lang="en-US" sz="3200" dirty="0" smtClean="0"/>
              <a:t> , </a:t>
            </a:r>
            <a:r>
              <a:rPr lang="en-US" sz="3200" dirty="0" err="1" smtClean="0"/>
              <a:t>Final_throwing</a:t>
            </a:r>
            <a:r>
              <a:rPr lang="ar-SY" sz="3200" dirty="0" smtClean="0"/>
              <a:t> </a:t>
            </a:r>
          </a:p>
        </p:txBody>
      </p:sp>
      <p:graphicFrame>
        <p:nvGraphicFramePr>
          <p:cNvPr id="3" name="جدول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17153"/>
              </p:ext>
            </p:extLst>
          </p:nvPr>
        </p:nvGraphicFramePr>
        <p:xfrm>
          <a:off x="2231666" y="1642025"/>
          <a:ext cx="1112708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55250"/>
              </p:ext>
            </p:extLst>
          </p:nvPr>
        </p:nvGraphicFramePr>
        <p:xfrm>
          <a:off x="2231666" y="2913541"/>
          <a:ext cx="1112708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77479"/>
              </p:ext>
            </p:extLst>
          </p:nvPr>
        </p:nvGraphicFramePr>
        <p:xfrm>
          <a:off x="2231666" y="4291275"/>
          <a:ext cx="1112708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sp>
        <p:nvSpPr>
          <p:cNvPr id="6" name="مربع نص 5"/>
          <p:cNvSpPr txBox="1"/>
          <p:nvPr/>
        </p:nvSpPr>
        <p:spPr>
          <a:xfrm>
            <a:off x="150126" y="1864455"/>
            <a:ext cx="23448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err="1" smtClean="0"/>
              <a:t>Final_Running</a:t>
            </a:r>
            <a:endParaRPr lang="ar-SY" sz="2000" b="1" dirty="0"/>
          </a:p>
        </p:txBody>
      </p:sp>
      <p:sp>
        <p:nvSpPr>
          <p:cNvPr id="7" name="مربع نص 6"/>
          <p:cNvSpPr txBox="1"/>
          <p:nvPr/>
        </p:nvSpPr>
        <p:spPr>
          <a:xfrm>
            <a:off x="150125" y="3198608"/>
            <a:ext cx="23448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err="1" smtClean="0"/>
              <a:t>Final_Jumping</a:t>
            </a:r>
            <a:endParaRPr lang="ar-SY" sz="2000" b="1" dirty="0"/>
          </a:p>
        </p:txBody>
      </p:sp>
      <p:sp>
        <p:nvSpPr>
          <p:cNvPr id="8" name="مربع نص 7"/>
          <p:cNvSpPr txBox="1"/>
          <p:nvPr/>
        </p:nvSpPr>
        <p:spPr>
          <a:xfrm>
            <a:off x="0" y="4507785"/>
            <a:ext cx="2495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err="1" smtClean="0"/>
              <a:t>Final_throwing</a:t>
            </a:r>
            <a:endParaRPr lang="ar-SY" sz="2000" b="1" dirty="0"/>
          </a:p>
        </p:txBody>
      </p:sp>
      <p:cxnSp>
        <p:nvCxnSpPr>
          <p:cNvPr id="9" name="رابط كسهم مستقيم 8"/>
          <p:cNvCxnSpPr/>
          <p:nvPr/>
        </p:nvCxnSpPr>
        <p:spPr>
          <a:xfrm>
            <a:off x="3517359" y="2300711"/>
            <a:ext cx="213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3363159" y="1956284"/>
            <a:ext cx="234487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1400" b="1" dirty="0" smtClean="0"/>
              <a:t>إيجاد مجموع الثواني لكل رياضي</a:t>
            </a:r>
            <a:endParaRPr lang="ar-SY" sz="1400" b="1" dirty="0"/>
          </a:p>
        </p:txBody>
      </p:sp>
      <p:cxnSp>
        <p:nvCxnSpPr>
          <p:cNvPr id="13" name="رابط كسهم مستقيم 12"/>
          <p:cNvCxnSpPr/>
          <p:nvPr/>
        </p:nvCxnSpPr>
        <p:spPr>
          <a:xfrm>
            <a:off x="3517359" y="3550772"/>
            <a:ext cx="213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مربع نص 13"/>
          <p:cNvSpPr txBox="1"/>
          <p:nvPr/>
        </p:nvSpPr>
        <p:spPr>
          <a:xfrm>
            <a:off x="3363159" y="3206345"/>
            <a:ext cx="234487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1400" b="1" dirty="0" smtClean="0"/>
              <a:t>إيجاد مجموع الامتار لكل رياضي</a:t>
            </a:r>
            <a:endParaRPr lang="ar-SY" sz="1400" b="1" dirty="0"/>
          </a:p>
        </p:txBody>
      </p:sp>
      <p:cxnSp>
        <p:nvCxnSpPr>
          <p:cNvPr id="15" name="رابط كسهم مستقيم 14"/>
          <p:cNvCxnSpPr/>
          <p:nvPr/>
        </p:nvCxnSpPr>
        <p:spPr>
          <a:xfrm>
            <a:off x="3517359" y="4943666"/>
            <a:ext cx="213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مربع نص 15"/>
          <p:cNvSpPr txBox="1"/>
          <p:nvPr/>
        </p:nvSpPr>
        <p:spPr>
          <a:xfrm>
            <a:off x="3363159" y="4599239"/>
            <a:ext cx="234487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1400" b="1" dirty="0" smtClean="0"/>
              <a:t>إيجاد مجموع الامتار لكل رياضي</a:t>
            </a:r>
            <a:endParaRPr lang="ar-SY" sz="1400" b="1" dirty="0"/>
          </a:p>
        </p:txBody>
      </p:sp>
      <p:graphicFrame>
        <p:nvGraphicFramePr>
          <p:cNvPr id="17" name="جدول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9343"/>
              </p:ext>
            </p:extLst>
          </p:nvPr>
        </p:nvGraphicFramePr>
        <p:xfrm>
          <a:off x="5821290" y="1673614"/>
          <a:ext cx="556354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graphicFrame>
        <p:nvGraphicFramePr>
          <p:cNvPr id="18" name="جدول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66182"/>
              </p:ext>
            </p:extLst>
          </p:nvPr>
        </p:nvGraphicFramePr>
        <p:xfrm>
          <a:off x="5821290" y="3022036"/>
          <a:ext cx="556354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graphicFrame>
        <p:nvGraphicFramePr>
          <p:cNvPr id="19" name="جدول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376394"/>
              </p:ext>
            </p:extLst>
          </p:nvPr>
        </p:nvGraphicFramePr>
        <p:xfrm>
          <a:off x="5821290" y="4291275"/>
          <a:ext cx="556354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cxnSp>
        <p:nvCxnSpPr>
          <p:cNvPr id="20" name="رابط كسهم مستقيم 19"/>
          <p:cNvCxnSpPr/>
          <p:nvPr/>
        </p:nvCxnSpPr>
        <p:spPr>
          <a:xfrm>
            <a:off x="6522141" y="2300711"/>
            <a:ext cx="18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مربع نص 22"/>
          <p:cNvSpPr txBox="1"/>
          <p:nvPr/>
        </p:nvSpPr>
        <p:spPr>
          <a:xfrm>
            <a:off x="9717206" y="2087834"/>
            <a:ext cx="21080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1400" b="1" dirty="0" smtClean="0"/>
              <a:t>نأخذ افضل </a:t>
            </a:r>
            <a:r>
              <a:rPr lang="en-US" sz="1400" b="1" dirty="0" smtClean="0"/>
              <a:t>6</a:t>
            </a:r>
            <a:r>
              <a:rPr lang="ar-SY" sz="1400" b="1" dirty="0" smtClean="0"/>
              <a:t> رياضيين وهم المرشحين للدخول الى النهائيات</a:t>
            </a:r>
            <a:endParaRPr lang="ar-SY" sz="1400" b="1" dirty="0"/>
          </a:p>
        </p:txBody>
      </p:sp>
      <p:graphicFrame>
        <p:nvGraphicFramePr>
          <p:cNvPr id="24" name="جدول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77945"/>
              </p:ext>
            </p:extLst>
          </p:nvPr>
        </p:nvGraphicFramePr>
        <p:xfrm>
          <a:off x="8630194" y="1673614"/>
          <a:ext cx="556354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cxnSp>
        <p:nvCxnSpPr>
          <p:cNvPr id="25" name="رابط كسهم مستقيم 24"/>
          <p:cNvCxnSpPr/>
          <p:nvPr/>
        </p:nvCxnSpPr>
        <p:spPr>
          <a:xfrm>
            <a:off x="6522141" y="3649133"/>
            <a:ext cx="18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مربع نص 25"/>
          <p:cNvSpPr txBox="1"/>
          <p:nvPr/>
        </p:nvSpPr>
        <p:spPr>
          <a:xfrm>
            <a:off x="6408151" y="3284883"/>
            <a:ext cx="21080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1400" b="1" dirty="0" smtClean="0"/>
              <a:t>ترتيب تنازلي بالنسبة للمجموع</a:t>
            </a:r>
            <a:endParaRPr lang="ar-SY" sz="1400" b="1" dirty="0"/>
          </a:p>
        </p:txBody>
      </p:sp>
      <p:graphicFrame>
        <p:nvGraphicFramePr>
          <p:cNvPr id="27" name="جدول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99529"/>
              </p:ext>
            </p:extLst>
          </p:nvPr>
        </p:nvGraphicFramePr>
        <p:xfrm>
          <a:off x="8630194" y="3022036"/>
          <a:ext cx="556354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cxnSp>
        <p:nvCxnSpPr>
          <p:cNvPr id="28" name="رابط كسهم مستقيم 27"/>
          <p:cNvCxnSpPr/>
          <p:nvPr/>
        </p:nvCxnSpPr>
        <p:spPr>
          <a:xfrm>
            <a:off x="6522141" y="4918372"/>
            <a:ext cx="187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مربع نص 28"/>
          <p:cNvSpPr txBox="1"/>
          <p:nvPr/>
        </p:nvSpPr>
        <p:spPr>
          <a:xfrm>
            <a:off x="6408151" y="4554122"/>
            <a:ext cx="21080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1400" b="1" dirty="0" smtClean="0"/>
              <a:t>ترتيب تنازلي بالنسبة للمجموع</a:t>
            </a:r>
            <a:endParaRPr lang="ar-SY" sz="1400" b="1" dirty="0"/>
          </a:p>
        </p:txBody>
      </p:sp>
      <p:graphicFrame>
        <p:nvGraphicFramePr>
          <p:cNvPr id="30" name="جدول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77080"/>
              </p:ext>
            </p:extLst>
          </p:nvPr>
        </p:nvGraphicFramePr>
        <p:xfrm>
          <a:off x="8630194" y="4291275"/>
          <a:ext cx="556354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cxnSp>
        <p:nvCxnSpPr>
          <p:cNvPr id="31" name="رابط كسهم مستقيم 30"/>
          <p:cNvCxnSpPr/>
          <p:nvPr/>
        </p:nvCxnSpPr>
        <p:spPr>
          <a:xfrm>
            <a:off x="9306284" y="2300711"/>
            <a:ext cx="41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مربع نص 33"/>
          <p:cNvSpPr txBox="1"/>
          <p:nvPr/>
        </p:nvSpPr>
        <p:spPr>
          <a:xfrm>
            <a:off x="9717206" y="3331050"/>
            <a:ext cx="21080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1400" b="1" dirty="0" smtClean="0"/>
              <a:t>نأخذ افضل </a:t>
            </a:r>
            <a:r>
              <a:rPr lang="en-US" sz="1400" b="1" dirty="0" smtClean="0"/>
              <a:t>6</a:t>
            </a:r>
            <a:r>
              <a:rPr lang="ar-SY" sz="1400" b="1" dirty="0" smtClean="0"/>
              <a:t> رياضيين وهم المرشحين للدخول الى النهائيات</a:t>
            </a:r>
            <a:endParaRPr lang="ar-SY" sz="1400" b="1" dirty="0"/>
          </a:p>
        </p:txBody>
      </p:sp>
      <p:cxnSp>
        <p:nvCxnSpPr>
          <p:cNvPr id="35" name="رابط كسهم مستقيم 34"/>
          <p:cNvCxnSpPr/>
          <p:nvPr/>
        </p:nvCxnSpPr>
        <p:spPr>
          <a:xfrm>
            <a:off x="9306284" y="3543927"/>
            <a:ext cx="41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مربع نص 35"/>
          <p:cNvSpPr txBox="1"/>
          <p:nvPr/>
        </p:nvSpPr>
        <p:spPr>
          <a:xfrm>
            <a:off x="9717206" y="4600289"/>
            <a:ext cx="21080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1400" b="1" dirty="0" smtClean="0"/>
              <a:t>نأخذ افضل </a:t>
            </a:r>
            <a:r>
              <a:rPr lang="en-US" sz="1400" b="1" dirty="0" smtClean="0"/>
              <a:t>6</a:t>
            </a:r>
            <a:r>
              <a:rPr lang="ar-SY" sz="1400" b="1" dirty="0" smtClean="0"/>
              <a:t> رياضيين وهم المرشحين للدخول الى النهائيات</a:t>
            </a:r>
            <a:endParaRPr lang="ar-SY" sz="1400" b="1" dirty="0"/>
          </a:p>
        </p:txBody>
      </p:sp>
      <p:cxnSp>
        <p:nvCxnSpPr>
          <p:cNvPr id="37" name="رابط كسهم مستقيم 36"/>
          <p:cNvCxnSpPr/>
          <p:nvPr/>
        </p:nvCxnSpPr>
        <p:spPr>
          <a:xfrm>
            <a:off x="9306284" y="4813166"/>
            <a:ext cx="41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مربع نص 37"/>
          <p:cNvSpPr txBox="1"/>
          <p:nvPr/>
        </p:nvSpPr>
        <p:spPr>
          <a:xfrm>
            <a:off x="683142" y="5713688"/>
            <a:ext cx="1083264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400" dirty="0" smtClean="0"/>
              <a:t>ثم نطبق عليهم خوارزمية جدول الوقت وذلك </a:t>
            </a:r>
            <a:r>
              <a:rPr lang="ar-SY" sz="2400" dirty="0" err="1" smtClean="0"/>
              <a:t>لايجاد</a:t>
            </a:r>
            <a:r>
              <a:rPr lang="ar-SY" sz="2400" dirty="0" smtClean="0"/>
              <a:t> الجدول الزمني لهم</a:t>
            </a:r>
          </a:p>
          <a:p>
            <a:r>
              <a:rPr lang="ar-SY" sz="2400" dirty="0" smtClean="0"/>
              <a:t>مع إضافة وقت توزيع الجوائز يقدر بـ نصف ساعة بعد انتهاء الرياضيين من اللعب</a:t>
            </a:r>
          </a:p>
        </p:txBody>
      </p:sp>
      <p:sp>
        <p:nvSpPr>
          <p:cNvPr id="39" name="مربع نص 38"/>
          <p:cNvSpPr txBox="1"/>
          <p:nvPr/>
        </p:nvSpPr>
        <p:spPr>
          <a:xfrm>
            <a:off x="6408151" y="1947339"/>
            <a:ext cx="21080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1400" b="1" dirty="0" smtClean="0"/>
              <a:t>ترتيب تصاعدي بالنسبة للمجموع</a:t>
            </a:r>
            <a:endParaRPr lang="ar-SY" sz="1400" b="1" dirty="0"/>
          </a:p>
        </p:txBody>
      </p:sp>
      <p:sp>
        <p:nvSpPr>
          <p:cNvPr id="40" name="مربع نص 39"/>
          <p:cNvSpPr txBox="1"/>
          <p:nvPr/>
        </p:nvSpPr>
        <p:spPr>
          <a:xfrm>
            <a:off x="9596317" y="1700696"/>
            <a:ext cx="23448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err="1" smtClean="0"/>
              <a:t>Final_Running</a:t>
            </a:r>
            <a:endParaRPr lang="ar-SY" sz="2000" b="1" dirty="0"/>
          </a:p>
        </p:txBody>
      </p:sp>
      <p:sp>
        <p:nvSpPr>
          <p:cNvPr id="41" name="مربع نص 40"/>
          <p:cNvSpPr txBox="1"/>
          <p:nvPr/>
        </p:nvSpPr>
        <p:spPr>
          <a:xfrm>
            <a:off x="9596317" y="2969701"/>
            <a:ext cx="23448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err="1" smtClean="0"/>
              <a:t>Final_Jumping</a:t>
            </a:r>
            <a:endParaRPr lang="ar-SY" sz="2000" b="1" dirty="0"/>
          </a:p>
        </p:txBody>
      </p:sp>
      <p:sp>
        <p:nvSpPr>
          <p:cNvPr id="42" name="مربع نص 41"/>
          <p:cNvSpPr txBox="1"/>
          <p:nvPr/>
        </p:nvSpPr>
        <p:spPr>
          <a:xfrm>
            <a:off x="9521254" y="4249475"/>
            <a:ext cx="2495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err="1" smtClean="0"/>
              <a:t>Final_throwing</a:t>
            </a: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34890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1" grpId="0"/>
      <p:bldP spid="14" grpId="0"/>
      <p:bldP spid="16" grpId="0"/>
      <p:bldP spid="23" grpId="0"/>
      <p:bldP spid="26" grpId="0"/>
      <p:bldP spid="29" grpId="0"/>
      <p:bldP spid="34" grpId="0"/>
      <p:bldP spid="36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1"/>
          </a:xfrm>
        </p:spPr>
        <p:txBody>
          <a:bodyPr>
            <a:normAutofit/>
          </a:bodyPr>
          <a:lstStyle/>
          <a:p>
            <a:r>
              <a:rPr lang="ar-SY" sz="3600" dirty="0" smtClean="0"/>
              <a:t>خطوات المشروع:</a:t>
            </a:r>
            <a:endParaRPr lang="ar-SY" sz="3600" dirty="0"/>
          </a:p>
        </p:txBody>
      </p:sp>
      <p:sp>
        <p:nvSpPr>
          <p:cNvPr id="6" name="مربع نص 5"/>
          <p:cNvSpPr txBox="1"/>
          <p:nvPr/>
        </p:nvSpPr>
        <p:spPr>
          <a:xfrm>
            <a:off x="838200" y="1565564"/>
            <a:ext cx="10515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ar-SY" sz="2400" dirty="0" smtClean="0"/>
              <a:t>فرز الملف المعطى بحسب الجنس والعمر</a:t>
            </a:r>
          </a:p>
          <a:p>
            <a:pPr marL="342900" indent="-342900">
              <a:buFont typeface="+mj-lt"/>
              <a:buAutoNum type="arabicPeriod"/>
            </a:pPr>
            <a:r>
              <a:rPr lang="ar-SY" sz="2400" dirty="0" smtClean="0"/>
              <a:t>إيجاد </a:t>
            </a:r>
            <a:r>
              <a:rPr lang="ar-SY" sz="2400" dirty="0" err="1" smtClean="0"/>
              <a:t>جدوال</a:t>
            </a:r>
            <a:r>
              <a:rPr lang="ar-SY" sz="2400" dirty="0" smtClean="0"/>
              <a:t> الوقت لكل الفرق .. لدينا الملف المعطى</a:t>
            </a:r>
          </a:p>
        </p:txBody>
      </p:sp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82235"/>
              </p:ext>
            </p:extLst>
          </p:nvPr>
        </p:nvGraphicFramePr>
        <p:xfrm>
          <a:off x="298554" y="3796145"/>
          <a:ext cx="3793760" cy="234418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58752">
                  <a:extLst>
                    <a:ext uri="{9D8B030D-6E8A-4147-A177-3AD203B41FA5}">
                      <a16:colId xmlns:a16="http://schemas.microsoft.com/office/drawing/2014/main" val="1784342197"/>
                    </a:ext>
                  </a:extLst>
                </a:gridCol>
                <a:gridCol w="758752">
                  <a:extLst>
                    <a:ext uri="{9D8B030D-6E8A-4147-A177-3AD203B41FA5}">
                      <a16:colId xmlns:a16="http://schemas.microsoft.com/office/drawing/2014/main" val="2578124623"/>
                    </a:ext>
                  </a:extLst>
                </a:gridCol>
                <a:gridCol w="758752">
                  <a:extLst>
                    <a:ext uri="{9D8B030D-6E8A-4147-A177-3AD203B41FA5}">
                      <a16:colId xmlns:a16="http://schemas.microsoft.com/office/drawing/2014/main" val="2710744618"/>
                    </a:ext>
                  </a:extLst>
                </a:gridCol>
                <a:gridCol w="758752">
                  <a:extLst>
                    <a:ext uri="{9D8B030D-6E8A-4147-A177-3AD203B41FA5}">
                      <a16:colId xmlns:a16="http://schemas.microsoft.com/office/drawing/2014/main" val="1567024939"/>
                    </a:ext>
                  </a:extLst>
                </a:gridCol>
                <a:gridCol w="758752">
                  <a:extLst>
                    <a:ext uri="{9D8B030D-6E8A-4147-A177-3AD203B41FA5}">
                      <a16:colId xmlns:a16="http://schemas.microsoft.com/office/drawing/2014/main" val="2454484680"/>
                    </a:ext>
                  </a:extLst>
                </a:gridCol>
              </a:tblGrid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G(4)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G(3)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G(2)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G(1)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SY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03176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33817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F2</a:t>
                      </a:r>
                      <a:endParaRPr lang="ar-S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44724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F3</a:t>
                      </a:r>
                      <a:endParaRPr lang="ar-S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93421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…</a:t>
                      </a:r>
                      <a:endParaRPr lang="ar-S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3808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 smtClean="0"/>
                        <a:t>Fn</a:t>
                      </a:r>
                      <a:endParaRPr lang="ar-S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59"/>
                  </a:ext>
                </a:extLst>
              </a:tr>
            </a:tbl>
          </a:graphicData>
        </a:graphic>
      </p:graphicFrame>
      <p:sp>
        <p:nvSpPr>
          <p:cNvPr id="8" name="مربع نص 7"/>
          <p:cNvSpPr txBox="1"/>
          <p:nvPr/>
        </p:nvSpPr>
        <p:spPr>
          <a:xfrm>
            <a:off x="579931" y="3087973"/>
            <a:ext cx="32310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/>
              <a:t>الملف المعطى للرياضيين</a:t>
            </a:r>
            <a:endParaRPr lang="ar-SY" sz="2800" b="1" dirty="0"/>
          </a:p>
        </p:txBody>
      </p:sp>
      <p:cxnSp>
        <p:nvCxnSpPr>
          <p:cNvPr id="10" name="رابط كسهم مستقيم 9"/>
          <p:cNvCxnSpPr/>
          <p:nvPr/>
        </p:nvCxnSpPr>
        <p:spPr>
          <a:xfrm flipV="1">
            <a:off x="4736892" y="3415307"/>
            <a:ext cx="2083633" cy="94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>
            <a:off x="4766872" y="4661943"/>
            <a:ext cx="2173574" cy="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رابط كسهم مستقيم 14"/>
          <p:cNvCxnSpPr/>
          <p:nvPr/>
        </p:nvCxnSpPr>
        <p:spPr>
          <a:xfrm>
            <a:off x="4736892" y="4968239"/>
            <a:ext cx="2203554" cy="10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جدول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61633"/>
              </p:ext>
            </p:extLst>
          </p:nvPr>
        </p:nvGraphicFramePr>
        <p:xfrm>
          <a:off x="7270230" y="2812198"/>
          <a:ext cx="1112708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graphicFrame>
        <p:nvGraphicFramePr>
          <p:cNvPr id="18" name="جدول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00640"/>
              </p:ext>
            </p:extLst>
          </p:nvPr>
        </p:nvGraphicFramePr>
        <p:xfrm>
          <a:off x="7270230" y="4212007"/>
          <a:ext cx="1112708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graphicFrame>
        <p:nvGraphicFramePr>
          <p:cNvPr id="19" name="جدول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00640"/>
              </p:ext>
            </p:extLst>
          </p:nvPr>
        </p:nvGraphicFramePr>
        <p:xfrm>
          <a:off x="7270230" y="5541883"/>
          <a:ext cx="1112708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sp>
        <p:nvSpPr>
          <p:cNvPr id="23" name="مربع نص 22"/>
          <p:cNvSpPr txBox="1"/>
          <p:nvPr/>
        </p:nvSpPr>
        <p:spPr>
          <a:xfrm>
            <a:off x="4542566" y="2798356"/>
            <a:ext cx="199603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/>
              <a:t>بعد الفرز</a:t>
            </a:r>
            <a:endParaRPr lang="ar-SY" sz="2800" b="1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8832643" y="3006032"/>
            <a:ext cx="199603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/>
              <a:t>الفريق (</a:t>
            </a:r>
            <a:r>
              <a:rPr lang="en-US" sz="2800" b="1" dirty="0" smtClean="0"/>
              <a:t>1</a:t>
            </a:r>
            <a:r>
              <a:rPr lang="ar-SY" sz="2800" b="1" dirty="0" smtClean="0"/>
              <a:t>)</a:t>
            </a:r>
            <a:endParaRPr lang="ar-SY" sz="2800" b="1" dirty="0"/>
          </a:p>
        </p:txBody>
      </p:sp>
      <p:sp>
        <p:nvSpPr>
          <p:cNvPr id="25" name="مربع نص 24"/>
          <p:cNvSpPr txBox="1"/>
          <p:nvPr/>
        </p:nvSpPr>
        <p:spPr>
          <a:xfrm>
            <a:off x="8832642" y="4400333"/>
            <a:ext cx="199603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/>
              <a:t>الفريق (</a:t>
            </a:r>
            <a:r>
              <a:rPr lang="en-US" sz="2800" b="1" dirty="0" smtClean="0"/>
              <a:t>2</a:t>
            </a:r>
            <a:r>
              <a:rPr lang="ar-SY" sz="2800" b="1" dirty="0" smtClean="0"/>
              <a:t>)</a:t>
            </a:r>
            <a:endParaRPr lang="ar-SY" sz="2800" b="1" dirty="0"/>
          </a:p>
        </p:txBody>
      </p:sp>
      <p:sp>
        <p:nvSpPr>
          <p:cNvPr id="26" name="مربع نص 25"/>
          <p:cNvSpPr txBox="1"/>
          <p:nvPr/>
        </p:nvSpPr>
        <p:spPr>
          <a:xfrm>
            <a:off x="8832642" y="5772359"/>
            <a:ext cx="199603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/>
              <a:t>الفريق (</a:t>
            </a:r>
            <a:r>
              <a:rPr lang="en-US" sz="2800" b="1" dirty="0" smtClean="0"/>
              <a:t>3</a:t>
            </a:r>
            <a:r>
              <a:rPr lang="ar-SY" sz="2800" b="1" dirty="0" smtClean="0"/>
              <a:t>)</a:t>
            </a:r>
            <a:endParaRPr lang="ar-SY" sz="2800" b="1" dirty="0"/>
          </a:p>
        </p:txBody>
      </p:sp>
    </p:spTree>
    <p:extLst>
      <p:ext uri="{BB962C8B-B14F-4D97-AF65-F5344CB8AC3E}">
        <p14:creationId xmlns:p14="http://schemas.microsoft.com/office/powerpoint/2010/main" val="41299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مربع نص 28"/>
          <p:cNvSpPr txBox="1"/>
          <p:nvPr/>
        </p:nvSpPr>
        <p:spPr>
          <a:xfrm>
            <a:off x="5229726" y="4390488"/>
            <a:ext cx="188888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err="1" smtClean="0"/>
              <a:t>Count_Join</a:t>
            </a:r>
            <a:r>
              <a:rPr lang="en-US" sz="2000" b="1" dirty="0" smtClean="0"/>
              <a:t>[] =</a:t>
            </a:r>
          </a:p>
          <a:p>
            <a:pPr algn="l" rtl="0"/>
            <a:r>
              <a:rPr lang="en-US" sz="2000" b="1" dirty="0" smtClean="0"/>
              <a:t>         1*m </a:t>
            </a:r>
            <a:endParaRPr lang="en-US" sz="2000" b="1" dirty="0"/>
          </a:p>
        </p:txBody>
      </p:sp>
      <p:sp>
        <p:nvSpPr>
          <p:cNvPr id="22" name="مربع نص 21"/>
          <p:cNvSpPr txBox="1"/>
          <p:nvPr/>
        </p:nvSpPr>
        <p:spPr>
          <a:xfrm>
            <a:off x="5117053" y="3196034"/>
            <a:ext cx="170013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err="1" smtClean="0"/>
              <a:t>Join_file</a:t>
            </a:r>
            <a:r>
              <a:rPr lang="en-US" sz="2000" b="1" dirty="0" smtClean="0"/>
              <a:t>[][] = </a:t>
            </a:r>
          </a:p>
          <a:p>
            <a:pPr algn="l" rtl="0"/>
            <a:r>
              <a:rPr lang="en-US" sz="2000" b="1" dirty="0" smtClean="0"/>
              <a:t>4*m</a:t>
            </a:r>
            <a:endParaRPr lang="en-US" sz="2000" b="1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1"/>
          </a:xfrm>
        </p:spPr>
        <p:txBody>
          <a:bodyPr>
            <a:normAutofit fontScale="90000"/>
          </a:bodyPr>
          <a:lstStyle/>
          <a:p>
            <a:r>
              <a:rPr lang="ar-SY" sz="3600" dirty="0" smtClean="0"/>
              <a:t>نمر بالترتيب على ملفات الفرز </a:t>
            </a:r>
            <a:r>
              <a:rPr lang="en-US" sz="3600" dirty="0" smtClean="0"/>
              <a:t>(1) , (2) , (3)</a:t>
            </a:r>
            <a:br>
              <a:rPr lang="en-US" sz="3600" dirty="0" smtClean="0"/>
            </a:br>
            <a:r>
              <a:rPr lang="ar-SY" sz="3600" dirty="0" smtClean="0"/>
              <a:t>ونكرر الخطوات التالية عليهم:</a:t>
            </a:r>
            <a:endParaRPr lang="ar-SY" sz="3600" dirty="0"/>
          </a:p>
        </p:txBody>
      </p:sp>
      <p:sp>
        <p:nvSpPr>
          <p:cNvPr id="6" name="مربع نص 5"/>
          <p:cNvSpPr txBox="1"/>
          <p:nvPr/>
        </p:nvSpPr>
        <p:spPr>
          <a:xfrm>
            <a:off x="8709285" y="1657284"/>
            <a:ext cx="264451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1</a:t>
            </a:r>
            <a:r>
              <a:rPr lang="ar-SY" sz="2000" b="1" dirty="0" smtClean="0"/>
              <a:t>- نأخذ الفريق </a:t>
            </a:r>
            <a:r>
              <a:rPr lang="en-US" sz="2000" b="1" dirty="0" smtClean="0"/>
              <a:t>(1)</a:t>
            </a:r>
            <a:endParaRPr lang="en-US" sz="2000" b="1" dirty="0"/>
          </a:p>
        </p:txBody>
      </p:sp>
      <p:graphicFrame>
        <p:nvGraphicFramePr>
          <p:cNvPr id="16" name="جدول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70088"/>
              </p:ext>
            </p:extLst>
          </p:nvPr>
        </p:nvGraphicFramePr>
        <p:xfrm>
          <a:off x="7118611" y="1435145"/>
          <a:ext cx="1112708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sp>
        <p:nvSpPr>
          <p:cNvPr id="17" name="مربع نص 16"/>
          <p:cNvSpPr txBox="1"/>
          <p:nvPr/>
        </p:nvSpPr>
        <p:spPr>
          <a:xfrm>
            <a:off x="8004748" y="3045998"/>
            <a:ext cx="334905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2</a:t>
            </a:r>
            <a:r>
              <a:rPr lang="ar-SY" sz="2000" b="1" dirty="0" smtClean="0"/>
              <a:t>- نوجد مصفوفة الاشتراك</a:t>
            </a:r>
            <a:endParaRPr lang="en-US" sz="2000" b="1" dirty="0"/>
          </a:p>
        </p:txBody>
      </p:sp>
      <p:graphicFrame>
        <p:nvGraphicFramePr>
          <p:cNvPr id="21" name="جدول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17254"/>
              </p:ext>
            </p:extLst>
          </p:nvPr>
        </p:nvGraphicFramePr>
        <p:xfrm>
          <a:off x="6656766" y="2662814"/>
          <a:ext cx="1877095" cy="12302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5419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375419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375419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375419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  <a:gridCol w="375419">
                  <a:extLst>
                    <a:ext uri="{9D8B030D-6E8A-4147-A177-3AD203B41FA5}">
                      <a16:colId xmlns:a16="http://schemas.microsoft.com/office/drawing/2014/main" val="247061918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G(4)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G(3)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G(2)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G(1)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ar-SY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433593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0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1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1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F1</a:t>
                      </a:r>
                      <a:endParaRPr lang="ar-SY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1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1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0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0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F2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0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1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1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1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F3</a:t>
                      </a:r>
                      <a:endParaRPr lang="ar-SY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1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0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1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0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F4</a:t>
                      </a:r>
                      <a:endParaRPr lang="ar-SY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sp>
        <p:nvSpPr>
          <p:cNvPr id="27" name="مربع نص 26"/>
          <p:cNvSpPr txBox="1"/>
          <p:nvPr/>
        </p:nvSpPr>
        <p:spPr>
          <a:xfrm>
            <a:off x="8004748" y="4304713"/>
            <a:ext cx="334905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3</a:t>
            </a:r>
            <a:r>
              <a:rPr lang="ar-SY" sz="2000" b="1" dirty="0" smtClean="0"/>
              <a:t>- نأخذ مصفوفة الاشتراك</a:t>
            </a:r>
          </a:p>
          <a:p>
            <a:r>
              <a:rPr lang="ar-SY" sz="2000" b="1" dirty="0" smtClean="0"/>
              <a:t>ونوجد مصفوفة عدد المشتركين</a:t>
            </a:r>
            <a:endParaRPr lang="en-US" sz="2000" b="1" dirty="0"/>
          </a:p>
        </p:txBody>
      </p:sp>
      <p:graphicFrame>
        <p:nvGraphicFramePr>
          <p:cNvPr id="28" name="جدول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39576"/>
              </p:ext>
            </p:extLst>
          </p:nvPr>
        </p:nvGraphicFramePr>
        <p:xfrm>
          <a:off x="6944611" y="4362977"/>
          <a:ext cx="1460708" cy="64962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5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365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365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365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324811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G(4)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G(3)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G(2)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G(1)</a:t>
                      </a:r>
                      <a:endParaRPr lang="ar-SY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793098"/>
                  </a:ext>
                </a:extLst>
              </a:tr>
              <a:tr h="324811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1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7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5</a:t>
                      </a:r>
                      <a:endParaRPr lang="ar-SY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</a:tbl>
          </a:graphicData>
        </a:graphic>
      </p:graphicFrame>
      <p:sp>
        <p:nvSpPr>
          <p:cNvPr id="30" name="مربع نص 29"/>
          <p:cNvSpPr txBox="1"/>
          <p:nvPr/>
        </p:nvSpPr>
        <p:spPr>
          <a:xfrm>
            <a:off x="8231318" y="5453398"/>
            <a:ext cx="312248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4</a:t>
            </a:r>
            <a:r>
              <a:rPr lang="ar-SY" sz="2000" b="1" dirty="0" smtClean="0"/>
              <a:t>- نأخذ مصفوفة عدد المشتركين</a:t>
            </a:r>
          </a:p>
          <a:p>
            <a:r>
              <a:rPr lang="ar-SY" sz="2000" b="1" dirty="0" smtClean="0"/>
              <a:t>ونحسب منها الوقت المقدر</a:t>
            </a:r>
          </a:p>
          <a:p>
            <a:r>
              <a:rPr lang="ar-SY" sz="2000" b="1" dirty="0" smtClean="0"/>
              <a:t>للعب بكل مكان او </a:t>
            </a:r>
            <a:r>
              <a:rPr lang="en-US" sz="2000" b="1" dirty="0" smtClean="0"/>
              <a:t>Station</a:t>
            </a:r>
            <a:endParaRPr lang="ar-SY" sz="2000" b="1" dirty="0" smtClean="0"/>
          </a:p>
        </p:txBody>
      </p:sp>
      <p:graphicFrame>
        <p:nvGraphicFramePr>
          <p:cNvPr id="31" name="جدول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02865"/>
              </p:ext>
            </p:extLst>
          </p:nvPr>
        </p:nvGraphicFramePr>
        <p:xfrm>
          <a:off x="6962029" y="5557946"/>
          <a:ext cx="1443290" cy="64962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5305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43776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32481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S(3)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S(2)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S(1)</a:t>
                      </a:r>
                      <a:endParaRPr lang="ar-SY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755042"/>
                  </a:ext>
                </a:extLst>
              </a:tr>
              <a:tr h="32481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3+12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ar-SY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</a:tbl>
          </a:graphicData>
        </a:graphic>
      </p:graphicFrame>
      <p:sp>
        <p:nvSpPr>
          <p:cNvPr id="32" name="مربع نص 31"/>
          <p:cNvSpPr txBox="1"/>
          <p:nvPr/>
        </p:nvSpPr>
        <p:spPr>
          <a:xfrm>
            <a:off x="5963580" y="5652381"/>
            <a:ext cx="11550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/>
              <a:t>time[] =</a:t>
            </a:r>
          </a:p>
          <a:p>
            <a:pPr algn="l" rtl="0"/>
            <a:r>
              <a:rPr lang="en-US" sz="2000" b="1" dirty="0" smtClean="0"/>
              <a:t>1*m1 </a:t>
            </a:r>
            <a:endParaRPr lang="en-US" sz="2000" b="1" dirty="0"/>
          </a:p>
        </p:txBody>
      </p:sp>
      <p:sp>
        <p:nvSpPr>
          <p:cNvPr id="3" name="مربع نص 2"/>
          <p:cNvSpPr txBox="1"/>
          <p:nvPr/>
        </p:nvSpPr>
        <p:spPr>
          <a:xfrm>
            <a:off x="376504" y="1106748"/>
            <a:ext cx="4668253" cy="175432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1">
            <a:spAutoFit/>
          </a:bodyPr>
          <a:lstStyle/>
          <a:p>
            <a:r>
              <a:rPr lang="ar-SY" b="1" dirty="0" smtClean="0"/>
              <a:t>عند الانتهاء من تكرار الخطوات على الملفات </a:t>
            </a:r>
            <a:r>
              <a:rPr lang="en-US" b="1" dirty="0" smtClean="0"/>
              <a:t>(1) , (2) , (3)</a:t>
            </a:r>
          </a:p>
          <a:p>
            <a:r>
              <a:rPr lang="ar-SY" b="1" dirty="0" smtClean="0"/>
              <a:t>سوف نحصل على مصفوفتين</a:t>
            </a:r>
          </a:p>
          <a:p>
            <a:r>
              <a:rPr lang="ar-SY" b="1" dirty="0" smtClean="0"/>
              <a:t>مصفوفة عدد المشتركين</a:t>
            </a:r>
          </a:p>
          <a:p>
            <a:r>
              <a:rPr lang="ar-SY" b="1" dirty="0" smtClean="0"/>
              <a:t>مصفوفة الوقت المقدر للعب بكل مكان</a:t>
            </a:r>
          </a:p>
          <a:p>
            <a:r>
              <a:rPr lang="ar-SY" b="1" dirty="0" smtClean="0"/>
              <a:t>حيث: يمثل كل سطر فيهما على معلومات لملف معين من ملفات الفرز</a:t>
            </a:r>
            <a:endParaRPr lang="ar-SY" b="1" dirty="0"/>
          </a:p>
        </p:txBody>
      </p:sp>
      <p:graphicFrame>
        <p:nvGraphicFramePr>
          <p:cNvPr id="34" name="جدول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77555"/>
              </p:ext>
            </p:extLst>
          </p:nvPr>
        </p:nvGraphicFramePr>
        <p:xfrm>
          <a:off x="2403970" y="3244051"/>
          <a:ext cx="1877095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5419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375419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375419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375419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  <a:gridCol w="375419">
                  <a:extLst>
                    <a:ext uri="{9D8B030D-6E8A-4147-A177-3AD203B41FA5}">
                      <a16:colId xmlns:a16="http://schemas.microsoft.com/office/drawing/2014/main" val="247061918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G(4)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G(3)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G(2)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G(1)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ar-SY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433593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1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7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5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 smtClean="0"/>
                        <a:t>(1)</a:t>
                      </a:r>
                      <a:endParaRPr lang="ar-SY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1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2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2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7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 smtClean="0"/>
                        <a:t>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3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0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5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dirty="0" smtClean="0"/>
                        <a:t>4</a:t>
                      </a:r>
                      <a:endParaRPr lang="ar-SY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 smtClean="0"/>
                        <a:t>(3)</a:t>
                      </a:r>
                      <a:endParaRPr lang="ar-SY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</a:tbl>
          </a:graphicData>
        </a:graphic>
      </p:graphicFrame>
      <p:graphicFrame>
        <p:nvGraphicFramePr>
          <p:cNvPr id="35" name="جدول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43211"/>
              </p:ext>
            </p:extLst>
          </p:nvPr>
        </p:nvGraphicFramePr>
        <p:xfrm>
          <a:off x="2164110" y="5012599"/>
          <a:ext cx="1906623" cy="129924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2581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476608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44371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  <a:gridCol w="443717">
                  <a:extLst>
                    <a:ext uri="{9D8B030D-6E8A-4147-A177-3AD203B41FA5}">
                      <a16:colId xmlns:a16="http://schemas.microsoft.com/office/drawing/2014/main" val="2385069960"/>
                    </a:ext>
                  </a:extLst>
                </a:gridCol>
              </a:tblGrid>
              <a:tr h="32481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S(3)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S(2)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S(1)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ar-SY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755042"/>
                  </a:ext>
                </a:extLst>
              </a:tr>
              <a:tr h="32481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3+12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/>
                        <a:t>(1)</a:t>
                      </a:r>
                      <a:endParaRPr lang="ar-SY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32481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6+4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4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/>
                        <a:t>(2)</a:t>
                      </a:r>
                      <a:endParaRPr lang="ar-SY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101734"/>
                  </a:ext>
                </a:extLst>
              </a:tr>
              <a:tr h="32481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0+12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10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4</a:t>
                      </a:r>
                      <a:endParaRPr lang="ar-S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/>
                        <a:t>(3)</a:t>
                      </a:r>
                      <a:endParaRPr lang="ar-SY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421401"/>
                  </a:ext>
                </a:extLst>
              </a:tr>
            </a:tbl>
          </a:graphicData>
        </a:graphic>
      </p:graphicFrame>
      <p:sp>
        <p:nvSpPr>
          <p:cNvPr id="36" name="مربع نص 35"/>
          <p:cNvSpPr txBox="1"/>
          <p:nvPr/>
        </p:nvSpPr>
        <p:spPr>
          <a:xfrm>
            <a:off x="866815" y="5453398"/>
            <a:ext cx="137417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/>
              <a:t>time[][] =</a:t>
            </a:r>
          </a:p>
          <a:p>
            <a:pPr algn="l" rtl="0"/>
            <a:r>
              <a:rPr lang="en-US" sz="2000" b="1" dirty="0" smtClean="0"/>
              <a:t>3*m1 </a:t>
            </a:r>
            <a:endParaRPr lang="en-US" sz="2000" b="1" dirty="0"/>
          </a:p>
        </p:txBody>
      </p:sp>
      <p:sp>
        <p:nvSpPr>
          <p:cNvPr id="37" name="مربع نص 36"/>
          <p:cNvSpPr txBox="1"/>
          <p:nvPr/>
        </p:nvSpPr>
        <p:spPr>
          <a:xfrm>
            <a:off x="0" y="3602696"/>
            <a:ext cx="253774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err="1" smtClean="0"/>
              <a:t>Count_Join_files</a:t>
            </a:r>
            <a:r>
              <a:rPr lang="en-US" sz="2000" b="1" dirty="0" smtClean="0"/>
              <a:t>[][] = </a:t>
            </a:r>
          </a:p>
          <a:p>
            <a:pPr algn="l" rtl="0"/>
            <a:r>
              <a:rPr lang="en-US" sz="2000" b="1" dirty="0" smtClean="0"/>
              <a:t>3*m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373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2" grpId="0"/>
      <p:bldP spid="2" grpId="0"/>
      <p:bldP spid="27" grpId="0"/>
      <p:bldP spid="30" grpId="0"/>
      <p:bldP spid="32" grpId="0"/>
      <p:bldP spid="3" grpId="0" animBg="1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/>
          <p:cNvSpPr txBox="1"/>
          <p:nvPr/>
        </p:nvSpPr>
        <p:spPr>
          <a:xfrm>
            <a:off x="1751540" y="1612511"/>
            <a:ext cx="129880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/>
              <a:t>time[][] =</a:t>
            </a:r>
          </a:p>
          <a:p>
            <a:pPr algn="l" rtl="0"/>
            <a:r>
              <a:rPr lang="en-US" sz="2000" b="1" dirty="0" smtClean="0"/>
              <a:t>4*m1 </a:t>
            </a:r>
            <a:endParaRPr lang="en-US" sz="2000" b="1" dirty="0"/>
          </a:p>
        </p:txBody>
      </p:sp>
      <p:sp>
        <p:nvSpPr>
          <p:cNvPr id="6" name="مربع نص 5"/>
          <p:cNvSpPr txBox="1"/>
          <p:nvPr/>
        </p:nvSpPr>
        <p:spPr>
          <a:xfrm>
            <a:off x="7379368" y="796903"/>
            <a:ext cx="380197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000" b="1" dirty="0" smtClean="0"/>
              <a:t>لنأخذ مصفوفة </a:t>
            </a:r>
            <a:r>
              <a:rPr lang="ar-SY" sz="2000" b="1" dirty="0"/>
              <a:t>الوقت المقدر للعب بكل </a:t>
            </a:r>
            <a:r>
              <a:rPr lang="ar-SY" sz="2000" b="1" dirty="0" smtClean="0"/>
              <a:t>مكان ولتكن </a:t>
            </a:r>
            <a:endParaRPr lang="ar-SY" sz="2000" b="1" dirty="0"/>
          </a:p>
          <a:p>
            <a:endParaRPr lang="ar-SY" sz="2000" dirty="0"/>
          </a:p>
        </p:txBody>
      </p:sp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83969"/>
              </p:ext>
            </p:extLst>
          </p:nvPr>
        </p:nvGraphicFramePr>
        <p:xfrm>
          <a:off x="2968017" y="687579"/>
          <a:ext cx="3405832" cy="211979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51458">
                  <a:extLst>
                    <a:ext uri="{9D8B030D-6E8A-4147-A177-3AD203B41FA5}">
                      <a16:colId xmlns:a16="http://schemas.microsoft.com/office/drawing/2014/main" val="982441226"/>
                    </a:ext>
                  </a:extLst>
                </a:gridCol>
                <a:gridCol w="851458">
                  <a:extLst>
                    <a:ext uri="{9D8B030D-6E8A-4147-A177-3AD203B41FA5}">
                      <a16:colId xmlns:a16="http://schemas.microsoft.com/office/drawing/2014/main" val="3303753833"/>
                    </a:ext>
                  </a:extLst>
                </a:gridCol>
                <a:gridCol w="851458">
                  <a:extLst>
                    <a:ext uri="{9D8B030D-6E8A-4147-A177-3AD203B41FA5}">
                      <a16:colId xmlns:a16="http://schemas.microsoft.com/office/drawing/2014/main" val="125737642"/>
                    </a:ext>
                  </a:extLst>
                </a:gridCol>
                <a:gridCol w="851458">
                  <a:extLst>
                    <a:ext uri="{9D8B030D-6E8A-4147-A177-3AD203B41FA5}">
                      <a16:colId xmlns:a16="http://schemas.microsoft.com/office/drawing/2014/main" val="63785406"/>
                    </a:ext>
                  </a:extLst>
                </a:gridCol>
              </a:tblGrid>
              <a:tr h="4239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G(3)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G(2)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G(1)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time</a:t>
                      </a:r>
                      <a:endParaRPr lang="ar-S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42267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9155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34454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38740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3949"/>
                  </a:ext>
                </a:extLst>
              </a:tr>
            </a:tbl>
          </a:graphicData>
        </a:graphic>
      </p:graphicFrame>
      <p:sp>
        <p:nvSpPr>
          <p:cNvPr id="8" name="مربع نص 7"/>
          <p:cNvSpPr txBox="1"/>
          <p:nvPr/>
        </p:nvSpPr>
        <p:spPr>
          <a:xfrm>
            <a:off x="6577263" y="1671558"/>
            <a:ext cx="4604083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000" b="1" dirty="0" smtClean="0"/>
              <a:t>حيث:</a:t>
            </a:r>
          </a:p>
          <a:p>
            <a:r>
              <a:rPr lang="ar-SY" sz="2000" b="1" dirty="0" smtClean="0"/>
              <a:t>- يمثل الحرف </a:t>
            </a:r>
            <a:r>
              <a:rPr lang="en-US" sz="2000" b="1" dirty="0" smtClean="0"/>
              <a:t>G</a:t>
            </a:r>
            <a:r>
              <a:rPr lang="ar-SY" sz="2000" b="1" dirty="0" smtClean="0"/>
              <a:t> هنا عن اسم المكان او الـ </a:t>
            </a:r>
            <a:r>
              <a:rPr lang="en-US" sz="2000" b="1" dirty="0" smtClean="0"/>
              <a:t>Station</a:t>
            </a:r>
          </a:p>
          <a:p>
            <a:r>
              <a:rPr lang="ar-SY" sz="2000" b="1" dirty="0" smtClean="0"/>
              <a:t>- يمثل الحرف </a:t>
            </a:r>
            <a:r>
              <a:rPr lang="en-US" sz="2000" b="1" dirty="0" smtClean="0"/>
              <a:t>F</a:t>
            </a:r>
            <a:r>
              <a:rPr lang="ar-SY" sz="2000" b="1" dirty="0" smtClean="0"/>
              <a:t> هنا عن اسم الملف وليكن </a:t>
            </a:r>
            <a:r>
              <a:rPr lang="en-US" sz="2000" b="1" dirty="0" smtClean="0"/>
              <a:t>7_8_F</a:t>
            </a:r>
            <a:endParaRPr lang="ar-SY" sz="2000" b="1" dirty="0"/>
          </a:p>
          <a:p>
            <a:endParaRPr lang="ar-SY" sz="2000" dirty="0"/>
          </a:p>
        </p:txBody>
      </p:sp>
      <p:graphicFrame>
        <p:nvGraphicFramePr>
          <p:cNvPr id="9" name="جدول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66819"/>
              </p:ext>
            </p:extLst>
          </p:nvPr>
        </p:nvGraphicFramePr>
        <p:xfrm>
          <a:off x="2968017" y="3120875"/>
          <a:ext cx="3405832" cy="211979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51458">
                  <a:extLst>
                    <a:ext uri="{9D8B030D-6E8A-4147-A177-3AD203B41FA5}">
                      <a16:colId xmlns:a16="http://schemas.microsoft.com/office/drawing/2014/main" val="982441226"/>
                    </a:ext>
                  </a:extLst>
                </a:gridCol>
                <a:gridCol w="851458">
                  <a:extLst>
                    <a:ext uri="{9D8B030D-6E8A-4147-A177-3AD203B41FA5}">
                      <a16:colId xmlns:a16="http://schemas.microsoft.com/office/drawing/2014/main" val="3303753833"/>
                    </a:ext>
                  </a:extLst>
                </a:gridCol>
                <a:gridCol w="851458">
                  <a:extLst>
                    <a:ext uri="{9D8B030D-6E8A-4147-A177-3AD203B41FA5}">
                      <a16:colId xmlns:a16="http://schemas.microsoft.com/office/drawing/2014/main" val="125737642"/>
                    </a:ext>
                  </a:extLst>
                </a:gridCol>
                <a:gridCol w="851458">
                  <a:extLst>
                    <a:ext uri="{9D8B030D-6E8A-4147-A177-3AD203B41FA5}">
                      <a16:colId xmlns:a16="http://schemas.microsoft.com/office/drawing/2014/main" val="63785406"/>
                    </a:ext>
                  </a:extLst>
                </a:gridCol>
              </a:tblGrid>
              <a:tr h="4239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G(3)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G(2)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G(1)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JOIN</a:t>
                      </a:r>
                      <a:endParaRPr lang="ar-S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42267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9155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34454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38740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3949"/>
                  </a:ext>
                </a:extLst>
              </a:tr>
            </a:tbl>
          </a:graphicData>
        </a:graphic>
      </p:graphicFrame>
      <p:sp>
        <p:nvSpPr>
          <p:cNvPr id="10" name="مربع نص 9"/>
          <p:cNvSpPr txBox="1"/>
          <p:nvPr/>
        </p:nvSpPr>
        <p:spPr>
          <a:xfrm>
            <a:off x="7379368" y="3120875"/>
            <a:ext cx="380197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000" b="1" dirty="0" smtClean="0"/>
              <a:t>سوف نحول المصفوفة الى:</a:t>
            </a:r>
          </a:p>
          <a:p>
            <a:r>
              <a:rPr lang="en-US" sz="2000" b="1" dirty="0" smtClean="0"/>
              <a:t>Y</a:t>
            </a:r>
            <a:r>
              <a:rPr lang="ar-SY" sz="2000" b="1" dirty="0" smtClean="0"/>
              <a:t>: </a:t>
            </a:r>
            <a:r>
              <a:rPr lang="ar-SY" sz="2000" b="1" dirty="0"/>
              <a:t>يعني الفريق يجب ان يلعب</a:t>
            </a:r>
          </a:p>
          <a:p>
            <a:r>
              <a:rPr lang="en-US" sz="2000" b="1" dirty="0" smtClean="0"/>
              <a:t>N</a:t>
            </a:r>
            <a:r>
              <a:rPr lang="ar-SY" sz="2000" b="1" dirty="0" smtClean="0"/>
              <a:t>: يعني الفريق لا يلعب</a:t>
            </a:r>
          </a:p>
          <a:p>
            <a:endParaRPr lang="ar-SY" sz="2000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1751540" y="4090371"/>
            <a:ext cx="129880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/>
              <a:t>Join[][] =</a:t>
            </a:r>
          </a:p>
          <a:p>
            <a:pPr algn="l" rtl="0"/>
            <a:r>
              <a:rPr lang="en-US" sz="2000" b="1" dirty="0" smtClean="0"/>
              <a:t>4*m1 </a:t>
            </a:r>
            <a:endParaRPr lang="en-US" sz="2000" b="1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7234989" y="4578945"/>
            <a:ext cx="3946357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000" b="1" dirty="0" smtClean="0"/>
              <a:t>ملاحظة: برمجياً سوف نحول المصفوفة الى:</a:t>
            </a:r>
          </a:p>
          <a:p>
            <a:r>
              <a:rPr lang="en-US" sz="2000" b="1" dirty="0" smtClean="0"/>
              <a:t>0</a:t>
            </a:r>
            <a:r>
              <a:rPr lang="ar-SY" sz="2000" b="1" dirty="0" smtClean="0"/>
              <a:t>: </a:t>
            </a:r>
            <a:r>
              <a:rPr lang="ar-SY" sz="2000" b="1" dirty="0"/>
              <a:t>يعني الفريق يجب ان يلعب</a:t>
            </a:r>
          </a:p>
          <a:p>
            <a:r>
              <a:rPr lang="en-US" sz="2000" b="1" dirty="0" smtClean="0"/>
              <a:t>1</a:t>
            </a:r>
            <a:r>
              <a:rPr lang="ar-SY" sz="2000" b="1" dirty="0" smtClean="0"/>
              <a:t>: يعني الفريق لا يلعب</a:t>
            </a:r>
          </a:p>
          <a:p>
            <a:endParaRPr lang="ar-SY" sz="2000" dirty="0"/>
          </a:p>
        </p:txBody>
      </p:sp>
    </p:spTree>
    <p:extLst>
      <p:ext uri="{BB962C8B-B14F-4D97-AF65-F5344CB8AC3E}">
        <p14:creationId xmlns:p14="http://schemas.microsoft.com/office/powerpoint/2010/main" val="122761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138990" y="1074821"/>
            <a:ext cx="96413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3200" dirty="0" smtClean="0"/>
              <a:t>الآن سوف نوجد جدول الوقت </a:t>
            </a:r>
            <a:r>
              <a:rPr lang="ar-SY" sz="3200" dirty="0" err="1" smtClean="0"/>
              <a:t>بأستخدام</a:t>
            </a:r>
            <a:r>
              <a:rPr lang="ar-SY" sz="3200" dirty="0" smtClean="0"/>
              <a:t> المصفوفتين الذي اوجدناهم سابقاً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981519" y="3620006"/>
            <a:ext cx="129880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/>
              <a:t>time[][] =</a:t>
            </a:r>
          </a:p>
          <a:p>
            <a:pPr algn="l" rtl="0"/>
            <a:r>
              <a:rPr lang="en-US" sz="2000" b="1" dirty="0" smtClean="0"/>
              <a:t>4*m1 </a:t>
            </a:r>
            <a:endParaRPr lang="en-US" sz="2000" b="1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71424"/>
              </p:ext>
            </p:extLst>
          </p:nvPr>
        </p:nvGraphicFramePr>
        <p:xfrm>
          <a:off x="2197996" y="2695074"/>
          <a:ext cx="3405832" cy="211979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51458">
                  <a:extLst>
                    <a:ext uri="{9D8B030D-6E8A-4147-A177-3AD203B41FA5}">
                      <a16:colId xmlns:a16="http://schemas.microsoft.com/office/drawing/2014/main" val="982441226"/>
                    </a:ext>
                  </a:extLst>
                </a:gridCol>
                <a:gridCol w="851458">
                  <a:extLst>
                    <a:ext uri="{9D8B030D-6E8A-4147-A177-3AD203B41FA5}">
                      <a16:colId xmlns:a16="http://schemas.microsoft.com/office/drawing/2014/main" val="3303753833"/>
                    </a:ext>
                  </a:extLst>
                </a:gridCol>
                <a:gridCol w="851458">
                  <a:extLst>
                    <a:ext uri="{9D8B030D-6E8A-4147-A177-3AD203B41FA5}">
                      <a16:colId xmlns:a16="http://schemas.microsoft.com/office/drawing/2014/main" val="125737642"/>
                    </a:ext>
                  </a:extLst>
                </a:gridCol>
                <a:gridCol w="851458">
                  <a:extLst>
                    <a:ext uri="{9D8B030D-6E8A-4147-A177-3AD203B41FA5}">
                      <a16:colId xmlns:a16="http://schemas.microsoft.com/office/drawing/2014/main" val="63785406"/>
                    </a:ext>
                  </a:extLst>
                </a:gridCol>
              </a:tblGrid>
              <a:tr h="4239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G(3)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G(2)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G(1)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time</a:t>
                      </a:r>
                      <a:endParaRPr lang="ar-S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42267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9155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34454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38740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3949"/>
                  </a:ext>
                </a:extLst>
              </a:tr>
            </a:tbl>
          </a:graphicData>
        </a:graphic>
      </p:graphicFrame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72615"/>
              </p:ext>
            </p:extLst>
          </p:nvPr>
        </p:nvGraphicFramePr>
        <p:xfrm>
          <a:off x="7374463" y="2695074"/>
          <a:ext cx="3405832" cy="211979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51458">
                  <a:extLst>
                    <a:ext uri="{9D8B030D-6E8A-4147-A177-3AD203B41FA5}">
                      <a16:colId xmlns:a16="http://schemas.microsoft.com/office/drawing/2014/main" val="982441226"/>
                    </a:ext>
                  </a:extLst>
                </a:gridCol>
                <a:gridCol w="851458">
                  <a:extLst>
                    <a:ext uri="{9D8B030D-6E8A-4147-A177-3AD203B41FA5}">
                      <a16:colId xmlns:a16="http://schemas.microsoft.com/office/drawing/2014/main" val="3303753833"/>
                    </a:ext>
                  </a:extLst>
                </a:gridCol>
                <a:gridCol w="851458">
                  <a:extLst>
                    <a:ext uri="{9D8B030D-6E8A-4147-A177-3AD203B41FA5}">
                      <a16:colId xmlns:a16="http://schemas.microsoft.com/office/drawing/2014/main" val="125737642"/>
                    </a:ext>
                  </a:extLst>
                </a:gridCol>
                <a:gridCol w="851458">
                  <a:extLst>
                    <a:ext uri="{9D8B030D-6E8A-4147-A177-3AD203B41FA5}">
                      <a16:colId xmlns:a16="http://schemas.microsoft.com/office/drawing/2014/main" val="63785406"/>
                    </a:ext>
                  </a:extLst>
                </a:gridCol>
              </a:tblGrid>
              <a:tr h="4239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G(3)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G(2)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G(1)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JOIN</a:t>
                      </a:r>
                      <a:endParaRPr lang="ar-S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42267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9155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34454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38740"/>
                  </a:ext>
                </a:extLst>
              </a:tr>
              <a:tr h="423958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3949"/>
                  </a:ext>
                </a:extLst>
              </a:tr>
            </a:tbl>
          </a:graphicData>
        </a:graphic>
      </p:graphicFrame>
      <p:sp>
        <p:nvSpPr>
          <p:cNvPr id="6" name="مربع نص 5"/>
          <p:cNvSpPr txBox="1"/>
          <p:nvPr/>
        </p:nvSpPr>
        <p:spPr>
          <a:xfrm>
            <a:off x="6270280" y="3664570"/>
            <a:ext cx="129880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/>
              <a:t>Join[][] =</a:t>
            </a:r>
          </a:p>
          <a:p>
            <a:pPr algn="l" rtl="0"/>
            <a:r>
              <a:rPr lang="en-US" sz="2000" b="1" dirty="0" smtClean="0"/>
              <a:t>4*m1 </a:t>
            </a:r>
            <a:endParaRPr lang="en-US" sz="2000" b="1" dirty="0"/>
          </a:p>
        </p:txBody>
      </p:sp>
      <p:sp>
        <p:nvSpPr>
          <p:cNvPr id="7" name="مربع نص 6"/>
          <p:cNvSpPr txBox="1"/>
          <p:nvPr/>
        </p:nvSpPr>
        <p:spPr>
          <a:xfrm>
            <a:off x="1138989" y="5491972"/>
            <a:ext cx="96413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3200" dirty="0" smtClean="0">
                <a:solidFill>
                  <a:srgbClr val="FF0000"/>
                </a:solidFill>
              </a:rPr>
              <a:t>لننطلق الآن </a:t>
            </a:r>
            <a:r>
              <a:rPr lang="ar-SY" sz="3200" dirty="0" smtClean="0"/>
              <a:t>وبشكل عملي بتنفيذ خوارزمية جدول الوقت</a:t>
            </a:r>
          </a:p>
        </p:txBody>
      </p:sp>
    </p:spTree>
    <p:extLst>
      <p:ext uri="{BB962C8B-B14F-4D97-AF65-F5344CB8AC3E}">
        <p14:creationId xmlns:p14="http://schemas.microsoft.com/office/powerpoint/2010/main" val="91938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98703"/>
              </p:ext>
            </p:extLst>
          </p:nvPr>
        </p:nvGraphicFramePr>
        <p:xfrm>
          <a:off x="581650" y="258736"/>
          <a:ext cx="5587998" cy="22499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:a16="http://schemas.microsoft.com/office/drawing/2014/main" val="2945391768"/>
                    </a:ext>
                  </a:extLst>
                </a:gridCol>
                <a:gridCol w="1862666">
                  <a:extLst>
                    <a:ext uri="{9D8B030D-6E8A-4147-A177-3AD203B41FA5}">
                      <a16:colId xmlns:a16="http://schemas.microsoft.com/office/drawing/2014/main" val="2996514420"/>
                    </a:ext>
                  </a:extLst>
                </a:gridCol>
                <a:gridCol w="1862666">
                  <a:extLst>
                    <a:ext uri="{9D8B030D-6E8A-4147-A177-3AD203B41FA5}">
                      <a16:colId xmlns:a16="http://schemas.microsoft.com/office/drawing/2014/main" val="385018679"/>
                    </a:ext>
                  </a:extLst>
                </a:gridCol>
              </a:tblGrid>
              <a:tr h="3749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G(3)</a:t>
                      </a:r>
                      <a:endParaRPr lang="ar-SY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G(2)</a:t>
                      </a:r>
                      <a:endParaRPr lang="ar-SY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G(1)</a:t>
                      </a:r>
                      <a:endParaRPr lang="ar-SY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948180"/>
                  </a:ext>
                </a:extLst>
              </a:tr>
              <a:tr h="3749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F3(0,3)</a:t>
                      </a:r>
                      <a:endParaRPr lang="ar-SY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F2(0,2)</a:t>
                      </a:r>
                      <a:endParaRPr lang="ar-SY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F1(0,1)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0684"/>
                  </a:ext>
                </a:extLst>
              </a:tr>
              <a:tr h="3749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F4(3,6)</a:t>
                      </a:r>
                      <a:endParaRPr lang="ar-SY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F3(3,5)</a:t>
                      </a:r>
                      <a:endParaRPr lang="ar-SY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F4(1,2)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00897"/>
                  </a:ext>
                </a:extLst>
              </a:tr>
              <a:tr h="3749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F1(6,9)</a:t>
                      </a:r>
                      <a:endParaRPr lang="ar-SY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XXXXX</a:t>
                      </a:r>
                      <a:endParaRPr lang="ar-SY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F3(5,6)</a:t>
                      </a:r>
                      <a:endParaRPr lang="ar-SY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66704"/>
                  </a:ext>
                </a:extLst>
              </a:tr>
              <a:tr h="3749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F2(9,12)</a:t>
                      </a:r>
                      <a:endParaRPr lang="ar-SY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XXXXX</a:t>
                      </a:r>
                      <a:endParaRPr lang="ar-SY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XXXXX</a:t>
                      </a:r>
                      <a:endParaRPr lang="ar-SY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706351"/>
                  </a:ext>
                </a:extLst>
              </a:tr>
              <a:tr h="3749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XXXXX</a:t>
                      </a:r>
                      <a:endParaRPr lang="ar-SY" dirty="0"/>
                    </a:p>
                  </a:txBody>
                  <a:tcPr>
                    <a:solidFill>
                      <a:srgbClr val="FF0000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XXXXX</a:t>
                      </a:r>
                      <a:endParaRPr lang="ar-SY" dirty="0"/>
                    </a:p>
                  </a:txBody>
                  <a:tcPr>
                    <a:solidFill>
                      <a:srgbClr val="FF0000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XXXXX</a:t>
                      </a:r>
                      <a:endParaRPr lang="ar-SY" dirty="0"/>
                    </a:p>
                  </a:txBody>
                  <a:tcPr>
                    <a:solidFill>
                      <a:srgbClr val="FF0000">
                        <a:alpha val="6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96603"/>
                  </a:ext>
                </a:extLst>
              </a:tr>
            </a:tbl>
          </a:graphicData>
        </a:graphic>
      </p:graphicFrame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90136"/>
              </p:ext>
            </p:extLst>
          </p:nvPr>
        </p:nvGraphicFramePr>
        <p:xfrm>
          <a:off x="7779844" y="409114"/>
          <a:ext cx="3603468" cy="224997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0867">
                  <a:extLst>
                    <a:ext uri="{9D8B030D-6E8A-4147-A177-3AD203B41FA5}">
                      <a16:colId xmlns:a16="http://schemas.microsoft.com/office/drawing/2014/main" val="982441226"/>
                    </a:ext>
                  </a:extLst>
                </a:gridCol>
                <a:gridCol w="900867">
                  <a:extLst>
                    <a:ext uri="{9D8B030D-6E8A-4147-A177-3AD203B41FA5}">
                      <a16:colId xmlns:a16="http://schemas.microsoft.com/office/drawing/2014/main" val="3303753833"/>
                    </a:ext>
                  </a:extLst>
                </a:gridCol>
                <a:gridCol w="900867">
                  <a:extLst>
                    <a:ext uri="{9D8B030D-6E8A-4147-A177-3AD203B41FA5}">
                      <a16:colId xmlns:a16="http://schemas.microsoft.com/office/drawing/2014/main" val="125737642"/>
                    </a:ext>
                  </a:extLst>
                </a:gridCol>
                <a:gridCol w="900867">
                  <a:extLst>
                    <a:ext uri="{9D8B030D-6E8A-4147-A177-3AD203B41FA5}">
                      <a16:colId xmlns:a16="http://schemas.microsoft.com/office/drawing/2014/main" val="63785406"/>
                    </a:ext>
                  </a:extLst>
                </a:gridCol>
              </a:tblGrid>
              <a:tr h="44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G(3)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G(2)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G(1)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JOIN</a:t>
                      </a:r>
                      <a:endParaRPr lang="ar-S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42267"/>
                  </a:ext>
                </a:extLst>
              </a:tr>
              <a:tr h="4499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9155"/>
                  </a:ext>
                </a:extLst>
              </a:tr>
              <a:tr h="4499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34454"/>
                  </a:ext>
                </a:extLst>
              </a:tr>
              <a:tr h="4499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38740"/>
                  </a:ext>
                </a:extLst>
              </a:tr>
              <a:tr h="4499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Y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3949"/>
                  </a:ext>
                </a:extLst>
              </a:tr>
            </a:tbl>
          </a:graphicData>
        </a:graphic>
      </p:graphicFrame>
      <p:sp>
        <p:nvSpPr>
          <p:cNvPr id="6" name="مستطيل 5"/>
          <p:cNvSpPr/>
          <p:nvPr/>
        </p:nvSpPr>
        <p:spPr>
          <a:xfrm>
            <a:off x="590898" y="648609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" name="مستطيل 6"/>
          <p:cNvSpPr/>
          <p:nvPr/>
        </p:nvSpPr>
        <p:spPr>
          <a:xfrm>
            <a:off x="2461262" y="648609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8" name="مستطيل 7"/>
          <p:cNvSpPr/>
          <p:nvPr/>
        </p:nvSpPr>
        <p:spPr>
          <a:xfrm>
            <a:off x="4331626" y="648609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1" name="مستطيل 30"/>
          <p:cNvSpPr/>
          <p:nvPr/>
        </p:nvSpPr>
        <p:spPr>
          <a:xfrm>
            <a:off x="590898" y="1020968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2" name="مستطيل 31"/>
          <p:cNvSpPr/>
          <p:nvPr/>
        </p:nvSpPr>
        <p:spPr>
          <a:xfrm>
            <a:off x="2461262" y="1020968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3" name="مستطيل 32"/>
          <p:cNvSpPr/>
          <p:nvPr/>
        </p:nvSpPr>
        <p:spPr>
          <a:xfrm>
            <a:off x="4331626" y="1020968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5" name="مستطيل 34"/>
          <p:cNvSpPr/>
          <p:nvPr/>
        </p:nvSpPr>
        <p:spPr>
          <a:xfrm>
            <a:off x="590898" y="1393327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6" name="مستطيل 35"/>
          <p:cNvSpPr/>
          <p:nvPr/>
        </p:nvSpPr>
        <p:spPr>
          <a:xfrm>
            <a:off x="2461262" y="1393327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7" name="مستطيل 36"/>
          <p:cNvSpPr/>
          <p:nvPr/>
        </p:nvSpPr>
        <p:spPr>
          <a:xfrm>
            <a:off x="4331626" y="1393327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9" name="مستطيل 38"/>
          <p:cNvSpPr/>
          <p:nvPr/>
        </p:nvSpPr>
        <p:spPr>
          <a:xfrm>
            <a:off x="590898" y="1765686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0" name="مستطيل 39"/>
          <p:cNvSpPr/>
          <p:nvPr/>
        </p:nvSpPr>
        <p:spPr>
          <a:xfrm>
            <a:off x="2461262" y="1765686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1" name="مستطيل 40"/>
          <p:cNvSpPr/>
          <p:nvPr/>
        </p:nvSpPr>
        <p:spPr>
          <a:xfrm>
            <a:off x="4331626" y="1765686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7" name="مستطيل 66"/>
          <p:cNvSpPr/>
          <p:nvPr/>
        </p:nvSpPr>
        <p:spPr>
          <a:xfrm>
            <a:off x="590898" y="2145418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8" name="مستطيل 67"/>
          <p:cNvSpPr/>
          <p:nvPr/>
        </p:nvSpPr>
        <p:spPr>
          <a:xfrm>
            <a:off x="2461262" y="2145418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9" name="مستطيل 68"/>
          <p:cNvSpPr/>
          <p:nvPr/>
        </p:nvSpPr>
        <p:spPr>
          <a:xfrm>
            <a:off x="4319594" y="2145418"/>
            <a:ext cx="1847270" cy="34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34" name="جدول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98316"/>
              </p:ext>
            </p:extLst>
          </p:nvPr>
        </p:nvGraphicFramePr>
        <p:xfrm>
          <a:off x="7779843" y="3134471"/>
          <a:ext cx="3603468" cy="224997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0867">
                  <a:extLst>
                    <a:ext uri="{9D8B030D-6E8A-4147-A177-3AD203B41FA5}">
                      <a16:colId xmlns:a16="http://schemas.microsoft.com/office/drawing/2014/main" val="982441226"/>
                    </a:ext>
                  </a:extLst>
                </a:gridCol>
                <a:gridCol w="900867">
                  <a:extLst>
                    <a:ext uri="{9D8B030D-6E8A-4147-A177-3AD203B41FA5}">
                      <a16:colId xmlns:a16="http://schemas.microsoft.com/office/drawing/2014/main" val="3303753833"/>
                    </a:ext>
                  </a:extLst>
                </a:gridCol>
                <a:gridCol w="900867">
                  <a:extLst>
                    <a:ext uri="{9D8B030D-6E8A-4147-A177-3AD203B41FA5}">
                      <a16:colId xmlns:a16="http://schemas.microsoft.com/office/drawing/2014/main" val="125737642"/>
                    </a:ext>
                  </a:extLst>
                </a:gridCol>
                <a:gridCol w="900867">
                  <a:extLst>
                    <a:ext uri="{9D8B030D-6E8A-4147-A177-3AD203B41FA5}">
                      <a16:colId xmlns:a16="http://schemas.microsoft.com/office/drawing/2014/main" val="63785406"/>
                    </a:ext>
                  </a:extLst>
                </a:gridCol>
              </a:tblGrid>
              <a:tr h="449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G(3)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G(2)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G(1)</a:t>
                      </a:r>
                      <a:endParaRPr lang="ar-SY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time</a:t>
                      </a:r>
                      <a:endParaRPr lang="ar-S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42267"/>
                  </a:ext>
                </a:extLst>
              </a:tr>
              <a:tr h="4499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9155"/>
                  </a:ext>
                </a:extLst>
              </a:tr>
              <a:tr h="4499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34454"/>
                  </a:ext>
                </a:extLst>
              </a:tr>
              <a:tr h="4499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38740"/>
                  </a:ext>
                </a:extLst>
              </a:tr>
              <a:tr h="4499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ar-SY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ar-S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3949"/>
                  </a:ext>
                </a:extLst>
              </a:tr>
            </a:tbl>
          </a:graphicData>
        </a:graphic>
      </p:graphicFrame>
      <p:grpSp>
        <p:nvGrpSpPr>
          <p:cNvPr id="38" name="مجموعة 37"/>
          <p:cNvGrpSpPr/>
          <p:nvPr/>
        </p:nvGrpSpPr>
        <p:grpSpPr>
          <a:xfrm>
            <a:off x="8685432" y="3603707"/>
            <a:ext cx="2697879" cy="1774593"/>
            <a:chOff x="8553449" y="2733675"/>
            <a:chExt cx="2697879" cy="1774593"/>
          </a:xfrm>
        </p:grpSpPr>
        <p:sp>
          <p:nvSpPr>
            <p:cNvPr id="45" name="مستطيل 44"/>
            <p:cNvSpPr/>
            <p:nvPr/>
          </p:nvSpPr>
          <p:spPr>
            <a:xfrm>
              <a:off x="8553449" y="2733675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  <p:sp>
          <p:nvSpPr>
            <p:cNvPr id="46" name="مستطيل 45"/>
            <p:cNvSpPr/>
            <p:nvPr/>
          </p:nvSpPr>
          <p:spPr>
            <a:xfrm>
              <a:off x="9469001" y="2733675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50" name="مستطيل 49"/>
            <p:cNvSpPr/>
            <p:nvPr/>
          </p:nvSpPr>
          <p:spPr>
            <a:xfrm>
              <a:off x="10384553" y="2733675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54" name="مستطيل 53"/>
            <p:cNvSpPr/>
            <p:nvPr/>
          </p:nvSpPr>
          <p:spPr>
            <a:xfrm>
              <a:off x="8553449" y="3188681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58" name="مستطيل 57"/>
            <p:cNvSpPr/>
            <p:nvPr/>
          </p:nvSpPr>
          <p:spPr>
            <a:xfrm>
              <a:off x="9469001" y="3188681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59" name="مستطيل 58"/>
            <p:cNvSpPr/>
            <p:nvPr/>
          </p:nvSpPr>
          <p:spPr>
            <a:xfrm>
              <a:off x="10384553" y="3188681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60" name="مستطيل 59"/>
            <p:cNvSpPr/>
            <p:nvPr/>
          </p:nvSpPr>
          <p:spPr>
            <a:xfrm>
              <a:off x="8553449" y="3643687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61" name="مستطيل 60"/>
            <p:cNvSpPr/>
            <p:nvPr/>
          </p:nvSpPr>
          <p:spPr>
            <a:xfrm>
              <a:off x="9469001" y="3643687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62" name="مستطيل 61"/>
            <p:cNvSpPr/>
            <p:nvPr/>
          </p:nvSpPr>
          <p:spPr>
            <a:xfrm>
              <a:off x="10384553" y="3643687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63" name="مستطيل 62"/>
            <p:cNvSpPr/>
            <p:nvPr/>
          </p:nvSpPr>
          <p:spPr>
            <a:xfrm>
              <a:off x="8553449" y="4098693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64" name="مستطيل 63"/>
            <p:cNvSpPr/>
            <p:nvPr/>
          </p:nvSpPr>
          <p:spPr>
            <a:xfrm>
              <a:off x="9469001" y="4098693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65" name="مستطيل 64"/>
            <p:cNvSpPr/>
            <p:nvPr/>
          </p:nvSpPr>
          <p:spPr>
            <a:xfrm>
              <a:off x="10384553" y="4098693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</p:grpSp>
      <p:sp>
        <p:nvSpPr>
          <p:cNvPr id="3" name="ضرب 2"/>
          <p:cNvSpPr/>
          <p:nvPr/>
        </p:nvSpPr>
        <p:spPr>
          <a:xfrm>
            <a:off x="8685432" y="817401"/>
            <a:ext cx="896145" cy="524622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0" name="ضرب 69"/>
          <p:cNvSpPr/>
          <p:nvPr/>
        </p:nvSpPr>
        <p:spPr>
          <a:xfrm>
            <a:off x="9570490" y="1258142"/>
            <a:ext cx="896145" cy="524622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1" name="ضرب 70"/>
          <p:cNvSpPr/>
          <p:nvPr/>
        </p:nvSpPr>
        <p:spPr>
          <a:xfrm>
            <a:off x="10466635" y="1703128"/>
            <a:ext cx="896145" cy="524622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2" name="ضرب 71"/>
          <p:cNvSpPr/>
          <p:nvPr/>
        </p:nvSpPr>
        <p:spPr>
          <a:xfrm>
            <a:off x="8685432" y="2179898"/>
            <a:ext cx="896145" cy="524622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3" name="ضرب 72"/>
          <p:cNvSpPr/>
          <p:nvPr/>
        </p:nvSpPr>
        <p:spPr>
          <a:xfrm>
            <a:off x="9571501" y="1701741"/>
            <a:ext cx="896145" cy="524622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5" name="ضرب 74"/>
          <p:cNvSpPr/>
          <p:nvPr/>
        </p:nvSpPr>
        <p:spPr>
          <a:xfrm>
            <a:off x="10473883" y="2172364"/>
            <a:ext cx="896145" cy="524622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6" name="ضرب 75"/>
          <p:cNvSpPr/>
          <p:nvPr/>
        </p:nvSpPr>
        <p:spPr>
          <a:xfrm>
            <a:off x="8699957" y="1701741"/>
            <a:ext cx="896145" cy="524622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7" name="ضرب 76"/>
          <p:cNvSpPr/>
          <p:nvPr/>
        </p:nvSpPr>
        <p:spPr>
          <a:xfrm>
            <a:off x="10472393" y="824612"/>
            <a:ext cx="896145" cy="524622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8" name="ضرب 77"/>
          <p:cNvSpPr/>
          <p:nvPr/>
        </p:nvSpPr>
        <p:spPr>
          <a:xfrm>
            <a:off x="10472393" y="1244877"/>
            <a:ext cx="896145" cy="524622"/>
          </a:xfrm>
          <a:prstGeom prst="mathMultiply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pSp>
        <p:nvGrpSpPr>
          <p:cNvPr id="74" name="مجموعة 73"/>
          <p:cNvGrpSpPr/>
          <p:nvPr/>
        </p:nvGrpSpPr>
        <p:grpSpPr>
          <a:xfrm>
            <a:off x="8692695" y="866130"/>
            <a:ext cx="2697879" cy="1774593"/>
            <a:chOff x="8553449" y="2733675"/>
            <a:chExt cx="2697879" cy="1774593"/>
          </a:xfrm>
        </p:grpSpPr>
        <p:sp>
          <p:nvSpPr>
            <p:cNvPr id="42" name="مستطيل 41"/>
            <p:cNvSpPr/>
            <p:nvPr/>
          </p:nvSpPr>
          <p:spPr>
            <a:xfrm>
              <a:off x="8553449" y="2733675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  <p:sp>
          <p:nvSpPr>
            <p:cNvPr id="43" name="مستطيل 42"/>
            <p:cNvSpPr/>
            <p:nvPr/>
          </p:nvSpPr>
          <p:spPr>
            <a:xfrm>
              <a:off x="9469001" y="2733675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44" name="مستطيل 43"/>
            <p:cNvSpPr/>
            <p:nvPr/>
          </p:nvSpPr>
          <p:spPr>
            <a:xfrm>
              <a:off x="10384553" y="2733675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47" name="مستطيل 46"/>
            <p:cNvSpPr/>
            <p:nvPr/>
          </p:nvSpPr>
          <p:spPr>
            <a:xfrm>
              <a:off x="8553449" y="3188681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48" name="مستطيل 47"/>
            <p:cNvSpPr/>
            <p:nvPr/>
          </p:nvSpPr>
          <p:spPr>
            <a:xfrm>
              <a:off x="9469001" y="3188681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49" name="مستطيل 48"/>
            <p:cNvSpPr/>
            <p:nvPr/>
          </p:nvSpPr>
          <p:spPr>
            <a:xfrm>
              <a:off x="10384553" y="3188681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51" name="مستطيل 50"/>
            <p:cNvSpPr/>
            <p:nvPr/>
          </p:nvSpPr>
          <p:spPr>
            <a:xfrm>
              <a:off x="8553449" y="3643687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52" name="مستطيل 51"/>
            <p:cNvSpPr/>
            <p:nvPr/>
          </p:nvSpPr>
          <p:spPr>
            <a:xfrm>
              <a:off x="9469001" y="3643687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53" name="مستطيل 52"/>
            <p:cNvSpPr/>
            <p:nvPr/>
          </p:nvSpPr>
          <p:spPr>
            <a:xfrm>
              <a:off x="10384553" y="3643687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55" name="مستطيل 54"/>
            <p:cNvSpPr/>
            <p:nvPr/>
          </p:nvSpPr>
          <p:spPr>
            <a:xfrm>
              <a:off x="8553449" y="4098693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56" name="مستطيل 55"/>
            <p:cNvSpPr/>
            <p:nvPr/>
          </p:nvSpPr>
          <p:spPr>
            <a:xfrm>
              <a:off x="9469001" y="4098693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57" name="مستطيل 56"/>
            <p:cNvSpPr/>
            <p:nvPr/>
          </p:nvSpPr>
          <p:spPr>
            <a:xfrm>
              <a:off x="10384553" y="4098693"/>
              <a:ext cx="866775" cy="409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</p:grpSp>
      <p:pic>
        <p:nvPicPr>
          <p:cNvPr id="13" name="صورة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" y="2704521"/>
            <a:ext cx="6507700" cy="3916518"/>
          </a:xfrm>
          <a:prstGeom prst="rect">
            <a:avLst/>
          </a:prstGeom>
        </p:spPr>
      </p:pic>
      <p:cxnSp>
        <p:nvCxnSpPr>
          <p:cNvPr id="15" name="رابط كسهم مستقيم 14"/>
          <p:cNvCxnSpPr/>
          <p:nvPr/>
        </p:nvCxnSpPr>
        <p:spPr>
          <a:xfrm>
            <a:off x="6469039" y="5977719"/>
            <a:ext cx="1310804" cy="19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مربع نص 78"/>
          <p:cNvSpPr txBox="1"/>
          <p:nvPr/>
        </p:nvSpPr>
        <p:spPr>
          <a:xfrm>
            <a:off x="7802881" y="5821931"/>
            <a:ext cx="3610731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ar-SY" sz="2000" b="1" dirty="0" smtClean="0"/>
              <a:t>في حال لم نجد الفريق الذي يحقق الشروط</a:t>
            </a:r>
          </a:p>
          <a:p>
            <a:r>
              <a:rPr lang="ar-SY" sz="2000" b="1" dirty="0" smtClean="0"/>
              <a:t>نبقى على نفس الفريق الذي انتقلنا اليه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31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67" grpId="0" animBg="1"/>
      <p:bldP spid="68" grpId="0" animBg="1"/>
      <p:bldP spid="69" grpId="0" animBg="1"/>
      <p:bldP spid="3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6550925" y="346766"/>
            <a:ext cx="526659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3200" dirty="0" smtClean="0">
                <a:solidFill>
                  <a:srgbClr val="FF0000"/>
                </a:solidFill>
              </a:rPr>
              <a:t>برمجياً </a:t>
            </a:r>
            <a:r>
              <a:rPr lang="ar-SY" sz="3200" dirty="0" smtClean="0"/>
              <a:t>سوف يكون المخطط كـ التالي:</a:t>
            </a: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1" y="232011"/>
            <a:ext cx="6180256" cy="6243851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586" y="2786600"/>
            <a:ext cx="3470938" cy="2112081"/>
          </a:xfrm>
          <a:prstGeom prst="rect">
            <a:avLst/>
          </a:prstGeom>
          <a:effectLst>
            <a:glow rad="101600">
              <a:schemeClr val="tx1">
                <a:alpha val="25000"/>
              </a:schemeClr>
            </a:glow>
            <a:softEdge rad="0"/>
          </a:effectLst>
        </p:spPr>
      </p:pic>
      <p:cxnSp>
        <p:nvCxnSpPr>
          <p:cNvPr id="8" name="رابط مستقيم 7"/>
          <p:cNvCxnSpPr/>
          <p:nvPr/>
        </p:nvCxnSpPr>
        <p:spPr>
          <a:xfrm>
            <a:off x="6919679" y="1046296"/>
            <a:ext cx="13384" cy="5811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رابط مستقيم 10"/>
          <p:cNvCxnSpPr/>
          <p:nvPr/>
        </p:nvCxnSpPr>
        <p:spPr>
          <a:xfrm>
            <a:off x="6919679" y="1046296"/>
            <a:ext cx="52723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مربع نص 11"/>
          <p:cNvSpPr txBox="1"/>
          <p:nvPr/>
        </p:nvSpPr>
        <p:spPr>
          <a:xfrm>
            <a:off x="7053645" y="3550253"/>
            <a:ext cx="163439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tik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[][]=</a:t>
            </a:r>
            <a:endParaRPr lang="ar-SY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رابط مستقيم 14"/>
          <p:cNvCxnSpPr/>
          <p:nvPr/>
        </p:nvCxnSpPr>
        <p:spPr>
          <a:xfrm>
            <a:off x="6933063" y="5280198"/>
            <a:ext cx="52723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مربع نص 15"/>
          <p:cNvSpPr txBox="1"/>
          <p:nvPr/>
        </p:nvSpPr>
        <p:spPr>
          <a:xfrm>
            <a:off x="7014948" y="5478014"/>
            <a:ext cx="49513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Delay time</a:t>
            </a:r>
            <a:r>
              <a:rPr lang="ar-SY" sz="2000" dirty="0" smtClean="0"/>
              <a:t>: هي مصفوفة تعبر عن زمن تأخير كل فريق</a:t>
            </a:r>
            <a:endParaRPr lang="ar-SY" sz="2000" dirty="0"/>
          </a:p>
        </p:txBody>
      </p:sp>
      <p:cxnSp>
        <p:nvCxnSpPr>
          <p:cNvPr id="17" name="رابط مستقيم 16"/>
          <p:cNvCxnSpPr/>
          <p:nvPr/>
        </p:nvCxnSpPr>
        <p:spPr>
          <a:xfrm>
            <a:off x="7053645" y="5878124"/>
            <a:ext cx="4912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مربع نص 19"/>
          <p:cNvSpPr txBox="1"/>
          <p:nvPr/>
        </p:nvSpPr>
        <p:spPr>
          <a:xfrm>
            <a:off x="7152143" y="6001738"/>
            <a:ext cx="46769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000" dirty="0" smtClean="0"/>
              <a:t>عند بداية البرنامج سوف تكون المصفوفة كلها تساوي الصفر .. أي لا يوجد زمن تأخير </a:t>
            </a:r>
            <a:endParaRPr lang="ar-SY" sz="2000" dirty="0"/>
          </a:p>
        </p:txBody>
      </p:sp>
      <p:cxnSp>
        <p:nvCxnSpPr>
          <p:cNvPr id="13" name="رابط مستقيم 12"/>
          <p:cNvCxnSpPr/>
          <p:nvPr/>
        </p:nvCxnSpPr>
        <p:spPr>
          <a:xfrm>
            <a:off x="6933062" y="2412309"/>
            <a:ext cx="52723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مربع نص 13"/>
          <p:cNvSpPr txBox="1"/>
          <p:nvPr/>
        </p:nvSpPr>
        <p:spPr>
          <a:xfrm>
            <a:off x="7034296" y="1325410"/>
            <a:ext cx="49513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count</a:t>
            </a:r>
            <a:r>
              <a:rPr lang="ar-SY" sz="2000" dirty="0" smtClean="0"/>
              <a:t>: يمثل عدد غير المشتركين</a:t>
            </a:r>
            <a:endParaRPr lang="ar-SY" sz="2000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7034296" y="1755446"/>
            <a:ext cx="49513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test1</a:t>
            </a:r>
            <a:r>
              <a:rPr lang="ar-SY" sz="2000" dirty="0" smtClean="0"/>
              <a:t>: يمثل عدد الأماكن التي تتخطى المدة المعينة</a:t>
            </a:r>
            <a:endParaRPr lang="ar-SY" sz="2000" dirty="0"/>
          </a:p>
        </p:txBody>
      </p:sp>
    </p:spTree>
    <p:extLst>
      <p:ext uri="{BB962C8B-B14F-4D97-AF65-F5344CB8AC3E}">
        <p14:creationId xmlns:p14="http://schemas.microsoft.com/office/powerpoint/2010/main" val="26150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6" grpId="0"/>
      <p:bldP spid="20" grpId="0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815168" y="245600"/>
            <a:ext cx="96413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3200" dirty="0" smtClean="0"/>
              <a:t>الآن سوف نشرح فكرة طلب اسم الفريق وطباعة الجدول الزمني له</a:t>
            </a:r>
          </a:p>
        </p:txBody>
      </p:sp>
      <p:graphicFrame>
        <p:nvGraphicFramePr>
          <p:cNvPr id="3" name="جدول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45168"/>
              </p:ext>
            </p:extLst>
          </p:nvPr>
        </p:nvGraphicFramePr>
        <p:xfrm>
          <a:off x="721633" y="3264395"/>
          <a:ext cx="3793760" cy="234418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58752">
                  <a:extLst>
                    <a:ext uri="{9D8B030D-6E8A-4147-A177-3AD203B41FA5}">
                      <a16:colId xmlns:a16="http://schemas.microsoft.com/office/drawing/2014/main" val="1784342197"/>
                    </a:ext>
                  </a:extLst>
                </a:gridCol>
                <a:gridCol w="758752">
                  <a:extLst>
                    <a:ext uri="{9D8B030D-6E8A-4147-A177-3AD203B41FA5}">
                      <a16:colId xmlns:a16="http://schemas.microsoft.com/office/drawing/2014/main" val="2578124623"/>
                    </a:ext>
                  </a:extLst>
                </a:gridCol>
                <a:gridCol w="758752">
                  <a:extLst>
                    <a:ext uri="{9D8B030D-6E8A-4147-A177-3AD203B41FA5}">
                      <a16:colId xmlns:a16="http://schemas.microsoft.com/office/drawing/2014/main" val="2710744618"/>
                    </a:ext>
                  </a:extLst>
                </a:gridCol>
                <a:gridCol w="758752">
                  <a:extLst>
                    <a:ext uri="{9D8B030D-6E8A-4147-A177-3AD203B41FA5}">
                      <a16:colId xmlns:a16="http://schemas.microsoft.com/office/drawing/2014/main" val="1567024939"/>
                    </a:ext>
                  </a:extLst>
                </a:gridCol>
                <a:gridCol w="758752">
                  <a:extLst>
                    <a:ext uri="{9D8B030D-6E8A-4147-A177-3AD203B41FA5}">
                      <a16:colId xmlns:a16="http://schemas.microsoft.com/office/drawing/2014/main" val="2454484680"/>
                    </a:ext>
                  </a:extLst>
                </a:gridCol>
              </a:tblGrid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G(4)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G(3)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G(2)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G(1)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SY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03176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33817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F2</a:t>
                      </a:r>
                      <a:endParaRPr lang="ar-S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44724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F3</a:t>
                      </a:r>
                      <a:endParaRPr lang="ar-S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93421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…</a:t>
                      </a:r>
                      <a:endParaRPr lang="ar-S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3808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time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 smtClean="0"/>
                        <a:t>Fn</a:t>
                      </a:r>
                      <a:endParaRPr lang="ar-S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59"/>
                  </a:ext>
                </a:extLst>
              </a:tr>
            </a:tbl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1003010" y="2556223"/>
            <a:ext cx="32310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/>
              <a:t>جدول الوقت</a:t>
            </a:r>
            <a:endParaRPr lang="ar-SY" sz="2800" b="1" dirty="0"/>
          </a:p>
        </p:txBody>
      </p:sp>
      <p:cxnSp>
        <p:nvCxnSpPr>
          <p:cNvPr id="5" name="رابط كسهم مستقيم 4"/>
          <p:cNvCxnSpPr/>
          <p:nvPr/>
        </p:nvCxnSpPr>
        <p:spPr>
          <a:xfrm flipV="1">
            <a:off x="5159971" y="2883557"/>
            <a:ext cx="2083633" cy="94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رابط كسهم مستقيم 5"/>
          <p:cNvCxnSpPr/>
          <p:nvPr/>
        </p:nvCxnSpPr>
        <p:spPr>
          <a:xfrm>
            <a:off x="5189951" y="4130193"/>
            <a:ext cx="2173574" cy="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رابط كسهم مستقيم 6"/>
          <p:cNvCxnSpPr/>
          <p:nvPr/>
        </p:nvCxnSpPr>
        <p:spPr>
          <a:xfrm>
            <a:off x="5159971" y="4436489"/>
            <a:ext cx="2203554" cy="10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19502"/>
              </p:ext>
            </p:extLst>
          </p:nvPr>
        </p:nvGraphicFramePr>
        <p:xfrm>
          <a:off x="7693309" y="2280448"/>
          <a:ext cx="1112708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graphicFrame>
        <p:nvGraphicFramePr>
          <p:cNvPr id="9" name="جدول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80698"/>
              </p:ext>
            </p:extLst>
          </p:nvPr>
        </p:nvGraphicFramePr>
        <p:xfrm>
          <a:off x="7693309" y="3680257"/>
          <a:ext cx="1112708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graphicFrame>
        <p:nvGraphicFramePr>
          <p:cNvPr id="10" name="جدول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34586"/>
              </p:ext>
            </p:extLst>
          </p:nvPr>
        </p:nvGraphicFramePr>
        <p:xfrm>
          <a:off x="7693309" y="5010133"/>
          <a:ext cx="1112708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sp>
        <p:nvSpPr>
          <p:cNvPr id="11" name="مربع نص 10"/>
          <p:cNvSpPr txBox="1"/>
          <p:nvPr/>
        </p:nvSpPr>
        <p:spPr>
          <a:xfrm>
            <a:off x="4878594" y="1561163"/>
            <a:ext cx="1996035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/>
              <a:t>فرز كل فريق وما هو الجدول الزمني له</a:t>
            </a:r>
            <a:endParaRPr lang="ar-SY" sz="2800" b="1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9255722" y="2474282"/>
            <a:ext cx="199603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/>
              <a:t>الفريق (</a:t>
            </a:r>
            <a:r>
              <a:rPr lang="en-US" sz="2800" b="1" dirty="0" smtClean="0"/>
              <a:t>1</a:t>
            </a:r>
            <a:r>
              <a:rPr lang="ar-SY" sz="2800" b="1" dirty="0" smtClean="0"/>
              <a:t>)</a:t>
            </a:r>
            <a:endParaRPr lang="ar-SY" sz="2800" b="1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9255721" y="3868583"/>
            <a:ext cx="199603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/>
              <a:t>الفريق (</a:t>
            </a:r>
            <a:r>
              <a:rPr lang="en-US" sz="2800" b="1" dirty="0" smtClean="0"/>
              <a:t>2</a:t>
            </a:r>
            <a:r>
              <a:rPr lang="ar-SY" sz="2800" b="1" dirty="0" smtClean="0"/>
              <a:t>)</a:t>
            </a:r>
            <a:endParaRPr lang="ar-SY" sz="28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9255721" y="5240609"/>
            <a:ext cx="199603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/>
              <a:t>الفريق (</a:t>
            </a:r>
            <a:r>
              <a:rPr lang="en-US" sz="2800" b="1" dirty="0" smtClean="0"/>
              <a:t>3</a:t>
            </a:r>
            <a:r>
              <a:rPr lang="ar-SY" sz="2800" b="1" dirty="0" smtClean="0"/>
              <a:t>)</a:t>
            </a:r>
            <a:endParaRPr lang="ar-SY" sz="2800" b="1" dirty="0"/>
          </a:p>
        </p:txBody>
      </p:sp>
      <p:sp>
        <p:nvSpPr>
          <p:cNvPr id="27" name="مربع نص 26"/>
          <p:cNvSpPr txBox="1"/>
          <p:nvPr/>
        </p:nvSpPr>
        <p:spPr>
          <a:xfrm>
            <a:off x="1815168" y="837791"/>
            <a:ext cx="96413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3200" dirty="0" err="1" smtClean="0"/>
              <a:t>نأخد</a:t>
            </a:r>
            <a:r>
              <a:rPr lang="ar-SY" sz="3200" dirty="0" smtClean="0"/>
              <a:t> جدول الوقت لكل اللاعبين ونفعل الخطوات التالية:</a:t>
            </a:r>
          </a:p>
        </p:txBody>
      </p:sp>
      <p:sp>
        <p:nvSpPr>
          <p:cNvPr id="31" name="مربع نص 30"/>
          <p:cNvSpPr txBox="1"/>
          <p:nvPr/>
        </p:nvSpPr>
        <p:spPr>
          <a:xfrm>
            <a:off x="460286" y="6226556"/>
            <a:ext cx="108326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400" dirty="0" smtClean="0"/>
              <a:t>هذه الفكرة: من اجل عند طلب اسم فريق معين سوف نذهب الى اسم الجدول ونعمل له طباعة (على </a:t>
            </a:r>
            <a:r>
              <a:rPr lang="en-US" sz="2400" dirty="0" smtClean="0"/>
              <a:t>output</a:t>
            </a:r>
            <a:r>
              <a:rPr lang="ar-SY" sz="24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5257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12" grpId="0"/>
      <p:bldP spid="13" grpId="0"/>
      <p:bldP spid="14" grpId="0"/>
      <p:bldP spid="27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999872" y="276179"/>
            <a:ext cx="96413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3200" dirty="0" smtClean="0"/>
              <a:t>الآن سوف نشرح فكرة النهائيات وكيفية إيجاد الجدول الزمني لهم</a:t>
            </a:r>
          </a:p>
        </p:txBody>
      </p:sp>
      <p:graphicFrame>
        <p:nvGraphicFramePr>
          <p:cNvPr id="3" name="جدول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44732"/>
              </p:ext>
            </p:extLst>
          </p:nvPr>
        </p:nvGraphicFramePr>
        <p:xfrm>
          <a:off x="292780" y="3039913"/>
          <a:ext cx="3793760" cy="234418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58752">
                  <a:extLst>
                    <a:ext uri="{9D8B030D-6E8A-4147-A177-3AD203B41FA5}">
                      <a16:colId xmlns:a16="http://schemas.microsoft.com/office/drawing/2014/main" val="1784342197"/>
                    </a:ext>
                  </a:extLst>
                </a:gridCol>
                <a:gridCol w="758752">
                  <a:extLst>
                    <a:ext uri="{9D8B030D-6E8A-4147-A177-3AD203B41FA5}">
                      <a16:colId xmlns:a16="http://schemas.microsoft.com/office/drawing/2014/main" val="2578124623"/>
                    </a:ext>
                  </a:extLst>
                </a:gridCol>
                <a:gridCol w="758752">
                  <a:extLst>
                    <a:ext uri="{9D8B030D-6E8A-4147-A177-3AD203B41FA5}">
                      <a16:colId xmlns:a16="http://schemas.microsoft.com/office/drawing/2014/main" val="2710744618"/>
                    </a:ext>
                  </a:extLst>
                </a:gridCol>
                <a:gridCol w="758752">
                  <a:extLst>
                    <a:ext uri="{9D8B030D-6E8A-4147-A177-3AD203B41FA5}">
                      <a16:colId xmlns:a16="http://schemas.microsoft.com/office/drawing/2014/main" val="1567024939"/>
                    </a:ext>
                  </a:extLst>
                </a:gridCol>
                <a:gridCol w="758752">
                  <a:extLst>
                    <a:ext uri="{9D8B030D-6E8A-4147-A177-3AD203B41FA5}">
                      <a16:colId xmlns:a16="http://schemas.microsoft.com/office/drawing/2014/main" val="2454484680"/>
                    </a:ext>
                  </a:extLst>
                </a:gridCol>
              </a:tblGrid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G(4)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G(3)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G(2)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G(1)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SY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03176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33817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F2</a:t>
                      </a:r>
                      <a:endParaRPr lang="ar-S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44724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F3</a:t>
                      </a:r>
                      <a:endParaRPr lang="ar-S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93421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…</a:t>
                      </a:r>
                      <a:endParaRPr lang="ar-S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3808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value</a:t>
                      </a:r>
                      <a:endParaRPr lang="ar-S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 smtClean="0"/>
                        <a:t>Fn</a:t>
                      </a:r>
                      <a:endParaRPr lang="ar-S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59"/>
                  </a:ext>
                </a:extLst>
              </a:tr>
            </a:tbl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574157" y="2331741"/>
            <a:ext cx="32310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/>
              <a:t>الملف المعطى للرياضيين</a:t>
            </a:r>
            <a:endParaRPr lang="ar-SY" sz="2800" b="1" dirty="0"/>
          </a:p>
        </p:txBody>
      </p:sp>
      <p:cxnSp>
        <p:nvCxnSpPr>
          <p:cNvPr id="5" name="رابط كسهم مستقيم 4"/>
          <p:cNvCxnSpPr/>
          <p:nvPr/>
        </p:nvCxnSpPr>
        <p:spPr>
          <a:xfrm flipV="1">
            <a:off x="4736892" y="2946053"/>
            <a:ext cx="2083633" cy="94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رابط كسهم مستقيم 5"/>
          <p:cNvCxnSpPr/>
          <p:nvPr/>
        </p:nvCxnSpPr>
        <p:spPr>
          <a:xfrm>
            <a:off x="4736892" y="4047072"/>
            <a:ext cx="2173574" cy="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رابط كسهم مستقيم 6"/>
          <p:cNvCxnSpPr/>
          <p:nvPr/>
        </p:nvCxnSpPr>
        <p:spPr>
          <a:xfrm>
            <a:off x="4736892" y="4203860"/>
            <a:ext cx="2173574" cy="90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78952"/>
              </p:ext>
            </p:extLst>
          </p:nvPr>
        </p:nvGraphicFramePr>
        <p:xfrm>
          <a:off x="7270230" y="2283470"/>
          <a:ext cx="1112708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graphicFrame>
        <p:nvGraphicFramePr>
          <p:cNvPr id="9" name="جدول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17593"/>
              </p:ext>
            </p:extLst>
          </p:nvPr>
        </p:nvGraphicFramePr>
        <p:xfrm>
          <a:off x="7270230" y="3554986"/>
          <a:ext cx="1112708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graphicFrame>
        <p:nvGraphicFramePr>
          <p:cNvPr id="10" name="جدول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64968"/>
              </p:ext>
            </p:extLst>
          </p:nvPr>
        </p:nvGraphicFramePr>
        <p:xfrm>
          <a:off x="7270230" y="4826502"/>
          <a:ext cx="1112708" cy="9841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177">
                  <a:extLst>
                    <a:ext uri="{9D8B030D-6E8A-4147-A177-3AD203B41FA5}">
                      <a16:colId xmlns:a16="http://schemas.microsoft.com/office/drawing/2014/main" val="378400526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4223235209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3019543410"/>
                    </a:ext>
                  </a:extLst>
                </a:gridCol>
                <a:gridCol w="278177">
                  <a:extLst>
                    <a:ext uri="{9D8B030D-6E8A-4147-A177-3AD203B41FA5}">
                      <a16:colId xmlns:a16="http://schemas.microsoft.com/office/drawing/2014/main" val="938137243"/>
                    </a:ext>
                  </a:extLst>
                </a:gridCol>
              </a:tblGrid>
              <a:tr h="246043"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547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08370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01566"/>
                  </a:ext>
                </a:extLst>
              </a:tr>
              <a:tr h="246043"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55208"/>
                  </a:ext>
                </a:extLst>
              </a:tr>
            </a:tbl>
          </a:graphicData>
        </a:graphic>
      </p:graphicFrame>
      <p:sp>
        <p:nvSpPr>
          <p:cNvPr id="11" name="مربع نص 10"/>
          <p:cNvSpPr txBox="1"/>
          <p:nvPr/>
        </p:nvSpPr>
        <p:spPr>
          <a:xfrm>
            <a:off x="4164927" y="1860462"/>
            <a:ext cx="244058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/>
              <a:t>تطبيق الفرز </a:t>
            </a:r>
            <a:r>
              <a:rPr lang="ar-SY" sz="2400" b="1" dirty="0" err="1" smtClean="0"/>
              <a:t>لايجاد</a:t>
            </a:r>
            <a:r>
              <a:rPr lang="ar-SY" sz="2400" b="1" dirty="0" smtClean="0"/>
              <a:t> جميع الرياضيين المشتركين بمجموع العاب معينة</a:t>
            </a:r>
            <a:endParaRPr lang="ar-SY" sz="2400" b="1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8832642" y="2451309"/>
            <a:ext cx="234487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err="1" smtClean="0"/>
              <a:t>Final_Running</a:t>
            </a:r>
            <a:endParaRPr lang="ar-SY" sz="2800" b="1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8832642" y="3785462"/>
            <a:ext cx="234487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err="1" smtClean="0"/>
              <a:t>Final_Jumping</a:t>
            </a:r>
            <a:endParaRPr lang="ar-SY" sz="2800" b="1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8832642" y="5056978"/>
            <a:ext cx="249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err="1" smtClean="0"/>
              <a:t>Final_throwing</a:t>
            </a:r>
            <a:endParaRPr lang="ar-SY" sz="2800" b="1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1999871" y="919265"/>
            <a:ext cx="96413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3200" dirty="0" err="1" smtClean="0"/>
              <a:t>نأخد</a:t>
            </a:r>
            <a:r>
              <a:rPr lang="ar-SY" sz="3200" dirty="0" smtClean="0"/>
              <a:t> الملف المعطى للرياضيين ونفعل الخطوات التالية:</a:t>
            </a:r>
          </a:p>
        </p:txBody>
      </p:sp>
    </p:spTree>
    <p:extLst>
      <p:ext uri="{BB962C8B-B14F-4D97-AF65-F5344CB8AC3E}">
        <p14:creationId xmlns:p14="http://schemas.microsoft.com/office/powerpoint/2010/main" val="233285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12" grpId="0"/>
      <p:bldP spid="13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885</Words>
  <Application>Microsoft Office PowerPoint</Application>
  <PresentationFormat>شاشة عريضة</PresentationFormat>
  <Paragraphs>391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نسق Office</vt:lpstr>
      <vt:lpstr>Project with Bader</vt:lpstr>
      <vt:lpstr>خطوات المشروع:</vt:lpstr>
      <vt:lpstr>نمر بالترتيب على ملفات الفرز (1) , (2) , (3) ونكرر الخطوات التالية عليهم: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with Bader</dc:title>
  <dc:creator>ASUS</dc:creator>
  <cp:lastModifiedBy>ASUS</cp:lastModifiedBy>
  <cp:revision>72</cp:revision>
  <dcterms:created xsi:type="dcterms:W3CDTF">2022-05-01T19:26:43Z</dcterms:created>
  <dcterms:modified xsi:type="dcterms:W3CDTF">2022-05-06T13:52:36Z</dcterms:modified>
</cp:coreProperties>
</file>