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8" r:id="rId9"/>
    <p:sldId id="269" r:id="rId10"/>
    <p:sldId id="264" r:id="rId11"/>
    <p:sldId id="270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113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50C1EC-38CB-4EF6-A731-122F569B78F6}" type="doc">
      <dgm:prSet loTypeId="urn:microsoft.com/office/officeart/2005/8/layout/vList5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06243AD3-7178-4828-A482-A87B1D977B05}">
      <dgm:prSet/>
      <dgm:spPr/>
      <dgm:t>
        <a:bodyPr/>
        <a:lstStyle/>
        <a:p>
          <a:r>
            <a:rPr lang="en-US" b="0" i="0" dirty="0"/>
            <a:t>What do you do when you want to concatenate two rotations in vector representation?</a:t>
          </a:r>
          <a:endParaRPr lang="en-US" dirty="0"/>
        </a:p>
      </dgm:t>
    </dgm:pt>
    <dgm:pt modelId="{25536DC4-853B-4A33-8B75-7A6326F876BB}" type="parTrans" cxnId="{2FE7C4DA-A4D1-44B7-84B1-576578C4C7EE}">
      <dgm:prSet/>
      <dgm:spPr/>
      <dgm:t>
        <a:bodyPr/>
        <a:lstStyle/>
        <a:p>
          <a:endParaRPr lang="en-US"/>
        </a:p>
      </dgm:t>
    </dgm:pt>
    <dgm:pt modelId="{55E3CD1C-197C-414A-A547-C97F900E5F38}" type="sibTrans" cxnId="{2FE7C4DA-A4D1-44B7-84B1-576578C4C7EE}">
      <dgm:prSet/>
      <dgm:spPr/>
      <dgm:t>
        <a:bodyPr/>
        <a:lstStyle/>
        <a:p>
          <a:endParaRPr lang="en-US"/>
        </a:p>
      </dgm:t>
    </dgm:pt>
    <dgm:pt modelId="{E135D8B3-4DE2-49EE-AA32-37ADE25B0616}">
      <dgm:prSet/>
      <dgm:spPr/>
      <dgm:t>
        <a:bodyPr/>
        <a:lstStyle/>
        <a:p>
          <a:r>
            <a:rPr lang="en-US" b="0" i="0"/>
            <a:t>You have to convert them to quaternion or matrix form (using costly trigonometry)</a:t>
          </a:r>
          <a:endParaRPr lang="en-US"/>
        </a:p>
      </dgm:t>
    </dgm:pt>
    <dgm:pt modelId="{DAB3AC57-508B-49E6-806D-3A01C68C05F5}" type="parTrans" cxnId="{24B5158D-D8BB-4D1B-B29F-C11FD63A0732}">
      <dgm:prSet/>
      <dgm:spPr/>
      <dgm:t>
        <a:bodyPr/>
        <a:lstStyle/>
        <a:p>
          <a:endParaRPr lang="en-US"/>
        </a:p>
      </dgm:t>
    </dgm:pt>
    <dgm:pt modelId="{B0E62736-2FE8-46E4-AF92-12706D1871D9}" type="sibTrans" cxnId="{24B5158D-D8BB-4D1B-B29F-C11FD63A0732}">
      <dgm:prSet/>
      <dgm:spPr/>
      <dgm:t>
        <a:bodyPr/>
        <a:lstStyle/>
        <a:p>
          <a:endParaRPr lang="en-US"/>
        </a:p>
      </dgm:t>
    </dgm:pt>
    <dgm:pt modelId="{714046CF-150D-4AFA-8BDE-9C568AF88601}">
      <dgm:prSet/>
      <dgm:spPr/>
      <dgm:t>
        <a:bodyPr/>
        <a:lstStyle/>
        <a:p>
          <a:r>
            <a:rPr lang="en-US"/>
            <a:t>Q</a:t>
          </a:r>
          <a:r>
            <a:rPr lang="en-US" b="0" i="0"/>
            <a:t>uaternions can be concatenated efficiently by using the classical quaternion multiplication</a:t>
          </a:r>
          <a:endParaRPr lang="en-US"/>
        </a:p>
      </dgm:t>
    </dgm:pt>
    <dgm:pt modelId="{801A908D-EDC3-4527-8E7C-0B5D50736C34}" type="parTrans" cxnId="{CC36204F-DDB7-458D-AD78-514BB0BFC85D}">
      <dgm:prSet/>
      <dgm:spPr/>
      <dgm:t>
        <a:bodyPr/>
        <a:lstStyle/>
        <a:p>
          <a:endParaRPr lang="en-US"/>
        </a:p>
      </dgm:t>
    </dgm:pt>
    <dgm:pt modelId="{35F3980C-C15F-48AB-8CF9-0E5787CB3B21}" type="sibTrans" cxnId="{CC36204F-DDB7-458D-AD78-514BB0BFC85D}">
      <dgm:prSet/>
      <dgm:spPr/>
      <dgm:t>
        <a:bodyPr/>
        <a:lstStyle/>
        <a:p>
          <a:endParaRPr lang="en-US"/>
        </a:p>
      </dgm:t>
    </dgm:pt>
    <dgm:pt modelId="{2B880ACB-C528-4DB9-BBF1-BBA3539415F8}">
      <dgm:prSet/>
      <dgm:spPr/>
      <dgm:t>
        <a:bodyPr/>
        <a:lstStyle/>
        <a:p>
          <a:r>
            <a:rPr lang="en-US" b="0" i="0"/>
            <a:t>What do you do when you want to rotate a point/vector using a rotation in vector-format?</a:t>
          </a:r>
          <a:endParaRPr lang="en-US"/>
        </a:p>
      </dgm:t>
    </dgm:pt>
    <dgm:pt modelId="{30FDCA64-938E-43B7-AD23-FC1A684F9FCF}" type="parTrans" cxnId="{9CC1B39A-B3EB-4BAA-8137-99903F3D24AF}">
      <dgm:prSet/>
      <dgm:spPr/>
      <dgm:t>
        <a:bodyPr/>
        <a:lstStyle/>
        <a:p>
          <a:endParaRPr lang="en-US"/>
        </a:p>
      </dgm:t>
    </dgm:pt>
    <dgm:pt modelId="{5F87FBDD-D73C-43DB-A9CD-BF12D75E2CA9}" type="sibTrans" cxnId="{9CC1B39A-B3EB-4BAA-8137-99903F3D24AF}">
      <dgm:prSet/>
      <dgm:spPr/>
      <dgm:t>
        <a:bodyPr/>
        <a:lstStyle/>
        <a:p>
          <a:endParaRPr lang="en-US"/>
        </a:p>
      </dgm:t>
    </dgm:pt>
    <dgm:pt modelId="{76B4FC22-58E8-4B08-A94A-FC36922450BB}">
      <dgm:prSet/>
      <dgm:spPr/>
      <dgm:t>
        <a:bodyPr/>
        <a:lstStyle/>
        <a:p>
          <a:r>
            <a:rPr lang="en-US" b="0" i="0"/>
            <a:t>You convert it into a matrix (using costly trigonometry)</a:t>
          </a:r>
          <a:endParaRPr lang="en-US"/>
        </a:p>
      </dgm:t>
    </dgm:pt>
    <dgm:pt modelId="{60D5E8C6-3FCF-4914-9B47-31F31860E600}" type="parTrans" cxnId="{78D8D10F-3904-414B-A53B-DFB76B09A092}">
      <dgm:prSet/>
      <dgm:spPr/>
      <dgm:t>
        <a:bodyPr/>
        <a:lstStyle/>
        <a:p>
          <a:endParaRPr lang="en-US"/>
        </a:p>
      </dgm:t>
    </dgm:pt>
    <dgm:pt modelId="{7AC592EC-CF6B-42FF-9220-25DC7FA65788}" type="sibTrans" cxnId="{78D8D10F-3904-414B-A53B-DFB76B09A092}">
      <dgm:prSet/>
      <dgm:spPr/>
      <dgm:t>
        <a:bodyPr/>
        <a:lstStyle/>
        <a:p>
          <a:endParaRPr lang="en-US"/>
        </a:p>
      </dgm:t>
    </dgm:pt>
    <dgm:pt modelId="{56EE2DCE-F147-477B-BDD7-58C3FD9D81D0}">
      <dgm:prSet/>
      <dgm:spPr/>
      <dgm:t>
        <a:bodyPr/>
        <a:lstStyle/>
        <a:p>
          <a:r>
            <a:rPr lang="en-US" b="0" i="0"/>
            <a:t>A quaternion quite efficiently converted into a matrix</a:t>
          </a:r>
          <a:endParaRPr lang="en-US"/>
        </a:p>
      </dgm:t>
    </dgm:pt>
    <dgm:pt modelId="{FF548F07-A430-43BF-B8E7-15A60DF43989}" type="parTrans" cxnId="{CF5966F2-D802-4D31-8753-74698299F501}">
      <dgm:prSet/>
      <dgm:spPr/>
      <dgm:t>
        <a:bodyPr/>
        <a:lstStyle/>
        <a:p>
          <a:endParaRPr lang="en-US"/>
        </a:p>
      </dgm:t>
    </dgm:pt>
    <dgm:pt modelId="{5AC7CDC1-C5DC-47DE-8C42-A38FA5D31307}" type="sibTrans" cxnId="{CF5966F2-D802-4D31-8753-74698299F501}">
      <dgm:prSet/>
      <dgm:spPr/>
      <dgm:t>
        <a:bodyPr/>
        <a:lstStyle/>
        <a:p>
          <a:endParaRPr lang="en-US"/>
        </a:p>
      </dgm:t>
    </dgm:pt>
    <dgm:pt modelId="{C3CB7E43-26EC-4E23-9645-37208FFDBA38}" type="pres">
      <dgm:prSet presAssocID="{D650C1EC-38CB-4EF6-A731-122F569B78F6}" presName="Name0" presStyleCnt="0">
        <dgm:presLayoutVars>
          <dgm:dir/>
          <dgm:animLvl val="lvl"/>
          <dgm:resizeHandles val="exact"/>
        </dgm:presLayoutVars>
      </dgm:prSet>
      <dgm:spPr/>
    </dgm:pt>
    <dgm:pt modelId="{0FBCE194-2FDD-439A-AB48-B49A589A689F}" type="pres">
      <dgm:prSet presAssocID="{06243AD3-7178-4828-A482-A87B1D977B05}" presName="linNode" presStyleCnt="0"/>
      <dgm:spPr/>
    </dgm:pt>
    <dgm:pt modelId="{602E1A70-DAD7-4960-A78B-C1515DFF0300}" type="pres">
      <dgm:prSet presAssocID="{06243AD3-7178-4828-A482-A87B1D977B0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DE1E7CA-5356-4B13-9852-17F1666826AB}" type="pres">
      <dgm:prSet presAssocID="{06243AD3-7178-4828-A482-A87B1D977B05}" presName="descendantText" presStyleLbl="alignAccFollowNode1" presStyleIdx="0" presStyleCnt="2">
        <dgm:presLayoutVars>
          <dgm:bulletEnabled val="1"/>
        </dgm:presLayoutVars>
      </dgm:prSet>
      <dgm:spPr/>
    </dgm:pt>
    <dgm:pt modelId="{B94E0474-1B07-4709-A905-C3CAF711F8A2}" type="pres">
      <dgm:prSet presAssocID="{55E3CD1C-197C-414A-A547-C97F900E5F38}" presName="sp" presStyleCnt="0"/>
      <dgm:spPr/>
    </dgm:pt>
    <dgm:pt modelId="{A6584A2A-AA8B-4502-8456-8795D9CA6FF2}" type="pres">
      <dgm:prSet presAssocID="{2B880ACB-C528-4DB9-BBF1-BBA3539415F8}" presName="linNode" presStyleCnt="0"/>
      <dgm:spPr/>
    </dgm:pt>
    <dgm:pt modelId="{D0F515FE-FFBA-42A2-B558-C8AE77F09108}" type="pres">
      <dgm:prSet presAssocID="{2B880ACB-C528-4DB9-BBF1-BBA3539415F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40D499D-76DA-40F5-9358-45F2DEAE8E7E}" type="pres">
      <dgm:prSet presAssocID="{2B880ACB-C528-4DB9-BBF1-BBA3539415F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8D8D10F-3904-414B-A53B-DFB76B09A092}" srcId="{2B880ACB-C528-4DB9-BBF1-BBA3539415F8}" destId="{76B4FC22-58E8-4B08-A94A-FC36922450BB}" srcOrd="0" destOrd="0" parTransId="{60D5E8C6-3FCF-4914-9B47-31F31860E600}" sibTransId="{7AC592EC-CF6B-42FF-9220-25DC7FA65788}"/>
    <dgm:cxn modelId="{09501C1F-2B7E-4DE8-ADC3-37677745B09F}" type="presOf" srcId="{06243AD3-7178-4828-A482-A87B1D977B05}" destId="{602E1A70-DAD7-4960-A78B-C1515DFF0300}" srcOrd="0" destOrd="0" presId="urn:microsoft.com/office/officeart/2005/8/layout/vList5"/>
    <dgm:cxn modelId="{CC36204F-DDB7-458D-AD78-514BB0BFC85D}" srcId="{06243AD3-7178-4828-A482-A87B1D977B05}" destId="{714046CF-150D-4AFA-8BDE-9C568AF88601}" srcOrd="1" destOrd="0" parTransId="{801A908D-EDC3-4527-8E7C-0B5D50736C34}" sibTransId="{35F3980C-C15F-48AB-8CF9-0E5787CB3B21}"/>
    <dgm:cxn modelId="{B9EF1086-C632-4181-A7EF-C9BEAAF83490}" type="presOf" srcId="{D650C1EC-38CB-4EF6-A731-122F569B78F6}" destId="{C3CB7E43-26EC-4E23-9645-37208FFDBA38}" srcOrd="0" destOrd="0" presId="urn:microsoft.com/office/officeart/2005/8/layout/vList5"/>
    <dgm:cxn modelId="{24B5158D-D8BB-4D1B-B29F-C11FD63A0732}" srcId="{06243AD3-7178-4828-A482-A87B1D977B05}" destId="{E135D8B3-4DE2-49EE-AA32-37ADE25B0616}" srcOrd="0" destOrd="0" parTransId="{DAB3AC57-508B-49E6-806D-3A01C68C05F5}" sibTransId="{B0E62736-2FE8-46E4-AF92-12706D1871D9}"/>
    <dgm:cxn modelId="{D76ECC90-86B5-4B96-ACC3-B24A224FDDEC}" type="presOf" srcId="{714046CF-150D-4AFA-8BDE-9C568AF88601}" destId="{4DE1E7CA-5356-4B13-9852-17F1666826AB}" srcOrd="0" destOrd="1" presId="urn:microsoft.com/office/officeart/2005/8/layout/vList5"/>
    <dgm:cxn modelId="{6F924697-0A3C-4A45-8DFE-133DBDC12FFF}" type="presOf" srcId="{E135D8B3-4DE2-49EE-AA32-37ADE25B0616}" destId="{4DE1E7CA-5356-4B13-9852-17F1666826AB}" srcOrd="0" destOrd="0" presId="urn:microsoft.com/office/officeart/2005/8/layout/vList5"/>
    <dgm:cxn modelId="{9CC1B39A-B3EB-4BAA-8137-99903F3D24AF}" srcId="{D650C1EC-38CB-4EF6-A731-122F569B78F6}" destId="{2B880ACB-C528-4DB9-BBF1-BBA3539415F8}" srcOrd="1" destOrd="0" parTransId="{30FDCA64-938E-43B7-AD23-FC1A684F9FCF}" sibTransId="{5F87FBDD-D73C-43DB-A9CD-BF12D75E2CA9}"/>
    <dgm:cxn modelId="{5A6F46B2-2042-428F-B5C2-B6817AF9C140}" type="presOf" srcId="{76B4FC22-58E8-4B08-A94A-FC36922450BB}" destId="{540D499D-76DA-40F5-9358-45F2DEAE8E7E}" srcOrd="0" destOrd="0" presId="urn:microsoft.com/office/officeart/2005/8/layout/vList5"/>
    <dgm:cxn modelId="{459FB6B8-2959-47E0-9563-67706D0451B1}" type="presOf" srcId="{56EE2DCE-F147-477B-BDD7-58C3FD9D81D0}" destId="{540D499D-76DA-40F5-9358-45F2DEAE8E7E}" srcOrd="0" destOrd="1" presId="urn:microsoft.com/office/officeart/2005/8/layout/vList5"/>
    <dgm:cxn modelId="{D99E4BD4-537D-4D9F-B373-600E30331E22}" type="presOf" srcId="{2B880ACB-C528-4DB9-BBF1-BBA3539415F8}" destId="{D0F515FE-FFBA-42A2-B558-C8AE77F09108}" srcOrd="0" destOrd="0" presId="urn:microsoft.com/office/officeart/2005/8/layout/vList5"/>
    <dgm:cxn modelId="{2FE7C4DA-A4D1-44B7-84B1-576578C4C7EE}" srcId="{D650C1EC-38CB-4EF6-A731-122F569B78F6}" destId="{06243AD3-7178-4828-A482-A87B1D977B05}" srcOrd="0" destOrd="0" parTransId="{25536DC4-853B-4A33-8B75-7A6326F876BB}" sibTransId="{55E3CD1C-197C-414A-A547-C97F900E5F38}"/>
    <dgm:cxn modelId="{CF5966F2-D802-4D31-8753-74698299F501}" srcId="{2B880ACB-C528-4DB9-BBF1-BBA3539415F8}" destId="{56EE2DCE-F147-477B-BDD7-58C3FD9D81D0}" srcOrd="1" destOrd="0" parTransId="{FF548F07-A430-43BF-B8E7-15A60DF43989}" sibTransId="{5AC7CDC1-C5DC-47DE-8C42-A38FA5D31307}"/>
    <dgm:cxn modelId="{903955D7-6C01-46A4-9008-EEA1E7F2D68B}" type="presParOf" srcId="{C3CB7E43-26EC-4E23-9645-37208FFDBA38}" destId="{0FBCE194-2FDD-439A-AB48-B49A589A689F}" srcOrd="0" destOrd="0" presId="urn:microsoft.com/office/officeart/2005/8/layout/vList5"/>
    <dgm:cxn modelId="{148E80D5-4874-4ACD-A61D-4D5A202F4892}" type="presParOf" srcId="{0FBCE194-2FDD-439A-AB48-B49A589A689F}" destId="{602E1A70-DAD7-4960-A78B-C1515DFF0300}" srcOrd="0" destOrd="0" presId="urn:microsoft.com/office/officeart/2005/8/layout/vList5"/>
    <dgm:cxn modelId="{23E14FAF-3597-4009-B9AF-C9B27989595D}" type="presParOf" srcId="{0FBCE194-2FDD-439A-AB48-B49A589A689F}" destId="{4DE1E7CA-5356-4B13-9852-17F1666826AB}" srcOrd="1" destOrd="0" presId="urn:microsoft.com/office/officeart/2005/8/layout/vList5"/>
    <dgm:cxn modelId="{8A39973D-0F9F-4442-AEC2-47B013795227}" type="presParOf" srcId="{C3CB7E43-26EC-4E23-9645-37208FFDBA38}" destId="{B94E0474-1B07-4709-A905-C3CAF711F8A2}" srcOrd="1" destOrd="0" presId="urn:microsoft.com/office/officeart/2005/8/layout/vList5"/>
    <dgm:cxn modelId="{D2665C42-219F-4009-B819-7A8FDB3F5A63}" type="presParOf" srcId="{C3CB7E43-26EC-4E23-9645-37208FFDBA38}" destId="{A6584A2A-AA8B-4502-8456-8795D9CA6FF2}" srcOrd="2" destOrd="0" presId="urn:microsoft.com/office/officeart/2005/8/layout/vList5"/>
    <dgm:cxn modelId="{608428B3-50EF-4671-8896-E5E9FAAE17E8}" type="presParOf" srcId="{A6584A2A-AA8B-4502-8456-8795D9CA6FF2}" destId="{D0F515FE-FFBA-42A2-B558-C8AE77F09108}" srcOrd="0" destOrd="0" presId="urn:microsoft.com/office/officeart/2005/8/layout/vList5"/>
    <dgm:cxn modelId="{D378A4FC-7908-481E-8F10-0C77738A54F3}" type="presParOf" srcId="{A6584A2A-AA8B-4502-8456-8795D9CA6FF2}" destId="{540D499D-76DA-40F5-9358-45F2DEAE8E7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1E7CA-5356-4B13-9852-17F1666826AB}">
      <dsp:nvSpPr>
        <dsp:cNvPr id="0" name=""/>
        <dsp:cNvSpPr/>
      </dsp:nvSpPr>
      <dsp:spPr>
        <a:xfrm rot="5400000">
          <a:off x="6436481" y="-2472289"/>
          <a:ext cx="1428253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You have to convert them to quaternion or matrix form (using costly trigonometry)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Q</a:t>
          </a:r>
          <a:r>
            <a:rPr lang="en-US" sz="2000" b="0" i="0" kern="1200"/>
            <a:t>uaternions can be concatenated efficiently by using the classical quaternion multiplication</a:t>
          </a:r>
          <a:endParaRPr lang="en-US" sz="2000" kern="1200"/>
        </a:p>
      </dsp:txBody>
      <dsp:txXfrm rot="-5400000">
        <a:off x="3785616" y="248298"/>
        <a:ext cx="6660262" cy="1288809"/>
      </dsp:txXfrm>
    </dsp:sp>
    <dsp:sp modelId="{602E1A70-DAD7-4960-A78B-C1515DFF0300}">
      <dsp:nvSpPr>
        <dsp:cNvPr id="0" name=""/>
        <dsp:cNvSpPr/>
      </dsp:nvSpPr>
      <dsp:spPr>
        <a:xfrm>
          <a:off x="0" y="44"/>
          <a:ext cx="3785616" cy="17853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What do you do when you want to concatenate two rotations in vector representation?</a:t>
          </a:r>
          <a:endParaRPr lang="en-US" sz="2500" kern="1200" dirty="0"/>
        </a:p>
      </dsp:txBody>
      <dsp:txXfrm>
        <a:off x="87152" y="87196"/>
        <a:ext cx="3611312" cy="1611012"/>
      </dsp:txXfrm>
    </dsp:sp>
    <dsp:sp modelId="{540D499D-76DA-40F5-9358-45F2DEAE8E7E}">
      <dsp:nvSpPr>
        <dsp:cNvPr id="0" name=""/>
        <dsp:cNvSpPr/>
      </dsp:nvSpPr>
      <dsp:spPr>
        <a:xfrm rot="5400000">
          <a:off x="6436481" y="-597706"/>
          <a:ext cx="1428253" cy="6729984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You convert it into a matrix (using costly trigonometry)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A quaternion quite efficiently converted into a matrix</a:t>
          </a:r>
          <a:endParaRPr lang="en-US" sz="2000" kern="1200"/>
        </a:p>
      </dsp:txBody>
      <dsp:txXfrm rot="-5400000">
        <a:off x="3785616" y="2122881"/>
        <a:ext cx="6660262" cy="1288809"/>
      </dsp:txXfrm>
    </dsp:sp>
    <dsp:sp modelId="{D0F515FE-FFBA-42A2-B558-C8AE77F09108}">
      <dsp:nvSpPr>
        <dsp:cNvPr id="0" name=""/>
        <dsp:cNvSpPr/>
      </dsp:nvSpPr>
      <dsp:spPr>
        <a:xfrm>
          <a:off x="0" y="1874626"/>
          <a:ext cx="3785616" cy="17853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What do you do when you want to rotate a point/vector using a rotation in vector-format?</a:t>
          </a:r>
          <a:endParaRPr lang="en-US" sz="2500" kern="1200"/>
        </a:p>
      </dsp:txBody>
      <dsp:txXfrm>
        <a:off x="87152" y="1961778"/>
        <a:ext cx="3611312" cy="1611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F80E-9BC0-4959-B380-7F1DDCE3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04208-25A4-442A-B2CF-0D259048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F143-1C2E-49A8-9E39-58C3BBD0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E2EE-AEC3-4865-95D1-3B1C4A62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30CF-746F-4193-9D1C-A1A5E5E4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F686-E0E2-47C6-BAE1-A7B720B6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65F13-D944-4EE1-AD29-E7937C7BC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A951-FF5F-4375-9678-6EAC2386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BB63-A86F-4ACE-BC5D-50986050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F9299-7E9C-44AB-AC19-C09A084F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1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781D-9CBC-4B69-85FC-A0BADEC19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3633B-0346-4225-B841-A4EFD92C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0A57-2023-4D7E-BC9B-6C8D8878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1B06-7BB7-481C-B11F-B87BB0B9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4D9E-4D38-4927-B1E0-FAC25754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453B-D2CF-4D15-9C9E-E37CCB66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1A59-1AC9-4D71-9D8E-517E6C6A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B00-20F1-4196-9821-ADF4337A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7A07-8CD9-466C-8D35-63F4D782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010-FBD7-4C2E-90C1-3918D226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7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CB86-F79F-4DF4-85E9-AD81F3C7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4A533-BEB8-4885-BBED-1C2CDBF8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86FF-014E-452E-86B6-F39A4D38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F998-1476-423A-9031-A9FD9A5B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91F6-55AC-4485-91AC-0C3CA40C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2912-DF30-4959-BE56-309537D5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F35E-CA11-4C8D-B754-F95D78FC9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85AE7-AED5-4350-AD43-B688E2889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52373-7E70-48A6-8DD5-C2D53317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78D45-50D0-4516-BD0F-DD5D3BD8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EB358-20E9-45E6-9F5D-8146CFBE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9308-E973-4736-B2EE-49D00D3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72AC-4FC2-4179-A4CC-46F1A3214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4166B-2B17-47CF-B2E6-BFA5AE13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D1024-AE76-44AF-9D86-A234F30BF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A7A5E-C6F5-4500-8D97-1D333F99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8DBEE-2C82-4716-9F78-D1080711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63217-0BA3-4367-ABDC-2472CBB9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B3E3-1B46-4F5F-BF4F-0D9BA36C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1302-5E77-4984-8269-DB234CFD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C4D07-89CB-4811-8EEB-5DA9ED59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BD7CC-CA09-4BF9-8C96-755C7E44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F00B-1EE6-4F6B-9C1C-2BE7D2A3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C8E0A-5332-4C06-AF7D-E099D83F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95FAD-1653-438F-B9F4-EE86CD42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352B-ACEC-43CF-979E-B1BDD4DA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0D0-738C-4C81-AEF3-135F7272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F2CC-04E3-4EC6-81E7-89A2D426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6C357-B342-49DE-B9F4-7398E6A4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F761A-898B-4995-87F7-EDC27CE0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704D7-BF99-4A92-A52A-E4E14082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7D28C-2AB5-4E95-BB65-2F126690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2BEE-594E-4918-9168-0119E812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1FF4D-F51B-42B6-A407-5DB85D32A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004B-7902-4C06-8EA6-CF5CC1DBD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9D477-DBFD-43EB-9147-3F1F8442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54C6C-8C96-4F0B-9340-1C6BC8DC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6D5BD-360B-4ADC-A6B0-E79FEC21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3AB7B-9EC7-4322-8EEF-BBCE24B1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23FCA-4DBF-4405-9E7E-DC3EAC77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81CA-0030-4BAD-96B8-959F5D79C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CD70-1450-4D46-AD3E-CEF9A144A5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0CC0-B36D-422A-8907-AA42DD74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BEE42-10E3-44F7-95E8-DF32E03F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2FFC-9C98-485E-AD76-681BB4FCA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os plan d’une règle">
            <a:extLst>
              <a:ext uri="{FF2B5EF4-FFF2-40B4-BE49-F238E27FC236}">
                <a16:creationId xmlns:a16="http://schemas.microsoft.com/office/drawing/2014/main" id="{C97C8A1F-2150-4E12-8624-3F243AD33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4715" b="10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2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E2FFA-7C77-4D22-9956-B90848C6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/>
              <a:t>Real Time Pose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52E0-948E-4381-8137-759CE6549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/>
              <a:t>OpenCV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3897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2BC80-5BBE-49B5-B476-B9191672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Quaternion vs Rotation Vector vs Rotation Matrix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E38A-70DD-4099-922E-24F9B528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chemeClr val="bg1"/>
                </a:solidFill>
                <a:latin typeface="-apple-system"/>
              </a:rPr>
              <a:t>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otation vectors represent rotations by directly storing the axis of rotation and the angle magnitude</a:t>
            </a:r>
          </a:p>
          <a:p>
            <a:pPr fontAlgn="base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Quaternions are much easier to compute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latin typeface="-apple-system"/>
              </a:rPr>
              <a:t>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atrices and quaternions are much more appropriate rotational representations</a:t>
            </a:r>
          </a:p>
          <a:p>
            <a:pPr fontAlgn="base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Quaternions are more compact and they are also quite easy to convert into an axis-angle representation (and back again) though using trigonometry</a:t>
            </a:r>
          </a:p>
          <a:p>
            <a:pPr fontAlgn="base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Quaternions are just a kind of axis-angle representation, but with implicitly encoded sines and cosines, which are needed for efficient transformation and computation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2BC80-5BBE-49B5-B476-B9191672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Quaternion vs Rotation Vector vs Rotation Matrix 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DBF071F-A1D7-415E-AF13-9864E4315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841095"/>
              </p:ext>
            </p:extLst>
          </p:nvPr>
        </p:nvGraphicFramePr>
        <p:xfrm>
          <a:off x="838200" y="2269173"/>
          <a:ext cx="10515600" cy="365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69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AC264-8E66-4E52-80B5-19844FDC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11" y="2787375"/>
            <a:ext cx="3801087" cy="12832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Quaternion to Rotation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959392B-994A-4AEF-9334-8A3E56D0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653" y="566916"/>
            <a:ext cx="4868598" cy="57241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8D9B7F-8B01-4B83-BD42-8786B9E87F3E}"/>
              </a:ext>
            </a:extLst>
          </p:cNvPr>
          <p:cNvSpPr txBox="1"/>
          <p:nvPr/>
        </p:nvSpPr>
        <p:spPr>
          <a:xfrm>
            <a:off x="5562600" y="6343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4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7F204-2D71-4353-A5A1-49FCBF8E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Rotation Matrix to Quaternion (1)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D62770-2C22-4479-ADD7-82DAF2664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9173"/>
            <a:ext cx="10515600" cy="3659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division by zero</a:t>
            </a:r>
          </a:p>
          <a:p>
            <a:pPr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square root of a negative number</a:t>
            </a: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dividing by (and square rooting) a very small number</a:t>
            </a: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Resilient to a deorthogonalised matrix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8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E9D0A-837F-4CDE-8DAB-F0AB152D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00" y="2747703"/>
            <a:ext cx="4165666" cy="13625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Rotation Matrix to Quaternion (2)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E88496A-F0FC-4E3C-BC56-C90BFD8A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22" y="566916"/>
            <a:ext cx="3377259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71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D4E68-2428-4C50-9FC4-A1862F8E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1C93-BE0E-49C0-A458-F71110D5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Real Time Application </a:t>
            </a:r>
          </a:p>
          <a:p>
            <a:r>
              <a:rPr lang="en-US" sz="2400">
                <a:solidFill>
                  <a:schemeClr val="bg1"/>
                </a:solidFill>
              </a:rPr>
              <a:t>Estimate camera pose based on: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Another similar camera with a known camera position &amp; orientation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Unique feature points in both images (2D &amp; 3D coordinates)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Camera calibration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24790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89D71-E43B-47BE-A8F6-86A2A63F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2FE0-126F-40EC-AE9C-1DC88CEE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  <a:latin typeface="Helvetica" panose="020B0604020202020204" pitchFamily="34" charset="0"/>
              </a:rPr>
              <a:t>E</a:t>
            </a:r>
            <a:r>
              <a:rPr lang="en-US" sz="2400" b="0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stimate the camera pose from </a:t>
            </a:r>
            <a:r>
              <a:rPr lang="en-US" sz="2400" b="0" i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n</a:t>
            </a:r>
            <a:r>
              <a:rPr lang="en-US" sz="2400" b="0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 3D-to-2D point correspondences </a:t>
            </a:r>
          </a:p>
          <a:p>
            <a:r>
              <a:rPr lang="en-US" sz="2400">
                <a:solidFill>
                  <a:schemeClr val="bg1"/>
                </a:solidFill>
                <a:latin typeface="Helvetica" panose="020B0604020202020204" pitchFamily="34" charset="0"/>
              </a:rPr>
              <a:t>M</a:t>
            </a:r>
            <a:r>
              <a:rPr lang="en-US" sz="2400" b="0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ost general version requires estimating:</a:t>
            </a:r>
          </a:p>
          <a:p>
            <a:pPr lvl="1"/>
            <a:r>
              <a:rPr lang="en-US">
                <a:solidFill>
                  <a:schemeClr val="bg1"/>
                </a:solidFill>
                <a:latin typeface="Helvetica" panose="020B0604020202020204" pitchFamily="34" charset="0"/>
              </a:rPr>
              <a:t>T</a:t>
            </a:r>
            <a:r>
              <a:rPr lang="en-US" b="0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he 6 degrees of freedom of the pose</a:t>
            </a:r>
          </a:p>
          <a:p>
            <a:pPr lvl="1"/>
            <a:r>
              <a:rPr lang="en-US">
                <a:solidFill>
                  <a:schemeClr val="bg1"/>
                </a:solidFill>
                <a:latin typeface="Helvetica" panose="020B0604020202020204" pitchFamily="34" charset="0"/>
              </a:rPr>
              <a:t>5 c</a:t>
            </a:r>
            <a:r>
              <a:rPr lang="en-US" b="0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alibration parameters: focal length, principal point, aspect ratio and skew</a:t>
            </a:r>
            <a:endParaRPr lang="en-US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0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Perspective-*n*-Point problem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8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AD92B-0DBF-409B-A04C-05F43899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Perspective-*n*-Point Problem</a:t>
            </a:r>
            <a:endParaRPr lang="en-US" sz="40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FD85-7606-4336-855D-3AC26725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82" y="2921863"/>
            <a:ext cx="5235490" cy="163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Given a set of correspondences between 3D points expressed in a world reference frame and their 2D projections onto the image, we seek to retrieve the pose (rotation and translation) of the camera with known properties.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0F723-2495-4741-AE33-1E945F2A9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32" y="1563326"/>
            <a:ext cx="5126736" cy="357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5735590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F530-BAA7-4ABD-A752-814E456F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5239512" cy="1344975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Pinhole Camera Model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7023" y="2050687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B4C2F-E541-42EF-A9E9-F5F502859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610" y="2121763"/>
                <a:ext cx="5235490" cy="3773010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The view of a scene: projecting a scene's 3D point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𝑃𝑤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the image plane using a perspective transformation which forms the corresponding pixel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  <m:d>
                        <m:dPr>
                          <m:ctrlP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𝑃𝑤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: 3D point in the world coordinate system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: 2D pixel in the image plane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: camera intrinsic matrix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: rotation and translation</a:t>
                </a:r>
              </a:p>
              <a:p>
                <a:pPr lvl="1"/>
                <a:r>
                  <a:rPr lang="en-US" sz="1400" dirty="0">
                    <a:solidFill>
                      <a:schemeClr val="bg1"/>
                    </a:solidFill>
                  </a:rPr>
                  <a:t>Describe the change of coordinates from world to camera coordinate systems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: projective transformation's arbitrary scaling</a:t>
                </a:r>
              </a:p>
              <a:p>
                <a:pPr lvl="1"/>
                <a:r>
                  <a:rPr lang="en-US" sz="1400" dirty="0">
                    <a:solidFill>
                      <a:schemeClr val="bg1"/>
                    </a:solidFill>
                  </a:rPr>
                  <a:t>NOT part of the camera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8B4C2F-E541-42EF-A9E9-F5F502859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610" y="2121763"/>
                <a:ext cx="5235490" cy="3773010"/>
              </a:xfrm>
              <a:blipFill>
                <a:blip r:embed="rId2"/>
                <a:stretch>
                  <a:fillRect l="-116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E71E9DF-9BC8-4646-BBF4-43F952B8C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632" y="1640227"/>
            <a:ext cx="5126736" cy="34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EAECC-0400-40E9-A214-C90BB92E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Intrinsic Parameters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5F7AD-C358-42E6-A146-35D80100A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:r>
                  <a:rPr lang="en-US" sz="1300">
                    <a:solidFill>
                      <a:schemeClr val="bg1"/>
                    </a:solidFill>
                  </a:rPr>
                  <a:t>The camera intrinsic matrix A projects 3D points given in the camera coordinate system to 2D pixel coordinates</a:t>
                </a:r>
              </a:p>
              <a:p>
                <a:r>
                  <a:rPr lang="en-US" sz="1300">
                    <a:solidFill>
                      <a:schemeClr val="bg1"/>
                    </a:solidFill>
                  </a:rPr>
                  <a:t>The camera intrinsic matrix A is composed of the focal lengths fx and fy, which are expressed in pixel units, and the principal point (cx,cy), that is usually close to the image center</a:t>
                </a:r>
              </a:p>
              <a:p>
                <a:endParaRPr lang="en-US" sz="130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3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3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𝑓𝑦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𝑐𝑦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300">
                  <a:solidFill>
                    <a:schemeClr val="bg1"/>
                  </a:solidFill>
                </a:endParaRPr>
              </a:p>
              <a:p>
                <a:endParaRPr lang="en-US" sz="130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3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3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3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𝑓𝑦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𝑐𝑦</m:t>
                              </m:r>
                            </m:e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3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3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1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300">
                  <a:solidFill>
                    <a:schemeClr val="bg1"/>
                  </a:solidFill>
                </a:endParaRPr>
              </a:p>
              <a:p>
                <a:r>
                  <a:rPr lang="en-US" sz="1300" b="0" i="0">
                    <a:solidFill>
                      <a:schemeClr val="bg1"/>
                    </a:solidFill>
                    <a:effectLst/>
                    <a:latin typeface="Helvetica" panose="020B0604020202020204" pitchFamily="34" charset="0"/>
                  </a:rPr>
                  <a:t>The matrix of intrinsic parameters does not depend on the scene viewed</a:t>
                </a:r>
                <a:endParaRPr lang="en-US" sz="1300">
                  <a:solidFill>
                    <a:schemeClr val="bg1"/>
                  </a:solidFill>
                  <a:latin typeface="Helvetica" panose="020B0604020202020204" pitchFamily="34" charset="0"/>
                </a:endParaRPr>
              </a:p>
              <a:p>
                <a:r>
                  <a:rPr lang="en-US" sz="1300" b="0" i="0">
                    <a:solidFill>
                      <a:schemeClr val="bg1"/>
                    </a:solidFill>
                    <a:effectLst/>
                    <a:latin typeface="Helvetica" panose="020B0604020202020204" pitchFamily="34" charset="0"/>
                  </a:rPr>
                  <a:t>Can be reused as long as the focal length is fixed</a:t>
                </a:r>
                <a:endParaRPr lang="en-US" sz="13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5F7AD-C358-42E6-A146-35D80100A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2"/>
                <a:stretch>
                  <a:fillRect l="-58" t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4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1CBBB-E537-4A89-9E51-12CFDE2D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Extrinsic Parameters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5DACB-C3CC-4DB2-823D-3F9A57943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: matrix product of a projective transformation and a homogeneous transformation</a:t>
                </a:r>
              </a:p>
              <a:p>
                <a:r>
                  <a:rPr lang="en-US" sz="2400">
                    <a:solidFill>
                      <a:schemeClr val="bg1"/>
                    </a:solidFill>
                  </a:rPr>
                  <a:t>The projective transformation maps 3D points represented in camera coordinates to 2D points in the image plane and represented in normalized camera coordinates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5DACB-C3CC-4DB2-823D-3F9A57943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4"/>
                <a:stretch>
                  <a:fillRect l="-812" t="-2329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51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1CBBB-E537-4A89-9E51-12CFDE2D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Extrinsic Parameters (2)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5DACB-C3CC-4DB2-823D-3F9A57943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>
                    <a:solidFill>
                      <a:schemeClr val="bg1"/>
                    </a:solidFill>
                  </a:rPr>
                  <a:t>: matrix product of a projective transformation and a homogeneous transformation</a:t>
                </a:r>
              </a:p>
              <a:p>
                <a:r>
                  <a:rPr lang="en-US" sz="2000">
                    <a:solidFill>
                      <a:schemeClr val="bg1"/>
                    </a:solidFill>
                  </a:rPr>
                  <a:t>The homogeneous transformation:</a:t>
                </a:r>
              </a:p>
              <a:p>
                <a:pPr lvl="1"/>
                <a:r>
                  <a:rPr lang="en-US" sz="2000">
                    <a:solidFill>
                      <a:schemeClr val="bg1"/>
                    </a:solidFill>
                  </a:rPr>
                  <a:t>Encoded by the extrinsic parameters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2000">
                    <a:solidFill>
                      <a:schemeClr val="bg1"/>
                    </a:solidFill>
                  </a:rPr>
                  <a:t>Represents the change of basis from world coordinate system to the camera coordinate system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𝑃𝑤</m:t>
                      </m:r>
                    </m:oMath>
                  </m:oMathPara>
                </a14:m>
                <a:endParaRPr lang="en-US" sz="200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endParaRPr lang="en-US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2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5DACB-C3CC-4DB2-823D-3F9A57943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69173"/>
                <a:ext cx="10515600" cy="3659988"/>
              </a:xfrm>
              <a:blipFill>
                <a:blip r:embed="rId3"/>
                <a:stretch>
                  <a:fillRect l="-522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7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1CBBB-E537-4A89-9E51-12CFDE2D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Unity vs OpenCV Coordinate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EF6BB53-D475-40E4-B478-C28A93A1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365374"/>
            <a:ext cx="4781550" cy="3616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B667F6-3C8B-405F-BAA0-6C33893735C7}"/>
              </a:ext>
            </a:extLst>
          </p:cNvPr>
          <p:cNvSpPr txBox="1"/>
          <p:nvPr/>
        </p:nvSpPr>
        <p:spPr>
          <a:xfrm>
            <a:off x="1314450" y="5257800"/>
            <a:ext cx="4781550" cy="723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Position: </a:t>
            </a:r>
            <a:r>
              <a:rPr lang="en-US" sz="2000" dirty="0" err="1">
                <a:solidFill>
                  <a:srgbClr val="FFFFFF"/>
                </a:solidFill>
              </a:rPr>
              <a:t>tx</a:t>
            </a:r>
            <a:r>
              <a:rPr lang="en-US" sz="2000" dirty="0">
                <a:solidFill>
                  <a:srgbClr val="FFFFFF"/>
                </a:solidFill>
              </a:rPr>
              <a:t>, ty, </a:t>
            </a:r>
            <a:r>
              <a:rPr lang="en-US" sz="2000" dirty="0" err="1">
                <a:solidFill>
                  <a:srgbClr val="FFFFFF"/>
                </a:solidFill>
              </a:rPr>
              <a:t>tz</a:t>
            </a:r>
            <a:endParaRPr lang="en-US" sz="20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Rotation: x, y, z, 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3A9ADA-F9B8-4916-8DA3-81B8E458C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0" t="9868" r="4109"/>
          <a:stretch/>
        </p:blipFill>
        <p:spPr>
          <a:xfrm>
            <a:off x="6162675" y="2365375"/>
            <a:ext cx="4781550" cy="3616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C6B07C-63E4-46A2-AF9D-B49F2FA33EB9}"/>
              </a:ext>
            </a:extLst>
          </p:cNvPr>
          <p:cNvSpPr txBox="1"/>
          <p:nvPr/>
        </p:nvSpPr>
        <p:spPr>
          <a:xfrm>
            <a:off x="6162675" y="5257800"/>
            <a:ext cx="4781550" cy="7239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Position: </a:t>
            </a:r>
            <a:r>
              <a:rPr lang="en-US" sz="2000" dirty="0" err="1">
                <a:solidFill>
                  <a:srgbClr val="FFFFFF"/>
                </a:solidFill>
              </a:rPr>
              <a:t>tx</a:t>
            </a:r>
            <a:r>
              <a:rPr lang="en-US" sz="2000" dirty="0">
                <a:solidFill>
                  <a:srgbClr val="FFFFFF"/>
                </a:solidFill>
              </a:rPr>
              <a:t>, -ty, </a:t>
            </a:r>
            <a:r>
              <a:rPr lang="en-US" sz="2000" dirty="0" err="1">
                <a:solidFill>
                  <a:srgbClr val="FFFFFF"/>
                </a:solidFill>
              </a:rPr>
              <a:t>tz</a:t>
            </a:r>
            <a:endParaRPr lang="en-US" sz="2000" dirty="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Rotation</a:t>
            </a:r>
            <a:r>
              <a:rPr lang="en-US" sz="2000">
                <a:solidFill>
                  <a:srgbClr val="FFFFFF"/>
                </a:solidFill>
              </a:rPr>
              <a:t>: -x</a:t>
            </a:r>
            <a:r>
              <a:rPr lang="en-US" sz="2000" dirty="0">
                <a:solidFill>
                  <a:srgbClr val="FFFFFF"/>
                </a:solidFill>
              </a:rPr>
              <a:t>, y, -z, w</a:t>
            </a:r>
          </a:p>
        </p:txBody>
      </p:sp>
    </p:spTree>
    <p:extLst>
      <p:ext uri="{BB962C8B-B14F-4D97-AF65-F5344CB8AC3E}">
        <p14:creationId xmlns:p14="http://schemas.microsoft.com/office/powerpoint/2010/main" val="418078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687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Cambria Math</vt:lpstr>
      <vt:lpstr>Helvetica</vt:lpstr>
      <vt:lpstr>Times New Roman</vt:lpstr>
      <vt:lpstr>Tw Cen MT</vt:lpstr>
      <vt:lpstr>Office Theme</vt:lpstr>
      <vt:lpstr>Real Time Pose Estimation</vt:lpstr>
      <vt:lpstr>Problem</vt:lpstr>
      <vt:lpstr>Theory</vt:lpstr>
      <vt:lpstr>Perspective-*n*-Point Problem</vt:lpstr>
      <vt:lpstr>Pinhole Camera Model</vt:lpstr>
      <vt:lpstr>Intrinsic Parameters</vt:lpstr>
      <vt:lpstr>Extrinsic Parameters (1)</vt:lpstr>
      <vt:lpstr>Extrinsic Parameters (2)</vt:lpstr>
      <vt:lpstr>Unity vs OpenCV Coordinate System</vt:lpstr>
      <vt:lpstr>Quaternion vs Rotation Vector vs Rotation Matrix (1)</vt:lpstr>
      <vt:lpstr>Quaternion vs Rotation Vector vs Rotation Matrix (2)</vt:lpstr>
      <vt:lpstr>Quaternion to Rotation Matrix</vt:lpstr>
      <vt:lpstr>Rotation Matrix to Quaternion (1)</vt:lpstr>
      <vt:lpstr>Rotation Matrix to Quaternion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Pose Estimation</dc:title>
  <dc:creator>Maria-Anca BĂLUȚOIU (67003)</dc:creator>
  <cp:lastModifiedBy>Maria-Anca BĂLUȚOIU (67003)</cp:lastModifiedBy>
  <cp:revision>26</cp:revision>
  <dcterms:created xsi:type="dcterms:W3CDTF">2021-08-18T12:49:51Z</dcterms:created>
  <dcterms:modified xsi:type="dcterms:W3CDTF">2021-08-19T20:09:30Z</dcterms:modified>
</cp:coreProperties>
</file>