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  <p:sldId id="260" r:id="rId6"/>
    <p:sldId id="270" r:id="rId7"/>
    <p:sldId id="261" r:id="rId8"/>
    <p:sldId id="269" r:id="rId9"/>
    <p:sldId id="271" r:id="rId10"/>
    <p:sldId id="262" r:id="rId11"/>
    <p:sldId id="264" r:id="rId12"/>
    <p:sldId id="263" r:id="rId13"/>
    <p:sldId id="265" r:id="rId14"/>
    <p:sldId id="268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3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3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1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6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EF2F3F-4762-433D-BF39-4EAA95FAA7C0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E844EA10-E23A-4668-BC86-1F4B7257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8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E29F-1E23-4C78-890D-1CD330AEF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Traffic Sign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09BD3-F556-43BD-BA86-AD92E9D20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dirty="0"/>
              <a:t>- Maria </a:t>
            </a:r>
            <a:r>
              <a:rPr lang="en-IN" sz="3200" dirty="0" err="1"/>
              <a:t>Anson.A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040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9AE155-B4F6-4E33-8231-5C47900D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9" y="1448972"/>
            <a:ext cx="6617890" cy="49634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882E50-69F8-4F02-9129-A5777637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Plot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5E09F8-3044-47CB-BAEF-17556D51E459}"/>
              </a:ext>
            </a:extLst>
          </p:cNvPr>
          <p:cNvSpPr txBox="1">
            <a:spLocks/>
          </p:cNvSpPr>
          <p:nvPr/>
        </p:nvSpPr>
        <p:spPr>
          <a:xfrm>
            <a:off x="7244862" y="1448972"/>
            <a:ext cx="3883386" cy="47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0CFC09-C4B9-4C4D-AE1D-B8D1CEFD5319}"/>
              </a:ext>
            </a:extLst>
          </p:cNvPr>
          <p:cNvSpPr txBox="1">
            <a:spLocks/>
          </p:cNvSpPr>
          <p:nvPr/>
        </p:nvSpPr>
        <p:spPr>
          <a:xfrm>
            <a:off x="7244860" y="1448972"/>
            <a:ext cx="3883387" cy="47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This is the accuracy vs epoch plot of the graph.</a:t>
            </a:r>
            <a:endParaRPr lang="en-IN" sz="3600" dirty="0"/>
          </a:p>
          <a:p>
            <a:r>
              <a:rPr lang="en-US" sz="2800" dirty="0"/>
              <a:t>In Deep Learning, One epoch is when an entire dataset is passed both forward and backward through the neural network only once.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893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2E50-69F8-4F02-9129-A5777637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5E09F8-3044-47CB-BAEF-17556D51E459}"/>
              </a:ext>
            </a:extLst>
          </p:cNvPr>
          <p:cNvSpPr txBox="1">
            <a:spLocks/>
          </p:cNvSpPr>
          <p:nvPr/>
        </p:nvSpPr>
        <p:spPr>
          <a:xfrm>
            <a:off x="7244862" y="1448972"/>
            <a:ext cx="3883386" cy="47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5880F-80CB-4F79-907B-2C3B3995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output is an annotated image of the input image given to our CNN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40F8E-78CA-4750-A85D-9C64E9B59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10" y="3169627"/>
            <a:ext cx="2911586" cy="3002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4D135-F2B6-4A0F-9965-032F2B1E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39" y="3169627"/>
            <a:ext cx="3030005" cy="3030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B837E9-7C7D-4CC6-B93D-60552832A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71" y="3305908"/>
            <a:ext cx="3162805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8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2E50-69F8-4F02-9129-A5777637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5E09F8-3044-47CB-BAEF-17556D51E459}"/>
              </a:ext>
            </a:extLst>
          </p:cNvPr>
          <p:cNvSpPr txBox="1">
            <a:spLocks/>
          </p:cNvSpPr>
          <p:nvPr/>
        </p:nvSpPr>
        <p:spPr>
          <a:xfrm>
            <a:off x="7244862" y="1448972"/>
            <a:ext cx="3883386" cy="47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3FDBD2-55CB-42F2-9387-C52F64376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55" y="1820008"/>
            <a:ext cx="5694788" cy="382885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CA0A5-2C32-4CD5-BBF2-13B5D9AB6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7" y="1820007"/>
            <a:ext cx="4400436" cy="382885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AB2EE8-BC7F-42D9-988A-704A9F235F2B}"/>
              </a:ext>
            </a:extLst>
          </p:cNvPr>
          <p:cNvSpPr txBox="1">
            <a:spLocks/>
          </p:cNvSpPr>
          <p:nvPr/>
        </p:nvSpPr>
        <p:spPr>
          <a:xfrm>
            <a:off x="966781" y="5950634"/>
            <a:ext cx="3883387" cy="63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Pre-processing</a:t>
            </a:r>
            <a:endParaRPr lang="en-IN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6549C4-3A22-46A8-8353-DCEA8CBB58A2}"/>
              </a:ext>
            </a:extLst>
          </p:cNvPr>
          <p:cNvSpPr txBox="1">
            <a:spLocks/>
          </p:cNvSpPr>
          <p:nvPr/>
        </p:nvSpPr>
        <p:spPr>
          <a:xfrm>
            <a:off x="6889367" y="5775099"/>
            <a:ext cx="3883387" cy="120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Increasing accuracy after each epoch</a:t>
            </a:r>
          </a:p>
        </p:txBody>
      </p:sp>
    </p:spTree>
    <p:extLst>
      <p:ext uri="{BB962C8B-B14F-4D97-AF65-F5344CB8AC3E}">
        <p14:creationId xmlns:p14="http://schemas.microsoft.com/office/powerpoint/2010/main" val="36262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91A9-FE5F-45AE-A085-09CD458C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8BD1-0EF3-4674-9B76-B5489726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These annotations can be given as an input to the sensors </a:t>
            </a:r>
          </a:p>
          <a:p>
            <a:r>
              <a:rPr lang="en-IN" sz="2800" dirty="0"/>
              <a:t>For e.g. We get a 70 kmph speed limit annotation we can send the command the actuator for the accelerator</a:t>
            </a:r>
          </a:p>
          <a:p>
            <a:r>
              <a:rPr lang="en-IN" sz="2800" dirty="0"/>
              <a:t>However for an accuracy of 100%, lakhs of images for a single traffic signal for a single traffic signal is needed and a high computing system.</a:t>
            </a:r>
          </a:p>
          <a:p>
            <a:r>
              <a:rPr lang="en-IN" sz="2800" dirty="0"/>
              <a:t>The further implementation of this will be a high res camera which will be useful in detecting the signal as my webcam is just 0.9 MP.</a:t>
            </a:r>
          </a:p>
        </p:txBody>
      </p:sp>
    </p:spTree>
    <p:extLst>
      <p:ext uri="{BB962C8B-B14F-4D97-AF65-F5344CB8AC3E}">
        <p14:creationId xmlns:p14="http://schemas.microsoft.com/office/powerpoint/2010/main" val="393465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80F23D-9072-4CBB-B210-278A5543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13" y="2295023"/>
            <a:ext cx="6457043" cy="4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7F768-62FA-4A08-98E6-9700BC73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CA1B9E-ECA0-46F3-88E8-7BAC7921FAED}"/>
              </a:ext>
            </a:extLst>
          </p:cNvPr>
          <p:cNvSpPr txBox="1">
            <a:spLocks/>
          </p:cNvSpPr>
          <p:nvPr/>
        </p:nvSpPr>
        <p:spPr>
          <a:xfrm>
            <a:off x="1066800" y="1134436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Dataset is acquired from the famous Kaggle.com website which is actually a German dataset with a total entries of nearly 50,000 images including the train, meta and test set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9913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F768-62FA-4A08-98E6-9700BC73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76636"/>
            <a:ext cx="10058400" cy="1609344"/>
          </a:xfrm>
        </p:spPr>
        <p:txBody>
          <a:bodyPr/>
          <a:lstStyle/>
          <a:p>
            <a:r>
              <a:rPr lang="en-IN" dirty="0"/>
              <a:t>Reference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CA1B9E-ECA0-46F3-88E8-7BAC7921FAED}"/>
              </a:ext>
            </a:extLst>
          </p:cNvPr>
          <p:cNvSpPr txBox="1">
            <a:spLocks/>
          </p:cNvSpPr>
          <p:nvPr/>
        </p:nvSpPr>
        <p:spPr>
          <a:xfrm>
            <a:off x="1063752" y="1685980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Deep Learning Specialization course on </a:t>
            </a:r>
            <a:r>
              <a:rPr lang="en-IN" sz="2800" b="1" dirty="0"/>
              <a:t>COURSERA </a:t>
            </a:r>
            <a:r>
              <a:rPr lang="en-IN" sz="2800" dirty="0"/>
              <a:t>by </a:t>
            </a:r>
            <a:r>
              <a:rPr lang="en-IN" sz="2800" b="1" dirty="0"/>
              <a:t>Andrew Ng.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38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42E8-E9DA-4E31-A28E-720FAEFA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27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6AF0-7BAB-49CF-905D-2D1122BE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Driving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6375-75AC-4211-B91F-75C0A922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Self</a:t>
            </a:r>
            <a:r>
              <a:rPr lang="en-US" sz="2800" dirty="0"/>
              <a:t>-</a:t>
            </a:r>
            <a:r>
              <a:rPr lang="en-US" sz="2800" b="1" dirty="0"/>
              <a:t>driving</a:t>
            </a:r>
            <a:r>
              <a:rPr lang="en-US" sz="2800" dirty="0"/>
              <a:t> vehicles are </a:t>
            </a:r>
            <a:r>
              <a:rPr lang="en-US" sz="2800" b="1" dirty="0"/>
              <a:t>cars</a:t>
            </a:r>
            <a:r>
              <a:rPr lang="en-US" sz="2800" dirty="0"/>
              <a:t> or trucks in which human </a:t>
            </a:r>
            <a:r>
              <a:rPr lang="en-US" sz="2800" b="1" dirty="0"/>
              <a:t>drivers</a:t>
            </a:r>
            <a:r>
              <a:rPr lang="en-US" sz="2800" dirty="0"/>
              <a:t> are never required to take control to safely operate the vehicle.</a:t>
            </a:r>
          </a:p>
          <a:p>
            <a:r>
              <a:rPr lang="en-US" sz="2800" dirty="0"/>
              <a:t>Also known as </a:t>
            </a:r>
            <a:r>
              <a:rPr lang="en-US" sz="2800" b="1" dirty="0"/>
              <a:t>autonomous</a:t>
            </a:r>
            <a:r>
              <a:rPr lang="en-US" sz="2800" dirty="0"/>
              <a:t> or “driverless” </a:t>
            </a:r>
            <a:r>
              <a:rPr lang="en-US" sz="2800" b="1" dirty="0"/>
              <a:t>cars</a:t>
            </a:r>
            <a:r>
              <a:rPr lang="en-US" sz="2800" dirty="0"/>
              <a:t>, they combine sensors and software to control, navigate, and </a:t>
            </a:r>
            <a:r>
              <a:rPr lang="en-US" sz="2800" b="1" dirty="0"/>
              <a:t>drive</a:t>
            </a:r>
            <a:r>
              <a:rPr lang="en-US" sz="2800" dirty="0"/>
              <a:t> the vehicle.</a:t>
            </a:r>
            <a:endParaRPr lang="en-IN" sz="2800" dirty="0"/>
          </a:p>
          <a:p>
            <a:r>
              <a:rPr lang="en-IN" sz="2800" dirty="0"/>
              <a:t>So to make the vehicle autonomous one of the vital part is traffic sign detection which will done by the use of camera in the vehicle </a:t>
            </a:r>
          </a:p>
          <a:p>
            <a:r>
              <a:rPr lang="en-IN" sz="2800" dirty="0"/>
              <a:t>The traffic sign is detected and the respective command is send to the actuators present in the vehicle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647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F023-FFC0-472A-A70D-1CFF587A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-31650"/>
            <a:ext cx="3200400" cy="1227406"/>
          </a:xfrm>
        </p:spPr>
        <p:txBody>
          <a:bodyPr/>
          <a:lstStyle/>
          <a:p>
            <a:r>
              <a:rPr lang="en-IN" dirty="0"/>
              <a:t>Level of Autonomy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D84FB-AEB7-4208-9C40-D2EBDE47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195755"/>
            <a:ext cx="3200400" cy="5064367"/>
          </a:xfrm>
        </p:spPr>
        <p:txBody>
          <a:bodyPr>
            <a:normAutofit/>
          </a:bodyPr>
          <a:lstStyle/>
          <a:p>
            <a:r>
              <a:rPr lang="en-IN" sz="2800" dirty="0"/>
              <a:t>We are still in the level 3 &amp; some companies like Alphabet is working on level 4.</a:t>
            </a:r>
          </a:p>
          <a:p>
            <a:r>
              <a:rPr lang="en-IN" sz="2800" dirty="0"/>
              <a:t>Even Tesla has level 2 and level 4 self driving cars </a:t>
            </a:r>
            <a:r>
              <a:rPr lang="en-IN" sz="2800" dirty="0" err="1"/>
              <a:t>only.ff</a:t>
            </a:r>
            <a:endParaRPr lang="en-IN" sz="2800" dirty="0"/>
          </a:p>
        </p:txBody>
      </p:sp>
      <p:pic>
        <p:nvPicPr>
          <p:cNvPr id="2050" name="Picture 2" descr="Image result for autonomous car level'">
            <a:extLst>
              <a:ext uri="{FF2B5EF4-FFF2-40B4-BE49-F238E27FC236}">
                <a16:creationId xmlns:a16="http://schemas.microsoft.com/office/drawing/2014/main" id="{5870FA05-ECC2-45BA-8910-B240A0E53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870"/>
            <a:ext cx="80962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670B-65B0-4954-B07B-D986F629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53118" cy="1609344"/>
          </a:xfrm>
        </p:spPr>
        <p:txBody>
          <a:bodyPr>
            <a:normAutofit/>
          </a:bodyPr>
          <a:lstStyle/>
          <a:p>
            <a:r>
              <a:rPr lang="en-IN" sz="4000" dirty="0"/>
              <a:t>Machine Learning Vs Deep Learning</a:t>
            </a:r>
          </a:p>
        </p:txBody>
      </p:sp>
      <p:pic>
        <p:nvPicPr>
          <p:cNvPr id="1026" name="Picture 2" descr="Image result for machine learning vs deep learning">
            <a:extLst>
              <a:ext uri="{FF2B5EF4-FFF2-40B4-BE49-F238E27FC236}">
                <a16:creationId xmlns:a16="http://schemas.microsoft.com/office/drawing/2014/main" id="{4212B703-3D88-4711-8B4C-5B316FE9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74" y="2238021"/>
            <a:ext cx="4107505" cy="28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chine learning vs deep learning">
            <a:extLst>
              <a:ext uri="{FF2B5EF4-FFF2-40B4-BE49-F238E27FC236}">
                <a16:creationId xmlns:a16="http://schemas.microsoft.com/office/drawing/2014/main" id="{C40B7343-0552-4D19-9EC9-52302E44AC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4" y="1917187"/>
            <a:ext cx="67246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3CBBB-9741-4B67-9ADF-B97648A5564A}"/>
              </a:ext>
            </a:extLst>
          </p:cNvPr>
          <p:cNvSpPr txBox="1"/>
          <p:nvPr/>
        </p:nvSpPr>
        <p:spPr>
          <a:xfrm>
            <a:off x="1069848" y="5570806"/>
            <a:ext cx="9945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	I’m using the deep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205620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249D-58F2-4894-8C07-EBB46D8F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0E3E-7206-4829-AD10-CE1EDD1B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good quality camera</a:t>
            </a:r>
          </a:p>
          <a:p>
            <a:r>
              <a:rPr lang="en-IN" sz="2800" dirty="0"/>
              <a:t>A huge amount of data for pre-processing</a:t>
            </a:r>
          </a:p>
          <a:p>
            <a:r>
              <a:rPr lang="en-IN" sz="2800" dirty="0"/>
              <a:t>A high computing GPU enabled notebook or PC</a:t>
            </a:r>
          </a:p>
          <a:p>
            <a:r>
              <a:rPr lang="en-IN" sz="2800" dirty="0"/>
              <a:t>A Convolutional Neural Network built from the </a:t>
            </a:r>
            <a:r>
              <a:rPr lang="en-IN" sz="2800" dirty="0" err="1"/>
              <a:t>preprocessed</a:t>
            </a:r>
            <a:r>
              <a:rPr lang="en-IN" sz="2800" dirty="0"/>
              <a:t> data</a:t>
            </a:r>
          </a:p>
          <a:p>
            <a:r>
              <a:rPr lang="en-IN" sz="2800" dirty="0"/>
              <a:t>Prerequisite of 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7866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249D-58F2-4894-8C07-EBB46D8F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0E3E-7206-4829-AD10-CE1EDD1B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OpenCV</a:t>
            </a:r>
          </a:p>
          <a:p>
            <a:r>
              <a:rPr lang="en-IN" sz="2800" dirty="0"/>
              <a:t>NumPy</a:t>
            </a:r>
          </a:p>
          <a:p>
            <a:r>
              <a:rPr lang="en-IN" sz="2800" dirty="0" err="1"/>
              <a:t>scikit</a:t>
            </a:r>
            <a:r>
              <a:rPr lang="en-IN" sz="2800" dirty="0"/>
              <a:t>-learn</a:t>
            </a:r>
          </a:p>
          <a:p>
            <a:r>
              <a:rPr lang="en-IN" sz="2800" dirty="0" err="1"/>
              <a:t>scikit</a:t>
            </a:r>
            <a:r>
              <a:rPr lang="en-IN" sz="2800" dirty="0"/>
              <a:t>-image</a:t>
            </a:r>
          </a:p>
          <a:p>
            <a:r>
              <a:rPr lang="en-IN" sz="2800" dirty="0" err="1"/>
              <a:t>imutils</a:t>
            </a:r>
            <a:endParaRPr lang="en-IN" sz="2800" dirty="0"/>
          </a:p>
          <a:p>
            <a:r>
              <a:rPr lang="en-IN" sz="2800" dirty="0"/>
              <a:t>matplotlib</a:t>
            </a:r>
          </a:p>
          <a:p>
            <a:r>
              <a:rPr lang="en-IN" sz="2800" dirty="0"/>
              <a:t>TensorFlow 2.0 </a:t>
            </a:r>
          </a:p>
        </p:txBody>
      </p:sp>
    </p:spTree>
    <p:extLst>
      <p:ext uri="{BB962C8B-B14F-4D97-AF65-F5344CB8AC3E}">
        <p14:creationId xmlns:p14="http://schemas.microsoft.com/office/powerpoint/2010/main" val="275410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2E50-69F8-4F02-9129-A5777637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38F88-D40E-4477-96A0-E3429DA11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8" b="25445"/>
          <a:stretch/>
        </p:blipFill>
        <p:spPr>
          <a:xfrm>
            <a:off x="618979" y="1744395"/>
            <a:ext cx="6330460" cy="499403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5E09F8-3044-47CB-BAEF-17556D51E459}"/>
              </a:ext>
            </a:extLst>
          </p:cNvPr>
          <p:cNvSpPr txBox="1">
            <a:spLocks/>
          </p:cNvSpPr>
          <p:nvPr/>
        </p:nvSpPr>
        <p:spPr>
          <a:xfrm>
            <a:off x="7244862" y="1448972"/>
            <a:ext cx="3883386" cy="47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0CFC09-C4B9-4C4D-AE1D-B8D1CEFD5319}"/>
              </a:ext>
            </a:extLst>
          </p:cNvPr>
          <p:cNvSpPr txBox="1">
            <a:spLocks/>
          </p:cNvSpPr>
          <p:nvPr/>
        </p:nvSpPr>
        <p:spPr>
          <a:xfrm>
            <a:off x="7244860" y="1448972"/>
            <a:ext cx="3883387" cy="47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I have trained a neural network with a total of 39,209 images with their respective labels and the accuracy I got is 95%.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818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2E50-69F8-4F02-9129-A5777637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3377"/>
            <a:ext cx="10058400" cy="1609344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5E09F8-3044-47CB-BAEF-17556D51E459}"/>
              </a:ext>
            </a:extLst>
          </p:cNvPr>
          <p:cNvSpPr txBox="1">
            <a:spLocks/>
          </p:cNvSpPr>
          <p:nvPr/>
        </p:nvSpPr>
        <p:spPr>
          <a:xfrm>
            <a:off x="7244862" y="1448972"/>
            <a:ext cx="3883386" cy="47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0CFC09-C4B9-4C4D-AE1D-B8D1CEFD5319}"/>
              </a:ext>
            </a:extLst>
          </p:cNvPr>
          <p:cNvSpPr txBox="1">
            <a:spLocks/>
          </p:cNvSpPr>
          <p:nvPr/>
        </p:nvSpPr>
        <p:spPr>
          <a:xfrm>
            <a:off x="7244860" y="1448972"/>
            <a:ext cx="3883387" cy="472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To increase the accuracy the amount of dataset should be increased.</a:t>
            </a:r>
          </a:p>
          <a:p>
            <a:endParaRPr lang="en-IN" sz="2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42984CA-B4B4-41B0-8388-26A01482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297870"/>
            <a:ext cx="5557157" cy="549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2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2BCFE52-2713-4BCE-B334-B9332341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467993"/>
            <a:ext cx="57150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9475A-427C-4B28-B91B-9798E7F6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2858950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163</TotalTime>
  <Words>429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Wingdings</vt:lpstr>
      <vt:lpstr>Wood Type</vt:lpstr>
      <vt:lpstr>Traffic Sign Recognition</vt:lpstr>
      <vt:lpstr>Self Driving Cars</vt:lpstr>
      <vt:lpstr>Level of Autonomy</vt:lpstr>
      <vt:lpstr>Machine Learning Vs Deep Learning</vt:lpstr>
      <vt:lpstr>Requirements  </vt:lpstr>
      <vt:lpstr>Libraries</vt:lpstr>
      <vt:lpstr>Dataset</vt:lpstr>
      <vt:lpstr>Dataset</vt:lpstr>
      <vt:lpstr>Working</vt:lpstr>
      <vt:lpstr>Accuracy Plot</vt:lpstr>
      <vt:lpstr>Output</vt:lpstr>
      <vt:lpstr>Training the model</vt:lpstr>
      <vt:lpstr>Implementation</vt:lpstr>
      <vt:lpstr>Reference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</dc:title>
  <dc:creator>Maria Anson</dc:creator>
  <cp:lastModifiedBy>Maria Anson</cp:lastModifiedBy>
  <cp:revision>13</cp:revision>
  <dcterms:created xsi:type="dcterms:W3CDTF">2020-03-10T17:32:15Z</dcterms:created>
  <dcterms:modified xsi:type="dcterms:W3CDTF">2020-03-11T05:48:44Z</dcterms:modified>
</cp:coreProperties>
</file>