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61" r:id="rId1"/>
  </p:sldMasterIdLst>
  <p:notesMasterIdLst>
    <p:notesMasterId r:id="rId15"/>
  </p:notesMasterIdLst>
  <p:sldIdLst>
    <p:sldId id="256" r:id="rId2"/>
    <p:sldId id="398" r:id="rId3"/>
    <p:sldId id="399" r:id="rId4"/>
    <p:sldId id="400" r:id="rId5"/>
    <p:sldId id="401" r:id="rId6"/>
    <p:sldId id="402" r:id="rId7"/>
    <p:sldId id="403" r:id="rId8"/>
    <p:sldId id="404" r:id="rId9"/>
    <p:sldId id="405" r:id="rId10"/>
    <p:sldId id="406" r:id="rId11"/>
    <p:sldId id="407" r:id="rId12"/>
    <p:sldId id="408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002060"/>
    <a:srgbClr val="EAEFF7"/>
    <a:srgbClr val="C00000"/>
    <a:srgbClr val="7B229E"/>
    <a:srgbClr val="E5B458"/>
    <a:srgbClr val="E3AA6A"/>
    <a:srgbClr val="38B347"/>
    <a:srgbClr val="75C7CB"/>
    <a:srgbClr val="9883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61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56805-9FF0-4934-BDCD-CD6CD9C90D87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34487-34A5-4CE5-B125-65C7AA3A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60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B276A-FE05-4F1D-ADDD-3E40B7126C3B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50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7AAB-E972-47C4-AD6C-A250273F3F1A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77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60A2-1332-4035-A943-95FF74D92538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8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69D8-DD5A-4D37-B75A-A8022F276781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67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D022-EC60-4BE5-8524-259F2681926C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22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0E58-0B00-4A64-B220-50E3195400BD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28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DDA1-DBF4-430F-8CC8-F7997A8C8AEF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27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6D254-AF4B-4EFF-BDDB-90616739097F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92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2069-8A35-4A1E-A076-C9C35D1D55B9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11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9095-B64D-4D7C-9BE2-D267E06DD0FE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02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EEA1-B28F-4325-80B4-3C9C4F2299D7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6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62612-1A4F-49CF-AECA-D1AE19E65E3A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29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2" r:id="rId1"/>
    <p:sldLayoutId id="2147484263" r:id="rId2"/>
    <p:sldLayoutId id="2147484264" r:id="rId3"/>
    <p:sldLayoutId id="2147484265" r:id="rId4"/>
    <p:sldLayoutId id="2147484266" r:id="rId5"/>
    <p:sldLayoutId id="2147484267" r:id="rId6"/>
    <p:sldLayoutId id="2147484268" r:id="rId7"/>
    <p:sldLayoutId id="2147484269" r:id="rId8"/>
    <p:sldLayoutId id="2147484270" r:id="rId9"/>
    <p:sldLayoutId id="2147484271" r:id="rId10"/>
    <p:sldLayoutId id="2147484272" r:id="rId11"/>
  </p:sldLayoutIdLst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205925"/>
            <a:ext cx="8752366" cy="9027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MOVIE SUGGESTION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A1E143-99F7-453B-BBDF-787EDA75CEC1}"/>
              </a:ext>
            </a:extLst>
          </p:cNvPr>
          <p:cNvSpPr txBox="1"/>
          <p:nvPr/>
        </p:nvSpPr>
        <p:spPr>
          <a:xfrm>
            <a:off x="441510" y="3357201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Done By: </a:t>
            </a:r>
          </a:p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Maria Anthony Raja (E7321009)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838E78-0102-4F90-A6C6-365EDBEFA554}"/>
              </a:ext>
            </a:extLst>
          </p:cNvPr>
          <p:cNvSpPr txBox="1"/>
          <p:nvPr/>
        </p:nvSpPr>
        <p:spPr>
          <a:xfrm>
            <a:off x="5873662" y="3357201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 Faculty:</a:t>
            </a:r>
          </a:p>
          <a:p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Prof.Nirmala.B</a:t>
            </a:r>
            <a:endParaRPr lang="en-IN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3562A2-963B-4C2E-B1B0-7D33D15C836E}"/>
              </a:ext>
            </a:extLst>
          </p:cNvPr>
          <p:cNvSpPr txBox="1"/>
          <p:nvPr/>
        </p:nvSpPr>
        <p:spPr>
          <a:xfrm>
            <a:off x="1866445" y="1573875"/>
            <a:ext cx="5920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CSC 580 ADVANCED PYTHON PROGRAMING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BE009C-D6E7-4BA4-A513-197D972CCD2E}"/>
              </a:ext>
            </a:extLst>
          </p:cNvPr>
          <p:cNvSpPr txBox="1"/>
          <p:nvPr/>
        </p:nvSpPr>
        <p:spPr>
          <a:xfrm>
            <a:off x="3494370" y="2154734"/>
            <a:ext cx="2068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CA2- PROJECT</a:t>
            </a:r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id="{234E549E-6B1C-4C5D-88D1-7087C47ACD50}"/>
              </a:ext>
            </a:extLst>
          </p:cNvPr>
          <p:cNvPicPr preferRelativeResize="0"/>
          <p:nvPr/>
        </p:nvPicPr>
        <p:blipFill>
          <a:blip r:embed="rId2"/>
          <a:srcRect/>
          <a:stretch>
            <a:fillRect/>
          </a:stretch>
        </p:blipFill>
        <p:spPr>
          <a:xfrm>
            <a:off x="593910" y="5449332"/>
            <a:ext cx="7797055" cy="120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92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67916-2693-449D-9494-09423D0EC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Interesting findings from Model: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59113F-4142-4799-A7AC-A530BAF30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D02C3F-C3DD-4213-9F5D-AFF19FA01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723392"/>
            <a:ext cx="4128117" cy="42796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AB7FBF-E514-4E80-9C51-229A91679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1621" y="1350569"/>
            <a:ext cx="3738496" cy="534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11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0AAB3-4411-43C3-B2A2-804428847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949735-5FF9-4847-8978-5EFFA311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B0B9A0-13FE-466A-88C0-FBF8A1A63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903" y="2530135"/>
            <a:ext cx="7328194" cy="364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39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53D2A-6952-4AFB-9FEC-B66099B92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Future Work :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21FAF2-D8C2-4B71-9FFA-82CE546E3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dataset contains only 1000 movies.</a:t>
            </a:r>
          </a:p>
          <a:p>
            <a:r>
              <a:rPr lang="en-IN" dirty="0"/>
              <a:t>Directors and Actors columns are not effective. Since it have many unique values.</a:t>
            </a:r>
          </a:p>
          <a:p>
            <a:r>
              <a:rPr lang="en-IN" dirty="0"/>
              <a:t>When the dataset increase , the suggestion will be more useful.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9AD66A-32DA-4E66-A87C-3B8EECAA3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89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5892" y="2196144"/>
            <a:ext cx="3069771" cy="145626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32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A9F3C-37D2-498D-BA9C-F151DD50C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8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41F9C-191F-4FA2-BB60-2679B15C4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4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4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Objective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4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Introduce the dataset </a:t>
            </a:r>
            <a:endParaRPr lang="en-IN" sz="2400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4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Highlights from EDA (Visualization) </a:t>
            </a:r>
            <a:endParaRPr lang="en-IN" sz="2400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4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 model</a:t>
            </a:r>
            <a:endParaRPr lang="en-IN" sz="2400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4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Interesting findings from the model</a:t>
            </a:r>
            <a:endParaRPr lang="en-IN" sz="2400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4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Conclusions 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400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24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uture work</a:t>
            </a:r>
            <a:endParaRPr lang="en-IN" sz="2400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6473F-1960-4723-8164-29419E19B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21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BF5E1-4654-4D5D-8D20-20A8AC582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E3BEC-65C2-4CD0-97E9-AE64090E3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From Top 1000 IMDB Movies Dataset - Analyse the relationship between each columns.</a:t>
            </a:r>
          </a:p>
          <a:p>
            <a:r>
              <a:rPr lang="en-IN" dirty="0"/>
              <a:t>And create the movie suggestion model using Machine Learning Algorithms.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5048F-0AF1-4B66-8BC7-E9AAF82F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B78825-9FFE-4411-8728-679D18022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72" y="3759747"/>
            <a:ext cx="4276656" cy="215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79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9AFE7-731C-4C77-8984-538CCC804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D0D2A1-3539-443B-80FF-9BB9465A2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Problem Statement – From user’s searched movie as an input.</a:t>
            </a:r>
          </a:p>
          <a:p>
            <a:r>
              <a:rPr lang="en-IN" dirty="0"/>
              <a:t>The model will suggest some movies that related to the user searched movie.</a:t>
            </a:r>
          </a:p>
          <a:p>
            <a:r>
              <a:rPr lang="en-IN" dirty="0"/>
              <a:t>K Means Algorithm is used to create the Model.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3F0839-45AD-485D-A8E5-631873304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50" name="Picture 2" descr="Sale &gt; imdb top 250 shows &gt; in stock">
            <a:extLst>
              <a:ext uri="{FF2B5EF4-FFF2-40B4-BE49-F238E27FC236}">
                <a16:creationId xmlns:a16="http://schemas.microsoft.com/office/drawing/2014/main" id="{A0A95581-AC07-4AC3-A9B6-91D5DCF39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585" y="3497645"/>
            <a:ext cx="5586829" cy="293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62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C2C84-00D5-41E6-87AC-F35897DA1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Introduce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98FE3-1C08-487C-A69B-7C074D361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inherit"/>
              </a:rPr>
              <a:t>Poster_Link</a:t>
            </a:r>
            <a:r>
              <a:rPr lang="en-US" b="0" i="0" dirty="0">
                <a:effectLst/>
                <a:latin typeface="Inter"/>
              </a:rPr>
              <a:t> - Link of the poster that </a:t>
            </a:r>
            <a:r>
              <a:rPr lang="en-US" b="0" i="0" dirty="0" err="1">
                <a:effectLst/>
                <a:latin typeface="Inter"/>
              </a:rPr>
              <a:t>imdb</a:t>
            </a:r>
            <a:r>
              <a:rPr lang="en-US" b="0" i="0" dirty="0">
                <a:effectLst/>
                <a:latin typeface="Inter"/>
              </a:rPr>
              <a:t> using </a:t>
            </a:r>
            <a:r>
              <a:rPr lang="en-US" b="0" i="0" dirty="0">
                <a:solidFill>
                  <a:srgbClr val="FF0000"/>
                </a:solidFill>
                <a:effectLst/>
                <a:latin typeface="Inter"/>
              </a:rPr>
              <a:t>- Object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inherit"/>
              </a:rPr>
              <a:t>Series_Title</a:t>
            </a:r>
            <a:r>
              <a:rPr lang="en-US" b="0" i="0" dirty="0">
                <a:effectLst/>
                <a:latin typeface="Inter"/>
              </a:rPr>
              <a:t> = Name of the movie </a:t>
            </a:r>
            <a:r>
              <a:rPr lang="en-US" b="0" i="0" dirty="0">
                <a:solidFill>
                  <a:srgbClr val="FF0000"/>
                </a:solidFill>
                <a:effectLst/>
                <a:latin typeface="Inter"/>
              </a:rPr>
              <a:t>- Object</a:t>
            </a:r>
            <a:endParaRPr lang="en-US" b="0" i="0" dirty="0">
              <a:effectLst/>
              <a:latin typeface="Inter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inherit"/>
              </a:rPr>
              <a:t>Released_Year</a:t>
            </a:r>
            <a:r>
              <a:rPr lang="en-US" b="0" i="0" dirty="0">
                <a:effectLst/>
                <a:latin typeface="Inter"/>
              </a:rPr>
              <a:t> - Year at which that movie released </a:t>
            </a: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Inter"/>
              </a:rPr>
              <a:t>- Numeric</a:t>
            </a:r>
            <a:endParaRPr lang="en-US" b="0" i="0" dirty="0">
              <a:effectLst/>
              <a:latin typeface="Inter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herit"/>
              </a:rPr>
              <a:t>Certificate</a:t>
            </a:r>
            <a:r>
              <a:rPr lang="en-US" b="0" i="0" dirty="0">
                <a:effectLst/>
                <a:latin typeface="Inter"/>
              </a:rPr>
              <a:t> - Certificate earned by that movie </a:t>
            </a:r>
            <a:r>
              <a:rPr lang="en-US" b="0" i="0" dirty="0">
                <a:solidFill>
                  <a:srgbClr val="FF0000"/>
                </a:solidFill>
                <a:effectLst/>
                <a:latin typeface="Inter"/>
              </a:rPr>
              <a:t>- Object</a:t>
            </a:r>
            <a:endParaRPr lang="en-US" b="0" i="0" dirty="0">
              <a:effectLst/>
              <a:latin typeface="Inter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herit"/>
              </a:rPr>
              <a:t>Runtime</a:t>
            </a:r>
            <a:r>
              <a:rPr lang="en-US" b="0" i="0" dirty="0">
                <a:effectLst/>
                <a:latin typeface="Inter"/>
              </a:rPr>
              <a:t> - Total runtime of the movie </a:t>
            </a:r>
            <a:r>
              <a:rPr lang="en-US" b="0" i="0" dirty="0">
                <a:solidFill>
                  <a:srgbClr val="FF0000"/>
                </a:solidFill>
                <a:effectLst/>
                <a:latin typeface="Inter"/>
              </a:rPr>
              <a:t>- Object</a:t>
            </a:r>
            <a:endParaRPr lang="en-US" b="0" i="0" dirty="0">
              <a:effectLst/>
              <a:latin typeface="Inter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herit"/>
              </a:rPr>
              <a:t>Genre</a:t>
            </a:r>
            <a:r>
              <a:rPr lang="en-US" b="0" i="0" dirty="0">
                <a:effectLst/>
                <a:latin typeface="Inter"/>
              </a:rPr>
              <a:t> - Genre of the movie </a:t>
            </a:r>
            <a:r>
              <a:rPr lang="en-US" b="0" i="0" dirty="0">
                <a:solidFill>
                  <a:srgbClr val="FF0000"/>
                </a:solidFill>
                <a:effectLst/>
                <a:latin typeface="Inter"/>
              </a:rPr>
              <a:t>- Object</a:t>
            </a:r>
            <a:endParaRPr lang="en-US" b="0" i="0" dirty="0">
              <a:effectLst/>
              <a:latin typeface="Inter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inherit"/>
              </a:rPr>
              <a:t>IMDB_Rating</a:t>
            </a:r>
            <a:r>
              <a:rPr lang="en-US" b="0" i="0" dirty="0">
                <a:effectLst/>
                <a:latin typeface="Inter"/>
              </a:rPr>
              <a:t> - Rating of the movie at IMDB site </a:t>
            </a: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Inter"/>
              </a:rPr>
              <a:t>- Numeric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herit"/>
              </a:rPr>
              <a:t>Overview</a:t>
            </a:r>
            <a:r>
              <a:rPr lang="en-US" b="0" i="0" dirty="0">
                <a:effectLst/>
                <a:latin typeface="Inter"/>
              </a:rPr>
              <a:t> - mini story/ summary </a:t>
            </a:r>
            <a:r>
              <a:rPr lang="en-US" b="0" i="0" dirty="0">
                <a:solidFill>
                  <a:srgbClr val="FF0000"/>
                </a:solidFill>
                <a:effectLst/>
                <a:latin typeface="Inter"/>
              </a:rPr>
              <a:t>- Object</a:t>
            </a:r>
            <a:endParaRPr lang="en-US" b="0" i="0" dirty="0">
              <a:effectLst/>
              <a:latin typeface="Inter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inherit"/>
              </a:rPr>
              <a:t>Meta_score</a:t>
            </a:r>
            <a:r>
              <a:rPr lang="en-US" b="0" i="0" dirty="0">
                <a:effectLst/>
                <a:latin typeface="Inter"/>
              </a:rPr>
              <a:t> - Score earned by the movie </a:t>
            </a: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Inter"/>
              </a:rPr>
              <a:t>- Numeric</a:t>
            </a:r>
            <a:endParaRPr lang="en-US" b="0" i="0" dirty="0">
              <a:effectLst/>
              <a:latin typeface="Inter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herit"/>
              </a:rPr>
              <a:t>Director</a:t>
            </a:r>
            <a:r>
              <a:rPr lang="en-US" b="0" i="0" dirty="0">
                <a:effectLst/>
                <a:latin typeface="Inter"/>
              </a:rPr>
              <a:t> - Name of the Director </a:t>
            </a:r>
            <a:r>
              <a:rPr lang="en-US" b="0" i="0" dirty="0">
                <a:solidFill>
                  <a:srgbClr val="FF0000"/>
                </a:solidFill>
                <a:effectLst/>
                <a:latin typeface="Inter"/>
              </a:rPr>
              <a:t>- Object</a:t>
            </a:r>
            <a:endParaRPr lang="en-US" b="0" i="0" dirty="0">
              <a:effectLst/>
              <a:latin typeface="Inter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herit"/>
              </a:rPr>
              <a:t>Star1,Star2,Star3,Star4</a:t>
            </a:r>
            <a:r>
              <a:rPr lang="en-US" b="0" i="0" dirty="0">
                <a:effectLst/>
                <a:latin typeface="Inter"/>
              </a:rPr>
              <a:t> - Name of the Stars </a:t>
            </a:r>
            <a:r>
              <a:rPr lang="en-US" b="0" i="0" dirty="0">
                <a:solidFill>
                  <a:srgbClr val="FF0000"/>
                </a:solidFill>
                <a:effectLst/>
                <a:latin typeface="Inter"/>
              </a:rPr>
              <a:t>- Object</a:t>
            </a:r>
            <a:endParaRPr lang="en-US" b="0" i="0" dirty="0">
              <a:effectLst/>
              <a:latin typeface="Inter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herit"/>
              </a:rPr>
              <a:t>No </a:t>
            </a:r>
            <a:r>
              <a:rPr lang="en-US" b="0" i="1" dirty="0">
                <a:effectLst/>
                <a:latin typeface="inherit"/>
              </a:rPr>
              <a:t>of </a:t>
            </a:r>
            <a:r>
              <a:rPr lang="en-US" b="0" i="0" dirty="0">
                <a:effectLst/>
                <a:latin typeface="inherit"/>
              </a:rPr>
              <a:t>votes</a:t>
            </a:r>
            <a:r>
              <a:rPr lang="en-US" b="0" i="0" dirty="0">
                <a:effectLst/>
                <a:latin typeface="Inter"/>
              </a:rPr>
              <a:t> - Total number of votes </a:t>
            </a: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Inter"/>
              </a:rPr>
              <a:t>- Numeric</a:t>
            </a:r>
            <a:endParaRPr lang="en-US" b="0" i="0" dirty="0">
              <a:effectLst/>
              <a:latin typeface="Inter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herit"/>
              </a:rPr>
              <a:t>Gross</a:t>
            </a:r>
            <a:r>
              <a:rPr lang="en-US" b="0" i="0" dirty="0">
                <a:effectLst/>
                <a:latin typeface="Inter"/>
              </a:rPr>
              <a:t> - Money earned by that movie </a:t>
            </a:r>
            <a:r>
              <a:rPr lang="en-US" b="0" i="0" dirty="0">
                <a:solidFill>
                  <a:srgbClr val="FF0000"/>
                </a:solidFill>
                <a:effectLst/>
                <a:latin typeface="Inter"/>
              </a:rPr>
              <a:t>– Object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>
                <a:latin typeface="Inter"/>
              </a:rPr>
              <a:t>Total Rows : </a:t>
            </a:r>
            <a:r>
              <a:rPr lang="en-US" dirty="0">
                <a:solidFill>
                  <a:srgbClr val="FF0000"/>
                </a:solidFill>
                <a:latin typeface="Inter"/>
              </a:rPr>
              <a:t>1000</a:t>
            </a:r>
            <a:endParaRPr lang="en-US" b="0" i="0" dirty="0">
              <a:solidFill>
                <a:srgbClr val="FF0000"/>
              </a:solidFill>
              <a:effectLst/>
              <a:latin typeface="Inter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FF0000"/>
              </a:solidFill>
              <a:effectLst/>
              <a:latin typeface="Inter"/>
            </a:endParaRPr>
          </a:p>
          <a:p>
            <a:pPr marL="0" indent="0" algn="l" fontAlgn="base">
              <a:buNone/>
            </a:pPr>
            <a:endParaRPr lang="en-US" b="0" i="0" dirty="0">
              <a:solidFill>
                <a:srgbClr val="FF0000"/>
              </a:solidFill>
              <a:effectLst/>
              <a:latin typeface="Inter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Inter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BDD30-F6EA-4058-A915-B1E5FEA6E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09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AEF52-34A1-4222-A32A-78A38FA5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EDA (Visualization)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E6444-15FC-4E32-8B76-1DAB657A0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Pre-processing: </a:t>
            </a:r>
          </a:p>
          <a:p>
            <a:pPr marL="514350" indent="-514350">
              <a:buFont typeface="+mj-lt"/>
              <a:buAutoNum type="romanUcPeriod"/>
            </a:pPr>
            <a:r>
              <a:rPr lang="en-IN" dirty="0"/>
              <a:t>Explore the Statistical &amp; Basic information of data.</a:t>
            </a:r>
          </a:p>
          <a:p>
            <a:pPr marL="514350" indent="-514350">
              <a:buFont typeface="+mj-lt"/>
              <a:buAutoNum type="romanUcPeriod"/>
            </a:pPr>
            <a:r>
              <a:rPr lang="en-IN" dirty="0"/>
              <a:t>Check whether NAN values are there in dataset.</a:t>
            </a:r>
          </a:p>
          <a:p>
            <a:pPr marL="514350" indent="-514350">
              <a:buFont typeface="+mj-lt"/>
              <a:buAutoNum type="romanUcPeriod"/>
            </a:pPr>
            <a:r>
              <a:rPr lang="en-IN" dirty="0"/>
              <a:t>If NAN presented – fill those NAN – </a:t>
            </a:r>
            <a:r>
              <a:rPr lang="en-IN" sz="1400" dirty="0">
                <a:solidFill>
                  <a:srgbClr val="FF0000"/>
                </a:solidFill>
              </a:rPr>
              <a:t>Certificate , Meta score , Gross</a:t>
            </a:r>
          </a:p>
          <a:p>
            <a:pPr marL="514350" indent="-514350">
              <a:buFont typeface="+mj-lt"/>
              <a:buAutoNum type="romanUcPeriod"/>
            </a:pPr>
            <a:r>
              <a:rPr lang="en-IN" dirty="0"/>
              <a:t>Convert the columns into appropriate datatypes – </a:t>
            </a:r>
            <a:r>
              <a:rPr lang="en-IN" sz="1400" dirty="0">
                <a:solidFill>
                  <a:srgbClr val="FF0000"/>
                </a:solidFill>
              </a:rPr>
              <a:t>Genre (Action, Crime, Drama) , Runtime (152 min ) , Director (Christopher Nolan ) , Certificate (A).</a:t>
            </a:r>
          </a:p>
          <a:p>
            <a:pPr marL="514350" indent="-514350">
              <a:buFont typeface="+mj-lt"/>
              <a:buAutoNum type="romanUcPeriod"/>
            </a:pPr>
            <a:r>
              <a:rPr lang="en-IN" sz="2000" dirty="0"/>
              <a:t>Drop unnecessary columns - 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inherit"/>
              </a:rPr>
              <a:t>Star1,Star2,Star3,Star4</a:t>
            </a:r>
            <a:r>
              <a:rPr lang="en-US" sz="1400" dirty="0">
                <a:solidFill>
                  <a:srgbClr val="FF0000"/>
                </a:solidFill>
                <a:latin typeface="Inter"/>
              </a:rPr>
              <a:t>,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inherit"/>
              </a:rPr>
              <a:t> </a:t>
            </a:r>
            <a:r>
              <a:rPr lang="en-US" sz="1400" b="0" i="0" dirty="0" err="1">
                <a:solidFill>
                  <a:srgbClr val="FF0000"/>
                </a:solidFill>
                <a:effectLst/>
                <a:latin typeface="inherit"/>
              </a:rPr>
              <a:t>Poster_Link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inherit"/>
              </a:rPr>
              <a:t> , </a:t>
            </a:r>
            <a:r>
              <a:rPr lang="en-US" sz="1400" b="0" i="0" dirty="0" err="1">
                <a:solidFill>
                  <a:srgbClr val="FF0000"/>
                </a:solidFill>
                <a:effectLst/>
                <a:latin typeface="inherit"/>
              </a:rPr>
              <a:t>Series_Title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Inter"/>
              </a:rPr>
              <a:t> , 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inherit"/>
              </a:rPr>
              <a:t>Overview , Genre.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>
                <a:latin typeface="inherit"/>
              </a:rPr>
              <a:t>Standardization :  </a:t>
            </a:r>
          </a:p>
          <a:p>
            <a:r>
              <a:rPr lang="en-US" sz="2000" b="0" i="0" dirty="0">
                <a:solidFill>
                  <a:srgbClr val="FF0000"/>
                </a:solidFill>
                <a:effectLst/>
                <a:latin typeface="inherit"/>
              </a:rPr>
              <a:t>No </a:t>
            </a:r>
            <a:r>
              <a:rPr lang="en-US" sz="2000" b="0" i="1" dirty="0">
                <a:solidFill>
                  <a:srgbClr val="FF0000"/>
                </a:solidFill>
                <a:effectLst/>
                <a:latin typeface="inherit"/>
              </a:rPr>
              <a:t>of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inherit"/>
              </a:rPr>
              <a:t>votes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Inter"/>
              </a:rPr>
              <a:t> </a:t>
            </a:r>
            <a:r>
              <a:rPr lang="en-US" sz="2000" b="0" i="0" dirty="0">
                <a:effectLst/>
                <a:latin typeface="Inter"/>
              </a:rPr>
              <a:t>: Min - 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Helvetica Neue"/>
              </a:rPr>
              <a:t>2.508800e+04 - Max - 2.343110e+06</a:t>
            </a:r>
            <a:endParaRPr lang="en-US" sz="2000" b="0" i="0" dirty="0">
              <a:effectLst/>
              <a:latin typeface="Inter"/>
            </a:endParaRPr>
          </a:p>
          <a:p>
            <a:r>
              <a:rPr lang="en-US" sz="2000" b="0" i="0" dirty="0">
                <a:solidFill>
                  <a:srgbClr val="FF0000"/>
                </a:solidFill>
                <a:effectLst/>
                <a:latin typeface="inherit"/>
              </a:rPr>
              <a:t>Gross </a:t>
            </a:r>
            <a:r>
              <a:rPr lang="en-US" sz="2000" b="0" i="0" dirty="0">
                <a:effectLst/>
                <a:latin typeface="inherit"/>
              </a:rPr>
              <a:t>: Min - 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Helvetica Neue"/>
              </a:rPr>
              <a:t>1.305000e+03 -  Max - 9.366622e+08</a:t>
            </a:r>
            <a:endParaRPr lang="en-US" sz="2000" b="0" i="0" dirty="0">
              <a:solidFill>
                <a:srgbClr val="FF0000"/>
              </a:solidFill>
              <a:effectLst/>
              <a:latin typeface="inherit"/>
            </a:endParaRPr>
          </a:p>
          <a:p>
            <a:pPr marL="514350" indent="-514350">
              <a:buFont typeface="+mj-lt"/>
              <a:buAutoNum type="romanUcPeriod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514350" indent="-514350">
              <a:buFont typeface="+mj-lt"/>
              <a:buAutoNum type="romanUcPeriod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6C72E-3F7C-43A3-9C42-A9BAAD01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80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97661" y="280374"/>
            <a:ext cx="8579095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613E20-B101-41FE-B866-C83D26F63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763" y="433545"/>
            <a:ext cx="8354890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4700" dirty="0">
                <a:solidFill>
                  <a:srgbClr val="FFFFFF"/>
                </a:solidFill>
              </a:rPr>
              <a:t>Data Visualization: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72558" y="1522292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45EF752-93B5-45AC-8407-1D5597E10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75" y="2865585"/>
            <a:ext cx="4091938" cy="3120102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8720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BCFEF62-667A-4B1D-B1EA-99C079E3A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804" y="3358935"/>
            <a:ext cx="4091938" cy="213340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BC197-85D5-42D3-8218-F99F89CE6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2507" y="6522430"/>
            <a:ext cx="20574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sz="1200">
                <a:solidFill>
                  <a:srgbClr val="898989"/>
                </a:solidFill>
              </a:rPr>
              <a:pPr defTabSz="914400">
                <a:spcAft>
                  <a:spcPts val="600"/>
                </a:spcAft>
              </a:pPr>
              <a:t>7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73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A046D2C-14FE-4D3F-942A-BA4417F67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32" y="861141"/>
            <a:ext cx="4324045" cy="215121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68410" y="1111170"/>
            <a:ext cx="828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A17A301-7CE1-4F56-867B-11B241A7C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425" y="861141"/>
            <a:ext cx="4367944" cy="215121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52270" y="3428998"/>
            <a:ext cx="3141678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7750" y="3428998"/>
            <a:ext cx="3141678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A42F299-DFDB-41B9-9D1A-B3243436A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84" y="3823639"/>
            <a:ext cx="4355279" cy="27547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2E3136-0481-43D0-87AC-6DDAA09C10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0510" y="3671316"/>
            <a:ext cx="3414840" cy="305294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D346A-A5D4-4663-91AE-36F47C62D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6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6A934A-8A7A-4742-8104-3CD040DC0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07BA32-3031-4E7E-AA18-7CFD44D4C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K-means clustering is a simple unsupervised learning algorithm that is used to solve clustering problems.</a:t>
            </a:r>
          </a:p>
          <a:p>
            <a:r>
              <a:rPr lang="en-US" dirty="0"/>
              <a:t> K = 40 , Hence 40 clusters are created in the model.</a:t>
            </a:r>
            <a:endParaRPr lang="en-IN" dirty="0"/>
          </a:p>
          <a:p>
            <a:r>
              <a:rPr lang="en-IN" dirty="0"/>
              <a:t>Class Label is now created using cluster labels.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A85CFE-79A2-4DD0-A7F5-C5B919F29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100" name="Picture 4" descr="Unsupervised-Text-Clustering using Natural Language Processing(NLP) | by  ROHITH RAMESH | Analytics Vidhya | Medium">
            <a:extLst>
              <a:ext uri="{FF2B5EF4-FFF2-40B4-BE49-F238E27FC236}">
                <a16:creationId xmlns:a16="http://schemas.microsoft.com/office/drawing/2014/main" id="{BE75454E-7F84-42EA-B9CF-F6C0CA3C4C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7" t="8174" r="4690"/>
          <a:stretch/>
        </p:blipFill>
        <p:spPr bwMode="auto">
          <a:xfrm>
            <a:off x="1531886" y="3663279"/>
            <a:ext cx="6080227" cy="251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19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22649</TotalTime>
  <Words>479</Words>
  <Application>Microsoft Office PowerPoint</Application>
  <PresentationFormat>On-screen Show (4:3)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Helvetica Neue</vt:lpstr>
      <vt:lpstr>inherit</vt:lpstr>
      <vt:lpstr>Inter</vt:lpstr>
      <vt:lpstr>Times New Roman</vt:lpstr>
      <vt:lpstr>Wingdings</vt:lpstr>
      <vt:lpstr>Office Theme</vt:lpstr>
      <vt:lpstr>PowerPoint Presentation</vt:lpstr>
      <vt:lpstr>CONTENT</vt:lpstr>
      <vt:lpstr>INTRODUCTION</vt:lpstr>
      <vt:lpstr>Objective</vt:lpstr>
      <vt:lpstr>Introduce the Dataset</vt:lpstr>
      <vt:lpstr>EDA (Visualization)</vt:lpstr>
      <vt:lpstr>Data Visualization:</vt:lpstr>
      <vt:lpstr>PowerPoint Presentation</vt:lpstr>
      <vt:lpstr>Final Model</vt:lpstr>
      <vt:lpstr>Interesting findings from Model:</vt:lpstr>
      <vt:lpstr>Conclusion:</vt:lpstr>
      <vt:lpstr>Future Work :</vt:lpstr>
      <vt:lpstr>Thank you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Microwave induced Biomimetic coating of porous carbon fiber reinforced polyether-ethersulfone</dc:title>
  <dc:creator>Microsoft</dc:creator>
  <cp:lastModifiedBy>Jansy Nivetha</cp:lastModifiedBy>
  <cp:revision>796</cp:revision>
  <dcterms:created xsi:type="dcterms:W3CDTF">2017-09-15T13:20:40Z</dcterms:created>
  <dcterms:modified xsi:type="dcterms:W3CDTF">2022-03-26T11:20:39Z</dcterms:modified>
</cp:coreProperties>
</file>