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60" r:id="rId5"/>
    <p:sldId id="262" r:id="rId6"/>
    <p:sldId id="263" r:id="rId7"/>
    <p:sldId id="264" r:id="rId8"/>
    <p:sldId id="265"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8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CAB42-ED8C-1B58-87A9-3D741EC907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EB01C08-78BA-ECF4-CFB2-25672D662D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2C4CEBB-227F-787B-3D2C-83D5EF4D1BDB}"/>
              </a:ext>
            </a:extLst>
          </p:cNvPr>
          <p:cNvSpPr>
            <a:spLocks noGrp="1"/>
          </p:cNvSpPr>
          <p:nvPr>
            <p:ph type="dt" sz="half" idx="10"/>
          </p:nvPr>
        </p:nvSpPr>
        <p:spPr/>
        <p:txBody>
          <a:bodyPr/>
          <a:lstStyle/>
          <a:p>
            <a:fld id="{D2C551A9-6E70-4656-9411-7557C9FD0C4E}" type="datetimeFigureOut">
              <a:rPr lang="en-IN" smtClean="0"/>
              <a:t>16-04-2023</a:t>
            </a:fld>
            <a:endParaRPr lang="en-IN"/>
          </a:p>
        </p:txBody>
      </p:sp>
      <p:sp>
        <p:nvSpPr>
          <p:cNvPr id="5" name="Footer Placeholder 4">
            <a:extLst>
              <a:ext uri="{FF2B5EF4-FFF2-40B4-BE49-F238E27FC236}">
                <a16:creationId xmlns:a16="http://schemas.microsoft.com/office/drawing/2014/main" id="{9993C3F6-D45C-5AAB-081D-2D7FC2C7F9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9BA74F-38C7-6313-E6FF-CD6F6F3D63AA}"/>
              </a:ext>
            </a:extLst>
          </p:cNvPr>
          <p:cNvSpPr>
            <a:spLocks noGrp="1"/>
          </p:cNvSpPr>
          <p:nvPr>
            <p:ph type="sldNum" sz="quarter" idx="12"/>
          </p:nvPr>
        </p:nvSpPr>
        <p:spPr/>
        <p:txBody>
          <a:bodyPr/>
          <a:lstStyle/>
          <a:p>
            <a:fld id="{A9332BD1-E178-4E2D-87B8-6C34DD3EE0F2}" type="slidenum">
              <a:rPr lang="en-IN" smtClean="0"/>
              <a:t>‹#›</a:t>
            </a:fld>
            <a:endParaRPr lang="en-IN"/>
          </a:p>
        </p:txBody>
      </p:sp>
    </p:spTree>
    <p:extLst>
      <p:ext uri="{BB962C8B-B14F-4D97-AF65-F5344CB8AC3E}">
        <p14:creationId xmlns:p14="http://schemas.microsoft.com/office/powerpoint/2010/main" val="2302202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1B22-97F7-F602-4EA5-88D35E444B8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A50213-1F42-B2C5-9E35-AC44AB7347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68969D-4ED7-C20F-8752-88C9861645DD}"/>
              </a:ext>
            </a:extLst>
          </p:cNvPr>
          <p:cNvSpPr>
            <a:spLocks noGrp="1"/>
          </p:cNvSpPr>
          <p:nvPr>
            <p:ph type="dt" sz="half" idx="10"/>
          </p:nvPr>
        </p:nvSpPr>
        <p:spPr/>
        <p:txBody>
          <a:bodyPr/>
          <a:lstStyle/>
          <a:p>
            <a:fld id="{D2C551A9-6E70-4656-9411-7557C9FD0C4E}" type="datetimeFigureOut">
              <a:rPr lang="en-IN" smtClean="0"/>
              <a:t>16-04-2023</a:t>
            </a:fld>
            <a:endParaRPr lang="en-IN"/>
          </a:p>
        </p:txBody>
      </p:sp>
      <p:sp>
        <p:nvSpPr>
          <p:cNvPr id="5" name="Footer Placeholder 4">
            <a:extLst>
              <a:ext uri="{FF2B5EF4-FFF2-40B4-BE49-F238E27FC236}">
                <a16:creationId xmlns:a16="http://schemas.microsoft.com/office/drawing/2014/main" id="{ABB715C3-58F9-9FC5-4DDC-2A8DE8E1DB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6CB9EE-C56C-E2E5-DBEC-191F76B04E9F}"/>
              </a:ext>
            </a:extLst>
          </p:cNvPr>
          <p:cNvSpPr>
            <a:spLocks noGrp="1"/>
          </p:cNvSpPr>
          <p:nvPr>
            <p:ph type="sldNum" sz="quarter" idx="12"/>
          </p:nvPr>
        </p:nvSpPr>
        <p:spPr/>
        <p:txBody>
          <a:bodyPr/>
          <a:lstStyle/>
          <a:p>
            <a:fld id="{A9332BD1-E178-4E2D-87B8-6C34DD3EE0F2}" type="slidenum">
              <a:rPr lang="en-IN" smtClean="0"/>
              <a:t>‹#›</a:t>
            </a:fld>
            <a:endParaRPr lang="en-IN"/>
          </a:p>
        </p:txBody>
      </p:sp>
    </p:spTree>
    <p:extLst>
      <p:ext uri="{BB962C8B-B14F-4D97-AF65-F5344CB8AC3E}">
        <p14:creationId xmlns:p14="http://schemas.microsoft.com/office/powerpoint/2010/main" val="1347930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9D7021-3F2B-1000-9C55-9FEB1DB149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69D0B9-2397-0347-5B91-B71B0DACC6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A2DC97-4813-AFFE-C054-268A4B0B6D3D}"/>
              </a:ext>
            </a:extLst>
          </p:cNvPr>
          <p:cNvSpPr>
            <a:spLocks noGrp="1"/>
          </p:cNvSpPr>
          <p:nvPr>
            <p:ph type="dt" sz="half" idx="10"/>
          </p:nvPr>
        </p:nvSpPr>
        <p:spPr/>
        <p:txBody>
          <a:bodyPr/>
          <a:lstStyle/>
          <a:p>
            <a:fld id="{D2C551A9-6E70-4656-9411-7557C9FD0C4E}" type="datetimeFigureOut">
              <a:rPr lang="en-IN" smtClean="0"/>
              <a:t>16-04-2023</a:t>
            </a:fld>
            <a:endParaRPr lang="en-IN"/>
          </a:p>
        </p:txBody>
      </p:sp>
      <p:sp>
        <p:nvSpPr>
          <p:cNvPr id="5" name="Footer Placeholder 4">
            <a:extLst>
              <a:ext uri="{FF2B5EF4-FFF2-40B4-BE49-F238E27FC236}">
                <a16:creationId xmlns:a16="http://schemas.microsoft.com/office/drawing/2014/main" id="{5BD03A00-F5E1-34DA-86DE-893CC2784B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2C662A-2E94-2951-D8D9-3C6BF282345B}"/>
              </a:ext>
            </a:extLst>
          </p:cNvPr>
          <p:cNvSpPr>
            <a:spLocks noGrp="1"/>
          </p:cNvSpPr>
          <p:nvPr>
            <p:ph type="sldNum" sz="quarter" idx="12"/>
          </p:nvPr>
        </p:nvSpPr>
        <p:spPr/>
        <p:txBody>
          <a:bodyPr/>
          <a:lstStyle/>
          <a:p>
            <a:fld id="{A9332BD1-E178-4E2D-87B8-6C34DD3EE0F2}" type="slidenum">
              <a:rPr lang="en-IN" smtClean="0"/>
              <a:t>‹#›</a:t>
            </a:fld>
            <a:endParaRPr lang="en-IN"/>
          </a:p>
        </p:txBody>
      </p:sp>
    </p:spTree>
    <p:extLst>
      <p:ext uri="{BB962C8B-B14F-4D97-AF65-F5344CB8AC3E}">
        <p14:creationId xmlns:p14="http://schemas.microsoft.com/office/powerpoint/2010/main" val="3445879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8786-7698-A12B-E7B8-FD52F0075E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9F86D3-B236-427E-5FEB-BD7DA64496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FCA805-62F1-F6CA-CB58-0087A7FB5F91}"/>
              </a:ext>
            </a:extLst>
          </p:cNvPr>
          <p:cNvSpPr>
            <a:spLocks noGrp="1"/>
          </p:cNvSpPr>
          <p:nvPr>
            <p:ph type="dt" sz="half" idx="10"/>
          </p:nvPr>
        </p:nvSpPr>
        <p:spPr/>
        <p:txBody>
          <a:bodyPr/>
          <a:lstStyle/>
          <a:p>
            <a:fld id="{D2C551A9-6E70-4656-9411-7557C9FD0C4E}" type="datetimeFigureOut">
              <a:rPr lang="en-IN" smtClean="0"/>
              <a:t>16-04-2023</a:t>
            </a:fld>
            <a:endParaRPr lang="en-IN"/>
          </a:p>
        </p:txBody>
      </p:sp>
      <p:sp>
        <p:nvSpPr>
          <p:cNvPr id="5" name="Footer Placeholder 4">
            <a:extLst>
              <a:ext uri="{FF2B5EF4-FFF2-40B4-BE49-F238E27FC236}">
                <a16:creationId xmlns:a16="http://schemas.microsoft.com/office/drawing/2014/main" id="{9AFE9D08-CCD1-886E-B293-1E3D85A234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ABFBC5-0B0C-2615-4934-65BF7F800ADB}"/>
              </a:ext>
            </a:extLst>
          </p:cNvPr>
          <p:cNvSpPr>
            <a:spLocks noGrp="1"/>
          </p:cNvSpPr>
          <p:nvPr>
            <p:ph type="sldNum" sz="quarter" idx="12"/>
          </p:nvPr>
        </p:nvSpPr>
        <p:spPr/>
        <p:txBody>
          <a:bodyPr/>
          <a:lstStyle/>
          <a:p>
            <a:fld id="{A9332BD1-E178-4E2D-87B8-6C34DD3EE0F2}" type="slidenum">
              <a:rPr lang="en-IN" smtClean="0"/>
              <a:t>‹#›</a:t>
            </a:fld>
            <a:endParaRPr lang="en-IN"/>
          </a:p>
        </p:txBody>
      </p:sp>
    </p:spTree>
    <p:extLst>
      <p:ext uri="{BB962C8B-B14F-4D97-AF65-F5344CB8AC3E}">
        <p14:creationId xmlns:p14="http://schemas.microsoft.com/office/powerpoint/2010/main" val="3641220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FFD5F-88D2-6847-7E94-7E70E4ADFC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06901CC-724D-4852-C708-E872A311E8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EB26DD-40D8-68BC-1FD4-76D62A55B319}"/>
              </a:ext>
            </a:extLst>
          </p:cNvPr>
          <p:cNvSpPr>
            <a:spLocks noGrp="1"/>
          </p:cNvSpPr>
          <p:nvPr>
            <p:ph type="dt" sz="half" idx="10"/>
          </p:nvPr>
        </p:nvSpPr>
        <p:spPr/>
        <p:txBody>
          <a:bodyPr/>
          <a:lstStyle/>
          <a:p>
            <a:fld id="{D2C551A9-6E70-4656-9411-7557C9FD0C4E}" type="datetimeFigureOut">
              <a:rPr lang="en-IN" smtClean="0"/>
              <a:t>16-04-2023</a:t>
            </a:fld>
            <a:endParaRPr lang="en-IN"/>
          </a:p>
        </p:txBody>
      </p:sp>
      <p:sp>
        <p:nvSpPr>
          <p:cNvPr id="5" name="Footer Placeholder 4">
            <a:extLst>
              <a:ext uri="{FF2B5EF4-FFF2-40B4-BE49-F238E27FC236}">
                <a16:creationId xmlns:a16="http://schemas.microsoft.com/office/drawing/2014/main" id="{CD90FFCA-BC47-9ACE-9EAA-F943FD5EDC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3A9B46-7CC9-595D-A755-6C9BC8559FA8}"/>
              </a:ext>
            </a:extLst>
          </p:cNvPr>
          <p:cNvSpPr>
            <a:spLocks noGrp="1"/>
          </p:cNvSpPr>
          <p:nvPr>
            <p:ph type="sldNum" sz="quarter" idx="12"/>
          </p:nvPr>
        </p:nvSpPr>
        <p:spPr/>
        <p:txBody>
          <a:bodyPr/>
          <a:lstStyle/>
          <a:p>
            <a:fld id="{A9332BD1-E178-4E2D-87B8-6C34DD3EE0F2}" type="slidenum">
              <a:rPr lang="en-IN" smtClean="0"/>
              <a:t>‹#›</a:t>
            </a:fld>
            <a:endParaRPr lang="en-IN"/>
          </a:p>
        </p:txBody>
      </p:sp>
    </p:spTree>
    <p:extLst>
      <p:ext uri="{BB962C8B-B14F-4D97-AF65-F5344CB8AC3E}">
        <p14:creationId xmlns:p14="http://schemas.microsoft.com/office/powerpoint/2010/main" val="3453991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6686A-1674-5431-A428-F26F48E6A6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A75832-7148-01F9-D9A0-F76F5D7885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21C52E6-6330-A03D-8E9F-AB2BF69BDD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FB0AC1-D185-629C-EC2F-5B727D53C1B9}"/>
              </a:ext>
            </a:extLst>
          </p:cNvPr>
          <p:cNvSpPr>
            <a:spLocks noGrp="1"/>
          </p:cNvSpPr>
          <p:nvPr>
            <p:ph type="dt" sz="half" idx="10"/>
          </p:nvPr>
        </p:nvSpPr>
        <p:spPr/>
        <p:txBody>
          <a:bodyPr/>
          <a:lstStyle/>
          <a:p>
            <a:fld id="{D2C551A9-6E70-4656-9411-7557C9FD0C4E}" type="datetimeFigureOut">
              <a:rPr lang="en-IN" smtClean="0"/>
              <a:t>16-04-2023</a:t>
            </a:fld>
            <a:endParaRPr lang="en-IN"/>
          </a:p>
        </p:txBody>
      </p:sp>
      <p:sp>
        <p:nvSpPr>
          <p:cNvPr id="6" name="Footer Placeholder 5">
            <a:extLst>
              <a:ext uri="{FF2B5EF4-FFF2-40B4-BE49-F238E27FC236}">
                <a16:creationId xmlns:a16="http://schemas.microsoft.com/office/drawing/2014/main" id="{377CB406-D99B-F356-A0BC-9FCF4B7B92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6C36DF-4EB5-9D3C-6546-EECCB4BA17EF}"/>
              </a:ext>
            </a:extLst>
          </p:cNvPr>
          <p:cNvSpPr>
            <a:spLocks noGrp="1"/>
          </p:cNvSpPr>
          <p:nvPr>
            <p:ph type="sldNum" sz="quarter" idx="12"/>
          </p:nvPr>
        </p:nvSpPr>
        <p:spPr/>
        <p:txBody>
          <a:bodyPr/>
          <a:lstStyle/>
          <a:p>
            <a:fld id="{A9332BD1-E178-4E2D-87B8-6C34DD3EE0F2}" type="slidenum">
              <a:rPr lang="en-IN" smtClean="0"/>
              <a:t>‹#›</a:t>
            </a:fld>
            <a:endParaRPr lang="en-IN"/>
          </a:p>
        </p:txBody>
      </p:sp>
    </p:spTree>
    <p:extLst>
      <p:ext uri="{BB962C8B-B14F-4D97-AF65-F5344CB8AC3E}">
        <p14:creationId xmlns:p14="http://schemas.microsoft.com/office/powerpoint/2010/main" val="1266477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50003-EE1C-8C90-3A79-ADFFAFB3F22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DB184A-8C3A-4BC1-5A06-1E6EDDD0DE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46224D-B95F-8826-EA0B-B3F4ACE9D3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54A27DB-0161-BE3C-A5F3-227A02E249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F099DF-26C4-3E5E-AF8A-40D2DC686F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9E65853-A19A-C255-72FC-50922365E853}"/>
              </a:ext>
            </a:extLst>
          </p:cNvPr>
          <p:cNvSpPr>
            <a:spLocks noGrp="1"/>
          </p:cNvSpPr>
          <p:nvPr>
            <p:ph type="dt" sz="half" idx="10"/>
          </p:nvPr>
        </p:nvSpPr>
        <p:spPr/>
        <p:txBody>
          <a:bodyPr/>
          <a:lstStyle/>
          <a:p>
            <a:fld id="{D2C551A9-6E70-4656-9411-7557C9FD0C4E}" type="datetimeFigureOut">
              <a:rPr lang="en-IN" smtClean="0"/>
              <a:t>16-04-2023</a:t>
            </a:fld>
            <a:endParaRPr lang="en-IN"/>
          </a:p>
        </p:txBody>
      </p:sp>
      <p:sp>
        <p:nvSpPr>
          <p:cNvPr id="8" name="Footer Placeholder 7">
            <a:extLst>
              <a:ext uri="{FF2B5EF4-FFF2-40B4-BE49-F238E27FC236}">
                <a16:creationId xmlns:a16="http://schemas.microsoft.com/office/drawing/2014/main" id="{AB334F9D-1E83-C7F0-C7F2-0A5F15254B2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0256636-1D02-6CEE-8BE6-D6C016A1DD28}"/>
              </a:ext>
            </a:extLst>
          </p:cNvPr>
          <p:cNvSpPr>
            <a:spLocks noGrp="1"/>
          </p:cNvSpPr>
          <p:nvPr>
            <p:ph type="sldNum" sz="quarter" idx="12"/>
          </p:nvPr>
        </p:nvSpPr>
        <p:spPr/>
        <p:txBody>
          <a:bodyPr/>
          <a:lstStyle/>
          <a:p>
            <a:fld id="{A9332BD1-E178-4E2D-87B8-6C34DD3EE0F2}" type="slidenum">
              <a:rPr lang="en-IN" smtClean="0"/>
              <a:t>‹#›</a:t>
            </a:fld>
            <a:endParaRPr lang="en-IN"/>
          </a:p>
        </p:txBody>
      </p:sp>
    </p:spTree>
    <p:extLst>
      <p:ext uri="{BB962C8B-B14F-4D97-AF65-F5344CB8AC3E}">
        <p14:creationId xmlns:p14="http://schemas.microsoft.com/office/powerpoint/2010/main" val="2428269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A01F2-93C7-7841-CA2F-B9E822FE3A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BCA59C0-BAEC-F9B0-3989-EAA1C29A3C4F}"/>
              </a:ext>
            </a:extLst>
          </p:cNvPr>
          <p:cNvSpPr>
            <a:spLocks noGrp="1"/>
          </p:cNvSpPr>
          <p:nvPr>
            <p:ph type="dt" sz="half" idx="10"/>
          </p:nvPr>
        </p:nvSpPr>
        <p:spPr/>
        <p:txBody>
          <a:bodyPr/>
          <a:lstStyle/>
          <a:p>
            <a:fld id="{D2C551A9-6E70-4656-9411-7557C9FD0C4E}" type="datetimeFigureOut">
              <a:rPr lang="en-IN" smtClean="0"/>
              <a:t>16-04-2023</a:t>
            </a:fld>
            <a:endParaRPr lang="en-IN"/>
          </a:p>
        </p:txBody>
      </p:sp>
      <p:sp>
        <p:nvSpPr>
          <p:cNvPr id="4" name="Footer Placeholder 3">
            <a:extLst>
              <a:ext uri="{FF2B5EF4-FFF2-40B4-BE49-F238E27FC236}">
                <a16:creationId xmlns:a16="http://schemas.microsoft.com/office/drawing/2014/main" id="{4E45186B-E44D-4390-813D-D08E53C124C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04D0E60-62DE-3C3D-C1CD-C475B6CDD998}"/>
              </a:ext>
            </a:extLst>
          </p:cNvPr>
          <p:cNvSpPr>
            <a:spLocks noGrp="1"/>
          </p:cNvSpPr>
          <p:nvPr>
            <p:ph type="sldNum" sz="quarter" idx="12"/>
          </p:nvPr>
        </p:nvSpPr>
        <p:spPr/>
        <p:txBody>
          <a:bodyPr/>
          <a:lstStyle/>
          <a:p>
            <a:fld id="{A9332BD1-E178-4E2D-87B8-6C34DD3EE0F2}" type="slidenum">
              <a:rPr lang="en-IN" smtClean="0"/>
              <a:t>‹#›</a:t>
            </a:fld>
            <a:endParaRPr lang="en-IN"/>
          </a:p>
        </p:txBody>
      </p:sp>
    </p:spTree>
    <p:extLst>
      <p:ext uri="{BB962C8B-B14F-4D97-AF65-F5344CB8AC3E}">
        <p14:creationId xmlns:p14="http://schemas.microsoft.com/office/powerpoint/2010/main" val="1014776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F01C76-459C-1A83-F710-478BB62F5991}"/>
              </a:ext>
            </a:extLst>
          </p:cNvPr>
          <p:cNvSpPr>
            <a:spLocks noGrp="1"/>
          </p:cNvSpPr>
          <p:nvPr>
            <p:ph type="dt" sz="half" idx="10"/>
          </p:nvPr>
        </p:nvSpPr>
        <p:spPr/>
        <p:txBody>
          <a:bodyPr/>
          <a:lstStyle/>
          <a:p>
            <a:fld id="{D2C551A9-6E70-4656-9411-7557C9FD0C4E}" type="datetimeFigureOut">
              <a:rPr lang="en-IN" smtClean="0"/>
              <a:t>16-04-2023</a:t>
            </a:fld>
            <a:endParaRPr lang="en-IN"/>
          </a:p>
        </p:txBody>
      </p:sp>
      <p:sp>
        <p:nvSpPr>
          <p:cNvPr id="3" name="Footer Placeholder 2">
            <a:extLst>
              <a:ext uri="{FF2B5EF4-FFF2-40B4-BE49-F238E27FC236}">
                <a16:creationId xmlns:a16="http://schemas.microsoft.com/office/drawing/2014/main" id="{330EFCE3-87B1-5781-D26A-27A420FD0A3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35CF678-194E-798F-BC6F-99A6629EB973}"/>
              </a:ext>
            </a:extLst>
          </p:cNvPr>
          <p:cNvSpPr>
            <a:spLocks noGrp="1"/>
          </p:cNvSpPr>
          <p:nvPr>
            <p:ph type="sldNum" sz="quarter" idx="12"/>
          </p:nvPr>
        </p:nvSpPr>
        <p:spPr/>
        <p:txBody>
          <a:bodyPr/>
          <a:lstStyle/>
          <a:p>
            <a:fld id="{A9332BD1-E178-4E2D-87B8-6C34DD3EE0F2}" type="slidenum">
              <a:rPr lang="en-IN" smtClean="0"/>
              <a:t>‹#›</a:t>
            </a:fld>
            <a:endParaRPr lang="en-IN"/>
          </a:p>
        </p:txBody>
      </p:sp>
    </p:spTree>
    <p:extLst>
      <p:ext uri="{BB962C8B-B14F-4D97-AF65-F5344CB8AC3E}">
        <p14:creationId xmlns:p14="http://schemas.microsoft.com/office/powerpoint/2010/main" val="2710050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092FA-FA38-B33E-AB93-B32D1EC31A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2307B92-8100-E237-1300-E622D1A167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66F6A60-D739-9726-6079-2864E4F05A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612C29-1725-5229-36FA-B5B4521AAC4C}"/>
              </a:ext>
            </a:extLst>
          </p:cNvPr>
          <p:cNvSpPr>
            <a:spLocks noGrp="1"/>
          </p:cNvSpPr>
          <p:nvPr>
            <p:ph type="dt" sz="half" idx="10"/>
          </p:nvPr>
        </p:nvSpPr>
        <p:spPr/>
        <p:txBody>
          <a:bodyPr/>
          <a:lstStyle/>
          <a:p>
            <a:fld id="{D2C551A9-6E70-4656-9411-7557C9FD0C4E}" type="datetimeFigureOut">
              <a:rPr lang="en-IN" smtClean="0"/>
              <a:t>16-04-2023</a:t>
            </a:fld>
            <a:endParaRPr lang="en-IN"/>
          </a:p>
        </p:txBody>
      </p:sp>
      <p:sp>
        <p:nvSpPr>
          <p:cNvPr id="6" name="Footer Placeholder 5">
            <a:extLst>
              <a:ext uri="{FF2B5EF4-FFF2-40B4-BE49-F238E27FC236}">
                <a16:creationId xmlns:a16="http://schemas.microsoft.com/office/drawing/2014/main" id="{ECBE1D57-EED2-5C59-1172-4ADF456070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890573-2164-3329-EE4F-4AF497127F58}"/>
              </a:ext>
            </a:extLst>
          </p:cNvPr>
          <p:cNvSpPr>
            <a:spLocks noGrp="1"/>
          </p:cNvSpPr>
          <p:nvPr>
            <p:ph type="sldNum" sz="quarter" idx="12"/>
          </p:nvPr>
        </p:nvSpPr>
        <p:spPr/>
        <p:txBody>
          <a:bodyPr/>
          <a:lstStyle/>
          <a:p>
            <a:fld id="{A9332BD1-E178-4E2D-87B8-6C34DD3EE0F2}" type="slidenum">
              <a:rPr lang="en-IN" smtClean="0"/>
              <a:t>‹#›</a:t>
            </a:fld>
            <a:endParaRPr lang="en-IN"/>
          </a:p>
        </p:txBody>
      </p:sp>
    </p:spTree>
    <p:extLst>
      <p:ext uri="{BB962C8B-B14F-4D97-AF65-F5344CB8AC3E}">
        <p14:creationId xmlns:p14="http://schemas.microsoft.com/office/powerpoint/2010/main" val="1066348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BC7AE-2884-41ED-7062-855A824956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7EE4129-1CEA-0946-6561-4D8F50961F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E8C5139-EC78-9849-297F-483FF9BE1D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226877-8571-C876-7218-FB4948FD9C3C}"/>
              </a:ext>
            </a:extLst>
          </p:cNvPr>
          <p:cNvSpPr>
            <a:spLocks noGrp="1"/>
          </p:cNvSpPr>
          <p:nvPr>
            <p:ph type="dt" sz="half" idx="10"/>
          </p:nvPr>
        </p:nvSpPr>
        <p:spPr/>
        <p:txBody>
          <a:bodyPr/>
          <a:lstStyle/>
          <a:p>
            <a:fld id="{D2C551A9-6E70-4656-9411-7557C9FD0C4E}" type="datetimeFigureOut">
              <a:rPr lang="en-IN" smtClean="0"/>
              <a:t>16-04-2023</a:t>
            </a:fld>
            <a:endParaRPr lang="en-IN"/>
          </a:p>
        </p:txBody>
      </p:sp>
      <p:sp>
        <p:nvSpPr>
          <p:cNvPr id="6" name="Footer Placeholder 5">
            <a:extLst>
              <a:ext uri="{FF2B5EF4-FFF2-40B4-BE49-F238E27FC236}">
                <a16:creationId xmlns:a16="http://schemas.microsoft.com/office/drawing/2014/main" id="{41DD6FC5-0B15-756F-1C36-1B2DDC9FF3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9A76A6-8F38-7721-C6EF-49F74B3D0AF1}"/>
              </a:ext>
            </a:extLst>
          </p:cNvPr>
          <p:cNvSpPr>
            <a:spLocks noGrp="1"/>
          </p:cNvSpPr>
          <p:nvPr>
            <p:ph type="sldNum" sz="quarter" idx="12"/>
          </p:nvPr>
        </p:nvSpPr>
        <p:spPr/>
        <p:txBody>
          <a:bodyPr/>
          <a:lstStyle/>
          <a:p>
            <a:fld id="{A9332BD1-E178-4E2D-87B8-6C34DD3EE0F2}" type="slidenum">
              <a:rPr lang="en-IN" smtClean="0"/>
              <a:t>‹#›</a:t>
            </a:fld>
            <a:endParaRPr lang="en-IN"/>
          </a:p>
        </p:txBody>
      </p:sp>
    </p:spTree>
    <p:extLst>
      <p:ext uri="{BB962C8B-B14F-4D97-AF65-F5344CB8AC3E}">
        <p14:creationId xmlns:p14="http://schemas.microsoft.com/office/powerpoint/2010/main" val="2197754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1DD7F6-A8C2-CC62-1712-71C8C1F9BE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7683EA-71B7-A1AD-2B36-38876774C0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203450-F591-0D90-8B03-A5E47AAFA2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C551A9-6E70-4656-9411-7557C9FD0C4E}" type="datetimeFigureOut">
              <a:rPr lang="en-IN" smtClean="0"/>
              <a:t>16-04-2023</a:t>
            </a:fld>
            <a:endParaRPr lang="en-IN"/>
          </a:p>
        </p:txBody>
      </p:sp>
      <p:sp>
        <p:nvSpPr>
          <p:cNvPr id="5" name="Footer Placeholder 4">
            <a:extLst>
              <a:ext uri="{FF2B5EF4-FFF2-40B4-BE49-F238E27FC236}">
                <a16:creationId xmlns:a16="http://schemas.microsoft.com/office/drawing/2014/main" id="{6D2DCD89-EA70-EB0C-390B-B21A072B76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3E4C007-49CB-8FD2-0788-3B1C6AE55D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332BD1-E178-4E2D-87B8-6C34DD3EE0F2}" type="slidenum">
              <a:rPr lang="en-IN" smtClean="0"/>
              <a:t>‹#›</a:t>
            </a:fld>
            <a:endParaRPr lang="en-IN"/>
          </a:p>
        </p:txBody>
      </p:sp>
    </p:spTree>
    <p:extLst>
      <p:ext uri="{BB962C8B-B14F-4D97-AF65-F5344CB8AC3E}">
        <p14:creationId xmlns:p14="http://schemas.microsoft.com/office/powerpoint/2010/main" val="3553154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283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31E82AC-88FC-89AF-3F11-3259273DA5CD}"/>
              </a:ext>
            </a:extLst>
          </p:cNvPr>
          <p:cNvSpPr>
            <a:spLocks noGrp="1"/>
          </p:cNvSpPr>
          <p:nvPr>
            <p:ph type="ctrTitle"/>
          </p:nvPr>
        </p:nvSpPr>
        <p:spPr>
          <a:xfrm>
            <a:off x="2043326" y="609600"/>
            <a:ext cx="8229600" cy="2819399"/>
          </a:xfrm>
          <a:noFill/>
        </p:spPr>
        <p:txBody>
          <a:bodyPr anchor="b">
            <a:normAutofit/>
          </a:bodyPr>
          <a:lstStyle/>
          <a:p>
            <a:r>
              <a:rPr lang="en-IN" sz="4800" u="sng" dirty="0">
                <a:solidFill>
                  <a:schemeClr val="bg1"/>
                </a:solidFill>
              </a:rPr>
              <a:t>Hotel Bookings Dashboard</a:t>
            </a:r>
            <a:br>
              <a:rPr lang="en-IN" sz="4800" dirty="0">
                <a:solidFill>
                  <a:schemeClr val="bg1"/>
                </a:solidFill>
              </a:rPr>
            </a:br>
            <a:r>
              <a:rPr lang="en-IN" sz="4800" dirty="0">
                <a:solidFill>
                  <a:schemeClr val="bg1"/>
                </a:solidFill>
              </a:rPr>
              <a:t>BST Data Analyst Assessment</a:t>
            </a:r>
          </a:p>
        </p:txBody>
      </p:sp>
      <p:sp>
        <p:nvSpPr>
          <p:cNvPr id="3" name="Subtitle 2">
            <a:extLst>
              <a:ext uri="{FF2B5EF4-FFF2-40B4-BE49-F238E27FC236}">
                <a16:creationId xmlns:a16="http://schemas.microsoft.com/office/drawing/2014/main" id="{431E76C2-91B6-57E1-98A2-724AA6336349}"/>
              </a:ext>
            </a:extLst>
          </p:cNvPr>
          <p:cNvSpPr>
            <a:spLocks noGrp="1"/>
          </p:cNvSpPr>
          <p:nvPr>
            <p:ph type="subTitle" idx="1"/>
          </p:nvPr>
        </p:nvSpPr>
        <p:spPr>
          <a:xfrm>
            <a:off x="2043326" y="3522428"/>
            <a:ext cx="8229600" cy="2607079"/>
          </a:xfrm>
          <a:noFill/>
        </p:spPr>
        <p:txBody>
          <a:bodyPr anchor="t">
            <a:normAutofit/>
          </a:bodyPr>
          <a:lstStyle/>
          <a:p>
            <a:r>
              <a:rPr lang="en-IN" b="1" dirty="0">
                <a:solidFill>
                  <a:schemeClr val="bg1"/>
                </a:solidFill>
              </a:rPr>
              <a:t>Maria Anthony Raja. R</a:t>
            </a:r>
          </a:p>
          <a:p>
            <a:r>
              <a:rPr lang="en-IN" dirty="0">
                <a:solidFill>
                  <a:schemeClr val="bg1"/>
                </a:solidFill>
              </a:rPr>
              <a:t>M.Sc. Data Analytics – </a:t>
            </a:r>
            <a:r>
              <a:rPr lang="en-US" dirty="0">
                <a:solidFill>
                  <a:schemeClr val="bg1"/>
                </a:solidFill>
              </a:rPr>
              <a:t>Sri Ramachandra Engineering and Technology</a:t>
            </a:r>
            <a:endParaRPr lang="en-IN" dirty="0">
              <a:solidFill>
                <a:schemeClr val="bg1"/>
              </a:solidFill>
            </a:endParaRPr>
          </a:p>
        </p:txBody>
      </p:sp>
      <p:sp>
        <p:nvSpPr>
          <p:cNvPr id="20" name="Rectangle 19">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26060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1">
            <a:extLst>
              <a:ext uri="{FF2B5EF4-FFF2-40B4-BE49-F238E27FC236}">
                <a16:creationId xmlns:a16="http://schemas.microsoft.com/office/drawing/2014/main" id="{D482C949-A1A3-48FA-AEAD-38C41D1872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56" y="0"/>
            <a:ext cx="12047288"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2">
            <a:extLst>
              <a:ext uri="{FF2B5EF4-FFF2-40B4-BE49-F238E27FC236}">
                <a16:creationId xmlns:a16="http://schemas.microsoft.com/office/drawing/2014/main" id="{7C853D9C-13E0-4122-9A45-428753972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56" y="0"/>
            <a:ext cx="12047288" cy="6858000"/>
          </a:xfrm>
          <a:prstGeom prst="rect">
            <a:avLst/>
          </a:prstGeom>
        </p:spPr>
      </p:pic>
    </p:spTree>
    <p:extLst>
      <p:ext uri="{BB962C8B-B14F-4D97-AF65-F5344CB8AC3E}">
        <p14:creationId xmlns:p14="http://schemas.microsoft.com/office/powerpoint/2010/main" val="3108348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1E82AC-88FC-89AF-3F11-3259273DA5CD}"/>
              </a:ext>
            </a:extLst>
          </p:cNvPr>
          <p:cNvSpPr>
            <a:spLocks noGrp="1"/>
          </p:cNvSpPr>
          <p:nvPr>
            <p:ph type="title"/>
          </p:nvPr>
        </p:nvSpPr>
        <p:spPr>
          <a:xfrm>
            <a:off x="1371597" y="348865"/>
            <a:ext cx="10044023" cy="877729"/>
          </a:xfrm>
        </p:spPr>
        <p:txBody>
          <a:bodyPr anchor="ctr">
            <a:normAutofit/>
          </a:bodyPr>
          <a:lstStyle/>
          <a:p>
            <a:r>
              <a:rPr lang="en-IN" sz="4000" dirty="0">
                <a:solidFill>
                  <a:srgbClr val="FFFFFF"/>
                </a:solidFill>
              </a:rPr>
              <a:t>Results and Discussions</a:t>
            </a:r>
          </a:p>
        </p:txBody>
      </p:sp>
      <p:sp>
        <p:nvSpPr>
          <p:cNvPr id="4" name="Content Placeholder 3">
            <a:extLst>
              <a:ext uri="{FF2B5EF4-FFF2-40B4-BE49-F238E27FC236}">
                <a16:creationId xmlns:a16="http://schemas.microsoft.com/office/drawing/2014/main" id="{A11309E6-C8EA-0A20-9372-A3FEEC6E06CA}"/>
              </a:ext>
            </a:extLst>
          </p:cNvPr>
          <p:cNvSpPr>
            <a:spLocks noGrp="1"/>
          </p:cNvSpPr>
          <p:nvPr>
            <p:ph idx="1"/>
          </p:nvPr>
        </p:nvSpPr>
        <p:spPr/>
        <p:txBody>
          <a:bodyPr>
            <a:normAutofit/>
          </a:bodyPr>
          <a:lstStyle/>
          <a:p>
            <a:pPr marL="0" indent="0">
              <a:buNone/>
            </a:pPr>
            <a:r>
              <a:rPr lang="en-IN" sz="2000" dirty="0"/>
              <a:t>Though the report has many insights, let’s point out some of the key insights which can help in achieve the best performance in business.</a:t>
            </a:r>
          </a:p>
          <a:p>
            <a:pPr marL="0" indent="0">
              <a:buNone/>
            </a:pPr>
            <a:r>
              <a:rPr lang="en-IN" sz="2000" b="1" dirty="0"/>
              <a:t>Key insights:</a:t>
            </a:r>
          </a:p>
          <a:p>
            <a:pPr marL="457200" indent="-457200">
              <a:buFont typeface="+mj-lt"/>
              <a:buAutoNum type="arabicPeriod"/>
            </a:pPr>
            <a:r>
              <a:rPr lang="en-IN" sz="2000" dirty="0"/>
              <a:t>Portugal has highest revenue among all countries.</a:t>
            </a:r>
          </a:p>
          <a:p>
            <a:pPr marL="457200" indent="-457200">
              <a:buFont typeface="+mj-lt"/>
              <a:buAutoNum type="arabicPeriod"/>
            </a:pPr>
            <a:r>
              <a:rPr lang="en-IN" sz="2000" dirty="0"/>
              <a:t>Market segment: Online TA has highest bookings.</a:t>
            </a:r>
          </a:p>
          <a:p>
            <a:pPr marL="457200" indent="-457200">
              <a:buFont typeface="+mj-lt"/>
              <a:buAutoNum type="arabicPeriod"/>
            </a:pPr>
            <a:r>
              <a:rPr lang="en-IN" sz="2000" dirty="0"/>
              <a:t>July and August (Quarter 3)  have highest revenue as well as cancellation amount.</a:t>
            </a:r>
          </a:p>
          <a:p>
            <a:pPr marL="457200" indent="-457200">
              <a:buFont typeface="+mj-lt"/>
              <a:buAutoNum type="arabicPeriod"/>
            </a:pPr>
            <a:r>
              <a:rPr lang="en-IN" sz="2000" dirty="0"/>
              <a:t>Agent: 240 have highest revenue as well as cancellation amount.</a:t>
            </a:r>
          </a:p>
          <a:p>
            <a:pPr marL="457200" indent="-457200">
              <a:buFont typeface="+mj-lt"/>
              <a:buAutoNum type="arabicPeriod"/>
            </a:pPr>
            <a:r>
              <a:rPr lang="en-IN" sz="2000" dirty="0"/>
              <a:t>Revenue growth – 2016: 116% and Revenue growth – 2017: -33%.</a:t>
            </a:r>
          </a:p>
          <a:p>
            <a:pPr marL="0" indent="0">
              <a:buNone/>
            </a:pPr>
            <a:endParaRPr lang="en-IN" sz="2000" dirty="0"/>
          </a:p>
        </p:txBody>
      </p:sp>
    </p:spTree>
    <p:extLst>
      <p:ext uri="{BB962C8B-B14F-4D97-AF65-F5344CB8AC3E}">
        <p14:creationId xmlns:p14="http://schemas.microsoft.com/office/powerpoint/2010/main" val="448933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1E82AC-88FC-89AF-3F11-3259273DA5CD}"/>
              </a:ext>
            </a:extLst>
          </p:cNvPr>
          <p:cNvSpPr>
            <a:spLocks noGrp="1"/>
          </p:cNvSpPr>
          <p:nvPr>
            <p:ph type="title"/>
          </p:nvPr>
        </p:nvSpPr>
        <p:spPr>
          <a:xfrm>
            <a:off x="1371597" y="348865"/>
            <a:ext cx="10044023" cy="877729"/>
          </a:xfrm>
        </p:spPr>
        <p:txBody>
          <a:bodyPr anchor="ctr">
            <a:normAutofit fontScale="90000"/>
          </a:bodyPr>
          <a:lstStyle/>
          <a:p>
            <a:r>
              <a:rPr lang="en-US" sz="4000" dirty="0">
                <a:solidFill>
                  <a:srgbClr val="FFFFFF"/>
                </a:solidFill>
              </a:rPr>
              <a:t>1) Portugal has highest revenue among all countries</a:t>
            </a:r>
            <a:endParaRPr lang="en-IN" sz="4000" dirty="0">
              <a:solidFill>
                <a:srgbClr val="FFFFFF"/>
              </a:solidFill>
            </a:endParaRPr>
          </a:p>
        </p:txBody>
      </p:sp>
      <p:pic>
        <p:nvPicPr>
          <p:cNvPr id="5" name="Content Placeholder 4">
            <a:extLst>
              <a:ext uri="{FF2B5EF4-FFF2-40B4-BE49-F238E27FC236}">
                <a16:creationId xmlns:a16="http://schemas.microsoft.com/office/drawing/2014/main" id="{4E921EB5-A7DD-707C-60D8-BF6C21D996FC}"/>
              </a:ext>
            </a:extLst>
          </p:cNvPr>
          <p:cNvPicPr>
            <a:picLocks noGrp="1" noChangeAspect="1"/>
          </p:cNvPicPr>
          <p:nvPr>
            <p:ph idx="1"/>
          </p:nvPr>
        </p:nvPicPr>
        <p:blipFill rotWithShape="1">
          <a:blip r:embed="rId2"/>
          <a:srcRect l="2191" t="2829"/>
          <a:stretch/>
        </p:blipFill>
        <p:spPr>
          <a:xfrm>
            <a:off x="1789514" y="1642134"/>
            <a:ext cx="4219575" cy="2189386"/>
          </a:xfrm>
        </p:spPr>
      </p:pic>
      <p:pic>
        <p:nvPicPr>
          <p:cNvPr id="7" name="Picture 6">
            <a:extLst>
              <a:ext uri="{FF2B5EF4-FFF2-40B4-BE49-F238E27FC236}">
                <a16:creationId xmlns:a16="http://schemas.microsoft.com/office/drawing/2014/main" id="{2FD8D1ED-C957-3B25-138F-12480225ECB2}"/>
              </a:ext>
            </a:extLst>
          </p:cNvPr>
          <p:cNvPicPr>
            <a:picLocks noChangeAspect="1"/>
          </p:cNvPicPr>
          <p:nvPr/>
        </p:nvPicPr>
        <p:blipFill rotWithShape="1">
          <a:blip r:embed="rId3"/>
          <a:srcRect t="74494"/>
          <a:stretch/>
        </p:blipFill>
        <p:spPr>
          <a:xfrm>
            <a:off x="1789514" y="3831520"/>
            <a:ext cx="4219575" cy="551891"/>
          </a:xfrm>
          <a:prstGeom prst="rect">
            <a:avLst/>
          </a:prstGeom>
        </p:spPr>
      </p:pic>
      <p:pic>
        <p:nvPicPr>
          <p:cNvPr id="10" name="Picture 9">
            <a:extLst>
              <a:ext uri="{FF2B5EF4-FFF2-40B4-BE49-F238E27FC236}">
                <a16:creationId xmlns:a16="http://schemas.microsoft.com/office/drawing/2014/main" id="{FF72E95B-5CB3-D31D-1306-737856DA6AAF}"/>
              </a:ext>
            </a:extLst>
          </p:cNvPr>
          <p:cNvPicPr>
            <a:picLocks noChangeAspect="1"/>
          </p:cNvPicPr>
          <p:nvPr/>
        </p:nvPicPr>
        <p:blipFill>
          <a:blip r:embed="rId4"/>
          <a:stretch>
            <a:fillRect/>
          </a:stretch>
        </p:blipFill>
        <p:spPr>
          <a:xfrm>
            <a:off x="6096000" y="1642134"/>
            <a:ext cx="4349319" cy="2189386"/>
          </a:xfrm>
          <a:prstGeom prst="rect">
            <a:avLst/>
          </a:prstGeom>
        </p:spPr>
      </p:pic>
      <p:pic>
        <p:nvPicPr>
          <p:cNvPr id="14" name="Picture 13">
            <a:extLst>
              <a:ext uri="{FF2B5EF4-FFF2-40B4-BE49-F238E27FC236}">
                <a16:creationId xmlns:a16="http://schemas.microsoft.com/office/drawing/2014/main" id="{EE627E17-0907-6186-8307-97F627E8DFFC}"/>
              </a:ext>
            </a:extLst>
          </p:cNvPr>
          <p:cNvPicPr>
            <a:picLocks noChangeAspect="1"/>
          </p:cNvPicPr>
          <p:nvPr/>
        </p:nvPicPr>
        <p:blipFill rotWithShape="1">
          <a:blip r:embed="rId5"/>
          <a:srcRect t="74174"/>
          <a:stretch/>
        </p:blipFill>
        <p:spPr>
          <a:xfrm>
            <a:off x="6096000" y="3831520"/>
            <a:ext cx="4349319" cy="568861"/>
          </a:xfrm>
          <a:prstGeom prst="rect">
            <a:avLst/>
          </a:prstGeom>
        </p:spPr>
      </p:pic>
      <p:sp>
        <p:nvSpPr>
          <p:cNvPr id="16" name="TextBox 15">
            <a:extLst>
              <a:ext uri="{FF2B5EF4-FFF2-40B4-BE49-F238E27FC236}">
                <a16:creationId xmlns:a16="http://schemas.microsoft.com/office/drawing/2014/main" id="{9D350848-021C-1A75-FA12-CB8895B5C76A}"/>
              </a:ext>
            </a:extLst>
          </p:cNvPr>
          <p:cNvSpPr txBox="1"/>
          <p:nvPr/>
        </p:nvSpPr>
        <p:spPr>
          <a:xfrm>
            <a:off x="1789514" y="4506331"/>
            <a:ext cx="8655805" cy="1200329"/>
          </a:xfrm>
          <a:prstGeom prst="rect">
            <a:avLst/>
          </a:prstGeom>
          <a:noFill/>
        </p:spPr>
        <p:txBody>
          <a:bodyPr wrap="square" rtlCol="0">
            <a:spAutoFit/>
          </a:bodyPr>
          <a:lstStyle/>
          <a:p>
            <a:pPr marL="285750" indent="-285750">
              <a:buFont typeface="Arial" panose="020B0604020202020204" pitchFamily="34" charset="0"/>
              <a:buChar char="•"/>
            </a:pPr>
            <a:r>
              <a:rPr lang="en-IN" dirty="0"/>
              <a:t>Portugal (1</a:t>
            </a:r>
            <a:r>
              <a:rPr lang="en-IN" baseline="30000" dirty="0"/>
              <a:t>st</a:t>
            </a:r>
            <a:r>
              <a:rPr lang="en-IN" dirty="0"/>
              <a:t> highest performing country) have 166 Agents. However, UK (2</a:t>
            </a:r>
            <a:r>
              <a:rPr lang="en-IN" baseline="30000" dirty="0"/>
              <a:t>nd</a:t>
            </a:r>
            <a:r>
              <a:rPr lang="en-IN" dirty="0"/>
              <a:t> highest performing country) have 63 Agents only.</a:t>
            </a:r>
          </a:p>
          <a:p>
            <a:pPr marL="285750" indent="-285750">
              <a:buFont typeface="Arial" panose="020B0604020202020204" pitchFamily="34" charset="0"/>
              <a:buChar char="•"/>
            </a:pPr>
            <a:r>
              <a:rPr lang="en-IN" dirty="0"/>
              <a:t>This clearly shows that Portugal have more agents. Hence, it reflects in high performance in revenue.</a:t>
            </a:r>
          </a:p>
        </p:txBody>
      </p:sp>
    </p:spTree>
    <p:extLst>
      <p:ext uri="{BB962C8B-B14F-4D97-AF65-F5344CB8AC3E}">
        <p14:creationId xmlns:p14="http://schemas.microsoft.com/office/powerpoint/2010/main" val="2708242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1E82AC-88FC-89AF-3F11-3259273DA5CD}"/>
              </a:ext>
            </a:extLst>
          </p:cNvPr>
          <p:cNvSpPr>
            <a:spLocks noGrp="1"/>
          </p:cNvSpPr>
          <p:nvPr>
            <p:ph type="title"/>
          </p:nvPr>
        </p:nvSpPr>
        <p:spPr>
          <a:xfrm>
            <a:off x="1371597" y="348865"/>
            <a:ext cx="10044023" cy="877729"/>
          </a:xfrm>
        </p:spPr>
        <p:txBody>
          <a:bodyPr anchor="ctr">
            <a:normAutofit fontScale="90000"/>
          </a:bodyPr>
          <a:lstStyle/>
          <a:p>
            <a:r>
              <a:rPr lang="en-US" sz="4000" dirty="0">
                <a:solidFill>
                  <a:srgbClr val="FFFFFF"/>
                </a:solidFill>
              </a:rPr>
              <a:t>2) Market segment: Online TA has highest bookings.</a:t>
            </a:r>
          </a:p>
        </p:txBody>
      </p:sp>
      <p:pic>
        <p:nvPicPr>
          <p:cNvPr id="16" name="Picture 15">
            <a:extLst>
              <a:ext uri="{FF2B5EF4-FFF2-40B4-BE49-F238E27FC236}">
                <a16:creationId xmlns:a16="http://schemas.microsoft.com/office/drawing/2014/main" id="{22856799-ADE5-E637-640C-32C079A998AF}"/>
              </a:ext>
            </a:extLst>
          </p:cNvPr>
          <p:cNvPicPr>
            <a:picLocks noChangeAspect="1"/>
          </p:cNvPicPr>
          <p:nvPr/>
        </p:nvPicPr>
        <p:blipFill>
          <a:blip r:embed="rId2"/>
          <a:stretch>
            <a:fillRect/>
          </a:stretch>
        </p:blipFill>
        <p:spPr>
          <a:xfrm>
            <a:off x="183342" y="1610891"/>
            <a:ext cx="2843943" cy="3394083"/>
          </a:xfrm>
          <a:prstGeom prst="rect">
            <a:avLst/>
          </a:prstGeom>
        </p:spPr>
      </p:pic>
      <p:grpSp>
        <p:nvGrpSpPr>
          <p:cNvPr id="31" name="Group 30">
            <a:extLst>
              <a:ext uri="{FF2B5EF4-FFF2-40B4-BE49-F238E27FC236}">
                <a16:creationId xmlns:a16="http://schemas.microsoft.com/office/drawing/2014/main" id="{1C2BE463-ABF4-AE9B-BCA1-5F5A1AF3327C}"/>
              </a:ext>
            </a:extLst>
          </p:cNvPr>
          <p:cNvGrpSpPr/>
          <p:nvPr/>
        </p:nvGrpSpPr>
        <p:grpSpPr>
          <a:xfrm>
            <a:off x="3210627" y="1610891"/>
            <a:ext cx="2278280" cy="5105145"/>
            <a:chOff x="2595561" y="1657579"/>
            <a:chExt cx="2278280" cy="5105145"/>
          </a:xfrm>
        </p:grpSpPr>
        <p:grpSp>
          <p:nvGrpSpPr>
            <p:cNvPr id="21" name="Group 20">
              <a:extLst>
                <a:ext uri="{FF2B5EF4-FFF2-40B4-BE49-F238E27FC236}">
                  <a16:creationId xmlns:a16="http://schemas.microsoft.com/office/drawing/2014/main" id="{AFCE8925-F736-37EB-A6B6-2823316A8093}"/>
                </a:ext>
              </a:extLst>
            </p:cNvPr>
            <p:cNvGrpSpPr/>
            <p:nvPr/>
          </p:nvGrpSpPr>
          <p:grpSpPr>
            <a:xfrm>
              <a:off x="2595562" y="1657579"/>
              <a:ext cx="2278279" cy="2836202"/>
              <a:chOff x="2595562" y="1657579"/>
              <a:chExt cx="3114675" cy="3574846"/>
            </a:xfrm>
          </p:grpSpPr>
          <p:pic>
            <p:nvPicPr>
              <p:cNvPr id="18" name="Picture 17">
                <a:extLst>
                  <a:ext uri="{FF2B5EF4-FFF2-40B4-BE49-F238E27FC236}">
                    <a16:creationId xmlns:a16="http://schemas.microsoft.com/office/drawing/2014/main" id="{4FCA52C4-456E-BB41-BD15-A81D006C621E}"/>
                  </a:ext>
                </a:extLst>
              </p:cNvPr>
              <p:cNvPicPr>
                <a:picLocks noChangeAspect="1"/>
              </p:cNvPicPr>
              <p:nvPr/>
            </p:nvPicPr>
            <p:blipFill>
              <a:blip r:embed="rId3"/>
              <a:stretch>
                <a:fillRect/>
              </a:stretch>
            </p:blipFill>
            <p:spPr>
              <a:xfrm>
                <a:off x="2595562" y="1657579"/>
                <a:ext cx="3114675" cy="2755696"/>
              </a:xfrm>
              <a:prstGeom prst="rect">
                <a:avLst/>
              </a:prstGeom>
            </p:spPr>
          </p:pic>
          <p:pic>
            <p:nvPicPr>
              <p:cNvPr id="20" name="Picture 19">
                <a:extLst>
                  <a:ext uri="{FF2B5EF4-FFF2-40B4-BE49-F238E27FC236}">
                    <a16:creationId xmlns:a16="http://schemas.microsoft.com/office/drawing/2014/main" id="{A5D839ED-D56F-F0E6-BB3B-B2722664B560}"/>
                  </a:ext>
                </a:extLst>
              </p:cNvPr>
              <p:cNvPicPr>
                <a:picLocks noChangeAspect="1"/>
              </p:cNvPicPr>
              <p:nvPr/>
            </p:nvPicPr>
            <p:blipFill>
              <a:blip r:embed="rId4"/>
              <a:stretch>
                <a:fillRect/>
              </a:stretch>
            </p:blipFill>
            <p:spPr>
              <a:xfrm>
                <a:off x="2595562" y="4413275"/>
                <a:ext cx="3114675" cy="819150"/>
              </a:xfrm>
              <a:prstGeom prst="rect">
                <a:avLst/>
              </a:prstGeom>
            </p:spPr>
          </p:pic>
        </p:grpSp>
        <p:pic>
          <p:nvPicPr>
            <p:cNvPr id="28" name="Picture 27">
              <a:extLst>
                <a:ext uri="{FF2B5EF4-FFF2-40B4-BE49-F238E27FC236}">
                  <a16:creationId xmlns:a16="http://schemas.microsoft.com/office/drawing/2014/main" id="{3773B625-0F49-A198-F5F7-7EE01E103090}"/>
                </a:ext>
              </a:extLst>
            </p:cNvPr>
            <p:cNvPicPr>
              <a:picLocks noChangeAspect="1"/>
            </p:cNvPicPr>
            <p:nvPr/>
          </p:nvPicPr>
          <p:blipFill rotWithShape="1">
            <a:blip r:embed="rId5"/>
            <a:srcRect r="49257"/>
            <a:stretch/>
          </p:blipFill>
          <p:spPr>
            <a:xfrm>
              <a:off x="2595562" y="4461261"/>
              <a:ext cx="2278279" cy="1131672"/>
            </a:xfrm>
            <a:prstGeom prst="rect">
              <a:avLst/>
            </a:prstGeom>
          </p:spPr>
        </p:pic>
        <p:pic>
          <p:nvPicPr>
            <p:cNvPr id="30" name="Picture 29">
              <a:extLst>
                <a:ext uri="{FF2B5EF4-FFF2-40B4-BE49-F238E27FC236}">
                  <a16:creationId xmlns:a16="http://schemas.microsoft.com/office/drawing/2014/main" id="{650E6867-D1F7-62FD-BB2F-BCCC433E3850}"/>
                </a:ext>
              </a:extLst>
            </p:cNvPr>
            <p:cNvPicPr>
              <a:picLocks noChangeAspect="1"/>
            </p:cNvPicPr>
            <p:nvPr/>
          </p:nvPicPr>
          <p:blipFill rotWithShape="1">
            <a:blip r:embed="rId5"/>
            <a:srcRect l="50911"/>
            <a:stretch/>
          </p:blipFill>
          <p:spPr>
            <a:xfrm>
              <a:off x="2595561" y="5592933"/>
              <a:ext cx="2278279" cy="1169791"/>
            </a:xfrm>
            <a:prstGeom prst="rect">
              <a:avLst/>
            </a:prstGeom>
          </p:spPr>
        </p:pic>
      </p:grpSp>
      <p:grpSp>
        <p:nvGrpSpPr>
          <p:cNvPr id="36" name="Group 35">
            <a:extLst>
              <a:ext uri="{FF2B5EF4-FFF2-40B4-BE49-F238E27FC236}">
                <a16:creationId xmlns:a16="http://schemas.microsoft.com/office/drawing/2014/main" id="{C64CA013-B90D-8F5A-0BC9-78621F7A8E61}"/>
              </a:ext>
            </a:extLst>
          </p:cNvPr>
          <p:cNvGrpSpPr/>
          <p:nvPr/>
        </p:nvGrpSpPr>
        <p:grpSpPr>
          <a:xfrm>
            <a:off x="5672249" y="1610891"/>
            <a:ext cx="2278279" cy="5105145"/>
            <a:chOff x="5157970" y="1657579"/>
            <a:chExt cx="2479082" cy="5353654"/>
          </a:xfrm>
        </p:grpSpPr>
        <p:grpSp>
          <p:nvGrpSpPr>
            <p:cNvPr id="26" name="Group 25">
              <a:extLst>
                <a:ext uri="{FF2B5EF4-FFF2-40B4-BE49-F238E27FC236}">
                  <a16:creationId xmlns:a16="http://schemas.microsoft.com/office/drawing/2014/main" id="{216E4A45-D49C-6E8F-FF75-88A117E2D041}"/>
                </a:ext>
              </a:extLst>
            </p:cNvPr>
            <p:cNvGrpSpPr/>
            <p:nvPr/>
          </p:nvGrpSpPr>
          <p:grpSpPr>
            <a:xfrm>
              <a:off x="5157970" y="1657579"/>
              <a:ext cx="2471276" cy="2836202"/>
              <a:chOff x="4672010" y="1924820"/>
              <a:chExt cx="3143251" cy="3585810"/>
            </a:xfrm>
          </p:grpSpPr>
          <p:pic>
            <p:nvPicPr>
              <p:cNvPr id="23" name="Picture 22">
                <a:extLst>
                  <a:ext uri="{FF2B5EF4-FFF2-40B4-BE49-F238E27FC236}">
                    <a16:creationId xmlns:a16="http://schemas.microsoft.com/office/drawing/2014/main" id="{C8AAAAAF-CE76-30BE-D30D-122CE0A61A48}"/>
                  </a:ext>
                </a:extLst>
              </p:cNvPr>
              <p:cNvPicPr>
                <a:picLocks noChangeAspect="1"/>
              </p:cNvPicPr>
              <p:nvPr/>
            </p:nvPicPr>
            <p:blipFill>
              <a:blip r:embed="rId6"/>
              <a:stretch>
                <a:fillRect/>
              </a:stretch>
            </p:blipFill>
            <p:spPr>
              <a:xfrm>
                <a:off x="4672010" y="1924820"/>
                <a:ext cx="3143249" cy="2785823"/>
              </a:xfrm>
              <a:prstGeom prst="rect">
                <a:avLst/>
              </a:prstGeom>
            </p:spPr>
          </p:pic>
          <p:pic>
            <p:nvPicPr>
              <p:cNvPr id="25" name="Picture 24">
                <a:extLst>
                  <a:ext uri="{FF2B5EF4-FFF2-40B4-BE49-F238E27FC236}">
                    <a16:creationId xmlns:a16="http://schemas.microsoft.com/office/drawing/2014/main" id="{63E4CEBA-A769-CC53-8E95-4203D64FCCC9}"/>
                  </a:ext>
                </a:extLst>
              </p:cNvPr>
              <p:cNvPicPr>
                <a:picLocks noChangeAspect="1"/>
              </p:cNvPicPr>
              <p:nvPr/>
            </p:nvPicPr>
            <p:blipFill>
              <a:blip r:embed="rId7"/>
              <a:stretch>
                <a:fillRect/>
              </a:stretch>
            </p:blipFill>
            <p:spPr>
              <a:xfrm>
                <a:off x="4672011" y="4701005"/>
                <a:ext cx="3143250" cy="809625"/>
              </a:xfrm>
              <a:prstGeom prst="rect">
                <a:avLst/>
              </a:prstGeom>
            </p:spPr>
          </p:pic>
        </p:grpSp>
        <p:pic>
          <p:nvPicPr>
            <p:cNvPr id="33" name="Picture 32">
              <a:extLst>
                <a:ext uri="{FF2B5EF4-FFF2-40B4-BE49-F238E27FC236}">
                  <a16:creationId xmlns:a16="http://schemas.microsoft.com/office/drawing/2014/main" id="{53EA0F28-BDE8-C292-48B3-3DED31904B71}"/>
                </a:ext>
              </a:extLst>
            </p:cNvPr>
            <p:cNvPicPr>
              <a:picLocks noChangeAspect="1"/>
            </p:cNvPicPr>
            <p:nvPr/>
          </p:nvPicPr>
          <p:blipFill rotWithShape="1">
            <a:blip r:embed="rId8"/>
            <a:srcRect r="49177"/>
            <a:stretch/>
          </p:blipFill>
          <p:spPr>
            <a:xfrm>
              <a:off x="5165779" y="4493781"/>
              <a:ext cx="2455656" cy="1226302"/>
            </a:xfrm>
            <a:prstGeom prst="rect">
              <a:avLst/>
            </a:prstGeom>
          </p:spPr>
        </p:pic>
        <p:pic>
          <p:nvPicPr>
            <p:cNvPr id="35" name="Picture 34">
              <a:extLst>
                <a:ext uri="{FF2B5EF4-FFF2-40B4-BE49-F238E27FC236}">
                  <a16:creationId xmlns:a16="http://schemas.microsoft.com/office/drawing/2014/main" id="{99047CB6-7B43-9D66-B621-C8E77D7F2C4C}"/>
                </a:ext>
              </a:extLst>
            </p:cNvPr>
            <p:cNvPicPr>
              <a:picLocks noChangeAspect="1"/>
            </p:cNvPicPr>
            <p:nvPr/>
          </p:nvPicPr>
          <p:blipFill rotWithShape="1">
            <a:blip r:embed="rId8"/>
            <a:srcRect l="51422"/>
            <a:stretch/>
          </p:blipFill>
          <p:spPr>
            <a:xfrm>
              <a:off x="5165779" y="5720083"/>
              <a:ext cx="2471273" cy="1291150"/>
            </a:xfrm>
            <a:prstGeom prst="rect">
              <a:avLst/>
            </a:prstGeom>
          </p:spPr>
        </p:pic>
      </p:grpSp>
      <p:sp>
        <p:nvSpPr>
          <p:cNvPr id="37" name="TextBox 36">
            <a:extLst>
              <a:ext uri="{FF2B5EF4-FFF2-40B4-BE49-F238E27FC236}">
                <a16:creationId xmlns:a16="http://schemas.microsoft.com/office/drawing/2014/main" id="{9B6F7C12-6830-A213-A8AC-B045FF5C200A}"/>
              </a:ext>
            </a:extLst>
          </p:cNvPr>
          <p:cNvSpPr txBox="1"/>
          <p:nvPr/>
        </p:nvSpPr>
        <p:spPr>
          <a:xfrm>
            <a:off x="7953810" y="1674674"/>
            <a:ext cx="4054847" cy="3970318"/>
          </a:xfrm>
          <a:prstGeom prst="rect">
            <a:avLst/>
          </a:prstGeom>
          <a:noFill/>
        </p:spPr>
        <p:txBody>
          <a:bodyPr wrap="square" rtlCol="0">
            <a:spAutoFit/>
          </a:bodyPr>
          <a:lstStyle/>
          <a:p>
            <a:pPr marL="285750" indent="-285750">
              <a:buFont typeface="Arial" panose="020B0604020202020204" pitchFamily="34" charset="0"/>
              <a:buChar char="•"/>
            </a:pPr>
            <a:r>
              <a:rPr lang="en-IN" dirty="0"/>
              <a:t>Via Market Segment: Online TA, there’s 44% bookings. 115 countries and 29 Agents contributes the bookings. Portugal have received more revenue because of the more Online TA. Agent: 240 is highest contributor.</a:t>
            </a:r>
          </a:p>
          <a:p>
            <a:endParaRPr lang="en-IN" dirty="0"/>
          </a:p>
          <a:p>
            <a:pPr marL="285750" indent="-285750">
              <a:buFont typeface="Arial" panose="020B0604020202020204" pitchFamily="34" charset="0"/>
              <a:buChar char="•"/>
            </a:pPr>
            <a:r>
              <a:rPr lang="en-IN" dirty="0"/>
              <a:t>Via Market Segment: Offline TA/TO, there’s 18.5% bookings. 56 countries and 108 Agents contributes the bookings. UK has received more revenue because it has more Offline TA/TO. 240 is highest contributor.</a:t>
            </a:r>
          </a:p>
        </p:txBody>
      </p:sp>
    </p:spTree>
    <p:extLst>
      <p:ext uri="{BB962C8B-B14F-4D97-AF65-F5344CB8AC3E}">
        <p14:creationId xmlns:p14="http://schemas.microsoft.com/office/powerpoint/2010/main" val="280260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1E82AC-88FC-89AF-3F11-3259273DA5CD}"/>
              </a:ext>
            </a:extLst>
          </p:cNvPr>
          <p:cNvSpPr>
            <a:spLocks noGrp="1"/>
          </p:cNvSpPr>
          <p:nvPr>
            <p:ph type="title"/>
          </p:nvPr>
        </p:nvSpPr>
        <p:spPr>
          <a:xfrm>
            <a:off x="1371597" y="348865"/>
            <a:ext cx="10044023" cy="877729"/>
          </a:xfrm>
        </p:spPr>
        <p:txBody>
          <a:bodyPr anchor="ctr">
            <a:normAutofit fontScale="90000"/>
          </a:bodyPr>
          <a:lstStyle/>
          <a:p>
            <a:r>
              <a:rPr lang="en-US" sz="4000" dirty="0">
                <a:solidFill>
                  <a:srgbClr val="FFFFFF"/>
                </a:solidFill>
              </a:rPr>
              <a:t>3) July and August (Quarter 3)  have highest revenue as well as cancellation amount.</a:t>
            </a:r>
          </a:p>
        </p:txBody>
      </p:sp>
      <p:pic>
        <p:nvPicPr>
          <p:cNvPr id="4" name="Picture 3">
            <a:extLst>
              <a:ext uri="{FF2B5EF4-FFF2-40B4-BE49-F238E27FC236}">
                <a16:creationId xmlns:a16="http://schemas.microsoft.com/office/drawing/2014/main" id="{FC75D1C5-57E4-CF70-77F5-51DC5B2A9D25}"/>
              </a:ext>
            </a:extLst>
          </p:cNvPr>
          <p:cNvPicPr>
            <a:picLocks noChangeAspect="1"/>
          </p:cNvPicPr>
          <p:nvPr/>
        </p:nvPicPr>
        <p:blipFill>
          <a:blip r:embed="rId2"/>
          <a:stretch>
            <a:fillRect/>
          </a:stretch>
        </p:blipFill>
        <p:spPr>
          <a:xfrm>
            <a:off x="154989" y="1715491"/>
            <a:ext cx="5272265" cy="3199409"/>
          </a:xfrm>
          <a:prstGeom prst="rect">
            <a:avLst/>
          </a:prstGeom>
        </p:spPr>
      </p:pic>
      <p:sp>
        <p:nvSpPr>
          <p:cNvPr id="5" name="TextBox 4">
            <a:extLst>
              <a:ext uri="{FF2B5EF4-FFF2-40B4-BE49-F238E27FC236}">
                <a16:creationId xmlns:a16="http://schemas.microsoft.com/office/drawing/2014/main" id="{0D327EA6-46FD-65B5-7E91-729EDEE924C1}"/>
              </a:ext>
            </a:extLst>
          </p:cNvPr>
          <p:cNvSpPr txBox="1"/>
          <p:nvPr/>
        </p:nvSpPr>
        <p:spPr>
          <a:xfrm>
            <a:off x="406764" y="5243497"/>
            <a:ext cx="10413635" cy="923330"/>
          </a:xfrm>
          <a:prstGeom prst="rect">
            <a:avLst/>
          </a:prstGeom>
          <a:noFill/>
        </p:spPr>
        <p:txBody>
          <a:bodyPr wrap="square" rtlCol="0">
            <a:spAutoFit/>
          </a:bodyPr>
          <a:lstStyle/>
          <a:p>
            <a:pPr marL="285750" indent="-285750">
              <a:buFont typeface="Arial" panose="020B0604020202020204" pitchFamily="34" charset="0"/>
              <a:buChar char="•"/>
            </a:pPr>
            <a:r>
              <a:rPr lang="en-IN" dirty="0"/>
              <a:t>Quarter 3 has more Customer in type – Contract which makes Q3 a high performing quarter.</a:t>
            </a:r>
          </a:p>
          <a:p>
            <a:pPr marL="285750" indent="-285750">
              <a:buFont typeface="Arial" panose="020B0604020202020204" pitchFamily="34" charset="0"/>
              <a:buChar char="•"/>
            </a:pPr>
            <a:r>
              <a:rPr lang="en-IN" dirty="0"/>
              <a:t>Same way Quarter 3 has more cancellation because July and August are the best performing month as well as they have highest cancellation amount. This is because July and August are the highest booking months.</a:t>
            </a:r>
          </a:p>
        </p:txBody>
      </p:sp>
      <p:pic>
        <p:nvPicPr>
          <p:cNvPr id="8" name="Picture 7">
            <a:extLst>
              <a:ext uri="{FF2B5EF4-FFF2-40B4-BE49-F238E27FC236}">
                <a16:creationId xmlns:a16="http://schemas.microsoft.com/office/drawing/2014/main" id="{E2BE1834-D039-5046-8401-489149B87D1D}"/>
              </a:ext>
            </a:extLst>
          </p:cNvPr>
          <p:cNvPicPr>
            <a:picLocks noChangeAspect="1"/>
          </p:cNvPicPr>
          <p:nvPr/>
        </p:nvPicPr>
        <p:blipFill>
          <a:blip r:embed="rId3"/>
          <a:stretch>
            <a:fillRect/>
          </a:stretch>
        </p:blipFill>
        <p:spPr>
          <a:xfrm>
            <a:off x="6393608" y="1715491"/>
            <a:ext cx="4718381" cy="3199409"/>
          </a:xfrm>
          <a:prstGeom prst="rect">
            <a:avLst/>
          </a:prstGeom>
        </p:spPr>
      </p:pic>
    </p:spTree>
    <p:extLst>
      <p:ext uri="{BB962C8B-B14F-4D97-AF65-F5344CB8AC3E}">
        <p14:creationId xmlns:p14="http://schemas.microsoft.com/office/powerpoint/2010/main" val="655274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1E82AC-88FC-89AF-3F11-3259273DA5CD}"/>
              </a:ext>
            </a:extLst>
          </p:cNvPr>
          <p:cNvSpPr>
            <a:spLocks noGrp="1"/>
          </p:cNvSpPr>
          <p:nvPr>
            <p:ph type="title"/>
          </p:nvPr>
        </p:nvSpPr>
        <p:spPr>
          <a:xfrm>
            <a:off x="1371597" y="348865"/>
            <a:ext cx="10044023" cy="877729"/>
          </a:xfrm>
        </p:spPr>
        <p:txBody>
          <a:bodyPr anchor="ctr">
            <a:normAutofit fontScale="90000"/>
          </a:bodyPr>
          <a:lstStyle/>
          <a:p>
            <a:r>
              <a:rPr lang="en-US" sz="4000" dirty="0">
                <a:solidFill>
                  <a:srgbClr val="FFFFFF"/>
                </a:solidFill>
              </a:rPr>
              <a:t>4) Agent: 240 have highest revenue as well as cancellation amount.</a:t>
            </a:r>
          </a:p>
        </p:txBody>
      </p:sp>
      <p:pic>
        <p:nvPicPr>
          <p:cNvPr id="5" name="Picture 4">
            <a:extLst>
              <a:ext uri="{FF2B5EF4-FFF2-40B4-BE49-F238E27FC236}">
                <a16:creationId xmlns:a16="http://schemas.microsoft.com/office/drawing/2014/main" id="{989DF0FA-D138-4B5A-01EA-FB9D3E1ED4ED}"/>
              </a:ext>
            </a:extLst>
          </p:cNvPr>
          <p:cNvPicPr>
            <a:picLocks noChangeAspect="1"/>
          </p:cNvPicPr>
          <p:nvPr/>
        </p:nvPicPr>
        <p:blipFill>
          <a:blip r:embed="rId2"/>
          <a:stretch>
            <a:fillRect/>
          </a:stretch>
        </p:blipFill>
        <p:spPr>
          <a:xfrm>
            <a:off x="297402" y="1924820"/>
            <a:ext cx="8589423" cy="4646023"/>
          </a:xfrm>
          <a:prstGeom prst="rect">
            <a:avLst/>
          </a:prstGeom>
        </p:spPr>
      </p:pic>
      <p:sp>
        <p:nvSpPr>
          <p:cNvPr id="6" name="TextBox 5">
            <a:extLst>
              <a:ext uri="{FF2B5EF4-FFF2-40B4-BE49-F238E27FC236}">
                <a16:creationId xmlns:a16="http://schemas.microsoft.com/office/drawing/2014/main" id="{AED4D60D-1636-2DC5-0BF7-9ECFC66C958A}"/>
              </a:ext>
            </a:extLst>
          </p:cNvPr>
          <p:cNvSpPr txBox="1"/>
          <p:nvPr/>
        </p:nvSpPr>
        <p:spPr>
          <a:xfrm>
            <a:off x="9184227" y="1816075"/>
            <a:ext cx="2531745" cy="2862322"/>
          </a:xfrm>
          <a:prstGeom prst="rect">
            <a:avLst/>
          </a:prstGeom>
          <a:noFill/>
        </p:spPr>
        <p:txBody>
          <a:bodyPr wrap="square" rtlCol="0">
            <a:spAutoFit/>
          </a:bodyPr>
          <a:lstStyle/>
          <a:p>
            <a:pPr marL="285750" indent="-285750">
              <a:buFont typeface="Arial" panose="020B0604020202020204" pitchFamily="34" charset="0"/>
              <a:buChar char="•"/>
            </a:pPr>
            <a:r>
              <a:rPr lang="en-IN" dirty="0"/>
              <a:t>Agent 240 is the best performing agent.</a:t>
            </a:r>
          </a:p>
          <a:p>
            <a:pPr marL="285750" indent="-285750">
              <a:buFont typeface="Arial" panose="020B0604020202020204" pitchFamily="34" charset="0"/>
              <a:buChar char="•"/>
            </a:pPr>
            <a:r>
              <a:rPr lang="en-IN" dirty="0"/>
              <a:t>Agent 240 influences the Online TA bookings, Q3 revenue and Portugal revenue.</a:t>
            </a:r>
          </a:p>
          <a:p>
            <a:pPr marL="285750" indent="-285750">
              <a:buFont typeface="Arial" panose="020B0604020202020204" pitchFamily="34" charset="0"/>
              <a:buChar char="•"/>
            </a:pPr>
            <a:r>
              <a:rPr lang="en-IN" dirty="0"/>
              <a:t>Agent 240 involves in 108 countries this is the reason for the best performance.</a:t>
            </a:r>
          </a:p>
        </p:txBody>
      </p:sp>
    </p:spTree>
    <p:extLst>
      <p:ext uri="{BB962C8B-B14F-4D97-AF65-F5344CB8AC3E}">
        <p14:creationId xmlns:p14="http://schemas.microsoft.com/office/powerpoint/2010/main" val="606519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1E82AC-88FC-89AF-3F11-3259273DA5CD}"/>
              </a:ext>
            </a:extLst>
          </p:cNvPr>
          <p:cNvSpPr>
            <a:spLocks noGrp="1"/>
          </p:cNvSpPr>
          <p:nvPr>
            <p:ph type="title"/>
          </p:nvPr>
        </p:nvSpPr>
        <p:spPr>
          <a:xfrm>
            <a:off x="1371597" y="348865"/>
            <a:ext cx="10044023" cy="877729"/>
          </a:xfrm>
        </p:spPr>
        <p:txBody>
          <a:bodyPr anchor="ctr">
            <a:normAutofit fontScale="90000"/>
          </a:bodyPr>
          <a:lstStyle/>
          <a:p>
            <a:r>
              <a:rPr lang="en-US" sz="4000" dirty="0">
                <a:solidFill>
                  <a:srgbClr val="FFFFFF"/>
                </a:solidFill>
              </a:rPr>
              <a:t>5) Revenue growth – 2016: 116% and Revenue growth – 2017: -33%.</a:t>
            </a:r>
          </a:p>
        </p:txBody>
      </p:sp>
      <p:pic>
        <p:nvPicPr>
          <p:cNvPr id="5" name="Picture 4">
            <a:extLst>
              <a:ext uri="{FF2B5EF4-FFF2-40B4-BE49-F238E27FC236}">
                <a16:creationId xmlns:a16="http://schemas.microsoft.com/office/drawing/2014/main" id="{EB1CF495-3DE1-D967-47A8-3B0A94A962A3}"/>
              </a:ext>
            </a:extLst>
          </p:cNvPr>
          <p:cNvPicPr>
            <a:picLocks noChangeAspect="1"/>
          </p:cNvPicPr>
          <p:nvPr/>
        </p:nvPicPr>
        <p:blipFill>
          <a:blip r:embed="rId2"/>
          <a:stretch>
            <a:fillRect/>
          </a:stretch>
        </p:blipFill>
        <p:spPr>
          <a:xfrm>
            <a:off x="3200400" y="2045771"/>
            <a:ext cx="4314825" cy="2864257"/>
          </a:xfrm>
          <a:prstGeom prst="rect">
            <a:avLst/>
          </a:prstGeom>
        </p:spPr>
      </p:pic>
      <p:pic>
        <p:nvPicPr>
          <p:cNvPr id="7" name="Picture 6">
            <a:extLst>
              <a:ext uri="{FF2B5EF4-FFF2-40B4-BE49-F238E27FC236}">
                <a16:creationId xmlns:a16="http://schemas.microsoft.com/office/drawing/2014/main" id="{532AF58B-33BB-5124-EAC0-BDF4915C1AB5}"/>
              </a:ext>
            </a:extLst>
          </p:cNvPr>
          <p:cNvPicPr>
            <a:picLocks noChangeAspect="1"/>
          </p:cNvPicPr>
          <p:nvPr/>
        </p:nvPicPr>
        <p:blipFill>
          <a:blip r:embed="rId3"/>
          <a:stretch>
            <a:fillRect/>
          </a:stretch>
        </p:blipFill>
        <p:spPr>
          <a:xfrm>
            <a:off x="7662469" y="2060852"/>
            <a:ext cx="4314824" cy="2874489"/>
          </a:xfrm>
          <a:prstGeom prst="rect">
            <a:avLst/>
          </a:prstGeom>
        </p:spPr>
      </p:pic>
      <p:sp>
        <p:nvSpPr>
          <p:cNvPr id="8" name="TextBox 7">
            <a:extLst>
              <a:ext uri="{FF2B5EF4-FFF2-40B4-BE49-F238E27FC236}">
                <a16:creationId xmlns:a16="http://schemas.microsoft.com/office/drawing/2014/main" id="{FA42AA88-A3BE-A633-31A3-489790854646}"/>
              </a:ext>
            </a:extLst>
          </p:cNvPr>
          <p:cNvSpPr txBox="1"/>
          <p:nvPr/>
        </p:nvSpPr>
        <p:spPr>
          <a:xfrm>
            <a:off x="1211201" y="5205294"/>
            <a:ext cx="9769598" cy="646331"/>
          </a:xfrm>
          <a:prstGeom prst="rect">
            <a:avLst/>
          </a:prstGeom>
          <a:noFill/>
        </p:spPr>
        <p:txBody>
          <a:bodyPr wrap="square" rtlCol="0">
            <a:spAutoFit/>
          </a:bodyPr>
          <a:lstStyle/>
          <a:p>
            <a:pPr marL="285750" indent="-285750">
              <a:buFont typeface="Arial" panose="020B0604020202020204" pitchFamily="34" charset="0"/>
              <a:buChar char="•"/>
            </a:pPr>
            <a:r>
              <a:rPr lang="en-IN" dirty="0"/>
              <a:t>The dataset doesn’t have data for month – Sep 2017 to Dec 2017. This effects the negative growth in 2017.</a:t>
            </a:r>
          </a:p>
        </p:txBody>
      </p:sp>
      <p:pic>
        <p:nvPicPr>
          <p:cNvPr id="12" name="Picture 11">
            <a:extLst>
              <a:ext uri="{FF2B5EF4-FFF2-40B4-BE49-F238E27FC236}">
                <a16:creationId xmlns:a16="http://schemas.microsoft.com/office/drawing/2014/main" id="{0D4457E5-B077-4A4F-30B3-23567C0CAED6}"/>
              </a:ext>
            </a:extLst>
          </p:cNvPr>
          <p:cNvPicPr>
            <a:picLocks noChangeAspect="1"/>
          </p:cNvPicPr>
          <p:nvPr/>
        </p:nvPicPr>
        <p:blipFill>
          <a:blip r:embed="rId4"/>
          <a:stretch>
            <a:fillRect/>
          </a:stretch>
        </p:blipFill>
        <p:spPr>
          <a:xfrm>
            <a:off x="180975" y="2045771"/>
            <a:ext cx="2838450" cy="2447925"/>
          </a:xfrm>
          <a:prstGeom prst="rect">
            <a:avLst/>
          </a:prstGeom>
        </p:spPr>
      </p:pic>
    </p:spTree>
    <p:extLst>
      <p:ext uri="{BB962C8B-B14F-4D97-AF65-F5344CB8AC3E}">
        <p14:creationId xmlns:p14="http://schemas.microsoft.com/office/powerpoint/2010/main" val="2174687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TotalTime>
  <Words>427</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Hotel Bookings Dashboard BST Data Analyst Assessment</vt:lpstr>
      <vt:lpstr>PowerPoint Presentation</vt:lpstr>
      <vt:lpstr>PowerPoint Presentation</vt:lpstr>
      <vt:lpstr>Results and Discussions</vt:lpstr>
      <vt:lpstr>1) Portugal has highest revenue among all countries</vt:lpstr>
      <vt:lpstr>2) Market segment: Online TA has highest bookings.</vt:lpstr>
      <vt:lpstr>3) July and August (Quarter 3)  have highest revenue as well as cancellation amount.</vt:lpstr>
      <vt:lpstr>4) Agent: 240 have highest revenue as well as cancellation amount.</vt:lpstr>
      <vt:lpstr>5) Revenue growth – 2016: 116% and Revenue growth – 2017: -33%.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Bookings Dashboard BST Data Analyst Assessment</dc:title>
  <dc:creator>Jansy Nivetha</dc:creator>
  <cp:lastModifiedBy>Jansy Nivetha</cp:lastModifiedBy>
  <cp:revision>4</cp:revision>
  <dcterms:created xsi:type="dcterms:W3CDTF">2023-04-16T04:21:15Z</dcterms:created>
  <dcterms:modified xsi:type="dcterms:W3CDTF">2023-04-16T08:19:55Z</dcterms:modified>
</cp:coreProperties>
</file>