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0" r:id="rId2"/>
    <p:sldId id="284" r:id="rId3"/>
    <p:sldId id="263" r:id="rId4"/>
    <p:sldId id="291" r:id="rId5"/>
    <p:sldId id="293" r:id="rId6"/>
    <p:sldId id="292" r:id="rId7"/>
    <p:sldId id="296" r:id="rId8"/>
    <p:sldId id="347" r:id="rId9"/>
    <p:sldId id="297" r:id="rId10"/>
    <p:sldId id="344" r:id="rId11"/>
    <p:sldId id="314" r:id="rId12"/>
    <p:sldId id="315" r:id="rId13"/>
    <p:sldId id="342" r:id="rId14"/>
    <p:sldId id="334" r:id="rId15"/>
    <p:sldId id="335" r:id="rId16"/>
    <p:sldId id="336" r:id="rId17"/>
    <p:sldId id="340" r:id="rId18"/>
    <p:sldId id="339" r:id="rId19"/>
    <p:sldId id="338" r:id="rId20"/>
    <p:sldId id="345" r:id="rId21"/>
    <p:sldId id="307" r:id="rId22"/>
    <p:sldId id="302" r:id="rId23"/>
    <p:sldId id="303" r:id="rId24"/>
    <p:sldId id="304" r:id="rId25"/>
    <p:sldId id="305" r:id="rId26"/>
    <p:sldId id="306" r:id="rId27"/>
    <p:sldId id="346" r:id="rId28"/>
    <p:sldId id="323" r:id="rId29"/>
    <p:sldId id="310" r:id="rId30"/>
    <p:sldId id="330" r:id="rId31"/>
    <p:sldId id="331" r:id="rId32"/>
    <p:sldId id="332" r:id="rId33"/>
    <p:sldId id="333" r:id="rId34"/>
    <p:sldId id="317" r:id="rId35"/>
    <p:sldId id="318" r:id="rId36"/>
    <p:sldId id="324" r:id="rId37"/>
    <p:sldId id="329" r:id="rId38"/>
    <p:sldId id="327" r:id="rId39"/>
    <p:sldId id="325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54934"/>
    <a:srgbClr val="0066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094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44551649-06D6-497A-AEFD-700A48175DFF}" type="datetimeFigureOut">
              <a:rPr lang="en-GB"/>
              <a:pPr>
                <a:defRPr/>
              </a:pPr>
              <a:t>22/05/2024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B2108B2-AB57-4787-934F-0465C9C368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986129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BE43A-C0D3-4075-8835-0B125DE6670A}" type="datetimeFigureOut">
              <a:rPr lang="en-GB"/>
              <a:pPr>
                <a:defRPr/>
              </a:pPr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6E840-96B9-4253-B50E-05F85B93DB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97802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6EA74-2B13-4390-AA1F-D86F5B848C39}" type="datetimeFigureOut">
              <a:rPr lang="en-GB"/>
              <a:pPr>
                <a:defRPr/>
              </a:pPr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653AF-8DE0-4356-A83C-1D028B6CF39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35046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A7E1B-F450-41B0-8679-D27A1766F7CD}" type="datetimeFigureOut">
              <a:rPr lang="en-GB"/>
              <a:pPr>
                <a:defRPr/>
              </a:pPr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B85EF-7856-4ABC-B81C-B02262A058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61994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02174-BEEE-4D11-BA3B-D8F7B33B8DC4}" type="datetimeFigureOut">
              <a:rPr lang="en-GB"/>
              <a:pPr>
                <a:defRPr/>
              </a:pPr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72234-D988-4EAC-B016-E5912CED7F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07956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89551-D189-4C66-A6BF-24C64A8E0FA1}" type="datetimeFigureOut">
              <a:rPr lang="en-GB"/>
              <a:pPr>
                <a:defRPr/>
              </a:pPr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63166-8B13-4505-A0FE-39BDC4EDDAD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93091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D219A-CD49-4ECF-AA65-638F67CC48D3}" type="datetimeFigureOut">
              <a:rPr lang="en-GB"/>
              <a:pPr>
                <a:defRPr/>
              </a:pPr>
              <a:t>22/05/2024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EB96A-94D7-4263-A0AC-C452B3BD52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58892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A982D-40F1-4A95-AEC2-59F4900CAEF4}" type="datetimeFigureOut">
              <a:rPr lang="en-GB"/>
              <a:pPr>
                <a:defRPr/>
              </a:pPr>
              <a:t>22/05/2024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BFDA7-15B9-466A-8E4D-95DF2BC447B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34372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259E6-7471-494F-8DA0-48A24E9B7D1E}" type="datetimeFigureOut">
              <a:rPr lang="en-GB"/>
              <a:pPr>
                <a:defRPr/>
              </a:pPr>
              <a:t>22/05/2024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E3702-F6F4-4EAF-A828-4A7751318BA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7754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5A2DD-14CE-45B8-8B9E-3EB178EED164}" type="datetimeFigureOut">
              <a:rPr lang="en-GB"/>
              <a:pPr>
                <a:defRPr/>
              </a:pPr>
              <a:t>22/05/2024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8B90-5C9F-407E-952D-08E8C09273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56256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2F093-E19E-4EDC-9D3B-4F00A37A8BDE}" type="datetimeFigureOut">
              <a:rPr lang="en-GB"/>
              <a:pPr>
                <a:defRPr/>
              </a:pPr>
              <a:t>22/05/2024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B1E71-72AA-481C-B0F5-74118C987B5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71527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CB3FF-D4CD-476F-877B-950513889D61}" type="datetimeFigureOut">
              <a:rPr lang="en-GB"/>
              <a:pPr>
                <a:defRPr/>
              </a:pPr>
              <a:t>22/05/2024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1B85D-B43E-412C-B6E9-36D18004215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17664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6EBCD89E-8FF1-4949-A52D-D1346F9921D2}" type="datetimeFigureOut">
              <a:rPr lang="en-GB"/>
              <a:pPr>
                <a:defRPr/>
              </a:pPr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8E7B425-6161-443B-8614-1B49A8F8BD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brew.ai/ontology-engineering-for-seo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antic_We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thedigitalgroup.com/what-is-the-concept-of-ontology-in-the-semantic-web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gfo95/the-evolution-of-seo-e3058dd1058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kessays.com/essays/marketing/the-concept-of-search-engine-optimization-and-its-innovations-marketing-essay.php?vref=1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52600" y="2438400"/>
            <a:ext cx="5410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5600" b="1" dirty="0" smtClean="0">
                <a:solidFill>
                  <a:schemeClr val="bg1"/>
                </a:solidFill>
              </a:rPr>
              <a:t>SEO ONTOLOGY</a:t>
            </a:r>
            <a:endParaRPr lang="en-GB" altLang="en-US" sz="5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676400" y="3429000"/>
            <a:ext cx="5410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Ontology-based Recommendations To Gain SERP Ranking</a:t>
            </a:r>
            <a:endParaRPr lang="en-GB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3429000"/>
            <a:ext cx="79248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Member 3 :  Sahrish Munir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Individual Contribution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3962400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Data properties Insertions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Object properties Insertions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Sparql queries   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Testing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1371600"/>
            <a:ext cx="79248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Member 2 :  Nimra Bibi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1951672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Video editing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2000" dirty="0" smtClean="0">
                <a:solidFill>
                  <a:schemeClr val="bg1"/>
                </a:solidFill>
              </a:rPr>
              <a:t>Classes and Sub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classes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Article writeup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304800"/>
            <a:ext cx="856615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2362200"/>
            <a:ext cx="7162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Formalized framework for organizing knowledge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Specifies concepts, entities, and relationships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Uses ontology languages for standardization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Facilitates understanding, communication, reasoning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Supports interoperability, data integration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676400"/>
            <a:ext cx="4702762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What is ontology? Why we need it?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333375"/>
            <a:ext cx="856615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676400"/>
            <a:ext cx="2493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What is ontology?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3" name="Group 7"/>
          <p:cNvGrpSpPr/>
          <p:nvPr/>
        </p:nvGrpSpPr>
        <p:grpSpPr>
          <a:xfrm>
            <a:off x="1066800" y="2971800"/>
            <a:ext cx="6934199" cy="2362202"/>
            <a:chOff x="2065182" y="2562368"/>
            <a:chExt cx="7026335" cy="2627434"/>
          </a:xfrm>
        </p:grpSpPr>
        <p:sp>
          <p:nvSpPr>
            <p:cNvPr id="9" name="Rounded Rectangle 8"/>
            <p:cNvSpPr/>
            <p:nvPr/>
          </p:nvSpPr>
          <p:spPr>
            <a:xfrm>
              <a:off x="4690406" y="2562368"/>
              <a:ext cx="1853100" cy="8201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5493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Ontology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460779" y="3754061"/>
              <a:ext cx="5936979" cy="3416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460779" y="3788229"/>
              <a:ext cx="0" cy="64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585293" y="3754061"/>
              <a:ext cx="0" cy="64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615060" y="3771145"/>
              <a:ext cx="0" cy="64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397757" y="3752389"/>
              <a:ext cx="0" cy="641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2065182" y="4416921"/>
              <a:ext cx="1301328" cy="7728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5493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Classes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758890" y="4413089"/>
              <a:ext cx="1549217" cy="7767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5493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Relations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771381" y="4413091"/>
              <a:ext cx="1540236" cy="77671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5493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Instances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703995" y="4428309"/>
              <a:ext cx="1387522" cy="7614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5493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Axioms</a:t>
              </a:r>
            </a:p>
          </p:txBody>
        </p:sp>
      </p:grpSp>
      <p:sp>
        <p:nvSpPr>
          <p:cNvPr id="31" name="Down Arrow 30"/>
          <p:cNvSpPr/>
          <p:nvPr/>
        </p:nvSpPr>
        <p:spPr>
          <a:xfrm>
            <a:off x="4572000" y="37338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590800"/>
            <a:ext cx="3657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</a:rPr>
              <a:t>Semantics Level 1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2"/>
                </a:solidFill>
              </a:rPr>
              <a:t>    Vocabulary based on 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        formally specified semantics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2"/>
                </a:solidFill>
              </a:rPr>
              <a:t>    Defines Classes of Knowledge 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        Domains 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295400"/>
            <a:ext cx="67818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Ontology Languages 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1981200"/>
            <a:ext cx="32004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RDF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8200" y="1981200"/>
            <a:ext cx="32004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OWL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000" y="2590800"/>
            <a:ext cx="3657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</a:rPr>
              <a:t>Semantics Deeper Level 2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2"/>
                </a:solidFill>
              </a:rPr>
              <a:t>    Formally describe a 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        knowledge domain</a:t>
            </a:r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4800600"/>
            <a:ext cx="1143000" cy="11765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800600"/>
            <a:ext cx="1143000" cy="1223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752600"/>
            <a:ext cx="3071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Classes &amp; Sub Classes 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2133600"/>
            <a:ext cx="228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990600" y="2819400"/>
            <a:ext cx="441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SEO ontology classes encapsulate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key concepts of search engine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optimization.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They include elements for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optimizing websites with keywords,  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content strategies, and performance 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metrics.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295400"/>
            <a:ext cx="3071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Classes &amp; Sub Classes 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362200"/>
            <a:ext cx="237723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2362200"/>
            <a:ext cx="235887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752600"/>
            <a:ext cx="2263697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Data Properties: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524000"/>
            <a:ext cx="239068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90600" y="2667000"/>
            <a:ext cx="441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Data properties in the SEO ontology 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capture essential attributes of SEO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elements.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These properties include metrics 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such as keyword density, page load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time, and organic traffic volume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676400"/>
            <a:ext cx="25068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Object Properties: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133600"/>
            <a:ext cx="31051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990600" y="2667000"/>
            <a:ext cx="441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Object properties in the SEO     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ontology define relationships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between different SEO elements.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These properties represent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connections such as link types,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content relationships, and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 webpage relationships.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295400"/>
            <a:ext cx="30246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Property Restrictions 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1981200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  Property restrictions in the SEO ontology define constraints or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conditions on the values of properties.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  These restrictions specify rules that must be followed when assigning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values to properties.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483" name="Picture 3" descr="C:\Users\92307\Desktop\FYP\fyp\property restric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505200"/>
            <a:ext cx="4876800" cy="2588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295400"/>
            <a:ext cx="1534331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Instances 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371600"/>
            <a:ext cx="2555289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990600" y="23622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   Instances in the SEO ontology represent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specific examples or occurrences of SEO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elements.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  These instances include actual websites,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keywords, backlinks , and other SEO-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related entities.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  They serve as concrete examples used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for analysis, testing, and validation within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the ontology.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1295400"/>
            <a:ext cx="701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endParaRPr lang="en-US" altLang="en-US" b="1" dirty="0" smtClean="0">
              <a:solidFill>
                <a:schemeClr val="bg1"/>
              </a:solidFill>
              <a:latin typeface="+mj-lt"/>
            </a:endParaRPr>
          </a:p>
          <a:p>
            <a:pPr algn="ctr" eaLnBrk="1" hangingPunct="1"/>
            <a:r>
              <a:rPr lang="en-US" altLang="en-US" sz="3200" b="1" dirty="0" smtClean="0">
                <a:solidFill>
                  <a:schemeClr val="bg1"/>
                </a:solidFill>
                <a:latin typeface="+mj-lt"/>
              </a:rPr>
              <a:t>Group # 08</a:t>
            </a:r>
          </a:p>
          <a:p>
            <a:pPr algn="ctr" eaLnBrk="1" hangingPunct="1"/>
            <a:endParaRPr lang="en-US" altLang="en-US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          </a:t>
            </a:r>
            <a:r>
              <a:rPr lang="en-US" sz="2000" b="1" dirty="0" smtClean="0">
                <a:solidFill>
                  <a:schemeClr val="bg1"/>
                </a:solidFill>
              </a:rPr>
              <a:t>Group Members : 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                                    Maria Farooq (R047)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                                    Nimra Bibi (R020)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                                    Sahrish Munir (M010)</a:t>
            </a:r>
          </a:p>
          <a:p>
            <a:pPr>
              <a:lnSpc>
                <a:spcPct val="150000"/>
              </a:lnSpc>
            </a:pPr>
            <a:endParaRPr lang="en-US" altLang="en-US" b="1" dirty="0" smtClean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GB" altLang="en-US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2286000"/>
            <a:ext cx="7162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SEO (Search Engine Optimization) is a strategy that: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Enhances website visibility on search engines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Involves optimizing content, keywords, and links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Aims to increase organic traffic and rankings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Critical for online visibility and audience reach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676400"/>
            <a:ext cx="18644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What is SEO?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9248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SEO: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Encompasses strategies and techniques to improve website    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visibility, organic traffic, and search engine rankings.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SERP Features: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Refers to elements displayed on search engine results pages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(SERPs) beyond organic listings, such as rich snippets and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knowledge panels.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Overview Of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924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Analytics: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Utilizes data analysis tools to track and measure website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performance, user behavior, and SEO metrics.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Anchor Text: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Refers to the text used within hyperlinks, influencing search     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engine perception of the linked page's content relevance.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Overview Of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924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Keyword Ranking: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Determines a webpage's position in search engine results for        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specific keywords, impacting visibility and organic traffic.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Keywords: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Terms and phrases users search for, targeted in SEO to optimize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content relevance and attract organic traffic.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Overview Of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9248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Competitor Analysis: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Involves evaluating competitors' SEO strategies, keywords,      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backlinks, and content to identify opportunities and benchmarks.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Content 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Includes various types of information presented on web pages,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such as text, images, videos, and user-generated content, crucial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for SEO and user engagement.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Overview Of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924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Link Building Strategies: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Encompasses techniques to acquire backlinks from other websites,    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enhancing authority and search engine rankings.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Link Building Types: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Classifies different methods of acquiring backlinks, such as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directory links, editorial links, and social media links.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Overview Of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924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Traffic 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Represents visitors accessing a website, categorized as organic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traffic (from search engines), paid traffic, and referral traffic.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Performance Metrics: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Includes quantitative measures assessing website performance,    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SEO effectiveness, and user engagement.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Overview Of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92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 study on SEO ontology developed a framework to organize SEO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data, incorporating 15 main classes and 75 subclasses.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It includes 110 data properties and 20 object properties, enhancing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the semantic connections and data representation in the SEO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domain.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Further studies highlighted the importance of structured ontologies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in improving SEO practices, emphasizing the need for comprehensive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and interconnected systems.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Literature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3810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Workflow Diagram</a:t>
            </a:r>
          </a:p>
        </p:txBody>
      </p:sp>
      <p:pic>
        <p:nvPicPr>
          <p:cNvPr id="1028" name="Picture 4" descr="C:\Users\92307\AppData\Local\Packages\Microsoft.Windows.Photos_8wekyb3d8bbwe\TempState\ShareServiceTempFolder\croped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95400"/>
            <a:ext cx="7696200" cy="49895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92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the development of ontologies , different methodological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approaches are adopted e.g. NeOn methodology, On-To-Knowledge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methodology, and Diligent.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It provides high detail of activities that is executed while developing an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ontology.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the development of SEO ontology, we adopt the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NeOn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methodology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Methodology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1524000"/>
            <a:ext cx="3124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Problem Statement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Motivation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Contribution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Introduction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Overview of Concepts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Literature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914400"/>
            <a:ext cx="1305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Agenda :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1600200"/>
            <a:ext cx="3124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Flowchart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Methodology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Results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Conclusion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Future Directions  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References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2209800"/>
            <a:ext cx="7924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Developed a comprehensive ontology structure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SEO elements: classes, subclasses, data and object properties.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35052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Ontology Modeling :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352800"/>
            <a:ext cx="502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Validation and Consistency: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40386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Conducted validation tests using reasoners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Ensured ontology's coherence and consistency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Confirmed accurate representation of SEO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2362200"/>
            <a:ext cx="7543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Addressed competency questions related to SEO.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Covered keyword analysis, content optimization, and traffic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sources.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Successfully answered queries, indicating coverage of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essential SEO attributes.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46482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Competency Questions: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7543800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    Competency Question 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00"/>
                </a:solidFill>
              </a:rPr>
              <a:t>      </a:t>
            </a:r>
            <a:r>
              <a:rPr lang="en-US" sz="2000" dirty="0" smtClean="0">
                <a:solidFill>
                  <a:schemeClr val="bg1"/>
                </a:solidFill>
              </a:rPr>
              <a:t>What are the age groups represented in the traffic demographics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data?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    SPARQLQuery 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371600"/>
            <a:ext cx="76200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Successful Query Execution: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0" y="4038600"/>
            <a:ext cx="7162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PREFIXO:&lt;http://www.semanticweb.org/92307/ontologies/2023/11/untitled-ontology-20#&gt;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SELECT?TrafficDemographics ?string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WHERE{?TrafficDemographics O:ageGroup ?string.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7543800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    Competency Question 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00"/>
                </a:solidFill>
              </a:rPr>
              <a:t>      </a:t>
            </a:r>
            <a:r>
              <a:rPr lang="en-US" sz="2000" dirty="0" smtClean="0">
                <a:solidFill>
                  <a:schemeClr val="bg1"/>
                </a:solidFill>
              </a:rPr>
              <a:t>What is the authority score associated with the keyword?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    SPARQLQuery 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371600"/>
            <a:ext cx="76200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Successful Query Execution: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0" y="3581400"/>
            <a:ext cx="7162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PREFIXO:&lt;http://www.semanticweb.org/92307/ontologies/2023/11/untitled-ontology-20#&gt;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SELECT?Keyword ?float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WHERE{?Keyword O:authority ?float.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7924800" cy="4606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4" marR="5080" indent="-342900">
              <a:lnSpc>
                <a:spcPct val="150000"/>
              </a:lnSpc>
              <a:spcBef>
                <a:spcPts val="425"/>
              </a:spcBef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Successful development and validation of the SEO ontology.</a:t>
            </a:r>
          </a:p>
          <a:p>
            <a:pPr marL="354964" marR="5080" indent="-342900">
              <a:lnSpc>
                <a:spcPct val="150000"/>
              </a:lnSpc>
              <a:spcBef>
                <a:spcPts val="425"/>
              </a:spcBef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 Integration of diverse SEO components, including traffic metrics,   </a:t>
            </a:r>
          </a:p>
          <a:p>
            <a:pPr marL="354964" marR="5080" indent="-342900">
              <a:lnSpc>
                <a:spcPct val="150000"/>
              </a:lnSpc>
              <a:spcBef>
                <a:spcPts val="425"/>
              </a:spcBef>
            </a:pP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       keywords, and </a:t>
            </a:r>
            <a:r>
              <a:rPr lang="en-US" sz="2000" dirty="0" smtClean="0">
                <a:solidFill>
                  <a:schemeClr val="bg1"/>
                </a:solidFill>
                <a:cs typeface="Calibri" pitchFamily="34" charset="0"/>
              </a:rPr>
              <a:t>backlink</a:t>
            </a: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analytics</a:t>
            </a:r>
          </a:p>
          <a:p>
            <a:pPr marL="354964" marR="5080" indent="-342900">
              <a:lnSpc>
                <a:spcPct val="150000"/>
              </a:lnSpc>
              <a:spcBef>
                <a:spcPts val="425"/>
              </a:spcBef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r>
              <a:rPr lang="en-US" sz="2000" spc="-15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Rigorous testing and refinement to ensure accuracy and completeness</a:t>
            </a:r>
          </a:p>
          <a:p>
            <a:pPr marL="354964" marR="5080" indent="-342900">
              <a:lnSpc>
                <a:spcPct val="150000"/>
              </a:lnSpc>
              <a:spcBef>
                <a:spcPts val="425"/>
              </a:spcBef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 Potential for further evolution and enhancement to address </a:t>
            </a:r>
          </a:p>
          <a:p>
            <a:pPr marL="354964" marR="5080" indent="-342900">
              <a:lnSpc>
                <a:spcPct val="150000"/>
              </a:lnSpc>
              <a:spcBef>
                <a:spcPts val="425"/>
              </a:spcBef>
            </a:pP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       emerging SEO trends</a:t>
            </a:r>
          </a:p>
          <a:p>
            <a:pPr marL="354964" marR="5080" indent="-342900">
              <a:lnSpc>
                <a:spcPct val="150000"/>
              </a:lnSpc>
              <a:spcBef>
                <a:spcPts val="425"/>
              </a:spcBef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 Commitment to ongoing research and development to optimize </a:t>
            </a:r>
          </a:p>
          <a:p>
            <a:pPr marL="354964" marR="5080" indent="-342900">
              <a:lnSpc>
                <a:spcPct val="150000"/>
              </a:lnSpc>
              <a:spcBef>
                <a:spcPts val="425"/>
              </a:spcBef>
            </a:pP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       SEO strategies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676400"/>
            <a:ext cx="792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Explore advanced machine learning techniques to enhance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ontology-based SEO analysis.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Integrate real-time data streams for dynamic ontology updates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and insights.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Collaborate with industry experts to refine ontology for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practical application.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Develop tools and platforms for seamless integration of SEO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ontology into existing SEO workflows.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Future Directions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981200"/>
            <a:ext cx="8686800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MarketBrew. (n.d.). Ontology Engineering for SEO. Retrieved from</a:t>
            </a: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2667000"/>
            <a:ext cx="868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hlinkClick r:id="rId3"/>
              </a:rPr>
              <a:t>https://marketbrew.ai/ontology-engineering-for-seo#:~:text=By%20creating%20an%20ontology%20for%20a%20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hlinkClick r:id="rId3"/>
              </a:rPr>
              <a:t>domain%2C%20it%20is%20possible,can%20also%20have%20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hlinkClick r:id="rId3"/>
              </a:rPr>
              <a:t>other%20benefits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8686800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Wikipedia. (n.d.). Semantic Web. Retrieved from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2438400"/>
            <a:ext cx="6781800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hlinkClick r:id="rId3"/>
              </a:rPr>
              <a:t>https://en.wikipedia.org/wiki/Semantic_Web</a:t>
            </a:r>
            <a:endParaRPr lang="en-US" sz="2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219200" y="4038600"/>
            <a:ext cx="678180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hlinkClick r:id="rId4"/>
              </a:rPr>
              <a:t>https://blog.thedigitalgroup.com/what-is-the-concept-of-ontology-in-the-semantic-web</a:t>
            </a:r>
            <a:endParaRPr lang="en-US" sz="2000" dirty="0" smtClean="0">
              <a:solidFill>
                <a:srgbClr val="FFC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3048000"/>
            <a:ext cx="6781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The Digital Group. (n.d.). What is the Concept of Ontology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in the Semantic Web? Retrieved from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8686800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 gfo95. (n.d.). The Evolution of SEO. Retrieved from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286000"/>
            <a:ext cx="678180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hlinkClick r:id="rId3"/>
              </a:rPr>
              <a:t>https://medium.com/@gfo95/the-evolution-of-seo-e3058dd10588</a:t>
            </a:r>
            <a:endParaRPr lang="en-US" sz="2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371600" y="4343400"/>
            <a:ext cx="6781800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hlinkClick r:id="rId4"/>
              </a:rPr>
              <a:t>https://www.ukessays.com/essays/marketing/the-concept-of-search-engine-optimization-and-its-innovations-marketing-essay.php?vref=1</a:t>
            </a:r>
            <a:endParaRPr lang="en-US" sz="2000" dirty="0" smtClean="0">
              <a:solidFill>
                <a:srgbClr val="FFC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3352800"/>
            <a:ext cx="6781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UKEssays. (November 2018). Literature Review on 'The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Concept of Search Engine Optimization.' Retrieved from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2590800"/>
            <a:ext cx="7315200" cy="12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 smtClean="0">
                <a:solidFill>
                  <a:schemeClr val="bg1"/>
                </a:solidFill>
                <a:latin typeface="Algerian" pitchFamily="82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2438400"/>
            <a:ext cx="8382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Lack of standardized framework for organizing SEO components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Different platforms use different optimization methods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The absence of a unified strategy adds complexity to SEO efforts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Existing methodologies lack comprehensive coverage of semantic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relationships, user intent analysis, and dynamic algorithm updates.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1600200"/>
            <a:ext cx="4103559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Why We Need SEO Ontology?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Problem 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8991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The desire for a structured framework to efficiently organize SEO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elements.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Simplifying the complexity arising from diverse optimization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strategies across platforms.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Enhancing the effectiveness and efficiency of SEO efforts through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a unified approach.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Filling the gaps in existing methodologies by incorporating semantic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relationships, user intent analysis, and dynamic algorithm updates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into the optimization process.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Motivation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752600"/>
            <a:ext cx="88392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Development of SEO Ontology Framework: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SEO Ontology is developed and available in RDF format, facilitating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interoperability and integration with other systems.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Handling Diverse Competency Questions: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SEO Ontology is designed to address a wide range of competency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questions, including simple, compound, and complex queries related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to search engine optimization.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Contribution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676400"/>
            <a:ext cx="9067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Comprehensive Structure: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SEO Ontology features 15 main classes along with 75 subclasses,      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supported by 110 data properties and 20 object properties,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facilitating  semantic connections and comprehensive data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representation.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Open Source Availability: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SEO Ontology is openly accessible and publicly available on GitHub             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promoting collaboration, transparency, and community engagement.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Contribution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600200"/>
            <a:ext cx="79248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Project Planning and Coordination :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Collaborative Contribution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2180272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 Develop project plan and timeline collectively.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 Collaboratively design ontology structure.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 Work together to ensure semantic accuracy.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3601928"/>
            <a:ext cx="79248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Documentation and Outreach: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200" y="4267200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Write detailed documentation about the ontology 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Create competency questions based on the ontology 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Creates introductory videos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6002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Member 1 : Maria Farooq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Individual Contribution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2286000"/>
            <a:ext cx="7924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Project implementation plan 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Project poster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Daraz </a:t>
            </a:r>
            <a:r>
              <a:rPr lang="en-US" sz="2000" dirty="0" smtClean="0">
                <a:solidFill>
                  <a:schemeClr val="bg1"/>
                </a:solidFill>
              </a:rPr>
              <a:t>use case </a:t>
            </a:r>
            <a:r>
              <a:rPr lang="en-US" sz="2000" dirty="0" smtClean="0">
                <a:solidFill>
                  <a:schemeClr val="bg1"/>
                </a:solidFill>
              </a:rPr>
              <a:t>implementation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Ontology Refinement and Error Resolution using 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  OOPS</a:t>
            </a:r>
            <a:r>
              <a:rPr lang="en-US" sz="2000" dirty="0" smtClean="0">
                <a:solidFill>
                  <a:schemeClr val="bg1"/>
                </a:solidFill>
              </a:rPr>
              <a:t>! Pitfall Scanner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1631</Words>
  <Application>Microsoft Office PowerPoint</Application>
  <PresentationFormat>On-screen Show (4:3)</PresentationFormat>
  <Paragraphs>299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Chalkboard PowerPoint Presentation</dc:title>
  <dc:creator>Windows User</dc:creator>
  <cp:lastModifiedBy>khalid Farooq</cp:lastModifiedBy>
  <cp:revision>166</cp:revision>
  <dcterms:created xsi:type="dcterms:W3CDTF">2011-05-07T15:33:03Z</dcterms:created>
  <dcterms:modified xsi:type="dcterms:W3CDTF">2024-05-22T16:46:40Z</dcterms:modified>
</cp:coreProperties>
</file>