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7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71" autoAdjust="0"/>
  </p:normalViewPr>
  <p:slideViewPr>
    <p:cSldViewPr>
      <p:cViewPr>
        <p:scale>
          <a:sx n="70" d="100"/>
          <a:sy n="70" d="100"/>
        </p:scale>
        <p:origin x="-12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995F9-A5A0-4539-ACBB-0CD63A8DF1BC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BD176-6149-4DC0-957A-06D7A3EAE5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620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BD176-6149-4DC0-957A-06D7A3EAE55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20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BD176-6149-4DC0-957A-06D7A3EAE55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20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2BFA-76D1-41C0-B5D9-E42BCAACD3A1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288E-1001-47E5-BB94-E5F010B5C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82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2BFA-76D1-41C0-B5D9-E42BCAACD3A1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288E-1001-47E5-BB94-E5F010B5C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53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2BFA-76D1-41C0-B5D9-E42BCAACD3A1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288E-1001-47E5-BB94-E5F010B5C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00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2BFA-76D1-41C0-B5D9-E42BCAACD3A1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288E-1001-47E5-BB94-E5F010B5C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61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2BFA-76D1-41C0-B5D9-E42BCAACD3A1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288E-1001-47E5-BB94-E5F010B5C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1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2BFA-76D1-41C0-B5D9-E42BCAACD3A1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288E-1001-47E5-BB94-E5F010B5C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21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2BFA-76D1-41C0-B5D9-E42BCAACD3A1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288E-1001-47E5-BB94-E5F010B5C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56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2BFA-76D1-41C0-B5D9-E42BCAACD3A1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288E-1001-47E5-BB94-E5F010B5C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81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2BFA-76D1-41C0-B5D9-E42BCAACD3A1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288E-1001-47E5-BB94-E5F010B5C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03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2BFA-76D1-41C0-B5D9-E42BCAACD3A1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288E-1001-47E5-BB94-E5F010B5C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18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2BFA-76D1-41C0-B5D9-E42BCAACD3A1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288E-1001-47E5-BB94-E5F010B5C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90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A2BFA-76D1-41C0-B5D9-E42BCAACD3A1}" type="datetimeFigureOut">
              <a:rPr lang="ru-RU" smtClean="0"/>
              <a:t>07.12.2018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C288E-1001-47E5-BB94-E5F010B5C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14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accent6">
                    <a:lumMod val="75000"/>
                  </a:schemeClr>
                </a:solidFill>
              </a:rPr>
              <a:t>Алгоритмы</a:t>
            </a:r>
            <a:br>
              <a:rPr lang="ru-RU" sz="48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ru-RU" sz="4800" dirty="0" smtClean="0">
                <a:solidFill>
                  <a:schemeClr val="accent6">
                    <a:lumMod val="75000"/>
                  </a:schemeClr>
                </a:solidFill>
              </a:rPr>
              <a:t>Прима и </a:t>
            </a:r>
            <a:r>
              <a:rPr lang="ru-RU" sz="4800" dirty="0" err="1" smtClean="0">
                <a:solidFill>
                  <a:schemeClr val="accent6">
                    <a:lumMod val="75000"/>
                  </a:schemeClr>
                </a:solidFill>
              </a:rPr>
              <a:t>Краскала</a:t>
            </a:r>
            <a:r>
              <a:rPr lang="ru-RU" sz="4800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ru-RU" sz="4800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ru-RU" sz="4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ru-RU" sz="4800" dirty="0" smtClean="0">
                <a:solidFill>
                  <a:schemeClr val="accent6">
                    <a:lumMod val="75000"/>
                  </a:schemeClr>
                </a:solidFill>
              </a:rPr>
              <a:t>СНМ</a:t>
            </a:r>
            <a:endParaRPr lang="ru-RU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666936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3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75635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Сложность алгоритма: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965169"/>
            <a:ext cx="8352928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Асимптотика алгоритма зависит от способа хранения графа и </a:t>
            </a:r>
            <a:r>
              <a:rPr lang="ru-RU" sz="2000" dirty="0" smtClean="0"/>
              <a:t>реализации очереди: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Если</a:t>
            </a:r>
            <a:r>
              <a:rPr lang="ru-RU" sz="2000" dirty="0"/>
              <a:t> </a:t>
            </a:r>
            <a:r>
              <a:rPr lang="en-US" sz="2000" b="1" i="1" dirty="0" smtClean="0"/>
              <a:t>Q</a:t>
            </a:r>
            <a:r>
              <a:rPr lang="en-US" sz="2000" dirty="0"/>
              <a:t> </a:t>
            </a:r>
            <a:r>
              <a:rPr lang="ru-RU" sz="2000" dirty="0"/>
              <a:t>представляет собой </a:t>
            </a:r>
            <a:r>
              <a:rPr lang="ru-RU" sz="2000" dirty="0" smtClean="0"/>
              <a:t>двоичную кучу, </a:t>
            </a:r>
            <a:r>
              <a:rPr lang="ru-RU" sz="2000" dirty="0"/>
              <a:t>то стоимость </a:t>
            </a:r>
            <a:r>
              <a:rPr lang="en-US" sz="2000" b="1" i="1" dirty="0" err="1" smtClean="0"/>
              <a:t>extractMin</a:t>
            </a:r>
            <a:r>
              <a:rPr lang="en-US" sz="2000" b="1" i="1" dirty="0" smtClean="0"/>
              <a:t>()</a:t>
            </a:r>
            <a:r>
              <a:rPr lang="en-US" sz="2000" dirty="0"/>
              <a:t> </a:t>
            </a:r>
            <a:r>
              <a:rPr lang="ru-RU" sz="2000" dirty="0" smtClean="0"/>
              <a:t>составляет </a:t>
            </a:r>
            <a:r>
              <a:rPr lang="en-US" sz="2000" i="1" dirty="0" smtClean="0"/>
              <a:t>O(log V)</a:t>
            </a:r>
            <a:r>
              <a:rPr lang="en-US" sz="2000" dirty="0" smtClean="0"/>
              <a:t>, </a:t>
            </a:r>
            <a:r>
              <a:rPr lang="ru-RU" sz="2000" dirty="0"/>
              <a:t>а стоимость </a:t>
            </a:r>
            <a:r>
              <a:rPr lang="en-US" sz="2000" b="1" i="1" dirty="0" err="1" smtClean="0"/>
              <a:t>decreaseKey</a:t>
            </a:r>
            <a:r>
              <a:rPr lang="en-US" sz="2000" b="1" i="1" dirty="0" smtClean="0"/>
              <a:t>()</a:t>
            </a:r>
            <a:r>
              <a:rPr lang="en-US" sz="2000" dirty="0"/>
              <a:t> </a:t>
            </a:r>
            <a:r>
              <a:rPr lang="ru-RU" sz="2000" dirty="0" smtClean="0"/>
              <a:t>оценивается как</a:t>
            </a:r>
            <a:r>
              <a:rPr lang="en-US" sz="2000" dirty="0" smtClean="0"/>
              <a:t> </a:t>
            </a:r>
            <a:r>
              <a:rPr lang="en-US" sz="2000" i="1" dirty="0" smtClean="0"/>
              <a:t>O(log V)</a:t>
            </a:r>
            <a:r>
              <a:rPr lang="en-US" sz="2000" dirty="0" smtClean="0"/>
              <a:t>. </a:t>
            </a:r>
            <a:r>
              <a:rPr lang="ru-RU" sz="2000" dirty="0" smtClean="0"/>
              <a:t>Цикл</a:t>
            </a:r>
            <a:r>
              <a:rPr lang="en-US" sz="2000" dirty="0" smtClean="0"/>
              <a:t> </a:t>
            </a:r>
            <a:r>
              <a:rPr lang="en-US" sz="2000" b="1" i="1" dirty="0" smtClean="0"/>
              <a:t>while</a:t>
            </a:r>
            <a:r>
              <a:rPr lang="en-US" sz="2000" dirty="0" smtClean="0"/>
              <a:t> </a:t>
            </a:r>
            <a:r>
              <a:rPr lang="ru-RU" sz="2000" dirty="0" smtClean="0"/>
              <a:t>выполняется </a:t>
            </a:r>
            <a:r>
              <a:rPr lang="en-US" sz="2000" i="1" dirty="0" smtClean="0"/>
              <a:t>V</a:t>
            </a:r>
            <a:r>
              <a:rPr lang="en-US" sz="2000" dirty="0" smtClean="0"/>
              <a:t> </a:t>
            </a:r>
            <a:r>
              <a:rPr lang="ru-RU" sz="2000" dirty="0" smtClean="0"/>
              <a:t>раз, цикл </a:t>
            </a:r>
            <a:r>
              <a:rPr lang="en-US" sz="2000" b="1" i="1" dirty="0" smtClean="0"/>
              <a:t>for</a:t>
            </a:r>
            <a:r>
              <a:rPr lang="en-US" sz="2000" dirty="0" smtClean="0"/>
              <a:t> </a:t>
            </a:r>
            <a:r>
              <a:rPr lang="ru-RU" sz="2000" dirty="0" smtClean="0"/>
              <a:t>выполняется </a:t>
            </a:r>
            <a:r>
              <a:rPr lang="ru-RU" sz="2000" i="1" dirty="0" smtClean="0"/>
              <a:t>О(</a:t>
            </a:r>
            <a:r>
              <a:rPr lang="en-US" sz="2000" i="1" dirty="0" smtClean="0"/>
              <a:t>E</a:t>
            </a:r>
            <a:r>
              <a:rPr lang="ru-RU" sz="2000" i="1" dirty="0" smtClean="0"/>
              <a:t>)</a:t>
            </a:r>
            <a:r>
              <a:rPr lang="ru-RU" sz="2000" dirty="0" smtClean="0"/>
              <a:t> раз, т. к. сумма степеней вершин графа равна </a:t>
            </a:r>
            <a:r>
              <a:rPr lang="ru-RU" sz="2000" i="1" dirty="0" smtClean="0"/>
              <a:t>2</a:t>
            </a:r>
            <a:r>
              <a:rPr lang="en-US" sz="2000" i="1" dirty="0" smtClean="0"/>
              <a:t>E</a:t>
            </a:r>
            <a:r>
              <a:rPr lang="ru-RU" sz="2000" dirty="0" smtClean="0"/>
              <a:t>. Общая сложность </a:t>
            </a:r>
            <a:r>
              <a:rPr lang="en-US" sz="2000" i="1" dirty="0" smtClean="0"/>
              <a:t>O(V</a:t>
            </a:r>
            <a:r>
              <a:rPr lang="ru-RU" sz="2000" i="1" dirty="0" smtClean="0"/>
              <a:t>*(</a:t>
            </a:r>
            <a:r>
              <a:rPr lang="en-US" sz="2000" i="1" dirty="0" err="1" smtClean="0"/>
              <a:t>logV</a:t>
            </a:r>
            <a:r>
              <a:rPr lang="en-US" sz="2000" i="1" dirty="0" smtClean="0"/>
              <a:t> + E</a:t>
            </a:r>
            <a:r>
              <a:rPr lang="ru-RU" sz="2000" i="1" dirty="0" smtClean="0"/>
              <a:t>)</a:t>
            </a:r>
            <a:r>
              <a:rPr lang="en-US" sz="2000" i="1" dirty="0" smtClean="0"/>
              <a:t>)</a:t>
            </a:r>
            <a:r>
              <a:rPr lang="ru-RU" sz="2000" i="1" dirty="0" smtClean="0"/>
              <a:t>.</a:t>
            </a:r>
            <a:endParaRPr lang="en-US" sz="2000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При реализации через</a:t>
            </a:r>
            <a:r>
              <a:rPr lang="ru-RU" sz="2000" dirty="0"/>
              <a:t> </a:t>
            </a:r>
            <a:r>
              <a:rPr lang="ru-RU" sz="2000" dirty="0" err="1" smtClean="0"/>
              <a:t>фибоначчиевую</a:t>
            </a:r>
            <a:r>
              <a:rPr lang="ru-RU" sz="2000" dirty="0" smtClean="0"/>
              <a:t> кучу</a:t>
            </a:r>
            <a:r>
              <a:rPr lang="ru-RU" sz="2000" dirty="0"/>
              <a:t> операция </a:t>
            </a:r>
            <a:r>
              <a:rPr lang="en-US" sz="2000" b="1" i="1" dirty="0" err="1" smtClean="0"/>
              <a:t>extractMin</a:t>
            </a:r>
            <a:r>
              <a:rPr lang="en-US" sz="2000" b="1" i="1" dirty="0" smtClean="0"/>
              <a:t>()</a:t>
            </a:r>
            <a:r>
              <a:rPr lang="en-US" sz="2000" dirty="0"/>
              <a:t> </a:t>
            </a:r>
            <a:r>
              <a:rPr lang="ru-RU" sz="2000" dirty="0"/>
              <a:t>выполняется за </a:t>
            </a:r>
            <a:r>
              <a:rPr lang="en-US" sz="2000" i="1" dirty="0" smtClean="0"/>
              <a:t>O(log V)</a:t>
            </a:r>
            <a:r>
              <a:rPr lang="en-US" sz="2000" dirty="0" smtClean="0"/>
              <a:t>, </a:t>
            </a:r>
            <a:r>
              <a:rPr lang="ru-RU" sz="2000" dirty="0"/>
              <a:t>а 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decreaseKey</a:t>
            </a:r>
            <a:r>
              <a:rPr lang="en-US" sz="2000" b="1" i="1" dirty="0" smtClean="0"/>
              <a:t>() </a:t>
            </a:r>
            <a:r>
              <a:rPr lang="en-US" sz="2000" dirty="0"/>
              <a:t> </a:t>
            </a:r>
            <a:r>
              <a:rPr lang="ru-RU" sz="2000" dirty="0" smtClean="0"/>
              <a:t>за </a:t>
            </a:r>
            <a:r>
              <a:rPr lang="en-US" sz="2000" i="1" dirty="0" smtClean="0"/>
              <a:t>O(1). </a:t>
            </a:r>
            <a:r>
              <a:rPr lang="ru-RU" sz="2000" dirty="0" smtClean="0"/>
              <a:t>Аналогично общая сложность составит </a:t>
            </a:r>
            <a:r>
              <a:rPr lang="en-US" sz="2000" i="1" dirty="0" smtClean="0"/>
              <a:t>O(E + </a:t>
            </a:r>
            <a:r>
              <a:rPr lang="en-US" sz="2000" i="1" dirty="0" err="1"/>
              <a:t>V</a:t>
            </a:r>
            <a:r>
              <a:rPr lang="en-US" sz="2000" i="1" dirty="0" err="1" smtClean="0"/>
              <a:t>logV</a:t>
            </a:r>
            <a:r>
              <a:rPr lang="en-US" sz="2000" i="1" dirty="0" smtClean="0"/>
              <a:t>)</a:t>
            </a:r>
            <a:r>
              <a:rPr lang="ru-RU" sz="2000" i="1" dirty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8989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Алгоритм </a:t>
            </a:r>
            <a:r>
              <a:rPr lang="ru-RU" sz="2400" b="1" dirty="0" err="1" smtClean="0"/>
              <a:t>Краскала</a:t>
            </a:r>
            <a:r>
              <a:rPr lang="ru-RU" sz="2400" b="1" dirty="0" smtClean="0"/>
              <a:t>: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6833" y="908720"/>
            <a:ext cx="878497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ru-RU" sz="2000" dirty="0" smtClean="0"/>
              <a:t>Последовательно строится подграф </a:t>
            </a:r>
            <a:r>
              <a:rPr lang="en-US" sz="2000" b="1" i="1" dirty="0" smtClean="0"/>
              <a:t>A</a:t>
            </a:r>
            <a:r>
              <a:rPr lang="ru-RU" sz="2000" dirty="0" smtClean="0"/>
              <a:t> графа </a:t>
            </a:r>
            <a:r>
              <a:rPr lang="ru-RU" sz="2000" b="1" i="1" dirty="0" smtClean="0"/>
              <a:t>G</a:t>
            </a:r>
            <a:r>
              <a:rPr lang="ru-RU" sz="2000" dirty="0" smtClean="0"/>
              <a:t>, на каждом шаге </a:t>
            </a:r>
            <a:r>
              <a:rPr lang="en-US" sz="2000" b="1" i="1" dirty="0" smtClean="0"/>
              <a:t>A</a:t>
            </a:r>
            <a:r>
              <a:rPr lang="ru-RU" sz="2000" dirty="0" smtClean="0"/>
              <a:t> достраивается до некоторого MST: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ru-RU" sz="500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Множество</a:t>
            </a:r>
            <a:r>
              <a:rPr lang="ru-RU" sz="2000" dirty="0"/>
              <a:t> </a:t>
            </a:r>
            <a:r>
              <a:rPr lang="ru-RU" sz="2000" b="1" i="1" dirty="0" smtClean="0"/>
              <a:t>E(G</a:t>
            </a:r>
            <a:r>
              <a:rPr lang="ru-RU" sz="2000" b="1" i="1" dirty="0"/>
              <a:t>)</a:t>
            </a:r>
            <a:r>
              <a:rPr lang="ru-RU" sz="2000" dirty="0"/>
              <a:t> </a:t>
            </a:r>
            <a:r>
              <a:rPr lang="ru-RU" sz="2000" dirty="0" smtClean="0"/>
              <a:t>обходится в </a:t>
            </a:r>
            <a:r>
              <a:rPr lang="ru-RU" sz="2000" dirty="0"/>
              <a:t>порядке </a:t>
            </a:r>
            <a:r>
              <a:rPr lang="ru-RU" sz="2000" dirty="0" err="1"/>
              <a:t>неубывания</a:t>
            </a:r>
            <a:r>
              <a:rPr lang="ru-RU" sz="2000" dirty="0"/>
              <a:t> весов </a:t>
            </a:r>
            <a:r>
              <a:rPr lang="ru-RU" sz="2000" dirty="0" smtClean="0"/>
              <a:t>ребер.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Если </a:t>
            </a:r>
            <a:r>
              <a:rPr lang="ru-RU" sz="2000" dirty="0"/>
              <a:t>очередное ребро</a:t>
            </a:r>
            <a:r>
              <a:rPr lang="ru-RU" sz="2000" b="1" i="1" dirty="0"/>
              <a:t> </a:t>
            </a:r>
            <a:r>
              <a:rPr lang="ru-RU" sz="2000" b="1" i="1" dirty="0" smtClean="0"/>
              <a:t>e</a:t>
            </a:r>
            <a:r>
              <a:rPr lang="ru-RU" sz="2000" dirty="0"/>
              <a:t> соединяет вершины одной компоненты связности </a:t>
            </a:r>
            <a:r>
              <a:rPr lang="ru-RU" sz="2000" b="1" i="1" dirty="0"/>
              <a:t>А</a:t>
            </a:r>
            <a:r>
              <a:rPr lang="ru-RU" sz="2000" dirty="0" smtClean="0"/>
              <a:t>, </a:t>
            </a:r>
            <a:r>
              <a:rPr lang="ru-RU" sz="2000" dirty="0"/>
              <a:t>то добавление его в остов приведет к возникновению цикла в этой компоненте </a:t>
            </a:r>
            <a:r>
              <a:rPr lang="ru-RU" sz="2000" dirty="0" smtClean="0"/>
              <a:t>связности, поэтому </a:t>
            </a:r>
            <a:r>
              <a:rPr lang="en-US" sz="2000" b="1" i="1" dirty="0" smtClean="0"/>
              <a:t>e</a:t>
            </a:r>
            <a:r>
              <a:rPr lang="ru-RU" sz="2000" dirty="0" smtClean="0"/>
              <a:t> не включается в </a:t>
            </a:r>
            <a:r>
              <a:rPr lang="ru-RU" sz="2000" b="1" i="1" dirty="0"/>
              <a:t>А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Иначе</a:t>
            </a:r>
            <a:r>
              <a:rPr lang="ru-RU" sz="2000" dirty="0"/>
              <a:t> </a:t>
            </a:r>
            <a:r>
              <a:rPr lang="ru-RU" sz="2000" b="1" i="1" dirty="0" smtClean="0"/>
              <a:t>e</a:t>
            </a:r>
            <a:r>
              <a:rPr lang="ru-RU" sz="2000" dirty="0"/>
              <a:t> соединяет разные компоненты связности </a:t>
            </a:r>
            <a:r>
              <a:rPr lang="ru-RU" sz="2000" b="1" i="1" dirty="0"/>
              <a:t>А</a:t>
            </a:r>
            <a:r>
              <a:rPr lang="ru-RU" sz="2000" dirty="0" smtClean="0"/>
              <a:t>, тогда по теореме о безопасных ребрах </a:t>
            </a:r>
            <a:r>
              <a:rPr lang="en-US" sz="2000" b="1" i="1" dirty="0" smtClean="0"/>
              <a:t>e</a:t>
            </a:r>
            <a:r>
              <a:rPr lang="ru-RU" sz="2000" dirty="0" smtClean="0"/>
              <a:t> будет </a:t>
            </a:r>
            <a:r>
              <a:rPr lang="ru-RU" sz="2000" i="1" dirty="0" smtClean="0"/>
              <a:t>безопасным</a:t>
            </a:r>
            <a:r>
              <a:rPr lang="ru-RU" sz="2000" dirty="0" smtClean="0"/>
              <a:t> и добавляется в </a:t>
            </a:r>
            <a:r>
              <a:rPr lang="ru-RU" sz="2000" b="1" i="1" dirty="0"/>
              <a:t>А</a:t>
            </a:r>
            <a:r>
              <a:rPr lang="ru-RU" sz="2000" dirty="0" smtClean="0"/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/>
              <a:t>На последнем шаге ребро соединит две оставшиеся компоненты связности, полученный подграф будет минимальным </a:t>
            </a:r>
            <a:r>
              <a:rPr lang="ru-RU" sz="2000" dirty="0" err="1"/>
              <a:t>остовным</a:t>
            </a:r>
            <a:r>
              <a:rPr lang="ru-RU" sz="2000" dirty="0"/>
              <a:t> деревом графа </a:t>
            </a:r>
            <a:r>
              <a:rPr lang="ru-RU" sz="2000" b="1" i="1" dirty="0" smtClean="0"/>
              <a:t>G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808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47864" y="143975"/>
            <a:ext cx="108012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MST</a:t>
            </a:r>
            <a:endParaRPr lang="ru-RU" b="1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r>
              <a:rPr lang="en-US" dirty="0" smtClean="0"/>
              <a:t> AD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AD</a:t>
            </a:r>
          </a:p>
          <a:p>
            <a:pPr algn="ctr"/>
            <a:r>
              <a:rPr lang="en-US" dirty="0" smtClean="0"/>
              <a:t>CE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AD</a:t>
            </a:r>
          </a:p>
          <a:p>
            <a:pPr algn="ctr"/>
            <a:r>
              <a:rPr lang="en-US" dirty="0" smtClean="0"/>
              <a:t>CE</a:t>
            </a:r>
          </a:p>
          <a:p>
            <a:pPr algn="ctr"/>
            <a:r>
              <a:rPr lang="en-US" dirty="0" smtClean="0"/>
              <a:t>DF</a:t>
            </a:r>
          </a:p>
          <a:p>
            <a:pPr algn="ctr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153900"/>
            <a:ext cx="460851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Ребра графа для</a:t>
            </a:r>
          </a:p>
          <a:p>
            <a:pPr algn="ctr"/>
            <a:r>
              <a:rPr lang="ru-RU" b="1" dirty="0" smtClean="0"/>
              <a:t>рассмотрения</a:t>
            </a:r>
            <a:endParaRPr lang="en-US" b="1" dirty="0" smtClean="0"/>
          </a:p>
          <a:p>
            <a:pPr algn="ctr"/>
            <a:endParaRPr lang="ru-RU" b="1" dirty="0" smtClean="0"/>
          </a:p>
          <a:p>
            <a:pPr algn="ctr"/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А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CE</a:t>
            </a:r>
            <a:r>
              <a:rPr lang="en-US" dirty="0" smtClean="0"/>
              <a:t>   DF   AB   BE   BC   FE   EG   DB   FG   DE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US" dirty="0" smtClean="0"/>
              <a:t>     6     7      7     8</a:t>
            </a:r>
            <a:r>
              <a:rPr lang="en-US" dirty="0"/>
              <a:t> </a:t>
            </a:r>
            <a:r>
              <a:rPr lang="en-US" dirty="0" smtClean="0"/>
              <a:t>    8     9       9    11   15</a:t>
            </a:r>
          </a:p>
          <a:p>
            <a:pPr algn="ctr"/>
            <a:endParaRPr lang="en-US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en-US" dirty="0" smtClean="0"/>
          </a:p>
          <a:p>
            <a:pPr algn="ctr"/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А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CE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DF</a:t>
            </a:r>
            <a:r>
              <a:rPr lang="en-US" dirty="0" smtClean="0"/>
              <a:t>   AB   BE   BC   FE   EG   DB   FG   DE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5      5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dirty="0" smtClean="0"/>
              <a:t>     7      7     8     8     9       9    11   15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А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CE   DF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AB</a:t>
            </a:r>
            <a:r>
              <a:rPr lang="en-US" dirty="0" smtClean="0"/>
              <a:t>   BE   BC   FE   EG   DB   FG   DE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5      5     6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r>
              <a:rPr lang="en-US" dirty="0" smtClean="0"/>
              <a:t>      7     8     8     9       9    11   15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pic>
        <p:nvPicPr>
          <p:cNvPr id="8194" name="Picture 2" descr="C:\Users\Чайный Гриб\Desktop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06" y="143975"/>
            <a:ext cx="2787015" cy="233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Чайный Гриб\Desktop\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80" y="2211444"/>
            <a:ext cx="2799666" cy="234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Чайный Гриб\Desktop\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26" y="4354507"/>
            <a:ext cx="2787015" cy="250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58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47864" y="143975"/>
            <a:ext cx="108012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MST</a:t>
            </a:r>
            <a:endParaRPr lang="ru-RU" b="1" dirty="0" smtClean="0"/>
          </a:p>
          <a:p>
            <a:pPr algn="ctr"/>
            <a:endParaRPr lang="ru-RU" dirty="0" smtClean="0"/>
          </a:p>
          <a:p>
            <a:pPr algn="ctr"/>
            <a:r>
              <a:rPr lang="en-US" dirty="0" smtClean="0"/>
              <a:t>AD</a:t>
            </a:r>
          </a:p>
          <a:p>
            <a:pPr algn="ctr"/>
            <a:r>
              <a:rPr lang="en-US" dirty="0" smtClean="0"/>
              <a:t>CE</a:t>
            </a:r>
          </a:p>
          <a:p>
            <a:pPr algn="ctr"/>
            <a:r>
              <a:rPr lang="en-US" dirty="0" smtClean="0"/>
              <a:t>DF</a:t>
            </a:r>
          </a:p>
          <a:p>
            <a:pPr algn="ctr"/>
            <a:r>
              <a:rPr lang="en-US" dirty="0" smtClean="0"/>
              <a:t>AB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AD</a:t>
            </a:r>
          </a:p>
          <a:p>
            <a:pPr algn="ctr"/>
            <a:r>
              <a:rPr lang="en-US" dirty="0" smtClean="0"/>
              <a:t>CE</a:t>
            </a:r>
          </a:p>
          <a:p>
            <a:pPr algn="ctr"/>
            <a:r>
              <a:rPr lang="en-US" dirty="0" smtClean="0"/>
              <a:t>DF</a:t>
            </a:r>
          </a:p>
          <a:p>
            <a:pPr algn="ctr"/>
            <a:r>
              <a:rPr lang="en-US" dirty="0" smtClean="0"/>
              <a:t>AB</a:t>
            </a:r>
          </a:p>
          <a:p>
            <a:pPr algn="ctr"/>
            <a:r>
              <a:rPr lang="en-US" dirty="0" smtClean="0"/>
              <a:t>BE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AD</a:t>
            </a:r>
          </a:p>
          <a:p>
            <a:pPr algn="ctr"/>
            <a:r>
              <a:rPr lang="en-US" dirty="0" smtClean="0"/>
              <a:t>CE</a:t>
            </a:r>
          </a:p>
          <a:p>
            <a:pPr algn="ctr"/>
            <a:r>
              <a:rPr lang="en-US" dirty="0" smtClean="0"/>
              <a:t>DF</a:t>
            </a:r>
          </a:p>
          <a:p>
            <a:pPr algn="ctr"/>
            <a:r>
              <a:rPr lang="en-US" dirty="0" smtClean="0"/>
              <a:t>AB</a:t>
            </a:r>
          </a:p>
          <a:p>
            <a:pPr algn="ctr"/>
            <a:r>
              <a:rPr lang="en-US" dirty="0" smtClean="0"/>
              <a:t>BE</a:t>
            </a:r>
          </a:p>
          <a:p>
            <a:pPr algn="ctr"/>
            <a:r>
              <a:rPr lang="en-US" dirty="0" smtClean="0"/>
              <a:t>EG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153900"/>
            <a:ext cx="460851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Ребра графа для</a:t>
            </a:r>
          </a:p>
          <a:p>
            <a:pPr algn="ctr"/>
            <a:r>
              <a:rPr lang="ru-RU" b="1" dirty="0" smtClean="0"/>
              <a:t>рассмотрения</a:t>
            </a:r>
            <a:endParaRPr lang="en-US" b="1" dirty="0" smtClean="0"/>
          </a:p>
          <a:p>
            <a:pPr algn="ctr"/>
            <a:endParaRPr lang="ru-RU" b="1" dirty="0" smtClean="0"/>
          </a:p>
          <a:p>
            <a:pPr algn="ctr"/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А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CE   DF   AB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BE</a:t>
            </a:r>
            <a:r>
              <a:rPr lang="en-US" dirty="0" smtClean="0"/>
              <a:t>   BC   FE   EG   </a:t>
            </a:r>
            <a:r>
              <a:rPr lang="en-US" strike="sngStrike" dirty="0" smtClean="0">
                <a:solidFill>
                  <a:srgbClr val="FF0000"/>
                </a:solidFill>
              </a:rPr>
              <a:t>DB</a:t>
            </a:r>
            <a:r>
              <a:rPr lang="en-US" dirty="0" smtClean="0"/>
              <a:t>   FG   DE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5      5     6     7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r>
              <a:rPr lang="en-US" dirty="0" smtClean="0"/>
              <a:t>     8     8     9       </a:t>
            </a:r>
            <a:r>
              <a:rPr lang="en-US" strike="sngStrike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    11   15</a:t>
            </a:r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en-US" dirty="0" smtClean="0"/>
          </a:p>
          <a:p>
            <a:pPr algn="ctr"/>
            <a:endParaRPr lang="ru-RU" dirty="0" smtClean="0"/>
          </a:p>
          <a:p>
            <a:pPr algn="ctr"/>
            <a:endParaRPr lang="en-US" dirty="0" smtClean="0"/>
          </a:p>
          <a:p>
            <a:pPr algn="ctr"/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А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CE   DF   AB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BE</a:t>
            </a:r>
            <a:r>
              <a:rPr lang="en-US" dirty="0" smtClean="0"/>
              <a:t>   </a:t>
            </a:r>
            <a:r>
              <a:rPr lang="en-US" strike="sngStrike" dirty="0" smtClean="0">
                <a:solidFill>
                  <a:srgbClr val="FF0000"/>
                </a:solidFill>
              </a:rPr>
              <a:t>BC</a:t>
            </a:r>
            <a:r>
              <a:rPr lang="en-US" dirty="0" smtClean="0"/>
              <a:t>   </a:t>
            </a:r>
            <a:r>
              <a:rPr lang="en-US" strike="sngStrike" dirty="0" smtClean="0">
                <a:solidFill>
                  <a:srgbClr val="FF0000"/>
                </a:solidFill>
              </a:rPr>
              <a:t>FE 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EG</a:t>
            </a:r>
            <a:r>
              <a:rPr lang="en-US" dirty="0" smtClean="0"/>
              <a:t>   </a:t>
            </a:r>
            <a:r>
              <a:rPr lang="en-US" strike="sngStrike" dirty="0" smtClean="0">
                <a:solidFill>
                  <a:srgbClr val="FF0000"/>
                </a:solidFill>
              </a:rPr>
              <a:t>DB</a:t>
            </a:r>
            <a:r>
              <a:rPr lang="en-US" dirty="0" smtClean="0"/>
              <a:t>   FG   </a:t>
            </a:r>
            <a:r>
              <a:rPr lang="en-US" dirty="0" smtClean="0">
                <a:solidFill>
                  <a:srgbClr val="FF0000"/>
                </a:solidFill>
              </a:rPr>
              <a:t>DE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5      5     6     7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7 </a:t>
            </a:r>
            <a:r>
              <a:rPr lang="en-US" dirty="0" smtClean="0"/>
              <a:t>    </a:t>
            </a:r>
            <a:r>
              <a:rPr lang="en-US" strike="sngStrike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     </a:t>
            </a:r>
            <a:r>
              <a:rPr lang="en-US" strike="sngStrike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9</a:t>
            </a:r>
            <a:r>
              <a:rPr lang="en-US" dirty="0" smtClean="0"/>
              <a:t>       </a:t>
            </a:r>
            <a:r>
              <a:rPr lang="en-US" strike="sngStrike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    11   </a:t>
            </a:r>
            <a:r>
              <a:rPr lang="en-US" strike="sngStrike" dirty="0" smtClean="0">
                <a:solidFill>
                  <a:srgbClr val="FF0000"/>
                </a:solidFill>
              </a:rPr>
              <a:t>15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А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CE   DF   AB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BE</a:t>
            </a:r>
            <a:r>
              <a:rPr lang="en-US" dirty="0" smtClean="0"/>
              <a:t>   </a:t>
            </a:r>
            <a:r>
              <a:rPr lang="en-US" strike="sngStrike" dirty="0" smtClean="0">
                <a:solidFill>
                  <a:srgbClr val="FF0000"/>
                </a:solidFill>
              </a:rPr>
              <a:t>BC</a:t>
            </a:r>
            <a:r>
              <a:rPr lang="en-US" dirty="0" smtClean="0"/>
              <a:t>   </a:t>
            </a:r>
            <a:r>
              <a:rPr lang="en-US" strike="sngStrike" dirty="0" smtClean="0">
                <a:solidFill>
                  <a:srgbClr val="FF0000"/>
                </a:solidFill>
              </a:rPr>
              <a:t>FE 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EG</a:t>
            </a:r>
            <a:r>
              <a:rPr lang="en-US" dirty="0" smtClean="0"/>
              <a:t>   </a:t>
            </a:r>
            <a:r>
              <a:rPr lang="en-US" strike="sngStrike" dirty="0" smtClean="0">
                <a:solidFill>
                  <a:srgbClr val="FF0000"/>
                </a:solidFill>
              </a:rPr>
              <a:t>DB</a:t>
            </a:r>
            <a:r>
              <a:rPr lang="en-US" dirty="0" smtClean="0"/>
              <a:t>   </a:t>
            </a:r>
            <a:r>
              <a:rPr lang="en-US" strike="sngStrike" dirty="0" smtClean="0">
                <a:solidFill>
                  <a:srgbClr val="FF0000"/>
                </a:solidFill>
              </a:rPr>
              <a:t>FG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DE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5      5     6     7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7 </a:t>
            </a:r>
            <a:r>
              <a:rPr lang="en-US" dirty="0" smtClean="0"/>
              <a:t>    </a:t>
            </a:r>
            <a:r>
              <a:rPr lang="en-US" strike="sngStrike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     </a:t>
            </a:r>
            <a:r>
              <a:rPr lang="en-US" strike="sngStrike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9</a:t>
            </a:r>
            <a:r>
              <a:rPr lang="en-US" dirty="0" smtClean="0"/>
              <a:t>       </a:t>
            </a:r>
            <a:r>
              <a:rPr lang="en-US" strike="sngStrike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    </a:t>
            </a:r>
            <a:r>
              <a:rPr lang="en-US" strike="sngStrike" dirty="0" smtClean="0">
                <a:solidFill>
                  <a:srgbClr val="FF0000"/>
                </a:solidFill>
              </a:rPr>
              <a:t>11 </a:t>
            </a:r>
            <a:r>
              <a:rPr lang="en-US" dirty="0" smtClean="0"/>
              <a:t>  </a:t>
            </a:r>
            <a:r>
              <a:rPr lang="en-US" strike="sngStrike" dirty="0" smtClean="0">
                <a:solidFill>
                  <a:srgbClr val="FF0000"/>
                </a:solidFill>
              </a:rPr>
              <a:t>15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pic>
        <p:nvPicPr>
          <p:cNvPr id="9219" name="Picture 3" descr="C:\Users\Чайный Гриб\Desktop\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27" y="85597"/>
            <a:ext cx="2787014" cy="249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Чайный Гриб\Desktop\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20" y="2420887"/>
            <a:ext cx="2787013" cy="233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Чайный Гриб\Desktop\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27" y="4585373"/>
            <a:ext cx="2823606" cy="236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40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Реализация Алгоритма </a:t>
            </a:r>
            <a:r>
              <a:rPr lang="ru-RU" sz="2400" dirty="0" err="1" smtClean="0"/>
              <a:t>Краскала</a:t>
            </a:r>
            <a:r>
              <a:rPr lang="ru-RU" sz="2400" dirty="0" smtClean="0"/>
              <a:t>:</a:t>
            </a:r>
          </a:p>
          <a:p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19637"/>
            <a:ext cx="820891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На вход алгоритму подается граф </a:t>
            </a:r>
            <a:r>
              <a:rPr lang="en-US" sz="2000" b="1" i="1" dirty="0" smtClean="0"/>
              <a:t>G </a:t>
            </a:r>
            <a:r>
              <a:rPr lang="ru-RU" sz="2000" dirty="0" smtClean="0"/>
              <a:t>(с весовой функцией </a:t>
            </a:r>
            <a:r>
              <a:rPr lang="en-US" sz="2000" b="1" i="1" dirty="0" smtClean="0"/>
              <a:t>w</a:t>
            </a:r>
            <a:r>
              <a:rPr lang="ru-RU" sz="2000" dirty="0" smtClean="0"/>
              <a:t>).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Заводится </a:t>
            </a:r>
            <a:r>
              <a:rPr lang="ru-RU" sz="2000" b="1" i="1" dirty="0" smtClean="0"/>
              <a:t>вектор ребер</a:t>
            </a:r>
            <a:r>
              <a:rPr lang="ru-RU" sz="2000" dirty="0" smtClean="0"/>
              <a:t>, в который записываются пары </a:t>
            </a:r>
            <a:r>
              <a:rPr lang="en-US" sz="2000" dirty="0" smtClean="0"/>
              <a:t>{</a:t>
            </a:r>
            <a:r>
              <a:rPr lang="ru-RU" sz="2000" dirty="0" smtClean="0"/>
              <a:t> </a:t>
            </a:r>
            <a:r>
              <a:rPr lang="en-US" sz="2000" b="1" dirty="0" smtClean="0"/>
              <a:t>e</a:t>
            </a:r>
            <a:r>
              <a:rPr lang="en-US" sz="2000" dirty="0" smtClean="0"/>
              <a:t>, </a:t>
            </a:r>
            <a:r>
              <a:rPr lang="en-US" sz="2000" b="1" dirty="0" smtClean="0"/>
              <a:t>w(e)</a:t>
            </a:r>
            <a:r>
              <a:rPr lang="en-US" sz="2000" dirty="0" smtClean="0"/>
              <a:t> }</a:t>
            </a:r>
            <a:r>
              <a:rPr lang="ru-RU" sz="2000" dirty="0" smtClean="0"/>
              <a:t> для всех ребер графа, после чего этот вектор сортируется по значению </a:t>
            </a:r>
            <a:r>
              <a:rPr lang="en-US" sz="2000" b="1" dirty="0" smtClean="0"/>
              <a:t>w(e)</a:t>
            </a:r>
            <a:r>
              <a:rPr lang="ru-RU" sz="2000" dirty="0" smtClean="0"/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Заводится граф </a:t>
            </a:r>
            <a:r>
              <a:rPr lang="en-US" sz="2000" b="1" i="1" dirty="0"/>
              <a:t>A</a:t>
            </a:r>
            <a:r>
              <a:rPr lang="ru-RU" sz="2000" dirty="0" smtClean="0"/>
              <a:t> – будущее минимальное </a:t>
            </a:r>
            <a:r>
              <a:rPr lang="ru-RU" sz="2000" dirty="0" err="1" smtClean="0"/>
              <a:t>остовное</a:t>
            </a:r>
            <a:r>
              <a:rPr lang="ru-RU" sz="2000" dirty="0" smtClean="0"/>
              <a:t> дерево.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Заводится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система непересекающихся множеств </a:t>
            </a:r>
            <a:r>
              <a:rPr lang="ru-RU" sz="2000" dirty="0" smtClean="0"/>
              <a:t>(</a:t>
            </a:r>
            <a:r>
              <a:rPr lang="ru-RU" sz="2000" b="1" i="1" dirty="0" smtClean="0"/>
              <a:t>СНМ</a:t>
            </a:r>
            <a:r>
              <a:rPr lang="ru-RU" sz="2000" dirty="0" smtClean="0"/>
              <a:t>), позволяющая проверять, можно ли добавлять ребро в граф </a:t>
            </a:r>
            <a:r>
              <a:rPr lang="en-US" sz="2000" b="1" i="1" dirty="0" smtClean="0"/>
              <a:t>A</a:t>
            </a:r>
            <a:r>
              <a:rPr lang="ru-RU" sz="2000" dirty="0" smtClean="0"/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За шаг алгоритма проверяется очередное ребро из сортированного </a:t>
            </a:r>
            <a:r>
              <a:rPr lang="ru-RU" sz="2000" b="1" i="1" dirty="0" smtClean="0"/>
              <a:t>вектора ребер </a:t>
            </a:r>
            <a:r>
              <a:rPr lang="ru-RU" sz="2000" dirty="0" smtClean="0"/>
              <a:t>на наличие обеих его вершин в одной компоненте связности графа </a:t>
            </a:r>
            <a:r>
              <a:rPr lang="en-US" sz="2000" b="1" i="1" dirty="0" smtClean="0"/>
              <a:t>A</a:t>
            </a:r>
            <a:r>
              <a:rPr lang="ru-RU" sz="2000" dirty="0" smtClean="0"/>
              <a:t> с помощью </a:t>
            </a:r>
            <a:r>
              <a:rPr lang="ru-RU" sz="2000" b="1" i="1" dirty="0" smtClean="0"/>
              <a:t>СНМ</a:t>
            </a:r>
            <a:r>
              <a:rPr lang="ru-RU" sz="2000" dirty="0" smtClean="0"/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 smtClean="0"/>
          </a:p>
          <a:p>
            <a:pPr marL="900113" indent="-2730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Если вершины не принадлежат одной компоненте связности, ребро добавляется в граф </a:t>
            </a:r>
            <a:r>
              <a:rPr lang="en-US" sz="2000" b="1" i="1" dirty="0" smtClean="0"/>
              <a:t>A</a:t>
            </a:r>
            <a:r>
              <a:rPr lang="ru-RU" sz="2000" dirty="0" smtClean="0"/>
              <a:t>, а в </a:t>
            </a:r>
            <a:r>
              <a:rPr lang="ru-RU" sz="2000" b="1" i="1" dirty="0" smtClean="0"/>
              <a:t>СНМ </a:t>
            </a:r>
            <a:r>
              <a:rPr lang="ru-RU" sz="2000" dirty="0" smtClean="0"/>
              <a:t>объединяются множества, содержащие эти вершины .</a:t>
            </a:r>
          </a:p>
          <a:p>
            <a:pPr marL="900113" indent="-2730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/>
          </a:p>
          <a:p>
            <a:pPr marL="273050" indent="-2730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Алгоритм работает до тех пор, пока не проверит все ребра из </a:t>
            </a:r>
            <a:r>
              <a:rPr lang="ru-RU" sz="2000" b="1" dirty="0" smtClean="0"/>
              <a:t>вектора ребер</a:t>
            </a:r>
            <a:r>
              <a:rPr lang="ru-RU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47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476672"/>
            <a:ext cx="8640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ru-RU" sz="2000" b="1" dirty="0" smtClean="0"/>
              <a:t>Изначально: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ru-RU" sz="400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Граф </a:t>
            </a:r>
            <a:r>
              <a:rPr lang="en-US" sz="2000" b="1" i="1" dirty="0" smtClean="0"/>
              <a:t>A</a:t>
            </a:r>
            <a:r>
              <a:rPr lang="ru-RU" sz="2000" dirty="0" smtClean="0"/>
              <a:t> пустой.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400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В </a:t>
            </a:r>
            <a:r>
              <a:rPr lang="ru-RU" sz="2000" b="1" i="1" dirty="0" smtClean="0"/>
              <a:t>СНМ</a:t>
            </a:r>
            <a:r>
              <a:rPr lang="ru-RU" sz="2000" dirty="0" smtClean="0"/>
              <a:t> записаны все вершины графа </a:t>
            </a:r>
            <a:r>
              <a:rPr lang="en-US" sz="2000" b="1" i="1" dirty="0" smtClean="0"/>
              <a:t>G</a:t>
            </a:r>
            <a:r>
              <a:rPr lang="ru-RU" sz="2000" dirty="0" smtClean="0"/>
              <a:t> как отдельные деревья с единственным элементом – корневым.</a:t>
            </a:r>
            <a:endParaRPr lang="ru-RU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 contrast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7623473" cy="309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5442572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 </a:t>
            </a:r>
            <a:r>
              <a:rPr lang="en-US" b="1" dirty="0" err="1" smtClean="0"/>
              <a:t>Make_Set</a:t>
            </a:r>
            <a:r>
              <a:rPr lang="en-US" b="1" dirty="0" smtClean="0"/>
              <a:t>(v) </a:t>
            </a:r>
            <a:r>
              <a:rPr lang="en-US" dirty="0" smtClean="0"/>
              <a:t>– </a:t>
            </a:r>
            <a:r>
              <a:rPr lang="ru-RU" dirty="0" smtClean="0"/>
              <a:t>создает множество в СНМ с корневой вершиной </a:t>
            </a:r>
            <a:r>
              <a:rPr lang="en-US" dirty="0" smtClean="0"/>
              <a:t>v</a:t>
            </a:r>
            <a:endParaRPr lang="ru-RU" dirty="0" smtClean="0"/>
          </a:p>
          <a:p>
            <a:pPr marL="273050" indent="-273050">
              <a:tabLst>
                <a:tab pos="0" algn="l"/>
              </a:tabLst>
            </a:pPr>
            <a:r>
              <a:rPr lang="en-US" dirty="0" smtClean="0"/>
              <a:t>// </a:t>
            </a:r>
            <a:r>
              <a:rPr lang="en-US" b="1" dirty="0" err="1" smtClean="0"/>
              <a:t>Find_Set</a:t>
            </a:r>
            <a:r>
              <a:rPr lang="en-US" b="1" dirty="0" smtClean="0"/>
              <a:t>(v) </a:t>
            </a:r>
            <a:r>
              <a:rPr lang="en-US" dirty="0" smtClean="0"/>
              <a:t>– </a:t>
            </a:r>
            <a:r>
              <a:rPr lang="ru-RU" dirty="0" smtClean="0"/>
              <a:t>возвращает корневую вершину множества, которому принадлежит вершина </a:t>
            </a:r>
            <a:r>
              <a:rPr lang="en-US" dirty="0" smtClean="0"/>
              <a:t>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11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75635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Сложность алгоритма: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24510" y="854120"/>
            <a:ext cx="8395962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ru-RU" sz="2000" dirty="0"/>
              <a:t>Время работы </a:t>
            </a:r>
            <a:r>
              <a:rPr lang="ru-RU" sz="2000" dirty="0" smtClean="0"/>
              <a:t>алгоритма зависит </a:t>
            </a:r>
            <a:r>
              <a:rPr lang="ru-RU" sz="2000" dirty="0"/>
              <a:t>от реализации структуры данных для непересекающихся множеств. </a:t>
            </a:r>
            <a:endParaRPr lang="ru-RU" sz="2000" dirty="0" smtClean="0"/>
          </a:p>
          <a:p>
            <a:pPr>
              <a:buClr>
                <a:schemeClr val="accent6">
                  <a:lumMod val="75000"/>
                </a:schemeClr>
              </a:buClr>
            </a:pPr>
            <a:endParaRPr lang="ru-RU" sz="500" dirty="0" smtClean="0"/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ru-RU" sz="2000" dirty="0" smtClean="0"/>
              <a:t>Для СНМ с объединением по рангу и сжатием путей: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ru-RU" sz="500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Время на сортировку вектора ребер равно </a:t>
            </a:r>
            <a:r>
              <a:rPr lang="ru-RU" sz="2000" i="1" dirty="0" smtClean="0"/>
              <a:t>О(E*</a:t>
            </a:r>
            <a:r>
              <a:rPr lang="ru-RU" sz="2000" i="1" dirty="0" err="1" smtClean="0"/>
              <a:t>lgE</a:t>
            </a:r>
            <a:r>
              <a:rPr lang="ru-RU" sz="2000" i="1" dirty="0" smtClean="0"/>
              <a:t>).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Цикл </a:t>
            </a:r>
            <a:r>
              <a:rPr lang="ru-RU" sz="2000" b="1" i="1" dirty="0" err="1"/>
              <a:t>for</a:t>
            </a:r>
            <a:r>
              <a:rPr lang="ru-RU" sz="2000" dirty="0"/>
              <a:t> </a:t>
            </a:r>
            <a:r>
              <a:rPr lang="ru-RU" sz="2000" dirty="0" smtClean="0"/>
              <a:t>выполняет </a:t>
            </a:r>
            <a:r>
              <a:rPr lang="ru-RU" sz="2000" i="1" dirty="0" smtClean="0"/>
              <a:t>О(Е</a:t>
            </a:r>
            <a:r>
              <a:rPr lang="ru-RU" sz="2000" i="1" dirty="0"/>
              <a:t>)</a:t>
            </a:r>
            <a:r>
              <a:rPr lang="ru-RU" sz="2000" dirty="0"/>
              <a:t> операций </a:t>
            </a:r>
            <a:r>
              <a:rPr lang="ru-RU" sz="2000" b="1" dirty="0" err="1"/>
              <a:t>Find_Set</a:t>
            </a:r>
            <a:r>
              <a:rPr lang="ru-RU" sz="2000" dirty="0"/>
              <a:t> и </a:t>
            </a:r>
            <a:r>
              <a:rPr lang="ru-RU" sz="2000" b="1" dirty="0" err="1"/>
              <a:t>Union</a:t>
            </a:r>
            <a:r>
              <a:rPr lang="ru-RU" sz="2000" dirty="0"/>
              <a:t> над </a:t>
            </a:r>
            <a:r>
              <a:rPr lang="ru-RU" sz="2000" dirty="0" smtClean="0"/>
              <a:t>СНМ.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Вместе </a:t>
            </a:r>
            <a:r>
              <a:rPr lang="ru-RU" sz="2000" dirty="0"/>
              <a:t>с |V| операциями </a:t>
            </a:r>
            <a:r>
              <a:rPr lang="ru-RU" sz="2000" b="1" dirty="0" err="1" smtClean="0"/>
              <a:t>Make_Set</a:t>
            </a:r>
            <a:r>
              <a:rPr lang="ru-RU" sz="2000" dirty="0"/>
              <a:t> </a:t>
            </a:r>
            <a:r>
              <a:rPr lang="ru-RU" sz="2000" dirty="0" smtClean="0"/>
              <a:t>на работу с СНМ требуется </a:t>
            </a:r>
            <a:r>
              <a:rPr lang="en-US" sz="2000" dirty="0" smtClean="0"/>
              <a:t>         </a:t>
            </a:r>
            <a:r>
              <a:rPr lang="ru-RU" sz="2000" i="1" dirty="0" smtClean="0"/>
              <a:t>О((</a:t>
            </a:r>
            <a:r>
              <a:rPr lang="ru-RU" sz="2000" i="1" dirty="0"/>
              <a:t>V + Е) * a(V))</a:t>
            </a:r>
            <a:r>
              <a:rPr lang="ru-RU" sz="2000" dirty="0"/>
              <a:t>, где а — </a:t>
            </a:r>
            <a:r>
              <a:rPr lang="ru-RU" sz="2000" dirty="0" smtClean="0"/>
              <a:t>функция, обратная к функции </a:t>
            </a:r>
            <a:r>
              <a:rPr lang="ru-RU" sz="2000" dirty="0" err="1" smtClean="0"/>
              <a:t>Аккермана</a:t>
            </a:r>
            <a:r>
              <a:rPr lang="ru-RU" sz="2000" dirty="0" smtClean="0"/>
              <a:t>, </a:t>
            </a:r>
            <a:r>
              <a:rPr lang="ru-RU" sz="2000" i="1" dirty="0" smtClean="0"/>
              <a:t>a(|V|) </a:t>
            </a:r>
            <a:r>
              <a:rPr lang="ru-RU" sz="2000" dirty="0" smtClean="0"/>
              <a:t>= </a:t>
            </a:r>
            <a:r>
              <a:rPr lang="ru-RU" sz="2000" i="1" dirty="0" smtClean="0"/>
              <a:t>О(l</a:t>
            </a:r>
            <a:r>
              <a:rPr lang="en-US" sz="2000" i="1" dirty="0" smtClean="0"/>
              <a:t>o</a:t>
            </a:r>
            <a:r>
              <a:rPr lang="ru-RU" sz="2000" i="1" dirty="0" err="1" smtClean="0"/>
              <a:t>gV</a:t>
            </a:r>
            <a:r>
              <a:rPr lang="ru-RU" sz="2000" i="1" dirty="0" smtClean="0"/>
              <a:t>)</a:t>
            </a:r>
            <a:r>
              <a:rPr lang="ru-RU" sz="2000" dirty="0" smtClean="0"/>
              <a:t> = </a:t>
            </a:r>
            <a:r>
              <a:rPr lang="ru-RU" sz="2000" i="1" dirty="0" smtClean="0"/>
              <a:t>O(l</a:t>
            </a:r>
            <a:r>
              <a:rPr lang="en-US" sz="2000" i="1" dirty="0"/>
              <a:t>o</a:t>
            </a:r>
            <a:r>
              <a:rPr lang="ru-RU" sz="2000" i="1" dirty="0" err="1" smtClean="0"/>
              <a:t>gE</a:t>
            </a:r>
            <a:r>
              <a:rPr lang="ru-RU" sz="2000" i="1" dirty="0" smtClean="0"/>
              <a:t>)</a:t>
            </a:r>
            <a:r>
              <a:rPr lang="ru-RU" sz="2000" dirty="0" smtClean="0"/>
              <a:t>.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 G </a:t>
            </a:r>
            <a:r>
              <a:rPr lang="ru-RU" sz="2000" dirty="0"/>
              <a:t>— связный граф, </a:t>
            </a:r>
            <a:r>
              <a:rPr lang="ru-RU" sz="2000" dirty="0" smtClean="0"/>
              <a:t>поэтому </a:t>
            </a:r>
            <a:r>
              <a:rPr lang="ru-RU" sz="2000" dirty="0"/>
              <a:t>|E| &gt;= |V| - 1, так что операции </a:t>
            </a:r>
            <a:r>
              <a:rPr lang="ru-RU" sz="2000" dirty="0" smtClean="0"/>
              <a:t>над СНМ </a:t>
            </a:r>
            <a:r>
              <a:rPr lang="ru-RU" sz="2000" dirty="0"/>
              <a:t>требуют </a:t>
            </a:r>
            <a:r>
              <a:rPr lang="ru-RU" sz="2000" i="1" dirty="0" smtClean="0"/>
              <a:t>О(Е </a:t>
            </a:r>
            <a:r>
              <a:rPr lang="ru-RU" sz="2000" i="1" dirty="0"/>
              <a:t>*а(V)) </a:t>
            </a:r>
            <a:r>
              <a:rPr lang="ru-RU" sz="2000" dirty="0"/>
              <a:t>времени. </a:t>
            </a:r>
            <a:r>
              <a:rPr lang="ru-RU" sz="2000" dirty="0" smtClean="0"/>
              <a:t>В итоге общее </a:t>
            </a:r>
            <a:r>
              <a:rPr lang="ru-RU" sz="2000" dirty="0"/>
              <a:t>время работы </a:t>
            </a:r>
            <a:r>
              <a:rPr lang="ru-RU" sz="2000" dirty="0" smtClean="0"/>
              <a:t>алгоритма</a:t>
            </a:r>
            <a:r>
              <a:rPr lang="en-US" sz="2000" dirty="0"/>
              <a:t> </a:t>
            </a:r>
            <a:r>
              <a:rPr lang="ru-RU" sz="2000" i="1" dirty="0" smtClean="0"/>
              <a:t>О(E*</a:t>
            </a:r>
            <a:r>
              <a:rPr lang="ru-RU" sz="2000" i="1" dirty="0" err="1" smtClean="0"/>
              <a:t>lgE</a:t>
            </a:r>
            <a:r>
              <a:rPr lang="ru-RU" sz="2000" i="1" dirty="0"/>
              <a:t>). </a:t>
            </a:r>
            <a:r>
              <a:rPr lang="ru-RU" sz="2000" i="1" dirty="0" smtClean="0"/>
              <a:t/>
            </a:r>
            <a:br>
              <a:rPr lang="ru-RU" sz="2000" i="1" dirty="0" smtClean="0"/>
            </a:b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303366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9269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Свойства минимального остова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21779"/>
            <a:ext cx="8064896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/>
              <a:t>Минимальный остов уникален, если веса всех рёбер различны. В противном случае, может существовать несколько минимальных остовов (конкретные алгоритмы </a:t>
            </a:r>
            <a:r>
              <a:rPr lang="ru-RU" sz="2000" dirty="0" smtClean="0"/>
              <a:t>получают </a:t>
            </a:r>
            <a:r>
              <a:rPr lang="ru-RU" sz="2000" dirty="0"/>
              <a:t>один из возможных остовов</a:t>
            </a:r>
            <a:r>
              <a:rPr lang="ru-RU" sz="2000" dirty="0" smtClean="0"/>
              <a:t>).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Остов </a:t>
            </a:r>
            <a:r>
              <a:rPr lang="ru-RU" sz="2000" dirty="0"/>
              <a:t>максимального веса ищется аналогично остову минимального веса, достаточно поменять знаки всех рёбер на </a:t>
            </a:r>
            <a:r>
              <a:rPr lang="ru-RU" sz="2000" dirty="0" smtClean="0"/>
              <a:t>противоположные (в алгоритме Прима заменить </a:t>
            </a:r>
            <a:r>
              <a:rPr lang="en-US" sz="2000" dirty="0" smtClean="0"/>
              <a:t>key(</a:t>
            </a:r>
            <a:r>
              <a:rPr lang="en-US" sz="2000" b="1" i="1" dirty="0" smtClean="0"/>
              <a:t>r</a:t>
            </a:r>
            <a:r>
              <a:rPr lang="en-US" sz="2000" dirty="0" smtClean="0"/>
              <a:t>) = 0 </a:t>
            </a:r>
            <a:r>
              <a:rPr lang="ru-RU" sz="2000" dirty="0" smtClean="0"/>
              <a:t>на</a:t>
            </a:r>
            <a:r>
              <a:rPr lang="en-US" sz="2000" dirty="0" smtClean="0"/>
              <a:t> </a:t>
            </a:r>
            <a:r>
              <a:rPr lang="en-US" sz="2000" i="1" dirty="0" smtClean="0"/>
              <a:t>–</a:t>
            </a:r>
            <a:r>
              <a:rPr lang="ru-RU" sz="2000" i="1" dirty="0" smtClean="0"/>
              <a:t>бесконечность</a:t>
            </a:r>
            <a:r>
              <a:rPr lang="ru-RU" sz="2000" dirty="0" smtClean="0"/>
              <a:t>, а </a:t>
            </a:r>
            <a:r>
              <a:rPr lang="ru-RU" sz="2000" i="1" dirty="0" smtClean="0"/>
              <a:t>бесконечности</a:t>
            </a:r>
            <a:r>
              <a:rPr lang="ru-RU" sz="2000" dirty="0" smtClean="0"/>
              <a:t> на 0) </a:t>
            </a:r>
            <a:r>
              <a:rPr lang="ru-RU" sz="2000" dirty="0"/>
              <a:t>и выполнить любой из </a:t>
            </a:r>
            <a:r>
              <a:rPr lang="ru-RU" sz="2000" dirty="0" smtClean="0"/>
              <a:t>алгоритмов поиска </a:t>
            </a:r>
            <a:r>
              <a:rPr lang="ru-RU" sz="2000" dirty="0"/>
              <a:t>минимального остова.</a:t>
            </a:r>
          </a:p>
        </p:txBody>
      </p:sp>
    </p:spTree>
    <p:extLst>
      <p:ext uri="{BB962C8B-B14F-4D97-AF65-F5344CB8AC3E}">
        <p14:creationId xmlns:p14="http://schemas.microsoft.com/office/powerpoint/2010/main" val="199513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22797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Система непересекающихся множеств: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91820" y="1268760"/>
            <a:ext cx="824010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СНМ (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DSU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ru-RU" sz="2000" dirty="0" smtClean="0"/>
              <a:t> -</a:t>
            </a:r>
            <a:r>
              <a:rPr lang="ru-RU" sz="2000" dirty="0"/>
              <a:t> </a:t>
            </a:r>
            <a:r>
              <a:rPr lang="ru-RU" sz="2000" dirty="0" smtClean="0"/>
              <a:t>структура, позволяющая хранить элементы в отдельных множествах, быстро узнавать, в каком множестве находится данный элемент, и объединять два множества .</a:t>
            </a:r>
          </a:p>
          <a:p>
            <a:endParaRPr lang="ru-RU" sz="500" dirty="0" smtClean="0"/>
          </a:p>
          <a:p>
            <a:r>
              <a:rPr lang="ru-RU" sz="2000" dirty="0" smtClean="0"/>
              <a:t>Каждое множество в </a:t>
            </a:r>
            <a:r>
              <a:rPr lang="ru-RU" sz="2000" b="1" dirty="0" smtClean="0"/>
              <a:t>СНМ</a:t>
            </a:r>
            <a:r>
              <a:rPr lang="ru-RU" sz="2000" dirty="0" smtClean="0"/>
              <a:t> определяется своим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представителем</a:t>
            </a:r>
            <a:r>
              <a:rPr lang="ru-RU" sz="2000" dirty="0" smtClean="0"/>
              <a:t>, который </a:t>
            </a:r>
            <a:r>
              <a:rPr lang="ru-RU" sz="2000" smtClean="0"/>
              <a:t>может меняться </a:t>
            </a:r>
            <a:r>
              <a:rPr lang="ru-RU" sz="2000" dirty="0" smtClean="0"/>
              <a:t>со временем (после слияния множеств).</a:t>
            </a:r>
          </a:p>
          <a:p>
            <a:endParaRPr lang="ru-RU" sz="500" dirty="0"/>
          </a:p>
          <a:p>
            <a:r>
              <a:rPr lang="ru-RU" sz="2000" dirty="0" smtClean="0"/>
              <a:t>Базовый интерфейс </a:t>
            </a:r>
            <a:r>
              <a:rPr lang="ru-RU" sz="2000" b="1" dirty="0" smtClean="0"/>
              <a:t>СНМ</a:t>
            </a:r>
            <a:r>
              <a:rPr lang="ru-RU" sz="2000" dirty="0" smtClean="0"/>
              <a:t>:</a:t>
            </a:r>
          </a:p>
          <a:p>
            <a:endParaRPr lang="ru-RU" sz="500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/>
              <a:t> </a:t>
            </a:r>
            <a:r>
              <a:rPr lang="en-US" sz="2000" b="1" i="1" dirty="0" err="1" smtClean="0"/>
              <a:t>makeSet</a:t>
            </a:r>
            <a:r>
              <a:rPr lang="en-US" sz="2000" b="1" i="1" dirty="0" smtClean="0"/>
              <a:t>( u )</a:t>
            </a:r>
            <a:r>
              <a:rPr lang="ru-RU" sz="2000" dirty="0"/>
              <a:t> </a:t>
            </a:r>
            <a:r>
              <a:rPr lang="en-US" sz="2000" dirty="0" smtClean="0"/>
              <a:t>- </a:t>
            </a:r>
            <a:r>
              <a:rPr lang="ru-RU" sz="2000" dirty="0" smtClean="0"/>
              <a:t>добавляет новый </a:t>
            </a:r>
            <a:r>
              <a:rPr lang="ru-RU" sz="2000" dirty="0"/>
              <a:t>элемент , помещая его в новое множество, состоящее из </a:t>
            </a:r>
            <a:r>
              <a:rPr lang="ru-RU" sz="2000" dirty="0" smtClean="0"/>
              <a:t>него одного.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000" b="1" i="1" dirty="0" err="1" smtClean="0"/>
              <a:t>unionSet</a:t>
            </a:r>
            <a:r>
              <a:rPr lang="en-US" sz="2000" b="1" i="1" dirty="0" smtClean="0"/>
              <a:t>( u, v )</a:t>
            </a:r>
            <a:r>
              <a:rPr lang="ru-RU" sz="2000" dirty="0"/>
              <a:t> </a:t>
            </a:r>
            <a:r>
              <a:rPr lang="en-US" sz="2000" dirty="0" smtClean="0"/>
              <a:t>-</a:t>
            </a:r>
            <a:r>
              <a:rPr lang="ru-RU" sz="2000" dirty="0"/>
              <a:t> объединяет два </a:t>
            </a:r>
            <a:r>
              <a:rPr lang="ru-RU" sz="2000" dirty="0" smtClean="0"/>
              <a:t>множества, представителями которых являются указанные элементы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000" b="1" i="1" dirty="0" err="1" smtClean="0"/>
              <a:t>findSet</a:t>
            </a:r>
            <a:r>
              <a:rPr lang="en-US" sz="2000" b="1" i="1" dirty="0" smtClean="0"/>
              <a:t>( u )</a:t>
            </a:r>
            <a:r>
              <a:rPr lang="ru-RU" sz="2000" dirty="0"/>
              <a:t> </a:t>
            </a:r>
            <a:r>
              <a:rPr lang="en-US" sz="2000" dirty="0" smtClean="0"/>
              <a:t>-</a:t>
            </a:r>
            <a:r>
              <a:rPr lang="ru-RU" sz="2000" dirty="0"/>
              <a:t> </a:t>
            </a:r>
            <a:r>
              <a:rPr lang="ru-RU" sz="2000" dirty="0" smtClean="0"/>
              <a:t>возвращает</a:t>
            </a:r>
            <a:r>
              <a:rPr lang="en-US" sz="2000" dirty="0" smtClean="0"/>
              <a:t> </a:t>
            </a:r>
            <a:r>
              <a:rPr lang="ru-RU" sz="2000" dirty="0" smtClean="0"/>
              <a:t>представителя множества, в котором</a:t>
            </a:r>
            <a:r>
              <a:rPr lang="ru-RU" sz="2000" dirty="0"/>
              <a:t> находится указанный </a:t>
            </a:r>
            <a:r>
              <a:rPr lang="ru-RU" sz="2000" dirty="0" smtClean="0"/>
              <a:t>элемент</a:t>
            </a:r>
            <a:endParaRPr lang="en-US" sz="2000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/>
          </a:p>
          <a:p>
            <a:r>
              <a:rPr lang="ru-RU" sz="2000" b="1" dirty="0" smtClean="0"/>
              <a:t>СНМ</a:t>
            </a:r>
            <a:r>
              <a:rPr lang="ru-RU" sz="2000" dirty="0" smtClean="0"/>
              <a:t> </a:t>
            </a:r>
            <a:r>
              <a:rPr lang="ru-RU" sz="2000" dirty="0"/>
              <a:t>позволяет делать каждую из этих операций почти </a:t>
            </a:r>
            <a:r>
              <a:rPr lang="ru-RU" sz="2000" dirty="0" smtClean="0"/>
              <a:t>за </a:t>
            </a:r>
            <a:r>
              <a:rPr lang="en-US" sz="2000" i="1" dirty="0" smtClean="0"/>
              <a:t>O(1)</a:t>
            </a:r>
            <a:r>
              <a:rPr lang="ru-RU" sz="2000" dirty="0"/>
              <a:t> </a:t>
            </a:r>
            <a:r>
              <a:rPr lang="ru-RU" sz="2000" dirty="0" smtClean="0"/>
              <a:t>в среднем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2357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662" y="188640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Реализация: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6994" y="658255"/>
            <a:ext cx="8687494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Множества</a:t>
            </a:r>
            <a:r>
              <a:rPr lang="ru-RU" sz="2000" b="1" dirty="0" smtClean="0"/>
              <a:t> СНМ</a:t>
            </a:r>
            <a:r>
              <a:rPr lang="ru-RU" sz="2000" dirty="0" smtClean="0"/>
              <a:t> могут быть представлены в виде </a:t>
            </a:r>
            <a:r>
              <a:rPr lang="ru-RU" sz="2000" dirty="0" smtClean="0"/>
              <a:t>списков:</a:t>
            </a:r>
          </a:p>
          <a:p>
            <a:endParaRPr lang="ru-RU" sz="500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Представитель множества – первый элемент в списке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Каждый элемент списка хранит значение и ссылку на представителя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/>
          </a:p>
          <a:p>
            <a:r>
              <a:rPr lang="ru-RU" sz="2000" dirty="0"/>
              <a:t>Э</a:t>
            </a:r>
            <a:r>
              <a:rPr lang="ru-RU" sz="2000" dirty="0" smtClean="0"/>
              <a:t>то </a:t>
            </a:r>
            <a:r>
              <a:rPr lang="ru-RU" sz="2000" dirty="0" smtClean="0"/>
              <a:t>не </a:t>
            </a:r>
            <a:r>
              <a:rPr lang="ru-RU" sz="2000" dirty="0" smtClean="0"/>
              <a:t>очень</a:t>
            </a:r>
            <a:r>
              <a:rPr lang="ru-RU" sz="2000" dirty="0" smtClean="0"/>
              <a:t> </a:t>
            </a:r>
            <a:r>
              <a:rPr lang="ru-RU" sz="2000" dirty="0" smtClean="0"/>
              <a:t>эффективная </a:t>
            </a:r>
            <a:r>
              <a:rPr lang="ru-RU" sz="2000" dirty="0" smtClean="0"/>
              <a:t>реализация: при объединении множеств нужно поменять ссылки на представителя у всех элементов подвешиваемого списка.</a:t>
            </a:r>
          </a:p>
          <a:p>
            <a:endParaRPr lang="ru-RU" sz="500" dirty="0" smtClean="0"/>
          </a:p>
          <a:p>
            <a:r>
              <a:rPr lang="ru-RU" sz="2000" dirty="0" smtClean="0"/>
              <a:t>Самая быстрая реализация </a:t>
            </a:r>
            <a:r>
              <a:rPr lang="ru-RU" sz="2000" dirty="0" smtClean="0"/>
              <a:t>– </a:t>
            </a:r>
            <a:r>
              <a:rPr lang="ru-RU" sz="2000" b="1" dirty="0" smtClean="0"/>
              <a:t>лес НМ</a:t>
            </a:r>
            <a:r>
              <a:rPr lang="ru-RU" sz="2000" dirty="0" smtClean="0"/>
              <a:t>, </a:t>
            </a:r>
            <a:r>
              <a:rPr lang="ru-RU" sz="2000" dirty="0" smtClean="0"/>
              <a:t>множества представлены деревьями:</a:t>
            </a:r>
            <a:endParaRPr lang="ru-RU" sz="2000" dirty="0" smtClean="0"/>
          </a:p>
          <a:p>
            <a:endParaRPr lang="ru-RU" sz="500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Корень дерева – представитель множества.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Каждый элемент дерева хранит значение и ссылку на родителя, представитель хранит ссылку на самого себя.</a:t>
            </a:r>
          </a:p>
          <a:p>
            <a:endParaRPr lang="ru-RU" sz="500" dirty="0"/>
          </a:p>
          <a:p>
            <a:r>
              <a:rPr lang="ru-RU" sz="2000" dirty="0" smtClean="0"/>
              <a:t>Функции для </a:t>
            </a:r>
            <a:r>
              <a:rPr lang="ru-RU" sz="2000" b="1" i="1" dirty="0" smtClean="0"/>
              <a:t>ЛНМ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000" dirty="0" smtClean="0"/>
              <a:t>при наивной реализации:</a:t>
            </a:r>
          </a:p>
          <a:p>
            <a:endParaRPr lang="ru-RU" sz="500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000" b="1" i="1" dirty="0" err="1" smtClean="0"/>
              <a:t>unionSet</a:t>
            </a:r>
            <a:r>
              <a:rPr lang="en-US" sz="2000" b="1" i="1" dirty="0" smtClean="0"/>
              <a:t>( u, v )</a:t>
            </a:r>
            <a:r>
              <a:rPr lang="ru-RU" sz="2000" b="1" i="1" dirty="0" smtClean="0"/>
              <a:t>: </a:t>
            </a:r>
            <a:r>
              <a:rPr lang="ru-RU" sz="2000" dirty="0" smtClean="0"/>
              <a:t>заставляет корень дерева </a:t>
            </a:r>
            <a:r>
              <a:rPr lang="en-US" sz="2000" b="1" i="1" dirty="0" smtClean="0"/>
              <a:t>u</a:t>
            </a:r>
            <a:r>
              <a:rPr lang="ru-RU" sz="2000" dirty="0" smtClean="0"/>
              <a:t> указывать на корень другого дерева </a:t>
            </a:r>
            <a:r>
              <a:rPr lang="en-US" sz="2000" b="1" i="1" dirty="0" smtClean="0"/>
              <a:t>v</a:t>
            </a:r>
            <a:r>
              <a:rPr lang="ru-RU" sz="2000" dirty="0" smtClean="0"/>
              <a:t>, таким образом одно дерево подвешивается к другому.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n-US" sz="500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000" b="1" i="1" dirty="0" err="1" smtClean="0"/>
              <a:t>findSet</a:t>
            </a:r>
            <a:r>
              <a:rPr lang="en-US" sz="2000" b="1" i="1" dirty="0" smtClean="0"/>
              <a:t>( u )</a:t>
            </a:r>
            <a:r>
              <a:rPr lang="en-US" sz="2000" dirty="0" smtClean="0"/>
              <a:t>: </a:t>
            </a:r>
            <a:r>
              <a:rPr lang="ru-RU" sz="2000" dirty="0" smtClean="0"/>
              <a:t>пробегает от элемента </a:t>
            </a:r>
            <a:r>
              <a:rPr lang="en-US" sz="2000" b="1" i="1" dirty="0" smtClean="0"/>
              <a:t>u</a:t>
            </a:r>
            <a:r>
              <a:rPr lang="ru-RU" sz="2000" dirty="0" smtClean="0"/>
              <a:t> вверх по родителям до корня дерева и возвращает корень.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b="1" i="1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 </a:t>
            </a:r>
            <a:r>
              <a:rPr lang="en-US" sz="2000" b="1" i="1" dirty="0" err="1" smtClean="0"/>
              <a:t>makeSet</a:t>
            </a:r>
            <a:r>
              <a:rPr lang="en-US" sz="2000" b="1" i="1" dirty="0" smtClean="0"/>
              <a:t>( u )</a:t>
            </a:r>
            <a:r>
              <a:rPr lang="ru-RU" sz="2000" b="1" i="1" dirty="0" smtClean="0"/>
              <a:t>:</a:t>
            </a:r>
            <a:r>
              <a:rPr lang="ru-RU" sz="2000" dirty="0" smtClean="0"/>
              <a:t> создает дерево с единственным элементом – корневым</a:t>
            </a:r>
            <a:r>
              <a:rPr lang="ru-RU" sz="2000" dirty="0" smtClean="0"/>
              <a:t>.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ru-RU" sz="500" dirty="0" smtClean="0"/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ru-RU" sz="2000" dirty="0" smtClean="0"/>
              <a:t>Корни деревьев хранятся в хэш-таблице или другой структуре, позволяющей быстро обращаться к своим элементам.</a:t>
            </a:r>
            <a:endParaRPr lang="ru-RU" sz="2000" dirty="0" smtClean="0"/>
          </a:p>
          <a:p>
            <a:pPr>
              <a:buClr>
                <a:schemeClr val="accent6">
                  <a:lumMod val="75000"/>
                </a:schemeClr>
              </a:buClr>
            </a:pPr>
            <a:endParaRPr lang="ru-RU" sz="500" dirty="0" smtClean="0"/>
          </a:p>
          <a:p>
            <a:pPr>
              <a:buClr>
                <a:schemeClr val="accent6">
                  <a:lumMod val="75000"/>
                </a:schemeClr>
              </a:buClr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2698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109396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1167" y="263284"/>
            <a:ext cx="887264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Алгоритмы Прима</a:t>
            </a:r>
            <a:r>
              <a:rPr lang="ru-RU" sz="2000" b="1" dirty="0"/>
              <a:t> </a:t>
            </a:r>
            <a:r>
              <a:rPr lang="ru-RU" sz="2000" b="1" dirty="0" smtClean="0"/>
              <a:t> и </a:t>
            </a:r>
            <a:r>
              <a:rPr lang="ru-RU" sz="2000" b="1" dirty="0" err="1" smtClean="0"/>
              <a:t>Краскала</a:t>
            </a:r>
            <a:r>
              <a:rPr lang="ru-RU" sz="2000" dirty="0" smtClean="0"/>
              <a:t> —</a:t>
            </a:r>
            <a:r>
              <a:rPr lang="ru-RU" sz="2000" dirty="0"/>
              <a:t> </a:t>
            </a:r>
            <a:r>
              <a:rPr lang="ru-RU" sz="2000" dirty="0" smtClean="0"/>
              <a:t>алгоритмы</a:t>
            </a:r>
            <a:r>
              <a:rPr lang="ru-RU" sz="2000" dirty="0"/>
              <a:t> построения 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минимального </a:t>
            </a:r>
            <a:r>
              <a:rPr lang="ru-RU" sz="2000" dirty="0" err="1" smtClean="0">
                <a:solidFill>
                  <a:schemeClr val="accent6">
                    <a:lumMod val="75000"/>
                  </a:schemeClr>
                </a:solidFill>
              </a:rPr>
              <a:t>остовного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000" dirty="0"/>
              <a:t>дерева взвешенного связного неориентированного графа.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3856" y="1003089"/>
            <a:ext cx="49001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>
                <a:solidFill>
                  <a:schemeClr val="accent6">
                    <a:lumMod val="75000"/>
                  </a:schemeClr>
                </a:solidFill>
              </a:rPr>
              <a:t>Остовное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 дерево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ru-RU" sz="2000" dirty="0"/>
              <a:t>графа состоит из минимального (т. е. не содержащего циклов) подмножества рёбер графа, таких, что из любой вершины графа можно попасть в любую другую вершину, двигаясь по этим рёбрам.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30803" y="2996952"/>
            <a:ext cx="4446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Минимальное </a:t>
            </a:r>
            <a:r>
              <a:rPr lang="ru-RU" sz="2000" b="1" dirty="0" err="1">
                <a:solidFill>
                  <a:schemeClr val="accent6">
                    <a:lumMod val="75000"/>
                  </a:schemeClr>
                </a:solidFill>
              </a:rPr>
              <a:t>остовное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</a:rPr>
              <a:t>дерево (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MST)</a:t>
            </a:r>
            <a:r>
              <a:rPr lang="ru-RU" sz="2000" dirty="0"/>
              <a:t> </a:t>
            </a:r>
            <a:r>
              <a:rPr lang="ru-RU" sz="2000" dirty="0" smtClean="0"/>
              <a:t>в </a:t>
            </a:r>
            <a:r>
              <a:rPr lang="ru-RU" sz="2000" dirty="0"/>
              <a:t>связанном взвешенном неориентированном графе — это </a:t>
            </a:r>
            <a:r>
              <a:rPr lang="ru-RU" sz="2000" dirty="0" err="1"/>
              <a:t>остовное</a:t>
            </a:r>
            <a:r>
              <a:rPr lang="ru-RU" sz="2000" dirty="0"/>
              <a:t> дерево этого графа, имеющее минимальный возможный вес, где под весом дерева понимается сумма весов входящих в него рёбер.</a:t>
            </a:r>
          </a:p>
          <a:p>
            <a:endParaRPr lang="ru-RU" sz="2000" dirty="0"/>
          </a:p>
        </p:txBody>
      </p:sp>
      <p:pic>
        <p:nvPicPr>
          <p:cNvPr id="1026" name="Picture 2" descr="C:\Users\Чайный Гриб\Desktop\800px-Minimum_spanning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835" y="1760042"/>
            <a:ext cx="4127096" cy="332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6023" y="5661247"/>
            <a:ext cx="42650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Алгоритм Прима </a:t>
            </a:r>
            <a:r>
              <a:rPr lang="ru-RU" sz="1600" dirty="0"/>
              <a:t>впервые был открыт в 1930 </a:t>
            </a:r>
            <a:r>
              <a:rPr lang="ru-RU" sz="1600" dirty="0" smtClean="0"/>
              <a:t>году  </a:t>
            </a:r>
            <a:r>
              <a:rPr lang="ru-RU" sz="1600" dirty="0"/>
              <a:t>чешским математиком </a:t>
            </a:r>
            <a:r>
              <a:rPr lang="ru-RU" sz="1600" dirty="0" smtClean="0"/>
              <a:t>В. </a:t>
            </a:r>
            <a:r>
              <a:rPr lang="ru-RU" sz="1600" dirty="0" err="1"/>
              <a:t>Ярником</a:t>
            </a:r>
            <a:r>
              <a:rPr lang="ru-RU" sz="1600" dirty="0"/>
              <a:t>, позже </a:t>
            </a:r>
            <a:r>
              <a:rPr lang="ru-RU" sz="1600" dirty="0" err="1"/>
              <a:t>переоткрыт</a:t>
            </a:r>
            <a:r>
              <a:rPr lang="ru-RU" sz="1600" dirty="0"/>
              <a:t> </a:t>
            </a:r>
            <a:r>
              <a:rPr lang="ru-RU" sz="1600" dirty="0" smtClean="0"/>
              <a:t>Р. </a:t>
            </a:r>
            <a:r>
              <a:rPr lang="ru-RU" sz="1600" dirty="0" err="1"/>
              <a:t>Примом</a:t>
            </a:r>
            <a:r>
              <a:rPr lang="ru-RU" sz="1600" dirty="0"/>
              <a:t> в 1957 году, и, независимо от них, Э. </a:t>
            </a:r>
            <a:r>
              <a:rPr lang="ru-RU" sz="1600" dirty="0" err="1"/>
              <a:t>Дейкстрой</a:t>
            </a:r>
            <a:r>
              <a:rPr lang="ru-RU" sz="1600" dirty="0"/>
              <a:t> в 1959 году.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45991" y="5661247"/>
            <a:ext cx="4364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Алгоритм </a:t>
            </a:r>
            <a:r>
              <a:rPr lang="ru-RU" sz="1600" b="1" dirty="0" err="1" smtClean="0"/>
              <a:t>Краскала</a:t>
            </a:r>
            <a:r>
              <a:rPr lang="ru-RU" sz="1600" b="1" dirty="0" smtClean="0"/>
              <a:t> </a:t>
            </a:r>
            <a:r>
              <a:rPr lang="ru-RU" sz="1600" dirty="0"/>
              <a:t>описан </a:t>
            </a:r>
            <a:r>
              <a:rPr lang="ru-RU" sz="1600" dirty="0" smtClean="0"/>
              <a:t>Дж. </a:t>
            </a:r>
            <a:r>
              <a:rPr lang="ru-RU" sz="1600" dirty="0" err="1" smtClean="0"/>
              <a:t>Краскалом</a:t>
            </a:r>
            <a:r>
              <a:rPr lang="ru-RU" sz="1600" dirty="0"/>
              <a:t> в 1956 году</a:t>
            </a:r>
            <a:r>
              <a:rPr lang="ru-RU" sz="1600" dirty="0" smtClean="0"/>
              <a:t>, и </a:t>
            </a:r>
            <a:r>
              <a:rPr lang="ru-RU" sz="1600" dirty="0"/>
              <a:t>почти не отличается от </a:t>
            </a:r>
            <a:r>
              <a:rPr lang="ru-RU" sz="1600" dirty="0" err="1"/>
              <a:t>aлгоритма</a:t>
            </a:r>
            <a:r>
              <a:rPr lang="ru-RU" sz="1600" dirty="0"/>
              <a:t> </a:t>
            </a:r>
            <a:r>
              <a:rPr lang="ru-RU" sz="1600" dirty="0" err="1" smtClean="0"/>
              <a:t>Борувки</a:t>
            </a:r>
            <a:r>
              <a:rPr lang="ru-RU" sz="1600" dirty="0" smtClean="0"/>
              <a:t>,</a:t>
            </a:r>
            <a:r>
              <a:rPr lang="ru-RU" sz="1600" dirty="0"/>
              <a:t> </a:t>
            </a:r>
            <a:r>
              <a:rPr lang="ru-RU" sz="1600" dirty="0" smtClean="0"/>
              <a:t>предложенного О. </a:t>
            </a:r>
            <a:r>
              <a:rPr lang="ru-RU" sz="1600" dirty="0" err="1" smtClean="0"/>
              <a:t>Борувкой</a:t>
            </a:r>
            <a:r>
              <a:rPr lang="ru-RU" sz="1600" dirty="0"/>
              <a:t> в 1926 году.</a:t>
            </a:r>
          </a:p>
        </p:txBody>
      </p:sp>
    </p:spTree>
    <p:extLst>
      <p:ext uri="{BB962C8B-B14F-4D97-AF65-F5344CB8AC3E}">
        <p14:creationId xmlns:p14="http://schemas.microsoft.com/office/powerpoint/2010/main" val="171309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17847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Две эвристики: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924794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</a:rPr>
              <a:t>Объединение по рангу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352928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ru-RU" sz="2000" dirty="0" smtClean="0"/>
              <a:t>Индуктивное определение ранга вершины дерева: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ru-RU" sz="500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При создании </a:t>
            </a:r>
            <a:r>
              <a:rPr lang="en-US" sz="2000" b="1" i="1" dirty="0" err="1" smtClean="0"/>
              <a:t>makeSet</a:t>
            </a:r>
            <a:r>
              <a:rPr lang="en-US" sz="2000" b="1" i="1" dirty="0" smtClean="0"/>
              <a:t>( u )</a:t>
            </a:r>
            <a:r>
              <a:rPr lang="ru-RU" sz="2000" b="1" i="1" dirty="0"/>
              <a:t> </a:t>
            </a:r>
            <a:r>
              <a:rPr lang="ru-RU" sz="2000" dirty="0" smtClean="0"/>
              <a:t>дерева его единственной вершине присваивается ранг 0.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Операция </a:t>
            </a:r>
            <a:r>
              <a:rPr lang="en-US" sz="2000" b="1" i="1" dirty="0" err="1" smtClean="0"/>
              <a:t>findSet</a:t>
            </a:r>
            <a:r>
              <a:rPr lang="en-US" sz="2000" b="1" i="1" dirty="0" smtClean="0"/>
              <a:t>( u )</a:t>
            </a:r>
            <a:r>
              <a:rPr lang="ru-RU" sz="2000" b="1" i="1" dirty="0"/>
              <a:t> </a:t>
            </a:r>
            <a:r>
              <a:rPr lang="ru-RU" sz="2000" dirty="0" smtClean="0"/>
              <a:t>не меняет рангов дерева.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При слиянии </a:t>
            </a:r>
            <a:r>
              <a:rPr lang="en-US" sz="2000" b="1" i="1" dirty="0" err="1" smtClean="0"/>
              <a:t>unionSet</a:t>
            </a:r>
            <a:r>
              <a:rPr lang="en-US" sz="2000" b="1" i="1" dirty="0" smtClean="0"/>
              <a:t>( u, v )</a:t>
            </a:r>
            <a:r>
              <a:rPr lang="ru-RU" sz="2000" dirty="0" smtClean="0"/>
              <a:t> двух деревьев</a:t>
            </a:r>
            <a:r>
              <a:rPr lang="en-US" sz="2000" dirty="0" smtClean="0"/>
              <a:t> c </a:t>
            </a:r>
            <a:r>
              <a:rPr lang="ru-RU" sz="2000" dirty="0" smtClean="0"/>
              <a:t>разными рангами корней дерево с меньшим корневым рангом подвешивается к корню дерева с большим рангом, ранги не меняются.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При слиянии двух деревьев с одинаковыми корневыми рангами нет разницы, какое дерево подвешивается к какому, но ранг корня, к которому подвесили дерево, увеличивается на 1, остальные ранги не меняются.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/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ru-RU" sz="2000" dirty="0" smtClean="0"/>
              <a:t>Ранг вершины – верхняя оценка высоты поддерева с корнем в данной вершине.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ru-RU" sz="2000" dirty="0"/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ru-RU" sz="2000" dirty="0" smtClean="0"/>
              <a:t>Эвристика позволяет более компактно совмещать деревья.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/>
          </a:p>
        </p:txBody>
      </p:sp>
    </p:spTree>
    <p:extLst>
      <p:ext uri="{BB962C8B-B14F-4D97-AF65-F5344CB8AC3E}">
        <p14:creationId xmlns:p14="http://schemas.microsoft.com/office/powerpoint/2010/main" val="417641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741" y="339684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</a:rPr>
              <a:t>Сжатие путей: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1740" y="980728"/>
            <a:ext cx="85207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При выполнении </a:t>
            </a:r>
            <a:r>
              <a:rPr lang="en-US" sz="2000" b="1" i="1" dirty="0" err="1" smtClean="0"/>
              <a:t>findSet</a:t>
            </a:r>
            <a:r>
              <a:rPr lang="en-US" sz="2000" b="1" i="1" dirty="0" smtClean="0"/>
              <a:t>( u )</a:t>
            </a:r>
            <a:r>
              <a:rPr lang="ru-RU" sz="2000" dirty="0"/>
              <a:t> </a:t>
            </a:r>
            <a:r>
              <a:rPr lang="ru-RU" sz="2000" dirty="0" smtClean="0"/>
              <a:t>родители всех пройденных вершин меняются на корневую вершину.</a:t>
            </a:r>
          </a:p>
          <a:p>
            <a:endParaRPr lang="ru-RU" sz="500" dirty="0"/>
          </a:p>
          <a:p>
            <a:r>
              <a:rPr lang="ru-RU" sz="2000" dirty="0" smtClean="0"/>
              <a:t>Эвристика позволяет проскакивать нескольких родителей при дальнейшем обращении к когда-то пройденным вершинам.</a:t>
            </a:r>
          </a:p>
          <a:p>
            <a:endParaRPr lang="ru-RU" sz="500" dirty="0"/>
          </a:p>
          <a:p>
            <a:r>
              <a:rPr lang="ru-RU" sz="2000" dirty="0" smtClean="0"/>
              <a:t>Рекурсивная реализация (</a:t>
            </a:r>
            <a:r>
              <a:rPr lang="ru-RU" sz="2000" dirty="0" err="1" smtClean="0"/>
              <a:t>нерекурсивная</a:t>
            </a:r>
            <a:r>
              <a:rPr lang="ru-RU" sz="2000" dirty="0" smtClean="0"/>
              <a:t> требует двух проходов):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668" y="2811232"/>
            <a:ext cx="439729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findSet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(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v):</a:t>
            </a:r>
          </a:p>
          <a:p>
            <a:endParaRPr lang="en-US" sz="5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v == parent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v])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  return v;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return parent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v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]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findSet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parent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v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])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; 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0053" y="4245274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Сложность алгоритма с эвристиками: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78263" y="4941168"/>
            <a:ext cx="8346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Только объединение по рангу</a:t>
            </a:r>
            <a:r>
              <a:rPr lang="ru-RU" sz="2000" i="1" dirty="0" smtClean="0"/>
              <a:t>:  </a:t>
            </a:r>
            <a:r>
              <a:rPr lang="en-US" sz="2000" i="1" dirty="0" smtClean="0"/>
              <a:t>O(m log n) </a:t>
            </a:r>
            <a:r>
              <a:rPr lang="en-US" sz="2000" dirty="0" smtClean="0"/>
              <a:t>(m – </a:t>
            </a:r>
            <a:r>
              <a:rPr lang="ru-RU" sz="2000" dirty="0" smtClean="0"/>
              <a:t>общее кол-во операций, </a:t>
            </a:r>
            <a:r>
              <a:rPr lang="en-US" sz="2000" dirty="0" smtClean="0"/>
              <a:t>n – </a:t>
            </a:r>
            <a:r>
              <a:rPr lang="ru-RU" sz="2000" dirty="0" smtClean="0"/>
              <a:t>количество операций </a:t>
            </a:r>
            <a:r>
              <a:rPr lang="en-US" sz="2000" b="1" i="1" dirty="0" err="1" smtClean="0"/>
              <a:t>makeSet</a:t>
            </a:r>
            <a:r>
              <a:rPr lang="en-US" sz="2000" b="1" i="1" dirty="0" smtClean="0"/>
              <a:t>( u )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i="1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Только сжатие путей:</a:t>
            </a:r>
            <a:r>
              <a:rPr lang="en-US" sz="2000" dirty="0" smtClean="0"/>
              <a:t> </a:t>
            </a:r>
            <a:r>
              <a:rPr lang="en-US" sz="2000" i="1" dirty="0" smtClean="0"/>
              <a:t>O(m log n) </a:t>
            </a:r>
            <a:endParaRPr lang="ru-RU" sz="2000" i="1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Обе эвристики:</a:t>
            </a:r>
            <a:r>
              <a:rPr lang="en-US" sz="2000" dirty="0" smtClean="0"/>
              <a:t> </a:t>
            </a:r>
            <a:r>
              <a:rPr lang="en-US" sz="2000" i="1" dirty="0" smtClean="0"/>
              <a:t>O(m a(m, n)) </a:t>
            </a:r>
            <a:r>
              <a:rPr lang="en-US" sz="2000" dirty="0" smtClean="0"/>
              <a:t>= </a:t>
            </a:r>
            <a:r>
              <a:rPr lang="en-US" sz="2000" i="1" dirty="0" smtClean="0"/>
              <a:t>O(m) </a:t>
            </a:r>
            <a:r>
              <a:rPr lang="en-US" sz="2000" dirty="0" smtClean="0"/>
              <a:t>( a – </a:t>
            </a:r>
            <a:r>
              <a:rPr lang="ru-RU" sz="2000" dirty="0" smtClean="0"/>
              <a:t>обратная функция </a:t>
            </a:r>
            <a:r>
              <a:rPr lang="ru-RU" sz="2000" dirty="0" err="1" smtClean="0"/>
              <a:t>Аккермана</a:t>
            </a:r>
            <a:r>
              <a:rPr lang="ru-RU" sz="2000" dirty="0" smtClean="0"/>
              <a:t>)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2669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76672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Применение СНМ: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56895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Проверка принадлежности одной компоненте связности графа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Хранение дополнительной информации о каждом множестве, в т. ч. длины пути до представителя</a:t>
            </a:r>
            <a:r>
              <a:rPr lang="en-US" sz="2000" dirty="0" smtClean="0"/>
              <a:t>;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Проверка </a:t>
            </a:r>
            <a:r>
              <a:rPr lang="ru-RU" sz="2000" dirty="0" err="1" smtClean="0"/>
              <a:t>двудольности</a:t>
            </a:r>
            <a:r>
              <a:rPr lang="ru-RU" sz="2000" dirty="0" smtClean="0"/>
              <a:t> графа</a:t>
            </a:r>
            <a:r>
              <a:rPr lang="en-US" sz="2000" dirty="0" smtClean="0"/>
              <a:t>;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Поиск мостов в графе</a:t>
            </a:r>
            <a:r>
              <a:rPr lang="en-US" sz="2000" dirty="0" smtClean="0"/>
              <a:t>;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9855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048" y="332656"/>
            <a:ext cx="8784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Оба алгоритма следуют жадной стратегии, на каждом шаге выбирая локально оптимальный вариант, и основываются на следующей схеме:</a:t>
            </a:r>
            <a:endParaRPr lang="ru-R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82880" y="1412776"/>
            <a:ext cx="53390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Общая схема построения минимального </a:t>
            </a:r>
            <a:r>
              <a:rPr lang="ru-RU" sz="2400" b="1" dirty="0" err="1" smtClean="0"/>
              <a:t>остовного</a:t>
            </a:r>
            <a:r>
              <a:rPr lang="ru-RU" sz="2400" b="1" dirty="0" smtClean="0"/>
              <a:t> дерева:</a:t>
            </a:r>
          </a:p>
          <a:p>
            <a:pPr algn="ctr"/>
            <a:endParaRPr lang="ru-RU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048" y="2551549"/>
            <a:ext cx="5051024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К изначально пустому множеству </a:t>
            </a:r>
            <a:r>
              <a:rPr lang="ru-RU" sz="2000" i="1" dirty="0" smtClean="0"/>
              <a:t>А</a:t>
            </a:r>
            <a:r>
              <a:rPr lang="ru-RU" sz="2000" dirty="0" smtClean="0"/>
              <a:t> на каждом шаге добавляется одно ребро.</a:t>
            </a:r>
            <a:endParaRPr lang="en-US" sz="2000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Множество </a:t>
            </a:r>
            <a:r>
              <a:rPr lang="ru-RU" sz="2000" i="1" dirty="0" smtClean="0"/>
              <a:t>А</a:t>
            </a:r>
            <a:r>
              <a:rPr lang="ru-RU" sz="2000" dirty="0" smtClean="0"/>
              <a:t> всегда должно являться подмножеством некоторого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минимального остова </a:t>
            </a:r>
            <a:r>
              <a:rPr lang="ru-RU" sz="2000" dirty="0" smtClean="0"/>
              <a:t>(для изначально пустого множества это условие выполнено).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94809" y="2551549"/>
            <a:ext cx="32514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void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makeMST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():</a:t>
            </a:r>
            <a:endParaRPr lang="ru-RU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ru-RU" sz="6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Set A = {};</a:t>
            </a:r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w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hile (A != </a:t>
            </a:r>
            <a:r>
              <a:rPr lang="ru-RU" sz="2000" b="1" dirty="0" smtClean="0">
                <a:solidFill>
                  <a:schemeClr val="accent5">
                    <a:lumMod val="75000"/>
                  </a:schemeClr>
                </a:solidFill>
              </a:rPr>
              <a:t>остов)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newEdge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findSafeEdge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();</a:t>
            </a:r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  A ←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newEdge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return;</a:t>
            </a:r>
            <a:endParaRPr lang="ru-RU" sz="20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048" y="4854059"/>
            <a:ext cx="8762395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Добавляемое на очередном шаге ребро </a:t>
            </a:r>
            <a:r>
              <a:rPr lang="ru-RU" sz="2000" b="1" dirty="0" smtClean="0"/>
              <a:t>(</a:t>
            </a:r>
            <a:r>
              <a:rPr lang="en-US" sz="2000" b="1" dirty="0" smtClean="0"/>
              <a:t>u, v)</a:t>
            </a:r>
            <a:r>
              <a:rPr lang="ru-RU" sz="2000" dirty="0" smtClean="0"/>
              <a:t> не должно нарушать свойства множества </a:t>
            </a:r>
            <a:r>
              <a:rPr lang="ru-RU" sz="2000" i="1" dirty="0" smtClean="0"/>
              <a:t>А</a:t>
            </a:r>
            <a:r>
              <a:rPr lang="en-US" sz="2000" dirty="0" smtClean="0"/>
              <a:t>: {</a:t>
            </a:r>
            <a:r>
              <a:rPr lang="en-US" sz="2000" b="1" dirty="0" smtClean="0"/>
              <a:t>(u, v)</a:t>
            </a:r>
            <a:r>
              <a:rPr lang="en-US" sz="2000" dirty="0" smtClean="0"/>
              <a:t>}</a:t>
            </a:r>
            <a:r>
              <a:rPr lang="en-US" sz="2000" b="1" dirty="0" smtClean="0"/>
              <a:t> </a:t>
            </a:r>
            <a:r>
              <a:rPr lang="en-US" sz="2000" dirty="0" smtClean="0"/>
              <a:t>+ </a:t>
            </a:r>
            <a:r>
              <a:rPr lang="en-US" sz="2000" i="1" dirty="0" smtClean="0"/>
              <a:t>A</a:t>
            </a:r>
            <a:r>
              <a:rPr lang="ru-RU" sz="2000" dirty="0" smtClean="0"/>
              <a:t> тоже должно быть подмножеством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минимального остова</a:t>
            </a:r>
            <a:r>
              <a:rPr lang="ru-RU" sz="2000" dirty="0" smtClean="0"/>
              <a:t>. Такое ребро называется </a:t>
            </a:r>
            <a:r>
              <a:rPr lang="ru-RU" sz="2000" i="1" dirty="0" smtClean="0"/>
              <a:t>безопасным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Добавление ребер происходит до тех пор, пока А не станет остовом.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0304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145" y="3429000"/>
            <a:ext cx="88345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/>
              <a:t>Б</a:t>
            </a:r>
            <a:r>
              <a:rPr lang="ru-RU" sz="2000" dirty="0" smtClean="0"/>
              <a:t>ерётся </a:t>
            </a:r>
            <a:r>
              <a:rPr lang="ru-RU" sz="2000" dirty="0"/>
              <a:t>произвольная вершина и находится ребро, инцидентное данной вершине и обладающее наименьшей </a:t>
            </a:r>
            <a:r>
              <a:rPr lang="ru-RU" sz="2000" dirty="0" smtClean="0"/>
              <a:t>стоимостью.</a:t>
            </a:r>
            <a:endParaRPr lang="en-US" sz="2000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Найденное </a:t>
            </a:r>
            <a:r>
              <a:rPr lang="ru-RU" sz="2000" dirty="0"/>
              <a:t>ребро и соединяемые им две вершины образуют </a:t>
            </a:r>
            <a:r>
              <a:rPr lang="ru-RU" sz="2000" dirty="0" smtClean="0"/>
              <a:t>дерево.</a:t>
            </a:r>
            <a:endParaRPr lang="en-US" sz="2000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Затем</a:t>
            </a:r>
            <a:r>
              <a:rPr lang="ru-RU" sz="2000" dirty="0"/>
              <a:t>, рассматриваются рёбра графа, один конец которых — уже принадлежащая дереву вершина, а другой — нет; из этих рёбер выбирается ребро наименьшей </a:t>
            </a:r>
            <a:r>
              <a:rPr lang="ru-RU" sz="2000" dirty="0" smtClean="0"/>
              <a:t>стоимости (по следствию это ребро </a:t>
            </a:r>
            <a:r>
              <a:rPr lang="ru-RU" sz="2000" i="1" dirty="0" smtClean="0"/>
              <a:t>безопасное</a:t>
            </a:r>
            <a:r>
              <a:rPr lang="ru-RU" sz="2000" dirty="0" smtClean="0"/>
              <a:t>).</a:t>
            </a:r>
            <a:endParaRPr lang="en-US" sz="2000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Выбираемое </a:t>
            </a:r>
            <a:r>
              <a:rPr lang="ru-RU" sz="2000" dirty="0"/>
              <a:t>на каждом шаге ребро присоединяется к </a:t>
            </a:r>
            <a:r>
              <a:rPr lang="ru-RU" sz="2000" dirty="0" smtClean="0"/>
              <a:t>дереву.</a:t>
            </a:r>
            <a:endParaRPr lang="en-US" sz="2000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Рост </a:t>
            </a:r>
            <a:r>
              <a:rPr lang="ru-RU" sz="2000" dirty="0"/>
              <a:t>дерева происходит до тех пор, пока не будут исчерпаны все вершины исходного графа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985076" y="2838040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 smtClean="0"/>
              <a:t>Алгоритм Прима: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9451" y="205002"/>
            <a:ext cx="8655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Т. к. на каждом шаге множество </a:t>
            </a:r>
            <a:r>
              <a:rPr lang="ru-RU" sz="2000" i="1" dirty="0" smtClean="0"/>
              <a:t>А</a:t>
            </a:r>
            <a:r>
              <a:rPr lang="ru-RU" sz="2000" dirty="0" smtClean="0"/>
              <a:t> остается подмножеством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минимального остова</a:t>
            </a:r>
            <a:r>
              <a:rPr lang="ru-RU" sz="2000" dirty="0" smtClean="0"/>
              <a:t>, полученный в результате работы алгоритма остов будет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минимальным</a:t>
            </a:r>
            <a:r>
              <a:rPr lang="ru-RU" sz="2000" dirty="0" smtClean="0"/>
              <a:t>.</a:t>
            </a:r>
          </a:p>
          <a:p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71902" y="1093980"/>
            <a:ext cx="86550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Существует теорема о безопасных ребрах, </a:t>
            </a:r>
            <a:r>
              <a:rPr lang="ru-RU" sz="2000" dirty="0" smtClean="0">
                <a:solidFill>
                  <a:schemeClr val="accent5">
                    <a:lumMod val="75000"/>
                  </a:schemeClr>
                </a:solidFill>
              </a:rPr>
              <a:t>следствие</a:t>
            </a:r>
            <a:r>
              <a:rPr lang="ru-RU" sz="2000" dirty="0" smtClean="0"/>
              <a:t> из которой утверждает, что ребро с наименьшим весом среди ребер, соединяющих вершины, принадлежащие нашему дереву А, с вершинами не из А, является </a:t>
            </a:r>
            <a:r>
              <a:rPr lang="ru-RU" sz="2000" i="1" dirty="0" smtClean="0"/>
              <a:t>безопасным</a:t>
            </a:r>
            <a:r>
              <a:rPr lang="en-US" sz="2000" dirty="0" smtClean="0"/>
              <a:t>.</a:t>
            </a:r>
          </a:p>
          <a:p>
            <a:r>
              <a:rPr lang="ru-RU" sz="2000" b="1" dirty="0" smtClean="0"/>
              <a:t>Алгоритмы </a:t>
            </a:r>
            <a:r>
              <a:rPr lang="ru-RU" sz="2000" b="1" dirty="0" err="1" smtClean="0"/>
              <a:t>Краскала</a:t>
            </a:r>
            <a:r>
              <a:rPr lang="ru-RU" sz="2000" b="1" dirty="0" smtClean="0"/>
              <a:t> и Прима</a:t>
            </a:r>
            <a:r>
              <a:rPr lang="ru-RU" sz="2000" dirty="0" smtClean="0"/>
              <a:t> пользуются этим </a:t>
            </a:r>
            <a:r>
              <a:rPr lang="ru-RU" sz="2000" dirty="0" smtClean="0">
                <a:solidFill>
                  <a:schemeClr val="accent5">
                    <a:lumMod val="75000"/>
                  </a:schemeClr>
                </a:solidFill>
              </a:rPr>
              <a:t>следствием</a:t>
            </a:r>
            <a:r>
              <a:rPr lang="ru-RU" sz="2000" dirty="0" smtClean="0"/>
              <a:t>, но реализуют поиск </a:t>
            </a:r>
            <a:r>
              <a:rPr lang="ru-RU" sz="2000" i="1" dirty="0" smtClean="0"/>
              <a:t>безопасных</a:t>
            </a:r>
            <a:r>
              <a:rPr lang="ru-RU" sz="2000" dirty="0" smtClean="0"/>
              <a:t> ребер по-разному.</a:t>
            </a:r>
          </a:p>
          <a:p>
            <a:endParaRPr lang="ru-RU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9007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Чайный Гриб\Desktop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3975"/>
            <a:ext cx="2646294" cy="221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Чайный Гриб\Desktop\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2363554"/>
            <a:ext cx="2736304" cy="229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47864" y="143975"/>
            <a:ext cx="10801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MST</a:t>
            </a:r>
            <a:endParaRPr lang="ru-RU" b="1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r>
              <a:rPr lang="en-US" dirty="0" smtClean="0"/>
              <a:t>{ }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{ D }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{ D, A }</a:t>
            </a:r>
          </a:p>
          <a:p>
            <a:pPr algn="ctr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153900"/>
            <a:ext cx="2201077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Ребра графа для</a:t>
            </a:r>
          </a:p>
          <a:p>
            <a:pPr algn="ctr"/>
            <a:r>
              <a:rPr lang="ru-RU" b="1" dirty="0" smtClean="0"/>
              <a:t>рассмотрения</a:t>
            </a:r>
            <a:endParaRPr lang="en-US" b="1" dirty="0" smtClean="0"/>
          </a:p>
          <a:p>
            <a:pPr algn="ctr"/>
            <a:endParaRPr lang="ru-RU" b="1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r>
              <a:rPr lang="en-US" dirty="0" smtClean="0"/>
              <a:t>(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dirty="0" smtClean="0"/>
              <a:t>, D ) = 5</a:t>
            </a:r>
          </a:p>
          <a:p>
            <a:pPr algn="ctr"/>
            <a:r>
              <a:rPr lang="en-US" dirty="0" smtClean="0"/>
              <a:t>( F, D ) = 6</a:t>
            </a:r>
          </a:p>
          <a:p>
            <a:pPr algn="ctr"/>
            <a:r>
              <a:rPr lang="en-US" dirty="0" smtClean="0"/>
              <a:t>( B, D ) = 9</a:t>
            </a:r>
          </a:p>
          <a:p>
            <a:pPr algn="ctr"/>
            <a:r>
              <a:rPr lang="en-US" dirty="0" smtClean="0"/>
              <a:t>( E, D ) = 15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</a:t>
            </a:r>
            <a:r>
              <a:rPr lang="en-US" dirty="0" smtClean="0"/>
              <a:t>, D ) = 6</a:t>
            </a:r>
          </a:p>
          <a:p>
            <a:pPr algn="ctr"/>
            <a:r>
              <a:rPr lang="en-US" dirty="0" smtClean="0"/>
              <a:t>( B, A ) = 7</a:t>
            </a:r>
          </a:p>
          <a:p>
            <a:pPr algn="ctr"/>
            <a:r>
              <a:rPr lang="en-US" dirty="0" smtClean="0"/>
              <a:t>( B, D ) = 9</a:t>
            </a:r>
          </a:p>
          <a:p>
            <a:pPr algn="ctr"/>
            <a:r>
              <a:rPr lang="en-US" dirty="0" smtClean="0"/>
              <a:t>( E, D ) = 15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773077" y="181388"/>
            <a:ext cx="22010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Вершины графа не рассмотренные</a:t>
            </a:r>
            <a:endParaRPr lang="en-US" b="1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{ A, B, C, D, E, F, G }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{ A, B, C, E, F, G }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{ B, C, E, F, G }</a:t>
            </a:r>
          </a:p>
          <a:p>
            <a:pPr algn="ctr"/>
            <a:endParaRPr lang="en-US" dirty="0" smtClean="0"/>
          </a:p>
        </p:txBody>
      </p:sp>
      <p:pic>
        <p:nvPicPr>
          <p:cNvPr id="2053" name="Picture 5" descr="C:\Users\Чайный Гриб\Desktop\презентация\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4562924"/>
            <a:ext cx="2736304" cy="229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86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9202" y="188501"/>
            <a:ext cx="153040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MST</a:t>
            </a:r>
            <a:endParaRPr lang="ru-RU" b="1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r>
              <a:rPr lang="en-US" dirty="0" smtClean="0"/>
              <a:t>{ D, A, F }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{ D, A, F, B }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{ D, A, F, B, E }</a:t>
            </a:r>
          </a:p>
          <a:p>
            <a:pPr algn="ctr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740132" y="153900"/>
            <a:ext cx="2201077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Ребра графа для</a:t>
            </a:r>
          </a:p>
          <a:p>
            <a:pPr algn="ctr"/>
            <a:r>
              <a:rPr lang="ru-RU" b="1" dirty="0" smtClean="0"/>
              <a:t>рассмотрения</a:t>
            </a:r>
            <a:endParaRPr lang="en-US" b="1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(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dirty="0" smtClean="0"/>
              <a:t>, A ) = 7</a:t>
            </a:r>
          </a:p>
          <a:p>
            <a:pPr algn="ctr"/>
            <a:r>
              <a:rPr lang="en-US" dirty="0" smtClean="0"/>
              <a:t>( E, F ) = 8</a:t>
            </a:r>
          </a:p>
          <a:p>
            <a:pPr algn="ctr"/>
            <a:r>
              <a:rPr lang="en-US" dirty="0" smtClean="0"/>
              <a:t>( B, D ) = 9</a:t>
            </a:r>
          </a:p>
          <a:p>
            <a:pPr algn="ctr"/>
            <a:r>
              <a:rPr lang="en-US" dirty="0" smtClean="0"/>
              <a:t>( G, F ) = 11</a:t>
            </a:r>
          </a:p>
          <a:p>
            <a:pPr algn="ctr"/>
            <a:r>
              <a:rPr lang="en-US" dirty="0" smtClean="0"/>
              <a:t>( E, D ) = 15</a:t>
            </a:r>
          </a:p>
          <a:p>
            <a:pPr algn="ctr"/>
            <a:endParaRPr lang="ru-RU" dirty="0" smtClean="0"/>
          </a:p>
          <a:p>
            <a:pPr algn="ctr"/>
            <a:r>
              <a:rPr lang="en-US" dirty="0" smtClean="0"/>
              <a:t>(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dirty="0" smtClean="0"/>
              <a:t>, B ) = 7</a:t>
            </a:r>
          </a:p>
          <a:p>
            <a:pPr algn="ctr"/>
            <a:r>
              <a:rPr lang="en-US" dirty="0" smtClean="0"/>
              <a:t>( E, F ) = 8</a:t>
            </a:r>
          </a:p>
          <a:p>
            <a:pPr algn="ctr"/>
            <a:r>
              <a:rPr lang="en-US" dirty="0" smtClean="0"/>
              <a:t>( C, </a:t>
            </a:r>
            <a:r>
              <a:rPr lang="en-US" dirty="0"/>
              <a:t>B</a:t>
            </a:r>
            <a:r>
              <a:rPr lang="en-US" dirty="0" smtClean="0"/>
              <a:t> ) = 8</a:t>
            </a:r>
          </a:p>
          <a:p>
            <a:pPr algn="ctr"/>
            <a:r>
              <a:rPr lang="en-US" strike="sngStrike" dirty="0" smtClean="0">
                <a:solidFill>
                  <a:schemeClr val="accent5">
                    <a:lumMod val="75000"/>
                  </a:schemeClr>
                </a:solidFill>
              </a:rPr>
              <a:t>( B, D ) = 9</a:t>
            </a:r>
          </a:p>
          <a:p>
            <a:pPr algn="ctr"/>
            <a:r>
              <a:rPr lang="en-US" dirty="0" smtClean="0"/>
              <a:t>( G, F ) = 11</a:t>
            </a:r>
          </a:p>
          <a:p>
            <a:pPr algn="ctr"/>
            <a:r>
              <a:rPr lang="en-US" dirty="0" smtClean="0"/>
              <a:t>( E, D ) = 15</a:t>
            </a:r>
          </a:p>
          <a:p>
            <a:pPr algn="ctr"/>
            <a:endParaRPr lang="ru-RU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(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dirty="0" smtClean="0"/>
              <a:t>, E) = 5</a:t>
            </a:r>
          </a:p>
          <a:p>
            <a:pPr algn="ctr"/>
            <a:r>
              <a:rPr lang="en-US" strike="sngStrike" dirty="0" smtClean="0">
                <a:solidFill>
                  <a:schemeClr val="accent5">
                    <a:lumMod val="75000"/>
                  </a:schemeClr>
                </a:solidFill>
              </a:rPr>
              <a:t>( E, F ) = 8</a:t>
            </a:r>
          </a:p>
          <a:p>
            <a:pPr algn="ctr"/>
            <a:r>
              <a:rPr lang="en-US" dirty="0" smtClean="0"/>
              <a:t>( C, B ) = 8</a:t>
            </a:r>
          </a:p>
          <a:p>
            <a:pPr algn="ctr"/>
            <a:r>
              <a:rPr lang="en-US" strike="sngStrike" dirty="0" smtClean="0">
                <a:solidFill>
                  <a:schemeClr val="accent5">
                    <a:lumMod val="75000"/>
                  </a:schemeClr>
                </a:solidFill>
              </a:rPr>
              <a:t>( B, D ) = 9</a:t>
            </a:r>
          </a:p>
          <a:p>
            <a:pPr algn="ctr"/>
            <a:r>
              <a:rPr lang="en-US" dirty="0" smtClean="0"/>
              <a:t>( G, E ) = 9</a:t>
            </a:r>
          </a:p>
          <a:p>
            <a:pPr algn="ctr"/>
            <a:r>
              <a:rPr lang="en-US" dirty="0" smtClean="0"/>
              <a:t>( G, F ) = 11</a:t>
            </a:r>
          </a:p>
          <a:p>
            <a:pPr algn="ctr"/>
            <a:r>
              <a:rPr lang="en-US" strike="sngStrike" dirty="0" smtClean="0">
                <a:solidFill>
                  <a:schemeClr val="accent5">
                    <a:lumMod val="75000"/>
                  </a:schemeClr>
                </a:solidFill>
              </a:rPr>
              <a:t>( E, D ) = 15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942923" y="181388"/>
            <a:ext cx="22010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Вершины графа не рассмотренные</a:t>
            </a:r>
            <a:endParaRPr lang="en-US" b="1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{ B, C, E, G }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{ C, E, G }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{ C, G }</a:t>
            </a:r>
          </a:p>
          <a:p>
            <a:pPr algn="ctr"/>
            <a:endParaRPr lang="en-US" dirty="0" smtClean="0"/>
          </a:p>
        </p:txBody>
      </p:sp>
      <p:pic>
        <p:nvPicPr>
          <p:cNvPr id="3075" name="Picture 3" descr="C:\Users\Чайный Гриб\Desktop\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9" y="2348880"/>
            <a:ext cx="2773120" cy="232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Чайный Гриб\Desktop\презентация\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50" y="118584"/>
            <a:ext cx="2765277" cy="231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Чайный Гриб\Desktop\презентация\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0" y="4393454"/>
            <a:ext cx="2984037" cy="250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41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54413" y="177757"/>
            <a:ext cx="21216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MST</a:t>
            </a:r>
            <a:endParaRPr lang="ru-RU" b="1" dirty="0" smtClean="0"/>
          </a:p>
          <a:p>
            <a:pPr algn="ctr"/>
            <a:endParaRPr lang="ru-RU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 smtClean="0"/>
          </a:p>
          <a:p>
            <a:pPr algn="ctr"/>
            <a:r>
              <a:rPr lang="en-US" dirty="0" smtClean="0"/>
              <a:t>{ D, A, F, B, E, C }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{ D, A, F, B, E, C, </a:t>
            </a:r>
            <a:r>
              <a:rPr lang="en-US" dirty="0" smtClean="0"/>
              <a:t>G </a:t>
            </a:r>
            <a:r>
              <a:rPr lang="en-US" dirty="0" smtClean="0"/>
              <a:t>}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40132" y="153900"/>
            <a:ext cx="220107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Ребра графа для</a:t>
            </a:r>
          </a:p>
          <a:p>
            <a:pPr algn="ctr"/>
            <a:r>
              <a:rPr lang="ru-RU" b="1" dirty="0" smtClean="0"/>
              <a:t>рассмотрения</a:t>
            </a:r>
            <a:endParaRPr lang="en-US" b="1" dirty="0" smtClean="0"/>
          </a:p>
          <a:p>
            <a:pPr algn="ctr"/>
            <a:endParaRPr lang="en-US" strike="sngStrike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trike="sngStrike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accent5">
                    <a:lumMod val="75000"/>
                  </a:schemeClr>
                </a:solidFill>
              </a:rPr>
              <a:t>( E, F ) = 8</a:t>
            </a:r>
          </a:p>
          <a:p>
            <a:pPr algn="ctr"/>
            <a:r>
              <a:rPr lang="en-US" strike="sngStrike" dirty="0" smtClean="0">
                <a:solidFill>
                  <a:schemeClr val="accent5">
                    <a:lumMod val="75000"/>
                  </a:schemeClr>
                </a:solidFill>
              </a:rPr>
              <a:t>( C, B ) = 8</a:t>
            </a:r>
          </a:p>
          <a:p>
            <a:pPr algn="ctr"/>
            <a:r>
              <a:rPr lang="en-US" strike="sngStrike" dirty="0" smtClean="0">
                <a:solidFill>
                  <a:schemeClr val="accent5">
                    <a:lumMod val="75000"/>
                  </a:schemeClr>
                </a:solidFill>
              </a:rPr>
              <a:t>( B, D ) = 9</a:t>
            </a:r>
          </a:p>
          <a:p>
            <a:pPr algn="ctr"/>
            <a:r>
              <a:rPr lang="en-US" dirty="0" smtClean="0"/>
              <a:t>(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US" dirty="0" smtClean="0"/>
              <a:t>, E ) = 9</a:t>
            </a:r>
          </a:p>
          <a:p>
            <a:pPr algn="ctr"/>
            <a:r>
              <a:rPr lang="en-US" dirty="0" smtClean="0"/>
              <a:t>( G, F ) = 11</a:t>
            </a:r>
          </a:p>
          <a:p>
            <a:pPr algn="ctr"/>
            <a:r>
              <a:rPr lang="en-US" strike="sngStrike" dirty="0" smtClean="0">
                <a:solidFill>
                  <a:schemeClr val="accent5">
                    <a:lumMod val="75000"/>
                  </a:schemeClr>
                </a:solidFill>
              </a:rPr>
              <a:t>( E, D ) = 15</a:t>
            </a:r>
          </a:p>
          <a:p>
            <a:pPr algn="ctr"/>
            <a:endParaRPr lang="en-US" strike="sngStrike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trike="sngStrike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trike="sngStrike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strike="sngStrike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accent5">
                    <a:lumMod val="75000"/>
                  </a:schemeClr>
                </a:solidFill>
              </a:rPr>
              <a:t>( E, F ) = 8</a:t>
            </a:r>
          </a:p>
          <a:p>
            <a:pPr algn="ctr"/>
            <a:r>
              <a:rPr lang="en-US" strike="sngStrike" dirty="0" smtClean="0">
                <a:solidFill>
                  <a:schemeClr val="accent5">
                    <a:lumMod val="75000"/>
                  </a:schemeClr>
                </a:solidFill>
              </a:rPr>
              <a:t>( C, B ) = 8</a:t>
            </a:r>
          </a:p>
          <a:p>
            <a:pPr algn="ctr"/>
            <a:r>
              <a:rPr lang="en-US" strike="sngStrike" dirty="0" smtClean="0">
                <a:solidFill>
                  <a:schemeClr val="accent5">
                    <a:lumMod val="75000"/>
                  </a:schemeClr>
                </a:solidFill>
              </a:rPr>
              <a:t>( B, D ) = 9</a:t>
            </a:r>
          </a:p>
          <a:p>
            <a:pPr algn="ctr"/>
            <a:r>
              <a:rPr lang="en-US" strike="sngStrike" dirty="0" smtClean="0">
                <a:solidFill>
                  <a:schemeClr val="accent5">
                    <a:lumMod val="75000"/>
                  </a:schemeClr>
                </a:solidFill>
              </a:rPr>
              <a:t>( G, F ) = 11</a:t>
            </a:r>
          </a:p>
          <a:p>
            <a:pPr algn="ctr"/>
            <a:r>
              <a:rPr lang="en-US" strike="sngStrike" dirty="0" smtClean="0">
                <a:solidFill>
                  <a:schemeClr val="accent5">
                    <a:lumMod val="75000"/>
                  </a:schemeClr>
                </a:solidFill>
              </a:rPr>
              <a:t>( E, D ) = 15</a:t>
            </a:r>
          </a:p>
          <a:p>
            <a:pPr algn="ctr"/>
            <a:endParaRPr lang="en-US" strike="sngStrike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942923" y="181388"/>
            <a:ext cx="22010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Вершины графа не рассмотренные</a:t>
            </a:r>
            <a:endParaRPr lang="en-US" b="1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{ G }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{ }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pic>
        <p:nvPicPr>
          <p:cNvPr id="4106" name="Picture 10" descr="C:\Users\Чайный Гриб\Desktop\презентация\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23" y="962954"/>
            <a:ext cx="2809886" cy="241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C:\Users\Чайный Гриб\Desktop\презентация\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39" y="3730276"/>
            <a:ext cx="2809886" cy="235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1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Реализация Алгоритма Прима:</a:t>
            </a:r>
          </a:p>
          <a:p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5348" y="836712"/>
            <a:ext cx="857311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На вход алгоритму подаются граф </a:t>
            </a:r>
            <a:r>
              <a:rPr lang="en-US" sz="2000" b="1" i="1" dirty="0" smtClean="0"/>
              <a:t>G</a:t>
            </a:r>
            <a:r>
              <a:rPr lang="ru-RU" sz="2000" dirty="0" smtClean="0"/>
              <a:t> (с весовой функцией </a:t>
            </a:r>
            <a:r>
              <a:rPr lang="en-US" sz="2000" b="1" i="1" dirty="0" smtClean="0"/>
              <a:t>w</a:t>
            </a:r>
            <a:r>
              <a:rPr lang="ru-RU" sz="2000" dirty="0" smtClean="0"/>
              <a:t>) и заранее выбранная начальная вершина </a:t>
            </a:r>
            <a:r>
              <a:rPr lang="en-US" sz="2000" b="1" i="1" dirty="0" smtClean="0"/>
              <a:t>r</a:t>
            </a:r>
            <a:r>
              <a:rPr lang="ru-RU" sz="2000" dirty="0" smtClean="0"/>
              <a:t> для обхода.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Заводится граф </a:t>
            </a:r>
            <a:r>
              <a:rPr lang="ru-RU" sz="2000" b="1" i="1" dirty="0" smtClean="0"/>
              <a:t>А</a:t>
            </a:r>
            <a:r>
              <a:rPr lang="ru-RU" sz="2000" dirty="0" smtClean="0"/>
              <a:t> – будущее минимальное </a:t>
            </a:r>
            <a:r>
              <a:rPr lang="ru-RU" sz="2000" dirty="0" err="1" smtClean="0"/>
              <a:t>остовное</a:t>
            </a:r>
            <a:r>
              <a:rPr lang="ru-RU" sz="2000" dirty="0" smtClean="0"/>
              <a:t> дерево.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Заводится очередь с приоритетами </a:t>
            </a:r>
            <a:r>
              <a:rPr lang="en-US" sz="2000" b="1" i="1" dirty="0" smtClean="0"/>
              <a:t>Q</a:t>
            </a:r>
            <a:r>
              <a:rPr lang="ru-RU" sz="2000" dirty="0" smtClean="0"/>
              <a:t>, в которой будут храниться пары       </a:t>
            </a:r>
            <a:r>
              <a:rPr lang="en-US" sz="2000" i="1" dirty="0" smtClean="0"/>
              <a:t>{</a:t>
            </a:r>
            <a:r>
              <a:rPr lang="ru-RU" sz="2000" i="1" dirty="0" smtClean="0"/>
              <a:t> </a:t>
            </a:r>
            <a:r>
              <a:rPr lang="en-US" sz="2000" b="1" i="1" dirty="0" smtClean="0"/>
              <a:t>v</a:t>
            </a:r>
            <a:r>
              <a:rPr lang="en-US" sz="2000" i="1" dirty="0" smtClean="0"/>
              <a:t>, </a:t>
            </a:r>
            <a:r>
              <a:rPr lang="en-US" sz="2000" b="1" i="1" dirty="0" smtClean="0"/>
              <a:t>p</a:t>
            </a:r>
            <a:r>
              <a:rPr lang="ru-RU" sz="2000" b="1" i="1" dirty="0" smtClean="0"/>
              <a:t>(</a:t>
            </a:r>
            <a:r>
              <a:rPr lang="en-US" sz="2000" b="1" i="1" dirty="0" smtClean="0"/>
              <a:t>v</a:t>
            </a:r>
            <a:r>
              <a:rPr lang="ru-RU" sz="2000" b="1" i="1" dirty="0" smtClean="0"/>
              <a:t>)</a:t>
            </a:r>
            <a:r>
              <a:rPr lang="en-US" sz="2000" i="1" dirty="0" smtClean="0"/>
              <a:t> }</a:t>
            </a:r>
            <a:r>
              <a:rPr lang="ru-RU" sz="2000" dirty="0" smtClean="0"/>
              <a:t>, значением ключа является минимальный вес инцидентных </a:t>
            </a:r>
            <a:r>
              <a:rPr lang="en-US" sz="2000" b="1" i="1" dirty="0" smtClean="0"/>
              <a:t>v</a:t>
            </a:r>
            <a:r>
              <a:rPr lang="ru-RU" sz="2000" b="1" i="1" dirty="0" smtClean="0"/>
              <a:t> </a:t>
            </a:r>
            <a:r>
              <a:rPr lang="ru-RU" sz="2000" dirty="0" smtClean="0"/>
              <a:t>ребер, </a:t>
            </a:r>
            <a:r>
              <a:rPr lang="en-US" sz="2000" b="1" i="1" dirty="0" smtClean="0"/>
              <a:t>p(v)</a:t>
            </a:r>
            <a:r>
              <a:rPr lang="ru-RU" sz="2000" dirty="0" smtClean="0"/>
              <a:t> – указатель на вершину, соединенную с </a:t>
            </a:r>
            <a:r>
              <a:rPr lang="en-US" sz="2000" b="1" i="1" dirty="0" smtClean="0"/>
              <a:t>v</a:t>
            </a:r>
            <a:r>
              <a:rPr lang="en-US" sz="2000" dirty="0" smtClean="0"/>
              <a:t> </a:t>
            </a:r>
            <a:r>
              <a:rPr lang="ru-RU" sz="2000" dirty="0" smtClean="0"/>
              <a:t>ребром с минимальным весом.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За шаг алгоритма из очереди вынимается элемент с наименьшим ключом </a:t>
            </a:r>
            <a:r>
              <a:rPr lang="en-US" sz="2000" i="1" dirty="0" smtClean="0"/>
              <a:t>{</a:t>
            </a:r>
            <a:r>
              <a:rPr lang="ru-RU" sz="2000" i="1" dirty="0" smtClean="0"/>
              <a:t> </a:t>
            </a:r>
            <a:r>
              <a:rPr lang="en-US" sz="2000" b="1" i="1" dirty="0" smtClean="0"/>
              <a:t>v</a:t>
            </a:r>
            <a:r>
              <a:rPr lang="en-US" sz="2000" i="1" dirty="0" smtClean="0"/>
              <a:t>, </a:t>
            </a:r>
            <a:r>
              <a:rPr lang="en-US" sz="2000" b="1" i="1" dirty="0" smtClean="0"/>
              <a:t>p</a:t>
            </a:r>
            <a:r>
              <a:rPr lang="ru-RU" sz="2000" b="1" i="1" dirty="0" smtClean="0"/>
              <a:t>(</a:t>
            </a:r>
            <a:r>
              <a:rPr lang="en-US" sz="2000" b="1" i="1" dirty="0" smtClean="0"/>
              <a:t>v</a:t>
            </a:r>
            <a:r>
              <a:rPr lang="ru-RU" sz="2000" b="1" i="1" dirty="0" smtClean="0"/>
              <a:t>)</a:t>
            </a:r>
            <a:r>
              <a:rPr lang="en-US" sz="2000" i="1" dirty="0" smtClean="0"/>
              <a:t> } </a:t>
            </a:r>
            <a:r>
              <a:rPr lang="ru-RU" sz="2000" i="1" dirty="0" smtClean="0"/>
              <a:t>, </a:t>
            </a:r>
            <a:r>
              <a:rPr lang="ru-RU" sz="2000" dirty="0" smtClean="0"/>
              <a:t>вершина </a:t>
            </a:r>
            <a:r>
              <a:rPr lang="en-US" sz="2000" b="1" i="1" dirty="0" smtClean="0"/>
              <a:t>v</a:t>
            </a:r>
            <a:r>
              <a:rPr lang="en-US" sz="2000" dirty="0" smtClean="0"/>
              <a:t> </a:t>
            </a:r>
            <a:r>
              <a:rPr lang="ru-RU" sz="2000" dirty="0" smtClean="0"/>
              <a:t>и ребро </a:t>
            </a:r>
            <a:r>
              <a:rPr lang="ru-RU" sz="2000" b="1" i="1" dirty="0" smtClean="0"/>
              <a:t>(</a:t>
            </a:r>
            <a:r>
              <a:rPr lang="en-US" sz="2000" b="1" i="1" dirty="0" smtClean="0"/>
              <a:t>v, p(v))</a:t>
            </a:r>
            <a:r>
              <a:rPr lang="ru-RU" sz="2000" i="1" dirty="0" smtClean="0"/>
              <a:t> </a:t>
            </a:r>
            <a:r>
              <a:rPr lang="ru-RU" sz="2000" dirty="0" smtClean="0"/>
              <a:t>добавляются в граф </a:t>
            </a:r>
            <a:r>
              <a:rPr lang="en-US" sz="2000" b="1" i="1" dirty="0" smtClean="0"/>
              <a:t>A</a:t>
            </a:r>
            <a:r>
              <a:rPr lang="ru-RU" sz="2000" dirty="0" smtClean="0"/>
              <a:t>. Для всех смежных с </a:t>
            </a:r>
            <a:r>
              <a:rPr lang="en-US" sz="2000" b="1" i="1" dirty="0" smtClean="0"/>
              <a:t>v</a:t>
            </a:r>
            <a:r>
              <a:rPr lang="en-US" sz="2000" dirty="0" smtClean="0"/>
              <a:t> </a:t>
            </a:r>
            <a:r>
              <a:rPr lang="ru-RU" sz="2000" dirty="0" smtClean="0"/>
              <a:t>вершин, принадлежащих очереди, происходит перерасчет приоритетов и родителей: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 smtClean="0"/>
          </a:p>
          <a:p>
            <a:pPr marL="982663" indent="-3556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Если для рассматриваемой вершины </a:t>
            </a:r>
            <a:r>
              <a:rPr lang="en-US" sz="2000" b="1" i="1" dirty="0" smtClean="0"/>
              <a:t>u</a:t>
            </a:r>
            <a:r>
              <a:rPr lang="ru-RU" sz="2000" dirty="0" smtClean="0"/>
              <a:t>, смежной с </a:t>
            </a:r>
            <a:r>
              <a:rPr lang="en-US" sz="2000" b="1" i="1" dirty="0" smtClean="0"/>
              <a:t>v</a:t>
            </a:r>
            <a:r>
              <a:rPr lang="ru-RU" sz="2000" dirty="0" smtClean="0"/>
              <a:t>, ребро </a:t>
            </a:r>
            <a:r>
              <a:rPr lang="ru-RU" sz="2000" b="1" i="1" dirty="0" smtClean="0"/>
              <a:t>(</a:t>
            </a:r>
            <a:r>
              <a:rPr lang="en-US" sz="2000" b="1" i="1" dirty="0" err="1" smtClean="0"/>
              <a:t>u,v</a:t>
            </a:r>
            <a:r>
              <a:rPr lang="en-US" sz="2000" b="1" i="1" dirty="0" smtClean="0"/>
              <a:t>)</a:t>
            </a:r>
            <a:r>
              <a:rPr lang="ru-RU" sz="2000" b="1" i="1" dirty="0" smtClean="0"/>
              <a:t> </a:t>
            </a:r>
            <a:r>
              <a:rPr lang="ru-RU" sz="2000" dirty="0" smtClean="0"/>
              <a:t>имеет меньший вес, чем значение ключа </a:t>
            </a:r>
            <a:r>
              <a:rPr lang="en-US" sz="2000" b="1" i="1" dirty="0" smtClean="0"/>
              <a:t>u</a:t>
            </a:r>
            <a:r>
              <a:rPr lang="ru-RU" sz="2000" dirty="0" smtClean="0"/>
              <a:t>, значение ключа заменяется на вес ребра </a:t>
            </a:r>
            <a:r>
              <a:rPr lang="en-US" sz="2000" b="1" i="1" dirty="0" smtClean="0"/>
              <a:t>(u, v);</a:t>
            </a:r>
            <a:endParaRPr lang="ru-RU" sz="2000" b="1" i="1" dirty="0" smtClean="0"/>
          </a:p>
          <a:p>
            <a:pPr marL="982663" indent="-3556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 smtClean="0"/>
          </a:p>
          <a:p>
            <a:pPr marL="982663" indent="-3556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В таком случае родитель </a:t>
            </a:r>
            <a:r>
              <a:rPr lang="en-US" sz="2000" b="1" i="1" dirty="0" smtClean="0"/>
              <a:t>u</a:t>
            </a:r>
            <a:r>
              <a:rPr lang="ru-RU" sz="2000" dirty="0" smtClean="0"/>
              <a:t> меняется на </a:t>
            </a:r>
            <a:r>
              <a:rPr lang="en-US" sz="2000" b="1" i="1" dirty="0" smtClean="0"/>
              <a:t>v</a:t>
            </a:r>
            <a:r>
              <a:rPr lang="en-US" sz="2000" dirty="0" smtClean="0"/>
              <a:t>: </a:t>
            </a:r>
            <a:r>
              <a:rPr lang="en-US" sz="2000" b="1" i="1" dirty="0" smtClean="0"/>
              <a:t>p(u)</a:t>
            </a:r>
            <a:r>
              <a:rPr lang="en-US" sz="2000" dirty="0" smtClean="0"/>
              <a:t> = </a:t>
            </a:r>
            <a:r>
              <a:rPr lang="en-US" sz="2000" b="1" i="1" dirty="0" smtClean="0"/>
              <a:t>v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627063" indent="-354013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/>
          </a:p>
          <a:p>
            <a:pPr marL="273050" indent="-2730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tabLst>
                <a:tab pos="900113" algn="l"/>
              </a:tabLst>
            </a:pPr>
            <a:r>
              <a:rPr lang="ru-RU" sz="2000" dirty="0" smtClean="0"/>
              <a:t>Алгоритм работает до тех пор, пока очеред</a:t>
            </a:r>
            <a:r>
              <a:rPr lang="ru-RU" sz="2000" dirty="0"/>
              <a:t>ь</a:t>
            </a:r>
            <a:r>
              <a:rPr lang="ru-RU" sz="2000" dirty="0" smtClean="0"/>
              <a:t> </a:t>
            </a:r>
            <a:r>
              <a:rPr lang="en-US" sz="2000" b="1" i="1" dirty="0" smtClean="0"/>
              <a:t>Q</a:t>
            </a:r>
            <a:r>
              <a:rPr lang="ru-RU" sz="2000" dirty="0" smtClean="0"/>
              <a:t> не становится пустой.</a:t>
            </a:r>
          </a:p>
        </p:txBody>
      </p:sp>
    </p:spTree>
    <p:extLst>
      <p:ext uri="{BB962C8B-B14F-4D97-AF65-F5344CB8AC3E}">
        <p14:creationId xmlns:p14="http://schemas.microsoft.com/office/powerpoint/2010/main" val="190825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632" y="188640"/>
            <a:ext cx="89644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ru-RU" sz="2000" b="1" dirty="0" smtClean="0"/>
              <a:t>Изначально: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ru-RU" sz="500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Граф </a:t>
            </a:r>
            <a:r>
              <a:rPr lang="en-US" sz="2000" b="1" i="1" dirty="0" smtClean="0"/>
              <a:t>A</a:t>
            </a:r>
            <a:r>
              <a:rPr lang="ru-RU" sz="2000" dirty="0" smtClean="0"/>
              <a:t> пустой.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ru-RU" sz="500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000" dirty="0" smtClean="0"/>
              <a:t>В очередь </a:t>
            </a:r>
            <a:r>
              <a:rPr lang="en-US" sz="2000" b="1" i="1" dirty="0" smtClean="0"/>
              <a:t>Q</a:t>
            </a:r>
            <a:r>
              <a:rPr lang="ru-RU" sz="2000" dirty="0" smtClean="0"/>
              <a:t> записаны все вершины графа </a:t>
            </a:r>
            <a:r>
              <a:rPr lang="en-US" sz="2000" b="1" i="1" dirty="0" smtClean="0"/>
              <a:t>G</a:t>
            </a:r>
            <a:r>
              <a:rPr lang="ru-RU" sz="2000" dirty="0" smtClean="0"/>
              <a:t> в виде пары </a:t>
            </a:r>
            <a:r>
              <a:rPr lang="en-US" sz="2000" dirty="0" smtClean="0"/>
              <a:t>{ </a:t>
            </a:r>
            <a:r>
              <a:rPr lang="en-US" sz="2000" b="1" i="1" dirty="0" smtClean="0"/>
              <a:t>v</a:t>
            </a:r>
            <a:r>
              <a:rPr lang="en-US" sz="2000" dirty="0" smtClean="0"/>
              <a:t>, </a:t>
            </a:r>
            <a:r>
              <a:rPr lang="en-US" sz="2000" b="1" i="1" dirty="0" err="1" smtClean="0"/>
              <a:t>nullptr</a:t>
            </a:r>
            <a:r>
              <a:rPr lang="en-US" sz="2000" dirty="0" smtClean="0"/>
              <a:t> }</a:t>
            </a:r>
            <a:r>
              <a:rPr lang="ru-RU" sz="2000" dirty="0" smtClean="0"/>
              <a:t>, значения ключей всех элементов очереди, кроме корневой вершины </a:t>
            </a:r>
            <a:r>
              <a:rPr lang="en-US" sz="2000" b="1" i="1" dirty="0" smtClean="0"/>
              <a:t>r</a:t>
            </a:r>
            <a:r>
              <a:rPr lang="ru-RU" sz="2000" dirty="0" smtClean="0"/>
              <a:t>, равны </a:t>
            </a:r>
            <a:r>
              <a:rPr lang="ru-RU" sz="2000" i="1" dirty="0" smtClean="0"/>
              <a:t>бесконечности</a:t>
            </a:r>
            <a:r>
              <a:rPr lang="ru-RU" sz="2000" dirty="0" smtClean="0"/>
              <a:t>, значение ключа </a:t>
            </a:r>
            <a:r>
              <a:rPr lang="en-US" sz="2000" b="1" i="1" dirty="0" smtClean="0"/>
              <a:t>r</a:t>
            </a:r>
            <a:r>
              <a:rPr lang="ru-RU" sz="2000" dirty="0" smtClean="0"/>
              <a:t> равно </a:t>
            </a:r>
            <a:r>
              <a:rPr lang="ru-RU" sz="2000" i="1" dirty="0" smtClean="0"/>
              <a:t>0</a:t>
            </a:r>
            <a:r>
              <a:rPr lang="ru-RU" sz="2000" dirty="0" smtClean="0"/>
              <a:t> (поэтому обход начнется с нее).</a:t>
            </a:r>
            <a:endParaRPr lang="ru-RU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1000" contrast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5368468" cy="434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25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1903</Words>
  <Application>Microsoft Office PowerPoint</Application>
  <PresentationFormat>Экран (4:3)</PresentationFormat>
  <Paragraphs>456</Paragraphs>
  <Slides>22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Алгоритмы Прима и Краскала, СНМ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Чайный Гриб</dc:creator>
  <cp:lastModifiedBy>Чайный Гриб</cp:lastModifiedBy>
  <cp:revision>343</cp:revision>
  <dcterms:created xsi:type="dcterms:W3CDTF">2018-12-06T11:57:17Z</dcterms:created>
  <dcterms:modified xsi:type="dcterms:W3CDTF">2018-12-07T11:52:08Z</dcterms:modified>
</cp:coreProperties>
</file>