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86" r:id="rId4"/>
    <p:sldId id="279" r:id="rId5"/>
    <p:sldId id="281" r:id="rId6"/>
    <p:sldId id="280" r:id="rId7"/>
    <p:sldId id="288" r:id="rId8"/>
    <p:sldId id="287" r:id="rId9"/>
    <p:sldId id="273" r:id="rId10"/>
  </p:sldIdLst>
  <p:sldSz cx="18288000" cy="10287000"/>
  <p:notesSz cx="6858000" cy="9144000"/>
  <p:embeddedFontLst>
    <p:embeddedFont>
      <p:font typeface="Bahnschrift Condensed" panose="020B0502040204020203" pitchFamily="34" charset="0"/>
      <p:regular r:id="rId11"/>
      <p:bold r:id="rId12"/>
    </p:embeddedFont>
    <p:embeddedFont>
      <p:font typeface="Bahnschrift" panose="020B0502040204020203" pitchFamily="34" charset="0"/>
      <p:regular r:id="rId13"/>
      <p:bold r:id="rId14"/>
    </p:embeddedFont>
    <p:embeddedFont>
      <p:font typeface="Rubik" panose="02000604000000020004" pitchFamily="2" charset="-79"/>
      <p:regular r:id="rId15"/>
      <p:bold r:id="rId16"/>
      <p:italic r:id="rId17"/>
      <p:boldItalic r:id="rId18"/>
    </p:embeddedFont>
    <p:embeddedFont>
      <p:font typeface="Eczar Regular Bold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2;&#1072;&#1096;&#1072;\Desktop\&#1090;&#1086;%20&#1077;&#1089;&#1090;&#1100;%20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2;&#1072;&#1096;&#1072;\Desktop\&#1090;&#1086;%20&#1077;&#1089;&#1090;&#1100;%201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2;&#1072;&#1096;&#1072;\Desktop\&#1090;&#1086;&#1095;&#1085;&#1077;&#1077;%20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2;&#1072;&#1096;&#1072;\Desktop\&#1090;&#1086;&#1095;&#1085;&#1077;&#1077;%201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4;&#1077;&#1088;&#1077;&#1074;&#1086;%20&#1052;&#1072;&#1088;&#1080;&#1103;\&#1079;&#1072;&#1075;&#1088;&#1091;&#1079;&#1082;&#1080;\_&#1042;&#1077;&#1088;&#1085;&#1077;&#1077;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4;&#1077;&#1088;&#1077;&#1074;&#1086;%20&#1052;&#1072;&#1088;&#1080;&#1103;\&#1079;&#1072;&#1075;&#1088;&#1091;&#1079;&#1082;&#1080;\_&#1042;&#1077;&#1088;&#1085;&#1077;&#1077;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4;&#1077;&#1088;&#1077;&#1074;&#1086;%20&#1052;&#1072;&#1088;&#1080;&#1103;\&#1079;&#1072;&#1075;&#1088;&#1091;&#1079;&#1082;&#1080;\_&#1042;&#1077;&#1088;&#1085;&#1077;&#1077;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tx1"/>
                </a:solidFill>
              </a:rPr>
              <a:t>уточняемая информация</a:t>
            </a:r>
          </a:p>
        </c:rich>
      </c:tx>
      <c:layout>
        <c:manualLayout>
          <c:xMode val="edge"/>
          <c:yMode val="edge"/>
          <c:x val="0.45864486533777876"/>
          <c:y val="0.933962264150943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Лист6!$B$24</c:f>
              <c:strCache>
                <c:ptCount val="1"/>
                <c:pt idx="0">
                  <c:v>количество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1C6-4089-AF9C-394894E34C18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1C6-4089-AF9C-394894E34C18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71C6-4089-AF9C-394894E34C18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71C6-4089-AF9C-394894E34C18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71C6-4089-AF9C-394894E34C18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71C6-4089-AF9C-394894E34C18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71C6-4089-AF9C-394894E34C18}"/>
              </c:ext>
            </c:extLst>
          </c:dPt>
          <c:dLbls>
            <c:dLbl>
              <c:idx val="0"/>
              <c:layout>
                <c:manualLayout>
                  <c:x val="9.2063492063492069E-2"/>
                  <c:y val="3.608247910848812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1C6-4089-AF9C-394894E34C1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Лист6!$A$25:$A$31</c:f>
              <c:strCache>
                <c:ptCount val="7"/>
                <c:pt idx="0">
                  <c:v>признак</c:v>
                </c:pt>
                <c:pt idx="1">
                  <c:v>объект</c:v>
                </c:pt>
                <c:pt idx="2">
                  <c:v>ситуация</c:v>
                </c:pt>
                <c:pt idx="3">
                  <c:v>субъект</c:v>
                </c:pt>
                <c:pt idx="4">
                  <c:v>число</c:v>
                </c:pt>
                <c:pt idx="5">
                  <c:v>действие </c:v>
                </c:pt>
                <c:pt idx="6">
                  <c:v>обстоятельство</c:v>
                </c:pt>
              </c:strCache>
            </c:strRef>
          </c:cat>
          <c:val>
            <c:numRef>
              <c:f>Лист6!$B$25:$B$31</c:f>
              <c:numCache>
                <c:formatCode>General</c:formatCode>
                <c:ptCount val="7"/>
                <c:pt idx="0">
                  <c:v>2</c:v>
                </c:pt>
                <c:pt idx="1">
                  <c:v>5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1C6-4089-AF9C-394894E34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3309586301712281E-2"/>
          <c:y val="3.1434779802849228E-2"/>
          <c:w val="0.87020622422197225"/>
          <c:h val="9.28013763023752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 smtClean="0">
                <a:solidFill>
                  <a:schemeClr val="tx1"/>
                </a:solidFill>
              </a:rPr>
              <a:t>Функция</a:t>
            </a:r>
            <a:endParaRPr lang="ru-RU" sz="2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84288835423349862"/>
          <c:y val="0.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Лист6!$B$20</c:f>
              <c:strCache>
                <c:ptCount val="1"/>
                <c:pt idx="0">
                  <c:v>количество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B354-4DDA-B6CE-63EFB8136C1C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B354-4DDA-B6CE-63EFB8136C1C}"/>
              </c:ext>
            </c:extLst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54-4DDA-B6CE-63EFB8136C1C}"/>
                </c:ext>
              </c:extLst>
            </c:dLbl>
            <c:dLbl>
              <c:idx val="1"/>
              <c:layout>
                <c:manualLayout>
                  <c:x val="2.160493827160493E-2"/>
                  <c:y val="-0.162734469308005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54-4DDA-B6CE-63EFB8136C1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Лист6!$A$21:$A$22</c:f>
              <c:strCache>
                <c:ptCount val="2"/>
                <c:pt idx="0">
                  <c:v>исправление ошибки</c:v>
                </c:pt>
                <c:pt idx="1">
                  <c:v>конкретизирование</c:v>
                </c:pt>
              </c:strCache>
            </c:strRef>
          </c:cat>
          <c:val>
            <c:numRef>
              <c:f>Лист6!$B$21:$B$22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54-4DDA-B6CE-63EFB8136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tx1"/>
                </a:solidFill>
              </a:rPr>
              <a:t>позиция</a:t>
            </a:r>
          </a:p>
        </c:rich>
      </c:tx>
      <c:layout>
        <c:manualLayout>
          <c:xMode val="edge"/>
          <c:yMode val="edge"/>
          <c:x val="2.1694559498597797E-2"/>
          <c:y val="0.910978686930411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Лист3!$B$102</c:f>
              <c:strCache>
                <c:ptCount val="1"/>
                <c:pt idx="0">
                  <c:v>кол-во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589A-4A64-BEBA-8818DF5422A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589A-4A64-BEBA-8818DF5422AE}"/>
              </c:ext>
            </c:extLst>
          </c:dPt>
          <c:dLbls>
            <c:dLbl>
              <c:idx val="1"/>
              <c:layout>
                <c:manualLayout>
                  <c:x val="-0.11544010794494143"/>
                  <c:y val="7.111015066756375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A-4A64-BEBA-8818DF5422A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Лист3!$A$103:$A$104</c:f>
              <c:strCache>
                <c:ptCount val="2"/>
                <c:pt idx="0">
                  <c:v>препозиция</c:v>
                </c:pt>
                <c:pt idx="1">
                  <c:v>постпозиция</c:v>
                </c:pt>
              </c:strCache>
            </c:strRef>
          </c:cat>
          <c:val>
            <c:numRef>
              <c:f>Лист3!$B$103:$B$104</c:f>
              <c:numCache>
                <c:formatCode>General</c:formatCode>
                <c:ptCount val="2"/>
                <c:pt idx="0">
                  <c:v>83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A-4A64-BEBA-8818DF542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865601613720259"/>
          <c:y val="8.128666546207676E-2"/>
          <c:w val="0.50394944112833684"/>
          <c:h val="5.7985114537432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2400">
                <a:solidFill>
                  <a:schemeClr val="tx1"/>
                </a:solidFill>
              </a:rPr>
              <a:t>функция</a:t>
            </a:r>
          </a:p>
        </c:rich>
      </c:tx>
      <c:layout>
        <c:manualLayout>
          <c:xMode val="edge"/>
          <c:yMode val="edge"/>
          <c:x val="0.77160775419376926"/>
          <c:y val="0.908045977011494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Лист3!$B$118</c:f>
              <c:strCache>
                <c:ptCount val="1"/>
                <c:pt idx="0">
                  <c:v>кол-во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13AD-4C04-A96F-E21BBE33407C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13AD-4C04-A96F-E21BBE33407C}"/>
              </c:ext>
            </c:extLst>
          </c:dPt>
          <c:dLbls>
            <c:dLbl>
              <c:idx val="0"/>
              <c:layout>
                <c:manualLayout>
                  <c:x val="9.601449275362306E-2"/>
                  <c:y val="-0.1130268199233716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AD-4C04-A96F-E21BBE33407C}"/>
                </c:ext>
              </c:extLst>
            </c:dLbl>
            <c:dLbl>
              <c:idx val="1"/>
              <c:layout>
                <c:manualLayout>
                  <c:x val="-1.0683760683760684E-2"/>
                  <c:y val="-4.281742716485923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AD-4C04-A96F-E21BBE33407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Лист3!$A$119:$A$120</c:f>
              <c:strCache>
                <c:ptCount val="2"/>
                <c:pt idx="0">
                  <c:v>уточнение</c:v>
                </c:pt>
                <c:pt idx="1">
                  <c:v>исправление</c:v>
                </c:pt>
              </c:strCache>
            </c:strRef>
          </c:cat>
          <c:val>
            <c:numRef>
              <c:f>Лист3!$B$119:$B$120</c:f>
              <c:numCache>
                <c:formatCode>General</c:formatCode>
                <c:ptCount val="2"/>
                <c:pt idx="0">
                  <c:v>80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AD-4C04-A96F-E21BBE334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tx1"/>
                </a:solidFill>
              </a:rPr>
              <a:t>уточняемое</a:t>
            </a:r>
          </a:p>
        </c:rich>
      </c:tx>
      <c:layout>
        <c:manualLayout>
          <c:xMode val="edge"/>
          <c:yMode val="edge"/>
          <c:x val="0.71448135947292302"/>
          <c:y val="0.867455901380744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Лист3!$B$106</c:f>
              <c:strCache>
                <c:ptCount val="1"/>
                <c:pt idx="0">
                  <c:v>кол-во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6DFE-4569-8905-5CD07362D598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6DFE-4569-8905-5CD07362D598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6DFE-4569-8905-5CD07362D598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6DFE-4569-8905-5CD07362D598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6DFE-4569-8905-5CD07362D598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6DFE-4569-8905-5CD07362D598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6DFE-4569-8905-5CD07362D598}"/>
              </c:ext>
            </c:extLst>
          </c:dPt>
          <c:dPt>
            <c:idx val="7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F-6DFE-4569-8905-5CD07362D598}"/>
              </c:ext>
            </c:extLst>
          </c:dPt>
          <c:dPt>
            <c:idx val="8"/>
            <c:bubble3D val="0"/>
            <c:spPr>
              <a:pattFill prst="ltUpDiag">
                <a:fgClr>
                  <a:schemeClr val="accent3">
                    <a:lumMod val="60000"/>
                  </a:schemeClr>
                </a:fgClr>
                <a:bgClr>
                  <a:schemeClr val="accent3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1-6DFE-4569-8905-5CD07362D598}"/>
              </c:ext>
            </c:extLst>
          </c:dPt>
          <c:dPt>
            <c:idx val="9"/>
            <c:bubble3D val="0"/>
            <c:spPr>
              <a:pattFill prst="ltUpDiag">
                <a:fgClr>
                  <a:schemeClr val="accent4">
                    <a:lumMod val="60000"/>
                  </a:schemeClr>
                </a:fgClr>
                <a:bgClr>
                  <a:schemeClr val="accent4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3-6DFE-4569-8905-5CD07362D598}"/>
              </c:ext>
            </c:extLst>
          </c:dPt>
          <c:dLbls>
            <c:dLbl>
              <c:idx val="6"/>
              <c:layout>
                <c:manualLayout>
                  <c:x val="-7.5438596491228069E-2"/>
                  <c:y val="3.379053063810420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FE-4569-8905-5CD07362D598}"/>
                </c:ext>
              </c:extLst>
            </c:dLbl>
            <c:dLbl>
              <c:idx val="7"/>
              <c:layout>
                <c:manualLayout>
                  <c:x val="1.2280701754385998E-2"/>
                  <c:y val="2.782749581961520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DFE-4569-8905-5CD07362D598}"/>
                </c:ext>
              </c:extLst>
            </c:dLbl>
            <c:dLbl>
              <c:idx val="8"/>
              <c:layout>
                <c:manualLayout>
                  <c:x val="3.6842105263157891E-2"/>
                  <c:y val="1.391374790980757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FE-4569-8905-5CD07362D598}"/>
                </c:ext>
              </c:extLst>
            </c:dLbl>
            <c:dLbl>
              <c:idx val="9"/>
              <c:layout>
                <c:manualLayout>
                  <c:x val="0.13508771929824556"/>
                  <c:y val="1.59014261826372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FE-4569-8905-5CD07362D59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Лист3!$A$107:$A$116</c:f>
              <c:strCache>
                <c:ptCount val="10"/>
                <c:pt idx="0">
                  <c:v>объект</c:v>
                </c:pt>
                <c:pt idx="1">
                  <c:v>субъект</c:v>
                </c:pt>
                <c:pt idx="2">
                  <c:v>время</c:v>
                </c:pt>
                <c:pt idx="3">
                  <c:v>действие</c:v>
                </c:pt>
                <c:pt idx="4">
                  <c:v>число</c:v>
                </c:pt>
                <c:pt idx="5">
                  <c:v>качество</c:v>
                </c:pt>
                <c:pt idx="6">
                  <c:v>ситуация</c:v>
                </c:pt>
                <c:pt idx="7">
                  <c:v>обстоятельство</c:v>
                </c:pt>
                <c:pt idx="8">
                  <c:v>пол</c:v>
                </c:pt>
                <c:pt idx="9">
                  <c:v>место</c:v>
                </c:pt>
              </c:strCache>
            </c:strRef>
          </c:cat>
          <c:val>
            <c:numRef>
              <c:f>Лист3!$B$107:$B$116</c:f>
              <c:numCache>
                <c:formatCode>General</c:formatCode>
                <c:ptCount val="10"/>
                <c:pt idx="0">
                  <c:v>23</c:v>
                </c:pt>
                <c:pt idx="1">
                  <c:v>14</c:v>
                </c:pt>
                <c:pt idx="2">
                  <c:v>12</c:v>
                </c:pt>
                <c:pt idx="3">
                  <c:v>20</c:v>
                </c:pt>
                <c:pt idx="4">
                  <c:v>8</c:v>
                </c:pt>
                <c:pt idx="5">
                  <c:v>6</c:v>
                </c:pt>
                <c:pt idx="6">
                  <c:v>10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FE-4569-8905-5CD07362D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0910600460656706E-2"/>
          <c:y val="3.6747844681038838E-2"/>
          <c:w val="0.80162315236911175"/>
          <c:h val="0.147425167258152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tx1"/>
                </a:solidFill>
              </a:rPr>
              <a:t>позиция</a:t>
            </a:r>
          </a:p>
        </c:rich>
      </c:tx>
      <c:layout>
        <c:manualLayout>
          <c:xMode val="edge"/>
          <c:yMode val="edge"/>
          <c:x val="7.4824219220303856E-2"/>
          <c:y val="5.7940012933165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[_Вернее1.xlsx]Лист2!$B$115</c:f>
              <c:strCache>
                <c:ptCount val="1"/>
                <c:pt idx="0">
                  <c:v>кол-во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DAA9-4F90-8965-B6E8142781E6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DAA9-4F90-8965-B6E8142781E6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[_Вернее1.xlsx]Лист2!$A$116:$A$117</c:f>
              <c:strCache>
                <c:ptCount val="2"/>
                <c:pt idx="0">
                  <c:v>препозиция</c:v>
                </c:pt>
                <c:pt idx="1">
                  <c:v>постпозиция</c:v>
                </c:pt>
              </c:strCache>
            </c:strRef>
          </c:cat>
          <c:val>
            <c:numRef>
              <c:f>[_Вернее1.xlsx]Лист2!$B$116:$B$117</c:f>
              <c:numCache>
                <c:formatCode>General</c:formatCode>
                <c:ptCount val="2"/>
                <c:pt idx="0">
                  <c:v>93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9-4F90-8965-B6E814278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tx1"/>
                </a:solidFill>
              </a:rPr>
              <a:t>уточняемое</a:t>
            </a:r>
          </a:p>
        </c:rich>
      </c:tx>
      <c:layout>
        <c:manualLayout>
          <c:xMode val="edge"/>
          <c:yMode val="edge"/>
          <c:x val="0.7196056727893001"/>
          <c:y val="0.893335799346556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[_Вернее1.xlsx]Лист2!$B$119</c:f>
              <c:strCache>
                <c:ptCount val="1"/>
                <c:pt idx="0">
                  <c:v>кол-во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A141-4822-9CB2-F53CC5F6C740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A141-4822-9CB2-F53CC5F6C740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A141-4822-9CB2-F53CC5F6C740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A141-4822-9CB2-F53CC5F6C740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A141-4822-9CB2-F53CC5F6C740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A141-4822-9CB2-F53CC5F6C740}"/>
              </c:ext>
            </c:extLst>
          </c:dPt>
          <c:dLbls>
            <c:dLbl>
              <c:idx val="5"/>
              <c:layout>
                <c:manualLayout>
                  <c:x val="-0.17921141895650416"/>
                  <c:y val="1.66756015878023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141-4822-9CB2-F53CC5F6C740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[_Вернее1.xlsx]Лист2!$A$120:$A$125</c:f>
              <c:strCache>
                <c:ptCount val="6"/>
                <c:pt idx="0">
                  <c:v>действие</c:v>
                </c:pt>
                <c:pt idx="1">
                  <c:v>целая ситуация</c:v>
                </c:pt>
                <c:pt idx="2">
                  <c:v>субъект</c:v>
                </c:pt>
                <c:pt idx="3">
                  <c:v>обстоятельство</c:v>
                </c:pt>
                <c:pt idx="4">
                  <c:v>объект </c:v>
                </c:pt>
                <c:pt idx="5">
                  <c:v>признак</c:v>
                </c:pt>
              </c:strCache>
            </c:strRef>
          </c:cat>
          <c:val>
            <c:numRef>
              <c:f>[_Вернее1.xlsx]Лист2!$B$120:$B$125</c:f>
              <c:numCache>
                <c:formatCode>General</c:formatCode>
                <c:ptCount val="6"/>
                <c:pt idx="0">
                  <c:v>17</c:v>
                </c:pt>
                <c:pt idx="1">
                  <c:v>34</c:v>
                </c:pt>
                <c:pt idx="2">
                  <c:v>17</c:v>
                </c:pt>
                <c:pt idx="3">
                  <c:v>18</c:v>
                </c:pt>
                <c:pt idx="4">
                  <c:v>16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141-4822-9CB2-F53CC5F6C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 smtClean="0">
                <a:solidFill>
                  <a:schemeClr val="tx1"/>
                </a:solidFill>
              </a:rPr>
              <a:t>Функция</a:t>
            </a:r>
            <a:endParaRPr lang="ru-RU" sz="2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73526706460944347"/>
          <c:y val="0.883398752811832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[_Вернее1.xlsx]Лист2!$B$127</c:f>
              <c:strCache>
                <c:ptCount val="1"/>
                <c:pt idx="0">
                  <c:v>кол-во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34DD-410C-B7E6-36F169BE6DEC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34DD-410C-B7E6-36F169BE6DEC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34DD-410C-B7E6-36F169BE6DEC}"/>
              </c:ext>
            </c:extLst>
          </c:dPt>
          <c:dLbls>
            <c:dLbl>
              <c:idx val="2"/>
              <c:layout>
                <c:manualLayout>
                  <c:x val="-0.20178038399956635"/>
                  <c:y val="7.985525449146503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4DD-410C-B7E6-36F169BE6DEC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[_Вернее1.xlsx]Лист2!$A$128:$A$130</c:f>
              <c:strCache>
                <c:ptCount val="3"/>
                <c:pt idx="0">
                  <c:v>конкретизирование</c:v>
                </c:pt>
                <c:pt idx="1">
                  <c:v>исправление ошибки</c:v>
                </c:pt>
                <c:pt idx="2">
                  <c:v>другое</c:v>
                </c:pt>
              </c:strCache>
            </c:strRef>
          </c:cat>
          <c:val>
            <c:numRef>
              <c:f>[_Вернее1.xlsx]Лист2!$B$128:$B$130</c:f>
              <c:numCache>
                <c:formatCode>General</c:formatCode>
                <c:ptCount val="3"/>
                <c:pt idx="0">
                  <c:v>52</c:v>
                </c:pt>
                <c:pt idx="1">
                  <c:v>50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DD-410C-B7E6-36F169BE6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5809687" y="4533900"/>
            <a:ext cx="11619374" cy="1183454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3907615" y="-4552935"/>
            <a:ext cx="11619374" cy="1183454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29718" y="1159525"/>
            <a:ext cx="1771546" cy="178044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881974" y="6796268"/>
            <a:ext cx="1771546" cy="178044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406464" y="3342306"/>
            <a:ext cx="12300049" cy="2731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128"/>
              </a:lnSpc>
              <a:spcBef>
                <a:spcPct val="0"/>
              </a:spcBef>
            </a:pPr>
            <a:r>
              <a:rPr lang="ru-RU" sz="8000" dirty="0">
                <a:solidFill>
                  <a:srgbClr val="164854"/>
                </a:solidFill>
                <a:latin typeface="Bahnschrift Condensed" panose="020B0502040204020203" pitchFamily="34" charset="0"/>
              </a:rPr>
              <a:t>Вариативность в употреблении вводных конструкций со значением </a:t>
            </a:r>
            <a:r>
              <a:rPr lang="ru-RU" sz="8000" dirty="0" err="1">
                <a:solidFill>
                  <a:srgbClr val="164854"/>
                </a:solidFill>
                <a:latin typeface="Bahnschrift Condensed" panose="020B0502040204020203" pitchFamily="34" charset="0"/>
              </a:rPr>
              <a:t>самоисправления</a:t>
            </a:r>
            <a:r>
              <a:rPr lang="ru-RU" sz="8000" dirty="0">
                <a:solidFill>
                  <a:srgbClr val="164854"/>
                </a:solidFill>
                <a:latin typeface="Bahnschrift Condensed" panose="020B0502040204020203" pitchFamily="34" charset="0"/>
              </a:rPr>
              <a:t> в потоке речи</a:t>
            </a:r>
            <a:endParaRPr lang="en-US" sz="8000" u="none" dirty="0">
              <a:solidFill>
                <a:srgbClr val="164854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10400" y="7564740"/>
            <a:ext cx="10057015" cy="2023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ru-RU" sz="2300" dirty="0">
                <a:solidFill>
                  <a:srgbClr val="000000"/>
                </a:solidFill>
                <a:latin typeface="Rubik"/>
              </a:rPr>
              <a:t>Мария Моисеева</a:t>
            </a:r>
            <a:br>
              <a:rPr lang="ru-RU" sz="2300" dirty="0">
                <a:solidFill>
                  <a:srgbClr val="000000"/>
                </a:solidFill>
                <a:latin typeface="Rubik"/>
              </a:rPr>
            </a:br>
            <a:r>
              <a:rPr lang="ru-RU" sz="2300" dirty="0">
                <a:solidFill>
                  <a:srgbClr val="000000"/>
                </a:solidFill>
                <a:latin typeface="Rubik"/>
              </a:rPr>
              <a:t>Мария Дейкина</a:t>
            </a:r>
            <a:br>
              <a:rPr lang="ru-RU" sz="2300" dirty="0">
                <a:solidFill>
                  <a:srgbClr val="000000"/>
                </a:solidFill>
                <a:latin typeface="Rubik"/>
              </a:rPr>
            </a:br>
            <a:r>
              <a:rPr lang="ru-RU" sz="2300" dirty="0">
                <a:solidFill>
                  <a:srgbClr val="000000"/>
                </a:solidFill>
                <a:latin typeface="Rubik"/>
              </a:rPr>
              <a:t>Лея </a:t>
            </a:r>
            <a:r>
              <a:rPr lang="ru-RU" sz="2300" dirty="0" err="1">
                <a:solidFill>
                  <a:srgbClr val="000000"/>
                </a:solidFill>
                <a:latin typeface="Rubik"/>
              </a:rPr>
              <a:t>Финкельберг</a:t>
            </a:r>
            <a:r>
              <a:rPr lang="ru-RU" sz="2300" dirty="0">
                <a:solidFill>
                  <a:srgbClr val="000000"/>
                </a:solidFill>
                <a:latin typeface="Rubik"/>
              </a:rPr>
              <a:t/>
            </a:r>
            <a:br>
              <a:rPr lang="ru-RU" sz="2300" dirty="0">
                <a:solidFill>
                  <a:srgbClr val="000000"/>
                </a:solidFill>
                <a:latin typeface="Rubik"/>
              </a:rPr>
            </a:br>
            <a:r>
              <a:rPr lang="ru-RU" sz="2300" dirty="0">
                <a:solidFill>
                  <a:srgbClr val="000000"/>
                </a:solidFill>
                <a:latin typeface="Rubik"/>
              </a:rPr>
              <a:t>Илья Молодцов</a:t>
            </a:r>
            <a:endParaRPr lang="en-US" sz="2300" u="none" dirty="0">
              <a:solidFill>
                <a:srgbClr val="000000"/>
              </a:solidFill>
              <a:latin typeface="Rubik"/>
            </a:endParaRPr>
          </a:p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endParaRPr lang="en-US" sz="2300" u="none" dirty="0">
              <a:solidFill>
                <a:srgbClr val="000000"/>
              </a:solidFill>
              <a:latin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3659" y="4161762"/>
            <a:ext cx="1735813" cy="17358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5B86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80975"/>
              <a:ext cx="6604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50"/>
                </a:lnSpc>
                <a:spcBef>
                  <a:spcPct val="0"/>
                </a:spcBef>
              </a:pPr>
              <a:r>
                <a:rPr lang="en-US" sz="5000" u="none" dirty="0">
                  <a:solidFill>
                    <a:srgbClr val="22394A"/>
                  </a:solidFill>
                  <a:latin typeface="Bahnschrift Condensed" panose="020B0502040204020203" pitchFamily="34" charset="0"/>
                </a:rPr>
                <a:t>1.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68772" y="4161762"/>
            <a:ext cx="1735813" cy="173581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AA5C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80975"/>
              <a:ext cx="6604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50"/>
                </a:lnSpc>
                <a:spcBef>
                  <a:spcPct val="0"/>
                </a:spcBef>
              </a:pPr>
              <a:r>
                <a:rPr lang="en-US" sz="5000" dirty="0">
                  <a:solidFill>
                    <a:srgbClr val="22394A"/>
                  </a:solidFill>
                  <a:latin typeface="Bahnschrift Condensed" panose="020B0502040204020203" pitchFamily="34" charset="0"/>
                </a:rPr>
                <a:t>2</a:t>
              </a:r>
              <a:r>
                <a:rPr lang="en-US" sz="5000" u="none" dirty="0">
                  <a:solidFill>
                    <a:srgbClr val="22394A"/>
                  </a:solidFill>
                  <a:latin typeface="Bahnschrift Condensed" panose="020B0502040204020203" pitchFamily="34" charset="0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231935" y="4161762"/>
            <a:ext cx="1735813" cy="173581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0684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80975"/>
              <a:ext cx="6604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50"/>
                </a:lnSpc>
                <a:spcBef>
                  <a:spcPct val="0"/>
                </a:spcBef>
              </a:pPr>
              <a:r>
                <a:rPr lang="en-US" sz="5000" dirty="0">
                  <a:solidFill>
                    <a:srgbClr val="22394A"/>
                  </a:solidFill>
                  <a:latin typeface="Bahnschrift Condensed" panose="020B0502040204020203" pitchFamily="34" charset="0"/>
                </a:rPr>
                <a:t>3</a:t>
              </a:r>
              <a:r>
                <a:rPr lang="en-US" sz="5000" u="none" dirty="0">
                  <a:solidFill>
                    <a:srgbClr val="22394A"/>
                  </a:solidFill>
                  <a:latin typeface="Bahnschrift Condensed" panose="020B0502040204020203" pitchFamily="34" charset="0"/>
                </a:rPr>
                <a:t>.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950754"/>
            <a:ext cx="1623060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50"/>
              </a:lnSpc>
              <a:spcBef>
                <a:spcPct val="0"/>
              </a:spcBef>
            </a:pPr>
            <a:r>
              <a:rPr lang="ru-RU" sz="6000" dirty="0">
                <a:solidFill>
                  <a:srgbClr val="547B97"/>
                </a:solidFill>
                <a:latin typeface="Bahnschrift Condensed" panose="020B0502040204020203" pitchFamily="34" charset="0"/>
              </a:rPr>
              <a:t>Какие вводные конструкции мы рассматривали?</a:t>
            </a:r>
            <a:endParaRPr lang="en-US" sz="6000" u="none" dirty="0">
              <a:solidFill>
                <a:srgbClr val="547B97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20000" y="6136610"/>
            <a:ext cx="491240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sz="2300" u="none" dirty="0" smtClean="0">
                <a:solidFill>
                  <a:srgbClr val="000000"/>
                </a:solidFill>
                <a:latin typeface="Rubik"/>
              </a:rPr>
              <a:t>Вернее</a:t>
            </a: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sz="2300" dirty="0" smtClean="0">
                <a:solidFill>
                  <a:srgbClr val="000000"/>
                </a:solidFill>
                <a:latin typeface="Rubik"/>
              </a:rPr>
              <a:t>Вернее сказать/сказать вернее</a:t>
            </a: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sz="2300" u="none" dirty="0" smtClean="0">
                <a:solidFill>
                  <a:srgbClr val="000000"/>
                </a:solidFill>
                <a:latin typeface="Rubik"/>
              </a:rPr>
              <a:t>Вернее говоря/говоря вернее</a:t>
            </a:r>
            <a:endParaRPr lang="en-US" sz="2300" u="none" dirty="0">
              <a:solidFill>
                <a:srgbClr val="000000"/>
              </a:solidFill>
              <a:latin typeface="Rubik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480569" y="5359731"/>
            <a:ext cx="4115762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ru-RU" sz="3200" dirty="0">
                <a:solidFill>
                  <a:srgbClr val="22394A"/>
                </a:solidFill>
                <a:latin typeface="Eczar Regular Bold"/>
              </a:rPr>
              <a:t>«в</a:t>
            </a:r>
            <a:r>
              <a:rPr lang="ru-RU" sz="3200" u="none" dirty="0">
                <a:solidFill>
                  <a:srgbClr val="22394A"/>
                </a:solidFill>
                <a:latin typeface="Eczar Regular Bold"/>
              </a:rPr>
              <a:t>ернее»</a:t>
            </a:r>
            <a:endParaRPr lang="en-US" sz="3200" u="none" dirty="0">
              <a:solidFill>
                <a:srgbClr val="22394A"/>
              </a:solidFill>
              <a:latin typeface="Eczar Regula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13695" y="6083568"/>
            <a:ext cx="4912406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sz="2300" dirty="0" smtClean="0">
                <a:solidFill>
                  <a:srgbClr val="000000"/>
                </a:solidFill>
                <a:latin typeface="Rubik"/>
              </a:rPr>
              <a:t>Точнее</a:t>
            </a: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sz="2300" u="none" dirty="0" smtClean="0">
                <a:solidFill>
                  <a:srgbClr val="000000"/>
                </a:solidFill>
                <a:latin typeface="Rubik"/>
              </a:rPr>
              <a:t>Точнее сказать/сказать точнее</a:t>
            </a: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sz="2300" dirty="0" smtClean="0">
                <a:solidFill>
                  <a:srgbClr val="000000"/>
                </a:solidFill>
                <a:latin typeface="Rubik"/>
              </a:rPr>
              <a:t>Точнее говоря/говоря вернее</a:t>
            </a:r>
            <a:endParaRPr lang="en-US" sz="2300" u="none" dirty="0">
              <a:solidFill>
                <a:srgbClr val="000000"/>
              </a:solidFill>
              <a:latin typeface="Rubik"/>
            </a:endParaRPr>
          </a:p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endParaRPr lang="en-US" sz="2300" u="none" dirty="0">
              <a:solidFill>
                <a:srgbClr val="000000"/>
              </a:solidFill>
              <a:latin typeface="Rubik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92784" y="5359731"/>
            <a:ext cx="4115762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ru-RU" sz="3200" dirty="0">
                <a:solidFill>
                  <a:srgbClr val="22394A"/>
                </a:solidFill>
                <a:latin typeface="Eczar Regular Bold"/>
              </a:rPr>
              <a:t>«то есть»</a:t>
            </a:r>
            <a:endParaRPr lang="en-US" sz="3200" u="none" dirty="0">
              <a:solidFill>
                <a:srgbClr val="22394A"/>
              </a:solidFill>
              <a:latin typeface="Eczar Regular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815710" y="5359731"/>
            <a:ext cx="4115762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ru-RU" sz="3200" u="none" dirty="0">
                <a:solidFill>
                  <a:srgbClr val="22394A"/>
                </a:solidFill>
                <a:latin typeface="Eczar Regular Bold"/>
              </a:rPr>
              <a:t>«точнее»</a:t>
            </a:r>
            <a:endParaRPr lang="en-US" sz="3200" u="none" dirty="0">
              <a:solidFill>
                <a:srgbClr val="22394A"/>
              </a:solidFill>
              <a:latin typeface="Eczar Regular Bold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3581400" y="2738711"/>
            <a:ext cx="10542542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ru-RU" sz="3200" dirty="0" smtClean="0">
                <a:solidFill>
                  <a:srgbClr val="22394A"/>
                </a:solidFill>
                <a:latin typeface="Eczar Regular Bold"/>
              </a:rPr>
              <a:t>На материале устного корпуса НКРЯ</a:t>
            </a:r>
          </a:p>
          <a:p>
            <a:pPr marL="0" lvl="0" indent="0" algn="ctr">
              <a:spcBef>
                <a:spcPct val="0"/>
              </a:spcBef>
            </a:pPr>
            <a:r>
              <a:rPr lang="ru-RU" sz="1400" u="none" dirty="0" smtClean="0">
                <a:solidFill>
                  <a:srgbClr val="22394A"/>
                </a:solidFill>
                <a:latin typeface="Eczar Regular Bold"/>
              </a:rPr>
              <a:t>1 пример в документе</a:t>
            </a:r>
            <a:endParaRPr lang="en-US" sz="1400" u="none" dirty="0">
              <a:solidFill>
                <a:srgbClr val="22394A"/>
              </a:solidFill>
              <a:latin typeface="Eczar Regular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914400" y="1562100"/>
            <a:ext cx="16230600" cy="671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50"/>
              </a:lnSpc>
              <a:spcBef>
                <a:spcPct val="0"/>
              </a:spcBef>
            </a:pPr>
            <a:r>
              <a:rPr lang="ru-RU" sz="7200" dirty="0" smtClean="0">
                <a:solidFill>
                  <a:srgbClr val="547B97"/>
                </a:solidFill>
                <a:latin typeface="Bahnschrift Condensed" panose="020B0502040204020203" pitchFamily="34" charset="0"/>
              </a:rPr>
              <a:t>Гипотезы:</a:t>
            </a:r>
            <a:endParaRPr lang="en-US" sz="7200" u="none" dirty="0">
              <a:solidFill>
                <a:srgbClr val="547B97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352800" y="3238500"/>
            <a:ext cx="12344400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u="none" dirty="0" smtClean="0">
                <a:latin typeface="Rubik"/>
              </a:rPr>
              <a:t>Конструкции из двух сло</a:t>
            </a:r>
            <a:r>
              <a:rPr lang="ru-RU" sz="2400" dirty="0" smtClean="0">
                <a:latin typeface="Rubik"/>
              </a:rPr>
              <a:t>в более частотны, чем однословные конструкции – говорящие используют более длинные конструкции, чтобы выиграть время на размышление</a:t>
            </a:r>
          </a:p>
          <a:p>
            <a:pPr lvl="0">
              <a:lnSpc>
                <a:spcPts val="3220"/>
              </a:lnSpc>
              <a:spcBef>
                <a:spcPct val="0"/>
              </a:spcBef>
            </a:pPr>
            <a:endParaRPr lang="ru-RU" sz="2400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u="none" dirty="0" smtClean="0">
                <a:solidFill>
                  <a:srgbClr val="000000"/>
                </a:solidFill>
                <a:latin typeface="Rubik"/>
              </a:rPr>
              <a:t>Чаще всего уточняются участники ситуации: объект и субъект</a:t>
            </a: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ru-RU" sz="24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srgbClr val="000000"/>
                </a:solidFill>
                <a:latin typeface="Rubik"/>
              </a:rPr>
              <a:t>Так как мы исследуем спонтанную речь, в подавляющем большинстве случаев вводная конструкция будет в препозиции относительно уточняющей/исправляющей информации (Х, точнее, У; но не Х, У, точнее)</a:t>
            </a: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ru-RU" sz="2400" u="none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srgbClr val="000000"/>
                </a:solidFill>
                <a:latin typeface="Rubik"/>
              </a:rPr>
              <a:t>«Точнее» сравнительно чаще используется для уточнения информации, </a:t>
            </a:r>
          </a:p>
          <a:p>
            <a:pPr lvl="0">
              <a:lnSpc>
                <a:spcPts val="3220"/>
              </a:lnSpc>
              <a:spcBef>
                <a:spcPct val="0"/>
              </a:spcBef>
            </a:pPr>
            <a:r>
              <a:rPr lang="ru-RU" sz="2400" dirty="0">
                <a:solidFill>
                  <a:srgbClr val="000000"/>
                </a:solidFill>
                <a:latin typeface="Rubik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Rubik"/>
              </a:rPr>
              <a:t>    а «вернее» для исправления ошибки </a:t>
            </a:r>
            <a:endParaRPr lang="ru-RU" sz="24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2300" u="none" dirty="0">
              <a:solidFill>
                <a:srgbClr val="000000"/>
              </a:solidFill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63875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371600" y="647700"/>
            <a:ext cx="15728566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50"/>
              </a:lnSpc>
              <a:spcBef>
                <a:spcPct val="0"/>
              </a:spcBef>
            </a:pPr>
            <a:r>
              <a:rPr lang="ru-RU" sz="6000" u="none" dirty="0">
                <a:solidFill>
                  <a:srgbClr val="22394A"/>
                </a:solidFill>
                <a:latin typeface="Bahnschrift Condensed" panose="020B0502040204020203" pitchFamily="34" charset="0"/>
              </a:rPr>
              <a:t>«то есть»</a:t>
            </a:r>
            <a:endParaRPr lang="en-US" sz="6000" u="none" dirty="0">
              <a:solidFill>
                <a:srgbClr val="22394A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26" name="Диаграмма 25">
            <a:extLst>
              <a:ext uri="{FF2B5EF4-FFF2-40B4-BE49-F238E27FC236}">
                <a16:creationId xmlns:a16="http://schemas.microsoft.com/office/drawing/2014/main" id="{F859F48F-7E4C-B932-0826-98D47CE7C0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352138"/>
              </p:ext>
            </p:extLst>
          </p:nvPr>
        </p:nvGraphicFramePr>
        <p:xfrm>
          <a:off x="609600" y="2247900"/>
          <a:ext cx="8001000" cy="7391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9EB0EB1-1C4A-D29D-95C5-EEE8DB717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204590"/>
              </p:ext>
            </p:extLst>
          </p:nvPr>
        </p:nvGraphicFramePr>
        <p:xfrm>
          <a:off x="9753600" y="2781301"/>
          <a:ext cx="8229600" cy="6789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971800" y="1180931"/>
            <a:ext cx="131747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220"/>
              </a:lnSpc>
              <a:spcBef>
                <a:spcPct val="0"/>
              </a:spcBef>
            </a:pPr>
            <a:r>
              <a:rPr lang="ru-RU" dirty="0" smtClean="0">
                <a:solidFill>
                  <a:srgbClr val="000000"/>
                </a:solidFill>
                <a:latin typeface="Rubik"/>
              </a:rPr>
              <a:t>Из 215 исследованных примеров только </a:t>
            </a:r>
            <a:r>
              <a:rPr lang="ru-RU" dirty="0" smtClean="0">
                <a:solidFill>
                  <a:srgbClr val="FF0000"/>
                </a:solidFill>
                <a:latin typeface="Rubik"/>
              </a:rPr>
              <a:t>8%</a:t>
            </a:r>
            <a:r>
              <a:rPr lang="ru-RU" dirty="0" smtClean="0">
                <a:solidFill>
                  <a:srgbClr val="000000"/>
                </a:solidFill>
                <a:latin typeface="Rubik"/>
              </a:rPr>
              <a:t> содержали «то есть»  в значении </a:t>
            </a:r>
            <a:r>
              <a:rPr lang="ru-RU" dirty="0" err="1" smtClean="0">
                <a:solidFill>
                  <a:srgbClr val="000000"/>
                </a:solidFill>
                <a:latin typeface="Rubik"/>
              </a:rPr>
              <a:t>самоисправления</a:t>
            </a:r>
            <a:r>
              <a:rPr lang="ru-RU" dirty="0" smtClean="0">
                <a:solidFill>
                  <a:srgbClr val="000000"/>
                </a:solidFill>
                <a:latin typeface="Rubik"/>
              </a:rPr>
              <a:t>. Это не частотная вводная конструкция с такой функцией. </a:t>
            </a:r>
            <a:r>
              <a:rPr lang="ru-RU" dirty="0" smtClean="0">
                <a:solidFill>
                  <a:srgbClr val="0070C0"/>
                </a:solidFill>
                <a:latin typeface="Rubik"/>
              </a:rPr>
              <a:t>Только в препозиции.</a:t>
            </a:r>
          </a:p>
          <a:p>
            <a:pPr lvl="0">
              <a:lnSpc>
                <a:spcPts val="3220"/>
              </a:lnSpc>
              <a:spcBef>
                <a:spcPct val="0"/>
              </a:spcBef>
            </a:pPr>
            <a:endParaRPr lang="ru-RU" dirty="0">
              <a:solidFill>
                <a:srgbClr val="000000"/>
              </a:solidFill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65420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564504" y="-5406287"/>
            <a:ext cx="8537322" cy="946678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524000" y="876300"/>
            <a:ext cx="15728566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50"/>
              </a:lnSpc>
              <a:spcBef>
                <a:spcPct val="0"/>
              </a:spcBef>
            </a:pPr>
            <a:r>
              <a:rPr lang="ru-RU" sz="6000" u="none" dirty="0">
                <a:solidFill>
                  <a:srgbClr val="22394A"/>
                </a:solidFill>
                <a:latin typeface="Bahnschrift Condensed" panose="020B0502040204020203" pitchFamily="34" charset="0"/>
              </a:rPr>
              <a:t>«точ</a:t>
            </a:r>
            <a:r>
              <a:rPr lang="ru-RU" sz="6000" dirty="0">
                <a:solidFill>
                  <a:srgbClr val="22394A"/>
                </a:solidFill>
                <a:latin typeface="Bahnschrift Condensed" panose="020B0502040204020203" pitchFamily="34" charset="0"/>
              </a:rPr>
              <a:t>нее</a:t>
            </a:r>
            <a:r>
              <a:rPr lang="ru-RU" sz="6000" u="none" dirty="0">
                <a:solidFill>
                  <a:srgbClr val="22394A"/>
                </a:solidFill>
                <a:latin typeface="Bahnschrift Condensed" panose="020B0502040204020203" pitchFamily="34" charset="0"/>
              </a:rPr>
              <a:t>»</a:t>
            </a:r>
            <a:endParaRPr lang="en-US" sz="6000" u="none" dirty="0">
              <a:solidFill>
                <a:srgbClr val="22394A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96081FD3-CB75-0EB5-B6AA-458443E50A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265868"/>
              </p:ext>
            </p:extLst>
          </p:nvPr>
        </p:nvGraphicFramePr>
        <p:xfrm>
          <a:off x="609600" y="3543300"/>
          <a:ext cx="6629400" cy="5922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C77E25CE-849E-5DBB-38F7-40DE207CB9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965794"/>
              </p:ext>
            </p:extLst>
          </p:nvPr>
        </p:nvGraphicFramePr>
        <p:xfrm>
          <a:off x="4800600" y="1484163"/>
          <a:ext cx="5943600" cy="5932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E042023A-0404-6AD4-41B7-296FD4069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014206"/>
              </p:ext>
            </p:extLst>
          </p:nvPr>
        </p:nvGraphicFramePr>
        <p:xfrm>
          <a:off x="10820400" y="1866900"/>
          <a:ext cx="7467600" cy="829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2949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564504" y="-5406287"/>
            <a:ext cx="8537322" cy="946678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76400" y="609202"/>
            <a:ext cx="15728566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50"/>
              </a:lnSpc>
              <a:spcBef>
                <a:spcPct val="0"/>
              </a:spcBef>
            </a:pPr>
            <a:r>
              <a:rPr lang="ru-RU" sz="6000" u="none" dirty="0">
                <a:solidFill>
                  <a:srgbClr val="22394A"/>
                </a:solidFill>
                <a:latin typeface="Bahnschrift Condensed" panose="020B0502040204020203" pitchFamily="34" charset="0"/>
              </a:rPr>
              <a:t>«</a:t>
            </a:r>
            <a:r>
              <a:rPr lang="ru-RU" sz="6000" dirty="0">
                <a:solidFill>
                  <a:srgbClr val="22394A"/>
                </a:solidFill>
                <a:latin typeface="Bahnschrift Condensed" panose="020B0502040204020203" pitchFamily="34" charset="0"/>
              </a:rPr>
              <a:t>вернее</a:t>
            </a:r>
            <a:r>
              <a:rPr lang="ru-RU" sz="6000" u="none" dirty="0">
                <a:solidFill>
                  <a:srgbClr val="22394A"/>
                </a:solidFill>
                <a:latin typeface="Bahnschrift Condensed" panose="020B0502040204020203" pitchFamily="34" charset="0"/>
              </a:rPr>
              <a:t>»</a:t>
            </a:r>
            <a:endParaRPr lang="en-US" sz="6000" u="none" dirty="0">
              <a:solidFill>
                <a:srgbClr val="22394A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31C4674-F04C-EAEE-D861-5B341EF66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398362"/>
              </p:ext>
            </p:extLst>
          </p:nvPr>
        </p:nvGraphicFramePr>
        <p:xfrm>
          <a:off x="5410200" y="1409700"/>
          <a:ext cx="8305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12B52FE3-73F8-162C-C2F9-C26AF8E1DA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241852"/>
              </p:ext>
            </p:extLst>
          </p:nvPr>
        </p:nvGraphicFramePr>
        <p:xfrm>
          <a:off x="609600" y="4793933"/>
          <a:ext cx="7086602" cy="533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D2A5B43D-5235-BC44-F186-C75852595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684024"/>
              </p:ext>
            </p:extLst>
          </p:nvPr>
        </p:nvGraphicFramePr>
        <p:xfrm>
          <a:off x="11658600" y="4914900"/>
          <a:ext cx="6419851" cy="5089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6283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564504" y="-5406287"/>
            <a:ext cx="8537322" cy="946678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530734" y="1143000"/>
            <a:ext cx="15728566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50"/>
              </a:lnSpc>
              <a:spcBef>
                <a:spcPct val="0"/>
              </a:spcBef>
            </a:pPr>
            <a:r>
              <a:rPr lang="ru-RU" sz="6000" u="none" dirty="0" smtClean="0">
                <a:solidFill>
                  <a:srgbClr val="22394A"/>
                </a:solidFill>
                <a:latin typeface="Bahnschrift Condensed" panose="020B0502040204020203" pitchFamily="34" charset="0"/>
              </a:rPr>
              <a:t>Все остальные конструкции: ещё меньше вхождений</a:t>
            </a:r>
            <a:endParaRPr lang="en-US" sz="6000" u="none" dirty="0">
              <a:solidFill>
                <a:srgbClr val="22394A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-1219200" y="2588325"/>
            <a:ext cx="10057015" cy="6976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ct val="250000"/>
              </a:lnSpc>
              <a:spcBef>
                <a:spcPct val="0"/>
              </a:spcBef>
            </a:pPr>
            <a:r>
              <a:rPr lang="ru-RU" sz="3200" dirty="0" smtClean="0">
                <a:solidFill>
                  <a:srgbClr val="000000"/>
                </a:solidFill>
                <a:latin typeface="Rubik"/>
              </a:rPr>
              <a:t>Точнее говоря – 14</a:t>
            </a:r>
          </a:p>
          <a:p>
            <a:pPr marL="0" lvl="0" indent="0" algn="ctr">
              <a:lnSpc>
                <a:spcPct val="250000"/>
              </a:lnSpc>
              <a:spcBef>
                <a:spcPct val="0"/>
              </a:spcBef>
            </a:pPr>
            <a:r>
              <a:rPr lang="ru-RU" sz="3200" dirty="0" smtClean="0">
                <a:solidFill>
                  <a:srgbClr val="000000"/>
                </a:solidFill>
                <a:latin typeface="Rubik"/>
              </a:rPr>
              <a:t>Точнее сказать – 10</a:t>
            </a:r>
          </a:p>
          <a:p>
            <a:pPr marL="0" lvl="0" indent="0" algn="ctr">
              <a:lnSpc>
                <a:spcPct val="250000"/>
              </a:lnSpc>
              <a:spcBef>
                <a:spcPct val="0"/>
              </a:spcBef>
            </a:pPr>
            <a:r>
              <a:rPr lang="ru-RU" sz="3200" u="none" dirty="0" smtClean="0">
                <a:solidFill>
                  <a:srgbClr val="000000"/>
                </a:solidFill>
                <a:latin typeface="Rubik"/>
              </a:rPr>
              <a:t>Вернее сказать – 7</a:t>
            </a:r>
          </a:p>
          <a:p>
            <a:pPr marL="0" lvl="0" indent="0" algn="ctr">
              <a:lnSpc>
                <a:spcPct val="250000"/>
              </a:lnSpc>
              <a:spcBef>
                <a:spcPct val="0"/>
              </a:spcBef>
            </a:pPr>
            <a:r>
              <a:rPr lang="ru-RU" sz="3200" dirty="0" smtClean="0">
                <a:solidFill>
                  <a:srgbClr val="000000"/>
                </a:solidFill>
                <a:latin typeface="Rubik"/>
              </a:rPr>
              <a:t>Вернее говоря – 1</a:t>
            </a:r>
          </a:p>
          <a:p>
            <a:pPr marL="0" lvl="0" indent="0" algn="ctr">
              <a:lnSpc>
                <a:spcPct val="250000"/>
              </a:lnSpc>
              <a:spcBef>
                <a:spcPct val="0"/>
              </a:spcBef>
            </a:pPr>
            <a:r>
              <a:rPr lang="ru-RU" sz="3200" dirty="0" smtClean="0">
                <a:solidFill>
                  <a:srgbClr val="000000"/>
                </a:solidFill>
                <a:latin typeface="Rubik"/>
              </a:rPr>
              <a:t>Остальные - 0</a:t>
            </a:r>
          </a:p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endParaRPr lang="en-US" sz="2300" u="none" dirty="0">
              <a:solidFill>
                <a:srgbClr val="000000"/>
              </a:solidFill>
              <a:latin typeface="Rubik"/>
            </a:endParaRPr>
          </a:p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endParaRPr lang="en-US" sz="2300" u="none" dirty="0">
              <a:solidFill>
                <a:srgbClr val="000000"/>
              </a:solidFill>
              <a:latin typeface="Rubik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8077200" y="2933700"/>
            <a:ext cx="8534400" cy="574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220"/>
              </a:lnSpc>
              <a:spcBef>
                <a:spcPct val="0"/>
              </a:spcBef>
            </a:pPr>
            <a:r>
              <a:rPr lang="ru-RU" sz="2300" u="none" dirty="0" smtClean="0">
                <a:solidFill>
                  <a:srgbClr val="000000"/>
                </a:solidFill>
                <a:latin typeface="Rubik"/>
              </a:rPr>
              <a:t>Вывод: используютс</a:t>
            </a:r>
            <a:r>
              <a:rPr lang="ru-RU" sz="2300" dirty="0" smtClean="0">
                <a:solidFill>
                  <a:srgbClr val="000000"/>
                </a:solidFill>
                <a:latin typeface="Rubik"/>
              </a:rPr>
              <a:t>я только вводные конструкции с «точнее» или «вернее» на первом месте.</a:t>
            </a:r>
          </a:p>
          <a:p>
            <a:pPr lvl="0">
              <a:lnSpc>
                <a:spcPts val="3220"/>
              </a:lnSpc>
              <a:spcBef>
                <a:spcPct val="0"/>
              </a:spcBef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lvl="0">
              <a:lnSpc>
                <a:spcPts val="3220"/>
              </a:lnSpc>
              <a:spcBef>
                <a:spcPct val="0"/>
              </a:spcBef>
            </a:pPr>
            <a:endParaRPr lang="ru-RU" sz="2300" dirty="0" smtClean="0">
              <a:solidFill>
                <a:srgbClr val="000000"/>
              </a:solidFill>
              <a:latin typeface="Rubik"/>
            </a:endParaRPr>
          </a:p>
          <a:p>
            <a:pPr lvl="0">
              <a:lnSpc>
                <a:spcPts val="3220"/>
              </a:lnSpc>
              <a:spcBef>
                <a:spcPct val="0"/>
              </a:spcBef>
            </a:pPr>
            <a:r>
              <a:rPr lang="ru-RU" sz="2300" u="none" dirty="0" smtClean="0">
                <a:solidFill>
                  <a:srgbClr val="000000"/>
                </a:solidFill>
                <a:latin typeface="Rubik"/>
              </a:rPr>
              <a:t>Вывод-2: «сказать» или «говоря» – необязательная составляющая вводной конструкции </a:t>
            </a: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2300" u="none" dirty="0">
              <a:solidFill>
                <a:srgbClr val="000000"/>
              </a:solidFill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66928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914400" y="1181100"/>
            <a:ext cx="16230600" cy="671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50"/>
              </a:lnSpc>
              <a:spcBef>
                <a:spcPct val="0"/>
              </a:spcBef>
            </a:pPr>
            <a:r>
              <a:rPr lang="ru-RU" sz="7200" dirty="0" smtClean="0">
                <a:solidFill>
                  <a:srgbClr val="547B97"/>
                </a:solidFill>
                <a:latin typeface="Bahnschrift Condensed" panose="020B0502040204020203" pitchFamily="34" charset="0"/>
              </a:rPr>
              <a:t>Выводы:</a:t>
            </a:r>
            <a:endParaRPr lang="en-US" sz="7200" u="none" dirty="0">
              <a:solidFill>
                <a:srgbClr val="547B97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28800" y="2095500"/>
            <a:ext cx="15773400" cy="12721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u="none" dirty="0" smtClean="0">
                <a:solidFill>
                  <a:srgbClr val="C00000"/>
                </a:solidFill>
                <a:latin typeface="Rubik"/>
              </a:rPr>
              <a:t>Конструкции из двух сло</a:t>
            </a:r>
            <a:r>
              <a:rPr lang="ru-RU" sz="2400" dirty="0" smtClean="0">
                <a:solidFill>
                  <a:srgbClr val="C00000"/>
                </a:solidFill>
                <a:latin typeface="Rubik"/>
              </a:rPr>
              <a:t>в в сумме имеют такую же частотность, как однословные конструкции – говорящие используют более длинные конструкции, чтобы выиграть время на </a:t>
            </a:r>
            <a:r>
              <a:rPr lang="ru-RU" sz="2400" dirty="0" smtClean="0">
                <a:solidFill>
                  <a:srgbClr val="C00000"/>
                </a:solidFill>
                <a:latin typeface="Rubik"/>
              </a:rPr>
              <a:t>размышление</a:t>
            </a:r>
          </a:p>
          <a:p>
            <a:pPr lvl="0">
              <a:lnSpc>
                <a:spcPts val="3220"/>
              </a:lnSpc>
              <a:spcBef>
                <a:spcPct val="0"/>
              </a:spcBef>
            </a:pPr>
            <a:endParaRPr lang="ru-RU" sz="2400" dirty="0" smtClean="0">
              <a:solidFill>
                <a:srgbClr val="C00000"/>
              </a:solidFill>
              <a:latin typeface="Rubik"/>
            </a:endParaRPr>
          </a:p>
          <a:p>
            <a:pPr lvl="0">
              <a:lnSpc>
                <a:spcPts val="3220"/>
              </a:lnSpc>
              <a:spcBef>
                <a:spcPct val="0"/>
              </a:spcBef>
            </a:pPr>
            <a:r>
              <a:rPr lang="ru-RU" sz="2400" dirty="0">
                <a:solidFill>
                  <a:srgbClr val="C00000"/>
                </a:solidFill>
                <a:latin typeface="Rubik"/>
              </a:rPr>
              <a:t> </a:t>
            </a:r>
            <a:r>
              <a:rPr lang="ru-RU" sz="2400" dirty="0" smtClean="0">
                <a:solidFill>
                  <a:srgbClr val="C00000"/>
                </a:solidFill>
                <a:latin typeface="Rubik"/>
              </a:rPr>
              <a:t>   </a:t>
            </a:r>
            <a:r>
              <a:rPr lang="ru-RU" sz="2400" dirty="0" smtClean="0">
                <a:latin typeface="Rubik"/>
              </a:rPr>
              <a:t>На самом деле говорящие выигрывают время на размышление с помощью пауз и дискурсивных слов, а не с помощью удлинения вводных конструкций</a:t>
            </a:r>
          </a:p>
          <a:p>
            <a:pPr lvl="0">
              <a:lnSpc>
                <a:spcPts val="3220"/>
              </a:lnSpc>
              <a:spcBef>
                <a:spcPct val="0"/>
              </a:spcBef>
            </a:pPr>
            <a:endParaRPr lang="ru-RU" sz="2400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u="none" dirty="0" smtClean="0">
                <a:solidFill>
                  <a:srgbClr val="00B050"/>
                </a:solidFill>
                <a:latin typeface="Rubik"/>
              </a:rPr>
              <a:t>Чаще всего уточняются участники ситуации: объект и субъект</a:t>
            </a: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ru-RU" sz="24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srgbClr val="00B050"/>
                </a:solidFill>
                <a:latin typeface="Rubik"/>
              </a:rPr>
              <a:t>Так как мы исследуем спонтанную речь, в подавляющем большинстве случаев вводная конструкция будет в препозиции относительно уточняющей/исправляющей информации (Х, точнее, У; но не Х, У, точнее)</a:t>
            </a: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ru-RU" sz="2400" u="none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 smtClean="0">
                <a:solidFill>
                  <a:srgbClr val="00B050"/>
                </a:solidFill>
                <a:latin typeface="Rubik"/>
              </a:rPr>
              <a:t>«Точнее» сравнительно чаще используется для уточнения информации</a:t>
            </a:r>
            <a:r>
              <a:rPr lang="ru-RU" sz="2400" dirty="0" smtClean="0">
                <a:solidFill>
                  <a:srgbClr val="000000"/>
                </a:solidFill>
                <a:latin typeface="Rubik"/>
              </a:rPr>
              <a:t>, </a:t>
            </a:r>
          </a:p>
          <a:p>
            <a:pPr lvl="0">
              <a:lnSpc>
                <a:spcPts val="3220"/>
              </a:lnSpc>
              <a:spcBef>
                <a:spcPct val="0"/>
              </a:spcBef>
            </a:pPr>
            <a:r>
              <a:rPr lang="ru-RU" sz="2400" dirty="0">
                <a:solidFill>
                  <a:srgbClr val="FFC000"/>
                </a:solidFill>
                <a:latin typeface="Rubik"/>
              </a:rPr>
              <a:t> </a:t>
            </a:r>
            <a:r>
              <a:rPr lang="ru-RU" sz="2400" dirty="0" smtClean="0">
                <a:solidFill>
                  <a:srgbClr val="FFC000"/>
                </a:solidFill>
                <a:latin typeface="Rubik"/>
              </a:rPr>
              <a:t>    а «вернее» для исправления ошибки </a:t>
            </a:r>
          </a:p>
          <a:p>
            <a:pPr lvl="0">
              <a:lnSpc>
                <a:spcPts val="3220"/>
              </a:lnSpc>
              <a:spcBef>
                <a:spcPct val="0"/>
              </a:spcBef>
            </a:pPr>
            <a:endParaRPr lang="ru-RU" sz="2400" dirty="0" smtClean="0">
              <a:solidFill>
                <a:srgbClr val="FFC000"/>
              </a:solidFill>
              <a:latin typeface="Rubik"/>
            </a:endParaRPr>
          </a:p>
          <a:p>
            <a:pPr lvl="0">
              <a:lnSpc>
                <a:spcPts val="3220"/>
              </a:lnSpc>
              <a:spcBef>
                <a:spcPct val="0"/>
              </a:spcBef>
            </a:pPr>
            <a:r>
              <a:rPr lang="ru-RU" sz="2400" dirty="0" smtClean="0">
                <a:latin typeface="Rubik"/>
              </a:rPr>
              <a:t>Говорящие чаще хотят конкретизировать и уточнить свое высказывание, а не ошибаются </a:t>
            </a:r>
          </a:p>
          <a:p>
            <a:pPr lvl="0">
              <a:lnSpc>
                <a:spcPts val="3220"/>
              </a:lnSpc>
              <a:spcBef>
                <a:spcPct val="0"/>
              </a:spcBef>
            </a:pPr>
            <a:endParaRPr lang="ru-RU" sz="2400" dirty="0">
              <a:latin typeface="Rubik"/>
            </a:endParaRPr>
          </a:p>
          <a:p>
            <a:pPr lvl="0">
              <a:lnSpc>
                <a:spcPts val="3220"/>
              </a:lnSpc>
              <a:spcBef>
                <a:spcPct val="0"/>
              </a:spcBef>
            </a:pPr>
            <a:r>
              <a:rPr lang="ru-RU" sz="2400" dirty="0" smtClean="0">
                <a:latin typeface="Rubik"/>
              </a:rPr>
              <a:t>Для исправления ошибки чаще используется «то есть», для уточнения информации – «точнее». «Вернее» - универсальное вводное слово для обоих случаев.</a:t>
            </a:r>
            <a:endParaRPr lang="ru-RU" sz="2400" dirty="0">
              <a:latin typeface="Rubik"/>
            </a:endParaRPr>
          </a:p>
          <a:p>
            <a:pPr lvl="0">
              <a:lnSpc>
                <a:spcPts val="3220"/>
              </a:lnSpc>
              <a:spcBef>
                <a:spcPct val="0"/>
              </a:spcBef>
            </a:pPr>
            <a:endParaRPr lang="ru-RU" sz="2400" dirty="0" smtClean="0">
              <a:latin typeface="Rubik"/>
            </a:endParaRPr>
          </a:p>
          <a:p>
            <a:pPr lvl="0">
              <a:lnSpc>
                <a:spcPts val="3220"/>
              </a:lnSpc>
              <a:spcBef>
                <a:spcPct val="0"/>
              </a:spcBef>
            </a:pPr>
            <a:endParaRPr lang="ru-RU" sz="2400" u="none" dirty="0">
              <a:solidFill>
                <a:srgbClr val="FFC000"/>
              </a:solidFill>
              <a:latin typeface="Rubik"/>
            </a:endParaRPr>
          </a:p>
          <a:p>
            <a:pPr lvl="0">
              <a:lnSpc>
                <a:spcPts val="3220"/>
              </a:lnSpc>
              <a:spcBef>
                <a:spcPct val="0"/>
              </a:spcBef>
            </a:pPr>
            <a:endParaRPr lang="ru-RU" sz="2400" u="none" dirty="0" smtClean="0">
              <a:solidFill>
                <a:srgbClr val="FFC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u="none" dirty="0" smtClean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sz="2300" dirty="0">
              <a:solidFill>
                <a:srgbClr val="000000"/>
              </a:solidFill>
              <a:latin typeface="Rubik"/>
            </a:endParaRPr>
          </a:p>
          <a:p>
            <a:pPr marL="342900" lvl="0" indent="-342900">
              <a:lnSpc>
                <a:spcPts val="322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2300" u="none" dirty="0">
              <a:solidFill>
                <a:srgbClr val="000000"/>
              </a:solidFill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6320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49319" y="1643989"/>
            <a:ext cx="7217935" cy="5422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ct val="250000"/>
              </a:lnSpc>
              <a:spcBef>
                <a:spcPct val="0"/>
              </a:spcBef>
            </a:pPr>
            <a:r>
              <a:rPr lang="ru-RU" sz="5000" b="1" u="none" dirty="0" smtClean="0">
                <a:latin typeface="Bahnschrift" panose="020B0502040204020203" pitchFamily="34" charset="0"/>
              </a:rPr>
              <a:t>Спасибо,</a:t>
            </a:r>
          </a:p>
          <a:p>
            <a:pPr marL="0" lvl="0" indent="0" algn="ctr">
              <a:lnSpc>
                <a:spcPct val="250000"/>
              </a:lnSpc>
              <a:spcBef>
                <a:spcPct val="0"/>
              </a:spcBef>
            </a:pPr>
            <a:r>
              <a:rPr lang="ru-RU" sz="50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точнее,</a:t>
            </a:r>
          </a:p>
          <a:p>
            <a:pPr marL="0" lvl="0" indent="0" algn="ctr">
              <a:lnSpc>
                <a:spcPct val="250000"/>
              </a:lnSpc>
              <a:spcBef>
                <a:spcPct val="0"/>
              </a:spcBef>
            </a:pPr>
            <a:r>
              <a:rPr lang="ru-RU" sz="5000" b="1" u="none" dirty="0" smtClean="0">
                <a:latin typeface="Bahnschrift" panose="020B0502040204020203" pitchFamily="34" charset="0"/>
              </a:rPr>
              <a:t>Спасибо за внимание!</a:t>
            </a:r>
            <a:endParaRPr lang="en-US" sz="5000" b="1" u="none" dirty="0">
              <a:latin typeface="Bahnschrift" panose="020B0502040204020203" pitchFamily="34" charset="0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233457" y="4866849"/>
            <a:ext cx="11821085" cy="1955627"/>
            <a:chOff x="0" y="0"/>
            <a:chExt cx="15761447" cy="2607502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642834" cy="260750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flipH="1">
              <a:off x="12118613" y="0"/>
              <a:ext cx="3642834" cy="2607502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1834694" y="-2928236"/>
            <a:ext cx="7039213" cy="5856472"/>
            <a:chOff x="0" y="0"/>
            <a:chExt cx="976949" cy="812800"/>
          </a:xfrm>
        </p:grpSpPr>
        <p:sp>
          <p:nvSpPr>
            <p:cNvPr id="10" name="Freeform 10"/>
            <p:cNvSpPr/>
            <p:nvPr/>
          </p:nvSpPr>
          <p:spPr>
            <a:xfrm>
              <a:off x="83888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6" y="0"/>
                  </a:moveTo>
                  <a:cubicBezTo>
                    <a:pt x="628325" y="1001"/>
                    <a:pt x="809173" y="182659"/>
                    <a:pt x="809173" y="406400"/>
                  </a:cubicBezTo>
                  <a:cubicBezTo>
                    <a:pt x="809173" y="630141"/>
                    <a:pt x="628325" y="811799"/>
                    <a:pt x="404586" y="812800"/>
                  </a:cubicBezTo>
                  <a:cubicBezTo>
                    <a:pt x="180847" y="811799"/>
                    <a:pt x="0" y="630141"/>
                    <a:pt x="0" y="406400"/>
                  </a:cubicBezTo>
                  <a:cubicBezTo>
                    <a:pt x="0" y="182659"/>
                    <a:pt x="180847" y="1001"/>
                    <a:pt x="404586" y="0"/>
                  </a:cubicBezTo>
                  <a:close/>
                </a:path>
              </a:pathLst>
            </a:custGeom>
            <a:solidFill>
              <a:srgbClr val="F7B4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81978" y="-2928236"/>
            <a:ext cx="7039213" cy="5856472"/>
            <a:chOff x="0" y="0"/>
            <a:chExt cx="976949" cy="812800"/>
          </a:xfrm>
        </p:grpSpPr>
        <p:sp>
          <p:nvSpPr>
            <p:cNvPr id="13" name="Freeform 13"/>
            <p:cNvSpPr/>
            <p:nvPr/>
          </p:nvSpPr>
          <p:spPr>
            <a:xfrm>
              <a:off x="83888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6" y="0"/>
                  </a:moveTo>
                  <a:cubicBezTo>
                    <a:pt x="628325" y="1001"/>
                    <a:pt x="809173" y="182659"/>
                    <a:pt x="809173" y="406400"/>
                  </a:cubicBezTo>
                  <a:cubicBezTo>
                    <a:pt x="809173" y="630141"/>
                    <a:pt x="628325" y="811799"/>
                    <a:pt x="404586" y="812800"/>
                  </a:cubicBezTo>
                  <a:cubicBezTo>
                    <a:pt x="180847" y="811799"/>
                    <a:pt x="0" y="630141"/>
                    <a:pt x="0" y="406400"/>
                  </a:cubicBezTo>
                  <a:cubicBezTo>
                    <a:pt x="0" y="182659"/>
                    <a:pt x="180847" y="1001"/>
                    <a:pt x="404586" y="0"/>
                  </a:cubicBezTo>
                  <a:close/>
                </a:path>
              </a:pathLst>
            </a:custGeom>
            <a:solidFill>
              <a:srgbClr val="EC643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834694" y="7521138"/>
            <a:ext cx="7039213" cy="5856472"/>
            <a:chOff x="0" y="0"/>
            <a:chExt cx="976949" cy="812800"/>
          </a:xfrm>
        </p:grpSpPr>
        <p:sp>
          <p:nvSpPr>
            <p:cNvPr id="16" name="Freeform 16"/>
            <p:cNvSpPr/>
            <p:nvPr/>
          </p:nvSpPr>
          <p:spPr>
            <a:xfrm>
              <a:off x="83888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6" y="0"/>
                  </a:moveTo>
                  <a:cubicBezTo>
                    <a:pt x="628325" y="1001"/>
                    <a:pt x="809173" y="182659"/>
                    <a:pt x="809173" y="406400"/>
                  </a:cubicBezTo>
                  <a:cubicBezTo>
                    <a:pt x="809173" y="630141"/>
                    <a:pt x="628325" y="811799"/>
                    <a:pt x="404586" y="812800"/>
                  </a:cubicBezTo>
                  <a:cubicBezTo>
                    <a:pt x="180847" y="811799"/>
                    <a:pt x="0" y="630141"/>
                    <a:pt x="0" y="406400"/>
                  </a:cubicBezTo>
                  <a:cubicBezTo>
                    <a:pt x="0" y="182659"/>
                    <a:pt x="180847" y="1001"/>
                    <a:pt x="404586" y="0"/>
                  </a:cubicBezTo>
                  <a:close/>
                </a:path>
              </a:pathLst>
            </a:custGeom>
            <a:solidFill>
              <a:srgbClr val="88834B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581978" y="7521138"/>
            <a:ext cx="7039213" cy="5856472"/>
            <a:chOff x="0" y="0"/>
            <a:chExt cx="976949" cy="812800"/>
          </a:xfrm>
        </p:grpSpPr>
        <p:sp>
          <p:nvSpPr>
            <p:cNvPr id="19" name="Freeform 19"/>
            <p:cNvSpPr/>
            <p:nvPr/>
          </p:nvSpPr>
          <p:spPr>
            <a:xfrm>
              <a:off x="83888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6" y="0"/>
                  </a:moveTo>
                  <a:cubicBezTo>
                    <a:pt x="628325" y="1001"/>
                    <a:pt x="809173" y="182659"/>
                    <a:pt x="809173" y="406400"/>
                  </a:cubicBezTo>
                  <a:cubicBezTo>
                    <a:pt x="809173" y="630141"/>
                    <a:pt x="628325" y="811799"/>
                    <a:pt x="404586" y="812800"/>
                  </a:cubicBezTo>
                  <a:cubicBezTo>
                    <a:pt x="180847" y="811799"/>
                    <a:pt x="0" y="630141"/>
                    <a:pt x="0" y="406400"/>
                  </a:cubicBezTo>
                  <a:cubicBezTo>
                    <a:pt x="0" y="182659"/>
                    <a:pt x="180847" y="1001"/>
                    <a:pt x="404586" y="0"/>
                  </a:cubicBezTo>
                  <a:close/>
                </a:path>
              </a:pathLst>
            </a:custGeom>
            <a:solidFill>
              <a:srgbClr val="D9A56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9321">
            <a:off x="-6348775" y="-7970262"/>
            <a:ext cx="31294277" cy="26227525"/>
            <a:chOff x="0" y="0"/>
            <a:chExt cx="41725703" cy="34970033"/>
          </a:xfrm>
        </p:grpSpPr>
        <p:grpSp>
          <p:nvGrpSpPr>
            <p:cNvPr id="22" name="Group 22"/>
            <p:cNvGrpSpPr/>
            <p:nvPr/>
          </p:nvGrpSpPr>
          <p:grpSpPr>
            <a:xfrm>
              <a:off x="26629186" y="0"/>
              <a:ext cx="15096517" cy="12559975"/>
              <a:chOff x="0" y="0"/>
              <a:chExt cx="976949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83888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6" y="0"/>
                    </a:moveTo>
                    <a:cubicBezTo>
                      <a:pt x="628325" y="1001"/>
                      <a:pt x="809173" y="182659"/>
                      <a:pt x="809173" y="406400"/>
                    </a:cubicBezTo>
                    <a:cubicBezTo>
                      <a:pt x="809173" y="630141"/>
                      <a:pt x="628325" y="811799"/>
                      <a:pt x="404586" y="812800"/>
                    </a:cubicBezTo>
                    <a:cubicBezTo>
                      <a:pt x="180847" y="811799"/>
                      <a:pt x="0" y="630141"/>
                      <a:pt x="0" y="406400"/>
                    </a:cubicBezTo>
                    <a:cubicBezTo>
                      <a:pt x="0" y="182659"/>
                      <a:pt x="180847" y="1001"/>
                      <a:pt x="404586" y="0"/>
                    </a:cubicBezTo>
                    <a:close/>
                  </a:path>
                </a:pathLst>
              </a:custGeom>
              <a:solidFill>
                <a:srgbClr val="F7B49D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15096517" cy="12559975"/>
              <a:chOff x="0" y="0"/>
              <a:chExt cx="976949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83888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6" y="0"/>
                    </a:moveTo>
                    <a:cubicBezTo>
                      <a:pt x="628325" y="1001"/>
                      <a:pt x="809173" y="182659"/>
                      <a:pt x="809173" y="406400"/>
                    </a:cubicBezTo>
                    <a:cubicBezTo>
                      <a:pt x="809173" y="630141"/>
                      <a:pt x="628325" y="811799"/>
                      <a:pt x="404586" y="812800"/>
                    </a:cubicBezTo>
                    <a:cubicBezTo>
                      <a:pt x="180847" y="811799"/>
                      <a:pt x="0" y="630141"/>
                      <a:pt x="0" y="406400"/>
                    </a:cubicBezTo>
                    <a:cubicBezTo>
                      <a:pt x="0" y="182659"/>
                      <a:pt x="180847" y="1001"/>
                      <a:pt x="404586" y="0"/>
                    </a:cubicBezTo>
                    <a:close/>
                  </a:path>
                </a:pathLst>
              </a:custGeom>
              <a:solidFill>
                <a:srgbClr val="EC643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26629186" y="22410058"/>
              <a:ext cx="15096517" cy="12559975"/>
              <a:chOff x="0" y="0"/>
              <a:chExt cx="976949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83888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6" y="0"/>
                    </a:moveTo>
                    <a:cubicBezTo>
                      <a:pt x="628325" y="1001"/>
                      <a:pt x="809173" y="182659"/>
                      <a:pt x="809173" y="406400"/>
                    </a:cubicBezTo>
                    <a:cubicBezTo>
                      <a:pt x="809173" y="630141"/>
                      <a:pt x="628325" y="811799"/>
                      <a:pt x="404586" y="812800"/>
                    </a:cubicBezTo>
                    <a:cubicBezTo>
                      <a:pt x="180847" y="811799"/>
                      <a:pt x="0" y="630141"/>
                      <a:pt x="0" y="406400"/>
                    </a:cubicBezTo>
                    <a:cubicBezTo>
                      <a:pt x="0" y="182659"/>
                      <a:pt x="180847" y="1001"/>
                      <a:pt x="404586" y="0"/>
                    </a:cubicBezTo>
                    <a:close/>
                  </a:path>
                </a:pathLst>
              </a:custGeom>
              <a:solidFill>
                <a:srgbClr val="88834B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22410058"/>
              <a:ext cx="15096517" cy="12559975"/>
              <a:chOff x="0" y="0"/>
              <a:chExt cx="976949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83888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6" y="0"/>
                    </a:moveTo>
                    <a:cubicBezTo>
                      <a:pt x="628325" y="1001"/>
                      <a:pt x="809173" y="182659"/>
                      <a:pt x="809173" y="406400"/>
                    </a:cubicBezTo>
                    <a:cubicBezTo>
                      <a:pt x="809173" y="630141"/>
                      <a:pt x="628325" y="811799"/>
                      <a:pt x="404586" y="812800"/>
                    </a:cubicBezTo>
                    <a:cubicBezTo>
                      <a:pt x="180847" y="811799"/>
                      <a:pt x="0" y="630141"/>
                      <a:pt x="0" y="406400"/>
                    </a:cubicBezTo>
                    <a:cubicBezTo>
                      <a:pt x="0" y="182659"/>
                      <a:pt x="180847" y="1001"/>
                      <a:pt x="404586" y="0"/>
                    </a:cubicBezTo>
                    <a:close/>
                  </a:path>
                </a:pathLst>
              </a:custGeom>
              <a:solidFill>
                <a:srgbClr val="D9A566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408</Words>
  <Application>Microsoft Office PowerPoint</Application>
  <PresentationFormat>Произвольный</PresentationFormat>
  <Paragraphs>89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Bahnschrift Condensed</vt:lpstr>
      <vt:lpstr>Bahnschrift</vt:lpstr>
      <vt:lpstr>Rubik</vt:lpstr>
      <vt:lpstr>Arial</vt:lpstr>
      <vt:lpstr>Wingdings</vt:lpstr>
      <vt:lpstr>Eczar Regular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Retro Creative Infographic Presentation</dc:title>
  <dc:creator>Маша</dc:creator>
  <cp:lastModifiedBy>Пользователь Windows</cp:lastModifiedBy>
  <cp:revision>18</cp:revision>
  <dcterms:created xsi:type="dcterms:W3CDTF">2006-08-16T00:00:00Z</dcterms:created>
  <dcterms:modified xsi:type="dcterms:W3CDTF">2022-12-24T07:40:03Z</dcterms:modified>
  <dc:identifier>DAFKyK_erbs</dc:identifier>
</cp:coreProperties>
</file>