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73" r:id="rId5"/>
    <p:sldId id="292" r:id="rId6"/>
    <p:sldId id="290" r:id="rId7"/>
    <p:sldId id="289" r:id="rId8"/>
    <p:sldId id="293" r:id="rId9"/>
    <p:sldId id="294" r:id="rId10"/>
    <p:sldId id="296" r:id="rId11"/>
    <p:sldId id="295" r:id="rId12"/>
    <p:sldId id="297" r:id="rId13"/>
    <p:sldId id="298" r:id="rId14"/>
    <p:sldId id="291" r:id="rId15"/>
    <p:sldId id="299" r:id="rId16"/>
    <p:sldId id="30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200" autoAdjust="0"/>
    <p:restoredTop sz="94619" autoAdjust="0"/>
  </p:normalViewPr>
  <p:slideViewPr>
    <p:cSldViewPr snapToGrid="0">
      <p:cViewPr varScale="1">
        <p:scale>
          <a:sx n="73" d="100"/>
          <a:sy n="73" d="100"/>
        </p:scale>
        <p:origin x="77" y="41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1/4/2022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29586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1/4/2022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69906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1/4/2022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1224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784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97556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1461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50599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1/4/2022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20986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1/4/2022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9051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1/4/2022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008244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pubmed.ncbi.nlm.nih.gov/15655079/" TargetMode="External"/><Relationship Id="rId2" Type="http://schemas.openxmlformats.org/officeDocument/2006/relationships/hyperlink" Target="https://www.ncbi.nlm.nih.gov/geo/query/acc.cgi?acc=GSe1739"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ipette dripping into a petri dish">
            <a:extLst>
              <a:ext uri="{FF2B5EF4-FFF2-40B4-BE49-F238E27FC236}">
                <a16:creationId xmlns:a16="http://schemas.microsoft.com/office/drawing/2014/main" id="{AD5EFA86-59D3-41A9-819E-C704FF32C5AD}"/>
              </a:ext>
            </a:extLst>
          </p:cNvPr>
          <p:cNvPicPr>
            <a:picLocks noChangeAspect="1"/>
          </p:cNvPicPr>
          <p:nvPr/>
        </p:nvPicPr>
        <p:blipFill rotWithShape="1">
          <a:blip r:embed="rId2">
            <a:extLst>
              <a:ext uri="{28A0092B-C50C-407E-A947-70E740481C1C}">
                <a14:useLocalDpi xmlns:a14="http://schemas.microsoft.com/office/drawing/2010/main" val="0"/>
              </a:ext>
            </a:extLst>
          </a:blip>
          <a:srcRect t="11029" b="16623"/>
          <a:stretch/>
        </p:blipFill>
        <p:spPr>
          <a:xfrm>
            <a:off x="0" y="0"/>
            <a:ext cx="12191980" cy="6857990"/>
          </a:xfrm>
          <a:prstGeom prst="rect">
            <a:avLst/>
          </a:prstGeom>
        </p:spPr>
      </p:pic>
      <p:sp>
        <p:nvSpPr>
          <p:cNvPr id="72" name="Rectangle 71">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453412" y="385786"/>
            <a:ext cx="4023359" cy="5427186"/>
          </a:xfrm>
        </p:spPr>
        <p:txBody>
          <a:bodyPr anchor="b">
            <a:normAutofit fontScale="90000"/>
          </a:bodyPr>
          <a:lstStyle/>
          <a:p>
            <a:pPr algn="ctr"/>
            <a:br>
              <a:rPr lang="en-US" sz="3200" u="sng" dirty="0">
                <a:solidFill>
                  <a:schemeClr val="bg1"/>
                </a:solidFill>
              </a:rPr>
            </a:br>
            <a:r>
              <a:rPr lang="en-US" sz="3200" u="sng" dirty="0">
                <a:solidFill>
                  <a:schemeClr val="bg1"/>
                </a:solidFill>
              </a:rPr>
              <a:t>Project 2</a:t>
            </a:r>
            <a:br>
              <a:rPr lang="en-US" sz="3200" u="sng" dirty="0">
                <a:solidFill>
                  <a:schemeClr val="bg1"/>
                </a:solidFill>
              </a:rPr>
            </a:br>
            <a:br>
              <a:rPr lang="en-US" sz="3200" u="sng" dirty="0">
                <a:solidFill>
                  <a:schemeClr val="bg1"/>
                </a:solidFill>
              </a:rPr>
            </a:br>
            <a:r>
              <a:rPr lang="en-US" dirty="0"/>
              <a:t>microarray gene expression data related to COVID19</a:t>
            </a:r>
            <a:br>
              <a:rPr lang="en-US" sz="3200" dirty="0">
                <a:solidFill>
                  <a:schemeClr val="bg1"/>
                </a:solidFill>
              </a:rPr>
            </a:br>
            <a:br>
              <a:rPr lang="en-US" sz="3200" dirty="0">
                <a:solidFill>
                  <a:schemeClr val="bg1"/>
                </a:solidFill>
              </a:rPr>
            </a:br>
            <a:br>
              <a:rPr lang="en-US" sz="3200" dirty="0">
                <a:solidFill>
                  <a:schemeClr val="bg1"/>
                </a:solidFill>
              </a:rPr>
            </a:br>
            <a:br>
              <a:rPr lang="en-US" sz="3200" dirty="0">
                <a:solidFill>
                  <a:schemeClr val="bg1"/>
                </a:solidFill>
              </a:rPr>
            </a:br>
            <a:br>
              <a:rPr lang="en-US" sz="3200" dirty="0">
                <a:solidFill>
                  <a:schemeClr val="bg1"/>
                </a:solidFill>
              </a:rPr>
            </a:br>
            <a:endParaRPr lang="en-US" sz="3200" dirty="0">
              <a:solidFill>
                <a:schemeClr val="bg1"/>
              </a:solidFill>
            </a:endParaRP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1038697" y="3821502"/>
            <a:ext cx="4023359" cy="2372263"/>
          </a:xfrm>
        </p:spPr>
        <p:txBody>
          <a:bodyPr>
            <a:normAutofit fontScale="32500" lnSpcReduction="20000"/>
          </a:bodyPr>
          <a:lstStyle/>
          <a:p>
            <a:r>
              <a:rPr lang="en-US" sz="5500" b="1" u="sng" dirty="0">
                <a:solidFill>
                  <a:schemeClr val="bg1"/>
                </a:solidFill>
              </a:rPr>
              <a:t>Prepared by:</a:t>
            </a:r>
          </a:p>
          <a:p>
            <a:pPr marL="342900" indent="-342900">
              <a:buFont typeface="Arial" panose="020B0604020202020204" pitchFamily="34" charset="0"/>
              <a:buChar char="•"/>
            </a:pPr>
            <a:r>
              <a:rPr lang="en-US" sz="5500" b="1" dirty="0">
                <a:solidFill>
                  <a:srgbClr val="002060"/>
                </a:solidFill>
              </a:rPr>
              <a:t>Maria Sameh</a:t>
            </a:r>
          </a:p>
          <a:p>
            <a:pPr marL="342900" indent="-342900">
              <a:buFont typeface="Arial" panose="020B0604020202020204" pitchFamily="34" charset="0"/>
              <a:buChar char="•"/>
            </a:pPr>
            <a:r>
              <a:rPr lang="en-US" sz="5500" b="1" dirty="0">
                <a:solidFill>
                  <a:srgbClr val="002060"/>
                </a:solidFill>
              </a:rPr>
              <a:t>Martina Romany </a:t>
            </a:r>
          </a:p>
          <a:p>
            <a:pPr marL="342900" indent="-342900">
              <a:buFont typeface="Arial" panose="020B0604020202020204" pitchFamily="34" charset="0"/>
              <a:buChar char="•"/>
            </a:pPr>
            <a:r>
              <a:rPr lang="en-US" sz="5500" b="1" dirty="0">
                <a:solidFill>
                  <a:srgbClr val="002060"/>
                </a:solidFill>
              </a:rPr>
              <a:t>Marina Ehab </a:t>
            </a:r>
          </a:p>
          <a:p>
            <a:pPr marL="342900" indent="-342900">
              <a:buFont typeface="Arial" panose="020B0604020202020204" pitchFamily="34" charset="0"/>
              <a:buChar char="•"/>
            </a:pPr>
            <a:r>
              <a:rPr lang="en-US" sz="5500" b="1" dirty="0">
                <a:solidFill>
                  <a:srgbClr val="002060"/>
                </a:solidFill>
              </a:rPr>
              <a:t>Fady Emad</a:t>
            </a:r>
          </a:p>
          <a:p>
            <a:pPr marL="342900" indent="-342900">
              <a:buFont typeface="Arial" panose="020B0604020202020204" pitchFamily="34" charset="0"/>
              <a:buChar char="•"/>
            </a:pPr>
            <a:r>
              <a:rPr lang="en-US" sz="5500" b="1" dirty="0">
                <a:solidFill>
                  <a:srgbClr val="002060"/>
                </a:solidFill>
              </a:rPr>
              <a:t>Atta Ahmed</a:t>
            </a:r>
          </a:p>
          <a:p>
            <a:endParaRPr lang="en-US" sz="1800" u="sng"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2424003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1500"/>
                                  </p:stCondLst>
                                  <p:iterate>
                                    <p:tmPct val="10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7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1500"/>
                                  </p:stCondLst>
                                  <p:iterate>
                                    <p:tmPct val="10000"/>
                                  </p:iterate>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7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1500"/>
                                  </p:stCondLst>
                                  <p:iterate>
                                    <p:tmPct val="10000"/>
                                  </p:iterate>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7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1500"/>
                                  </p:stCondLst>
                                  <p:iterate>
                                    <p:tmPct val="10000"/>
                                  </p:iterate>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700"/>
                                        <p:tgtEl>
                                          <p:spTgt spid="3">
                                            <p:txEl>
                                              <p:pRg st="5" end="5"/>
                                            </p:txEl>
                                          </p:spTgt>
                                        </p:tgtEl>
                                      </p:cBhvr>
                                    </p:animEffect>
                                  </p:childTnLst>
                                </p:cTn>
                              </p:par>
                              <p:par>
                                <p:cTn id="33" presetID="10" presetClass="entr" presetSubtype="0" fill="hold" grpId="0" nodeType="withEffect">
                                  <p:stCondLst>
                                    <p:cond delay="1000"/>
                                  </p:stCondLst>
                                  <p:iterate>
                                    <p:tmPct val="10000"/>
                                  </p:iterate>
                                  <p:childTnLst>
                                    <p:set>
                                      <p:cBhvr>
                                        <p:cTn id="34" dur="1" fill="hold">
                                          <p:stCondLst>
                                            <p:cond delay="0"/>
                                          </p:stCondLst>
                                        </p:cTn>
                                        <p:tgtEl>
                                          <p:spTgt spid="2"/>
                                        </p:tgtEl>
                                        <p:attrNameLst>
                                          <p:attrName>style.visibility</p:attrName>
                                        </p:attrNameLst>
                                      </p:cBhvr>
                                      <p:to>
                                        <p:strVal val="visible"/>
                                      </p:to>
                                    </p:set>
                                    <p:animEffect transition="in" filter="fade">
                                      <p:cBhvr>
                                        <p:cTn id="35"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536EE76-9A27-4BE7-B56E-42E02A343741}"/>
              </a:ext>
            </a:extLst>
          </p:cNvPr>
          <p:cNvSpPr>
            <a:spLocks noGrp="1"/>
          </p:cNvSpPr>
          <p:nvPr>
            <p:ph type="title"/>
          </p:nvPr>
        </p:nvSpPr>
        <p:spPr>
          <a:xfrm>
            <a:off x="767857" y="933450"/>
            <a:ext cx="3031852" cy="478661"/>
          </a:xfrm>
        </p:spPr>
        <p:txBody>
          <a:bodyPr/>
          <a:lstStyle/>
          <a:p>
            <a:r>
              <a:rPr lang="en-US" dirty="0"/>
              <a:t>Scatter-plot</a:t>
            </a:r>
          </a:p>
        </p:txBody>
      </p:sp>
      <p:sp>
        <p:nvSpPr>
          <p:cNvPr id="7" name="Text Placeholder 6">
            <a:extLst>
              <a:ext uri="{FF2B5EF4-FFF2-40B4-BE49-F238E27FC236}">
                <a16:creationId xmlns:a16="http://schemas.microsoft.com/office/drawing/2014/main" id="{2FDD18D5-3DA9-41F2-B33D-ECD89C290B80}"/>
              </a:ext>
            </a:extLst>
          </p:cNvPr>
          <p:cNvSpPr>
            <a:spLocks noGrp="1"/>
          </p:cNvSpPr>
          <p:nvPr>
            <p:ph type="body" sz="half" idx="2"/>
          </p:nvPr>
        </p:nvSpPr>
        <p:spPr>
          <a:xfrm>
            <a:off x="640080" y="1412111"/>
            <a:ext cx="3260587" cy="4797967"/>
          </a:xfrm>
        </p:spPr>
        <p:txBody>
          <a:bodyPr>
            <a:normAutofit/>
          </a:bodyPr>
          <a:lstStyle/>
          <a:p>
            <a:pPr>
              <a:lnSpc>
                <a:spcPct val="150000"/>
              </a:lnSpc>
            </a:pPr>
            <a:r>
              <a:rPr lang="en-US" sz="1800" dirty="0">
                <a:solidFill>
                  <a:schemeClr val="accent2">
                    <a:lumMod val="60000"/>
                    <a:lumOff val="40000"/>
                  </a:schemeClr>
                </a:solidFill>
                <a:latin typeface="Times New Roman" panose="02020603050405020304" pitchFamily="18" charset="0"/>
                <a:cs typeface="Times New Roman" panose="02020603050405020304" pitchFamily="18" charset="0"/>
              </a:rPr>
              <a:t>A scatter plot uses dots to represent values for two different numeric variables. The position of each dot on the horizontal and vertical axis indicates values for an individual data point. Scatter plots are used to observe relationships between variables and for microarray data it is used group data points that belong to each individual groups.</a:t>
            </a:r>
          </a:p>
        </p:txBody>
      </p:sp>
      <p:pic>
        <p:nvPicPr>
          <p:cNvPr id="6" name="Content Placeholder 5" descr="Chart, scatter chart&#10;&#10;Description automatically generated">
            <a:extLst>
              <a:ext uri="{FF2B5EF4-FFF2-40B4-BE49-F238E27FC236}">
                <a16:creationId xmlns:a16="http://schemas.microsoft.com/office/drawing/2014/main" id="{F4F39FB8-0EA4-4B5E-A3B0-73DA680D12B6}"/>
              </a:ext>
            </a:extLst>
          </p:cNvPr>
          <p:cNvPicPr>
            <a:picLocks noGrp="1" noChangeAspect="1"/>
          </p:cNvPicPr>
          <p:nvPr>
            <p:ph idx="1"/>
          </p:nvPr>
        </p:nvPicPr>
        <p:blipFill>
          <a:blip r:embed="rId2"/>
          <a:stretch>
            <a:fillRect/>
          </a:stretch>
        </p:blipFill>
        <p:spPr>
          <a:xfrm>
            <a:off x="5235158" y="1194271"/>
            <a:ext cx="5982535" cy="4629796"/>
          </a:xfrm>
        </p:spPr>
      </p:pic>
    </p:spTree>
    <p:extLst>
      <p:ext uri="{BB962C8B-B14F-4D97-AF65-F5344CB8AC3E}">
        <p14:creationId xmlns:p14="http://schemas.microsoft.com/office/powerpoint/2010/main" val="1867774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A52FF1B8-145F-47AA-9F6F-7DA3201AA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6C60306D-4E52-44F2-9372-D634B17B8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01200"/>
            <a:ext cx="7498616"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 name="Title 4">
            <a:extLst>
              <a:ext uri="{FF2B5EF4-FFF2-40B4-BE49-F238E27FC236}">
                <a16:creationId xmlns:a16="http://schemas.microsoft.com/office/drawing/2014/main" id="{DD26A9C5-4135-4E15-9BF8-52E00879D2BA}"/>
              </a:ext>
            </a:extLst>
          </p:cNvPr>
          <p:cNvSpPr>
            <a:spLocks noGrp="1"/>
          </p:cNvSpPr>
          <p:nvPr>
            <p:ph type="ctrTitle"/>
          </p:nvPr>
        </p:nvSpPr>
        <p:spPr>
          <a:xfrm>
            <a:off x="641357" y="774979"/>
            <a:ext cx="6798608" cy="699137"/>
          </a:xfrm>
        </p:spPr>
        <p:txBody>
          <a:bodyPr>
            <a:normAutofit/>
          </a:bodyPr>
          <a:lstStyle/>
          <a:p>
            <a:r>
              <a:rPr lang="en-US" b="1" cap="none" dirty="0">
                <a:solidFill>
                  <a:srgbClr val="FFFFFF"/>
                </a:solidFill>
                <a:latin typeface="Times New Roman" panose="02020603050405020304" pitchFamily="18" charset="0"/>
                <a:cs typeface="Times New Roman" panose="02020603050405020304" pitchFamily="18" charset="0"/>
              </a:rPr>
              <a:t>Heat Map</a:t>
            </a:r>
          </a:p>
        </p:txBody>
      </p:sp>
      <p:sp>
        <p:nvSpPr>
          <p:cNvPr id="6" name="Subtitle 5">
            <a:extLst>
              <a:ext uri="{FF2B5EF4-FFF2-40B4-BE49-F238E27FC236}">
                <a16:creationId xmlns:a16="http://schemas.microsoft.com/office/drawing/2014/main" id="{32C1183D-38C9-47C0-B11E-E25B999AE85A}"/>
              </a:ext>
            </a:extLst>
          </p:cNvPr>
          <p:cNvSpPr>
            <a:spLocks noGrp="1"/>
          </p:cNvSpPr>
          <p:nvPr>
            <p:ph type="subTitle" idx="1"/>
          </p:nvPr>
        </p:nvSpPr>
        <p:spPr>
          <a:xfrm>
            <a:off x="641357" y="1523119"/>
            <a:ext cx="6936177" cy="4136901"/>
          </a:xfrm>
        </p:spPr>
        <p:txBody>
          <a:bodyPr>
            <a:normAutofit/>
          </a:bodyPr>
          <a:lstStyle/>
          <a:p>
            <a:pPr>
              <a:lnSpc>
                <a:spcPct val="150000"/>
              </a:lnSpc>
            </a:pPr>
            <a:r>
              <a:rPr lang="en-US" cap="none" dirty="0">
                <a:solidFill>
                  <a:srgbClr val="FFFFFF">
                    <a:alpha val="75000"/>
                  </a:srgbClr>
                </a:solidFill>
                <a:latin typeface="Franklin Gothic Book (Body)"/>
              </a:rPr>
              <a:t>A heatmap is another way to visualize hierarchical clustering. it’s also called a false colored image, where data values are transformed to color scale.</a:t>
            </a:r>
          </a:p>
          <a:p>
            <a:pPr>
              <a:lnSpc>
                <a:spcPct val="150000"/>
              </a:lnSpc>
            </a:pPr>
            <a:r>
              <a:rPr lang="en-US" cap="none" dirty="0">
                <a:solidFill>
                  <a:srgbClr val="FFFFFF">
                    <a:alpha val="75000"/>
                  </a:srgbClr>
                </a:solidFill>
                <a:latin typeface="Franklin Gothic Book (Body)"/>
                <a:cs typeface="Times New Roman" panose="02020603050405020304" pitchFamily="18" charset="0"/>
              </a:rPr>
              <a:t>the warm colors representing high-value data points and the cool colors representing low-value data points. </a:t>
            </a:r>
          </a:p>
          <a:p>
            <a:pPr>
              <a:lnSpc>
                <a:spcPct val="150000"/>
              </a:lnSpc>
            </a:pPr>
            <a:r>
              <a:rPr lang="en-US" cap="none" dirty="0">
                <a:solidFill>
                  <a:srgbClr val="FFFFFF">
                    <a:alpha val="75000"/>
                  </a:srgbClr>
                </a:solidFill>
                <a:latin typeface="Franklin Gothic Book (Body)"/>
                <a:cs typeface="Times New Roman" panose="02020603050405020304" pitchFamily="18" charset="0"/>
              </a:rPr>
              <a:t>Heat</a:t>
            </a:r>
            <a:r>
              <a:rPr lang="en-US" cap="none" dirty="0">
                <a:solidFill>
                  <a:srgbClr val="FFFFFF">
                    <a:alpha val="75000"/>
                  </a:srgbClr>
                </a:solidFill>
                <a:latin typeface="Franklin Gothic Book (Body)"/>
              </a:rPr>
              <a:t> map analysis of microarray data showing differentially expressed genes between two samples this hierarchical clustering can detect the type of sample from the microarray data, follow-up to such an analysis would be to determine the genes that contribute to a gene expression “fingerprint” that predicts the type of sample based on the gene expression profile of a patient sample or a normal one.</a:t>
            </a:r>
          </a:p>
        </p:txBody>
      </p:sp>
      <p:sp>
        <p:nvSpPr>
          <p:cNvPr id="44" name="Rectangle 43">
            <a:extLst>
              <a:ext uri="{FF2B5EF4-FFF2-40B4-BE49-F238E27FC236}">
                <a16:creationId xmlns:a16="http://schemas.microsoft.com/office/drawing/2014/main" id="{6DFE8A8C-8C1F-40A1-8A45-9D05B0DD8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45">
            <a:extLst>
              <a:ext uri="{FF2B5EF4-FFF2-40B4-BE49-F238E27FC236}">
                <a16:creationId xmlns:a16="http://schemas.microsoft.com/office/drawing/2014/main" id="{EE1EF8C3-8F8A-447D-A5FF-C12426825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47">
            <a:extLst>
              <a:ext uri="{FF2B5EF4-FFF2-40B4-BE49-F238E27FC236}">
                <a16:creationId xmlns:a16="http://schemas.microsoft.com/office/drawing/2014/main" id="{1B511BAF-6DC3-420A-8603-96945C66A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25" name="Picture 24">
            <a:extLst>
              <a:ext uri="{FF2B5EF4-FFF2-40B4-BE49-F238E27FC236}">
                <a16:creationId xmlns:a16="http://schemas.microsoft.com/office/drawing/2014/main" id="{4D29DAB8-335A-4EDF-AA00-13AEEF4ACE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5150" y="867577"/>
            <a:ext cx="4221247" cy="4433630"/>
          </a:xfrm>
          <a:prstGeom prst="rect">
            <a:avLst/>
          </a:prstGeom>
        </p:spPr>
      </p:pic>
    </p:spTree>
    <p:extLst>
      <p:ext uri="{BB962C8B-B14F-4D97-AF65-F5344CB8AC3E}">
        <p14:creationId xmlns:p14="http://schemas.microsoft.com/office/powerpoint/2010/main" val="1778857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4E6F5-70CC-4F4B-8AFF-674487CF8785}"/>
              </a:ext>
            </a:extLst>
          </p:cNvPr>
          <p:cNvSpPr>
            <a:spLocks noGrp="1"/>
          </p:cNvSpPr>
          <p:nvPr>
            <p:ph type="title"/>
          </p:nvPr>
        </p:nvSpPr>
        <p:spPr>
          <a:xfrm>
            <a:off x="581192" y="702156"/>
            <a:ext cx="11029616" cy="455312"/>
          </a:xfrm>
        </p:spPr>
        <p:txBody>
          <a:bodyPr>
            <a:normAutofit fontScale="90000"/>
          </a:bodyPr>
          <a:lstStyle/>
          <a:p>
            <a:r>
              <a:rPr lang="en-US" dirty="0"/>
              <a:t>Final code</a:t>
            </a:r>
          </a:p>
        </p:txBody>
      </p:sp>
      <p:pic>
        <p:nvPicPr>
          <p:cNvPr id="5" name="Content Placeholder 4" descr="A screenshot of a computer&#10;&#10;Description automatically generated">
            <a:extLst>
              <a:ext uri="{FF2B5EF4-FFF2-40B4-BE49-F238E27FC236}">
                <a16:creationId xmlns:a16="http://schemas.microsoft.com/office/drawing/2014/main" id="{16038685-D87A-41EE-AEFD-A6B80EC6DA94}"/>
              </a:ext>
            </a:extLst>
          </p:cNvPr>
          <p:cNvPicPr>
            <a:picLocks noGrp="1" noChangeAspect="1"/>
          </p:cNvPicPr>
          <p:nvPr>
            <p:ph idx="1"/>
          </p:nvPr>
        </p:nvPicPr>
        <p:blipFill rotWithShape="1">
          <a:blip r:embed="rId2"/>
          <a:srcRect t="2730" b="9350"/>
          <a:stretch/>
        </p:blipFill>
        <p:spPr>
          <a:xfrm>
            <a:off x="581192" y="1238492"/>
            <a:ext cx="10854329" cy="5162308"/>
          </a:xfrm>
        </p:spPr>
      </p:pic>
    </p:spTree>
    <p:extLst>
      <p:ext uri="{BB962C8B-B14F-4D97-AF65-F5344CB8AC3E}">
        <p14:creationId xmlns:p14="http://schemas.microsoft.com/office/powerpoint/2010/main" val="3766413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33">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36" name="Rectangle 35">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70F3355-38A4-4DEA-A57F-5B9ED2AD3CC2}"/>
              </a:ext>
            </a:extLst>
          </p:cNvPr>
          <p:cNvSpPr>
            <a:spLocks noGrp="1"/>
          </p:cNvSpPr>
          <p:nvPr>
            <p:ph type="title"/>
          </p:nvPr>
        </p:nvSpPr>
        <p:spPr>
          <a:xfrm>
            <a:off x="446533" y="1552397"/>
            <a:ext cx="11293912" cy="3654081"/>
          </a:xfrm>
        </p:spPr>
        <p:txBody>
          <a:bodyPr vert="horz" lIns="91440" tIns="45720" rIns="91440" bIns="45720" rtlCol="0" anchor="ctr">
            <a:normAutofit/>
          </a:bodyPr>
          <a:lstStyle/>
          <a:p>
            <a:pPr algn="ctr"/>
            <a:r>
              <a:rPr lang="en-US" sz="5400" b="0" kern="1200" cap="all" dirty="0">
                <a:solidFill>
                  <a:schemeClr val="tx2"/>
                </a:solidFill>
                <a:latin typeface="+mj-lt"/>
                <a:ea typeface="+mj-ea"/>
                <a:cs typeface="+mj-cs"/>
              </a:rPr>
              <a:t>Thank you</a:t>
            </a:r>
          </a:p>
        </p:txBody>
      </p:sp>
      <p:sp>
        <p:nvSpPr>
          <p:cNvPr id="38" name="Rectangle 37">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39">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41">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73036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2" name="Rectangle 17">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1502B264-0DDF-4DBE-9BD9-10A32301300A}"/>
              </a:ext>
            </a:extLst>
          </p:cNvPr>
          <p:cNvSpPr>
            <a:spLocks noGrp="1"/>
          </p:cNvSpPr>
          <p:nvPr>
            <p:ph type="title"/>
          </p:nvPr>
        </p:nvSpPr>
        <p:spPr>
          <a:xfrm>
            <a:off x="581192" y="1124999"/>
            <a:ext cx="4076149" cy="4608003"/>
          </a:xfrm>
        </p:spPr>
        <p:txBody>
          <a:bodyPr anchor="ctr">
            <a:normAutofit/>
          </a:bodyPr>
          <a:lstStyle/>
          <a:p>
            <a:pPr algn="ctr"/>
            <a:r>
              <a:rPr lang="en-US" sz="4000" b="1" dirty="0">
                <a:solidFill>
                  <a:schemeClr val="accent5">
                    <a:lumMod val="60000"/>
                    <a:lumOff val="40000"/>
                  </a:schemeClr>
                </a:solidFill>
              </a:rPr>
              <a:t>Dataset details</a:t>
            </a:r>
            <a:br>
              <a:rPr lang="en-US" sz="4000" b="1" dirty="0">
                <a:solidFill>
                  <a:schemeClr val="accent5">
                    <a:lumMod val="60000"/>
                    <a:lumOff val="40000"/>
                  </a:schemeClr>
                </a:solidFill>
              </a:rPr>
            </a:br>
            <a:endParaRPr lang="en-US" sz="4000" dirty="0">
              <a:solidFill>
                <a:schemeClr val="accent5">
                  <a:lumMod val="60000"/>
                  <a:lumOff val="40000"/>
                </a:schemeClr>
              </a:solidFill>
            </a:endParaRPr>
          </a:p>
        </p:txBody>
      </p:sp>
      <p:sp>
        <p:nvSpPr>
          <p:cNvPr id="33" name="Rectangle 19">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1">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Content Placeholder 12">
            <a:extLst>
              <a:ext uri="{FF2B5EF4-FFF2-40B4-BE49-F238E27FC236}">
                <a16:creationId xmlns:a16="http://schemas.microsoft.com/office/drawing/2014/main" id="{80097E1B-6D08-43BD-AFF1-326EB1C2A05B}"/>
              </a:ext>
            </a:extLst>
          </p:cNvPr>
          <p:cNvSpPr>
            <a:spLocks noGrp="1"/>
          </p:cNvSpPr>
          <p:nvPr>
            <p:ph idx="1"/>
          </p:nvPr>
        </p:nvSpPr>
        <p:spPr>
          <a:xfrm>
            <a:off x="5117585" y="833120"/>
            <a:ext cx="6688335" cy="5455920"/>
          </a:xfrm>
        </p:spPr>
        <p:txBody>
          <a:bodyPr>
            <a:normAutofit fontScale="85000" lnSpcReduction="10000"/>
          </a:bodyPr>
          <a:lstStyle/>
          <a:p>
            <a:pPr>
              <a:lnSpc>
                <a:spcPct val="200000"/>
              </a:lnSpc>
              <a:buFont typeface="Arial" panose="020B0604020202020204" pitchFamily="34" charset="0"/>
              <a:buChar char="•"/>
            </a:pPr>
            <a:r>
              <a:rPr lang="en-US" sz="2000" b="1" dirty="0">
                <a:solidFill>
                  <a:schemeClr val="accent5">
                    <a:lumMod val="60000"/>
                    <a:lumOff val="40000"/>
                  </a:schemeClr>
                </a:solidFill>
                <a:latin typeface="Times New Roman" panose="02020603050405020304" pitchFamily="18" charset="0"/>
                <a:cs typeface="Times New Roman" panose="02020603050405020304" pitchFamily="18" charset="0"/>
              </a:rPr>
              <a:t>Data Set Title :  PBMC is Peripheral Blood Mononuclear Cells.</a:t>
            </a:r>
          </a:p>
          <a:p>
            <a:pPr>
              <a:lnSpc>
                <a:spcPct val="200000"/>
              </a:lnSpc>
              <a:buFont typeface="Arial" panose="020B0604020202020204" pitchFamily="34" charset="0"/>
              <a:buChar char="•"/>
            </a:pPr>
            <a:r>
              <a:rPr lang="en-US" sz="2000" b="1" dirty="0">
                <a:solidFill>
                  <a:schemeClr val="accent5">
                    <a:lumMod val="60000"/>
                    <a:lumOff val="40000"/>
                  </a:schemeClr>
                </a:solidFill>
                <a:latin typeface="Times New Roman" panose="02020603050405020304" pitchFamily="18" charset="0"/>
                <a:cs typeface="Times New Roman" panose="02020603050405020304" pitchFamily="18" charset="0"/>
              </a:rPr>
              <a:t>GEO accession : GSE1739</a:t>
            </a:r>
          </a:p>
          <a:p>
            <a:pPr>
              <a:lnSpc>
                <a:spcPct val="200000"/>
              </a:lnSpc>
              <a:buFont typeface="Arial" panose="020B0604020202020204" pitchFamily="34" charset="0"/>
              <a:buChar char="•"/>
            </a:pPr>
            <a:r>
              <a:rPr lang="en-US" sz="2000" b="1" dirty="0">
                <a:solidFill>
                  <a:schemeClr val="accent5">
                    <a:lumMod val="60000"/>
                    <a:lumOff val="40000"/>
                  </a:schemeClr>
                </a:solidFill>
                <a:latin typeface="Times New Roman" panose="02020603050405020304" pitchFamily="18" charset="0"/>
                <a:cs typeface="Times New Roman" panose="02020603050405020304" pitchFamily="18" charset="0"/>
              </a:rPr>
              <a:t>Status :  public on 18/1/2005</a:t>
            </a:r>
          </a:p>
          <a:p>
            <a:pPr>
              <a:lnSpc>
                <a:spcPct val="200000"/>
              </a:lnSpc>
              <a:buFont typeface="Arial" panose="020B0604020202020204" pitchFamily="34" charset="0"/>
              <a:buChar char="•"/>
            </a:pPr>
            <a:r>
              <a:rPr lang="en-US" sz="2000" b="1" dirty="0">
                <a:solidFill>
                  <a:schemeClr val="accent5">
                    <a:lumMod val="60000"/>
                    <a:lumOff val="40000"/>
                  </a:schemeClr>
                </a:solidFill>
                <a:latin typeface="Times New Roman" panose="02020603050405020304" pitchFamily="18" charset="0"/>
                <a:cs typeface="Times New Roman" panose="02020603050405020304" pitchFamily="18" charset="0"/>
              </a:rPr>
              <a:t>Number of attributes:15</a:t>
            </a:r>
          </a:p>
          <a:p>
            <a:pPr>
              <a:lnSpc>
                <a:spcPct val="200000"/>
              </a:lnSpc>
              <a:buFont typeface="Arial" panose="020B0604020202020204" pitchFamily="34" charset="0"/>
              <a:buChar char="•"/>
            </a:pPr>
            <a:r>
              <a:rPr lang="en-US" sz="2000" b="1" dirty="0">
                <a:solidFill>
                  <a:schemeClr val="accent5">
                    <a:lumMod val="60000"/>
                    <a:lumOff val="40000"/>
                  </a:schemeClr>
                </a:solidFill>
                <a:latin typeface="Times New Roman" panose="02020603050405020304" pitchFamily="18" charset="0"/>
                <a:cs typeface="Times New Roman" panose="02020603050405020304" pitchFamily="18" charset="0"/>
              </a:rPr>
              <a:t>Number of records: 20 gene expression</a:t>
            </a:r>
          </a:p>
          <a:p>
            <a:pPr>
              <a:lnSpc>
                <a:spcPct val="200000"/>
              </a:lnSpc>
              <a:buFont typeface="Arial" panose="020B0604020202020204" pitchFamily="34" charset="0"/>
              <a:buChar char="•"/>
            </a:pPr>
            <a:r>
              <a:rPr lang="en-US" sz="2000" b="1" dirty="0">
                <a:solidFill>
                  <a:schemeClr val="accent5">
                    <a:lumMod val="60000"/>
                    <a:lumOff val="40000"/>
                  </a:schemeClr>
                </a:solidFill>
                <a:latin typeface="Times New Roman" panose="02020603050405020304" pitchFamily="18" charset="0"/>
                <a:cs typeface="Times New Roman" panose="02020603050405020304" pitchFamily="18" charset="0"/>
              </a:rPr>
              <a:t>Data Resource :</a:t>
            </a:r>
          </a:p>
          <a:p>
            <a:pPr marL="0" indent="0">
              <a:lnSpc>
                <a:spcPct val="200000"/>
              </a:lnSpc>
              <a:buNone/>
            </a:pPr>
            <a:r>
              <a:rPr lang="en-US" sz="2000" dirty="0">
                <a:solidFill>
                  <a:srgbClr val="FFC000"/>
                </a:solidFill>
                <a:hlinkClick r:id="rId2" tooltip="https://www.ncbi.nlm.nih.gov/geo/query/acc.cgi?acc=GSe1739">
                  <a:extLst>
                    <a:ext uri="{A12FA001-AC4F-418D-AE19-62706E023703}">
                      <ahyp:hlinkClr xmlns:ahyp="http://schemas.microsoft.com/office/drawing/2018/hyperlinkcolor" val="tx"/>
                    </a:ext>
                  </a:extLst>
                </a:hlinkClick>
              </a:rPr>
              <a:t>https://www.ncbi.nlm.nih.gov/geo/query/acc.cgi?acc=GSe1739</a:t>
            </a:r>
            <a:endParaRPr lang="en-US" sz="2000" dirty="0">
              <a:solidFill>
                <a:srgbClr val="FFC000"/>
              </a:solidFill>
            </a:endParaRPr>
          </a:p>
          <a:p>
            <a:pPr marL="0" indent="0">
              <a:lnSpc>
                <a:spcPct val="200000"/>
              </a:lnSpc>
              <a:buNone/>
            </a:pPr>
            <a:r>
              <a:rPr lang="en-US" sz="2000" dirty="0">
                <a:solidFill>
                  <a:srgbClr val="FFC000"/>
                </a:solidFill>
                <a:hlinkClick r:id="rId3" tooltip="https://pubmed.ncbi.nlm.nih.gov/15655079/">
                  <a:extLst>
                    <a:ext uri="{A12FA001-AC4F-418D-AE19-62706E023703}">
                      <ahyp:hlinkClr xmlns:ahyp="http://schemas.microsoft.com/office/drawing/2018/hyperlinkcolor" val="tx"/>
                    </a:ext>
                  </a:extLst>
                </a:hlinkClick>
              </a:rPr>
              <a:t>https://pubmed.ncbi.nlm.nih.gov/15655079/</a:t>
            </a:r>
            <a:endParaRPr lang="en-US" sz="2000" b="1" dirty="0">
              <a:solidFill>
                <a:srgbClr val="FFC000"/>
              </a:solidFill>
              <a:latin typeface="Times New Roman" panose="02020603050405020304" pitchFamily="18" charset="0"/>
              <a:cs typeface="Times New Roman" panose="02020603050405020304" pitchFamily="18" charset="0"/>
            </a:endParaRPr>
          </a:p>
          <a:p>
            <a:endParaRPr lang="en-US" sz="2000" dirty="0"/>
          </a:p>
        </p:txBody>
      </p:sp>
    </p:spTree>
    <p:extLst>
      <p:ext uri="{BB962C8B-B14F-4D97-AF65-F5344CB8AC3E}">
        <p14:creationId xmlns:p14="http://schemas.microsoft.com/office/powerpoint/2010/main" val="299364565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A52FF1B8-145F-47AA-9F6F-7DA3201AA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6C60306D-4E52-44F2-9372-D634B17B8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01200"/>
            <a:ext cx="7498616"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8E698BC-99CC-49C7-90E9-BD0E5E60BCC9}"/>
              </a:ext>
            </a:extLst>
          </p:cNvPr>
          <p:cNvSpPr>
            <a:spLocks noGrp="1"/>
          </p:cNvSpPr>
          <p:nvPr>
            <p:ph type="ctrTitle"/>
          </p:nvPr>
        </p:nvSpPr>
        <p:spPr>
          <a:xfrm>
            <a:off x="778926" y="1419225"/>
            <a:ext cx="6798608" cy="4837575"/>
          </a:xfrm>
        </p:spPr>
        <p:txBody>
          <a:bodyPr vert="horz" lIns="91440" tIns="45720" rIns="91440" bIns="45720" rtlCol="0">
            <a:normAutofit/>
          </a:bodyPr>
          <a:lstStyle/>
          <a:p>
            <a:r>
              <a:rPr lang="en-US" b="0" kern="1200" cap="all" dirty="0">
                <a:solidFill>
                  <a:srgbClr val="FFFFFF"/>
                </a:solidFill>
                <a:latin typeface="+mj-lt"/>
                <a:ea typeface="+mj-ea"/>
                <a:cs typeface="+mj-cs"/>
              </a:rPr>
              <a:t> </a:t>
            </a:r>
          </a:p>
        </p:txBody>
      </p:sp>
      <p:sp>
        <p:nvSpPr>
          <p:cNvPr id="4" name="Subtitle 3">
            <a:extLst>
              <a:ext uri="{FF2B5EF4-FFF2-40B4-BE49-F238E27FC236}">
                <a16:creationId xmlns:a16="http://schemas.microsoft.com/office/drawing/2014/main" id="{91D4EFBE-5B22-4EF9-99F1-EDE8A7646C83}"/>
              </a:ext>
            </a:extLst>
          </p:cNvPr>
          <p:cNvSpPr>
            <a:spLocks noGrp="1"/>
          </p:cNvSpPr>
          <p:nvPr>
            <p:ph type="subTitle" idx="1"/>
          </p:nvPr>
        </p:nvSpPr>
        <p:spPr>
          <a:xfrm>
            <a:off x="778926" y="723981"/>
            <a:ext cx="6798608" cy="5543802"/>
          </a:xfrm>
        </p:spPr>
        <p:txBody>
          <a:bodyPr>
            <a:normAutofit/>
          </a:bodyPr>
          <a:lstStyle/>
          <a:p>
            <a:pPr algn="ctr">
              <a:lnSpc>
                <a:spcPct val="100000"/>
              </a:lnSpc>
            </a:pPr>
            <a:r>
              <a:rPr lang="en-US" sz="2000" b="1" u="sng" cap="none" dirty="0">
                <a:solidFill>
                  <a:schemeClr val="accent5">
                    <a:lumMod val="60000"/>
                    <a:lumOff val="40000"/>
                  </a:schemeClr>
                </a:solidFill>
                <a:latin typeface="Times New Roman" panose="02020603050405020304" pitchFamily="18" charset="0"/>
                <a:cs typeface="Times New Roman" panose="02020603050405020304" pitchFamily="18" charset="0"/>
              </a:rPr>
              <a:t>Peripheral blood mononuclear cells (PBMCS)</a:t>
            </a:r>
          </a:p>
          <a:p>
            <a:pPr>
              <a:lnSpc>
                <a:spcPct val="100000"/>
              </a:lnSpc>
            </a:pPr>
            <a:r>
              <a:rPr lang="en-US" sz="1700" b="1" u="sng" cap="none" dirty="0">
                <a:solidFill>
                  <a:schemeClr val="accent1">
                    <a:lumMod val="60000"/>
                    <a:lumOff val="40000"/>
                  </a:schemeClr>
                </a:solidFill>
                <a:latin typeface="Times New Roman" panose="02020603050405020304" pitchFamily="18" charset="0"/>
                <a:cs typeface="Times New Roman" panose="02020603050405020304" pitchFamily="18" charset="0"/>
              </a:rPr>
              <a:t>Define:</a:t>
            </a:r>
          </a:p>
          <a:p>
            <a:pPr>
              <a:lnSpc>
                <a:spcPct val="100000"/>
              </a:lnSpc>
            </a:pPr>
            <a:r>
              <a:rPr lang="en-US" sz="1700" cap="none" dirty="0">
                <a:solidFill>
                  <a:schemeClr val="accent5">
                    <a:lumMod val="60000"/>
                    <a:lumOff val="40000"/>
                  </a:schemeClr>
                </a:solidFill>
                <a:latin typeface="Times New Roman" panose="02020603050405020304" pitchFamily="18" charset="0"/>
                <a:cs typeface="Times New Roman" panose="02020603050405020304" pitchFamily="18" charset="0"/>
              </a:rPr>
              <a:t>They are found in the peripheral blood circulating throughout the body and not sequestered in the lymphatic system, spleen, liver or bone marrow. </a:t>
            </a:r>
          </a:p>
          <a:p>
            <a:pPr>
              <a:lnSpc>
                <a:spcPct val="100000"/>
              </a:lnSpc>
            </a:pPr>
            <a:r>
              <a:rPr lang="en-US" sz="1700" cap="none" dirty="0">
                <a:solidFill>
                  <a:schemeClr val="accent5">
                    <a:lumMod val="60000"/>
                    <a:lumOff val="40000"/>
                  </a:schemeClr>
                </a:solidFill>
                <a:latin typeface="Times New Roman" panose="02020603050405020304" pitchFamily="18" charset="0"/>
                <a:cs typeface="Times New Roman" panose="02020603050405020304" pitchFamily="18" charset="0"/>
              </a:rPr>
              <a:t>PBMCS are composed of four cell types: t cells, b cells, natural killer cells and monocytes, each having a round nucleus.</a:t>
            </a:r>
          </a:p>
          <a:p>
            <a:pPr>
              <a:lnSpc>
                <a:spcPct val="100000"/>
              </a:lnSpc>
            </a:pPr>
            <a:r>
              <a:rPr lang="en-US" sz="1800" b="1" u="sng" cap="none" dirty="0">
                <a:solidFill>
                  <a:schemeClr val="accent1">
                    <a:lumMod val="60000"/>
                    <a:lumOff val="40000"/>
                  </a:schemeClr>
                </a:solidFill>
                <a:latin typeface="Times New Roman" panose="02020603050405020304" pitchFamily="18" charset="0"/>
                <a:cs typeface="Times New Roman" panose="02020603050405020304" pitchFamily="18" charset="0"/>
              </a:rPr>
              <a:t>conclusion:</a:t>
            </a:r>
            <a:endParaRPr lang="en-US" sz="1700" cap="none" dirty="0">
              <a:solidFill>
                <a:schemeClr val="accent1">
                  <a:lumMod val="60000"/>
                  <a:lumOff val="40000"/>
                </a:schemeClr>
              </a:solidFill>
              <a:latin typeface="Times New Roman" panose="02020603050405020304" pitchFamily="18" charset="0"/>
              <a:cs typeface="Times New Roman" panose="02020603050405020304" pitchFamily="18" charset="0"/>
            </a:endParaRPr>
          </a:p>
          <a:p>
            <a:pPr>
              <a:lnSpc>
                <a:spcPct val="150000"/>
              </a:lnSpc>
            </a:pPr>
            <a:r>
              <a:rPr lang="en-US" sz="1800" b="1" cap="none" dirty="0">
                <a:solidFill>
                  <a:schemeClr val="accent5">
                    <a:lumMod val="60000"/>
                    <a:lumOff val="40000"/>
                  </a:schemeClr>
                </a:solidFill>
                <a:latin typeface="Times New Roman" panose="02020603050405020304" pitchFamily="18" charset="0"/>
                <a:cs typeface="Times New Roman" panose="02020603050405020304" pitchFamily="18" charset="0"/>
              </a:rPr>
              <a:t>PBMCS</a:t>
            </a:r>
            <a:r>
              <a:rPr lang="en-US" sz="1800" b="1" u="sng" cap="none" dirty="0">
                <a:solidFill>
                  <a:schemeClr val="accent5">
                    <a:lumMod val="60000"/>
                    <a:lumOff val="40000"/>
                  </a:schemeClr>
                </a:solidFill>
                <a:latin typeface="Times New Roman" panose="02020603050405020304" pitchFamily="18" charset="0"/>
                <a:cs typeface="Times New Roman" panose="02020603050405020304" pitchFamily="18" charset="0"/>
              </a:rPr>
              <a:t> </a:t>
            </a:r>
            <a:r>
              <a:rPr lang="en-US" sz="1800" cap="none" dirty="0">
                <a:solidFill>
                  <a:schemeClr val="accent5">
                    <a:lumMod val="60000"/>
                    <a:lumOff val="40000"/>
                  </a:schemeClr>
                </a:solidFill>
                <a:latin typeface="Times New Roman" panose="02020603050405020304" pitchFamily="18" charset="0"/>
                <a:cs typeface="Times New Roman" panose="02020603050405020304" pitchFamily="18" charset="0"/>
              </a:rPr>
              <a:t>from patients with SARS strongly suggests that the response of SARS affected patients seems to be mainly an innate inflammatory response, rather than a specific immune response against a viral infection, as we observed a complete lack of cytokine genes usually triggered during a viral infection. our study shows for the first time how the immune system responds to the SARS infection, and opens new possibilities for designing new diagnostics and treatments</a:t>
            </a:r>
          </a:p>
        </p:txBody>
      </p:sp>
      <p:sp>
        <p:nvSpPr>
          <p:cNvPr id="86" name="Rectangle 85">
            <a:extLst>
              <a:ext uri="{FF2B5EF4-FFF2-40B4-BE49-F238E27FC236}">
                <a16:creationId xmlns:a16="http://schemas.microsoft.com/office/drawing/2014/main" id="{6DFE8A8C-8C1F-40A1-8A45-9D05B0DD8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88" name="Rectangle 87">
            <a:extLst>
              <a:ext uri="{FF2B5EF4-FFF2-40B4-BE49-F238E27FC236}">
                <a16:creationId xmlns:a16="http://schemas.microsoft.com/office/drawing/2014/main" id="{EE1EF8C3-8F8A-447D-A5FF-C12426825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0" name="Rectangle 89">
            <a:extLst>
              <a:ext uri="{FF2B5EF4-FFF2-40B4-BE49-F238E27FC236}">
                <a16:creationId xmlns:a16="http://schemas.microsoft.com/office/drawing/2014/main" id="{1B511BAF-6DC3-420A-8603-96945C66A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77" name="Picture 76">
            <a:extLst>
              <a:ext uri="{FF2B5EF4-FFF2-40B4-BE49-F238E27FC236}">
                <a16:creationId xmlns:a16="http://schemas.microsoft.com/office/drawing/2014/main" id="{EA09281C-ED14-4BC8-9472-A89ED03E23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4335" y="1208531"/>
            <a:ext cx="2118943" cy="4735069"/>
          </a:xfrm>
          <a:prstGeom prst="rect">
            <a:avLst/>
          </a:prstGeom>
        </p:spPr>
      </p:pic>
    </p:spTree>
    <p:extLst>
      <p:ext uri="{BB962C8B-B14F-4D97-AF65-F5344CB8AC3E}">
        <p14:creationId xmlns:p14="http://schemas.microsoft.com/office/powerpoint/2010/main" val="662856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67D3A-1342-48A4-9908-90B00F832894}"/>
              </a:ext>
            </a:extLst>
          </p:cNvPr>
          <p:cNvSpPr>
            <a:spLocks noGrp="1"/>
          </p:cNvSpPr>
          <p:nvPr>
            <p:ph type="title"/>
          </p:nvPr>
        </p:nvSpPr>
        <p:spPr>
          <a:xfrm>
            <a:off x="581192" y="702156"/>
            <a:ext cx="11029616" cy="1188720"/>
          </a:xfrm>
        </p:spPr>
        <p:txBody>
          <a:bodyPr>
            <a:normAutofit/>
          </a:bodyPr>
          <a:lstStyle/>
          <a:p>
            <a:pPr fontAlgn="base">
              <a:lnSpc>
                <a:spcPct val="90000"/>
              </a:lnSpc>
            </a:pPr>
            <a:r>
              <a:rPr lang="en-US" sz="1500" b="1" i="0" u="sng">
                <a:effectLst/>
                <a:latin typeface="Verdana" panose="020B0604030504040204" pitchFamily="34" charset="0"/>
              </a:rPr>
              <a:t>General overview about Geo</a:t>
            </a:r>
            <a:br>
              <a:rPr lang="en-US" sz="1500" b="1" i="0" u="sng">
                <a:effectLst/>
                <a:latin typeface="Verdana" panose="020B0604030504040204" pitchFamily="34" charset="0"/>
              </a:rPr>
            </a:br>
            <a:br>
              <a:rPr lang="en-US" sz="1500" b="1" i="0">
                <a:effectLst/>
                <a:latin typeface="Verdana" panose="020B0604030504040204" pitchFamily="34" charset="0"/>
              </a:rPr>
            </a:br>
            <a:r>
              <a:rPr lang="en-US" sz="1500" cap="none">
                <a:latin typeface="Times New Roman" panose="02020603050405020304" pitchFamily="18" charset="0"/>
                <a:cs typeface="Times New Roman" panose="02020603050405020304" pitchFamily="18" charset="0"/>
              </a:rPr>
              <a:t>G</a:t>
            </a:r>
            <a:r>
              <a:rPr lang="en-US" sz="1500" b="0" i="0" cap="none">
                <a:effectLst/>
                <a:latin typeface="Times New Roman" panose="02020603050405020304" pitchFamily="18" charset="0"/>
                <a:cs typeface="Times New Roman" panose="02020603050405020304" pitchFamily="18" charset="0"/>
              </a:rPr>
              <a:t>eo is an international public repository that archives and freely distributes microarray, next-generation sequencing, and other forms of high-throughput functional genomics data submitted by the research community.</a:t>
            </a:r>
            <a:br>
              <a:rPr lang="en-US" sz="1500" b="0" i="0" cap="none">
                <a:effectLst/>
                <a:latin typeface="Times New Roman" panose="02020603050405020304" pitchFamily="18" charset="0"/>
                <a:cs typeface="Times New Roman" panose="02020603050405020304" pitchFamily="18" charset="0"/>
              </a:rPr>
            </a:br>
            <a:endParaRPr lang="en-US" sz="1500">
              <a:latin typeface="Times New Roman" panose="02020603050405020304" pitchFamily="18" charset="0"/>
              <a:cs typeface="Times New Roman" panose="02020603050405020304" pitchFamily="18" charset="0"/>
            </a:endParaRPr>
          </a:p>
        </p:txBody>
      </p:sp>
      <p:sp>
        <p:nvSpPr>
          <p:cNvPr id="77" name="Rectangle 76">
            <a:extLst>
              <a:ext uri="{FF2B5EF4-FFF2-40B4-BE49-F238E27FC236}">
                <a16:creationId xmlns:a16="http://schemas.microsoft.com/office/drawing/2014/main" id="{0A7B8BBB-5B34-401F-9483-EB5DC6DFA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2180496"/>
            <a:ext cx="3703320" cy="4045683"/>
          </a:xfrm>
          <a:prstGeom prst="rect">
            <a:avLst/>
          </a:prstGeom>
          <a:solidFill>
            <a:srgbClr val="FFFFFF"/>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Content Placeholder 6" descr="Graphical user interface, application&#10;&#10;Description automatically generated">
            <a:extLst>
              <a:ext uri="{FF2B5EF4-FFF2-40B4-BE49-F238E27FC236}">
                <a16:creationId xmlns:a16="http://schemas.microsoft.com/office/drawing/2014/main" id="{C5A42EBA-838C-40B6-93CC-2B081F84848B}"/>
              </a:ext>
            </a:extLst>
          </p:cNvPr>
          <p:cNvPicPr>
            <a:picLocks noGrp="1" noChangeAspect="1"/>
          </p:cNvPicPr>
          <p:nvPr>
            <p:ph idx="1"/>
          </p:nvPr>
        </p:nvPicPr>
        <p:blipFill rotWithShape="1">
          <a:blip r:embed="rId2"/>
          <a:srcRect t="12064" r="43188" b="2822"/>
          <a:stretch/>
        </p:blipFill>
        <p:spPr>
          <a:xfrm>
            <a:off x="4433104" y="1890876"/>
            <a:ext cx="7177704" cy="4436021"/>
          </a:xfrm>
          <a:prstGeom prst="rect">
            <a:avLst/>
          </a:prstGeom>
        </p:spPr>
      </p:pic>
      <p:pic>
        <p:nvPicPr>
          <p:cNvPr id="11" name="Picture 10" descr="Table&#10;&#10;Description automatically generated">
            <a:extLst>
              <a:ext uri="{FF2B5EF4-FFF2-40B4-BE49-F238E27FC236}">
                <a16:creationId xmlns:a16="http://schemas.microsoft.com/office/drawing/2014/main" id="{B2DD64C6-E68C-4702-B0B7-4EB2AF3E460E}"/>
              </a:ext>
            </a:extLst>
          </p:cNvPr>
          <p:cNvPicPr>
            <a:picLocks noChangeAspect="1"/>
          </p:cNvPicPr>
          <p:nvPr/>
        </p:nvPicPr>
        <p:blipFill rotWithShape="1">
          <a:blip r:embed="rId3"/>
          <a:srcRect t="11151" b="19137"/>
          <a:stretch/>
        </p:blipFill>
        <p:spPr>
          <a:xfrm>
            <a:off x="446535" y="2180496"/>
            <a:ext cx="3703320" cy="3975347"/>
          </a:xfrm>
          <a:prstGeom prst="rect">
            <a:avLst/>
          </a:prstGeom>
        </p:spPr>
      </p:pic>
    </p:spTree>
    <p:extLst>
      <p:ext uri="{BB962C8B-B14F-4D97-AF65-F5344CB8AC3E}">
        <p14:creationId xmlns:p14="http://schemas.microsoft.com/office/powerpoint/2010/main" val="3002464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945B899-E03D-44FA-91A9-D233C082E512}"/>
              </a:ext>
            </a:extLst>
          </p:cNvPr>
          <p:cNvSpPr>
            <a:spLocks noGrp="1"/>
          </p:cNvSpPr>
          <p:nvPr>
            <p:ph type="title"/>
          </p:nvPr>
        </p:nvSpPr>
        <p:spPr>
          <a:xfrm>
            <a:off x="581193" y="729657"/>
            <a:ext cx="11029616" cy="1214889"/>
          </a:xfrm>
        </p:spPr>
        <p:txBody>
          <a:bodyPr/>
          <a:lstStyle/>
          <a:p>
            <a:r>
              <a:rPr lang="en-US" sz="2800" b="1" dirty="0">
                <a:solidFill>
                  <a:schemeClr val="accent5">
                    <a:lumMod val="50000"/>
                  </a:schemeClr>
                </a:solidFill>
              </a:rPr>
              <a:t>we used the( GSE1739 )dataset (10 SARS-positive PBMC and 4 normal PBMC) Gene expression matrix</a:t>
            </a:r>
            <a:endParaRPr lang="en-US" dirty="0"/>
          </a:p>
        </p:txBody>
      </p:sp>
      <p:pic>
        <p:nvPicPr>
          <p:cNvPr id="12" name="Content Placeholder 11" descr="Graphical user interface, application, Word&#10;&#10;Description automatically generated">
            <a:extLst>
              <a:ext uri="{FF2B5EF4-FFF2-40B4-BE49-F238E27FC236}">
                <a16:creationId xmlns:a16="http://schemas.microsoft.com/office/drawing/2014/main" id="{CC31E115-A7A5-4630-B54A-A406BF76F156}"/>
              </a:ext>
            </a:extLst>
          </p:cNvPr>
          <p:cNvPicPr>
            <a:picLocks noGrp="1" noChangeAspect="1"/>
          </p:cNvPicPr>
          <p:nvPr>
            <p:ph sz="half" idx="1"/>
          </p:nvPr>
        </p:nvPicPr>
        <p:blipFill rotWithShape="1">
          <a:blip r:embed="rId2"/>
          <a:srcRect l="1" t="53020" r="61848"/>
          <a:stretch/>
        </p:blipFill>
        <p:spPr>
          <a:xfrm>
            <a:off x="406401" y="2448560"/>
            <a:ext cx="5080000" cy="3412490"/>
          </a:xfrm>
        </p:spPr>
      </p:pic>
      <p:pic>
        <p:nvPicPr>
          <p:cNvPr id="18" name="Content Placeholder 17" descr="A picture containing graphical user interface&#10;&#10;Description automatically generated">
            <a:extLst>
              <a:ext uri="{FF2B5EF4-FFF2-40B4-BE49-F238E27FC236}">
                <a16:creationId xmlns:a16="http://schemas.microsoft.com/office/drawing/2014/main" id="{7A93553F-991E-4D47-B282-8B3D17CC75B9}"/>
              </a:ext>
            </a:extLst>
          </p:cNvPr>
          <p:cNvPicPr>
            <a:picLocks noGrp="1" noChangeAspect="1"/>
          </p:cNvPicPr>
          <p:nvPr>
            <p:ph sz="half" idx="2"/>
          </p:nvPr>
        </p:nvPicPr>
        <p:blipFill rotWithShape="1">
          <a:blip r:embed="rId3"/>
          <a:srcRect t="57373" r="41919"/>
          <a:stretch/>
        </p:blipFill>
        <p:spPr>
          <a:xfrm>
            <a:off x="6096000" y="2567940"/>
            <a:ext cx="5400675" cy="3293110"/>
          </a:xfrm>
        </p:spPr>
      </p:pic>
    </p:spTree>
    <p:extLst>
      <p:ext uri="{BB962C8B-B14F-4D97-AF65-F5344CB8AC3E}">
        <p14:creationId xmlns:p14="http://schemas.microsoft.com/office/powerpoint/2010/main" val="3512458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88C97474-5879-4DB5-B4F3-F0357104B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D2AF00E-D433-4047-863F-BCB69CEC3C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588" y="601200"/>
            <a:ext cx="7498616"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364B0F2-ABA9-462E-896D-3D8FC5576B45}"/>
              </a:ext>
            </a:extLst>
          </p:cNvPr>
          <p:cNvSpPr>
            <a:spLocks noGrp="1"/>
          </p:cNvSpPr>
          <p:nvPr>
            <p:ph type="title"/>
          </p:nvPr>
        </p:nvSpPr>
        <p:spPr>
          <a:xfrm>
            <a:off x="807559" y="604757"/>
            <a:ext cx="6647905" cy="1087409"/>
          </a:xfrm>
        </p:spPr>
        <p:txBody>
          <a:bodyPr vert="horz" lIns="91440" tIns="45720" rIns="91440" bIns="45720" rtlCol="0" anchor="b">
            <a:normAutofit/>
          </a:bodyPr>
          <a:lstStyle/>
          <a:p>
            <a:r>
              <a:rPr lang="en-US">
                <a:solidFill>
                  <a:srgbClr val="FFFFFF"/>
                </a:solidFill>
              </a:rPr>
              <a:t>T-test</a:t>
            </a:r>
            <a:br>
              <a:rPr lang="en-US">
                <a:solidFill>
                  <a:srgbClr val="FFFFFF"/>
                </a:solidFill>
              </a:rPr>
            </a:br>
            <a:endParaRPr lang="en-US" dirty="0">
              <a:solidFill>
                <a:srgbClr val="FFFFFF"/>
              </a:solidFill>
            </a:endParaRPr>
          </a:p>
        </p:txBody>
      </p:sp>
      <p:sp>
        <p:nvSpPr>
          <p:cNvPr id="28" name="Rectangle 27">
            <a:extLst>
              <a:ext uri="{FF2B5EF4-FFF2-40B4-BE49-F238E27FC236}">
                <a16:creationId xmlns:a16="http://schemas.microsoft.com/office/drawing/2014/main" id="{0997DBEA-6DFC-457A-9850-E53505354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79446CF5-953A-4916-BFF4-F5558E5C23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477B945C-B433-4DFF-9A67-A5C9257E47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3" name="Content Placeholder 12">
            <a:extLst>
              <a:ext uri="{FF2B5EF4-FFF2-40B4-BE49-F238E27FC236}">
                <a16:creationId xmlns:a16="http://schemas.microsoft.com/office/drawing/2014/main" id="{0AE62383-ABFE-4C2A-8469-F4A8328DC29E}"/>
              </a:ext>
            </a:extLst>
          </p:cNvPr>
          <p:cNvSpPr>
            <a:spLocks noGrp="1"/>
          </p:cNvSpPr>
          <p:nvPr>
            <p:ph sz="half" idx="1"/>
          </p:nvPr>
        </p:nvSpPr>
        <p:spPr>
          <a:xfrm>
            <a:off x="623466" y="1005840"/>
            <a:ext cx="7052776" cy="5247403"/>
          </a:xfrm>
        </p:spPr>
        <p:txBody>
          <a:bodyPr vert="horz" lIns="91440" tIns="45720" rIns="91440" bIns="45720" rtlCol="0" anchor="ctr">
            <a:noAutofit/>
          </a:bodyPr>
          <a:lstStyle/>
          <a:p>
            <a:pPr marL="0" indent="0">
              <a:lnSpc>
                <a:spcPct val="100000"/>
              </a:lnSpc>
              <a:buNone/>
            </a:pPr>
            <a:endParaRPr lang="en-US" sz="1400" dirty="0">
              <a:solidFill>
                <a:srgbClr val="FFFFFF"/>
              </a:solidFill>
              <a:latin typeface="Times New Roman" panose="02020603050405020304" pitchFamily="18" charset="0"/>
              <a:cs typeface="Times New Roman" panose="02020603050405020304" pitchFamily="18" charset="0"/>
            </a:endParaRPr>
          </a:p>
          <a:p>
            <a:pPr>
              <a:lnSpc>
                <a:spcPct val="100000"/>
              </a:lnSpc>
            </a:pPr>
            <a:r>
              <a:rPr lang="en-US" sz="1400" dirty="0">
                <a:solidFill>
                  <a:srgbClr val="FFFFFF"/>
                </a:solidFill>
                <a:latin typeface="Times New Roman" panose="02020603050405020304" pitchFamily="18" charset="0"/>
                <a:cs typeface="Times New Roman" panose="02020603050405020304" pitchFamily="18" charset="0"/>
              </a:rPr>
              <a:t>A t-test is a statistical test that is used to compare the means of two groups. It is often used in hypothesis test to determine whether a process or treatment actually has an effect on the population of interest, or whether two groups are different from one another. You can test the difference between two groups using a t-test by use.</a:t>
            </a:r>
          </a:p>
          <a:p>
            <a:pPr lvl="0">
              <a:lnSpc>
                <a:spcPct val="100000"/>
              </a:lnSpc>
            </a:pPr>
            <a:r>
              <a:rPr lang="en-US" sz="1400" dirty="0">
                <a:solidFill>
                  <a:srgbClr val="FFFFFF"/>
                </a:solidFill>
                <a:latin typeface="Times New Roman" panose="02020603050405020304" pitchFamily="18" charset="0"/>
                <a:cs typeface="Times New Roman" panose="02020603050405020304" pitchFamily="18" charset="0"/>
              </a:rPr>
              <a:t>The null hypothesis (H</a:t>
            </a:r>
            <a:r>
              <a:rPr lang="en-US" sz="1400" baseline="-25000" dirty="0">
                <a:solidFill>
                  <a:srgbClr val="FFFFFF"/>
                </a:solidFill>
                <a:latin typeface="Times New Roman" panose="02020603050405020304" pitchFamily="18" charset="0"/>
                <a:cs typeface="Times New Roman" panose="02020603050405020304" pitchFamily="18" charset="0"/>
              </a:rPr>
              <a:t>0</a:t>
            </a:r>
            <a:r>
              <a:rPr lang="en-US" sz="1400" dirty="0">
                <a:solidFill>
                  <a:srgbClr val="FFFFFF"/>
                </a:solidFill>
                <a:latin typeface="Times New Roman" panose="02020603050405020304" pitchFamily="18" charset="0"/>
                <a:cs typeface="Times New Roman" panose="02020603050405020304" pitchFamily="18" charset="0"/>
              </a:rPr>
              <a:t>) is that the true difference between these group means is zero.</a:t>
            </a:r>
          </a:p>
          <a:p>
            <a:pPr lvl="0">
              <a:lnSpc>
                <a:spcPct val="100000"/>
              </a:lnSpc>
            </a:pPr>
            <a:r>
              <a:rPr lang="en-US" sz="1400" dirty="0">
                <a:solidFill>
                  <a:srgbClr val="FFFFFF"/>
                </a:solidFill>
                <a:latin typeface="Times New Roman" panose="02020603050405020304" pitchFamily="18" charset="0"/>
                <a:cs typeface="Times New Roman" panose="02020603050405020304" pitchFamily="18" charset="0"/>
              </a:rPr>
              <a:t>The alternate hypothesis (H</a:t>
            </a:r>
            <a:r>
              <a:rPr lang="en-US" sz="1400" baseline="-25000" dirty="0">
                <a:solidFill>
                  <a:srgbClr val="FFFFFF"/>
                </a:solidFill>
                <a:latin typeface="Times New Roman" panose="02020603050405020304" pitchFamily="18" charset="0"/>
                <a:cs typeface="Times New Roman" panose="02020603050405020304" pitchFamily="18" charset="0"/>
              </a:rPr>
              <a:t>a</a:t>
            </a:r>
            <a:r>
              <a:rPr lang="en-US" sz="1400" dirty="0">
                <a:solidFill>
                  <a:srgbClr val="FFFFFF"/>
                </a:solidFill>
                <a:latin typeface="Times New Roman" panose="02020603050405020304" pitchFamily="18" charset="0"/>
                <a:cs typeface="Times New Roman" panose="02020603050405020304" pitchFamily="18" charset="0"/>
              </a:rPr>
              <a:t>) is that the true difference is different from zero</a:t>
            </a:r>
          </a:p>
          <a:p>
            <a:pPr marL="0" lvl="0" indent="0">
              <a:lnSpc>
                <a:spcPct val="100000"/>
              </a:lnSpc>
              <a:buNone/>
            </a:pPr>
            <a:r>
              <a:rPr lang="en-US" sz="1400" dirty="0">
                <a:solidFill>
                  <a:srgbClr val="FFFFFF"/>
                </a:solidFill>
                <a:latin typeface="Times New Roman" panose="02020603050405020304" pitchFamily="18" charset="0"/>
                <a:cs typeface="Times New Roman" panose="02020603050405020304" pitchFamily="18" charset="0"/>
              </a:rPr>
              <a:t>Types of </a:t>
            </a:r>
            <a:r>
              <a:rPr lang="en-US" sz="1400" i="1" dirty="0">
                <a:solidFill>
                  <a:srgbClr val="FFFFFF"/>
                </a:solidFill>
                <a:latin typeface="Times New Roman" panose="02020603050405020304" pitchFamily="18" charset="0"/>
                <a:cs typeface="Times New Roman" panose="02020603050405020304" pitchFamily="18" charset="0"/>
              </a:rPr>
              <a:t>t</a:t>
            </a:r>
            <a:r>
              <a:rPr lang="en-US" sz="1400" dirty="0">
                <a:solidFill>
                  <a:srgbClr val="FFFFFF"/>
                </a:solidFill>
                <a:latin typeface="Times New Roman" panose="02020603050405020304" pitchFamily="18" charset="0"/>
                <a:cs typeface="Times New Roman" panose="02020603050405020304" pitchFamily="18" charset="0"/>
              </a:rPr>
              <a:t>-tests</a:t>
            </a:r>
          </a:p>
          <a:p>
            <a:pPr lvl="0">
              <a:lnSpc>
                <a:spcPct val="100000"/>
              </a:lnSpc>
            </a:pPr>
            <a:r>
              <a:rPr lang="en-US" sz="1400" dirty="0">
                <a:solidFill>
                  <a:srgbClr val="FFFFFF"/>
                </a:solidFill>
                <a:latin typeface="Times New Roman" panose="02020603050405020304" pitchFamily="18" charset="0"/>
                <a:cs typeface="Times New Roman" panose="02020603050405020304" pitchFamily="18" charset="0"/>
              </a:rPr>
              <a:t>One-sample t-test</a:t>
            </a:r>
          </a:p>
          <a:p>
            <a:pPr lvl="0">
              <a:lnSpc>
                <a:spcPct val="100000"/>
              </a:lnSpc>
            </a:pPr>
            <a:r>
              <a:rPr lang="en-US" sz="1400" dirty="0">
                <a:solidFill>
                  <a:srgbClr val="FFFFFF"/>
                </a:solidFill>
                <a:latin typeface="Times New Roman" panose="02020603050405020304" pitchFamily="18" charset="0"/>
                <a:cs typeface="Times New Roman" panose="02020603050405020304" pitchFamily="18" charset="0"/>
              </a:rPr>
              <a:t>Two-sample t-test</a:t>
            </a:r>
          </a:p>
          <a:p>
            <a:pPr lvl="0">
              <a:lnSpc>
                <a:spcPct val="100000"/>
              </a:lnSpc>
            </a:pPr>
            <a:r>
              <a:rPr lang="en-US" sz="1400" dirty="0">
                <a:solidFill>
                  <a:srgbClr val="FFFFFF"/>
                </a:solidFill>
                <a:latin typeface="Times New Roman" panose="02020603050405020304" pitchFamily="18" charset="0"/>
                <a:cs typeface="Times New Roman" panose="02020603050405020304" pitchFamily="18" charset="0"/>
              </a:rPr>
              <a:t>Paired t-test</a:t>
            </a:r>
          </a:p>
          <a:p>
            <a:pPr lvl="0">
              <a:lnSpc>
                <a:spcPct val="100000"/>
              </a:lnSpc>
            </a:pPr>
            <a:r>
              <a:rPr lang="en-US" sz="1400" dirty="0">
                <a:solidFill>
                  <a:srgbClr val="FFFFFF"/>
                </a:solidFill>
                <a:latin typeface="Times New Roman" panose="02020603050405020304" pitchFamily="18" charset="0"/>
                <a:cs typeface="Times New Roman" panose="02020603050405020304" pitchFamily="18" charset="0"/>
              </a:rPr>
              <a:t>In this experiments, we used the t-test to find out if there is a difference between the values(row signal intensity)of genes in a blood sample from a patient with SARS and the values(row signal intensity) of a blood sample from a healthy person, and Null hypothesis is no difference between two value(mean=zero) and The alternate hypothesis is  the true difference is different from zero</a:t>
            </a:r>
          </a:p>
          <a:p>
            <a:pPr>
              <a:lnSpc>
                <a:spcPct val="100000"/>
              </a:lnSpc>
            </a:pPr>
            <a:r>
              <a:rPr lang="en-US" sz="1400" dirty="0">
                <a:solidFill>
                  <a:srgbClr val="FFFFFF"/>
                </a:solidFill>
                <a:latin typeface="Times New Roman" panose="02020603050405020304" pitchFamily="18" charset="0"/>
                <a:cs typeface="Times New Roman" panose="02020603050405020304" pitchFamily="18" charset="0"/>
              </a:rPr>
              <a:t>Results is we could not reject Null hypothesis and p-value =  0.7861</a:t>
            </a:r>
          </a:p>
          <a:p>
            <a:pPr>
              <a:lnSpc>
                <a:spcPct val="100000"/>
              </a:lnSpc>
            </a:pPr>
            <a:endParaRPr lang="en-US" sz="1400" dirty="0">
              <a:solidFill>
                <a:srgbClr val="FFFFFF"/>
              </a:solidFill>
              <a:latin typeface="Times New Roman" panose="02020603050405020304" pitchFamily="18" charset="0"/>
              <a:cs typeface="Times New Roman" panose="02020603050405020304" pitchFamily="18" charset="0"/>
            </a:endParaRPr>
          </a:p>
        </p:txBody>
      </p:sp>
      <p:pic>
        <p:nvPicPr>
          <p:cNvPr id="17" name="Content Placeholder 16" descr="Graphical user interface, text&#10;&#10;Description automatically generated">
            <a:extLst>
              <a:ext uri="{FF2B5EF4-FFF2-40B4-BE49-F238E27FC236}">
                <a16:creationId xmlns:a16="http://schemas.microsoft.com/office/drawing/2014/main" id="{11538C63-355A-448B-9AEF-8D2818B95890}"/>
              </a:ext>
            </a:extLst>
          </p:cNvPr>
          <p:cNvPicPr>
            <a:picLocks noGrp="1" noChangeAspect="1"/>
          </p:cNvPicPr>
          <p:nvPr>
            <p:ph sz="half" idx="2"/>
          </p:nvPr>
        </p:nvPicPr>
        <p:blipFill rotWithShape="1">
          <a:blip r:embed="rId2"/>
          <a:srcRect t="71879" r="45720" b="-636"/>
          <a:stretch/>
        </p:blipFill>
        <p:spPr>
          <a:xfrm>
            <a:off x="7945150" y="2420552"/>
            <a:ext cx="4246850" cy="2150659"/>
          </a:xfrm>
        </p:spPr>
      </p:pic>
    </p:spTree>
    <p:extLst>
      <p:ext uri="{BB962C8B-B14F-4D97-AF65-F5344CB8AC3E}">
        <p14:creationId xmlns:p14="http://schemas.microsoft.com/office/powerpoint/2010/main" val="169759430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87D5E17-6F61-44F5-9571-FE1BD50EABB9}"/>
              </a:ext>
            </a:extLst>
          </p:cNvPr>
          <p:cNvSpPr>
            <a:spLocks noGrp="1"/>
          </p:cNvSpPr>
          <p:nvPr>
            <p:ph type="title"/>
          </p:nvPr>
        </p:nvSpPr>
        <p:spPr>
          <a:xfrm>
            <a:off x="767857" y="601884"/>
            <a:ext cx="3031852" cy="844951"/>
          </a:xfrm>
        </p:spPr>
        <p:txBody>
          <a:bodyPr>
            <a:normAutofit/>
          </a:bodyPr>
          <a:lstStyle/>
          <a:p>
            <a:pPr algn="ctr"/>
            <a:r>
              <a:rPr lang="en-US" sz="2400" b="1" u="sng">
                <a:solidFill>
                  <a:schemeClr val="accent1">
                    <a:lumMod val="40000"/>
                    <a:lumOff val="60000"/>
                  </a:schemeClr>
                </a:solidFill>
              </a:rPr>
              <a:t>Box Plot</a:t>
            </a:r>
            <a:br>
              <a:rPr lang="en-US" sz="2400" b="1">
                <a:solidFill>
                  <a:srgbClr val="C00000"/>
                </a:solidFill>
              </a:rPr>
            </a:br>
            <a:endParaRPr lang="en-US" dirty="0"/>
          </a:p>
        </p:txBody>
      </p:sp>
      <p:sp>
        <p:nvSpPr>
          <p:cNvPr id="9" name="Text Placeholder 8">
            <a:extLst>
              <a:ext uri="{FF2B5EF4-FFF2-40B4-BE49-F238E27FC236}">
                <a16:creationId xmlns:a16="http://schemas.microsoft.com/office/drawing/2014/main" id="{63181EC9-499F-4484-A385-51B97CD53350}"/>
              </a:ext>
            </a:extLst>
          </p:cNvPr>
          <p:cNvSpPr>
            <a:spLocks noGrp="1"/>
          </p:cNvSpPr>
          <p:nvPr>
            <p:ph type="body" sz="half" idx="2"/>
          </p:nvPr>
        </p:nvSpPr>
        <p:spPr>
          <a:xfrm>
            <a:off x="555585" y="601884"/>
            <a:ext cx="3495554" cy="5729905"/>
          </a:xfrm>
        </p:spPr>
        <p:txBody>
          <a:bodyPr>
            <a:noAutofit/>
          </a:bodyPr>
          <a:lstStyle/>
          <a:p>
            <a:pPr>
              <a:lnSpc>
                <a:spcPct val="100000"/>
              </a:lnSpc>
            </a:pPr>
            <a:endParaRPr lang="en-US" sz="1400" dirty="0">
              <a:solidFill>
                <a:schemeClr val="accent2">
                  <a:lumMod val="60000"/>
                  <a:lumOff val="40000"/>
                </a:schemeClr>
              </a:solidFill>
              <a:latin typeface="Times New Roman" panose="02020603050405020304" pitchFamily="18" charset="0"/>
              <a:cs typeface="Times New Roman" panose="02020603050405020304" pitchFamily="18" charset="0"/>
            </a:endParaRPr>
          </a:p>
          <a:p>
            <a:pPr>
              <a:lnSpc>
                <a:spcPct val="100000"/>
              </a:lnSpc>
            </a:pPr>
            <a:endParaRPr lang="en-US" sz="1400" dirty="0">
              <a:solidFill>
                <a:schemeClr val="accent2">
                  <a:lumMod val="60000"/>
                  <a:lumOff val="40000"/>
                </a:schemeClr>
              </a:solidFill>
              <a:latin typeface="Times New Roman" panose="02020603050405020304" pitchFamily="18" charset="0"/>
              <a:cs typeface="Times New Roman" panose="02020603050405020304" pitchFamily="18" charset="0"/>
            </a:endParaRPr>
          </a:p>
          <a:p>
            <a:pPr marL="171450" indent="-171450">
              <a:lnSpc>
                <a:spcPct val="100000"/>
              </a:lnSpc>
              <a:buFont typeface="Arial" panose="020B0604020202020204" pitchFamily="34" charset="0"/>
              <a:buChar char="•"/>
            </a:pPr>
            <a:r>
              <a:rPr lang="en-US" sz="1400" dirty="0">
                <a:solidFill>
                  <a:schemeClr val="accent2">
                    <a:lumMod val="60000"/>
                    <a:lumOff val="40000"/>
                  </a:schemeClr>
                </a:solidFill>
                <a:latin typeface="Times New Roman" panose="02020603050405020304" pitchFamily="18" charset="0"/>
                <a:cs typeface="Times New Roman" panose="02020603050405020304" pitchFamily="18" charset="0"/>
              </a:rPr>
              <a:t>Boxplots  is a type of chart often used in explanatory data analysis.</a:t>
            </a:r>
          </a:p>
          <a:p>
            <a:pPr marL="171450" indent="-171450">
              <a:lnSpc>
                <a:spcPct val="150000"/>
              </a:lnSpc>
              <a:buFont typeface="Arial" panose="020B0604020202020204" pitchFamily="34" charset="0"/>
              <a:buChar char="•"/>
            </a:pPr>
            <a:r>
              <a:rPr lang="en-US" sz="1400" dirty="0">
                <a:solidFill>
                  <a:schemeClr val="accent2">
                    <a:lumMod val="60000"/>
                    <a:lumOff val="40000"/>
                  </a:schemeClr>
                </a:solidFill>
                <a:latin typeface="Times New Roman" panose="02020603050405020304" pitchFamily="18" charset="0"/>
                <a:cs typeface="Times New Roman" panose="02020603050405020304" pitchFamily="18" charset="0"/>
              </a:rPr>
              <a:t>Box plots visually show the distribution of numerical data and skewness through displaying the data quartiles (or percentiles) and averages.</a:t>
            </a:r>
          </a:p>
          <a:p>
            <a:pPr marL="171450" indent="-171450">
              <a:lnSpc>
                <a:spcPct val="100000"/>
              </a:lnSpc>
              <a:buFont typeface="Arial" panose="020B0604020202020204" pitchFamily="34" charset="0"/>
              <a:buChar char="•"/>
            </a:pPr>
            <a:r>
              <a:rPr lang="en-US" sz="1400" dirty="0">
                <a:solidFill>
                  <a:schemeClr val="accent2">
                    <a:lumMod val="60000"/>
                    <a:lumOff val="40000"/>
                  </a:schemeClr>
                </a:solidFill>
                <a:latin typeface="Times New Roman" panose="02020603050405020304" pitchFamily="18" charset="0"/>
                <a:cs typeface="Times New Roman" panose="02020603050405020304" pitchFamily="18" charset="0"/>
              </a:rPr>
              <a:t>Boxplot can show whether a data set is symmetric or skewed by the median .</a:t>
            </a:r>
          </a:p>
          <a:p>
            <a:pPr marL="171450" indent="-171450">
              <a:lnSpc>
                <a:spcPct val="100000"/>
              </a:lnSpc>
              <a:buFont typeface="Arial" panose="020B0604020202020204" pitchFamily="34" charset="0"/>
              <a:buChar char="•"/>
            </a:pPr>
            <a:r>
              <a:rPr lang="en-US" sz="1400" dirty="0">
                <a:solidFill>
                  <a:schemeClr val="accent2">
                    <a:lumMod val="60000"/>
                    <a:lumOff val="40000"/>
                  </a:schemeClr>
                </a:solidFill>
                <a:latin typeface="Times New Roman" panose="02020603050405020304" pitchFamily="18" charset="0"/>
                <a:cs typeface="Times New Roman" panose="02020603050405020304" pitchFamily="18" charset="0"/>
              </a:rPr>
              <a:t>If the median in the middle of the box : symmetric data .</a:t>
            </a:r>
          </a:p>
          <a:p>
            <a:pPr marL="285750" indent="-285750">
              <a:lnSpc>
                <a:spcPct val="100000"/>
              </a:lnSpc>
              <a:buFont typeface="Arial" panose="020B0604020202020204" pitchFamily="34" charset="0"/>
              <a:buChar char="•"/>
            </a:pPr>
            <a:r>
              <a:rPr lang="en-US" sz="1400" dirty="0">
                <a:solidFill>
                  <a:schemeClr val="accent2">
                    <a:lumMod val="60000"/>
                    <a:lumOff val="40000"/>
                  </a:schemeClr>
                </a:solidFill>
                <a:latin typeface="Times New Roman" panose="02020603050405020304" pitchFamily="18" charset="0"/>
                <a:cs typeface="Times New Roman" panose="02020603050405020304" pitchFamily="18" charset="0"/>
              </a:rPr>
              <a:t>If the median is not in the middle of the box :  skewed data .</a:t>
            </a:r>
          </a:p>
          <a:p>
            <a:pPr marL="171450" indent="-171450">
              <a:lnSpc>
                <a:spcPct val="100000"/>
              </a:lnSpc>
              <a:buFont typeface="Arial" panose="020B0604020202020204" pitchFamily="34" charset="0"/>
              <a:buChar char="•"/>
            </a:pPr>
            <a:r>
              <a:rPr lang="en-US" sz="1400" dirty="0">
                <a:solidFill>
                  <a:schemeClr val="accent2">
                    <a:lumMod val="60000"/>
                    <a:lumOff val="40000"/>
                  </a:schemeClr>
                </a:solidFill>
                <a:latin typeface="Times New Roman" panose="02020603050405020304" pitchFamily="18" charset="0"/>
                <a:cs typeface="Times New Roman" panose="02020603050405020304" pitchFamily="18" charset="0"/>
              </a:rPr>
              <a:t>How to compare boxplot  ?</a:t>
            </a:r>
          </a:p>
          <a:p>
            <a:pPr>
              <a:lnSpc>
                <a:spcPct val="100000"/>
              </a:lnSpc>
            </a:pPr>
            <a:r>
              <a:rPr lang="en-US" sz="1400" dirty="0">
                <a:solidFill>
                  <a:schemeClr val="accent2">
                    <a:lumMod val="60000"/>
                    <a:lumOff val="40000"/>
                  </a:schemeClr>
                </a:solidFill>
                <a:latin typeface="Times New Roman" panose="02020603050405020304" pitchFamily="18" charset="0"/>
                <a:cs typeface="Times New Roman" panose="02020603050405020304" pitchFamily="18" charset="0"/>
              </a:rPr>
              <a:t>1) The boxes .</a:t>
            </a:r>
          </a:p>
          <a:p>
            <a:pPr>
              <a:lnSpc>
                <a:spcPct val="100000"/>
              </a:lnSpc>
            </a:pPr>
            <a:r>
              <a:rPr lang="en-US" sz="1400" dirty="0">
                <a:solidFill>
                  <a:schemeClr val="accent2">
                    <a:lumMod val="60000"/>
                    <a:lumOff val="40000"/>
                  </a:schemeClr>
                </a:solidFill>
                <a:latin typeface="Times New Roman" panose="02020603050405020304" pitchFamily="18" charset="0"/>
                <a:cs typeface="Times New Roman" panose="02020603050405020304" pitchFamily="18" charset="0"/>
              </a:rPr>
              <a:t>2) The middle line .</a:t>
            </a:r>
          </a:p>
          <a:p>
            <a:pPr>
              <a:lnSpc>
                <a:spcPct val="100000"/>
              </a:lnSpc>
            </a:pPr>
            <a:r>
              <a:rPr lang="en-US" sz="1400" dirty="0">
                <a:solidFill>
                  <a:schemeClr val="accent2">
                    <a:lumMod val="60000"/>
                    <a:lumOff val="40000"/>
                  </a:schemeClr>
                </a:solidFill>
                <a:latin typeface="Times New Roman" panose="02020603050405020304" pitchFamily="18" charset="0"/>
                <a:cs typeface="Times New Roman" panose="02020603050405020304" pitchFamily="18" charset="0"/>
              </a:rPr>
              <a:t>3) The whiskers .</a:t>
            </a:r>
          </a:p>
          <a:p>
            <a:pPr>
              <a:lnSpc>
                <a:spcPct val="100000"/>
              </a:lnSpc>
            </a:pPr>
            <a:endParaRPr lang="en-US" sz="1400" dirty="0">
              <a:solidFill>
                <a:schemeClr val="accent2">
                  <a:lumMod val="60000"/>
                  <a:lumOff val="40000"/>
                </a:schemeClr>
              </a:solidFill>
              <a:latin typeface="Times New Roman" panose="02020603050405020304" pitchFamily="18" charset="0"/>
              <a:cs typeface="Times New Roman" panose="02020603050405020304" pitchFamily="18" charset="0"/>
            </a:endParaRPr>
          </a:p>
          <a:p>
            <a:pPr>
              <a:lnSpc>
                <a:spcPct val="100000"/>
              </a:lnSpc>
            </a:pPr>
            <a:endParaRPr lang="en-US" sz="1400"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pic>
        <p:nvPicPr>
          <p:cNvPr id="11" name="Content Placeholder 10">
            <a:extLst>
              <a:ext uri="{FF2B5EF4-FFF2-40B4-BE49-F238E27FC236}">
                <a16:creationId xmlns:a16="http://schemas.microsoft.com/office/drawing/2014/main" id="{DCDAC3F1-AE20-4D12-A0F5-3CE2484B39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66886" y="1632033"/>
            <a:ext cx="8013539" cy="2966734"/>
          </a:xfrm>
          <a:prstGeom prst="rect">
            <a:avLst/>
          </a:prstGeom>
        </p:spPr>
      </p:pic>
    </p:spTree>
    <p:extLst>
      <p:ext uri="{BB962C8B-B14F-4D97-AF65-F5344CB8AC3E}">
        <p14:creationId xmlns:p14="http://schemas.microsoft.com/office/powerpoint/2010/main" val="324332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2209F87-C14C-4B98-9D25-7EF3C973CB8C}"/>
              </a:ext>
            </a:extLst>
          </p:cNvPr>
          <p:cNvSpPr>
            <a:spLocks noGrp="1"/>
          </p:cNvSpPr>
          <p:nvPr>
            <p:ph type="title"/>
          </p:nvPr>
        </p:nvSpPr>
        <p:spPr>
          <a:xfrm>
            <a:off x="581191" y="552687"/>
            <a:ext cx="11334762" cy="888521"/>
          </a:xfrm>
        </p:spPr>
        <p:txBody>
          <a:bodyPr>
            <a:normAutofit fontScale="90000"/>
          </a:bodyPr>
          <a:lstStyle/>
          <a:p>
            <a:pPr rtl="1"/>
            <a:r>
              <a:rPr lang="en-US" sz="1800" b="1" dirty="0">
                <a:solidFill>
                  <a:schemeClr val="accent5">
                    <a:lumMod val="50000"/>
                  </a:schemeClr>
                </a:solidFill>
              </a:rPr>
              <a:t>In the experiment, samples were divided into two groups: </a:t>
            </a:r>
            <a:br>
              <a:rPr lang="en-US" sz="1800" b="1" dirty="0">
                <a:solidFill>
                  <a:schemeClr val="accent5">
                    <a:lumMod val="50000"/>
                  </a:schemeClr>
                </a:solidFill>
              </a:rPr>
            </a:br>
            <a:r>
              <a:rPr lang="en-US" sz="1800" b="1" dirty="0">
                <a:solidFill>
                  <a:schemeClr val="accent5">
                    <a:lumMod val="50000"/>
                  </a:schemeClr>
                </a:solidFill>
              </a:rPr>
              <a:t>control group(4) and treatment group(10)</a:t>
            </a:r>
            <a:br>
              <a:rPr lang="en-US" sz="1800" b="1" dirty="0">
                <a:solidFill>
                  <a:schemeClr val="accent5">
                    <a:lumMod val="50000"/>
                  </a:schemeClr>
                </a:solidFill>
              </a:rPr>
            </a:br>
            <a:endParaRPr lang="en-US" sz="1800" dirty="0"/>
          </a:p>
        </p:txBody>
      </p:sp>
      <p:sp>
        <p:nvSpPr>
          <p:cNvPr id="6" name="Text Placeholder 5">
            <a:extLst>
              <a:ext uri="{FF2B5EF4-FFF2-40B4-BE49-F238E27FC236}">
                <a16:creationId xmlns:a16="http://schemas.microsoft.com/office/drawing/2014/main" id="{5A3CB04C-91BC-4859-9E6E-6FDA9FBC09EB}"/>
              </a:ext>
            </a:extLst>
          </p:cNvPr>
          <p:cNvSpPr>
            <a:spLocks noGrp="1"/>
          </p:cNvSpPr>
          <p:nvPr>
            <p:ph type="body" idx="1"/>
          </p:nvPr>
        </p:nvSpPr>
        <p:spPr>
          <a:xfrm>
            <a:off x="581191" y="1889185"/>
            <a:ext cx="5194769" cy="215660"/>
          </a:xfrm>
        </p:spPr>
        <p:txBody>
          <a:bodyPr/>
          <a:lstStyle/>
          <a:p>
            <a:endParaRPr lang="en-US" sz="2000" b="1" dirty="0">
              <a:solidFill>
                <a:srgbClr val="C00000"/>
              </a:solidFill>
            </a:endParaRPr>
          </a:p>
          <a:p>
            <a:r>
              <a:rPr lang="en-US" sz="1400" b="1" dirty="0">
                <a:solidFill>
                  <a:schemeClr val="accent2">
                    <a:lumMod val="75000"/>
                  </a:schemeClr>
                </a:solidFill>
              </a:rPr>
              <a:t>visualization for control group</a:t>
            </a:r>
          </a:p>
          <a:p>
            <a:endParaRPr lang="en-US" sz="1400" b="1" dirty="0">
              <a:solidFill>
                <a:srgbClr val="C00000"/>
              </a:solidFill>
            </a:endParaRPr>
          </a:p>
          <a:p>
            <a:endParaRPr lang="en-US" sz="1400" b="1" dirty="0">
              <a:solidFill>
                <a:srgbClr val="C00000"/>
              </a:solidFill>
            </a:endParaRPr>
          </a:p>
          <a:p>
            <a:endParaRPr lang="en-US" dirty="0"/>
          </a:p>
        </p:txBody>
      </p:sp>
      <p:sp>
        <p:nvSpPr>
          <p:cNvPr id="8" name="Text Placeholder 7">
            <a:extLst>
              <a:ext uri="{FF2B5EF4-FFF2-40B4-BE49-F238E27FC236}">
                <a16:creationId xmlns:a16="http://schemas.microsoft.com/office/drawing/2014/main" id="{D4AB47C5-21A1-4AE3-AEF9-1807042F323B}"/>
              </a:ext>
            </a:extLst>
          </p:cNvPr>
          <p:cNvSpPr>
            <a:spLocks noGrp="1"/>
          </p:cNvSpPr>
          <p:nvPr>
            <p:ph type="body" sz="quarter" idx="3"/>
          </p:nvPr>
        </p:nvSpPr>
        <p:spPr>
          <a:xfrm>
            <a:off x="6416039" y="1811547"/>
            <a:ext cx="5194770" cy="293298"/>
          </a:xfrm>
        </p:spPr>
        <p:txBody>
          <a:bodyPr/>
          <a:lstStyle/>
          <a:p>
            <a:r>
              <a:rPr lang="en-US" sz="1400" b="1" dirty="0">
                <a:solidFill>
                  <a:srgbClr val="C00000"/>
                </a:solidFill>
              </a:rPr>
              <a:t>visualization for treatment group</a:t>
            </a:r>
          </a:p>
          <a:p>
            <a:endParaRPr lang="en-US" sz="1400" b="1" dirty="0">
              <a:solidFill>
                <a:srgbClr val="C00000"/>
              </a:solidFill>
            </a:endParaRPr>
          </a:p>
          <a:p>
            <a:endParaRPr lang="en-US" sz="1400" dirty="0"/>
          </a:p>
        </p:txBody>
      </p:sp>
      <p:pic>
        <p:nvPicPr>
          <p:cNvPr id="10" name="Content Placeholder 9">
            <a:extLst>
              <a:ext uri="{FF2B5EF4-FFF2-40B4-BE49-F238E27FC236}">
                <a16:creationId xmlns:a16="http://schemas.microsoft.com/office/drawing/2014/main" id="{0F4F2CBE-671D-4001-BB31-E80F5FB1D9E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81025" y="2303252"/>
            <a:ext cx="5194300" cy="3390181"/>
          </a:xfrm>
          <a:prstGeom prst="rect">
            <a:avLst/>
          </a:prstGeom>
        </p:spPr>
      </p:pic>
      <p:pic>
        <p:nvPicPr>
          <p:cNvPr id="11" name="Content Placeholder 10">
            <a:extLst>
              <a:ext uri="{FF2B5EF4-FFF2-40B4-BE49-F238E27FC236}">
                <a16:creationId xmlns:a16="http://schemas.microsoft.com/office/drawing/2014/main" id="{429CEF44-D7DA-4BA0-AAA2-258135C7BC24}"/>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416675" y="2363638"/>
            <a:ext cx="5194300" cy="3329795"/>
          </a:xfrm>
          <a:prstGeom prst="rect">
            <a:avLst/>
          </a:prstGeom>
        </p:spPr>
      </p:pic>
    </p:spTree>
    <p:extLst>
      <p:ext uri="{BB962C8B-B14F-4D97-AF65-F5344CB8AC3E}">
        <p14:creationId xmlns:p14="http://schemas.microsoft.com/office/powerpoint/2010/main" val="1992407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0A1976F-FD6D-43F3-B2BE-C6BDE951809D}"/>
              </a:ext>
            </a:extLst>
          </p:cNvPr>
          <p:cNvSpPr>
            <a:spLocks noGrp="1"/>
          </p:cNvSpPr>
          <p:nvPr>
            <p:ph type="title"/>
          </p:nvPr>
        </p:nvSpPr>
        <p:spPr/>
        <p:txBody>
          <a:bodyPr/>
          <a:lstStyle/>
          <a:p>
            <a:endParaRPr lang="en-US"/>
          </a:p>
        </p:txBody>
      </p:sp>
      <p:sp>
        <p:nvSpPr>
          <p:cNvPr id="9" name="Text Placeholder 8">
            <a:extLst>
              <a:ext uri="{FF2B5EF4-FFF2-40B4-BE49-F238E27FC236}">
                <a16:creationId xmlns:a16="http://schemas.microsoft.com/office/drawing/2014/main" id="{67CCA738-12FD-4B6B-9B16-567854C6C7B8}"/>
              </a:ext>
            </a:extLst>
          </p:cNvPr>
          <p:cNvSpPr>
            <a:spLocks noGrp="1"/>
          </p:cNvSpPr>
          <p:nvPr>
            <p:ph type="body" sz="half" idx="2"/>
          </p:nvPr>
        </p:nvSpPr>
        <p:spPr/>
        <p:txBody>
          <a:bodyPr>
            <a:normAutofit/>
          </a:bodyPr>
          <a:lstStyle/>
          <a:p>
            <a:pPr algn="ctr"/>
            <a:r>
              <a:rPr lang="en-US" sz="3600" b="1" dirty="0"/>
              <a:t>Total result of all samples</a:t>
            </a:r>
          </a:p>
        </p:txBody>
      </p:sp>
      <p:pic>
        <p:nvPicPr>
          <p:cNvPr id="10" name="Picture Placeholder 9">
            <a:extLst>
              <a:ext uri="{FF2B5EF4-FFF2-40B4-BE49-F238E27FC236}">
                <a16:creationId xmlns:a16="http://schemas.microsoft.com/office/drawing/2014/main" id="{D95799D3-56CB-4506-8E5C-A5FCA7A96E6C}"/>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133" b="1133"/>
          <a:stretch>
            <a:fillRect/>
          </a:stretch>
        </p:blipFill>
        <p:spPr>
          <a:xfrm>
            <a:off x="450570" y="599725"/>
            <a:ext cx="11741430" cy="4660402"/>
          </a:xfrm>
          <a:prstGeom prst="rect">
            <a:avLst/>
          </a:prstGeom>
        </p:spPr>
      </p:pic>
    </p:spTree>
    <p:extLst>
      <p:ext uri="{BB962C8B-B14F-4D97-AF65-F5344CB8AC3E}">
        <p14:creationId xmlns:p14="http://schemas.microsoft.com/office/powerpoint/2010/main" val="2602861585"/>
      </p:ext>
    </p:extLst>
  </p:cSld>
  <p:clrMapOvr>
    <a:masterClrMapping/>
  </p:clrMapOvr>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601140A3-00CB-421D-8B17-3415FC81FA83}">
  <we:reference id="a3b40b4f-8edf-490e-9df1-7e66f93912bf" version="1.1.0.0" store="EXCatalog" storeType="EXCatalog"/>
  <we:alternateReferences>
    <we:reference id="WA104380526" version="1.1.0.0" store="en-US"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65255AC-12AC-4323-AA35-9BAC798B66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B3242A4-1E6A-4E02-809C-4A24066EC01D}">
  <ds:schemaRefs>
    <ds:schemaRef ds:uri="http://schemas.microsoft.com/sharepoint/v3/contenttype/forms"/>
  </ds:schemaRefs>
</ds:datastoreItem>
</file>

<file path=customXml/itemProps3.xml><?xml version="1.0" encoding="utf-8"?>
<ds:datastoreItem xmlns:ds="http://schemas.openxmlformats.org/officeDocument/2006/customXml" ds:itemID="{FBD2D995-20F0-4C14-BF62-1248AB4B484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{054F4A1B-671D-4A2F-9C6C-F6A5627E5C38}tf67061901_win32</Template>
  <TotalTime>1068</TotalTime>
  <Words>818</Words>
  <Application>Microsoft Office PowerPoint</Application>
  <PresentationFormat>Widescreen</PresentationFormat>
  <Paragraphs>62</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Franklin Gothic Book</vt:lpstr>
      <vt:lpstr>Franklin Gothic Book (Body)</vt:lpstr>
      <vt:lpstr>Franklin Gothic Demi</vt:lpstr>
      <vt:lpstr>Times New Roman</vt:lpstr>
      <vt:lpstr>Verdana</vt:lpstr>
      <vt:lpstr>Wingdings 2</vt:lpstr>
      <vt:lpstr>DividendVTI</vt:lpstr>
      <vt:lpstr> Project 2  microarray gene expression data related to COVID19     </vt:lpstr>
      <vt:lpstr>Dataset details </vt:lpstr>
      <vt:lpstr> </vt:lpstr>
      <vt:lpstr>General overview about Geo  Geo is an international public repository that archives and freely distributes microarray, next-generation sequencing, and other forms of high-throughput functional genomics data submitted by the research community. </vt:lpstr>
      <vt:lpstr>we used the( GSE1739 )dataset (10 SARS-positive PBMC and 4 normal PBMC) Gene expression matrix</vt:lpstr>
      <vt:lpstr>T-test </vt:lpstr>
      <vt:lpstr>Box Plot </vt:lpstr>
      <vt:lpstr>In the experiment, samples were divided into two groups:  control group(4) and treatment group(10) </vt:lpstr>
      <vt:lpstr>PowerPoint Presentation</vt:lpstr>
      <vt:lpstr>Scatter-plot</vt:lpstr>
      <vt:lpstr>Heat Map</vt:lpstr>
      <vt:lpstr>Final code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Project 2  microarray gene expression data related to COVID19     </dc:title>
  <dc:creator>Maria 20367760</dc:creator>
  <cp:lastModifiedBy>Maria 20367760</cp:lastModifiedBy>
  <cp:revision>6</cp:revision>
  <dcterms:created xsi:type="dcterms:W3CDTF">2022-01-03T19:54:04Z</dcterms:created>
  <dcterms:modified xsi:type="dcterms:W3CDTF">2022-01-04T13:46:57Z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