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48E8C-7F16-4774-B558-2B9E8D1C4B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40B38D3B-2DF6-4FE5-837B-977B6B7F5D90}" type="pres">
      <dgm:prSet presAssocID="{1E448E8C-7F16-4774-B558-2B9E8D1C4B51}" presName="diagram" presStyleCnt="0">
        <dgm:presLayoutVars>
          <dgm:dir/>
          <dgm:resizeHandles val="exact"/>
        </dgm:presLayoutVars>
      </dgm:prSet>
      <dgm:spPr/>
    </dgm:pt>
  </dgm:ptLst>
  <dgm:cxnLst>
    <dgm:cxn modelId="{7EB50812-EBF5-400C-90DE-FB0206146899}" type="presOf" srcId="{1E448E8C-7F16-4774-B558-2B9E8D1C4B51}" destId="{40B38D3B-2DF6-4FE5-837B-977B6B7F5D9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3E177-C5CD-4974-A4C1-4B32A9CAA33E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7BBA-6D4A-458F-827A-A65E4C87B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3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CA12-3284-ACF9-51E2-A1842A7C3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834" y="1348250"/>
            <a:ext cx="7197726" cy="2421464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ADVANTAGES OF AI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7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DC09E-EF4F-1DE2-51D9-31BAA69003D8}"/>
              </a:ext>
            </a:extLst>
          </p:cNvPr>
          <p:cNvSpPr txBox="1"/>
          <p:nvPr/>
        </p:nvSpPr>
        <p:spPr>
          <a:xfrm>
            <a:off x="1349348" y="596986"/>
            <a:ext cx="949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stellar" panose="020A0402060406010301" pitchFamily="18" charset="0"/>
              </a:rPr>
              <a:t>1</a:t>
            </a:r>
            <a:r>
              <a:rPr lang="en-US" sz="4000" dirty="0">
                <a:solidFill>
                  <a:schemeClr val="accent4"/>
                </a:solidFill>
              </a:rPr>
              <a:t>.</a:t>
            </a:r>
            <a:r>
              <a:rPr lang="en-US" sz="4000" dirty="0">
                <a:latin typeface="Castellar" panose="020A0402060406010301" pitchFamily="18" charset="0"/>
              </a:rPr>
              <a:t>REDUCTION IN HUMAN ERROR</a:t>
            </a:r>
            <a:endParaRPr lang="en-IN" sz="4000" dirty="0">
              <a:latin typeface="Castellar" panose="020A0402060406010301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0B412-6749-FB1C-9B65-A5A2D23D53D9}"/>
              </a:ext>
            </a:extLst>
          </p:cNvPr>
          <p:cNvSpPr txBox="1"/>
          <p:nvPr/>
        </p:nvSpPr>
        <p:spPr>
          <a:xfrm>
            <a:off x="846167" y="1720840"/>
            <a:ext cx="96343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latin typeface="Bahnschrift Light Condensed" panose="020B0502040204020203" pitchFamily="34" charset="0"/>
              </a:rPr>
              <a:t>One of the biggest benefits of AI is that it can significantly</a:t>
            </a:r>
          </a:p>
          <a:p>
            <a:r>
              <a:rPr lang="en-US" sz="3600" dirty="0">
                <a:latin typeface="Bahnschrift Light Condensed" panose="020B0502040204020203" pitchFamily="34" charset="0"/>
              </a:rPr>
              <a:t>Reduce errors and increase accuracy and precision 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latin typeface="Bahnschrift Light Condensed" panose="020B0502040204020203" pitchFamily="34" charset="0"/>
              </a:rPr>
              <a:t>The decisions taken by AI in every step is decided by</a:t>
            </a:r>
          </a:p>
          <a:p>
            <a:r>
              <a:rPr lang="en-US" sz="3600" dirty="0">
                <a:latin typeface="Bahnschrift Light Condensed" panose="020B0502040204020203" pitchFamily="34" charset="0"/>
              </a:rPr>
              <a:t>Information previously gathered and a certain set of </a:t>
            </a:r>
          </a:p>
          <a:p>
            <a:r>
              <a:rPr lang="en-US" sz="3600" dirty="0">
                <a:latin typeface="Bahnschrift Light Condensed" panose="020B0502040204020203" pitchFamily="34" charset="0"/>
              </a:rPr>
              <a:t>Algorithms.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latin typeface="Bahnschrift Light Condensed" panose="020B0502040204020203" pitchFamily="34" charset="0"/>
              </a:rPr>
              <a:t> When programmed properly ,these errors can</a:t>
            </a:r>
          </a:p>
          <a:p>
            <a:r>
              <a:rPr lang="en-US" sz="3600" dirty="0">
                <a:latin typeface="Bahnschrift Light Condensed" panose="020B0502040204020203" pitchFamily="34" charset="0"/>
              </a:rPr>
              <a:t>be reduced to null.</a:t>
            </a:r>
          </a:p>
        </p:txBody>
      </p:sp>
    </p:spTree>
    <p:extLst>
      <p:ext uri="{BB962C8B-B14F-4D97-AF65-F5344CB8AC3E}">
        <p14:creationId xmlns:p14="http://schemas.microsoft.com/office/powerpoint/2010/main" val="34946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75000-BEA1-2BE4-1970-3610B02071E3}"/>
              </a:ext>
            </a:extLst>
          </p:cNvPr>
          <p:cNvSpPr txBox="1"/>
          <p:nvPr/>
        </p:nvSpPr>
        <p:spPr>
          <a:xfrm>
            <a:off x="230304" y="1481941"/>
            <a:ext cx="10915168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ECECF1"/>
                </a:solidFill>
                <a:effectLst/>
                <a:latin typeface="Bahnschrift SemiLight SemiConde" panose="020B0502040204020203" pitchFamily="34" charset="0"/>
              </a:rPr>
              <a:t>Enhanced Security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Bahnschrift SemiBold Condensed" panose="020B0502040204020203" pitchFamily="34" charset="0"/>
                <a:ea typeface="SimSun" panose="02010600030101010101" pitchFamily="2" charset="-122"/>
              </a:rPr>
              <a:t>AI is employed in cybersecurity for threat detection, anomaly detection</a:t>
            </a:r>
          </a:p>
          <a:p>
            <a:pPr algn="l"/>
            <a:r>
              <a:rPr lang="en-US" sz="2800" b="0" i="0" dirty="0">
                <a:solidFill>
                  <a:srgbClr val="ECECF1"/>
                </a:solidFill>
                <a:effectLst/>
                <a:latin typeface="Bahnschrift SemiBold Condensed" panose="020B0502040204020203" pitchFamily="34" charset="0"/>
                <a:ea typeface="SimSun" panose="02010600030101010101" pitchFamily="2" charset="-122"/>
              </a:rPr>
              <a:t> and real-time monitoring.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Bahnschrift SemiBold Condensed" panose="020B0502040204020203" pitchFamily="34" charset="0"/>
              </a:rPr>
              <a:t>It helps identify patterns indicative of potential security breaches and responds </a:t>
            </a:r>
          </a:p>
          <a:p>
            <a:pPr algn="l"/>
            <a:r>
              <a:rPr lang="en-US" sz="2800" b="0" i="0" dirty="0">
                <a:solidFill>
                  <a:srgbClr val="ECECF1"/>
                </a:solidFill>
                <a:effectLst/>
                <a:latin typeface="Bahnschrift SemiBold Condensed" panose="020B0502040204020203" pitchFamily="34" charset="0"/>
              </a:rPr>
              <a:t>faster than traditional methods.</a:t>
            </a:r>
          </a:p>
          <a:p>
            <a:pPr algn="l"/>
            <a:r>
              <a:rPr lang="en-IN" sz="2800" dirty="0">
                <a:latin typeface="Bahnschrift Condensed" panose="020B0502040204020203" pitchFamily="34" charset="0"/>
              </a:rPr>
              <a:t>.</a:t>
            </a:r>
            <a:r>
              <a:rPr lang="en-US" sz="2800" b="1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sz="2800" b="1" i="0" dirty="0">
                <a:solidFill>
                  <a:srgbClr val="ECECF1"/>
                </a:solidFill>
                <a:effectLst/>
                <a:latin typeface="Bahnschrift Condensed" panose="020B0502040204020203" pitchFamily="34" charset="0"/>
              </a:rPr>
              <a:t>Endpoint Security:</a:t>
            </a:r>
            <a:endParaRPr lang="en-US" sz="2800" b="0" i="0" dirty="0">
              <a:solidFill>
                <a:srgbClr val="ECECF1"/>
              </a:solidFill>
              <a:effectLst/>
              <a:latin typeface="Bahnschrift Condensed" panose="020B0502040204020203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Bahnschrift Condensed" panose="020B0502040204020203" pitchFamily="34" charset="0"/>
              </a:rPr>
              <a:t>AI-powered endpoint security solutions protect individual devices (such as computers </a:t>
            </a:r>
          </a:p>
          <a:p>
            <a:pPr algn="l"/>
            <a:r>
              <a:rPr lang="en-US" sz="2800" b="0" i="0" dirty="0">
                <a:solidFill>
                  <a:srgbClr val="ECECF1"/>
                </a:solidFill>
                <a:effectLst/>
                <a:latin typeface="Bahnschrift Condensed" panose="020B0502040204020203" pitchFamily="34" charset="0"/>
              </a:rPr>
              <a:t>and mobile devices) by monitoring for malicious </a:t>
            </a:r>
            <a:r>
              <a:rPr lang="en-US" sz="2800" b="0" i="0" dirty="0" err="1">
                <a:solidFill>
                  <a:srgbClr val="ECECF1"/>
                </a:solidFill>
                <a:effectLst/>
                <a:latin typeface="Bahnschrift Condensed" panose="020B0502040204020203" pitchFamily="34" charset="0"/>
              </a:rPr>
              <a:t>activitiesidentifying</a:t>
            </a:r>
            <a:r>
              <a:rPr lang="en-US" sz="2800" b="0" i="0" dirty="0">
                <a:solidFill>
                  <a:srgbClr val="ECECF1"/>
                </a:solidFill>
                <a:effectLst/>
                <a:latin typeface="Bahnschrift Condensed" panose="020B0502040204020203" pitchFamily="34" charset="0"/>
              </a:rPr>
              <a:t> vulnerabilities, and </a:t>
            </a:r>
          </a:p>
          <a:p>
            <a:pPr algn="l"/>
            <a:r>
              <a:rPr lang="en-US" sz="2800" b="0" i="0" dirty="0">
                <a:solidFill>
                  <a:srgbClr val="ECECF1"/>
                </a:solidFill>
                <a:effectLst/>
                <a:latin typeface="Bahnschrift Condensed" panose="020B0502040204020203" pitchFamily="34" charset="0"/>
              </a:rPr>
              <a:t>providing real-time threat intelligence.</a:t>
            </a:r>
          </a:p>
          <a:p>
            <a:endParaRPr lang="en-IN" sz="2800" dirty="0">
              <a:latin typeface="Bahnschrift Condense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A9FE05-E786-7E68-5AF8-F338DFCE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28" y="481816"/>
            <a:ext cx="9221422" cy="10001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stellar" panose="020A0402060406010301" pitchFamily="18" charset="0"/>
              </a:rPr>
              <a:t>2.Influence of ai in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607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FF1EFE-B7BD-365F-4458-474950D839CC}"/>
              </a:ext>
            </a:extLst>
          </p:cNvPr>
          <p:cNvSpPr txBox="1"/>
          <p:nvPr/>
        </p:nvSpPr>
        <p:spPr>
          <a:xfrm>
            <a:off x="1663767" y="551004"/>
            <a:ext cx="7468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stellar" panose="020A0402060406010301" pitchFamily="18" charset="0"/>
              </a:rPr>
              <a:t>4.MEDICAL APPLICATIONS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5300A-7A47-4C40-DE7D-DCF6D8A2F22D}"/>
              </a:ext>
            </a:extLst>
          </p:cNvPr>
          <p:cNvSpPr txBox="1"/>
          <p:nvPr/>
        </p:nvSpPr>
        <p:spPr>
          <a:xfrm>
            <a:off x="276275" y="1739890"/>
            <a:ext cx="1229375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ahnschrift Condensed" panose="020B0502040204020203" pitchFamily="34" charset="0"/>
              </a:rPr>
              <a:t>Improved Healthcare:</a:t>
            </a:r>
            <a:endParaRPr lang="en-US" sz="2800" b="0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ahnschrift Condensed" panose="020B0502040204020203" pitchFamily="34" charset="0"/>
              </a:rPr>
              <a:t>AI applications in healthcare can assist in medical image analysis, and personalized</a:t>
            </a:r>
          </a:p>
          <a:p>
            <a:pPr algn="l"/>
            <a:r>
              <a:rPr lang="en-US" sz="28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ahnschrift Condensed" panose="020B0502040204020203" pitchFamily="34" charset="0"/>
              </a:rPr>
              <a:t>medicine.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ahnschrift Condensed" panose="020B0502040204020203" pitchFamily="34" charset="0"/>
              </a:rPr>
              <a:t>Predictive analytics can help identify potential health risks and enable proactive </a:t>
            </a:r>
          </a:p>
          <a:p>
            <a:pPr algn="l"/>
            <a:r>
              <a:rPr lang="en-US" sz="28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Bahnschrift Condensed" panose="020B0502040204020203" pitchFamily="34" charset="0"/>
              </a:rPr>
              <a:t>intervention</a:t>
            </a:r>
          </a:p>
          <a:p>
            <a:pPr algn="l"/>
            <a:r>
              <a:rPr lang="en-US" sz="2800" b="1" i="0" dirty="0">
                <a:solidFill>
                  <a:srgbClr val="ECECF1"/>
                </a:solidFill>
                <a:effectLst/>
                <a:latin typeface="Bahnschrift SemiBold Condensed" panose="020B0502040204020203" pitchFamily="34" charset="0"/>
              </a:rPr>
              <a:t>Radiomics and Predictive Biomarkers:</a:t>
            </a:r>
            <a:endParaRPr lang="en-US" sz="2800" b="0" i="0" dirty="0">
              <a:solidFill>
                <a:srgbClr val="ECECF1"/>
              </a:solidFill>
              <a:effectLst/>
              <a:latin typeface="Bahnschrift SemiBold Condensed" panose="020B0502040204020203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Bahnschrift SemiBold Condensed" panose="020B0502040204020203" pitchFamily="34" charset="0"/>
              </a:rPr>
              <a:t>AI techniques in radiomics analyze quantitative features from medical images to identify patterns</a:t>
            </a:r>
          </a:p>
          <a:p>
            <a:pPr algn="l"/>
            <a:r>
              <a:rPr lang="en-US" sz="2800" b="0" i="0" dirty="0">
                <a:solidFill>
                  <a:srgbClr val="ECECF1"/>
                </a:solidFill>
                <a:effectLst/>
                <a:latin typeface="Bahnschrift SemiBold Condensed" panose="020B0502040204020203" pitchFamily="34" charset="0"/>
              </a:rPr>
              <a:t> and extract information not visible to the human eye.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ECECF1"/>
                </a:solidFill>
                <a:effectLst/>
                <a:latin typeface="Bahnschrift SemiBold Condensed" panose="020B0502040204020203" pitchFamily="34" charset="0"/>
              </a:rPr>
              <a:t> This can contribute to the discovery of predictive biomarkers for various diseases.</a:t>
            </a:r>
          </a:p>
          <a:p>
            <a:endParaRPr lang="en-IN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1D3B68F-1919-F8A2-6487-201EF7D23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26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1A5B41-D440-8985-FB68-FD627AFD3181}"/>
              </a:ext>
            </a:extLst>
          </p:cNvPr>
          <p:cNvSpPr txBox="1"/>
          <p:nvPr/>
        </p:nvSpPr>
        <p:spPr>
          <a:xfrm>
            <a:off x="2300738" y="1078993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stellar" panose="020A0402060406010301" pitchFamily="18" charset="0"/>
              </a:rPr>
              <a:t>3.DAILY APPLICATIONS </a:t>
            </a:r>
            <a:endParaRPr lang="en-IN" sz="4000" dirty="0">
              <a:latin typeface="Castellar" panose="020A0402060406010301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C4912-69D4-3DE9-3B55-B54FDCCA921C}"/>
              </a:ext>
            </a:extLst>
          </p:cNvPr>
          <p:cNvSpPr txBox="1"/>
          <p:nvPr/>
        </p:nvSpPr>
        <p:spPr>
          <a:xfrm>
            <a:off x="548547" y="2531445"/>
            <a:ext cx="11727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Today, our everyday lives are entirely dependent on mobile </a:t>
            </a:r>
          </a:p>
          <a:p>
            <a:r>
              <a:rPr lang="en-US" sz="3600" dirty="0"/>
              <a:t>Devices and the internet. We utilize a number of apps, </a:t>
            </a:r>
          </a:p>
          <a:p>
            <a:r>
              <a:rPr lang="en-US" sz="3600" dirty="0"/>
              <a:t>Including Google maps, Alexa, OK Google etc. With the use </a:t>
            </a:r>
          </a:p>
          <a:p>
            <a:r>
              <a:rPr lang="en-US" sz="3600" dirty="0"/>
              <a:t>Of various AI based techniques, we can </a:t>
            </a:r>
            <a:r>
              <a:rPr lang="en-US" sz="3600" dirty="0" err="1"/>
              <a:t>alsom</a:t>
            </a:r>
            <a:r>
              <a:rPr lang="en-US" sz="3600" dirty="0"/>
              <a:t> anticipate </a:t>
            </a:r>
          </a:p>
          <a:p>
            <a:r>
              <a:rPr lang="en-US" sz="3600" dirty="0"/>
              <a:t>Today’s weather and the days ahead.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2488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1570</TotalTime>
  <Words>269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Bahnschrift Condensed</vt:lpstr>
      <vt:lpstr>Bahnschrift Light Condensed</vt:lpstr>
      <vt:lpstr>Bahnschrift SemiBold Condensed</vt:lpstr>
      <vt:lpstr>Bahnschrift SemiLight SemiConde</vt:lpstr>
      <vt:lpstr>Baskerville Old Face</vt:lpstr>
      <vt:lpstr>Calibri</vt:lpstr>
      <vt:lpstr>Calibri Light</vt:lpstr>
      <vt:lpstr>Castellar</vt:lpstr>
      <vt:lpstr>Söhne</vt:lpstr>
      <vt:lpstr>Wingdings</vt:lpstr>
      <vt:lpstr>Celestial</vt:lpstr>
      <vt:lpstr>ADVANTAGES OF AI</vt:lpstr>
      <vt:lpstr>PowerPoint Presentation</vt:lpstr>
      <vt:lpstr>2.Influence of ai in cybersecurity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Robichan Nicholas</dc:creator>
  <cp:lastModifiedBy>James Thomas</cp:lastModifiedBy>
  <cp:revision>2</cp:revision>
  <dcterms:created xsi:type="dcterms:W3CDTF">2023-11-15T14:58:31Z</dcterms:created>
  <dcterms:modified xsi:type="dcterms:W3CDTF">2023-11-19T06:08:05Z</dcterms:modified>
</cp:coreProperties>
</file>