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57" r:id="rId4"/>
    <p:sldId id="263" r:id="rId5"/>
    <p:sldId id="266" r:id="rId6"/>
    <p:sldId id="267" r:id="rId7"/>
    <p:sldId id="280" r:id="rId8"/>
    <p:sldId id="261" r:id="rId9"/>
    <p:sldId id="265" r:id="rId10"/>
    <p:sldId id="269" r:id="rId11"/>
    <p:sldId id="277" r:id="rId12"/>
    <p:sldId id="275" r:id="rId13"/>
    <p:sldId id="276" r:id="rId14"/>
    <p:sldId id="264" r:id="rId15"/>
    <p:sldId id="268" r:id="rId16"/>
    <p:sldId id="278" r:id="rId17"/>
    <p:sldId id="270" r:id="rId18"/>
    <p:sldId id="271" r:id="rId19"/>
    <p:sldId id="272" r:id="rId20"/>
    <p:sldId id="273" r:id="rId21"/>
    <p:sldId id="279" r:id="rId22"/>
    <p:sldId id="281" r:id="rId23"/>
    <p:sldId id="282" r:id="rId24"/>
    <p:sldId id="27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FB8"/>
    <a:srgbClr val="E397FB"/>
    <a:srgbClr val="F75B80"/>
    <a:srgbClr val="FCCF92"/>
    <a:srgbClr val="E7F5E9"/>
    <a:srgbClr val="F0C7FD"/>
    <a:srgbClr val="FEE6EC"/>
    <a:srgbClr val="F2F7FC"/>
    <a:srgbClr val="FCFDFE"/>
    <a:srgbClr val="FCC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F9955-3787-47A5-A9E7-45F8E9D90C4D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CA31E-A128-43AD-BE5D-4864C7E8F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99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E236-DC9E-4FAC-A965-97C1A13A4975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3292-6638-4361-9097-1E297B875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86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E236-DC9E-4FAC-A965-97C1A13A4975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3292-6638-4361-9097-1E297B875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04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E236-DC9E-4FAC-A965-97C1A13A4975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3292-6638-4361-9097-1E297B875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0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E236-DC9E-4FAC-A965-97C1A13A4975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3292-6638-4361-9097-1E297B875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E236-DC9E-4FAC-A965-97C1A13A4975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3292-6638-4361-9097-1E297B875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33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E236-DC9E-4FAC-A965-97C1A13A4975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3292-6638-4361-9097-1E297B875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95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E236-DC9E-4FAC-A965-97C1A13A4975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3292-6638-4361-9097-1E297B875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5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E236-DC9E-4FAC-A965-97C1A13A4975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3292-6638-4361-9097-1E297B875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3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E236-DC9E-4FAC-A965-97C1A13A4975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3292-6638-4361-9097-1E297B875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E236-DC9E-4FAC-A965-97C1A13A4975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3292-6638-4361-9097-1E297B875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3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E236-DC9E-4FAC-A965-97C1A13A4975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3292-6638-4361-9097-1E297B875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29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E236-DC9E-4FAC-A965-97C1A13A4975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3292-6638-4361-9097-1E297B875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62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3" Type="http://schemas.openxmlformats.org/officeDocument/2006/relationships/slide" Target="slide5.xml"/><Relationship Id="rId21" Type="http://schemas.openxmlformats.org/officeDocument/2006/relationships/slide" Target="slide23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" Type="http://schemas.openxmlformats.org/officeDocument/2006/relationships/slide" Target="slide4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5" Type="http://schemas.openxmlformats.org/officeDocument/2006/relationships/slide" Target="slide7.xml"/><Relationship Id="rId15" Type="http://schemas.openxmlformats.org/officeDocument/2006/relationships/slide" Target="slide17.xml"/><Relationship Id="rId10" Type="http://schemas.openxmlformats.org/officeDocument/2006/relationships/slide" Target="slide13.xml"/><Relationship Id="rId19" Type="http://schemas.openxmlformats.org/officeDocument/2006/relationships/slide" Target="slide21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19.xml"/><Relationship Id="rId18" Type="http://schemas.openxmlformats.org/officeDocument/2006/relationships/slide" Target="slide21.xml"/><Relationship Id="rId3" Type="http://schemas.openxmlformats.org/officeDocument/2006/relationships/slide" Target="slide4.xml"/><Relationship Id="rId21" Type="http://schemas.openxmlformats.org/officeDocument/2006/relationships/slide" Target="slide23.xml"/><Relationship Id="rId7" Type="http://schemas.openxmlformats.org/officeDocument/2006/relationships/slide" Target="slide5.xml"/><Relationship Id="rId12" Type="http://schemas.openxmlformats.org/officeDocument/2006/relationships/slide" Target="slide18.xml"/><Relationship Id="rId17" Type="http://schemas.openxmlformats.org/officeDocument/2006/relationships/slide" Target="slide16.xml"/><Relationship Id="rId2" Type="http://schemas.openxmlformats.org/officeDocument/2006/relationships/slide" Target="slide14.xml"/><Relationship Id="rId16" Type="http://schemas.openxmlformats.org/officeDocument/2006/relationships/slide" Target="slide11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8.xml"/><Relationship Id="rId5" Type="http://schemas.openxmlformats.org/officeDocument/2006/relationships/slide" Target="slide10.xml"/><Relationship Id="rId15" Type="http://schemas.openxmlformats.org/officeDocument/2006/relationships/slide" Target="slide12.xml"/><Relationship Id="rId10" Type="http://schemas.openxmlformats.org/officeDocument/2006/relationships/slide" Target="slide15.xml"/><Relationship Id="rId19" Type="http://schemas.openxmlformats.org/officeDocument/2006/relationships/slide" Target="slide7.xml"/><Relationship Id="rId4" Type="http://schemas.openxmlformats.org/officeDocument/2006/relationships/slide" Target="slide9.xml"/><Relationship Id="rId9" Type="http://schemas.openxmlformats.org/officeDocument/2006/relationships/slide" Target="slide20.xml"/><Relationship Id="rId1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472717" y="458317"/>
            <a:ext cx="6498929" cy="2905666"/>
          </a:xfrm>
          <a:prstGeom prst="ellipse">
            <a:avLst/>
          </a:prstGeom>
          <a:solidFill>
            <a:srgbClr val="FEE6EC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906575" y="642297"/>
            <a:ext cx="5610407" cy="3328867"/>
          </a:xfrm>
          <a:prstGeom prst="ellipse">
            <a:avLst/>
          </a:prstGeom>
          <a:gradFill flip="none" rotWithShape="1">
            <a:gsLst>
              <a:gs pos="0">
                <a:srgbClr val="F75B80">
                  <a:tint val="66000"/>
                  <a:satMod val="160000"/>
                </a:srgbClr>
              </a:gs>
              <a:gs pos="50000">
                <a:srgbClr val="F75B80">
                  <a:tint val="44500"/>
                  <a:satMod val="160000"/>
                </a:srgbClr>
              </a:gs>
              <a:gs pos="100000">
                <a:srgbClr val="F75B8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232132" y="2139556"/>
            <a:ext cx="5544672" cy="29016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694480" y="2487299"/>
            <a:ext cx="6186529" cy="3730192"/>
          </a:xfrm>
          <a:prstGeom prst="ellipse">
            <a:avLst/>
          </a:prstGeom>
          <a:solidFill>
            <a:srgbClr val="F2F7FC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98225" y="2317385"/>
            <a:ext cx="4503267" cy="3074370"/>
          </a:xfrm>
          <a:prstGeom prst="ellipse">
            <a:avLst/>
          </a:prstGeom>
          <a:solidFill>
            <a:srgbClr val="FCCF92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99169" y="2335271"/>
            <a:ext cx="5429094" cy="3503826"/>
          </a:xfrm>
          <a:prstGeom prst="ellipse">
            <a:avLst/>
          </a:prstGeom>
          <a:gradFill flip="none" rotWithShape="1">
            <a:gsLst>
              <a:gs pos="0">
                <a:srgbClr val="FCCF92">
                  <a:tint val="66000"/>
                  <a:satMod val="160000"/>
                </a:srgbClr>
              </a:gs>
              <a:gs pos="50000">
                <a:srgbClr val="FCCF92">
                  <a:tint val="44500"/>
                  <a:satMod val="160000"/>
                </a:srgbClr>
              </a:gs>
              <a:gs pos="100000">
                <a:srgbClr val="FCCF92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845813" y="500860"/>
            <a:ext cx="3719548" cy="2380369"/>
          </a:xfrm>
          <a:prstGeom prst="ellipse">
            <a:avLst/>
          </a:prstGeom>
          <a:solidFill>
            <a:srgbClr val="F0C7FD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169327" y="267646"/>
            <a:ext cx="4482741" cy="2727062"/>
          </a:xfrm>
          <a:prstGeom prst="ellipse">
            <a:avLst/>
          </a:prstGeom>
          <a:gradFill flip="none" rotWithShape="1">
            <a:gsLst>
              <a:gs pos="0">
                <a:srgbClr val="E397FB">
                  <a:tint val="66000"/>
                  <a:satMod val="160000"/>
                </a:srgbClr>
              </a:gs>
              <a:gs pos="50000">
                <a:srgbClr val="E397FB">
                  <a:tint val="44500"/>
                  <a:satMod val="160000"/>
                </a:srgbClr>
              </a:gs>
              <a:gs pos="100000">
                <a:srgbClr val="E397FB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7617" y="2615079"/>
            <a:ext cx="9144000" cy="2387600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Century Gothic" panose="020B0502020202020204" pitchFamily="34" charset="0"/>
              </a:rPr>
              <a:t>Разработка контента по теме: «Развитие учёта научно-исследовательских, опытно-конструкторских и технологических работ в отрасли здравоохранение»</a:t>
            </a:r>
            <a:endParaRPr lang="ru-RU" sz="4800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247846"/>
            <a:ext cx="9331234" cy="578076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Century Gothic" panose="020B0502020202020204" pitchFamily="34" charset="0"/>
              </a:rPr>
              <a:t>Подготовила: </a:t>
            </a:r>
            <a:r>
              <a:rPr lang="ru-RU" sz="2000" dirty="0" err="1" smtClean="0">
                <a:latin typeface="Century Gothic" panose="020B0502020202020204" pitchFamily="34" charset="0"/>
              </a:rPr>
              <a:t>Вереина</a:t>
            </a:r>
            <a:r>
              <a:rPr lang="ru-RU" sz="2000" dirty="0" smtClean="0">
                <a:latin typeface="Century Gothic" panose="020B0502020202020204" pitchFamily="34" charset="0"/>
              </a:rPr>
              <a:t> Мария, студентка группы АДЭУ-211</a:t>
            </a:r>
            <a:endParaRPr lang="ru-RU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5570" y="1457454"/>
            <a:ext cx="112079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За последние годы было разработано множество современного оборудования для медицинских исследований, </a:t>
            </a:r>
            <a:r>
              <a:rPr lang="ru-RU" sz="2000" dirty="0" smtClean="0">
                <a:latin typeface="Century Gothic" panose="020B0502020202020204" pitchFamily="34" charset="0"/>
              </a:rPr>
              <a:t>которые позволили повысить их эффективность:</a:t>
            </a:r>
          </a:p>
          <a:p>
            <a:pPr algn="ctr"/>
            <a:endParaRPr lang="ru-RU" sz="2000" dirty="0">
              <a:latin typeface="Century Gothic" panose="020B0502020202020204" pitchFamily="34" charset="0"/>
            </a:endParaRP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1. </a:t>
            </a:r>
            <a:r>
              <a:rPr lang="ru-RU" sz="2000" b="1" dirty="0" smtClean="0">
                <a:latin typeface="Century Gothic" panose="020B0502020202020204" pitchFamily="34" charset="0"/>
              </a:rPr>
              <a:t>Томографы </a:t>
            </a:r>
            <a:r>
              <a:rPr lang="ru-RU" sz="2000" b="1" dirty="0">
                <a:latin typeface="Century Gothic" panose="020B0502020202020204" pitchFamily="34" charset="0"/>
              </a:rPr>
              <a:t>с высоким разрешением</a:t>
            </a:r>
            <a:r>
              <a:rPr lang="ru-RU" sz="2000" dirty="0">
                <a:latin typeface="Century Gothic" panose="020B0502020202020204" pitchFamily="34" charset="0"/>
              </a:rPr>
              <a:t>, позволяющие получать более детальные и точные изображения внутренних органов и тканей.</a:t>
            </a: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2. </a:t>
            </a:r>
            <a:r>
              <a:rPr lang="ru-RU" sz="2000" b="1" dirty="0" smtClean="0">
                <a:latin typeface="Century Gothic" panose="020B0502020202020204" pitchFamily="34" charset="0"/>
              </a:rPr>
              <a:t>Микроскопы </a:t>
            </a:r>
            <a:r>
              <a:rPr lang="ru-RU" sz="2000" b="1" dirty="0">
                <a:latin typeface="Century Gothic" panose="020B0502020202020204" pitchFamily="34" charset="0"/>
              </a:rPr>
              <a:t>с возможностью визуализации</a:t>
            </a:r>
            <a:r>
              <a:rPr lang="ru-RU" sz="2000" dirty="0">
                <a:latin typeface="Century Gothic" panose="020B0502020202020204" pitchFamily="34" charset="0"/>
              </a:rPr>
              <a:t> отдельных молекул и белков, что позволяет изучать процессы на клеточном уровне.</a:t>
            </a: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3. </a:t>
            </a:r>
            <a:r>
              <a:rPr lang="ru-RU" sz="2000" b="1" dirty="0" smtClean="0">
                <a:latin typeface="Century Gothic" panose="020B0502020202020204" pitchFamily="34" charset="0"/>
              </a:rPr>
              <a:t>Генетические </a:t>
            </a:r>
            <a:r>
              <a:rPr lang="ru-RU" sz="2000" b="1" dirty="0" err="1">
                <a:latin typeface="Century Gothic" panose="020B0502020202020204" pitchFamily="34" charset="0"/>
              </a:rPr>
              <a:t>секвенаторы</a:t>
            </a:r>
            <a:r>
              <a:rPr lang="ru-RU" sz="2000" b="1" dirty="0">
                <a:latin typeface="Century Gothic" panose="020B0502020202020204" pitchFamily="34" charset="0"/>
              </a:rPr>
              <a:t> </a:t>
            </a:r>
            <a:r>
              <a:rPr lang="ru-RU" sz="2000" dirty="0">
                <a:latin typeface="Century Gothic" panose="020B0502020202020204" pitchFamily="34" charset="0"/>
              </a:rPr>
              <a:t>нового поколения, способные обрабатывать большие объемы данных и определять последовательность ДНК с высокой точностью.</a:t>
            </a: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4. </a:t>
            </a:r>
            <a:r>
              <a:rPr lang="ru-RU" sz="2000" b="1" dirty="0" smtClean="0">
                <a:latin typeface="Century Gothic" panose="020B0502020202020204" pitchFamily="34" charset="0"/>
              </a:rPr>
              <a:t>Иммуноферментные </a:t>
            </a:r>
            <a:r>
              <a:rPr lang="ru-RU" sz="2000" b="1" dirty="0">
                <a:latin typeface="Century Gothic" panose="020B0502020202020204" pitchFamily="34" charset="0"/>
              </a:rPr>
              <a:t>анализаторы </a:t>
            </a:r>
            <a:r>
              <a:rPr lang="ru-RU" sz="2000" dirty="0">
                <a:latin typeface="Century Gothic" panose="020B0502020202020204" pitchFamily="34" charset="0"/>
              </a:rPr>
              <a:t>нового поколения с возможностью автоматического анализа большого количества образцов.</a:t>
            </a: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5. </a:t>
            </a:r>
            <a:r>
              <a:rPr lang="ru-RU" sz="2000" b="1" dirty="0" smtClean="0">
                <a:latin typeface="Century Gothic" panose="020B0502020202020204" pitchFamily="34" charset="0"/>
              </a:rPr>
              <a:t>ЯМР-спектрометры</a:t>
            </a:r>
            <a:r>
              <a:rPr lang="ru-RU" sz="2000" dirty="0" smtClean="0">
                <a:latin typeface="Century Gothic" panose="020B0502020202020204" pitchFamily="34" charset="0"/>
              </a:rPr>
              <a:t> </a:t>
            </a:r>
            <a:r>
              <a:rPr lang="ru-RU" sz="2000" dirty="0">
                <a:latin typeface="Century Gothic" panose="020B0502020202020204" pitchFamily="34" charset="0"/>
              </a:rPr>
              <a:t>с улучшенными возможностями для анализа структуры и свойств молекул.</a:t>
            </a: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Кроме того, появляются новые технологии, такие как </a:t>
            </a:r>
            <a:r>
              <a:rPr lang="ru-RU" sz="2000" b="1" dirty="0">
                <a:latin typeface="Century Gothic" panose="020B0502020202020204" pitchFamily="34" charset="0"/>
              </a:rPr>
              <a:t>искусственный интеллект и машинное обучение</a:t>
            </a:r>
            <a:r>
              <a:rPr lang="ru-RU" sz="2000" dirty="0">
                <a:latin typeface="Century Gothic" panose="020B0502020202020204" pitchFamily="34" charset="0"/>
              </a:rPr>
              <a:t>, которые </a:t>
            </a:r>
            <a:r>
              <a:rPr lang="ru-RU" sz="2000" dirty="0" smtClean="0">
                <a:latin typeface="Century Gothic" panose="020B0502020202020204" pitchFamily="34" charset="0"/>
              </a:rPr>
              <a:t>используются </a:t>
            </a:r>
            <a:r>
              <a:rPr lang="ru-RU" sz="2000" dirty="0">
                <a:latin typeface="Century Gothic" panose="020B0502020202020204" pitchFamily="34" charset="0"/>
              </a:rPr>
              <a:t>для анализа данных, полученных в ходе медицинских исследований.</a:t>
            </a:r>
            <a:endParaRPr lang="ru-RU" sz="2000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289473" y="702249"/>
            <a:ext cx="570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Современное оборудование</a:t>
            </a:r>
            <a:endParaRPr lang="ru-RU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556171" y="-639852"/>
            <a:ext cx="3313247" cy="16977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901642" y="-444137"/>
            <a:ext cx="3696792" cy="2182453"/>
          </a:xfrm>
          <a:prstGeom prst="ellipse">
            <a:avLst/>
          </a:prstGeom>
          <a:solidFill>
            <a:schemeClr val="accent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На главную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К карте метро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3326" y="1057863"/>
            <a:ext cx="112667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Сбор и обработка </a:t>
            </a:r>
            <a:r>
              <a:rPr lang="ru-RU" b="1" dirty="0" smtClean="0">
                <a:latin typeface="Century Gothic" panose="020B0502020202020204" pitchFamily="34" charset="0"/>
              </a:rPr>
              <a:t>данных.</a:t>
            </a:r>
            <a:r>
              <a:rPr lang="ru-RU" dirty="0" smtClean="0">
                <a:latin typeface="Century Gothic" panose="020B0502020202020204" pitchFamily="34" charset="0"/>
              </a:rPr>
              <a:t> Автоматизация </a:t>
            </a:r>
            <a:r>
              <a:rPr lang="ru-RU" dirty="0">
                <a:latin typeface="Century Gothic" panose="020B0502020202020204" pitchFamily="34" charset="0"/>
              </a:rPr>
              <a:t>учета НИОКТР позволяет собирать большие объемы данных о ходе и результатах научных исследований. Эти данные могут включать информацию о затраченных ресурсах, полученных результатах, эффективности методов </a:t>
            </a:r>
            <a:r>
              <a:rPr lang="ru-RU" dirty="0" smtClean="0">
                <a:latin typeface="Century Gothic" panose="020B0502020202020204" pitchFamily="34" charset="0"/>
              </a:rPr>
              <a:t>исследования.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b="1" dirty="0">
                <a:latin typeface="Century Gothic" panose="020B0502020202020204" pitchFamily="34" charset="0"/>
              </a:rPr>
              <a:t>Анализ </a:t>
            </a:r>
            <a:r>
              <a:rPr lang="ru-RU" b="1" dirty="0" smtClean="0">
                <a:latin typeface="Century Gothic" panose="020B0502020202020204" pitchFamily="34" charset="0"/>
              </a:rPr>
              <a:t>данных. </a:t>
            </a:r>
            <a:r>
              <a:rPr lang="ru-RU" dirty="0">
                <a:latin typeface="Century Gothic" panose="020B0502020202020204" pitchFamily="34" charset="0"/>
              </a:rPr>
              <a:t>На основе собранных данных можно проводить анализ эффективности научных исследований. Например, можно сравнить результаты разных научных групп, определить наиболее эффективные методы исследования и т.д</a:t>
            </a:r>
            <a:r>
              <a:rPr lang="ru-RU" dirty="0" smtClean="0">
                <a:latin typeface="Century Gothic" panose="020B0502020202020204" pitchFamily="34" charset="0"/>
              </a:rPr>
              <a:t>.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b="1" dirty="0">
                <a:latin typeface="Century Gothic" panose="020B0502020202020204" pitchFamily="34" charset="0"/>
              </a:rPr>
              <a:t>Визуализация </a:t>
            </a:r>
            <a:r>
              <a:rPr lang="ru-RU" b="1" dirty="0" smtClean="0">
                <a:latin typeface="Century Gothic" panose="020B0502020202020204" pitchFamily="34" charset="0"/>
              </a:rPr>
              <a:t>данных.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Для удобства анализа данных используются различные инструменты визуализации, такие как графики, диаграммы и карты. Это позволяет быстро и наглядно представить результаты анализа</a:t>
            </a:r>
            <a:r>
              <a:rPr lang="ru-RU" dirty="0" smtClean="0">
                <a:latin typeface="Century Gothic" panose="020B0502020202020204" pitchFamily="34" charset="0"/>
              </a:rPr>
              <a:t>.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b="1" dirty="0" smtClean="0">
                <a:latin typeface="Century Gothic" panose="020B0502020202020204" pitchFamily="34" charset="0"/>
              </a:rPr>
              <a:t>Прогнозирование</a:t>
            </a:r>
            <a:r>
              <a:rPr lang="ru-RU" dirty="0" smtClean="0">
                <a:latin typeface="Century Gothic" panose="020B0502020202020204" pitchFamily="34" charset="0"/>
              </a:rPr>
              <a:t>. </a:t>
            </a:r>
            <a:r>
              <a:rPr lang="ru-RU" dirty="0">
                <a:latin typeface="Century Gothic" panose="020B0502020202020204" pitchFamily="34" charset="0"/>
              </a:rPr>
              <a:t>Используя данные о прошлых исследованиях, можно строить прогнозы о возможных результатах будущих исследований. Это помогает определить наиболее перспективные направления научных исследований и планировать их финансирование</a:t>
            </a:r>
            <a:r>
              <a:rPr lang="ru-RU" dirty="0" smtClean="0">
                <a:latin typeface="Century Gothic" panose="020B0502020202020204" pitchFamily="34" charset="0"/>
              </a:rPr>
              <a:t>.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b="1" dirty="0">
                <a:latin typeface="Century Gothic" panose="020B0502020202020204" pitchFamily="34" charset="0"/>
              </a:rPr>
              <a:t>Обмен </a:t>
            </a:r>
            <a:r>
              <a:rPr lang="ru-RU" b="1" dirty="0" smtClean="0">
                <a:latin typeface="Century Gothic" panose="020B0502020202020204" pitchFamily="34" charset="0"/>
              </a:rPr>
              <a:t>данными</a:t>
            </a:r>
            <a:r>
              <a:rPr lang="ru-RU" dirty="0" smtClean="0">
                <a:latin typeface="Century Gothic" panose="020B0502020202020204" pitchFamily="34" charset="0"/>
              </a:rPr>
              <a:t>. </a:t>
            </a:r>
            <a:r>
              <a:rPr lang="ru-RU" dirty="0">
                <a:latin typeface="Century Gothic" panose="020B0502020202020204" pitchFamily="34" charset="0"/>
              </a:rPr>
              <a:t>Автоматизированная система учета НИОКТР обеспечивает возможность обмена данными между различными научными организациями и учреждениями. Это позволяет создавать общую базу данных научных исследований и использовать ее для анализа и прогнозирования.</a:t>
            </a:r>
            <a:endParaRPr lang="ru-RU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266618" y="413915"/>
            <a:ext cx="570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Статистика и аналитика</a:t>
            </a:r>
            <a:endParaRPr lang="ru-RU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556171" y="-639852"/>
            <a:ext cx="3313247" cy="16977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901642" y="-444136"/>
            <a:ext cx="3696792" cy="1669826"/>
          </a:xfrm>
          <a:prstGeom prst="ellipse">
            <a:avLst/>
          </a:prstGeom>
          <a:solidFill>
            <a:schemeClr val="accent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На главную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К карте метро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0043" y="1315423"/>
            <a:ext cx="1142999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Использование электронных документов и автоматизированных систем учёта НИОКТР позволяет снизить затраты на ведение документации и отчётности по </a:t>
            </a:r>
            <a:r>
              <a:rPr lang="ru-RU" sz="2000" dirty="0" smtClean="0">
                <a:latin typeface="Century Gothic" panose="020B0502020202020204" pitchFamily="34" charset="0"/>
              </a:rPr>
              <a:t>следующим </a:t>
            </a:r>
            <a:r>
              <a:rPr lang="ru-RU" sz="2000" dirty="0">
                <a:latin typeface="Century Gothic" panose="020B0502020202020204" pitchFamily="34" charset="0"/>
              </a:rPr>
              <a:t>причинам</a:t>
            </a:r>
            <a:r>
              <a:rPr lang="ru-RU" sz="2000" dirty="0" smtClean="0">
                <a:latin typeface="Century Gothic" panose="020B0502020202020204" pitchFamily="34" charset="0"/>
              </a:rPr>
              <a:t>:</a:t>
            </a:r>
          </a:p>
          <a:p>
            <a:pPr algn="ctr"/>
            <a:endParaRPr lang="ru-RU" sz="2000" dirty="0">
              <a:latin typeface="Century Gothic" panose="020B0502020202020204" pitchFamily="34" charset="0"/>
            </a:endParaRP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1. </a:t>
            </a:r>
            <a:r>
              <a:rPr lang="ru-RU" sz="2000" b="1" dirty="0" smtClean="0">
                <a:latin typeface="Century Gothic" panose="020B0502020202020204" pitchFamily="34" charset="0"/>
              </a:rPr>
              <a:t>Экономия времени</a:t>
            </a:r>
            <a:r>
              <a:rPr lang="ru-RU" sz="2000" dirty="0" smtClean="0">
                <a:latin typeface="Century Gothic" panose="020B0502020202020204" pitchFamily="34" charset="0"/>
              </a:rPr>
              <a:t>. </a:t>
            </a:r>
            <a:r>
              <a:rPr lang="ru-RU" sz="2000" dirty="0">
                <a:latin typeface="Century Gothic" panose="020B0502020202020204" pitchFamily="34" charset="0"/>
              </a:rPr>
              <a:t>Сотрудники могут работать с документами быстрее и эффективнее, так как им не нужно тратить время на печать, сканирование и другие рутинные операции.</a:t>
            </a: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2. </a:t>
            </a:r>
            <a:r>
              <a:rPr lang="ru-RU" sz="2000" b="1" dirty="0" smtClean="0">
                <a:latin typeface="Century Gothic" panose="020B0502020202020204" pitchFamily="34" charset="0"/>
              </a:rPr>
              <a:t>Экономия пространства</a:t>
            </a:r>
            <a:r>
              <a:rPr lang="ru-RU" sz="2000" dirty="0" smtClean="0">
                <a:latin typeface="Century Gothic" panose="020B0502020202020204" pitchFamily="34" charset="0"/>
              </a:rPr>
              <a:t>. </a:t>
            </a:r>
            <a:r>
              <a:rPr lang="ru-RU" sz="2000" dirty="0">
                <a:latin typeface="Century Gothic" panose="020B0502020202020204" pitchFamily="34" charset="0"/>
              </a:rPr>
              <a:t>Электронные документы занимают меньше места на жестком диске или в облачном хранилище, чем бумажные копии.</a:t>
            </a: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3. </a:t>
            </a:r>
            <a:r>
              <a:rPr lang="ru-RU" sz="2000" b="1" dirty="0" smtClean="0">
                <a:latin typeface="Century Gothic" panose="020B0502020202020204" pitchFamily="34" charset="0"/>
              </a:rPr>
              <a:t>Снижение </a:t>
            </a:r>
            <a:r>
              <a:rPr lang="ru-RU" sz="2000" b="1" dirty="0">
                <a:latin typeface="Century Gothic" panose="020B0502020202020204" pitchFamily="34" charset="0"/>
              </a:rPr>
              <a:t>затрат на расходные </a:t>
            </a:r>
            <a:r>
              <a:rPr lang="ru-RU" sz="2000" b="1" dirty="0" smtClean="0">
                <a:latin typeface="Century Gothic" panose="020B0502020202020204" pitchFamily="34" charset="0"/>
              </a:rPr>
              <a:t>материалы</a:t>
            </a:r>
            <a:r>
              <a:rPr lang="ru-RU" sz="2000" dirty="0" smtClean="0">
                <a:latin typeface="Century Gothic" panose="020B0502020202020204" pitchFamily="34" charset="0"/>
              </a:rPr>
              <a:t>. </a:t>
            </a:r>
            <a:r>
              <a:rPr lang="ru-RU" sz="2000" dirty="0">
                <a:latin typeface="Century Gothic" panose="020B0502020202020204" pitchFamily="34" charset="0"/>
              </a:rPr>
              <a:t>Не требуется покупать бумагу, картриджи для принтеров и другие расходные материалы.</a:t>
            </a: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4. </a:t>
            </a:r>
            <a:r>
              <a:rPr lang="ru-RU" sz="2000" b="1" dirty="0" smtClean="0">
                <a:latin typeface="Century Gothic" panose="020B0502020202020204" pitchFamily="34" charset="0"/>
              </a:rPr>
              <a:t>Автоматизированная обработка данных</a:t>
            </a:r>
            <a:r>
              <a:rPr lang="ru-RU" sz="2000" dirty="0" smtClean="0">
                <a:latin typeface="Century Gothic" panose="020B0502020202020204" pitchFamily="34" charset="0"/>
              </a:rPr>
              <a:t>. </a:t>
            </a:r>
            <a:r>
              <a:rPr lang="ru-RU" sz="2000" dirty="0">
                <a:latin typeface="Century Gothic" panose="020B0502020202020204" pitchFamily="34" charset="0"/>
              </a:rPr>
              <a:t>Автоматизированные системы учёта могут автоматически обрабатывать и анализировать данные, что снижает затраты на выполнение этих операций вручную</a:t>
            </a:r>
            <a:r>
              <a:rPr lang="ru-RU" sz="2000" dirty="0" smtClean="0">
                <a:latin typeface="Century Gothic" panose="020B0502020202020204" pitchFamily="34" charset="0"/>
              </a:rPr>
              <a:t>.</a:t>
            </a:r>
          </a:p>
          <a:p>
            <a:pPr algn="ctr"/>
            <a:endParaRPr lang="ru-RU" sz="2000" b="0" i="0" dirty="0">
              <a:effectLst/>
              <a:latin typeface="Century Gothic" panose="020B0502020202020204" pitchFamily="34" charset="0"/>
            </a:endParaRP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Эти факторы позволят учёным вложить больше трудовых и финансовых ресурсов непосредственно для проведения исследований, а не выполнения рутинных действий.</a:t>
            </a:r>
            <a:endParaRPr lang="ru-RU" sz="2000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184977" y="170035"/>
            <a:ext cx="5700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Снижение </a:t>
            </a:r>
            <a:r>
              <a:rPr lang="ru-RU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затрат на ведение документации и отчетности</a:t>
            </a:r>
          </a:p>
        </p:txBody>
      </p:sp>
      <p:sp>
        <p:nvSpPr>
          <p:cNvPr id="5" name="Овал 4"/>
          <p:cNvSpPr/>
          <p:nvPr/>
        </p:nvSpPr>
        <p:spPr>
          <a:xfrm>
            <a:off x="8556171" y="-639852"/>
            <a:ext cx="3313247" cy="16977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901642" y="-444137"/>
            <a:ext cx="3696792" cy="2182453"/>
          </a:xfrm>
          <a:prstGeom prst="ellipse">
            <a:avLst/>
          </a:prstGeom>
          <a:solidFill>
            <a:schemeClr val="accent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На главную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К карте метро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0045" y="1397315"/>
            <a:ext cx="1142999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Использование современных информационных технологий в системе учета НИОКТР повышает ее </a:t>
            </a:r>
            <a:r>
              <a:rPr lang="ru-RU" sz="2000" b="1" dirty="0">
                <a:latin typeface="Century Gothic" panose="020B0502020202020204" pitchFamily="34" charset="0"/>
              </a:rPr>
              <a:t>прозрачность и открытость </a:t>
            </a:r>
            <a:r>
              <a:rPr lang="ru-RU" sz="2000" dirty="0">
                <a:latin typeface="Century Gothic" panose="020B0502020202020204" pitchFamily="34" charset="0"/>
              </a:rPr>
              <a:t>по следующим причинам</a:t>
            </a:r>
            <a:r>
              <a:rPr lang="ru-RU" sz="2000" dirty="0" smtClean="0">
                <a:latin typeface="Century Gothic" panose="020B0502020202020204" pitchFamily="34" charset="0"/>
              </a:rPr>
              <a:t>:</a:t>
            </a:r>
          </a:p>
          <a:p>
            <a:pPr algn="ctr"/>
            <a:endParaRPr lang="ru-RU" sz="2000" dirty="0">
              <a:latin typeface="Century Gothic" panose="020B0502020202020204" pitchFamily="34" charset="0"/>
            </a:endParaRPr>
          </a:p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Доступность информации</a:t>
            </a:r>
            <a:r>
              <a:rPr lang="ru-RU" sz="2000" dirty="0">
                <a:latin typeface="Century Gothic" panose="020B0502020202020204" pitchFamily="34" charset="0"/>
              </a:rPr>
              <a:t>: данные о ходе выполнения научно-исследовательских работ и их результатах становятся доступны широкому кругу заинтересованных лиц, включая ученых, инвесторов и представителей власти.</a:t>
            </a:r>
          </a:p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Контроль и аудит:</a:t>
            </a:r>
            <a:r>
              <a:rPr lang="ru-RU" sz="2000" dirty="0">
                <a:latin typeface="Century Gothic" panose="020B0502020202020204" pitchFamily="34" charset="0"/>
              </a:rPr>
              <a:t> современные информационные системы позволяют осуществлять эффективный контроль и аудит деятельности научно-исследовательских организаций, что повышает доверие к результатам их работы.</a:t>
            </a:r>
          </a:p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Обмен знаниями и опытом: </a:t>
            </a:r>
            <a:r>
              <a:rPr lang="ru-RU" sz="2000" dirty="0">
                <a:latin typeface="Century Gothic" panose="020B0502020202020204" pitchFamily="34" charset="0"/>
              </a:rPr>
              <a:t>использование информационных технологий позволяет упростить процесс обмена знаниями и опытом между научными организациями, что способствует более эффективному использованию ресурсов и достижению общих целей.</a:t>
            </a:r>
          </a:p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Повышение эффективности: </a:t>
            </a:r>
            <a:r>
              <a:rPr lang="ru-RU" sz="2000" dirty="0">
                <a:latin typeface="Century Gothic" panose="020B0502020202020204" pitchFamily="34" charset="0"/>
              </a:rPr>
              <a:t>применение информационных технологий для учета НИОКТР помогает повысить эффективность управления научными исследованиями и сократить затраты на их проведение.</a:t>
            </a:r>
            <a:endParaRPr lang="ru-RU" sz="2000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184975" y="257467"/>
            <a:ext cx="5700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Повышение </a:t>
            </a:r>
            <a:r>
              <a:rPr lang="ru-RU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прозрачности и </a:t>
            </a:r>
            <a:r>
              <a:rPr lang="ru-RU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открытости</a:t>
            </a:r>
            <a:endParaRPr lang="ru-RU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556171" y="-639852"/>
            <a:ext cx="3313247" cy="16977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901642" y="-444137"/>
            <a:ext cx="3696792" cy="2182453"/>
          </a:xfrm>
          <a:prstGeom prst="ellipse">
            <a:avLst/>
          </a:prstGeom>
          <a:solidFill>
            <a:schemeClr val="accent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На главную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К карте метро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397" y="1411744"/>
            <a:ext cx="104502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Единая государственная информационная система учета результатов научно-исследовательских, опытно-конструкторских и технологических работ гражданского назначения (</a:t>
            </a:r>
            <a:r>
              <a:rPr lang="ru-RU" sz="2000" b="1" dirty="0">
                <a:latin typeface="Century Gothic" panose="020B0502020202020204" pitchFamily="34" charset="0"/>
              </a:rPr>
              <a:t>ЕГИСУ НИОКТР</a:t>
            </a:r>
            <a:r>
              <a:rPr lang="ru-RU" sz="2000" dirty="0">
                <a:latin typeface="Century Gothic" panose="020B0502020202020204" pitchFamily="34" charset="0"/>
              </a:rPr>
              <a:t>) предназначена:</a:t>
            </a:r>
          </a:p>
          <a:p>
            <a:pPr algn="ctr"/>
            <a:endParaRPr lang="ru-RU" sz="2000" dirty="0">
              <a:latin typeface="Century Gothic" panose="020B0502020202020204" pitchFamily="34" charset="0"/>
            </a:endParaRP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- </a:t>
            </a:r>
            <a:r>
              <a:rPr lang="ru-RU" sz="2000" b="1" dirty="0" smtClean="0">
                <a:latin typeface="Century Gothic" panose="020B0502020202020204" pitchFamily="34" charset="0"/>
              </a:rPr>
              <a:t>для </a:t>
            </a:r>
            <a:r>
              <a:rPr lang="ru-RU" sz="2000" b="1" dirty="0">
                <a:latin typeface="Century Gothic" panose="020B0502020202020204" pitchFamily="34" charset="0"/>
              </a:rPr>
              <a:t>учета данных</a:t>
            </a:r>
            <a:r>
              <a:rPr lang="ru-RU" sz="2000" dirty="0">
                <a:latin typeface="Century Gothic" panose="020B0502020202020204" pitchFamily="34" charset="0"/>
              </a:rPr>
              <a:t> о научных исследованиях и разработках по всем областям знаний в Российской Федерации;</a:t>
            </a: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- </a:t>
            </a:r>
            <a:r>
              <a:rPr lang="ru-RU" sz="2000" b="1" dirty="0" smtClean="0">
                <a:latin typeface="Century Gothic" panose="020B0502020202020204" pitchFamily="34" charset="0"/>
              </a:rPr>
              <a:t>для </a:t>
            </a:r>
            <a:r>
              <a:rPr lang="ru-RU" sz="2000" b="1" dirty="0">
                <a:latin typeface="Century Gothic" panose="020B0502020202020204" pitchFamily="34" charset="0"/>
              </a:rPr>
              <a:t>предоставления информации </a:t>
            </a:r>
            <a:r>
              <a:rPr lang="ru-RU" sz="2000" dirty="0">
                <a:latin typeface="Century Gothic" panose="020B0502020202020204" pitchFamily="34" charset="0"/>
              </a:rPr>
              <a:t>всем заинтересованным лицам о результатах научно-исследовательских работ, опытно-конструкторских и технологических работ;</a:t>
            </a:r>
          </a:p>
          <a:p>
            <a:pPr marL="342900" indent="-342900" algn="ctr">
              <a:buFontTx/>
              <a:buChar char="-"/>
            </a:pPr>
            <a:r>
              <a:rPr lang="ru-RU" sz="2000" dirty="0" smtClean="0">
                <a:latin typeface="Century Gothic" panose="020B0502020202020204" pitchFamily="34" charset="0"/>
              </a:rPr>
              <a:t>для </a:t>
            </a:r>
            <a:r>
              <a:rPr lang="ru-RU" sz="2000" dirty="0">
                <a:latin typeface="Century Gothic" panose="020B0502020202020204" pitchFamily="34" charset="0"/>
              </a:rPr>
              <a:t>использования результатов </a:t>
            </a:r>
            <a:r>
              <a:rPr lang="ru-RU" sz="2000" b="1" dirty="0">
                <a:latin typeface="Century Gothic" panose="020B0502020202020204" pitchFamily="34" charset="0"/>
              </a:rPr>
              <a:t>интеллектуальной деятельности</a:t>
            </a:r>
            <a:r>
              <a:rPr lang="ru-RU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endParaRPr lang="ru-RU" sz="2000" dirty="0">
              <a:latin typeface="Century Gothic" panose="020B0502020202020204" pitchFamily="34" charset="0"/>
            </a:endParaRP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Основная </a:t>
            </a:r>
            <a:r>
              <a:rPr lang="ru-RU" sz="2000" b="1" dirty="0">
                <a:latin typeface="Century Gothic" panose="020B0502020202020204" pitchFamily="34" charset="0"/>
              </a:rPr>
              <a:t>цель создания</a:t>
            </a:r>
            <a:r>
              <a:rPr lang="ru-RU" sz="2000" dirty="0">
                <a:latin typeface="Century Gothic" panose="020B0502020202020204" pitchFamily="34" charset="0"/>
              </a:rPr>
              <a:t> ЕГИСУ НИОКТР — </a:t>
            </a:r>
            <a:r>
              <a:rPr lang="ru-RU" sz="2000" dirty="0" smtClean="0">
                <a:latin typeface="Century Gothic" panose="020B0502020202020204" pitchFamily="34" charset="0"/>
              </a:rPr>
              <a:t>автоматизация учёта, развитие </a:t>
            </a:r>
            <a:r>
              <a:rPr lang="ru-RU" sz="2000" dirty="0">
                <a:latin typeface="Century Gothic" panose="020B0502020202020204" pitchFamily="34" charset="0"/>
              </a:rPr>
              <a:t>единой базы данных по научно-исследовательским и опытно-конструкторским работам, повышение эффективности расходования средств на проведение научных исследований и разработок, а также способствование коммерциализации результатов интеллектуальной деятельности.</a:t>
            </a:r>
            <a:endParaRPr lang="ru-RU" sz="2000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404684" y="568473"/>
            <a:ext cx="5469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75B80"/>
                </a:solidFill>
                <a:latin typeface="Century Gothic" panose="020B0502020202020204" pitchFamily="34" charset="0"/>
              </a:rPr>
              <a:t>Разработка системы</a:t>
            </a:r>
            <a:endParaRPr lang="ru-RU" sz="2800" b="1" dirty="0">
              <a:solidFill>
                <a:srgbClr val="F75B8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532401" y="-700322"/>
            <a:ext cx="2333533" cy="1818655"/>
          </a:xfrm>
          <a:prstGeom prst="ellipse">
            <a:avLst/>
          </a:prstGeom>
          <a:solidFill>
            <a:srgbClr val="F75B80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516286" y="-671792"/>
            <a:ext cx="3696792" cy="2083536"/>
          </a:xfrm>
          <a:prstGeom prst="ellipse">
            <a:avLst/>
          </a:prstGeom>
          <a:gradFill flip="none" rotWithShape="1">
            <a:gsLst>
              <a:gs pos="0">
                <a:srgbClr val="F75B80">
                  <a:tint val="66000"/>
                  <a:satMod val="160000"/>
                </a:srgbClr>
              </a:gs>
              <a:gs pos="50000">
                <a:srgbClr val="F75B80">
                  <a:tint val="44500"/>
                  <a:satMod val="160000"/>
                </a:srgbClr>
              </a:gs>
              <a:gs pos="100000">
                <a:srgbClr val="F75B8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75B80"/>
                </a:solidFill>
              </a:rPr>
              <a:t>На главную</a:t>
            </a:r>
            <a:endParaRPr lang="ru-RU" dirty="0">
              <a:solidFill>
                <a:srgbClr val="F75B80"/>
              </a:solidFill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75B80"/>
                </a:solidFill>
              </a:rPr>
              <a:t>К карте метро</a:t>
            </a:r>
            <a:endParaRPr lang="ru-RU" dirty="0">
              <a:solidFill>
                <a:srgbClr val="F75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4245" y="2150045"/>
            <a:ext cx="114169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ПРИКАЗ</a:t>
            </a: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от 6 февраля 2023 г. N 108</a:t>
            </a: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ОБ УТВЕРЖДЕНИИ ФОРМ НАПРАВЛЕНИЯ СВЕДЕНИЙ, ИНФОРМАЦИИ И ДОКУМЕНТОВ, УКАЗАННЫХ В ПУНКТЕ 3 ПОЛОЖЕНИЯ О ЕДИНОЙ ГОСУДАРСТВЕННОЙ ИНФОРМАЦИОННОЙ СИСТЕМЕ УЧЕТА НАУЧНО-ИССЛЕДОВАТЕЛЬСКИХ, ОПЫТНО-КОНСТРУКТОРСКИХ И ТЕХНОЛОГИЧЕСКИХ РАБОТ ГРАЖДАНСКОГО НАЗНАЧЕНИЯ, УТВЕРЖДЕННОГО ПОСТАНОВЛЕНИЕМ ПРАВИТЕЛЬСТВА РОССИЙСКОЙ ФЕДЕРАЦИИ ОТ 12 АПРЕЛЯ 2013 Г. N 327, ТРЕБОВАНИЙ К ЗАПОЛНЕНИЮ И НАПРАВЛЕНИЮ УКАЗАННЫХ </a:t>
            </a:r>
            <a:r>
              <a:rPr lang="ru-RU" sz="2000" dirty="0" smtClean="0">
                <a:latin typeface="Century Gothic" panose="020B0502020202020204" pitchFamily="34" charset="0"/>
              </a:rPr>
              <a:t>ФОРМ</a:t>
            </a:r>
          </a:p>
          <a:p>
            <a:pPr algn="ctr"/>
            <a:endParaRPr lang="ru-RU" sz="2000" b="0" i="0" dirty="0">
              <a:effectLst/>
              <a:latin typeface="Century Gothic" panose="020B0502020202020204" pitchFamily="34" charset="0"/>
            </a:endParaRP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Данный приказ способствовал массовому переходу на </a:t>
            </a:r>
            <a:r>
              <a:rPr lang="ru-RU" sz="2000" b="1" dirty="0" smtClean="0">
                <a:latin typeface="Century Gothic" panose="020B0502020202020204" pitchFamily="34" charset="0"/>
              </a:rPr>
              <a:t>автоматизированную систему учета </a:t>
            </a:r>
            <a:r>
              <a:rPr lang="ru-RU" sz="2000" dirty="0" smtClean="0">
                <a:latin typeface="Century Gothic" panose="020B0502020202020204" pitchFamily="34" charset="0"/>
              </a:rPr>
              <a:t>НИОКТР</a:t>
            </a:r>
            <a:endParaRPr lang="ru-RU" sz="2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097279" y="1195501"/>
            <a:ext cx="100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75B80"/>
                </a:solidFill>
                <a:latin typeface="Century Gothic" panose="020B0502020202020204" pitchFamily="34" charset="0"/>
              </a:rPr>
              <a:t>Приказ Министерства науки и высшего образования</a:t>
            </a:r>
            <a:endParaRPr lang="ru-RU" sz="2800" b="1" dirty="0">
              <a:solidFill>
                <a:srgbClr val="F75B8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082428" y="-855773"/>
            <a:ext cx="4282254" cy="1818655"/>
          </a:xfrm>
          <a:prstGeom prst="ellipse">
            <a:avLst/>
          </a:prstGeom>
          <a:solidFill>
            <a:srgbClr val="F75B80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516286" y="-671792"/>
            <a:ext cx="3696792" cy="2083536"/>
          </a:xfrm>
          <a:prstGeom prst="ellipse">
            <a:avLst/>
          </a:prstGeom>
          <a:gradFill flip="none" rotWithShape="1">
            <a:gsLst>
              <a:gs pos="0">
                <a:srgbClr val="F75B80">
                  <a:tint val="66000"/>
                  <a:satMod val="160000"/>
                </a:srgbClr>
              </a:gs>
              <a:gs pos="50000">
                <a:srgbClr val="F75B80">
                  <a:tint val="44500"/>
                  <a:satMod val="160000"/>
                </a:srgbClr>
              </a:gs>
              <a:gs pos="100000">
                <a:srgbClr val="F75B8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75B80"/>
                </a:solidFill>
              </a:rPr>
              <a:t>На главную</a:t>
            </a:r>
            <a:endParaRPr lang="ru-RU" dirty="0">
              <a:solidFill>
                <a:srgbClr val="F75B80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75B80"/>
                </a:solidFill>
              </a:rPr>
              <a:t>К карте метро</a:t>
            </a:r>
            <a:endParaRPr lang="ru-RU" dirty="0">
              <a:solidFill>
                <a:srgbClr val="F75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4243" y="1751196"/>
            <a:ext cx="114169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Внедрение </a:t>
            </a:r>
            <a:r>
              <a:rPr lang="ru-RU" sz="2000" b="1" dirty="0">
                <a:latin typeface="Century Gothic" panose="020B0502020202020204" pitchFamily="34" charset="0"/>
              </a:rPr>
              <a:t>системы мониторинга и контроля </a:t>
            </a:r>
            <a:r>
              <a:rPr lang="ru-RU" sz="2000" dirty="0">
                <a:latin typeface="Century Gothic" panose="020B0502020202020204" pitchFamily="34" charset="0"/>
              </a:rPr>
              <a:t>за расходованием бюджетных </a:t>
            </a:r>
            <a:r>
              <a:rPr lang="ru-RU" sz="2000" dirty="0" smtClean="0">
                <a:latin typeface="Century Gothic" panose="020B0502020202020204" pitchFamily="34" charset="0"/>
              </a:rPr>
              <a:t>средств, а </a:t>
            </a:r>
            <a:r>
              <a:rPr lang="ru-RU" sz="2000" dirty="0">
                <a:latin typeface="Century Gothic" panose="020B0502020202020204" pitchFamily="34" charset="0"/>
              </a:rPr>
              <a:t>также создание механизмов для обеспечения прозрачности и открытости этой системы.</a:t>
            </a: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Установление </a:t>
            </a:r>
            <a:r>
              <a:rPr lang="ru-RU" sz="2000" b="1" dirty="0">
                <a:latin typeface="Century Gothic" panose="020B0502020202020204" pitchFamily="34" charset="0"/>
              </a:rPr>
              <a:t>четких критериев и показателей </a:t>
            </a:r>
            <a:r>
              <a:rPr lang="ru-RU" sz="2000" dirty="0">
                <a:latin typeface="Century Gothic" panose="020B0502020202020204" pitchFamily="34" charset="0"/>
              </a:rPr>
              <a:t>эффективности использования бюджетных </a:t>
            </a:r>
            <a:r>
              <a:rPr lang="ru-RU" sz="2000" dirty="0" smtClean="0">
                <a:latin typeface="Century Gothic" panose="020B0502020202020204" pitchFamily="34" charset="0"/>
              </a:rPr>
              <a:t>средств, учитывающие экономические и </a:t>
            </a:r>
            <a:r>
              <a:rPr lang="ru-RU" sz="2000" dirty="0">
                <a:latin typeface="Century Gothic" panose="020B0502020202020204" pitchFamily="34" charset="0"/>
              </a:rPr>
              <a:t>социальные результаты использования бюджетных </a:t>
            </a:r>
            <a:r>
              <a:rPr lang="ru-RU" sz="2000" dirty="0" smtClean="0">
                <a:latin typeface="Century Gothic" panose="020B0502020202020204" pitchFamily="34" charset="0"/>
              </a:rPr>
              <a:t>средств.</a:t>
            </a:r>
            <a:endParaRPr lang="ru-RU" sz="2000" dirty="0">
              <a:latin typeface="Century Gothic" panose="020B0502020202020204" pitchFamily="34" charset="0"/>
            </a:endParaRP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Проведение </a:t>
            </a:r>
            <a:r>
              <a:rPr lang="ru-RU" sz="2000" b="1" dirty="0">
                <a:latin typeface="Century Gothic" panose="020B0502020202020204" pitchFamily="34" charset="0"/>
              </a:rPr>
              <a:t>регулярных проверок и аудитов </a:t>
            </a:r>
            <a:r>
              <a:rPr lang="ru-RU" sz="2000" dirty="0">
                <a:latin typeface="Century Gothic" panose="020B0502020202020204" pitchFamily="34" charset="0"/>
              </a:rPr>
              <a:t>использования бюджетных средств. Это позволит выявлять и устранять </a:t>
            </a:r>
            <a:r>
              <a:rPr lang="ru-RU" sz="2000" dirty="0" smtClean="0">
                <a:latin typeface="Century Gothic" panose="020B0502020202020204" pitchFamily="34" charset="0"/>
              </a:rPr>
              <a:t>нарушения </a:t>
            </a:r>
            <a:r>
              <a:rPr lang="ru-RU" sz="2000" dirty="0">
                <a:latin typeface="Century Gothic" panose="020B0502020202020204" pitchFamily="34" charset="0"/>
              </a:rPr>
              <a:t>и недостатки в использовании бюджетных средств, а также контролировать выполнение установленных </a:t>
            </a:r>
            <a:r>
              <a:rPr lang="ru-RU" sz="2000" dirty="0" smtClean="0">
                <a:latin typeface="Century Gothic" panose="020B0502020202020204" pitchFamily="34" charset="0"/>
              </a:rPr>
              <a:t>показателей</a:t>
            </a:r>
            <a:r>
              <a:rPr lang="ru-RU" sz="2000" dirty="0">
                <a:latin typeface="Century Gothic" panose="020B0502020202020204" pitchFamily="34" charset="0"/>
              </a:rPr>
              <a:t>.</a:t>
            </a:r>
          </a:p>
          <a:p>
            <a:pPr algn="ctr"/>
            <a:r>
              <a:rPr lang="ru-RU" sz="2000" b="1" dirty="0" smtClean="0">
                <a:latin typeface="Century Gothic" panose="020B0502020202020204" pitchFamily="34" charset="0"/>
              </a:rPr>
              <a:t>Привлечение общественности </a:t>
            </a:r>
            <a:r>
              <a:rPr lang="ru-RU" sz="2000" dirty="0" smtClean="0">
                <a:latin typeface="Century Gothic" panose="020B0502020202020204" pitchFamily="34" charset="0"/>
              </a:rPr>
              <a:t>к контролю за использованием бюджетных средств. Создание </a:t>
            </a:r>
            <a:r>
              <a:rPr lang="ru-RU" sz="2000" dirty="0">
                <a:latin typeface="Century Gothic" panose="020B0502020202020204" pitchFamily="34" charset="0"/>
              </a:rPr>
              <a:t>механизмов участия общественности в контроле за использованием бюджетных средств может способствовать повышению эффективности использования этих средств и </a:t>
            </a:r>
            <a:r>
              <a:rPr lang="ru-RU" sz="2000" b="1" dirty="0">
                <a:latin typeface="Century Gothic" panose="020B0502020202020204" pitchFamily="34" charset="0"/>
              </a:rPr>
              <a:t>укреплению доверия </a:t>
            </a:r>
            <a:r>
              <a:rPr lang="ru-RU" sz="2000" dirty="0">
                <a:latin typeface="Century Gothic" panose="020B0502020202020204" pitchFamily="34" charset="0"/>
              </a:rPr>
              <a:t>общества к системе здравоохранения</a:t>
            </a:r>
            <a:r>
              <a:rPr lang="ru-RU" sz="2000" dirty="0" smtClean="0">
                <a:latin typeface="Century Gothic" panose="020B0502020202020204" pitchFamily="34" charset="0"/>
              </a:rPr>
              <a:t>.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097277" y="578539"/>
            <a:ext cx="1001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75B80"/>
                </a:solidFill>
                <a:latin typeface="Century Gothic" panose="020B0502020202020204" pitchFamily="34" charset="0"/>
              </a:rPr>
              <a:t>Эффективность </a:t>
            </a:r>
            <a:r>
              <a:rPr lang="ru-RU" sz="2800" b="1" dirty="0">
                <a:solidFill>
                  <a:srgbClr val="F75B80"/>
                </a:solidFill>
                <a:latin typeface="Century Gothic" panose="020B0502020202020204" pitchFamily="34" charset="0"/>
              </a:rPr>
              <a:t>использования </a:t>
            </a:r>
            <a:endParaRPr lang="ru-RU" sz="2800" b="1" dirty="0" smtClean="0">
              <a:solidFill>
                <a:srgbClr val="F75B8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75B80"/>
                </a:solidFill>
                <a:latin typeface="Century Gothic" panose="020B0502020202020204" pitchFamily="34" charset="0"/>
              </a:rPr>
              <a:t>бюджетных </a:t>
            </a:r>
            <a:r>
              <a:rPr lang="ru-RU" sz="2800" b="1" dirty="0">
                <a:solidFill>
                  <a:srgbClr val="F75B80"/>
                </a:solidFill>
                <a:latin typeface="Century Gothic" panose="020B0502020202020204" pitchFamily="34" charset="0"/>
              </a:rPr>
              <a:t>средств</a:t>
            </a:r>
          </a:p>
        </p:txBody>
      </p:sp>
      <p:sp>
        <p:nvSpPr>
          <p:cNvPr id="5" name="Овал 4"/>
          <p:cNvSpPr/>
          <p:nvPr/>
        </p:nvSpPr>
        <p:spPr>
          <a:xfrm>
            <a:off x="7375159" y="-697297"/>
            <a:ext cx="4282254" cy="1376512"/>
          </a:xfrm>
          <a:prstGeom prst="ellipse">
            <a:avLst/>
          </a:prstGeom>
          <a:solidFill>
            <a:srgbClr val="F75B80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516286" y="-671792"/>
            <a:ext cx="3696792" cy="2083536"/>
          </a:xfrm>
          <a:prstGeom prst="ellipse">
            <a:avLst/>
          </a:prstGeom>
          <a:gradFill flip="none" rotWithShape="1">
            <a:gsLst>
              <a:gs pos="0">
                <a:srgbClr val="F75B80">
                  <a:tint val="66000"/>
                  <a:satMod val="160000"/>
                </a:srgbClr>
              </a:gs>
              <a:gs pos="50000">
                <a:srgbClr val="F75B80">
                  <a:tint val="44500"/>
                  <a:satMod val="160000"/>
                </a:srgbClr>
              </a:gs>
              <a:gs pos="100000">
                <a:srgbClr val="F75B8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75B80"/>
                </a:solidFill>
              </a:rPr>
              <a:t>На главную</a:t>
            </a:r>
            <a:endParaRPr lang="ru-RU" dirty="0">
              <a:solidFill>
                <a:srgbClr val="F75B80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75B80"/>
                </a:solidFill>
              </a:rPr>
              <a:t>К карте метро</a:t>
            </a:r>
            <a:endParaRPr lang="ru-RU" dirty="0">
              <a:solidFill>
                <a:srgbClr val="F75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4173" y="1790566"/>
            <a:ext cx="107507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Отраслевой сегмент обеспечивает ведение реестра организации, проводящих доклинические исследования лекарственных средств. Ведение реестра организаций обеспечивает </a:t>
            </a:r>
            <a:r>
              <a:rPr lang="ru-RU" sz="2000" b="1" dirty="0">
                <a:latin typeface="Century Gothic" panose="020B0502020202020204" pitchFamily="34" charset="0"/>
              </a:rPr>
              <a:t>возможность просмотра детализации</a:t>
            </a:r>
            <a:r>
              <a:rPr lang="ru-RU" sz="2000" dirty="0">
                <a:latin typeface="Century Gothic" panose="020B0502020202020204" pitchFamily="34" charset="0"/>
              </a:rPr>
              <a:t>, необходимой для определения соответствия потребностям разработчика по требуемым параметрам поиска в рамках организации, проводящих исследования лекарственных средств</a:t>
            </a:r>
            <a:r>
              <a:rPr lang="ru-RU" sz="2000" dirty="0" smtClean="0">
                <a:latin typeface="Century Gothic" panose="020B0502020202020204" pitchFamily="34" charset="0"/>
              </a:rPr>
              <a:t>.</a:t>
            </a:r>
          </a:p>
          <a:p>
            <a:pPr algn="ctr"/>
            <a:endParaRPr lang="ru-RU" sz="2000" i="0" dirty="0">
              <a:effectLst/>
              <a:latin typeface="Century Gothic" panose="020B0502020202020204" pitchFamily="34" charset="0"/>
            </a:endParaRP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Увеличение количества доклинических исследований </a:t>
            </a:r>
            <a:r>
              <a:rPr lang="ru-RU" sz="2000" dirty="0" smtClean="0">
                <a:latin typeface="Century Gothic" panose="020B0502020202020204" pitchFamily="34" charset="0"/>
              </a:rPr>
              <a:t>поможет </a:t>
            </a:r>
            <a:r>
              <a:rPr lang="ru-RU" sz="2000" b="1" dirty="0">
                <a:latin typeface="Century Gothic" panose="020B0502020202020204" pitchFamily="34" charset="0"/>
              </a:rPr>
              <a:t>улучшить качество исследований</a:t>
            </a:r>
            <a:r>
              <a:rPr lang="ru-RU" sz="2000" dirty="0">
                <a:latin typeface="Century Gothic" panose="020B0502020202020204" pitchFamily="34" charset="0"/>
              </a:rPr>
              <a:t>, так как ученые будут иметь больше времени на сбор и анализ данных. Во-вторых, это может привести к более точным и надежным результатам, что </a:t>
            </a:r>
            <a:r>
              <a:rPr lang="ru-RU" sz="2000" dirty="0" smtClean="0">
                <a:latin typeface="Century Gothic" panose="020B0502020202020204" pitchFamily="34" charset="0"/>
              </a:rPr>
              <a:t>улучшит </a:t>
            </a:r>
            <a:r>
              <a:rPr lang="ru-RU" sz="2000" dirty="0">
                <a:latin typeface="Century Gothic" panose="020B0502020202020204" pitchFamily="34" charset="0"/>
              </a:rPr>
              <a:t>качество медицинских рекомендаций. В-третьих, увеличение количества доклинических исследований </a:t>
            </a:r>
            <a:r>
              <a:rPr lang="ru-RU" sz="2000" dirty="0" smtClean="0">
                <a:latin typeface="Century Gothic" panose="020B0502020202020204" pitchFamily="34" charset="0"/>
              </a:rPr>
              <a:t>способствует </a:t>
            </a:r>
            <a:r>
              <a:rPr lang="ru-RU" sz="2000" b="1" dirty="0" smtClean="0">
                <a:latin typeface="Century Gothic" panose="020B0502020202020204" pitchFamily="34" charset="0"/>
              </a:rPr>
              <a:t>развитию </a:t>
            </a:r>
            <a:r>
              <a:rPr lang="ru-RU" sz="2000" b="1" dirty="0">
                <a:latin typeface="Century Gothic" panose="020B0502020202020204" pitchFamily="34" charset="0"/>
              </a:rPr>
              <a:t>новых методов</a:t>
            </a:r>
            <a:r>
              <a:rPr lang="ru-RU" sz="2000" dirty="0">
                <a:latin typeface="Century Gothic" panose="020B0502020202020204" pitchFamily="34" charset="0"/>
              </a:rPr>
              <a:t> лечения и диагностики, которые могут быть более эффективными и безопасными для пациентов.</a:t>
            </a:r>
            <a:endParaRPr lang="ru-RU" sz="2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134101" y="862273"/>
            <a:ext cx="100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E397FB"/>
                </a:solidFill>
                <a:latin typeface="Century Gothic" panose="020B0502020202020204" pitchFamily="34" charset="0"/>
              </a:rPr>
              <a:t>Доклинические исследования</a:t>
            </a:r>
            <a:endParaRPr lang="ru-RU" sz="2800" b="1" dirty="0">
              <a:solidFill>
                <a:srgbClr val="E397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297274" y="-814087"/>
            <a:ext cx="3067408" cy="1818655"/>
          </a:xfrm>
          <a:prstGeom prst="ellipse">
            <a:avLst/>
          </a:prstGeom>
          <a:solidFill>
            <a:srgbClr val="E397FB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516286" y="-671792"/>
            <a:ext cx="3696792" cy="2083536"/>
          </a:xfrm>
          <a:prstGeom prst="ellipse">
            <a:avLst/>
          </a:prstGeom>
          <a:gradFill flip="none" rotWithShape="1">
            <a:gsLst>
              <a:gs pos="0">
                <a:srgbClr val="E397FB">
                  <a:tint val="66000"/>
                  <a:satMod val="160000"/>
                </a:srgbClr>
              </a:gs>
              <a:gs pos="50000">
                <a:srgbClr val="E397FB">
                  <a:tint val="44500"/>
                  <a:satMod val="160000"/>
                </a:srgbClr>
              </a:gs>
              <a:gs pos="100000">
                <a:srgbClr val="E397FB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E397FB"/>
                </a:solidFill>
              </a:rPr>
              <a:t>На главную</a:t>
            </a:r>
            <a:endParaRPr lang="ru-RU" dirty="0">
              <a:solidFill>
                <a:srgbClr val="E397FB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E397FB"/>
                </a:solidFill>
              </a:rPr>
              <a:t>К карте метро</a:t>
            </a:r>
            <a:endParaRPr lang="ru-RU" dirty="0">
              <a:solidFill>
                <a:srgbClr val="E397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2531" y="1816692"/>
            <a:ext cx="109140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Создание </a:t>
            </a:r>
            <a:r>
              <a:rPr lang="ru-RU" sz="2000" dirty="0" smtClean="0">
                <a:latin typeface="Century Gothic" panose="020B0502020202020204" pitchFamily="34" charset="0"/>
              </a:rPr>
              <a:t>информационной системы </a:t>
            </a:r>
            <a:r>
              <a:rPr lang="ru-RU" sz="2000" b="1" dirty="0" smtClean="0">
                <a:latin typeface="Century Gothic" panose="020B0502020202020204" pitchFamily="34" charset="0"/>
              </a:rPr>
              <a:t>повысит </a:t>
            </a:r>
            <a:r>
              <a:rPr lang="ru-RU" sz="2000" b="1" dirty="0">
                <a:latin typeface="Century Gothic" panose="020B0502020202020204" pitchFamily="34" charset="0"/>
              </a:rPr>
              <a:t>осведомленность </a:t>
            </a:r>
            <a:r>
              <a:rPr lang="ru-RU" sz="2000" dirty="0">
                <a:latin typeface="Century Gothic" panose="020B0502020202020204" pitchFamily="34" charset="0"/>
              </a:rPr>
              <a:t>о научных работах, предоставляя платформу для обмена информацией и сотрудничества между учеными, врачами и пациентами. </a:t>
            </a:r>
            <a:r>
              <a:rPr lang="ru-RU" sz="2000" dirty="0" smtClean="0">
                <a:latin typeface="Century Gothic" panose="020B0502020202020204" pitchFamily="34" charset="0"/>
              </a:rPr>
              <a:t>Информационная система </a:t>
            </a:r>
            <a:r>
              <a:rPr lang="ru-RU" sz="2000" dirty="0">
                <a:latin typeface="Century Gothic" panose="020B0502020202020204" pitchFamily="34" charset="0"/>
              </a:rPr>
              <a:t>может включать в себя онлайн-платформы для публикации и обсуждения научных работ, образовательные программы для медицинских работников и пациентов, а также мероприятия, такие как конференции и семинары, где ученые могут представить свои исследования и обсудить их с коллегами. Это может помочь увеличить осведомленность о </a:t>
            </a:r>
            <a:r>
              <a:rPr lang="ru-RU" sz="2000" b="1" dirty="0">
                <a:latin typeface="Century Gothic" panose="020B0502020202020204" pitchFamily="34" charset="0"/>
              </a:rPr>
              <a:t>важности научных исследований в области медицины </a:t>
            </a:r>
            <a:r>
              <a:rPr lang="ru-RU" sz="2000" dirty="0">
                <a:latin typeface="Century Gothic" panose="020B0502020202020204" pitchFamily="34" charset="0"/>
              </a:rPr>
              <a:t>и стимулировать новые исследования</a:t>
            </a:r>
            <a:r>
              <a:rPr lang="ru-RU" sz="2000" dirty="0" smtClean="0">
                <a:latin typeface="Century Gothic" panose="020B0502020202020204" pitchFamily="34" charset="0"/>
              </a:rPr>
              <a:t>.</a:t>
            </a:r>
          </a:p>
          <a:p>
            <a:pPr algn="ctr"/>
            <a:endParaRPr lang="ru-RU" sz="2000" i="0" dirty="0">
              <a:effectLst/>
              <a:latin typeface="Century Gothic" panose="020B0502020202020204" pitchFamily="34" charset="0"/>
            </a:endParaRP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В данном случае разработана система, предназначенная для автоматизированного учета научных работ, которая позволяет размещать их </a:t>
            </a:r>
            <a:r>
              <a:rPr lang="ru-RU" sz="2000" b="1" dirty="0" smtClean="0">
                <a:latin typeface="Century Gothic" panose="020B0502020202020204" pitchFamily="34" charset="0"/>
              </a:rPr>
              <a:t>тематики в открытом доступе</a:t>
            </a:r>
            <a:r>
              <a:rPr lang="ru-RU" sz="2000" dirty="0" smtClean="0">
                <a:latin typeface="Century Gothic" panose="020B0502020202020204" pitchFamily="34" charset="0"/>
              </a:rPr>
              <a:t>, увеличивая доступность для ознакомления с этими работами.</a:t>
            </a:r>
            <a:endParaRPr lang="ru-RU" sz="2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134100" y="966776"/>
            <a:ext cx="100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E397FB"/>
                </a:solidFill>
                <a:latin typeface="Century Gothic" panose="020B0502020202020204" pitchFamily="34" charset="0"/>
              </a:rPr>
              <a:t>Повышение осведомленности</a:t>
            </a:r>
            <a:endParaRPr lang="ru-RU" sz="2800" b="1" dirty="0">
              <a:solidFill>
                <a:srgbClr val="E397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297274" y="-814087"/>
            <a:ext cx="3067408" cy="1977452"/>
          </a:xfrm>
          <a:prstGeom prst="ellipse">
            <a:avLst/>
          </a:prstGeom>
          <a:solidFill>
            <a:srgbClr val="E397FB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516286" y="-671793"/>
            <a:ext cx="3696792" cy="2265461"/>
          </a:xfrm>
          <a:prstGeom prst="ellipse">
            <a:avLst/>
          </a:prstGeom>
          <a:gradFill flip="none" rotWithShape="1">
            <a:gsLst>
              <a:gs pos="0">
                <a:srgbClr val="E397FB">
                  <a:tint val="66000"/>
                  <a:satMod val="160000"/>
                </a:srgbClr>
              </a:gs>
              <a:gs pos="50000">
                <a:srgbClr val="E397FB">
                  <a:tint val="44500"/>
                  <a:satMod val="160000"/>
                </a:srgbClr>
              </a:gs>
              <a:gs pos="100000">
                <a:srgbClr val="E397FB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E397FB"/>
                </a:solidFill>
              </a:rPr>
              <a:t>На главную</a:t>
            </a:r>
            <a:endParaRPr lang="ru-RU" dirty="0">
              <a:solidFill>
                <a:srgbClr val="E397FB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E397FB"/>
                </a:solidFill>
              </a:rPr>
              <a:t>К карте метро</a:t>
            </a:r>
            <a:endParaRPr lang="ru-RU" dirty="0">
              <a:solidFill>
                <a:srgbClr val="E397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6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4100" y="2430646"/>
            <a:ext cx="100812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Создание медицинской системы </a:t>
            </a:r>
            <a:r>
              <a:rPr lang="ru-RU" sz="2000" dirty="0" smtClean="0">
                <a:latin typeface="Century Gothic" panose="020B0502020202020204" pitchFamily="34" charset="0"/>
              </a:rPr>
              <a:t>поможет </a:t>
            </a:r>
            <a:r>
              <a:rPr lang="ru-RU" sz="2000" b="1" dirty="0" smtClean="0">
                <a:latin typeface="Century Gothic" panose="020B0502020202020204" pitchFamily="34" charset="0"/>
              </a:rPr>
              <a:t>привлечь инвесторов </a:t>
            </a:r>
            <a:r>
              <a:rPr lang="ru-RU" sz="2000" dirty="0">
                <a:latin typeface="Century Gothic" panose="020B0502020202020204" pitchFamily="34" charset="0"/>
              </a:rPr>
              <a:t>для исследований, обеспечивая прозрачность и эффективность использования средств. Инвесторы могут видеть, какие исследования проводятся, какие результаты получены и как они используются на практике, что может увеличить доверие к исследованиям и стимулировать инвестиции. Кроме того, создание медицинской системы </a:t>
            </a:r>
            <a:r>
              <a:rPr lang="ru-RU" sz="2000" dirty="0" smtClean="0">
                <a:latin typeface="Century Gothic" panose="020B0502020202020204" pitchFamily="34" charset="0"/>
              </a:rPr>
              <a:t>учета </a:t>
            </a:r>
            <a:r>
              <a:rPr lang="ru-RU" sz="2000" b="1" dirty="0" smtClean="0">
                <a:latin typeface="Century Gothic" panose="020B0502020202020204" pitchFamily="34" charset="0"/>
              </a:rPr>
              <a:t>упростит </a:t>
            </a:r>
            <a:r>
              <a:rPr lang="ru-RU" sz="2000" b="1" dirty="0">
                <a:latin typeface="Century Gothic" panose="020B0502020202020204" pitchFamily="34" charset="0"/>
              </a:rPr>
              <a:t>процесс подачи </a:t>
            </a:r>
            <a:r>
              <a:rPr lang="ru-RU" sz="2000" dirty="0">
                <a:latin typeface="Century Gothic" panose="020B0502020202020204" pitchFamily="34" charset="0"/>
              </a:rPr>
              <a:t>заявок на получение грантов и других форм финансирования, что также может привлечь больше инвесторов.</a:t>
            </a:r>
            <a:endParaRPr lang="ru-RU" sz="2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169289" y="1472181"/>
            <a:ext cx="100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E397FB"/>
                </a:solidFill>
                <a:latin typeface="Century Gothic" panose="020B0502020202020204" pitchFamily="34" charset="0"/>
              </a:rPr>
              <a:t>Поиск инвесторов</a:t>
            </a:r>
            <a:endParaRPr lang="ru-RU" sz="2800" b="1" dirty="0">
              <a:solidFill>
                <a:srgbClr val="E397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077562" y="-535576"/>
            <a:ext cx="3067408" cy="2354232"/>
          </a:xfrm>
          <a:prstGeom prst="ellipse">
            <a:avLst/>
          </a:prstGeom>
          <a:solidFill>
            <a:srgbClr val="E397FB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205134" y="-707019"/>
            <a:ext cx="4445552" cy="2697118"/>
          </a:xfrm>
          <a:prstGeom prst="ellipse">
            <a:avLst/>
          </a:prstGeom>
          <a:gradFill flip="none" rotWithShape="1">
            <a:gsLst>
              <a:gs pos="0">
                <a:srgbClr val="E397FB">
                  <a:tint val="66000"/>
                  <a:satMod val="160000"/>
                </a:srgbClr>
              </a:gs>
              <a:gs pos="50000">
                <a:srgbClr val="E397FB">
                  <a:tint val="44500"/>
                  <a:satMod val="160000"/>
                </a:srgbClr>
              </a:gs>
              <a:gs pos="100000">
                <a:srgbClr val="E397FB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E397FB"/>
                </a:solidFill>
              </a:rPr>
              <a:t>На главную</a:t>
            </a:r>
            <a:endParaRPr lang="ru-RU" dirty="0">
              <a:solidFill>
                <a:srgbClr val="E397FB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E397FB"/>
                </a:solidFill>
              </a:rPr>
              <a:t>К карте метро</a:t>
            </a:r>
            <a:endParaRPr lang="ru-RU" dirty="0">
              <a:solidFill>
                <a:srgbClr val="E397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3613" y="252428"/>
            <a:ext cx="4522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entury Gothic" panose="020B0502020202020204" pitchFamily="34" charset="0"/>
              </a:rPr>
              <a:t>Структура контента</a:t>
            </a:r>
            <a:endParaRPr lang="ru-RU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044" y="1145565"/>
            <a:ext cx="9705703" cy="6247864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rgbClr val="FCCF92"/>
                </a:solidFill>
                <a:latin typeface="Century Gothic" panose="020B0502020202020204" pitchFamily="34" charset="0"/>
              </a:rPr>
              <a:t>●</a:t>
            </a:r>
            <a:r>
              <a:rPr lang="ru-RU" sz="1600" dirty="0">
                <a:latin typeface="Century Gothic" panose="020B0502020202020204" pitchFamily="34" charset="0"/>
              </a:rPr>
              <a:t> </a:t>
            </a:r>
            <a:r>
              <a:rPr lang="ru-RU" sz="1600" b="1" dirty="0">
                <a:latin typeface="Century Gothic" panose="020B0502020202020204" pitchFamily="34" charset="0"/>
              </a:rPr>
              <a:t>1. Медицинская наука для человека</a:t>
            </a:r>
            <a:r>
              <a:rPr lang="ru-RU" sz="1600" b="1" dirty="0" smtClean="0">
                <a:latin typeface="Century Gothic" panose="020B0502020202020204" pitchFamily="34" charset="0"/>
              </a:rPr>
              <a:t>:</a:t>
            </a:r>
          </a:p>
          <a:p>
            <a:pPr algn="ctr">
              <a:lnSpc>
                <a:spcPct val="150000"/>
              </a:lnSpc>
            </a:pP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2" action="ppaction://hlinksldjump"/>
              </a:rPr>
              <a:t>1.1. Внедрение инноваций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3" action="ppaction://hlinksldjump"/>
              </a:rPr>
              <a:t>1.2. Доказательная медицина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4" action="ppaction://hlinksldjump"/>
              </a:rPr>
              <a:t>1.3. Эффективность исследований</a:t>
            </a:r>
            <a:endParaRPr lang="en-US" sz="1600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  <a:hlinkClick r:id="rId5" action="ppaction://hlinksldjump"/>
              </a:rPr>
              <a:t>1.4.</a:t>
            </a:r>
            <a:r>
              <a:rPr lang="ru-RU" sz="1600" dirty="0">
                <a:latin typeface="Century Gothic" panose="020B0502020202020204" pitchFamily="34" charset="0"/>
                <a:hlinkClick r:id="rId5" action="ppaction://hlinksldjump"/>
              </a:rPr>
              <a:t> Качество и доступность медицинской помощи</a:t>
            </a:r>
            <a:endParaRPr lang="ru-RU" sz="1600" dirty="0">
              <a:latin typeface="Century Gothic" panose="020B0502020202020204" pitchFamily="34" charset="0"/>
            </a:endParaRPr>
          </a:p>
          <a:p>
            <a:endParaRPr lang="ru-RU" sz="1600" dirty="0">
              <a:latin typeface="Century Gothic" panose="020B0502020202020204" pitchFamily="34" charset="0"/>
            </a:endParaRPr>
          </a:p>
          <a:p>
            <a:pPr indent="450000">
              <a:lnSpc>
                <a:spcPct val="150000"/>
              </a:lnSpc>
            </a:pPr>
            <a:r>
              <a:rPr lang="ru-RU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●</a:t>
            </a:r>
            <a:r>
              <a:rPr lang="ru-RU" sz="1600" b="1" dirty="0">
                <a:latin typeface="Century Gothic" panose="020B0502020202020204" pitchFamily="34" charset="0"/>
              </a:rPr>
              <a:t> 2. Преимущества </a:t>
            </a:r>
          </a:p>
          <a:p>
            <a:pPr indent="450000">
              <a:lnSpc>
                <a:spcPct val="150000"/>
              </a:lnSpc>
            </a:pPr>
            <a:r>
              <a:rPr lang="ru-RU" sz="1600" b="1" dirty="0" smtClean="0">
                <a:latin typeface="Century Gothic" panose="020B0502020202020204" pitchFamily="34" charset="0"/>
              </a:rPr>
              <a:t>информационной </a:t>
            </a:r>
            <a:r>
              <a:rPr lang="ru-RU" sz="1600" b="1" dirty="0">
                <a:latin typeface="Century Gothic" panose="020B0502020202020204" pitchFamily="34" charset="0"/>
              </a:rPr>
              <a:t>системы</a:t>
            </a:r>
            <a:r>
              <a:rPr lang="ru-RU" sz="1600" b="1" dirty="0" smtClean="0">
                <a:latin typeface="Century Gothic" panose="020B0502020202020204" pitchFamily="34" charset="0"/>
              </a:rPr>
              <a:t>:</a:t>
            </a:r>
          </a:p>
          <a:p>
            <a:pPr indent="450000">
              <a:lnSpc>
                <a:spcPct val="150000"/>
              </a:lnSpc>
            </a:pP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6" action="ppaction://hlinksldjump"/>
              </a:rPr>
              <a:t>2.1. Медицинская экосистема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7" action="ppaction://hlinksldjump"/>
              </a:rPr>
              <a:t>2.2. Автоматизация учета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8" action="ppaction://hlinksldjump"/>
              </a:rPr>
              <a:t>2.3. Современное оборудование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9" action="ppaction://hlinksldjump"/>
              </a:rPr>
              <a:t>2.4. Снижение затрат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10" action="ppaction://hlinksldjump"/>
              </a:rPr>
              <a:t>2.5. Прозрачность и открытость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11" action="ppaction://hlinksldjump"/>
              </a:rPr>
              <a:t>2.6. Статистика и аналитика</a:t>
            </a:r>
            <a:endParaRPr lang="ru-RU" sz="1600" dirty="0">
              <a:latin typeface="Century Gothic" panose="020B0502020202020204" pitchFamily="34" charset="0"/>
            </a:endParaRPr>
          </a:p>
          <a:p>
            <a:pPr marL="342900" indent="-342900">
              <a:buFontTx/>
              <a:buChar char="-"/>
            </a:pPr>
            <a:endParaRPr lang="ru-RU" sz="1600" dirty="0">
              <a:latin typeface="Century Gothic" panose="020B0502020202020204" pitchFamily="34" charset="0"/>
            </a:endParaRPr>
          </a:p>
          <a:p>
            <a:pPr indent="450000">
              <a:lnSpc>
                <a:spcPct val="150000"/>
              </a:lnSpc>
            </a:pPr>
            <a:endParaRPr lang="ru-RU" sz="1600" dirty="0" smtClean="0">
              <a:latin typeface="Century Gothic" panose="020B0502020202020204" pitchFamily="34" charset="0"/>
            </a:endParaRPr>
          </a:p>
          <a:p>
            <a:pPr indent="450000">
              <a:lnSpc>
                <a:spcPct val="150000"/>
              </a:lnSpc>
            </a:pPr>
            <a:endParaRPr lang="ru-RU" sz="1600" dirty="0" smtClean="0">
              <a:latin typeface="Century Gothic" panose="020B0502020202020204" pitchFamily="34" charset="0"/>
            </a:endParaRPr>
          </a:p>
          <a:p>
            <a:pPr indent="450000">
              <a:lnSpc>
                <a:spcPct val="150000"/>
              </a:lnSpc>
            </a:pPr>
            <a:endParaRPr lang="ru-RU" sz="1600" dirty="0">
              <a:latin typeface="Century Gothic" panose="020B0502020202020204" pitchFamily="34" charset="0"/>
            </a:endParaRPr>
          </a:p>
          <a:p>
            <a:pPr indent="450000">
              <a:lnSpc>
                <a:spcPct val="150000"/>
              </a:lnSpc>
            </a:pPr>
            <a:r>
              <a:rPr lang="ru-RU" sz="1600" dirty="0" smtClean="0">
                <a:solidFill>
                  <a:srgbClr val="F75B80"/>
                </a:solidFill>
                <a:latin typeface="Century Gothic" panose="020B0502020202020204" pitchFamily="34" charset="0"/>
              </a:rPr>
              <a:t>●</a:t>
            </a:r>
            <a:r>
              <a:rPr lang="ru-RU" sz="1600" dirty="0" smtClean="0">
                <a:latin typeface="Century Gothic" panose="020B0502020202020204" pitchFamily="34" charset="0"/>
              </a:rPr>
              <a:t> </a:t>
            </a:r>
            <a:r>
              <a:rPr lang="ru-RU" sz="1600" b="1" dirty="0">
                <a:latin typeface="Century Gothic" panose="020B0502020202020204" pitchFamily="34" charset="0"/>
              </a:rPr>
              <a:t>3. Поддержка государством:</a:t>
            </a:r>
          </a:p>
          <a:p>
            <a:pPr indent="450000">
              <a:lnSpc>
                <a:spcPct val="150000"/>
              </a:lnSpc>
            </a:pP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12" action="ppaction://hlinksldjump"/>
              </a:rPr>
              <a:t>3.1. </a:t>
            </a:r>
            <a:r>
              <a:rPr lang="ru-RU" sz="1600" dirty="0" smtClean="0">
                <a:latin typeface="Century Gothic" panose="020B0502020202020204" pitchFamily="34" charset="0"/>
                <a:hlinkClick r:id="rId12" action="ppaction://hlinksldjump"/>
              </a:rPr>
              <a:t>Разработка системы 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13" action="ppaction://hlinksldjump"/>
              </a:rPr>
              <a:t>3.2. Приказ Министерства науки и высшего образования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14" action="ppaction://hlinksldjump"/>
              </a:rPr>
              <a:t>3.3. Эффективное использование бюджетных </a:t>
            </a:r>
            <a:r>
              <a:rPr lang="ru-RU" sz="1600" dirty="0" smtClean="0">
                <a:latin typeface="Century Gothic" panose="020B0502020202020204" pitchFamily="34" charset="0"/>
                <a:hlinkClick r:id="rId14" action="ppaction://hlinksldjump"/>
              </a:rPr>
              <a:t>средств</a:t>
            </a:r>
            <a:endParaRPr lang="ru-RU" sz="1600" dirty="0" smtClean="0">
              <a:latin typeface="Century Gothic" panose="020B0502020202020204" pitchFamily="34" charset="0"/>
            </a:endParaRPr>
          </a:p>
          <a:p>
            <a:endParaRPr lang="ru-RU" sz="1600" dirty="0">
              <a:latin typeface="Century Gothic" panose="020B0502020202020204" pitchFamily="34" charset="0"/>
            </a:endParaRPr>
          </a:p>
          <a:p>
            <a:pPr indent="450000"/>
            <a:r>
              <a:rPr lang="ru-RU" sz="1600" b="1" dirty="0">
                <a:solidFill>
                  <a:srgbClr val="E397FB"/>
                </a:solidFill>
                <a:latin typeface="Century Gothic" panose="020B0502020202020204" pitchFamily="34" charset="0"/>
              </a:rPr>
              <a:t>●</a:t>
            </a:r>
            <a:r>
              <a:rPr lang="ru-RU" sz="1600" b="1" dirty="0">
                <a:latin typeface="Century Gothic" panose="020B0502020202020204" pitchFamily="34" charset="0"/>
              </a:rPr>
              <a:t> 4. Новые возможности для исследователей:</a:t>
            </a:r>
          </a:p>
          <a:p>
            <a:pPr indent="450000"/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15" action="ppaction://hlinksldjump"/>
              </a:rPr>
              <a:t>4.1. Доклинические исследования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16" action="ppaction://hlinksldjump"/>
              </a:rPr>
              <a:t>4.2. Повышение осведомленности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17" action="ppaction://hlinksldjump"/>
              </a:rPr>
              <a:t>4.3. Поиск инвесторов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18" action="ppaction://hlinksldjump"/>
              </a:rPr>
              <a:t>4.4. Увеличение мотивации</a:t>
            </a:r>
            <a:endParaRPr lang="ru-RU" sz="1600" dirty="0">
              <a:latin typeface="Century Gothic" panose="020B0502020202020204" pitchFamily="34" charset="0"/>
            </a:endParaRPr>
          </a:p>
          <a:p>
            <a:endParaRPr lang="ru-RU" sz="1600" dirty="0">
              <a:latin typeface="Century Gothic" panose="020B0502020202020204" pitchFamily="34" charset="0"/>
            </a:endParaRPr>
          </a:p>
          <a:p>
            <a:pPr indent="457200"/>
            <a:r>
              <a:rPr lang="ru-RU" sz="1600" b="1" dirty="0">
                <a:solidFill>
                  <a:srgbClr val="B3DFB8"/>
                </a:solidFill>
                <a:latin typeface="Century Gothic" panose="020B0502020202020204" pitchFamily="34" charset="0"/>
              </a:rPr>
              <a:t>●</a:t>
            </a:r>
            <a:r>
              <a:rPr lang="ru-RU" sz="1600" b="1" dirty="0">
                <a:latin typeface="Century Gothic" panose="020B0502020202020204" pitchFamily="34" charset="0"/>
              </a:rPr>
              <a:t> </a:t>
            </a:r>
            <a:r>
              <a:rPr lang="ru-RU" sz="1600" b="1" dirty="0" smtClean="0">
                <a:latin typeface="Century Gothic" panose="020B0502020202020204" pitchFamily="34" charset="0"/>
              </a:rPr>
              <a:t>5</a:t>
            </a:r>
            <a:r>
              <a:rPr lang="ru-RU" sz="1600" b="1" dirty="0">
                <a:latin typeface="Century Gothic" panose="020B0502020202020204" pitchFamily="34" charset="0"/>
              </a:rPr>
              <a:t>. Развитие кадрового потенциала</a:t>
            </a:r>
          </a:p>
          <a:p>
            <a:pPr indent="457200"/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19" action="ppaction://hlinksldjump"/>
              </a:rPr>
              <a:t>5.1</a:t>
            </a:r>
            <a:r>
              <a:rPr lang="ru-RU" sz="1600" dirty="0" smtClean="0">
                <a:latin typeface="Century Gothic" panose="020B0502020202020204" pitchFamily="34" charset="0"/>
                <a:hlinkClick r:id="rId19" action="ppaction://hlinksldjump"/>
              </a:rPr>
              <a:t>. Укрепление кадрового потенциала </a:t>
            </a:r>
            <a:endParaRPr lang="ru-RU" sz="1600" dirty="0">
              <a:latin typeface="Century Gothic" panose="020B0502020202020204" pitchFamily="34" charset="0"/>
            </a:endParaRPr>
          </a:p>
          <a:p>
            <a:r>
              <a:rPr lang="ru-RU" sz="1600" dirty="0">
                <a:latin typeface="Century Gothic" panose="020B0502020202020204" pitchFamily="34" charset="0"/>
                <a:hlinkClick r:id="rId20" action="ppaction://hlinksldjump"/>
              </a:rPr>
              <a:t>5.2. </a:t>
            </a:r>
            <a:r>
              <a:rPr lang="ru-RU" sz="1600" dirty="0" smtClean="0">
                <a:latin typeface="Century Gothic" panose="020B0502020202020204" pitchFamily="34" charset="0"/>
                <a:hlinkClick r:id="rId20" action="ppaction://hlinksldjump"/>
              </a:rPr>
              <a:t>Появление новых рабочих мест</a:t>
            </a:r>
            <a:endParaRPr lang="ru-RU" sz="1600" dirty="0" smtClean="0">
              <a:latin typeface="Century Gothic" panose="020B0502020202020204" pitchFamily="34" charset="0"/>
            </a:endParaRPr>
          </a:p>
          <a:p>
            <a:r>
              <a:rPr lang="ru-RU" sz="1600" dirty="0" smtClean="0">
                <a:latin typeface="Century Gothic" panose="020B0502020202020204" pitchFamily="34" charset="0"/>
                <a:hlinkClick r:id="rId21" action="ppaction://hlinksldjump"/>
              </a:rPr>
              <a:t>5.3</a:t>
            </a:r>
            <a:r>
              <a:rPr lang="ru-RU" sz="1600" dirty="0">
                <a:latin typeface="Century Gothic" panose="020B0502020202020204" pitchFamily="34" charset="0"/>
                <a:hlinkClick r:id="rId21" action="ppaction://hlinksldjump"/>
              </a:rPr>
              <a:t>. Поддержка молодых специалистов</a:t>
            </a:r>
            <a:endParaRPr lang="ru-RU" sz="1600" dirty="0">
              <a:latin typeface="Century Gothic" panose="020B0502020202020204" pitchFamily="34" charset="0"/>
            </a:endParaRPr>
          </a:p>
          <a:p>
            <a:endParaRPr lang="ru-RU" sz="1600" dirty="0">
              <a:latin typeface="Century Gothic" panose="020B050202020202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9909416" y="784464"/>
            <a:ext cx="1212392" cy="1067818"/>
          </a:xfrm>
          <a:prstGeom prst="ellipse">
            <a:avLst/>
          </a:prstGeom>
          <a:solidFill>
            <a:srgbClr val="FCCCD7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9982476" y="3361983"/>
            <a:ext cx="1212392" cy="1067818"/>
          </a:xfrm>
          <a:prstGeom prst="ellipse">
            <a:avLst/>
          </a:prstGeom>
          <a:solidFill>
            <a:srgbClr val="E397FB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90727" y="784464"/>
            <a:ext cx="1212392" cy="1067818"/>
          </a:xfrm>
          <a:prstGeom prst="ellipse">
            <a:avLst/>
          </a:prstGeom>
          <a:solidFill>
            <a:srgbClr val="FCCF92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60690" y="3391269"/>
            <a:ext cx="1212392" cy="10678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983504" y="5057240"/>
            <a:ext cx="1212392" cy="1067818"/>
          </a:xfrm>
          <a:prstGeom prst="ellipse">
            <a:avLst/>
          </a:prstGeom>
          <a:solidFill>
            <a:srgbClr val="B3DFB8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4099" y="1672999"/>
            <a:ext cx="100812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Приказ </a:t>
            </a:r>
            <a:r>
              <a:rPr lang="ru-RU" sz="2000" dirty="0" smtClean="0">
                <a:latin typeface="Century Gothic" panose="020B0502020202020204" pitchFamily="34" charset="0"/>
              </a:rPr>
              <a:t>со стороны государства </a:t>
            </a:r>
            <a:r>
              <a:rPr lang="ru-RU" sz="2000" dirty="0">
                <a:latin typeface="Century Gothic" panose="020B0502020202020204" pitchFamily="34" charset="0"/>
              </a:rPr>
              <a:t>о разработке системы автоматизации учета научных работ </a:t>
            </a:r>
            <a:r>
              <a:rPr lang="ru-RU" sz="2000" b="1" dirty="0" smtClean="0">
                <a:latin typeface="Century Gothic" panose="020B0502020202020204" pitchFamily="34" charset="0"/>
              </a:rPr>
              <a:t>повысит </a:t>
            </a:r>
            <a:r>
              <a:rPr lang="ru-RU" sz="2000" b="1" dirty="0">
                <a:latin typeface="Century Gothic" panose="020B0502020202020204" pitchFamily="34" charset="0"/>
              </a:rPr>
              <a:t>мотивацию исследователей</a:t>
            </a:r>
            <a:r>
              <a:rPr lang="ru-RU" sz="2000" dirty="0">
                <a:latin typeface="Century Gothic" panose="020B0502020202020204" pitchFamily="34" charset="0"/>
              </a:rPr>
              <a:t>, предоставляя им более эффективный способ отслеживания и управления своими исследованиями. Система автоматизации может упростить процесс регистрации и анализа данных, а также обеспечить доступ к информации о других исследованиях в данной области. Это может помочь исследователям более эффективно планировать и проводить свои исследования, а также улучшить их результаты</a:t>
            </a:r>
            <a:r>
              <a:rPr lang="ru-RU" sz="2000" dirty="0" smtClean="0">
                <a:latin typeface="Century Gothic" panose="020B0502020202020204" pitchFamily="34" charset="0"/>
              </a:rPr>
              <a:t>.</a:t>
            </a:r>
          </a:p>
          <a:p>
            <a:pPr algn="ctr"/>
            <a:endParaRPr lang="ru-RU" sz="2000" dirty="0">
              <a:latin typeface="Century Gothic" panose="020B0502020202020204" pitchFamily="34" charset="0"/>
            </a:endParaRP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Исследователям удобнее пользоваться автоматизированной системой учета их работ, так как она позволяет им </a:t>
            </a:r>
            <a:r>
              <a:rPr lang="ru-RU" sz="2000" b="1" dirty="0">
                <a:latin typeface="Century Gothic" panose="020B0502020202020204" pitchFamily="34" charset="0"/>
              </a:rPr>
              <a:t>быстро и эффективно </a:t>
            </a:r>
            <a:r>
              <a:rPr lang="ru-RU" sz="2000" dirty="0">
                <a:latin typeface="Century Gothic" panose="020B0502020202020204" pitchFamily="34" charset="0"/>
              </a:rPr>
              <a:t>регистрировать свои результаты, анализировать данные и получать доступ к информации о других исследованиях. Это экономит время и ресурсы, а также повышает качество исследований</a:t>
            </a:r>
            <a:r>
              <a:rPr lang="ru-RU" sz="2000" dirty="0" smtClean="0">
                <a:latin typeface="Century Gothic" panose="020B0502020202020204" pitchFamily="34" charset="0"/>
              </a:rPr>
              <a:t>.</a:t>
            </a:r>
            <a:endParaRPr lang="ru-RU" sz="2000" i="0" dirty="0">
              <a:effectLst/>
              <a:latin typeface="Century Gothic" panose="020B0502020202020204" pitchFamily="34" charset="0"/>
            </a:endParaRPr>
          </a:p>
          <a:p>
            <a:pPr algn="ctr"/>
            <a:endParaRPr lang="ru-RU" sz="2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169289" y="849209"/>
            <a:ext cx="100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E397FB"/>
                </a:solidFill>
                <a:latin typeface="Century Gothic" panose="020B0502020202020204" pitchFamily="34" charset="0"/>
              </a:rPr>
              <a:t>Увеличение мотивации</a:t>
            </a:r>
            <a:endParaRPr lang="ru-RU" sz="2800" b="1" dirty="0">
              <a:solidFill>
                <a:srgbClr val="E397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297274" y="-814087"/>
            <a:ext cx="3067408" cy="1977452"/>
          </a:xfrm>
          <a:prstGeom prst="ellipse">
            <a:avLst/>
          </a:prstGeom>
          <a:solidFill>
            <a:srgbClr val="E397FB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516286" y="-671793"/>
            <a:ext cx="3696792" cy="2265461"/>
          </a:xfrm>
          <a:prstGeom prst="ellipse">
            <a:avLst/>
          </a:prstGeom>
          <a:gradFill flip="none" rotWithShape="1">
            <a:gsLst>
              <a:gs pos="0">
                <a:srgbClr val="E397FB">
                  <a:tint val="66000"/>
                  <a:satMod val="160000"/>
                </a:srgbClr>
              </a:gs>
              <a:gs pos="50000">
                <a:srgbClr val="E397FB">
                  <a:tint val="44500"/>
                  <a:satMod val="160000"/>
                </a:srgbClr>
              </a:gs>
              <a:gs pos="100000">
                <a:srgbClr val="E397FB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E397FB"/>
                </a:solidFill>
              </a:rPr>
              <a:t>На главную</a:t>
            </a:r>
            <a:endParaRPr lang="ru-RU" dirty="0">
              <a:solidFill>
                <a:srgbClr val="E397FB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E397FB"/>
                </a:solidFill>
              </a:rPr>
              <a:t>К карте метро</a:t>
            </a:r>
            <a:endParaRPr lang="ru-RU" dirty="0">
              <a:solidFill>
                <a:srgbClr val="E397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4098" y="2170332"/>
            <a:ext cx="100812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Развитие учета НИОКТР и укрепление кадрового потенциала в здравоохранении тесно связаны и взаимозависимы. С одной стороны, развитие учета НИОКТР способствует укреплению кадрового потенциала, создавая </a:t>
            </a:r>
            <a:r>
              <a:rPr lang="ru-RU" sz="2000" b="1" dirty="0">
                <a:latin typeface="Century Gothic" panose="020B0502020202020204" pitchFamily="34" charset="0"/>
              </a:rPr>
              <a:t>новые рабочие места </a:t>
            </a:r>
            <a:r>
              <a:rPr lang="ru-RU" sz="2000" dirty="0">
                <a:latin typeface="Century Gothic" panose="020B0502020202020204" pitchFamily="34" charset="0"/>
              </a:rPr>
              <a:t>для медицинских работников и </a:t>
            </a:r>
            <a:r>
              <a:rPr lang="ru-RU" sz="2000" b="1" dirty="0">
                <a:latin typeface="Century Gothic" panose="020B0502020202020204" pitchFamily="34" charset="0"/>
              </a:rPr>
              <a:t>улучшая условия их труда</a:t>
            </a:r>
            <a:r>
              <a:rPr lang="ru-RU" sz="2000" dirty="0">
                <a:latin typeface="Century Gothic" panose="020B0502020202020204" pitchFamily="34" charset="0"/>
              </a:rPr>
              <a:t>. С другой стороны, укрепление кадрового потенциала способствует развитию учета НИОКТР, так как более квалифицированные и опытные медицинские работники могут </a:t>
            </a:r>
            <a:r>
              <a:rPr lang="ru-RU" sz="2000" b="1" dirty="0">
                <a:latin typeface="Century Gothic" panose="020B0502020202020204" pitchFamily="34" charset="0"/>
              </a:rPr>
              <a:t>более эффективно использовать новые методы и технологии</a:t>
            </a:r>
            <a:r>
              <a:rPr lang="ru-RU" sz="2000" dirty="0">
                <a:latin typeface="Century Gothic" panose="020B0502020202020204" pitchFamily="34" charset="0"/>
              </a:rPr>
              <a:t>, разрабатывать новые подходы к лечению и профилактике заболеваний, что в конечном итоге приводит к более эффективному использованию бюджетных средств и улучшению качества медицинской помощи.</a:t>
            </a:r>
            <a:endParaRPr lang="ru-RU" sz="2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169288" y="1109960"/>
            <a:ext cx="100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B3DFB8"/>
                </a:solidFill>
                <a:latin typeface="Century Gothic" panose="020B0502020202020204" pitchFamily="34" charset="0"/>
              </a:rPr>
              <a:t>Укрепление кадрового потенциала</a:t>
            </a:r>
            <a:endParaRPr lang="ru-RU" sz="2800" b="1" dirty="0">
              <a:solidFill>
                <a:srgbClr val="B3DFB8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524202" y="-867492"/>
            <a:ext cx="3984168" cy="1977452"/>
          </a:xfrm>
          <a:prstGeom prst="ellipse">
            <a:avLst/>
          </a:prstGeom>
          <a:solidFill>
            <a:srgbClr val="B3DFB8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468389" y="-611992"/>
            <a:ext cx="3696792" cy="2265461"/>
          </a:xfrm>
          <a:prstGeom prst="ellipse">
            <a:avLst/>
          </a:prstGeom>
          <a:solidFill>
            <a:srgbClr val="E7F5E9"/>
          </a:soli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B3DFB8"/>
                </a:solidFill>
              </a:rPr>
              <a:t>На</a:t>
            </a:r>
            <a:r>
              <a:rPr lang="ru-RU" dirty="0" smtClean="0">
                <a:solidFill>
                  <a:srgbClr val="E397FB"/>
                </a:solidFill>
              </a:rPr>
              <a:t> </a:t>
            </a:r>
            <a:r>
              <a:rPr lang="ru-RU" dirty="0" smtClean="0">
                <a:solidFill>
                  <a:srgbClr val="B3DFB8"/>
                </a:solidFill>
              </a:rPr>
              <a:t>главную</a:t>
            </a:r>
            <a:endParaRPr lang="ru-RU" dirty="0">
              <a:solidFill>
                <a:srgbClr val="B3DFB8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B3DFB8"/>
                </a:solidFill>
              </a:rPr>
              <a:t>К карте метро</a:t>
            </a:r>
            <a:endParaRPr lang="ru-RU" dirty="0">
              <a:solidFill>
                <a:srgbClr val="B3D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62150" y="2038633"/>
            <a:ext cx="1035319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Создание автоматизированной системы учета НИОКТР может открыть новые возможности для появления рабочих мест в сфере информационных технологий и медицины. </a:t>
            </a:r>
            <a:r>
              <a:rPr lang="ru-RU" sz="2000" b="1" dirty="0">
                <a:latin typeface="Century Gothic" panose="020B0502020202020204" pitchFamily="34" charset="0"/>
              </a:rPr>
              <a:t>Разработчики</a:t>
            </a:r>
            <a:r>
              <a:rPr lang="ru-RU" sz="2000" dirty="0">
                <a:latin typeface="Century Gothic" panose="020B0502020202020204" pitchFamily="34" charset="0"/>
              </a:rPr>
              <a:t> программного обеспечения и </a:t>
            </a:r>
            <a:r>
              <a:rPr lang="ru-RU" sz="2000" b="1" dirty="0">
                <a:latin typeface="Century Gothic" panose="020B0502020202020204" pitchFamily="34" charset="0"/>
              </a:rPr>
              <a:t>специалисты</a:t>
            </a:r>
            <a:r>
              <a:rPr lang="ru-RU" sz="2000" dirty="0">
                <a:latin typeface="Century Gothic" panose="020B0502020202020204" pitchFamily="34" charset="0"/>
              </a:rPr>
              <a:t> по информационным системам могут создавать новые рабочие места, связанные с разработкой и поддержкой автоматизированной системы учета. </a:t>
            </a:r>
            <a:endParaRPr lang="ru-RU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2000" b="1" dirty="0" smtClean="0">
                <a:latin typeface="Century Gothic" panose="020B0502020202020204" pitchFamily="34" charset="0"/>
              </a:rPr>
              <a:t>Медицинские </a:t>
            </a:r>
            <a:r>
              <a:rPr lang="ru-RU" sz="2000" b="1" dirty="0">
                <a:latin typeface="Century Gothic" panose="020B0502020202020204" pitchFamily="34" charset="0"/>
              </a:rPr>
              <a:t>работники</a:t>
            </a:r>
            <a:r>
              <a:rPr lang="ru-RU" sz="2000" dirty="0">
                <a:latin typeface="Century Gothic" panose="020B0502020202020204" pitchFamily="34" charset="0"/>
              </a:rPr>
              <a:t>, в свою очередь, могут получить новые рабочие места, связанные с использованием автоматизированной системы в своей профессиональной </a:t>
            </a:r>
            <a:r>
              <a:rPr lang="ru-RU" sz="2000" dirty="0" smtClean="0">
                <a:latin typeface="Century Gothic" panose="020B0502020202020204" pitchFamily="34" charset="0"/>
              </a:rPr>
              <a:t>деятельности. Научные организации пересматривают должности </a:t>
            </a:r>
            <a:r>
              <a:rPr lang="ru-RU" sz="2000" b="1" dirty="0" smtClean="0">
                <a:latin typeface="Century Gothic" panose="020B0502020202020204" pitchFamily="34" charset="0"/>
              </a:rPr>
              <a:t>ученых секретарей</a:t>
            </a:r>
            <a:r>
              <a:rPr lang="ru-RU" sz="2000" dirty="0" smtClean="0">
                <a:latin typeface="Century Gothic" panose="020B0502020202020204" pitchFamily="34" charset="0"/>
              </a:rPr>
              <a:t>, привлекая их к работе в системе. Кроме </a:t>
            </a:r>
            <a:r>
              <a:rPr lang="ru-RU" sz="2000" dirty="0">
                <a:latin typeface="Century Gothic" panose="020B0502020202020204" pitchFamily="34" charset="0"/>
              </a:rPr>
              <a:t>того, создание такой системы может привлечь иностранные инвестиции и способствовать развитию </a:t>
            </a:r>
            <a:r>
              <a:rPr lang="ru-RU" sz="2000" b="1" dirty="0">
                <a:latin typeface="Century Gothic" panose="020B0502020202020204" pitchFamily="34" charset="0"/>
              </a:rPr>
              <a:t>международного сотрудничества </a:t>
            </a:r>
            <a:r>
              <a:rPr lang="ru-RU" sz="2000" dirty="0">
                <a:latin typeface="Century Gothic" panose="020B0502020202020204" pitchFamily="34" charset="0"/>
              </a:rPr>
              <a:t>в сфере медицины и информационных технологий</a:t>
            </a:r>
            <a:r>
              <a:rPr lang="ru-RU" sz="2000" dirty="0" smtClean="0">
                <a:latin typeface="Century Gothic" panose="020B0502020202020204" pitchFamily="34" charset="0"/>
              </a:rPr>
              <a:t>. </a:t>
            </a:r>
            <a:endParaRPr lang="ru-RU" sz="2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033314" y="1187802"/>
            <a:ext cx="100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B3DFB8"/>
                </a:solidFill>
                <a:latin typeface="Century Gothic" panose="020B0502020202020204" pitchFamily="34" charset="0"/>
              </a:rPr>
              <a:t>Появление новых рабочих мест</a:t>
            </a:r>
            <a:endParaRPr lang="ru-RU" sz="2800" b="1" dirty="0">
              <a:solidFill>
                <a:srgbClr val="B3DFB8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524202" y="-867492"/>
            <a:ext cx="3984168" cy="1977452"/>
          </a:xfrm>
          <a:prstGeom prst="ellipse">
            <a:avLst/>
          </a:prstGeom>
          <a:solidFill>
            <a:srgbClr val="B3DFB8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468389" y="-611992"/>
            <a:ext cx="3696792" cy="2265461"/>
          </a:xfrm>
          <a:prstGeom prst="ellipse">
            <a:avLst/>
          </a:prstGeom>
          <a:solidFill>
            <a:srgbClr val="E7F5E9"/>
          </a:soli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B3DFB8"/>
                </a:solidFill>
              </a:rPr>
              <a:t>На</a:t>
            </a:r>
            <a:r>
              <a:rPr lang="ru-RU" dirty="0" smtClean="0">
                <a:solidFill>
                  <a:srgbClr val="E397FB"/>
                </a:solidFill>
              </a:rPr>
              <a:t> </a:t>
            </a:r>
            <a:r>
              <a:rPr lang="ru-RU" dirty="0" smtClean="0">
                <a:solidFill>
                  <a:srgbClr val="B3DFB8"/>
                </a:solidFill>
              </a:rPr>
              <a:t>главную</a:t>
            </a:r>
            <a:endParaRPr lang="ru-RU" dirty="0">
              <a:solidFill>
                <a:srgbClr val="B3DFB8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B3DFB8"/>
                </a:solidFill>
              </a:rPr>
              <a:t>К карте метро</a:t>
            </a:r>
            <a:endParaRPr lang="ru-RU" dirty="0">
              <a:solidFill>
                <a:srgbClr val="B3D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7426" y="2365204"/>
            <a:ext cx="96826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Поддержка молодых специалистов является важным направлением укрепления кадрового потенциала в области здравоохранения. Молодым специалистам предоставляются </a:t>
            </a:r>
            <a:r>
              <a:rPr lang="ru-RU" sz="2000" b="1" dirty="0">
                <a:latin typeface="Century Gothic" panose="020B0502020202020204" pitchFamily="34" charset="0"/>
              </a:rPr>
              <a:t>различные меры поддержки</a:t>
            </a:r>
            <a:r>
              <a:rPr lang="ru-RU" sz="2000" dirty="0">
                <a:latin typeface="Century Gothic" panose="020B0502020202020204" pitchFamily="34" charset="0"/>
              </a:rPr>
              <a:t>, такие как предоставление жилья, предоставление стипендий и грантов на обучение, а также возможность участия в научных исследованиях и разработках. Кроме того, молодым специалистам предоставляется возможность профессионального роста и развития, а также </a:t>
            </a:r>
            <a:r>
              <a:rPr lang="ru-RU" sz="2000" b="1" dirty="0">
                <a:latin typeface="Century Gothic" panose="020B0502020202020204" pitchFamily="34" charset="0"/>
              </a:rPr>
              <a:t>содействие в трудоустройстве</a:t>
            </a:r>
            <a:r>
              <a:rPr lang="ru-RU" sz="2000" dirty="0">
                <a:latin typeface="Century Gothic" panose="020B0502020202020204" pitchFamily="34" charset="0"/>
              </a:rPr>
              <a:t>. </a:t>
            </a:r>
            <a:endParaRPr lang="ru-RU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Поддержка </a:t>
            </a:r>
            <a:r>
              <a:rPr lang="ru-RU" sz="2000" dirty="0">
                <a:latin typeface="Century Gothic" panose="020B0502020202020204" pitchFamily="34" charset="0"/>
              </a:rPr>
              <a:t>молодых специалистов способствует привлечению молодых кадров в сферу здравоохранения, что в свою очередь способствует укреплению кадрового потенциала и развитию учета НИОКТР.</a:t>
            </a:r>
            <a:endParaRPr lang="ru-RU" sz="2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033313" y="1502532"/>
            <a:ext cx="100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B3DFB8"/>
                </a:solidFill>
                <a:latin typeface="Century Gothic" panose="020B0502020202020204" pitchFamily="34" charset="0"/>
              </a:rPr>
              <a:t>Поддержка молодых специалистов</a:t>
            </a:r>
            <a:endParaRPr lang="ru-RU" sz="2800" b="1" dirty="0">
              <a:solidFill>
                <a:srgbClr val="B3DFB8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524202" y="-867493"/>
            <a:ext cx="3984168" cy="2278281"/>
          </a:xfrm>
          <a:prstGeom prst="ellipse">
            <a:avLst/>
          </a:prstGeom>
          <a:solidFill>
            <a:srgbClr val="B3DFB8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468389" y="-611992"/>
            <a:ext cx="3696792" cy="2637744"/>
          </a:xfrm>
          <a:prstGeom prst="ellipse">
            <a:avLst/>
          </a:prstGeom>
          <a:solidFill>
            <a:srgbClr val="E7F5E9"/>
          </a:soli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B3DFB8"/>
                </a:solidFill>
              </a:rPr>
              <a:t>На</a:t>
            </a:r>
            <a:r>
              <a:rPr lang="ru-RU" dirty="0" smtClean="0">
                <a:solidFill>
                  <a:srgbClr val="E397FB"/>
                </a:solidFill>
              </a:rPr>
              <a:t> </a:t>
            </a:r>
            <a:r>
              <a:rPr lang="ru-RU" dirty="0" smtClean="0">
                <a:solidFill>
                  <a:srgbClr val="B3DFB8"/>
                </a:solidFill>
              </a:rPr>
              <a:t>главную</a:t>
            </a:r>
            <a:endParaRPr lang="ru-RU" dirty="0">
              <a:solidFill>
                <a:srgbClr val="B3DFB8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B3DFB8"/>
                </a:solidFill>
              </a:rPr>
              <a:t>К карте метро</a:t>
            </a:r>
            <a:endParaRPr lang="ru-RU" dirty="0">
              <a:solidFill>
                <a:srgbClr val="B3D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472717" y="-427785"/>
            <a:ext cx="6498929" cy="3791768"/>
          </a:xfrm>
          <a:prstGeom prst="ellipse">
            <a:avLst/>
          </a:prstGeom>
          <a:solidFill>
            <a:srgbClr val="FCCCD7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906575" y="1"/>
            <a:ext cx="5610407" cy="3971164"/>
          </a:xfrm>
          <a:prstGeom prst="ellipse">
            <a:avLst/>
          </a:prstGeom>
          <a:gradFill flip="none" rotWithShape="1">
            <a:gsLst>
              <a:gs pos="0">
                <a:srgbClr val="F75B80">
                  <a:tint val="66000"/>
                  <a:satMod val="160000"/>
                </a:srgbClr>
              </a:gs>
              <a:gs pos="50000">
                <a:srgbClr val="F75B80">
                  <a:tint val="44500"/>
                  <a:satMod val="160000"/>
                </a:srgbClr>
              </a:gs>
              <a:gs pos="100000">
                <a:srgbClr val="F75B8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066425" y="2556959"/>
            <a:ext cx="5544672" cy="29016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316226" y="1776226"/>
            <a:ext cx="6186529" cy="3730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-2103119" y="2317385"/>
            <a:ext cx="7104612" cy="3074370"/>
          </a:xfrm>
          <a:prstGeom prst="ellipse">
            <a:avLst/>
          </a:prstGeom>
          <a:solidFill>
            <a:srgbClr val="FCCF92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15100" y="3422388"/>
            <a:ext cx="9752900" cy="4372657"/>
          </a:xfrm>
          <a:prstGeom prst="ellipse">
            <a:avLst/>
          </a:prstGeom>
          <a:gradFill flip="none" rotWithShape="1">
            <a:gsLst>
              <a:gs pos="0">
                <a:srgbClr val="FCCF92">
                  <a:tint val="66000"/>
                  <a:satMod val="160000"/>
                </a:srgbClr>
              </a:gs>
              <a:gs pos="50000">
                <a:srgbClr val="FCCF92">
                  <a:tint val="44500"/>
                  <a:satMod val="160000"/>
                </a:srgbClr>
              </a:gs>
              <a:gs pos="100000">
                <a:srgbClr val="FCCF92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781006" y="500860"/>
            <a:ext cx="4784355" cy="2380369"/>
          </a:xfrm>
          <a:prstGeom prst="ellipse">
            <a:avLst/>
          </a:prstGeom>
          <a:solidFill>
            <a:srgbClr val="E397FB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50763" y="-427785"/>
            <a:ext cx="5697587" cy="3905741"/>
          </a:xfrm>
          <a:prstGeom prst="ellipse">
            <a:avLst/>
          </a:prstGeom>
          <a:gradFill flip="none" rotWithShape="1">
            <a:gsLst>
              <a:gs pos="0">
                <a:srgbClr val="E397FB">
                  <a:tint val="66000"/>
                  <a:satMod val="160000"/>
                </a:srgbClr>
              </a:gs>
              <a:gs pos="50000">
                <a:srgbClr val="E397FB">
                  <a:tint val="44500"/>
                  <a:satMod val="160000"/>
                </a:srgbClr>
              </a:gs>
              <a:gs pos="100000">
                <a:srgbClr val="E397FB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75B80"/>
            </a:solidFill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49651"/>
            <a:ext cx="9144000" cy="2387600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Century Gothic" panose="020B0502020202020204" pitchFamily="34" charset="0"/>
              </a:rPr>
              <a:t>Спасибо за внимание!</a:t>
            </a:r>
            <a:endParaRPr lang="ru-RU" sz="4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Скругленная соединительная линия 3"/>
          <p:cNvCxnSpPr/>
          <p:nvPr/>
        </p:nvCxnSpPr>
        <p:spPr>
          <a:xfrm>
            <a:off x="1395314" y="1088289"/>
            <a:ext cx="10073874" cy="3303734"/>
          </a:xfrm>
          <a:prstGeom prst="curvedConnector3">
            <a:avLst>
              <a:gd name="adj1" fmla="val 50000"/>
            </a:avLst>
          </a:prstGeom>
          <a:ln w="76200">
            <a:solidFill>
              <a:srgbClr val="E397FB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8"/>
          <p:cNvCxnSpPr/>
          <p:nvPr/>
        </p:nvCxnSpPr>
        <p:spPr>
          <a:xfrm flipV="1">
            <a:off x="927463" y="1567544"/>
            <a:ext cx="11064240" cy="457965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Кольцо 11"/>
          <p:cNvSpPr/>
          <p:nvPr/>
        </p:nvSpPr>
        <p:spPr>
          <a:xfrm>
            <a:off x="4447296" y="1393244"/>
            <a:ext cx="4290179" cy="4143053"/>
          </a:xfrm>
          <a:prstGeom prst="donut">
            <a:avLst>
              <a:gd name="adj" fmla="val 1792"/>
            </a:avLst>
          </a:prstGeom>
          <a:solidFill>
            <a:srgbClr val="FCCF92"/>
          </a:solidFill>
          <a:ln>
            <a:solidFill>
              <a:srgbClr val="FCC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4" name="Скругленная соединительная линия 13"/>
          <p:cNvCxnSpPr/>
          <p:nvPr/>
        </p:nvCxnSpPr>
        <p:spPr>
          <a:xfrm rot="16200000" flipH="1">
            <a:off x="6730418" y="1578361"/>
            <a:ext cx="4902921" cy="2532718"/>
          </a:xfrm>
          <a:prstGeom prst="curvedConnector3">
            <a:avLst>
              <a:gd name="adj1" fmla="val 50000"/>
            </a:avLst>
          </a:prstGeom>
          <a:ln w="76200">
            <a:solidFill>
              <a:srgbClr val="F75B8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Овал 19">
            <a:hlinkClick r:id="rId2" action="ppaction://hlinksldjump"/>
          </p:cNvPr>
          <p:cNvSpPr/>
          <p:nvPr/>
        </p:nvSpPr>
        <p:spPr>
          <a:xfrm>
            <a:off x="8319543" y="2093323"/>
            <a:ext cx="412362" cy="4164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F7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hlinkClick r:id="rId3" action="ppaction://hlinksldjump"/>
          </p:cNvPr>
          <p:cNvSpPr/>
          <p:nvPr/>
        </p:nvSpPr>
        <p:spPr>
          <a:xfrm>
            <a:off x="7988590" y="1810390"/>
            <a:ext cx="417387" cy="4132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CC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 rot="394892">
            <a:off x="7858478" y="1798952"/>
            <a:ext cx="916907" cy="889089"/>
          </a:xfrm>
          <a:custGeom>
            <a:avLst/>
            <a:gdLst>
              <a:gd name="connsiteX0" fmla="*/ 214951 w 999446"/>
              <a:gd name="connsiteY0" fmla="*/ 17646 h 1004210"/>
              <a:gd name="connsiteX1" fmla="*/ 32071 w 999446"/>
              <a:gd name="connsiteY1" fmla="*/ 814481 h 1004210"/>
              <a:gd name="connsiteX2" fmla="*/ 763591 w 999446"/>
              <a:gd name="connsiteY2" fmla="*/ 971235 h 1004210"/>
              <a:gd name="connsiteX3" fmla="*/ 972596 w 999446"/>
              <a:gd name="connsiteY3" fmla="*/ 318092 h 1004210"/>
              <a:gd name="connsiteX4" fmla="*/ 214951 w 999446"/>
              <a:gd name="connsiteY4" fmla="*/ 17646 h 100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46" h="1004210">
                <a:moveTo>
                  <a:pt x="214951" y="17646"/>
                </a:moveTo>
                <a:cubicBezTo>
                  <a:pt x="58197" y="100377"/>
                  <a:pt x="-59369" y="655550"/>
                  <a:pt x="32071" y="814481"/>
                </a:cubicBezTo>
                <a:cubicBezTo>
                  <a:pt x="123511" y="973412"/>
                  <a:pt x="606837" y="1053966"/>
                  <a:pt x="763591" y="971235"/>
                </a:cubicBezTo>
                <a:cubicBezTo>
                  <a:pt x="920345" y="888504"/>
                  <a:pt x="1059682" y="474846"/>
                  <a:pt x="972596" y="318092"/>
                </a:cubicBezTo>
                <a:cubicBezTo>
                  <a:pt x="885510" y="161338"/>
                  <a:pt x="371705" y="-65085"/>
                  <a:pt x="214951" y="17646"/>
                </a:cubicBezTo>
                <a:close/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hlinkClick r:id="rId4" action="ppaction://hlinksldjump"/>
          </p:cNvPr>
          <p:cNvSpPr/>
          <p:nvPr/>
        </p:nvSpPr>
        <p:spPr>
          <a:xfrm>
            <a:off x="7918123" y="2227377"/>
            <a:ext cx="418131" cy="38061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hlinkClick r:id="rId5" action="ppaction://hlinksldjump"/>
          </p:cNvPr>
          <p:cNvSpPr/>
          <p:nvPr/>
        </p:nvSpPr>
        <p:spPr>
          <a:xfrm>
            <a:off x="3144614" y="5771371"/>
            <a:ext cx="322946" cy="2975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hlinkClick r:id="rId6" action="ppaction://hlinksldjump"/>
          </p:cNvPr>
          <p:cNvSpPr/>
          <p:nvPr/>
        </p:nvSpPr>
        <p:spPr>
          <a:xfrm>
            <a:off x="5365165" y="5099659"/>
            <a:ext cx="322946" cy="3338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CC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hlinkClick r:id="rId7" action="ppaction://hlinksldjump"/>
          </p:cNvPr>
          <p:cNvSpPr/>
          <p:nvPr/>
        </p:nvSpPr>
        <p:spPr>
          <a:xfrm>
            <a:off x="5299002" y="1615088"/>
            <a:ext cx="322946" cy="3338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CC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hlinkClick r:id="rId8" action="ppaction://hlinksldjump"/>
          </p:cNvPr>
          <p:cNvSpPr/>
          <p:nvPr/>
        </p:nvSpPr>
        <p:spPr>
          <a:xfrm>
            <a:off x="4984960" y="1752223"/>
            <a:ext cx="322946" cy="333828"/>
          </a:xfrm>
          <a:prstGeom prst="ellipse">
            <a:avLst/>
          </a:prstGeom>
          <a:ln w="38100">
            <a:solidFill>
              <a:srgbClr val="E397F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hlinkClick r:id="rId9" action="ppaction://hlinksldjump"/>
          </p:cNvPr>
          <p:cNvSpPr/>
          <p:nvPr/>
        </p:nvSpPr>
        <p:spPr>
          <a:xfrm>
            <a:off x="10066716" y="4299141"/>
            <a:ext cx="322946" cy="333828"/>
          </a:xfrm>
          <a:prstGeom prst="ellipse">
            <a:avLst/>
          </a:prstGeom>
          <a:ln w="38100">
            <a:solidFill>
              <a:srgbClr val="E397F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hlinkClick r:id="rId10" action="ppaction://hlinksldjump"/>
          </p:cNvPr>
          <p:cNvSpPr/>
          <p:nvPr/>
        </p:nvSpPr>
        <p:spPr>
          <a:xfrm>
            <a:off x="10334591" y="4097037"/>
            <a:ext cx="322946" cy="3338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7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hlinkClick r:id="rId11" action="ppaction://hlinksldjump"/>
          </p:cNvPr>
          <p:cNvSpPr/>
          <p:nvPr/>
        </p:nvSpPr>
        <p:spPr>
          <a:xfrm>
            <a:off x="9823253" y="1625057"/>
            <a:ext cx="322946" cy="303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21482" y="1408983"/>
            <a:ext cx="35492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CCF92"/>
                </a:solidFill>
              </a:rPr>
              <a:t>● </a:t>
            </a:r>
            <a:r>
              <a:rPr lang="ru-RU" sz="1600" dirty="0" smtClean="0">
                <a:latin typeface="Century Gothic" panose="020B0502020202020204" pitchFamily="34" charset="0"/>
              </a:rPr>
              <a:t>Медицинская наука </a:t>
            </a:r>
          </a:p>
          <a:p>
            <a:r>
              <a:rPr lang="ru-RU" sz="1600" dirty="0" smtClean="0">
                <a:latin typeface="Century Gothic" panose="020B0502020202020204" pitchFamily="34" charset="0"/>
              </a:rPr>
              <a:t>для человека</a:t>
            </a:r>
            <a:endParaRPr lang="ru-RU" sz="3200" dirty="0" smtClean="0">
              <a:solidFill>
                <a:srgbClr val="FCCF92"/>
              </a:solidFill>
              <a:latin typeface="Century Gothic" panose="020B0502020202020204" pitchFamily="34" charset="0"/>
            </a:endParaRPr>
          </a:p>
          <a:p>
            <a:r>
              <a:rPr lang="ru-RU" sz="3200" dirty="0" smtClean="0">
                <a:solidFill>
                  <a:srgbClr val="E397FB"/>
                </a:solidFill>
              </a:rPr>
              <a:t>● </a:t>
            </a:r>
            <a:r>
              <a:rPr lang="ru-RU" sz="1600" dirty="0" smtClean="0">
                <a:latin typeface="Century Gothic" panose="020B0502020202020204" pitchFamily="34" charset="0"/>
              </a:rPr>
              <a:t>Новые возможности </a:t>
            </a:r>
          </a:p>
          <a:p>
            <a:r>
              <a:rPr lang="ru-RU" sz="1600" dirty="0" smtClean="0">
                <a:latin typeface="Century Gothic" panose="020B0502020202020204" pitchFamily="34" charset="0"/>
              </a:rPr>
              <a:t>для исследователей</a:t>
            </a:r>
            <a:endParaRPr lang="ru-RU" sz="3200" dirty="0">
              <a:solidFill>
                <a:srgbClr val="E397FB"/>
              </a:solidFill>
            </a:endParaRPr>
          </a:p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● </a:t>
            </a:r>
            <a:r>
              <a:rPr lang="ru-RU" sz="1600" dirty="0" smtClean="0">
                <a:latin typeface="Century Gothic" panose="020B0502020202020204" pitchFamily="34" charset="0"/>
              </a:rPr>
              <a:t> Преимущества информационной системы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ru-RU" sz="3200" dirty="0" smtClean="0">
                <a:solidFill>
                  <a:srgbClr val="F75B80"/>
                </a:solidFill>
              </a:rPr>
              <a:t>● </a:t>
            </a:r>
            <a:r>
              <a:rPr lang="ru-RU" sz="1600" dirty="0">
                <a:latin typeface="Century Gothic" panose="020B0502020202020204" pitchFamily="34" charset="0"/>
              </a:rPr>
              <a:t>Поддержка </a:t>
            </a:r>
            <a:r>
              <a:rPr lang="ru-RU" sz="1600" dirty="0" smtClean="0">
                <a:latin typeface="Century Gothic" panose="020B0502020202020204" pitchFamily="34" charset="0"/>
              </a:rPr>
              <a:t>государством</a:t>
            </a:r>
          </a:p>
          <a:p>
            <a:r>
              <a:rPr lang="ru-RU" sz="3200" dirty="0">
                <a:solidFill>
                  <a:srgbClr val="B3DFB8"/>
                </a:solidFill>
              </a:rPr>
              <a:t>● </a:t>
            </a:r>
            <a:r>
              <a:rPr lang="ru-RU" sz="1600" dirty="0" smtClean="0">
                <a:latin typeface="Century Gothic" panose="020B0502020202020204" pitchFamily="34" charset="0"/>
              </a:rPr>
              <a:t>Развитие кадрового потенциала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sp>
        <p:nvSpPr>
          <p:cNvPr id="7" name="Прямоугольник 6">
            <a:hlinkClick r:id="rId10" action="ppaction://hlinksldjump"/>
          </p:cNvPr>
          <p:cNvSpPr/>
          <p:nvPr/>
        </p:nvSpPr>
        <p:spPr>
          <a:xfrm>
            <a:off x="10657537" y="3727666"/>
            <a:ext cx="926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Приказ </a:t>
            </a:r>
          </a:p>
          <a:p>
            <a:pPr algn="ctr"/>
            <a:r>
              <a:rPr lang="ru-RU" sz="1400" dirty="0" err="1" smtClean="0">
                <a:latin typeface="Century Gothic" panose="020B0502020202020204" pitchFamily="34" charset="0"/>
              </a:rPr>
              <a:t>Минобр</a:t>
            </a:r>
            <a:endParaRPr lang="ru-RU" sz="1400" dirty="0"/>
          </a:p>
        </p:txBody>
      </p:sp>
      <p:sp>
        <p:nvSpPr>
          <p:cNvPr id="32" name="Прямоугольник 31">
            <a:hlinkClick r:id="rId9" action="ppaction://hlinksldjump"/>
          </p:cNvPr>
          <p:cNvSpPr/>
          <p:nvPr/>
        </p:nvSpPr>
        <p:spPr>
          <a:xfrm>
            <a:off x="8843121" y="4397370"/>
            <a:ext cx="1244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Увеличение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мотивации</a:t>
            </a:r>
            <a:endParaRPr lang="ru-RU" sz="1400" dirty="0"/>
          </a:p>
        </p:txBody>
      </p:sp>
      <p:sp>
        <p:nvSpPr>
          <p:cNvPr id="33" name="Прямоугольник 32">
            <a:hlinkClick r:id="rId2" action="ppaction://hlinksldjump"/>
          </p:cNvPr>
          <p:cNvSpPr/>
          <p:nvPr/>
        </p:nvSpPr>
        <p:spPr>
          <a:xfrm>
            <a:off x="8853613" y="2216030"/>
            <a:ext cx="1253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Разработка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системы</a:t>
            </a:r>
            <a:endParaRPr lang="ru-RU" sz="1400" dirty="0"/>
          </a:p>
        </p:txBody>
      </p:sp>
      <p:sp>
        <p:nvSpPr>
          <p:cNvPr id="34" name="Прямоугольник 33">
            <a:hlinkClick r:id="rId4" action="ppaction://hlinksldjump"/>
          </p:cNvPr>
          <p:cNvSpPr/>
          <p:nvPr/>
        </p:nvSpPr>
        <p:spPr>
          <a:xfrm>
            <a:off x="6481215" y="1963090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Автоматизация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учета</a:t>
            </a:r>
            <a:endParaRPr lang="ru-RU" sz="1400" dirty="0"/>
          </a:p>
        </p:txBody>
      </p:sp>
      <p:sp>
        <p:nvSpPr>
          <p:cNvPr id="35" name="Прямоугольник 34">
            <a:hlinkClick r:id="rId3" action="ppaction://hlinksldjump"/>
          </p:cNvPr>
          <p:cNvSpPr/>
          <p:nvPr/>
        </p:nvSpPr>
        <p:spPr>
          <a:xfrm>
            <a:off x="8150809" y="1248458"/>
            <a:ext cx="1194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Внедрение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инноваций</a:t>
            </a:r>
            <a:endParaRPr lang="ru-RU" sz="1400" dirty="0"/>
          </a:p>
        </p:txBody>
      </p:sp>
      <p:sp>
        <p:nvSpPr>
          <p:cNvPr id="42" name="Прямоугольник 41">
            <a:hlinkClick r:id="rId11" action="ppaction://hlinksldjump"/>
          </p:cNvPr>
          <p:cNvSpPr/>
          <p:nvPr/>
        </p:nvSpPr>
        <p:spPr>
          <a:xfrm>
            <a:off x="9724019" y="1068667"/>
            <a:ext cx="1430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Медицинская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экосистема</a:t>
            </a:r>
            <a:endParaRPr lang="ru-RU" sz="1400" dirty="0"/>
          </a:p>
        </p:txBody>
      </p:sp>
      <p:sp>
        <p:nvSpPr>
          <p:cNvPr id="43" name="Прямоугольник 42">
            <a:hlinkClick r:id="rId12" action="ppaction://hlinksldjump"/>
          </p:cNvPr>
          <p:cNvSpPr/>
          <p:nvPr/>
        </p:nvSpPr>
        <p:spPr>
          <a:xfrm>
            <a:off x="6960446" y="2963294"/>
            <a:ext cx="1843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Повышение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осведомленности</a:t>
            </a:r>
            <a:endParaRPr lang="ru-RU" sz="1400" dirty="0"/>
          </a:p>
        </p:txBody>
      </p:sp>
      <p:sp>
        <p:nvSpPr>
          <p:cNvPr id="45" name="Овал 44">
            <a:hlinkClick r:id="rId13" action="ppaction://hlinksldjump"/>
          </p:cNvPr>
          <p:cNvSpPr/>
          <p:nvPr/>
        </p:nvSpPr>
        <p:spPr>
          <a:xfrm>
            <a:off x="3750047" y="1148209"/>
            <a:ext cx="322946" cy="333828"/>
          </a:xfrm>
          <a:prstGeom prst="ellipse">
            <a:avLst/>
          </a:prstGeom>
          <a:ln w="38100">
            <a:solidFill>
              <a:srgbClr val="E397F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hlinkClick r:id="rId5" action="ppaction://hlinksldjump"/>
          </p:cNvPr>
          <p:cNvSpPr/>
          <p:nvPr/>
        </p:nvSpPr>
        <p:spPr>
          <a:xfrm>
            <a:off x="1681916" y="5296180"/>
            <a:ext cx="1524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Современное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оборудование</a:t>
            </a:r>
            <a:endParaRPr lang="ru-RU" sz="1400" dirty="0"/>
          </a:p>
        </p:txBody>
      </p:sp>
      <p:sp>
        <p:nvSpPr>
          <p:cNvPr id="47" name="Прямоугольник 46">
            <a:hlinkClick r:id="rId6" action="ppaction://hlinksldjump"/>
          </p:cNvPr>
          <p:cNvSpPr/>
          <p:nvPr/>
        </p:nvSpPr>
        <p:spPr>
          <a:xfrm>
            <a:off x="4380280" y="5542434"/>
            <a:ext cx="1681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Эффективность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исследований</a:t>
            </a:r>
            <a:endParaRPr lang="ru-RU" sz="1400" dirty="0"/>
          </a:p>
        </p:txBody>
      </p:sp>
      <p:sp>
        <p:nvSpPr>
          <p:cNvPr id="48" name="Прямоугольник 47">
            <a:hlinkClick r:id="rId13" action="ppaction://hlinksldjump"/>
          </p:cNvPr>
          <p:cNvSpPr/>
          <p:nvPr/>
        </p:nvSpPr>
        <p:spPr>
          <a:xfrm>
            <a:off x="2849242" y="519932"/>
            <a:ext cx="1226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Поиск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инвесторов</a:t>
            </a:r>
            <a:endParaRPr lang="ru-RU" sz="1400" dirty="0"/>
          </a:p>
        </p:txBody>
      </p:sp>
      <p:sp>
        <p:nvSpPr>
          <p:cNvPr id="49" name="Прямоугольник 48">
            <a:hlinkClick r:id="rId7" action="ppaction://hlinksldjump"/>
          </p:cNvPr>
          <p:cNvSpPr/>
          <p:nvPr/>
        </p:nvSpPr>
        <p:spPr>
          <a:xfrm>
            <a:off x="4689748" y="1012528"/>
            <a:ext cx="1529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Доказательная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медицина</a:t>
            </a:r>
            <a:endParaRPr lang="ru-RU" sz="1400" dirty="0"/>
          </a:p>
        </p:txBody>
      </p:sp>
      <p:sp>
        <p:nvSpPr>
          <p:cNvPr id="50" name="Прямоугольник 49">
            <a:hlinkClick r:id="rId8" action="ppaction://hlinksldjump"/>
          </p:cNvPr>
          <p:cNvSpPr/>
          <p:nvPr/>
        </p:nvSpPr>
        <p:spPr>
          <a:xfrm>
            <a:off x="3424280" y="1711974"/>
            <a:ext cx="1585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Доклинические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исследования</a:t>
            </a:r>
            <a:endParaRPr lang="ru-RU" sz="1400" dirty="0"/>
          </a:p>
        </p:txBody>
      </p:sp>
      <p:sp>
        <p:nvSpPr>
          <p:cNvPr id="36" name="Овал 35">
            <a:hlinkClick r:id="rId12" action="ppaction://hlinksldjump"/>
          </p:cNvPr>
          <p:cNvSpPr/>
          <p:nvPr/>
        </p:nvSpPr>
        <p:spPr>
          <a:xfrm>
            <a:off x="6679433" y="3089159"/>
            <a:ext cx="322946" cy="333828"/>
          </a:xfrm>
          <a:prstGeom prst="ellipse">
            <a:avLst/>
          </a:prstGeom>
          <a:ln w="38100">
            <a:solidFill>
              <a:srgbClr val="E397F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hlinkClick r:id="rId14" action="ppaction://hlinksldjump"/>
          </p:cNvPr>
          <p:cNvSpPr/>
          <p:nvPr/>
        </p:nvSpPr>
        <p:spPr>
          <a:xfrm>
            <a:off x="4944559" y="3187395"/>
            <a:ext cx="1492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Прозрачность 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и открытость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38" name="Овал 37">
            <a:hlinkClick r:id="rId14" action="ppaction://hlinksldjump"/>
          </p:cNvPr>
          <p:cNvSpPr/>
          <p:nvPr/>
        </p:nvSpPr>
        <p:spPr>
          <a:xfrm>
            <a:off x="6385555" y="3273498"/>
            <a:ext cx="322946" cy="303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олилиния 39"/>
          <p:cNvSpPr/>
          <p:nvPr/>
        </p:nvSpPr>
        <p:spPr>
          <a:xfrm rot="19072824">
            <a:off x="6313859" y="3097065"/>
            <a:ext cx="789284" cy="453389"/>
          </a:xfrm>
          <a:custGeom>
            <a:avLst/>
            <a:gdLst>
              <a:gd name="connsiteX0" fmla="*/ 214951 w 999446"/>
              <a:gd name="connsiteY0" fmla="*/ 17646 h 1004210"/>
              <a:gd name="connsiteX1" fmla="*/ 32071 w 999446"/>
              <a:gd name="connsiteY1" fmla="*/ 814481 h 1004210"/>
              <a:gd name="connsiteX2" fmla="*/ 763591 w 999446"/>
              <a:gd name="connsiteY2" fmla="*/ 971235 h 1004210"/>
              <a:gd name="connsiteX3" fmla="*/ 972596 w 999446"/>
              <a:gd name="connsiteY3" fmla="*/ 318092 h 1004210"/>
              <a:gd name="connsiteX4" fmla="*/ 214951 w 999446"/>
              <a:gd name="connsiteY4" fmla="*/ 17646 h 100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46" h="1004210">
                <a:moveTo>
                  <a:pt x="214951" y="17646"/>
                </a:moveTo>
                <a:cubicBezTo>
                  <a:pt x="58197" y="100377"/>
                  <a:pt x="-59369" y="655550"/>
                  <a:pt x="32071" y="814481"/>
                </a:cubicBezTo>
                <a:cubicBezTo>
                  <a:pt x="123511" y="973412"/>
                  <a:pt x="606837" y="1053966"/>
                  <a:pt x="763591" y="971235"/>
                </a:cubicBezTo>
                <a:cubicBezTo>
                  <a:pt x="920345" y="888504"/>
                  <a:pt x="1059682" y="474846"/>
                  <a:pt x="972596" y="318092"/>
                </a:cubicBezTo>
                <a:cubicBezTo>
                  <a:pt x="885510" y="161338"/>
                  <a:pt x="371705" y="-65085"/>
                  <a:pt x="214951" y="17646"/>
                </a:cubicBezTo>
                <a:close/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олилиния 40"/>
          <p:cNvSpPr/>
          <p:nvPr/>
        </p:nvSpPr>
        <p:spPr>
          <a:xfrm rot="19790767">
            <a:off x="4908617" y="1601698"/>
            <a:ext cx="789284" cy="497112"/>
          </a:xfrm>
          <a:custGeom>
            <a:avLst/>
            <a:gdLst>
              <a:gd name="connsiteX0" fmla="*/ 214951 w 999446"/>
              <a:gd name="connsiteY0" fmla="*/ 17646 h 1004210"/>
              <a:gd name="connsiteX1" fmla="*/ 32071 w 999446"/>
              <a:gd name="connsiteY1" fmla="*/ 814481 h 1004210"/>
              <a:gd name="connsiteX2" fmla="*/ 763591 w 999446"/>
              <a:gd name="connsiteY2" fmla="*/ 971235 h 1004210"/>
              <a:gd name="connsiteX3" fmla="*/ 972596 w 999446"/>
              <a:gd name="connsiteY3" fmla="*/ 318092 h 1004210"/>
              <a:gd name="connsiteX4" fmla="*/ 214951 w 999446"/>
              <a:gd name="connsiteY4" fmla="*/ 17646 h 100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46" h="1004210">
                <a:moveTo>
                  <a:pt x="214951" y="17646"/>
                </a:moveTo>
                <a:cubicBezTo>
                  <a:pt x="58197" y="100377"/>
                  <a:pt x="-59369" y="655550"/>
                  <a:pt x="32071" y="814481"/>
                </a:cubicBezTo>
                <a:cubicBezTo>
                  <a:pt x="123511" y="973412"/>
                  <a:pt x="606837" y="1053966"/>
                  <a:pt x="763591" y="971235"/>
                </a:cubicBezTo>
                <a:cubicBezTo>
                  <a:pt x="920345" y="888504"/>
                  <a:pt x="1059682" y="474846"/>
                  <a:pt x="972596" y="318092"/>
                </a:cubicBezTo>
                <a:cubicBezTo>
                  <a:pt x="885510" y="161338"/>
                  <a:pt x="371705" y="-65085"/>
                  <a:pt x="214951" y="17646"/>
                </a:cubicBezTo>
                <a:close/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олилиния 43"/>
          <p:cNvSpPr/>
          <p:nvPr/>
        </p:nvSpPr>
        <p:spPr>
          <a:xfrm rot="19072824">
            <a:off x="9974022" y="4144013"/>
            <a:ext cx="789284" cy="453389"/>
          </a:xfrm>
          <a:custGeom>
            <a:avLst/>
            <a:gdLst>
              <a:gd name="connsiteX0" fmla="*/ 214951 w 999446"/>
              <a:gd name="connsiteY0" fmla="*/ 17646 h 1004210"/>
              <a:gd name="connsiteX1" fmla="*/ 32071 w 999446"/>
              <a:gd name="connsiteY1" fmla="*/ 814481 h 1004210"/>
              <a:gd name="connsiteX2" fmla="*/ 763591 w 999446"/>
              <a:gd name="connsiteY2" fmla="*/ 971235 h 1004210"/>
              <a:gd name="connsiteX3" fmla="*/ 972596 w 999446"/>
              <a:gd name="connsiteY3" fmla="*/ 318092 h 1004210"/>
              <a:gd name="connsiteX4" fmla="*/ 214951 w 999446"/>
              <a:gd name="connsiteY4" fmla="*/ 17646 h 100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46" h="1004210">
                <a:moveTo>
                  <a:pt x="214951" y="17646"/>
                </a:moveTo>
                <a:cubicBezTo>
                  <a:pt x="58197" y="100377"/>
                  <a:pt x="-59369" y="655550"/>
                  <a:pt x="32071" y="814481"/>
                </a:cubicBezTo>
                <a:cubicBezTo>
                  <a:pt x="123511" y="973412"/>
                  <a:pt x="606837" y="1053966"/>
                  <a:pt x="763591" y="971235"/>
                </a:cubicBezTo>
                <a:cubicBezTo>
                  <a:pt x="920345" y="888504"/>
                  <a:pt x="1059682" y="474846"/>
                  <a:pt x="972596" y="318092"/>
                </a:cubicBezTo>
                <a:cubicBezTo>
                  <a:pt x="885510" y="161338"/>
                  <a:pt x="371705" y="-65085"/>
                  <a:pt x="214951" y="17646"/>
                </a:cubicBezTo>
                <a:close/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hlinkClick r:id="rId15" action="ppaction://hlinksldjump"/>
          </p:cNvPr>
          <p:cNvSpPr/>
          <p:nvPr/>
        </p:nvSpPr>
        <p:spPr>
          <a:xfrm>
            <a:off x="3927195" y="4772960"/>
            <a:ext cx="1188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Снижение </a:t>
            </a:r>
            <a:endParaRPr lang="ru-RU" sz="1400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затрат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51" name="Овал 50">
            <a:hlinkClick r:id="rId15" action="ppaction://hlinksldjump"/>
          </p:cNvPr>
          <p:cNvSpPr/>
          <p:nvPr/>
        </p:nvSpPr>
        <p:spPr>
          <a:xfrm>
            <a:off x="5137740" y="4850684"/>
            <a:ext cx="322946" cy="303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олилиния 51"/>
          <p:cNvSpPr/>
          <p:nvPr/>
        </p:nvSpPr>
        <p:spPr>
          <a:xfrm rot="2303487">
            <a:off x="5033701" y="4918633"/>
            <a:ext cx="789284" cy="453389"/>
          </a:xfrm>
          <a:custGeom>
            <a:avLst/>
            <a:gdLst>
              <a:gd name="connsiteX0" fmla="*/ 214951 w 999446"/>
              <a:gd name="connsiteY0" fmla="*/ 17646 h 1004210"/>
              <a:gd name="connsiteX1" fmla="*/ 32071 w 999446"/>
              <a:gd name="connsiteY1" fmla="*/ 814481 h 1004210"/>
              <a:gd name="connsiteX2" fmla="*/ 763591 w 999446"/>
              <a:gd name="connsiteY2" fmla="*/ 971235 h 1004210"/>
              <a:gd name="connsiteX3" fmla="*/ 972596 w 999446"/>
              <a:gd name="connsiteY3" fmla="*/ 318092 h 1004210"/>
              <a:gd name="connsiteX4" fmla="*/ 214951 w 999446"/>
              <a:gd name="connsiteY4" fmla="*/ 17646 h 100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46" h="1004210">
                <a:moveTo>
                  <a:pt x="214951" y="17646"/>
                </a:moveTo>
                <a:cubicBezTo>
                  <a:pt x="58197" y="100377"/>
                  <a:pt x="-59369" y="655550"/>
                  <a:pt x="32071" y="814481"/>
                </a:cubicBezTo>
                <a:cubicBezTo>
                  <a:pt x="123511" y="973412"/>
                  <a:pt x="606837" y="1053966"/>
                  <a:pt x="763591" y="971235"/>
                </a:cubicBezTo>
                <a:cubicBezTo>
                  <a:pt x="920345" y="888504"/>
                  <a:pt x="1059682" y="474846"/>
                  <a:pt x="972596" y="318092"/>
                </a:cubicBezTo>
                <a:cubicBezTo>
                  <a:pt x="885510" y="161338"/>
                  <a:pt x="371705" y="-65085"/>
                  <a:pt x="214951" y="17646"/>
                </a:cubicBezTo>
                <a:close/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hlinkClick r:id="rId16" action="ppaction://hlinksldjump"/>
          </p:cNvPr>
          <p:cNvSpPr/>
          <p:nvPr/>
        </p:nvSpPr>
        <p:spPr>
          <a:xfrm>
            <a:off x="6088157" y="4222657"/>
            <a:ext cx="322946" cy="3034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hlinkClick r:id="rId16" action="ppaction://hlinksldjump"/>
          </p:cNvPr>
          <p:cNvSpPr/>
          <p:nvPr/>
        </p:nvSpPr>
        <p:spPr>
          <a:xfrm>
            <a:off x="4812592" y="3947897"/>
            <a:ext cx="1301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Статистика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и аналитика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-980142" y="1363846"/>
            <a:ext cx="4750913" cy="3819305"/>
          </a:xfrm>
          <a:custGeom>
            <a:avLst/>
            <a:gdLst>
              <a:gd name="connsiteX0" fmla="*/ 990895 w 4575507"/>
              <a:gd name="connsiteY0" fmla="*/ 38830 h 3819305"/>
              <a:gd name="connsiteX1" fmla="*/ 3786346 w 4575507"/>
              <a:gd name="connsiteY1" fmla="*/ 221710 h 3819305"/>
              <a:gd name="connsiteX2" fmla="*/ 3668780 w 4575507"/>
              <a:gd name="connsiteY2" fmla="*/ 1737001 h 3819305"/>
              <a:gd name="connsiteX3" fmla="*/ 4504803 w 4575507"/>
              <a:gd name="connsiteY3" fmla="*/ 1815378 h 3819305"/>
              <a:gd name="connsiteX4" fmla="*/ 4374175 w 4575507"/>
              <a:gd name="connsiteY4" fmla="*/ 3552738 h 3819305"/>
              <a:gd name="connsiteX5" fmla="*/ 3133203 w 4575507"/>
              <a:gd name="connsiteY5" fmla="*/ 3395984 h 3819305"/>
              <a:gd name="connsiteX6" fmla="*/ 2871946 w 4575507"/>
              <a:gd name="connsiteY6" fmla="*/ 3800933 h 3819305"/>
              <a:gd name="connsiteX7" fmla="*/ 951706 w 4575507"/>
              <a:gd name="connsiteY7" fmla="*/ 3735618 h 3819305"/>
              <a:gd name="connsiteX8" fmla="*/ 11180 w 4575507"/>
              <a:gd name="connsiteY8" fmla="*/ 3604990 h 3819305"/>
              <a:gd name="connsiteX9" fmla="*/ 429192 w 4575507"/>
              <a:gd name="connsiteY9" fmla="*/ 3369858 h 3819305"/>
              <a:gd name="connsiteX10" fmla="*/ 350815 w 4575507"/>
              <a:gd name="connsiteY10" fmla="*/ 3565801 h 3819305"/>
              <a:gd name="connsiteX0" fmla="*/ 992984 w 4577596"/>
              <a:gd name="connsiteY0" fmla="*/ 38830 h 3819305"/>
              <a:gd name="connsiteX1" fmla="*/ 3788435 w 4577596"/>
              <a:gd name="connsiteY1" fmla="*/ 221710 h 3819305"/>
              <a:gd name="connsiteX2" fmla="*/ 3670869 w 4577596"/>
              <a:gd name="connsiteY2" fmla="*/ 1737001 h 3819305"/>
              <a:gd name="connsiteX3" fmla="*/ 4506892 w 4577596"/>
              <a:gd name="connsiteY3" fmla="*/ 1815378 h 3819305"/>
              <a:gd name="connsiteX4" fmla="*/ 4376264 w 4577596"/>
              <a:gd name="connsiteY4" fmla="*/ 3552738 h 3819305"/>
              <a:gd name="connsiteX5" fmla="*/ 3135292 w 4577596"/>
              <a:gd name="connsiteY5" fmla="*/ 3395984 h 3819305"/>
              <a:gd name="connsiteX6" fmla="*/ 2874035 w 4577596"/>
              <a:gd name="connsiteY6" fmla="*/ 3800933 h 3819305"/>
              <a:gd name="connsiteX7" fmla="*/ 953795 w 4577596"/>
              <a:gd name="connsiteY7" fmla="*/ 3735618 h 3819305"/>
              <a:gd name="connsiteX8" fmla="*/ 13269 w 4577596"/>
              <a:gd name="connsiteY8" fmla="*/ 3604990 h 3819305"/>
              <a:gd name="connsiteX9" fmla="*/ 431281 w 4577596"/>
              <a:gd name="connsiteY9" fmla="*/ 3369858 h 3819305"/>
              <a:gd name="connsiteX10" fmla="*/ 855139 w 4577596"/>
              <a:gd name="connsiteY10" fmla="*/ 3774807 h 3819305"/>
              <a:gd name="connsiteX0" fmla="*/ 1054424 w 4639036"/>
              <a:gd name="connsiteY0" fmla="*/ 38830 h 3819305"/>
              <a:gd name="connsiteX1" fmla="*/ 3849875 w 4639036"/>
              <a:gd name="connsiteY1" fmla="*/ 221710 h 3819305"/>
              <a:gd name="connsiteX2" fmla="*/ 3732309 w 4639036"/>
              <a:gd name="connsiteY2" fmla="*/ 1737001 h 3819305"/>
              <a:gd name="connsiteX3" fmla="*/ 4568332 w 4639036"/>
              <a:gd name="connsiteY3" fmla="*/ 1815378 h 3819305"/>
              <a:gd name="connsiteX4" fmla="*/ 4437704 w 4639036"/>
              <a:gd name="connsiteY4" fmla="*/ 3552738 h 3819305"/>
              <a:gd name="connsiteX5" fmla="*/ 3196732 w 4639036"/>
              <a:gd name="connsiteY5" fmla="*/ 3395984 h 3819305"/>
              <a:gd name="connsiteX6" fmla="*/ 2935475 w 4639036"/>
              <a:gd name="connsiteY6" fmla="*/ 3800933 h 3819305"/>
              <a:gd name="connsiteX7" fmla="*/ 1015235 w 4639036"/>
              <a:gd name="connsiteY7" fmla="*/ 3735618 h 3819305"/>
              <a:gd name="connsiteX8" fmla="*/ 74709 w 4639036"/>
              <a:gd name="connsiteY8" fmla="*/ 3604990 h 3819305"/>
              <a:gd name="connsiteX9" fmla="*/ 492721 w 4639036"/>
              <a:gd name="connsiteY9" fmla="*/ 3369858 h 3819305"/>
              <a:gd name="connsiteX10" fmla="*/ 0 w 4639036"/>
              <a:gd name="connsiteY10" fmla="*/ 3696430 h 3819305"/>
              <a:gd name="connsiteX0" fmla="*/ 1054424 w 4639036"/>
              <a:gd name="connsiteY0" fmla="*/ 38830 h 3819305"/>
              <a:gd name="connsiteX1" fmla="*/ 3849875 w 4639036"/>
              <a:gd name="connsiteY1" fmla="*/ 221710 h 3819305"/>
              <a:gd name="connsiteX2" fmla="*/ 3732309 w 4639036"/>
              <a:gd name="connsiteY2" fmla="*/ 1737001 h 3819305"/>
              <a:gd name="connsiteX3" fmla="*/ 4568332 w 4639036"/>
              <a:gd name="connsiteY3" fmla="*/ 1815378 h 3819305"/>
              <a:gd name="connsiteX4" fmla="*/ 4437704 w 4639036"/>
              <a:gd name="connsiteY4" fmla="*/ 3552738 h 3819305"/>
              <a:gd name="connsiteX5" fmla="*/ 3196732 w 4639036"/>
              <a:gd name="connsiteY5" fmla="*/ 3395984 h 3819305"/>
              <a:gd name="connsiteX6" fmla="*/ 2935475 w 4639036"/>
              <a:gd name="connsiteY6" fmla="*/ 3800933 h 3819305"/>
              <a:gd name="connsiteX7" fmla="*/ 1015235 w 4639036"/>
              <a:gd name="connsiteY7" fmla="*/ 3735618 h 3819305"/>
              <a:gd name="connsiteX8" fmla="*/ 74709 w 4639036"/>
              <a:gd name="connsiteY8" fmla="*/ 3604990 h 3819305"/>
              <a:gd name="connsiteX9" fmla="*/ 116045 w 4639036"/>
              <a:gd name="connsiteY9" fmla="*/ 3604990 h 3819305"/>
              <a:gd name="connsiteX10" fmla="*/ 0 w 4639036"/>
              <a:gd name="connsiteY10" fmla="*/ 3696430 h 3819305"/>
              <a:gd name="connsiteX0" fmla="*/ 1054424 w 4639036"/>
              <a:gd name="connsiteY0" fmla="*/ 38830 h 3819305"/>
              <a:gd name="connsiteX1" fmla="*/ 3849875 w 4639036"/>
              <a:gd name="connsiteY1" fmla="*/ 221710 h 3819305"/>
              <a:gd name="connsiteX2" fmla="*/ 3732309 w 4639036"/>
              <a:gd name="connsiteY2" fmla="*/ 1737001 h 3819305"/>
              <a:gd name="connsiteX3" fmla="*/ 4568332 w 4639036"/>
              <a:gd name="connsiteY3" fmla="*/ 1815378 h 3819305"/>
              <a:gd name="connsiteX4" fmla="*/ 4437704 w 4639036"/>
              <a:gd name="connsiteY4" fmla="*/ 3552738 h 3819305"/>
              <a:gd name="connsiteX5" fmla="*/ 3196732 w 4639036"/>
              <a:gd name="connsiteY5" fmla="*/ 3395984 h 3819305"/>
              <a:gd name="connsiteX6" fmla="*/ 2935475 w 4639036"/>
              <a:gd name="connsiteY6" fmla="*/ 3800933 h 3819305"/>
              <a:gd name="connsiteX7" fmla="*/ 1015235 w 4639036"/>
              <a:gd name="connsiteY7" fmla="*/ 3735618 h 3819305"/>
              <a:gd name="connsiteX8" fmla="*/ 74709 w 4639036"/>
              <a:gd name="connsiteY8" fmla="*/ 3604990 h 3819305"/>
              <a:gd name="connsiteX9" fmla="*/ 756394 w 4639036"/>
              <a:gd name="connsiteY9" fmla="*/ 3670305 h 3819305"/>
              <a:gd name="connsiteX10" fmla="*/ 0 w 4639036"/>
              <a:gd name="connsiteY10" fmla="*/ 3696430 h 3819305"/>
              <a:gd name="connsiteX0" fmla="*/ 981911 w 4566523"/>
              <a:gd name="connsiteY0" fmla="*/ 38830 h 3819305"/>
              <a:gd name="connsiteX1" fmla="*/ 3777362 w 4566523"/>
              <a:gd name="connsiteY1" fmla="*/ 221710 h 3819305"/>
              <a:gd name="connsiteX2" fmla="*/ 3659796 w 4566523"/>
              <a:gd name="connsiteY2" fmla="*/ 1737001 h 3819305"/>
              <a:gd name="connsiteX3" fmla="*/ 4495819 w 4566523"/>
              <a:gd name="connsiteY3" fmla="*/ 1815378 h 3819305"/>
              <a:gd name="connsiteX4" fmla="*/ 4365191 w 4566523"/>
              <a:gd name="connsiteY4" fmla="*/ 3552738 h 3819305"/>
              <a:gd name="connsiteX5" fmla="*/ 3124219 w 4566523"/>
              <a:gd name="connsiteY5" fmla="*/ 3395984 h 3819305"/>
              <a:gd name="connsiteX6" fmla="*/ 2862962 w 4566523"/>
              <a:gd name="connsiteY6" fmla="*/ 3800933 h 3819305"/>
              <a:gd name="connsiteX7" fmla="*/ 942722 w 4566523"/>
              <a:gd name="connsiteY7" fmla="*/ 3735618 h 3819305"/>
              <a:gd name="connsiteX8" fmla="*/ 2196 w 4566523"/>
              <a:gd name="connsiteY8" fmla="*/ 3604990 h 3819305"/>
              <a:gd name="connsiteX9" fmla="*/ 683881 w 4566523"/>
              <a:gd name="connsiteY9" fmla="*/ 3670305 h 3819305"/>
              <a:gd name="connsiteX10" fmla="*/ 718507 w 4566523"/>
              <a:gd name="connsiteY10" fmla="*/ 3722555 h 381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66523" h="3819305">
                <a:moveTo>
                  <a:pt x="981911" y="38830"/>
                </a:moveTo>
                <a:cubicBezTo>
                  <a:pt x="2156479" y="-11245"/>
                  <a:pt x="3331048" y="-61319"/>
                  <a:pt x="3777362" y="221710"/>
                </a:cubicBezTo>
                <a:cubicBezTo>
                  <a:pt x="4223676" y="504739"/>
                  <a:pt x="3540053" y="1471390"/>
                  <a:pt x="3659796" y="1737001"/>
                </a:cubicBezTo>
                <a:cubicBezTo>
                  <a:pt x="3779539" y="2002612"/>
                  <a:pt x="4378253" y="1512755"/>
                  <a:pt x="4495819" y="1815378"/>
                </a:cubicBezTo>
                <a:cubicBezTo>
                  <a:pt x="4613385" y="2118001"/>
                  <a:pt x="4593791" y="3289304"/>
                  <a:pt x="4365191" y="3552738"/>
                </a:cubicBezTo>
                <a:cubicBezTo>
                  <a:pt x="4136591" y="3816172"/>
                  <a:pt x="3374590" y="3354618"/>
                  <a:pt x="3124219" y="3395984"/>
                </a:cubicBezTo>
                <a:cubicBezTo>
                  <a:pt x="2873848" y="3437350"/>
                  <a:pt x="3226545" y="3744327"/>
                  <a:pt x="2862962" y="3800933"/>
                </a:cubicBezTo>
                <a:cubicBezTo>
                  <a:pt x="2499379" y="3857539"/>
                  <a:pt x="1419516" y="3768275"/>
                  <a:pt x="942722" y="3735618"/>
                </a:cubicBezTo>
                <a:cubicBezTo>
                  <a:pt x="465928" y="3702961"/>
                  <a:pt x="45336" y="3615876"/>
                  <a:pt x="2196" y="3604990"/>
                </a:cubicBezTo>
                <a:cubicBezTo>
                  <a:pt x="-40944" y="3594105"/>
                  <a:pt x="564496" y="3650711"/>
                  <a:pt x="683881" y="3670305"/>
                </a:cubicBezTo>
                <a:cubicBezTo>
                  <a:pt x="803266" y="3689899"/>
                  <a:pt x="785998" y="3621318"/>
                  <a:pt x="718507" y="372255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 rot="721098">
            <a:off x="7834297" y="5414846"/>
            <a:ext cx="4101339" cy="627843"/>
          </a:xfrm>
          <a:custGeom>
            <a:avLst/>
            <a:gdLst>
              <a:gd name="connsiteX0" fmla="*/ 805978 w 3353235"/>
              <a:gd name="connsiteY0" fmla="*/ 822462 h 822462"/>
              <a:gd name="connsiteX1" fmla="*/ 152835 w 3353235"/>
              <a:gd name="connsiteY1" fmla="*/ 25627 h 822462"/>
              <a:gd name="connsiteX2" fmla="*/ 3353235 w 3353235"/>
              <a:gd name="connsiteY2" fmla="*/ 273822 h 82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3235" h="822462">
                <a:moveTo>
                  <a:pt x="805978" y="822462"/>
                </a:moveTo>
                <a:cubicBezTo>
                  <a:pt x="267135" y="469764"/>
                  <a:pt x="-271708" y="117067"/>
                  <a:pt x="152835" y="25627"/>
                </a:cubicBezTo>
                <a:cubicBezTo>
                  <a:pt x="577378" y="-65813"/>
                  <a:pt x="1965306" y="104004"/>
                  <a:pt x="3353235" y="273822"/>
                </a:cubicBezTo>
              </a:path>
            </a:pathLst>
          </a:custGeom>
          <a:noFill/>
          <a:ln w="76200">
            <a:solidFill>
              <a:srgbClr val="B3D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hlinkClick r:id="rId17" action="ppaction://hlinksldjump"/>
          </p:cNvPr>
          <p:cNvSpPr/>
          <p:nvPr/>
        </p:nvSpPr>
        <p:spPr>
          <a:xfrm>
            <a:off x="9675441" y="3141649"/>
            <a:ext cx="322946" cy="3338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7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hlinkClick r:id="rId17" action="ppaction://hlinksldjump"/>
          </p:cNvPr>
          <p:cNvSpPr/>
          <p:nvPr/>
        </p:nvSpPr>
        <p:spPr>
          <a:xfrm>
            <a:off x="9981161" y="2566399"/>
            <a:ext cx="16818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Эффективность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использования 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бюджетных 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средств</a:t>
            </a:r>
            <a:endParaRPr lang="ru-RU" sz="1400" dirty="0"/>
          </a:p>
        </p:txBody>
      </p:sp>
      <p:sp>
        <p:nvSpPr>
          <p:cNvPr id="57" name="Овал 56">
            <a:hlinkClick r:id="rId18" action="ppaction://hlinksldjump"/>
          </p:cNvPr>
          <p:cNvSpPr/>
          <p:nvPr/>
        </p:nvSpPr>
        <p:spPr>
          <a:xfrm>
            <a:off x="7977113" y="4839107"/>
            <a:ext cx="322946" cy="333828"/>
          </a:xfrm>
          <a:prstGeom prst="ellipse">
            <a:avLst/>
          </a:prstGeom>
          <a:ln w="38100">
            <a:solidFill>
              <a:srgbClr val="B3DFB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hlinkClick r:id="rId18" action="ppaction://hlinksldjump"/>
          </p:cNvPr>
          <p:cNvSpPr/>
          <p:nvPr/>
        </p:nvSpPr>
        <p:spPr>
          <a:xfrm>
            <a:off x="7172447" y="41793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Кадровый 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потенциал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59" name="Овал 58">
            <a:hlinkClick r:id="rId19" action="ppaction://hlinksldjump"/>
          </p:cNvPr>
          <p:cNvSpPr/>
          <p:nvPr/>
        </p:nvSpPr>
        <p:spPr>
          <a:xfrm>
            <a:off x="7712577" y="5018321"/>
            <a:ext cx="322946" cy="3338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CC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hlinkClick r:id="rId19" action="ppaction://hlinksldjump"/>
          </p:cNvPr>
          <p:cNvSpPr/>
          <p:nvPr/>
        </p:nvSpPr>
        <p:spPr>
          <a:xfrm>
            <a:off x="6905279" y="5420993"/>
            <a:ext cx="1452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Качество</a:t>
            </a:r>
          </a:p>
          <a:p>
            <a:pPr algn="ctr"/>
            <a:r>
              <a:rPr lang="ru-RU" sz="1400" dirty="0">
                <a:latin typeface="Century Gothic" panose="020B0502020202020204" pitchFamily="34" charset="0"/>
              </a:rPr>
              <a:t>и</a:t>
            </a:r>
            <a:r>
              <a:rPr lang="ru-RU" sz="1400" dirty="0" smtClean="0">
                <a:latin typeface="Century Gothic" panose="020B0502020202020204" pitchFamily="34" charset="0"/>
              </a:rPr>
              <a:t> доступность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61" name="Полилиния 60"/>
          <p:cNvSpPr/>
          <p:nvPr/>
        </p:nvSpPr>
        <p:spPr>
          <a:xfrm rot="8451159">
            <a:off x="7594047" y="4891058"/>
            <a:ext cx="789284" cy="453389"/>
          </a:xfrm>
          <a:custGeom>
            <a:avLst/>
            <a:gdLst>
              <a:gd name="connsiteX0" fmla="*/ 214951 w 999446"/>
              <a:gd name="connsiteY0" fmla="*/ 17646 h 1004210"/>
              <a:gd name="connsiteX1" fmla="*/ 32071 w 999446"/>
              <a:gd name="connsiteY1" fmla="*/ 814481 h 1004210"/>
              <a:gd name="connsiteX2" fmla="*/ 763591 w 999446"/>
              <a:gd name="connsiteY2" fmla="*/ 971235 h 1004210"/>
              <a:gd name="connsiteX3" fmla="*/ 972596 w 999446"/>
              <a:gd name="connsiteY3" fmla="*/ 318092 h 1004210"/>
              <a:gd name="connsiteX4" fmla="*/ 214951 w 999446"/>
              <a:gd name="connsiteY4" fmla="*/ 17646 h 100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46" h="1004210">
                <a:moveTo>
                  <a:pt x="214951" y="17646"/>
                </a:moveTo>
                <a:cubicBezTo>
                  <a:pt x="58197" y="100377"/>
                  <a:pt x="-59369" y="655550"/>
                  <a:pt x="32071" y="814481"/>
                </a:cubicBezTo>
                <a:cubicBezTo>
                  <a:pt x="123511" y="973412"/>
                  <a:pt x="606837" y="1053966"/>
                  <a:pt x="763591" y="971235"/>
                </a:cubicBezTo>
                <a:cubicBezTo>
                  <a:pt x="920345" y="888504"/>
                  <a:pt x="1059682" y="474846"/>
                  <a:pt x="972596" y="318092"/>
                </a:cubicBezTo>
                <a:cubicBezTo>
                  <a:pt x="885510" y="161338"/>
                  <a:pt x="371705" y="-65085"/>
                  <a:pt x="214951" y="17646"/>
                </a:cubicBezTo>
                <a:close/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>
            <a:hlinkClick r:id="rId20" action="ppaction://hlinksldjump"/>
          </p:cNvPr>
          <p:cNvSpPr/>
          <p:nvPr/>
        </p:nvSpPr>
        <p:spPr>
          <a:xfrm>
            <a:off x="9500933" y="5261480"/>
            <a:ext cx="322946" cy="333828"/>
          </a:xfrm>
          <a:prstGeom prst="ellipse">
            <a:avLst/>
          </a:prstGeom>
          <a:ln w="38100">
            <a:solidFill>
              <a:srgbClr val="B3DFB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hlinkClick r:id="rId20" action="ppaction://hlinksldjump"/>
          </p:cNvPr>
          <p:cNvSpPr/>
          <p:nvPr/>
        </p:nvSpPr>
        <p:spPr>
          <a:xfrm>
            <a:off x="8843465" y="5581502"/>
            <a:ext cx="1587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Новые рабочие</a:t>
            </a:r>
            <a:endParaRPr lang="ru-RU" sz="1400" dirty="0"/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места</a:t>
            </a:r>
          </a:p>
        </p:txBody>
      </p:sp>
      <p:sp>
        <p:nvSpPr>
          <p:cNvPr id="64" name="Овал 63">
            <a:hlinkClick r:id="rId21" action="ppaction://hlinksldjump"/>
          </p:cNvPr>
          <p:cNvSpPr/>
          <p:nvPr/>
        </p:nvSpPr>
        <p:spPr>
          <a:xfrm>
            <a:off x="10714391" y="5595308"/>
            <a:ext cx="322946" cy="333828"/>
          </a:xfrm>
          <a:prstGeom prst="ellipse">
            <a:avLst/>
          </a:prstGeom>
          <a:ln w="38100">
            <a:solidFill>
              <a:srgbClr val="B3DFB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hlinkClick r:id="rId21" action="ppaction://hlinksldjump"/>
          </p:cNvPr>
          <p:cNvSpPr/>
          <p:nvPr/>
        </p:nvSpPr>
        <p:spPr>
          <a:xfrm>
            <a:off x="10211013" y="5952142"/>
            <a:ext cx="147027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Поддержка 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молодых </a:t>
            </a:r>
          </a:p>
          <a:p>
            <a:pPr algn="ctr"/>
            <a:r>
              <a:rPr lang="ru-RU" sz="1400" dirty="0" smtClean="0">
                <a:latin typeface="Century Gothic" panose="020B0502020202020204" pitchFamily="34" charset="0"/>
              </a:rPr>
              <a:t>специалистов</a:t>
            </a:r>
          </a:p>
        </p:txBody>
      </p:sp>
    </p:spTree>
    <p:extLst>
      <p:ext uri="{BB962C8B-B14F-4D97-AF65-F5344CB8AC3E}">
        <p14:creationId xmlns:p14="http://schemas.microsoft.com/office/powerpoint/2010/main" val="40603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398" y="1607687"/>
            <a:ext cx="104502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Правильное </a:t>
            </a:r>
            <a:r>
              <a:rPr lang="ru-RU" sz="2000" b="1" dirty="0">
                <a:latin typeface="Century Gothic" panose="020B0502020202020204" pitchFamily="34" charset="0"/>
              </a:rPr>
              <a:t>внедрение инноваций</a:t>
            </a:r>
            <a:r>
              <a:rPr lang="ru-RU" sz="2000" dirty="0">
                <a:latin typeface="Century Gothic" panose="020B0502020202020204" pitchFamily="34" charset="0"/>
              </a:rPr>
              <a:t>, ориентированных на клиента, приводит к улучшению результатов лечения пациентов. Это также может привести к лечению большего числа пациентов, сокращению времени вывода продукции на рынок, снижению затрат и повышению устойчивости. Например, некоторые медицинские компании в конечном итоге разрабатывают продукты с дорогостоящими функциями, которыми пользуются менее 10 процентов пользователей.</a:t>
            </a:r>
          </a:p>
          <a:p>
            <a:pPr algn="ctr"/>
            <a:endParaRPr lang="ru-RU" sz="2000" dirty="0">
              <a:latin typeface="Century Gothic" panose="020B0502020202020204" pitchFamily="34" charset="0"/>
            </a:endParaRP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Внедрение инноваций, </a:t>
            </a:r>
            <a:r>
              <a:rPr lang="ru-RU" sz="2000" b="1" dirty="0">
                <a:latin typeface="Century Gothic" panose="020B0502020202020204" pitchFamily="34" charset="0"/>
              </a:rPr>
              <a:t>ориентированных на клиента</a:t>
            </a:r>
            <a:r>
              <a:rPr lang="ru-RU" sz="2000" dirty="0">
                <a:latin typeface="Century Gothic" panose="020B0502020202020204" pitchFamily="34" charset="0"/>
              </a:rPr>
              <a:t>, требует большего, чем просто отлаженные процессы. Для многих медицинских компаний это требует фундаментального изменения мышления в направлении создания ценности для клиентов. Это непросто, но преимущества более высоких финансовых показателей и </a:t>
            </a:r>
            <a:r>
              <a:rPr lang="ru-RU" sz="2000" b="1" dirty="0">
                <a:latin typeface="Century Gothic" panose="020B0502020202020204" pitchFamily="34" charset="0"/>
              </a:rPr>
              <a:t>повышения удовлетворенности </a:t>
            </a:r>
            <a:r>
              <a:rPr lang="ru-RU" sz="2000" dirty="0">
                <a:latin typeface="Century Gothic" panose="020B0502020202020204" pitchFamily="34" charset="0"/>
              </a:rPr>
              <a:t>клиентов могут быть значительными.</a:t>
            </a:r>
            <a:endParaRPr lang="ru-RU" sz="2000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404685" y="659913"/>
            <a:ext cx="5469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CCF92"/>
                </a:solidFill>
                <a:latin typeface="Century Gothic" panose="020B0502020202020204" pitchFamily="34" charset="0"/>
              </a:rPr>
              <a:t>Внедрение инноваций</a:t>
            </a:r>
            <a:endParaRPr lang="ru-RU" sz="2800" b="1" dirty="0">
              <a:solidFill>
                <a:srgbClr val="FCCF9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8556171" y="-640080"/>
            <a:ext cx="3313247" cy="1697943"/>
          </a:xfrm>
          <a:prstGeom prst="ellipse">
            <a:avLst/>
          </a:prstGeom>
          <a:solidFill>
            <a:srgbClr val="FCCF92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0212794" y="-760626"/>
            <a:ext cx="3238366" cy="2435652"/>
          </a:xfrm>
          <a:prstGeom prst="ellipse">
            <a:avLst/>
          </a:prstGeom>
          <a:gradFill flip="none" rotWithShape="1">
            <a:gsLst>
              <a:gs pos="0">
                <a:srgbClr val="FCCF92">
                  <a:tint val="66000"/>
                  <a:satMod val="160000"/>
                </a:srgbClr>
              </a:gs>
              <a:gs pos="50000">
                <a:srgbClr val="FCCF92">
                  <a:tint val="44500"/>
                  <a:satMod val="160000"/>
                </a:srgbClr>
              </a:gs>
              <a:gs pos="100000">
                <a:srgbClr val="FCCF92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CCF92"/>
                </a:solidFill>
              </a:rPr>
              <a:t>На главную</a:t>
            </a:r>
            <a:endParaRPr lang="ru-RU" dirty="0">
              <a:solidFill>
                <a:srgbClr val="FCCF92"/>
              </a:solidFill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CCF92"/>
                </a:solidFill>
              </a:rPr>
              <a:t>К карте метро</a:t>
            </a:r>
            <a:endParaRPr lang="ru-RU" dirty="0">
              <a:solidFill>
                <a:srgbClr val="FCC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397" y="1659938"/>
            <a:ext cx="104502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Доказательная медицина представляет собой качественно </a:t>
            </a:r>
            <a:r>
              <a:rPr lang="ru-RU" sz="2000" b="1" dirty="0">
                <a:latin typeface="Century Gothic" panose="020B0502020202020204" pitchFamily="34" charset="0"/>
              </a:rPr>
              <a:t>новый уровень научного развития</a:t>
            </a:r>
            <a:r>
              <a:rPr lang="ru-RU" sz="2000" dirty="0">
                <a:latin typeface="Century Gothic" panose="020B0502020202020204" pitchFamily="34" charset="0"/>
              </a:rPr>
              <a:t> медицины в целом. Она используется не только исследователями, но и практикующими врачами, специалистами в области фармации и всей системой здравоохранения на мировом уровне. Если ещё век назад результаты медицинских экспериментов и различные новшества в лечении ставили под угрозу жизни сотен, а то и тысяч людей, то на сегодняшний день все достижения медицины как фундаментальной науки могут применяться в клинической практике исключительно в том случае, когда экспериментально и теоретически будет доказана их терапевтическая безопасность. Иногда на доказательство такой безопасности уходят годы, но в результате человечество получает новые препараты и методы лечения тяжёлых болезней, а врачи могут </a:t>
            </a:r>
            <a:r>
              <a:rPr lang="ru-RU" sz="2000" b="1" dirty="0">
                <a:latin typeface="Century Gothic" panose="020B0502020202020204" pitchFamily="34" charset="0"/>
              </a:rPr>
              <a:t>спасти миллионы людей</a:t>
            </a:r>
            <a:r>
              <a:rPr lang="ru-RU" sz="2000" dirty="0">
                <a:latin typeface="Century Gothic" panose="020B0502020202020204" pitchFamily="34" charset="0"/>
              </a:rPr>
              <a:t> от недугов, ранее являвшихся неизлечимыми</a:t>
            </a:r>
            <a:r>
              <a:rPr lang="ru-RU" sz="2000" dirty="0" smtClean="0">
                <a:latin typeface="Century Gothic" panose="020B0502020202020204" pitchFamily="34" charset="0"/>
              </a:rPr>
              <a:t>.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404685" y="659913"/>
            <a:ext cx="5469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CCF92"/>
                </a:solidFill>
                <a:latin typeface="Century Gothic" panose="020B0502020202020204" pitchFamily="34" charset="0"/>
              </a:rPr>
              <a:t>Доказательная медицина</a:t>
            </a:r>
            <a:endParaRPr lang="ru-RU" sz="2800" b="1" dirty="0">
              <a:solidFill>
                <a:srgbClr val="FCCF9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556171" y="-639852"/>
            <a:ext cx="3313247" cy="1697715"/>
          </a:xfrm>
          <a:prstGeom prst="ellipse">
            <a:avLst/>
          </a:prstGeom>
          <a:solidFill>
            <a:srgbClr val="FCCF92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0503760" y="-613955"/>
            <a:ext cx="2519909" cy="2435652"/>
          </a:xfrm>
          <a:prstGeom prst="ellipse">
            <a:avLst/>
          </a:prstGeom>
          <a:gradFill flip="none" rotWithShape="1">
            <a:gsLst>
              <a:gs pos="0">
                <a:srgbClr val="FCCF92">
                  <a:tint val="66000"/>
                  <a:satMod val="160000"/>
                </a:srgbClr>
              </a:gs>
              <a:gs pos="50000">
                <a:srgbClr val="FCCF92">
                  <a:tint val="44500"/>
                  <a:satMod val="160000"/>
                </a:srgbClr>
              </a:gs>
              <a:gs pos="100000">
                <a:srgbClr val="FCCF92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CCF92"/>
                </a:solidFill>
              </a:rPr>
              <a:t>На главную</a:t>
            </a:r>
            <a:endParaRPr lang="ru-RU" dirty="0">
              <a:solidFill>
                <a:srgbClr val="FCCF92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CCF92"/>
                </a:solidFill>
              </a:rPr>
              <a:t>К карте метро</a:t>
            </a:r>
            <a:endParaRPr lang="ru-RU" dirty="0">
              <a:solidFill>
                <a:srgbClr val="FCC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3709" y="1411618"/>
            <a:ext cx="115802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Эффективность медицинских исследований сегодня проявляется в различных формах и примерах. Вот несколько из них:</a:t>
            </a:r>
          </a:p>
          <a:p>
            <a:pPr marL="457200" indent="-457200" algn="ctr">
              <a:buAutoNum type="arabicPeriod"/>
            </a:pPr>
            <a:r>
              <a:rPr lang="ru-RU" sz="2000" b="1" dirty="0" smtClean="0">
                <a:latin typeface="Century Gothic" panose="020B0502020202020204" pitchFamily="34" charset="0"/>
              </a:rPr>
              <a:t>Разработка </a:t>
            </a:r>
            <a:r>
              <a:rPr lang="ru-RU" sz="2000" b="1" dirty="0">
                <a:latin typeface="Century Gothic" panose="020B0502020202020204" pitchFamily="34" charset="0"/>
              </a:rPr>
              <a:t>новых методов лечения и профилактики заболеваний</a:t>
            </a:r>
            <a:r>
              <a:rPr lang="ru-RU" sz="2000" dirty="0">
                <a:latin typeface="Century Gothic" panose="020B0502020202020204" pitchFamily="34" charset="0"/>
              </a:rPr>
              <a:t>: Одним из ярких примеров является создание вакцины против COVID-19, которая позволила значительно снизить заболеваемость и смертность от этого вируса. </a:t>
            </a:r>
            <a:endParaRPr lang="ru-RU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2000" b="1" dirty="0" smtClean="0">
                <a:latin typeface="Century Gothic" panose="020B0502020202020204" pitchFamily="34" charset="0"/>
              </a:rPr>
              <a:t>2. Улучшение </a:t>
            </a:r>
            <a:r>
              <a:rPr lang="ru-RU" sz="2000" b="1" dirty="0">
                <a:latin typeface="Century Gothic" panose="020B0502020202020204" pitchFamily="34" charset="0"/>
              </a:rPr>
              <a:t>диагностики</a:t>
            </a:r>
            <a:r>
              <a:rPr lang="ru-RU" sz="2000" dirty="0">
                <a:latin typeface="Century Gothic" panose="020B0502020202020204" pitchFamily="34" charset="0"/>
              </a:rPr>
              <a:t>: Благодаря медицинским исследованиям, были разработаны новые методы диагностики заболеваний, </a:t>
            </a:r>
            <a:r>
              <a:rPr lang="ru-RU" sz="2000" dirty="0" smtClean="0">
                <a:latin typeface="Century Gothic" panose="020B0502020202020204" pitchFamily="34" charset="0"/>
              </a:rPr>
              <a:t>например, позволяет </a:t>
            </a:r>
            <a:r>
              <a:rPr lang="ru-RU" sz="2000" dirty="0">
                <a:latin typeface="Century Gothic" panose="020B0502020202020204" pitchFamily="34" charset="0"/>
              </a:rPr>
              <a:t>более точно определить наличие опухоли в организме.</a:t>
            </a:r>
          </a:p>
          <a:p>
            <a:pPr algn="ctr"/>
            <a:r>
              <a:rPr lang="ru-RU" sz="2000" b="1" dirty="0" smtClean="0">
                <a:latin typeface="Century Gothic" panose="020B0502020202020204" pitchFamily="34" charset="0"/>
              </a:rPr>
              <a:t>3. Создание </a:t>
            </a:r>
            <a:r>
              <a:rPr lang="ru-RU" sz="2000" b="1" dirty="0">
                <a:latin typeface="Century Gothic" panose="020B0502020202020204" pitchFamily="34" charset="0"/>
              </a:rPr>
              <a:t>новых лекарств</a:t>
            </a:r>
            <a:r>
              <a:rPr lang="ru-RU" sz="2000" dirty="0">
                <a:latin typeface="Century Gothic" panose="020B0502020202020204" pitchFamily="34" charset="0"/>
              </a:rPr>
              <a:t>: Медицинские исследования привели к разработке новых лекарств, таких как ингибиторы </a:t>
            </a:r>
            <a:r>
              <a:rPr lang="ru-RU" sz="2000" dirty="0" err="1">
                <a:latin typeface="Century Gothic" panose="020B0502020202020204" pitchFamily="34" charset="0"/>
              </a:rPr>
              <a:t>протеасом</a:t>
            </a:r>
            <a:r>
              <a:rPr lang="ru-RU" sz="2000" dirty="0">
                <a:latin typeface="Century Gothic" panose="020B0502020202020204" pitchFamily="34" charset="0"/>
              </a:rPr>
              <a:t>, которые используются для лечения рака.</a:t>
            </a:r>
          </a:p>
          <a:p>
            <a:pPr algn="ctr"/>
            <a:r>
              <a:rPr lang="ru-RU" sz="2000" b="1" dirty="0" smtClean="0">
                <a:latin typeface="Century Gothic" panose="020B0502020202020204" pitchFamily="34" charset="0"/>
              </a:rPr>
              <a:t>4. Изучение </a:t>
            </a:r>
            <a:r>
              <a:rPr lang="ru-RU" sz="2000" b="1" dirty="0">
                <a:latin typeface="Century Gothic" panose="020B0502020202020204" pitchFamily="34" charset="0"/>
              </a:rPr>
              <a:t>механизмов </a:t>
            </a:r>
            <a:r>
              <a:rPr lang="ru-RU" sz="2000" b="1" dirty="0" smtClean="0">
                <a:latin typeface="Century Gothic" panose="020B0502020202020204" pitchFamily="34" charset="0"/>
              </a:rPr>
              <a:t>заболеваний</a:t>
            </a:r>
            <a:r>
              <a:rPr lang="ru-RU" sz="2000" dirty="0" smtClean="0">
                <a:latin typeface="Century Gothic" panose="020B0502020202020204" pitchFamily="34" charset="0"/>
              </a:rPr>
              <a:t>. Например</a:t>
            </a:r>
            <a:r>
              <a:rPr lang="ru-RU" sz="2000" dirty="0">
                <a:latin typeface="Century Gothic" panose="020B0502020202020204" pitchFamily="34" charset="0"/>
              </a:rPr>
              <a:t>, понимание механизмов развития болезни Альцгеймера позволило разработать новые методы лечения, направленные на замедление прогрессирования заболевания.</a:t>
            </a:r>
          </a:p>
          <a:p>
            <a:pPr algn="ctr"/>
            <a:r>
              <a:rPr lang="ru-RU" sz="2000" b="1" dirty="0" smtClean="0">
                <a:latin typeface="Century Gothic" panose="020B0502020202020204" pitchFamily="34" charset="0"/>
              </a:rPr>
              <a:t>5. Улучшение </a:t>
            </a:r>
            <a:r>
              <a:rPr lang="ru-RU" sz="2000" b="1" dirty="0">
                <a:latin typeface="Century Gothic" panose="020B0502020202020204" pitchFamily="34" charset="0"/>
              </a:rPr>
              <a:t>качества жизни пациентов</a:t>
            </a:r>
            <a:r>
              <a:rPr lang="ru-RU" sz="2000" dirty="0">
                <a:latin typeface="Century Gothic" panose="020B0502020202020204" pitchFamily="34" charset="0"/>
              </a:rPr>
              <a:t>: Медицинские исследования способствуют улучшению качества жизни пациентов, страдающих от различных </a:t>
            </a:r>
            <a:r>
              <a:rPr lang="ru-RU" sz="2000" dirty="0" smtClean="0">
                <a:latin typeface="Century Gothic" panose="020B0502020202020204" pitchFamily="34" charset="0"/>
              </a:rPr>
              <a:t>заболеваний.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113130" y="627080"/>
            <a:ext cx="5961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CCF92"/>
                </a:solidFill>
                <a:latin typeface="Century Gothic" panose="020B0502020202020204" pitchFamily="34" charset="0"/>
              </a:rPr>
              <a:t>Эффективность исследований</a:t>
            </a:r>
            <a:endParaRPr lang="ru-RU" sz="2800" b="1" dirty="0">
              <a:solidFill>
                <a:srgbClr val="FCCF9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556171" y="-639852"/>
            <a:ext cx="3313247" cy="1697715"/>
          </a:xfrm>
          <a:prstGeom prst="ellipse">
            <a:avLst/>
          </a:prstGeom>
          <a:solidFill>
            <a:srgbClr val="FCCF92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0503760" y="-613955"/>
            <a:ext cx="2519909" cy="1933304"/>
          </a:xfrm>
          <a:prstGeom prst="ellipse">
            <a:avLst/>
          </a:prstGeom>
          <a:gradFill flip="none" rotWithShape="1">
            <a:gsLst>
              <a:gs pos="0">
                <a:srgbClr val="FCCF92">
                  <a:tint val="66000"/>
                  <a:satMod val="160000"/>
                </a:srgbClr>
              </a:gs>
              <a:gs pos="50000">
                <a:srgbClr val="FCCF92">
                  <a:tint val="44500"/>
                  <a:satMod val="160000"/>
                </a:srgbClr>
              </a:gs>
              <a:gs pos="100000">
                <a:srgbClr val="FCCF92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CCF92"/>
                </a:solidFill>
              </a:rPr>
              <a:t>На главную</a:t>
            </a:r>
            <a:endParaRPr lang="ru-RU" dirty="0">
              <a:solidFill>
                <a:srgbClr val="FCCF92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CCF92"/>
                </a:solidFill>
              </a:rPr>
              <a:t>К карте метро</a:t>
            </a:r>
            <a:endParaRPr lang="ru-RU" dirty="0">
              <a:solidFill>
                <a:srgbClr val="FCC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0164" y="2132735"/>
            <a:ext cx="102772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Развитие учета НИОКТР играет важную роль в повышении качества и доступности медицинской помощи. Во-первых, </a:t>
            </a:r>
            <a:r>
              <a:rPr lang="ru-RU" sz="2000" b="1" dirty="0">
                <a:latin typeface="Century Gothic" panose="020B0502020202020204" pitchFamily="34" charset="0"/>
              </a:rPr>
              <a:t>проведение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b="1" dirty="0">
                <a:latin typeface="Century Gothic" panose="020B0502020202020204" pitchFamily="34" charset="0"/>
              </a:rPr>
              <a:t>научных исследований и разработка</a:t>
            </a:r>
            <a:r>
              <a:rPr lang="ru-RU" sz="2000" dirty="0">
                <a:latin typeface="Century Gothic" panose="020B0502020202020204" pitchFamily="34" charset="0"/>
              </a:rPr>
              <a:t> новых методов лечения и диагностики позволяют улучшить качество медицинских услуг и расширить их доступность для населения. Во-вторых, </a:t>
            </a:r>
            <a:r>
              <a:rPr lang="ru-RU" sz="2000" b="1" dirty="0">
                <a:latin typeface="Century Gothic" panose="020B0502020202020204" pitchFamily="34" charset="0"/>
              </a:rPr>
              <a:t>внедрение новых технологий и оборудования </a:t>
            </a:r>
            <a:r>
              <a:rPr lang="ru-RU" sz="2000" dirty="0">
                <a:latin typeface="Century Gothic" panose="020B0502020202020204" pitchFamily="34" charset="0"/>
              </a:rPr>
              <a:t>также способствует повышению качества и доступности медицинской помощи, так как позволяет более эффективно и быстро диагностировать и лечить различные заболевания. В-третьих, </a:t>
            </a:r>
            <a:r>
              <a:rPr lang="ru-RU" sz="2000" b="1" dirty="0">
                <a:latin typeface="Century Gothic" panose="020B0502020202020204" pitchFamily="34" charset="0"/>
              </a:rPr>
              <a:t>развитие кадрового потенциала </a:t>
            </a:r>
            <a:r>
              <a:rPr lang="ru-RU" sz="2000" dirty="0">
                <a:latin typeface="Century Gothic" panose="020B0502020202020204" pitchFamily="34" charset="0"/>
              </a:rPr>
              <a:t>и международного сотрудничества также является важным аспектом развития учета НИОКТР, поскольку позволяет привлекать к работе в медицинских учреждениях более квалифицированных специалистов и использовать опыт зарубежных коллег для улучшения качества медицинской помощи</a:t>
            </a:r>
            <a:r>
              <a:rPr lang="ru-RU" sz="2000" dirty="0" smtClean="0">
                <a:latin typeface="Century Gothic" panose="020B0502020202020204" pitchFamily="34" charset="0"/>
              </a:rPr>
              <a:t>.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2188523" y="998780"/>
            <a:ext cx="7820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CCF92"/>
                </a:solidFill>
                <a:latin typeface="Century Gothic" panose="020B0502020202020204" pitchFamily="34" charset="0"/>
              </a:rPr>
              <a:t> Повышение качества и доступности медицинской помощи</a:t>
            </a:r>
          </a:p>
        </p:txBody>
      </p:sp>
      <p:sp>
        <p:nvSpPr>
          <p:cNvPr id="5" name="Овал 4"/>
          <p:cNvSpPr/>
          <p:nvPr/>
        </p:nvSpPr>
        <p:spPr>
          <a:xfrm>
            <a:off x="8556171" y="-639852"/>
            <a:ext cx="3313247" cy="1697715"/>
          </a:xfrm>
          <a:prstGeom prst="ellipse">
            <a:avLst/>
          </a:prstGeom>
          <a:solidFill>
            <a:srgbClr val="FCCF92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0503760" y="-613955"/>
            <a:ext cx="2519909" cy="1933304"/>
          </a:xfrm>
          <a:prstGeom prst="ellipse">
            <a:avLst/>
          </a:prstGeom>
          <a:gradFill flip="none" rotWithShape="1">
            <a:gsLst>
              <a:gs pos="0">
                <a:srgbClr val="FCCF92">
                  <a:tint val="66000"/>
                  <a:satMod val="160000"/>
                </a:srgbClr>
              </a:gs>
              <a:gs pos="50000">
                <a:srgbClr val="FCCF92">
                  <a:tint val="44500"/>
                  <a:satMod val="160000"/>
                </a:srgbClr>
              </a:gs>
              <a:gs pos="100000">
                <a:srgbClr val="FCCF92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CCF92"/>
                </a:solidFill>
              </a:rPr>
              <a:t>На главную</a:t>
            </a:r>
            <a:endParaRPr lang="ru-RU" dirty="0">
              <a:solidFill>
                <a:srgbClr val="FCCF92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CCF92"/>
                </a:solidFill>
              </a:rPr>
              <a:t>К карте метро</a:t>
            </a:r>
            <a:endParaRPr lang="ru-RU" dirty="0">
              <a:solidFill>
                <a:srgbClr val="FCC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397" y="1738316"/>
            <a:ext cx="104502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0" i="0" dirty="0" smtClean="0">
                <a:effectLst/>
                <a:latin typeface="Century Gothic" panose="020B0502020202020204" pitchFamily="34" charset="0"/>
              </a:rPr>
              <a:t>События последних лет показывают, насколько сильно </a:t>
            </a:r>
            <a:r>
              <a:rPr lang="ru-RU" sz="2000" b="0" i="0" dirty="0" err="1" smtClean="0">
                <a:effectLst/>
                <a:latin typeface="Century Gothic" panose="020B0502020202020204" pitchFamily="34" charset="0"/>
              </a:rPr>
              <a:t>цифровизация</a:t>
            </a:r>
            <a:r>
              <a:rPr lang="ru-RU" sz="2000" b="0" i="0" dirty="0" smtClean="0">
                <a:effectLst/>
                <a:latin typeface="Century Gothic" panose="020B0502020202020204" pitchFamily="34" charset="0"/>
              </a:rPr>
              <a:t> затронула российскую медицинскую сферу. Одним из аспектов этой трансформации стала ориентированность медицины на </a:t>
            </a:r>
            <a:r>
              <a:rPr lang="ru-RU" sz="2000" b="1" i="0" dirty="0" smtClean="0">
                <a:effectLst/>
                <a:latin typeface="Century Gothic" panose="020B0502020202020204" pitchFamily="34" charset="0"/>
              </a:rPr>
              <a:t>формирование собственных экосистем</a:t>
            </a:r>
            <a:r>
              <a:rPr lang="ru-RU" sz="2000" b="0" i="0" dirty="0" smtClean="0">
                <a:effectLst/>
                <a:latin typeface="Century Gothic" panose="020B0502020202020204" pitchFamily="34" charset="0"/>
              </a:rPr>
              <a:t>. Их не следует путать с экосистемами в традиционном понимании, когда крупная корпорация собирает ряд платформ, сервисов и услуг под единым брендом, охватывая таким образом целый ряд направлений (в том числе — медицину).</a:t>
            </a:r>
          </a:p>
          <a:p>
            <a:pPr algn="ctr"/>
            <a:endParaRPr lang="ru-RU" sz="2000" b="0" i="0" dirty="0" smtClean="0">
              <a:effectLst/>
              <a:latin typeface="Century Gothic" panose="020B0502020202020204" pitchFamily="34" charset="0"/>
            </a:endParaRPr>
          </a:p>
          <a:p>
            <a:pPr algn="ctr"/>
            <a:r>
              <a:rPr lang="ru-RU" sz="2000" b="1" i="0" dirty="0" smtClean="0">
                <a:effectLst/>
                <a:latin typeface="Century Gothic" panose="020B0502020202020204" pitchFamily="34" charset="0"/>
              </a:rPr>
              <a:t>Медицинская экосистема</a:t>
            </a:r>
            <a:r>
              <a:rPr lang="ru-RU" sz="2000" b="0" i="0" dirty="0" smtClean="0">
                <a:effectLst/>
                <a:latin typeface="Century Gothic" panose="020B0502020202020204" pitchFamily="34" charset="0"/>
              </a:rPr>
              <a:t>, очевидно, строится по иному принципу: в ее основе обязательно находятся медучреждения, обладающие накопленной экспертизой и данными. Для работы с ними привлекаются ИТ и телеком-компании, имеющие возможность на основе этих данных создать платформы, сервисы и иные ИТ-решения для врачей и пациентов.</a:t>
            </a:r>
            <a:endParaRPr lang="ru-RU" sz="2000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404684" y="874869"/>
            <a:ext cx="5469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Медицинская экосистема </a:t>
            </a:r>
            <a:endParaRPr lang="ru-RU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321039" y="-771951"/>
            <a:ext cx="3313247" cy="18298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666510" y="-613954"/>
            <a:ext cx="3696792" cy="2352270"/>
          </a:xfrm>
          <a:prstGeom prst="ellipse">
            <a:avLst/>
          </a:prstGeom>
          <a:solidFill>
            <a:schemeClr val="accent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На главную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К карте метро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396" y="1588081"/>
            <a:ext cx="104502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Каждый участник вводит систему данные по каждой своей публикации (заглавие, ключевые слова</a:t>
            </a:r>
            <a:r>
              <a:rPr lang="ru-RU" sz="2000" dirty="0" smtClean="0">
                <a:latin typeface="Century Gothic" panose="020B0502020202020204" pitchFamily="34" charset="0"/>
              </a:rPr>
              <a:t>, сведения о разработке). По </a:t>
            </a:r>
            <a:r>
              <a:rPr lang="ru-RU" sz="2000" dirty="0">
                <a:latin typeface="Century Gothic" panose="020B0502020202020204" pitchFamily="34" charset="0"/>
              </a:rPr>
              <a:t>статистике публикаций каждого участника система подбирает список публикаций других </a:t>
            </a:r>
            <a:r>
              <a:rPr lang="ru-RU" sz="2000" dirty="0" smtClean="0">
                <a:latin typeface="Century Gothic" panose="020B0502020202020204" pitchFamily="34" charset="0"/>
              </a:rPr>
              <a:t>авторов. </a:t>
            </a:r>
            <a:r>
              <a:rPr lang="ru-RU" sz="2000" dirty="0">
                <a:latin typeface="Century Gothic" panose="020B0502020202020204" pitchFamily="34" charset="0"/>
              </a:rPr>
              <a:t>Благодаря </a:t>
            </a:r>
            <a:r>
              <a:rPr lang="ru-RU" sz="2000" b="1" dirty="0">
                <a:latin typeface="Century Gothic" panose="020B0502020202020204" pitchFamily="34" charset="0"/>
              </a:rPr>
              <a:t>автоматизированному учету </a:t>
            </a:r>
            <a:r>
              <a:rPr lang="ru-RU" sz="2000" dirty="0">
                <a:latin typeface="Century Gothic" panose="020B0502020202020204" pitchFamily="34" charset="0"/>
              </a:rPr>
              <a:t>публикаций каждый участник может видеть то, что уже сделано и </a:t>
            </a:r>
            <a:r>
              <a:rPr lang="ru-RU" sz="2000" dirty="0" smtClean="0">
                <a:latin typeface="Century Gothic" panose="020B0502020202020204" pitchFamily="34" charset="0"/>
              </a:rPr>
              <a:t>делается </a:t>
            </a:r>
            <a:r>
              <a:rPr lang="ru-RU" sz="2000" dirty="0">
                <a:latin typeface="Century Gothic" panose="020B0502020202020204" pitchFamily="34" charset="0"/>
              </a:rPr>
              <a:t>в данной конкретной области науки, а также делать выводы о том, что нужно дополнить, развить, изучить.</a:t>
            </a:r>
          </a:p>
          <a:p>
            <a:pPr algn="ctr"/>
            <a:endParaRPr lang="ru-RU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Структурированный </a:t>
            </a:r>
            <a:r>
              <a:rPr lang="ru-RU" sz="2000" dirty="0">
                <a:latin typeface="Century Gothic" panose="020B0502020202020204" pitchFamily="34" charset="0"/>
              </a:rPr>
              <a:t>учет актуальной информации позволяет осуществлять </a:t>
            </a:r>
            <a:r>
              <a:rPr lang="ru-RU" sz="2000" b="1" dirty="0">
                <a:latin typeface="Century Gothic" panose="020B0502020202020204" pitchFamily="34" charset="0"/>
              </a:rPr>
              <a:t>планирование научно-исследовательской деятельности</a:t>
            </a:r>
            <a:r>
              <a:rPr lang="ru-RU" sz="2000" dirty="0">
                <a:latin typeface="Century Gothic" panose="020B0502020202020204" pitchFamily="34" charset="0"/>
              </a:rPr>
              <a:t>: что прочитать, что изучить, о чем написать, что учесть в последующих публикациях. Высказанная </a:t>
            </a:r>
            <a:r>
              <a:rPr lang="ru-RU" sz="2000" dirty="0" smtClean="0">
                <a:latin typeface="Century Gothic" panose="020B0502020202020204" pitchFamily="34" charset="0"/>
              </a:rPr>
              <a:t>идея получила развитие в </a:t>
            </a:r>
            <a:r>
              <a:rPr lang="ru-RU" sz="2000" dirty="0">
                <a:latin typeface="Century Gothic" panose="020B0502020202020204" pitchFamily="34" charset="0"/>
              </a:rPr>
              <a:t>виде системы поиска по конференциям, семинарам, диссертациям и т. п. Без наличия системы управления и структурирования научной информации планирование и учет результатов научной деятельности вряд ли представляются возможными.</a:t>
            </a:r>
            <a:endParaRPr lang="ru-RU" sz="2000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404683" y="761031"/>
            <a:ext cx="5469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Автоматизация учета</a:t>
            </a:r>
            <a:endParaRPr lang="ru-RU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556171" y="-639852"/>
            <a:ext cx="3313247" cy="16977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901642" y="-444137"/>
            <a:ext cx="3696792" cy="2182453"/>
          </a:xfrm>
          <a:prstGeom prst="ellipse">
            <a:avLst/>
          </a:prstGeom>
          <a:solidFill>
            <a:schemeClr val="accent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80912" y="151407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На главную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80912" y="490859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К карте метро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3A3838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2623</Words>
  <Application>Microsoft Office PowerPoint</Application>
  <PresentationFormat>Широкоэкранный</PresentationFormat>
  <Paragraphs>233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Тема Office</vt:lpstr>
      <vt:lpstr>Разработка контента по теме: «Развитие учёта научно-исследовательских, опытно-конструкторских и технологических работ в отрасли здравоохранение»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</dc:creator>
  <cp:lastModifiedBy>Мария</cp:lastModifiedBy>
  <cp:revision>57</cp:revision>
  <dcterms:created xsi:type="dcterms:W3CDTF">2024-02-20T19:14:00Z</dcterms:created>
  <dcterms:modified xsi:type="dcterms:W3CDTF">2024-03-02T09:37:23Z</dcterms:modified>
</cp:coreProperties>
</file>