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7" r:id="rId2"/>
    <p:sldId id="333" r:id="rId3"/>
    <p:sldId id="386" r:id="rId4"/>
    <p:sldId id="371" r:id="rId5"/>
    <p:sldId id="374" r:id="rId6"/>
    <p:sldId id="388" r:id="rId7"/>
    <p:sldId id="293" r:id="rId8"/>
  </p:sldIdLst>
  <p:sldSz cx="12192000" cy="6858000"/>
  <p:notesSz cx="6858000" cy="9144000"/>
  <p:embeddedFontLst>
    <p:embeddedFont>
      <p:font typeface="Arial Unicode MS" panose="020B0604020202020204" pitchFamily="34" charset="-128"/>
      <p:regular r:id="rId11"/>
    </p:embeddedFont>
    <p:embeddedFont>
      <p:font typeface="Curlz MT" panose="04040404050702020202" pitchFamily="82" charset="0"/>
      <p:regular r:id="rId12"/>
    </p:embeddedFont>
    <p:embeddedFont>
      <p:font typeface="Poppins Light" panose="020B0604020202020204" charset="0"/>
      <p:regular r:id="rId13"/>
      <p:italic r:id="rId14"/>
    </p:embeddedFont>
    <p:embeddedFont>
      <p:font typeface="IM FELL Great Primer" panose="020B0604020202020204" charset="0"/>
      <p:regular r:id="rId15"/>
      <p:italic r:id="rId16"/>
    </p:embeddedFont>
    <p:embeddedFont>
      <p:font typeface="맑은 고딕" panose="020B0503020000020004" pitchFamily="34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2900"/>
    <a:srgbClr val="916316"/>
    <a:srgbClr val="E8E5D3"/>
    <a:srgbClr val="170F0C"/>
    <a:srgbClr val="12121A"/>
    <a:srgbClr val="F92F5B"/>
    <a:srgbClr val="030303"/>
    <a:srgbClr val="59239E"/>
    <a:srgbClr val="E7E1E1"/>
    <a:srgbClr val="29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247FDBB1-5EC9-40FD-9A36-D4E35C581F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F663819-6E29-4FB7-BF1C-93C4B4D769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5FC5A-1932-4642-9CF8-618CD292DDF6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AF1716-40E8-4512-B252-D7362A0E94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EE3C99E-C3C0-40AD-AD91-8E96E8F586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86696-F86F-4066-9FDD-77F2B013F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59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://pptmon.com/" TargetMode="Externa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Relationship Id="rId9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pptmon.com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hyperlink" Target="http://pptmon.com/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://www.pptmon.com/" TargetMode="Externa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Relationship Id="rId9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Relationship Id="rId9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Relationship Id="rId9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Relationship Id="rId9" Type="http://schemas.openxmlformats.org/officeDocument/2006/relationships/image" Target="../media/image15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://pptmon.com/" TargetMode="Externa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pptmon.com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hyperlink" Target="http://pptmon.com/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://www.pptmon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xmlns="" id="{738041C5-F352-4482-9E77-68A0B0B84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771192" y="6869614"/>
            <a:ext cx="2239204" cy="246221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xmlns="" id="{47E597B2-E425-4CB4-B783-5B8E9D753186}"/>
              </a:ext>
            </a:extLst>
          </p:cNvPr>
          <p:cNvSpPr txBox="1"/>
          <p:nvPr userDrawn="1"/>
        </p:nvSpPr>
        <p:spPr>
          <a:xfrm>
            <a:off x="4181605" y="6896460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D27114D-2E0D-4240-A90A-17369C2A476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72" y="133829"/>
            <a:ext cx="11832656" cy="65903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BC3BCE0-29DC-46B1-BD4E-6B3FEA324B6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126" y="408993"/>
            <a:ext cx="5999748" cy="604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2F96D509-D8AA-4116-869D-72A26110F8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7" y="139190"/>
            <a:ext cx="11813406" cy="657962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E1233CEC-B66C-4FC9-997A-0C487F200B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509" y="356135"/>
            <a:ext cx="4342982" cy="6145730"/>
          </a:xfrm>
          <a:prstGeom prst="rect">
            <a:avLst/>
          </a:prstGeom>
        </p:spPr>
      </p:pic>
      <p:pic>
        <p:nvPicPr>
          <p:cNvPr id="10" name="Graphic 3">
            <a:hlinkClick r:id="rId4"/>
            <a:extLst>
              <a:ext uri="{FF2B5EF4-FFF2-40B4-BE49-F238E27FC236}">
                <a16:creationId xmlns:a16="http://schemas.microsoft.com/office/drawing/2014/main" xmlns="" id="{74351539-FF8F-42F0-A7C3-81D14A82B8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29909"/>
          <a:stretch/>
        </p:blipFill>
        <p:spPr>
          <a:xfrm>
            <a:off x="5771192" y="6869614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7"/>
            <a:extLst>
              <a:ext uri="{FF2B5EF4-FFF2-40B4-BE49-F238E27FC236}">
                <a16:creationId xmlns:a16="http://schemas.microsoft.com/office/drawing/2014/main" xmlns="" id="{47849D79-4103-4264-9E25-F7832C292A30}"/>
              </a:ext>
            </a:extLst>
          </p:cNvPr>
          <p:cNvSpPr txBox="1"/>
          <p:nvPr userDrawn="1"/>
        </p:nvSpPr>
        <p:spPr>
          <a:xfrm>
            <a:off x="4181605" y="6896460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그림 개체 틀 4">
            <a:extLst>
              <a:ext uri="{FF2B5EF4-FFF2-40B4-BE49-F238E27FC236}">
                <a16:creationId xmlns:a16="http://schemas.microsoft.com/office/drawing/2014/main" xmlns="" id="{BACB4AAE-AC67-47C2-A303-7212D32CAA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29110" y="905933"/>
            <a:ext cx="4530344" cy="504613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8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4" name="그림 개체 틀 17">
            <a:extLst>
              <a:ext uri="{FF2B5EF4-FFF2-40B4-BE49-F238E27FC236}">
                <a16:creationId xmlns:a16="http://schemas.microsoft.com/office/drawing/2014/main" xmlns="" id="{DAF4131F-2E7E-48C3-9B57-5DC70EF01EA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21119" y="1490388"/>
            <a:ext cx="2127140" cy="212713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800" dirty="0"/>
            </a:lvl1pPr>
          </a:lstStyle>
          <a:p>
            <a:pPr marL="0" lvl="0" indent="0">
              <a:buNone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4945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3">
            <a:hlinkClick r:id="rId2"/>
            <a:extLst>
              <a:ext uri="{FF2B5EF4-FFF2-40B4-BE49-F238E27FC236}">
                <a16:creationId xmlns:a16="http://schemas.microsoft.com/office/drawing/2014/main" xmlns="" id="{9620D3DB-BB14-4655-917C-CE545AD994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771192" y="6869614"/>
            <a:ext cx="2239204" cy="246221"/>
          </a:xfrm>
          <a:prstGeom prst="rect">
            <a:avLst/>
          </a:prstGeom>
        </p:spPr>
      </p:pic>
      <p:sp>
        <p:nvSpPr>
          <p:cNvPr id="9" name="TextBox 8">
            <a:hlinkClick r:id="rId5"/>
            <a:extLst>
              <a:ext uri="{FF2B5EF4-FFF2-40B4-BE49-F238E27FC236}">
                <a16:creationId xmlns:a16="http://schemas.microsoft.com/office/drawing/2014/main" xmlns="" id="{210D8DCC-46CC-431C-8A8B-3080598C89CE}"/>
              </a:ext>
            </a:extLst>
          </p:cNvPr>
          <p:cNvSpPr txBox="1"/>
          <p:nvPr userDrawn="1"/>
        </p:nvSpPr>
        <p:spPr>
          <a:xfrm>
            <a:off x="4181605" y="6896460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EE8A775-4934-44BB-B126-2C02C11076D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71" y="109051"/>
            <a:ext cx="11909658" cy="66398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CCE7421A-CDB7-409A-BB5A-2B880710213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394" y="5390146"/>
            <a:ext cx="1653968" cy="12039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0EDAB67E-DCF1-4B5D-A89A-3255F03FAC1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9638" y="5390146"/>
            <a:ext cx="1653968" cy="12039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38E2FF4E-9137-4156-BDF9-4B6B8385E1D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20" y="295603"/>
            <a:ext cx="6461760" cy="626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311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3">
            <a:hlinkClick r:id="rId2"/>
            <a:extLst>
              <a:ext uri="{FF2B5EF4-FFF2-40B4-BE49-F238E27FC236}">
                <a16:creationId xmlns:a16="http://schemas.microsoft.com/office/drawing/2014/main" xmlns="" id="{FDE765C7-1124-416F-9AA3-AC5597B716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771192" y="6869614"/>
            <a:ext cx="2239204" cy="246221"/>
          </a:xfrm>
          <a:prstGeom prst="rect">
            <a:avLst/>
          </a:prstGeom>
        </p:spPr>
      </p:pic>
      <p:sp>
        <p:nvSpPr>
          <p:cNvPr id="8" name="TextBox 7">
            <a:hlinkClick r:id="rId5"/>
            <a:extLst>
              <a:ext uri="{FF2B5EF4-FFF2-40B4-BE49-F238E27FC236}">
                <a16:creationId xmlns:a16="http://schemas.microsoft.com/office/drawing/2014/main" xmlns="" id="{C2B7C880-6892-4535-90A9-9C46C70D36AD}"/>
              </a:ext>
            </a:extLst>
          </p:cNvPr>
          <p:cNvSpPr txBox="1"/>
          <p:nvPr userDrawn="1"/>
        </p:nvSpPr>
        <p:spPr>
          <a:xfrm>
            <a:off x="4181605" y="6896460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873CF845-D3FE-4335-A42D-EC8F593775B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4" y="74860"/>
            <a:ext cx="12044412" cy="67082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23C1B29-5A1B-42A1-8FD8-ECC21FA567C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381" y="602381"/>
            <a:ext cx="5653238" cy="565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065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9FB3FC7-9DA0-4646-AC6C-A3D8F4BAC9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9" y="76853"/>
            <a:ext cx="12025162" cy="67042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932DCBAE-7C1F-47A0-A78E-142DDA45C5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775" y="415090"/>
            <a:ext cx="4286450" cy="60278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B5DC21D3-5A6D-4CC7-8C18-7C82FC0459D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898" y="5476773"/>
            <a:ext cx="1653968" cy="12039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9BEAF96E-E6D4-4C8A-B3F0-3C462FCC3CA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4134" y="5476773"/>
            <a:ext cx="1653968" cy="1203909"/>
          </a:xfrm>
          <a:prstGeom prst="rect">
            <a:avLst/>
          </a:prstGeom>
        </p:spPr>
      </p:pic>
      <p:sp>
        <p:nvSpPr>
          <p:cNvPr id="8" name="그림 개체 틀 4">
            <a:extLst>
              <a:ext uri="{FF2B5EF4-FFF2-40B4-BE49-F238E27FC236}">
                <a16:creationId xmlns:a16="http://schemas.microsoft.com/office/drawing/2014/main" xmlns="" id="{74578B79-D722-4A99-A976-69955A232E5B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1231900" y="1498600"/>
            <a:ext cx="3860800" cy="386080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7" name="Graphic 3">
            <a:hlinkClick r:id="rId5"/>
            <a:extLst>
              <a:ext uri="{FF2B5EF4-FFF2-40B4-BE49-F238E27FC236}">
                <a16:creationId xmlns:a16="http://schemas.microsoft.com/office/drawing/2014/main" xmlns="" id="{0FC5D016-DCE1-4529-8826-0A8554344A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29909"/>
          <a:stretch/>
        </p:blipFill>
        <p:spPr>
          <a:xfrm>
            <a:off x="5771192" y="6869614"/>
            <a:ext cx="2239204" cy="246221"/>
          </a:xfrm>
          <a:prstGeom prst="rect">
            <a:avLst/>
          </a:prstGeom>
        </p:spPr>
      </p:pic>
      <p:sp>
        <p:nvSpPr>
          <p:cNvPr id="9" name="TextBox 8">
            <a:hlinkClick r:id="rId8"/>
            <a:extLst>
              <a:ext uri="{FF2B5EF4-FFF2-40B4-BE49-F238E27FC236}">
                <a16:creationId xmlns:a16="http://schemas.microsoft.com/office/drawing/2014/main" xmlns="" id="{E1BEF300-56C6-4877-8D72-1A97C197B733}"/>
              </a:ext>
            </a:extLst>
          </p:cNvPr>
          <p:cNvSpPr txBox="1"/>
          <p:nvPr userDrawn="1"/>
        </p:nvSpPr>
        <p:spPr>
          <a:xfrm>
            <a:off x="4181605" y="6896460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6254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3">
            <a:hlinkClick r:id="rId2"/>
            <a:extLst>
              <a:ext uri="{FF2B5EF4-FFF2-40B4-BE49-F238E27FC236}">
                <a16:creationId xmlns:a16="http://schemas.microsoft.com/office/drawing/2014/main" xmlns="" id="{B99136FA-30B5-421D-9F11-694C9D9ED5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771192" y="6869614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5"/>
            <a:extLst>
              <a:ext uri="{FF2B5EF4-FFF2-40B4-BE49-F238E27FC236}">
                <a16:creationId xmlns:a16="http://schemas.microsoft.com/office/drawing/2014/main" xmlns="" id="{BA45D684-2585-460F-8E98-D803CC0EBF56}"/>
              </a:ext>
            </a:extLst>
          </p:cNvPr>
          <p:cNvSpPr txBox="1"/>
          <p:nvPr userDrawn="1"/>
        </p:nvSpPr>
        <p:spPr>
          <a:xfrm>
            <a:off x="4181605" y="6896460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ACD07803-A34C-4163-A45E-1779B834FD1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7" y="139190"/>
            <a:ext cx="11813406" cy="65796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77058E7C-A225-41A0-90F7-C3E476AFEFF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390" y="0"/>
            <a:ext cx="5189220" cy="6858000"/>
          </a:xfrm>
          <a:prstGeom prst="rect">
            <a:avLst/>
          </a:prstGeom>
        </p:spPr>
      </p:pic>
      <p:sp>
        <p:nvSpPr>
          <p:cNvPr id="14" name="그림 개체 틀 11">
            <a:extLst>
              <a:ext uri="{FF2B5EF4-FFF2-40B4-BE49-F238E27FC236}">
                <a16:creationId xmlns:a16="http://schemas.microsoft.com/office/drawing/2014/main" xmlns="" id="{FC162491-8C1E-41B6-AB4C-E7402DAE33D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372978" y="1219200"/>
            <a:ext cx="2142067" cy="4423546"/>
          </a:xfrm>
          <a:prstGeom prst="roundRect">
            <a:avLst>
              <a:gd name="adj" fmla="val 1369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20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4721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3">
            <a:hlinkClick r:id="rId2"/>
            <a:extLst>
              <a:ext uri="{FF2B5EF4-FFF2-40B4-BE49-F238E27FC236}">
                <a16:creationId xmlns:a16="http://schemas.microsoft.com/office/drawing/2014/main" xmlns="" id="{02A06F35-F593-43F7-BEB4-16B5ED758D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771192" y="6869614"/>
            <a:ext cx="2239204" cy="246221"/>
          </a:xfrm>
          <a:prstGeom prst="rect">
            <a:avLst/>
          </a:prstGeom>
        </p:spPr>
      </p:pic>
      <p:sp>
        <p:nvSpPr>
          <p:cNvPr id="9" name="TextBox 8">
            <a:hlinkClick r:id="rId5"/>
            <a:extLst>
              <a:ext uri="{FF2B5EF4-FFF2-40B4-BE49-F238E27FC236}">
                <a16:creationId xmlns:a16="http://schemas.microsoft.com/office/drawing/2014/main" xmlns="" id="{780E81BE-AE94-491F-9033-D85128290627}"/>
              </a:ext>
            </a:extLst>
          </p:cNvPr>
          <p:cNvSpPr txBox="1"/>
          <p:nvPr userDrawn="1"/>
        </p:nvSpPr>
        <p:spPr>
          <a:xfrm>
            <a:off x="4181605" y="6896460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1937869-C73E-42DE-83E4-6F42D9ACEBA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71" y="109051"/>
            <a:ext cx="11909658" cy="66398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2A3C617A-3EC1-4EE4-9170-6F5A8A557DD0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394" y="5390146"/>
            <a:ext cx="1653968" cy="12039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D6764CE4-E8B4-49EF-B5DF-AD2326C74F7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9638" y="5390146"/>
            <a:ext cx="1653968" cy="12039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91EFB287-E579-42FC-A4CB-A423BF9D215A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126" y="408993"/>
            <a:ext cx="5999748" cy="6040014"/>
          </a:xfrm>
          <a:prstGeom prst="rect">
            <a:avLst/>
          </a:prstGeom>
        </p:spPr>
      </p:pic>
      <p:sp>
        <p:nvSpPr>
          <p:cNvPr id="14" name="그림 개체 틀 5">
            <a:extLst>
              <a:ext uri="{FF2B5EF4-FFF2-40B4-BE49-F238E27FC236}">
                <a16:creationId xmlns:a16="http://schemas.microsoft.com/office/drawing/2014/main" xmlns="" id="{1FFCADE1-FB02-476E-9746-124C56259FC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82494" y="1203960"/>
            <a:ext cx="5842310" cy="4450080"/>
          </a:xfrm>
          <a:prstGeom prst="roundRect">
            <a:avLst>
              <a:gd name="adj" fmla="val 494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4709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3">
            <a:hlinkClick r:id="rId2"/>
            <a:extLst>
              <a:ext uri="{FF2B5EF4-FFF2-40B4-BE49-F238E27FC236}">
                <a16:creationId xmlns:a16="http://schemas.microsoft.com/office/drawing/2014/main" xmlns="" id="{EC88FBE9-ADDB-44DB-9599-3CF6038F48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771192" y="6869614"/>
            <a:ext cx="2239204" cy="246221"/>
          </a:xfrm>
          <a:prstGeom prst="rect">
            <a:avLst/>
          </a:prstGeom>
        </p:spPr>
      </p:pic>
      <p:sp>
        <p:nvSpPr>
          <p:cNvPr id="9" name="TextBox 8">
            <a:hlinkClick r:id="rId5"/>
            <a:extLst>
              <a:ext uri="{FF2B5EF4-FFF2-40B4-BE49-F238E27FC236}">
                <a16:creationId xmlns:a16="http://schemas.microsoft.com/office/drawing/2014/main" xmlns="" id="{2956B03E-AF18-4517-BF91-4AD895F78743}"/>
              </a:ext>
            </a:extLst>
          </p:cNvPr>
          <p:cNvSpPr txBox="1"/>
          <p:nvPr userDrawn="1"/>
        </p:nvSpPr>
        <p:spPr>
          <a:xfrm>
            <a:off x="4181605" y="6896460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1D8B2C5-7573-480A-BF3C-CB84390A5D9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4" y="74860"/>
            <a:ext cx="12044412" cy="67082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515DB1AB-7B7C-45C9-996D-2F0246482A5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661" y="754764"/>
            <a:ext cx="3458678" cy="5348472"/>
          </a:xfrm>
          <a:prstGeom prst="rect">
            <a:avLst/>
          </a:prstGeom>
        </p:spPr>
      </p:pic>
      <p:sp>
        <p:nvSpPr>
          <p:cNvPr id="12" name="그림 개체 틀 8">
            <a:extLst>
              <a:ext uri="{FF2B5EF4-FFF2-40B4-BE49-F238E27FC236}">
                <a16:creationId xmlns:a16="http://schemas.microsoft.com/office/drawing/2014/main" xmlns="" id="{982C2968-2394-40B0-BBAA-AE9B3BB4001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12867" y="1092200"/>
            <a:ext cx="6452466" cy="4267200"/>
          </a:xfrm>
          <a:prstGeom prst="roundRect">
            <a:avLst>
              <a:gd name="adj" fmla="val 2113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1894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xmlns="" id="{1772FE5D-FDD8-4A05-BA40-1500EE03AD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771192" y="6869614"/>
            <a:ext cx="2239204" cy="246221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xmlns="" id="{4F5B423B-F653-4DAC-95EB-CEE0A0B664FE}"/>
              </a:ext>
            </a:extLst>
          </p:cNvPr>
          <p:cNvSpPr txBox="1"/>
          <p:nvPr userDrawn="1"/>
        </p:nvSpPr>
        <p:spPr>
          <a:xfrm>
            <a:off x="4181605" y="6896460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92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xmlns="" id="{09A035B0-E76F-4633-9973-0225866491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771192" y="6869614"/>
            <a:ext cx="2239204" cy="246221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xmlns="" id="{4E0CC4DF-8D37-4579-AC12-2B20DD6C9588}"/>
              </a:ext>
            </a:extLst>
          </p:cNvPr>
          <p:cNvSpPr txBox="1"/>
          <p:nvPr userDrawn="1"/>
        </p:nvSpPr>
        <p:spPr>
          <a:xfrm>
            <a:off x="4181605" y="6896460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3">
            <a:hlinkClick r:id="rId2"/>
            <a:extLst>
              <a:ext uri="{FF2B5EF4-FFF2-40B4-BE49-F238E27FC236}">
                <a16:creationId xmlns:a16="http://schemas.microsoft.com/office/drawing/2014/main" xmlns="" id="{E5B3BF88-AA1C-4D9B-B644-54A1ECCC35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771192" y="6869614"/>
            <a:ext cx="2239204" cy="246221"/>
          </a:xfrm>
          <a:prstGeom prst="rect">
            <a:avLst/>
          </a:prstGeom>
        </p:spPr>
      </p:pic>
      <p:sp>
        <p:nvSpPr>
          <p:cNvPr id="8" name="TextBox 7">
            <a:hlinkClick r:id="rId5"/>
            <a:extLst>
              <a:ext uri="{FF2B5EF4-FFF2-40B4-BE49-F238E27FC236}">
                <a16:creationId xmlns:a16="http://schemas.microsoft.com/office/drawing/2014/main" xmlns="" id="{C8F7AC00-9494-4455-94DE-35E7FF27E39B}"/>
              </a:ext>
            </a:extLst>
          </p:cNvPr>
          <p:cNvSpPr txBox="1"/>
          <p:nvPr userDrawn="1"/>
        </p:nvSpPr>
        <p:spPr>
          <a:xfrm>
            <a:off x="4181605" y="6896460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D5FCCF30-41EF-448A-9ED7-443BFBAC515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7" y="139190"/>
            <a:ext cx="11813406" cy="65796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4CA9E0A-7B99-41FB-934E-5FE7D5B1702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661" y="754764"/>
            <a:ext cx="3458678" cy="53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763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xmlns="" id="{F6F57A43-351F-4D1F-A9B2-A71CFB1629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771192" y="6869614"/>
            <a:ext cx="2239204" cy="246221"/>
          </a:xfrm>
          <a:prstGeom prst="rect">
            <a:avLst/>
          </a:prstGeom>
        </p:spPr>
      </p:pic>
      <p:sp>
        <p:nvSpPr>
          <p:cNvPr id="8" name="TextBox 7">
            <a:hlinkClick r:id="rId5"/>
            <a:extLst>
              <a:ext uri="{FF2B5EF4-FFF2-40B4-BE49-F238E27FC236}">
                <a16:creationId xmlns:a16="http://schemas.microsoft.com/office/drawing/2014/main" xmlns="" id="{4976659D-0441-4ABC-9A77-5A7D6CA018C3}"/>
              </a:ext>
            </a:extLst>
          </p:cNvPr>
          <p:cNvSpPr txBox="1"/>
          <p:nvPr userDrawn="1"/>
        </p:nvSpPr>
        <p:spPr>
          <a:xfrm>
            <a:off x="4181605" y="6896460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D871D22-0427-453A-BF12-2F61A9DE7B1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71" y="109051"/>
            <a:ext cx="11909658" cy="66398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28B109A5-F288-4502-AC2B-7085128235D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394" y="5390146"/>
            <a:ext cx="1653968" cy="12039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E857FCAB-7BD0-4C94-B469-D147B95B473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9638" y="5390146"/>
            <a:ext cx="1653968" cy="12039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FA05DED3-3329-4DD5-9179-709A3C5282C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509" y="356135"/>
            <a:ext cx="4342982" cy="614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850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3">
            <a:hlinkClick r:id="rId2"/>
            <a:extLst>
              <a:ext uri="{FF2B5EF4-FFF2-40B4-BE49-F238E27FC236}">
                <a16:creationId xmlns:a16="http://schemas.microsoft.com/office/drawing/2014/main" xmlns="" id="{FB96349D-1B23-4CBC-9900-9B30B675D9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771192" y="6869614"/>
            <a:ext cx="2239204" cy="246221"/>
          </a:xfrm>
          <a:prstGeom prst="rect">
            <a:avLst/>
          </a:prstGeom>
        </p:spPr>
      </p:pic>
      <p:sp>
        <p:nvSpPr>
          <p:cNvPr id="9" name="TextBox 8">
            <a:hlinkClick r:id="rId5"/>
            <a:extLst>
              <a:ext uri="{FF2B5EF4-FFF2-40B4-BE49-F238E27FC236}">
                <a16:creationId xmlns:a16="http://schemas.microsoft.com/office/drawing/2014/main" xmlns="" id="{7A2C6A39-1360-4DC0-AF7F-2332B2C80860}"/>
              </a:ext>
            </a:extLst>
          </p:cNvPr>
          <p:cNvSpPr txBox="1"/>
          <p:nvPr userDrawn="1"/>
        </p:nvSpPr>
        <p:spPr>
          <a:xfrm>
            <a:off x="4181605" y="6896460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DDB5AB1-AA4C-41BE-AF53-846CFBB908B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4" y="74860"/>
            <a:ext cx="12044412" cy="670828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CBB18EA9-154B-4F42-AFDD-631792AD61F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20" y="295603"/>
            <a:ext cx="6461760" cy="626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222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3">
            <a:hlinkClick r:id="rId2"/>
            <a:extLst>
              <a:ext uri="{FF2B5EF4-FFF2-40B4-BE49-F238E27FC236}">
                <a16:creationId xmlns:a16="http://schemas.microsoft.com/office/drawing/2014/main" xmlns="" id="{7D72FDBC-EC89-4AC1-9E1F-1439D43129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771192" y="6869614"/>
            <a:ext cx="2239204" cy="246221"/>
          </a:xfrm>
          <a:prstGeom prst="rect">
            <a:avLst/>
          </a:prstGeom>
        </p:spPr>
      </p:pic>
      <p:sp>
        <p:nvSpPr>
          <p:cNvPr id="9" name="TextBox 8">
            <a:hlinkClick r:id="rId5"/>
            <a:extLst>
              <a:ext uri="{FF2B5EF4-FFF2-40B4-BE49-F238E27FC236}">
                <a16:creationId xmlns:a16="http://schemas.microsoft.com/office/drawing/2014/main" xmlns="" id="{12A128D2-5AD4-45C7-B969-96AA4BB02FEB}"/>
              </a:ext>
            </a:extLst>
          </p:cNvPr>
          <p:cNvSpPr txBox="1"/>
          <p:nvPr userDrawn="1"/>
        </p:nvSpPr>
        <p:spPr>
          <a:xfrm>
            <a:off x="4181605" y="6896460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94765385-AFBB-44ED-B442-1D232B467D7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9" y="76853"/>
            <a:ext cx="12025162" cy="67042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E84A6BA8-E4A4-469E-B84B-0597D7B4025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898" y="5476773"/>
            <a:ext cx="1653968" cy="12039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9D9D31D3-95DD-4445-84B4-5B80B3CD503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4134" y="5476773"/>
            <a:ext cx="1653968" cy="120390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74C046A9-9F66-4745-AC19-F690D2BA16E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381" y="602381"/>
            <a:ext cx="5653238" cy="565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125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3">
            <a:hlinkClick r:id="rId2"/>
            <a:extLst>
              <a:ext uri="{FF2B5EF4-FFF2-40B4-BE49-F238E27FC236}">
                <a16:creationId xmlns:a16="http://schemas.microsoft.com/office/drawing/2014/main" xmlns="" id="{166A8F1A-6B8D-413A-B156-064BE50270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771192" y="6869614"/>
            <a:ext cx="2239204" cy="246221"/>
          </a:xfrm>
          <a:prstGeom prst="rect">
            <a:avLst/>
          </a:prstGeom>
        </p:spPr>
      </p:pic>
      <p:sp>
        <p:nvSpPr>
          <p:cNvPr id="8" name="TextBox 7">
            <a:hlinkClick r:id="rId5"/>
            <a:extLst>
              <a:ext uri="{FF2B5EF4-FFF2-40B4-BE49-F238E27FC236}">
                <a16:creationId xmlns:a16="http://schemas.microsoft.com/office/drawing/2014/main" xmlns="" id="{BC0B5BE8-DDB1-4E29-9744-20B389EE7C60}"/>
              </a:ext>
            </a:extLst>
          </p:cNvPr>
          <p:cNvSpPr txBox="1"/>
          <p:nvPr userDrawn="1"/>
        </p:nvSpPr>
        <p:spPr>
          <a:xfrm>
            <a:off x="4181605" y="6896460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C5C60250-0A48-4AE1-AD39-C0D5931BE60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7" y="139190"/>
            <a:ext cx="11813406" cy="657962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09E5CB4-0FFE-44FC-A174-E6ADA82CC40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775" y="415090"/>
            <a:ext cx="4286450" cy="602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35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3">
            <a:hlinkClick r:id="rId2"/>
            <a:extLst>
              <a:ext uri="{FF2B5EF4-FFF2-40B4-BE49-F238E27FC236}">
                <a16:creationId xmlns:a16="http://schemas.microsoft.com/office/drawing/2014/main" xmlns="" id="{9DF13463-0B57-4AA7-915C-FE5103BC8F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771192" y="6869614"/>
            <a:ext cx="2239204" cy="246221"/>
          </a:xfrm>
          <a:prstGeom prst="rect">
            <a:avLst/>
          </a:prstGeom>
        </p:spPr>
      </p:pic>
      <p:sp>
        <p:nvSpPr>
          <p:cNvPr id="8" name="TextBox 7">
            <a:hlinkClick r:id="rId5"/>
            <a:extLst>
              <a:ext uri="{FF2B5EF4-FFF2-40B4-BE49-F238E27FC236}">
                <a16:creationId xmlns:a16="http://schemas.microsoft.com/office/drawing/2014/main" xmlns="" id="{A9DF8AA9-D2C8-462D-8A28-685B534E7FCE}"/>
              </a:ext>
            </a:extLst>
          </p:cNvPr>
          <p:cNvSpPr txBox="1"/>
          <p:nvPr userDrawn="1"/>
        </p:nvSpPr>
        <p:spPr>
          <a:xfrm>
            <a:off x="4181605" y="6896460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23D529B3-CC9F-4B86-A65F-6202D09F3F3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71" y="109051"/>
            <a:ext cx="11909658" cy="66398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BB3CFC6-D7C8-48BA-BE55-EBC9C13BD35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394" y="5390146"/>
            <a:ext cx="1653968" cy="12039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E290343-FF9A-4D2D-A66C-F1938656915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9638" y="5390146"/>
            <a:ext cx="1653968" cy="12039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55168C4B-EBA2-474E-AF2C-663C1113CE2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390" y="0"/>
            <a:ext cx="51892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851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57D036FC-EFC4-4B47-AA5B-D1DAE2ACCE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126" y="408993"/>
            <a:ext cx="5999748" cy="604001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88F3DD30-207F-4892-9F31-9738DFDF2D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4" y="74860"/>
            <a:ext cx="12044412" cy="6708280"/>
          </a:xfrm>
          <a:prstGeom prst="rect">
            <a:avLst/>
          </a:prstGeom>
        </p:spPr>
      </p:pic>
      <p:sp>
        <p:nvSpPr>
          <p:cNvPr id="6" name="그림 개체 틀 4">
            <a:extLst>
              <a:ext uri="{FF2B5EF4-FFF2-40B4-BE49-F238E27FC236}">
                <a16:creationId xmlns:a16="http://schemas.microsoft.com/office/drawing/2014/main" xmlns="" id="{22B4C22D-CFF0-4DEB-B7E1-780A0A90AAE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52501" y="2357854"/>
            <a:ext cx="2425700" cy="1429016"/>
          </a:xfrm>
          <a:prstGeom prst="roundRect">
            <a:avLst>
              <a:gd name="adj" fmla="val 800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xmlns="" id="{2297BFE8-489E-4FCD-8221-B74570C750E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72934" y="2357854"/>
            <a:ext cx="2425700" cy="1429016"/>
          </a:xfrm>
          <a:prstGeom prst="roundRect">
            <a:avLst>
              <a:gd name="adj" fmla="val 800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xmlns="" id="{B69DC609-6593-48AB-A425-F89D58DBE9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93367" y="2357854"/>
            <a:ext cx="2425700" cy="1429016"/>
          </a:xfrm>
          <a:prstGeom prst="roundRect">
            <a:avLst>
              <a:gd name="adj" fmla="val 800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4">
            <a:extLst>
              <a:ext uri="{FF2B5EF4-FFF2-40B4-BE49-F238E27FC236}">
                <a16:creationId xmlns:a16="http://schemas.microsoft.com/office/drawing/2014/main" xmlns="" id="{5B5AB264-5480-4F60-B12E-DE30BC6D82C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813799" y="2357854"/>
            <a:ext cx="2425700" cy="1429016"/>
          </a:xfrm>
          <a:prstGeom prst="roundRect">
            <a:avLst>
              <a:gd name="adj" fmla="val 800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2" name="Graphic 3">
            <a:hlinkClick r:id="rId4"/>
            <a:extLst>
              <a:ext uri="{FF2B5EF4-FFF2-40B4-BE49-F238E27FC236}">
                <a16:creationId xmlns:a16="http://schemas.microsoft.com/office/drawing/2014/main" xmlns="" id="{2514E731-C7A1-4E2F-93FD-33F362D7FC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29909"/>
          <a:stretch/>
        </p:blipFill>
        <p:spPr>
          <a:xfrm>
            <a:off x="5771192" y="6869614"/>
            <a:ext cx="2239204" cy="246221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:a16="http://schemas.microsoft.com/office/drawing/2014/main" xmlns="" id="{18544BAA-C8CC-49E8-87D4-AFEAF98D9E50}"/>
              </a:ext>
            </a:extLst>
          </p:cNvPr>
          <p:cNvSpPr txBox="1"/>
          <p:nvPr userDrawn="1"/>
        </p:nvSpPr>
        <p:spPr>
          <a:xfrm>
            <a:off x="4181605" y="6896460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864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0F83C19-19EE-4831-A69B-8AA8AFF6CF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9" y="76853"/>
            <a:ext cx="12025162" cy="67042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50BDD66C-07B6-4F72-BEEB-71D51A8ED0D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661" y="754764"/>
            <a:ext cx="3458678" cy="53484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9A37FE0C-4000-490C-8783-22C04FCC7D0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898" y="5476773"/>
            <a:ext cx="1653968" cy="12039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D0BEC52F-2B91-4D74-92DA-853E4E5908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4134" y="5476773"/>
            <a:ext cx="1653968" cy="1203909"/>
          </a:xfrm>
          <a:prstGeom prst="rect">
            <a:avLst/>
          </a:prstGeom>
        </p:spPr>
      </p:pic>
      <p:sp>
        <p:nvSpPr>
          <p:cNvPr id="6" name="그림 개체 틀 17">
            <a:extLst>
              <a:ext uri="{FF2B5EF4-FFF2-40B4-BE49-F238E27FC236}">
                <a16:creationId xmlns:a16="http://schemas.microsoft.com/office/drawing/2014/main" xmlns="" id="{17DF3F76-6D2D-483F-A4FE-32D1CEEC2A0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28914" y="931740"/>
            <a:ext cx="3725138" cy="4997344"/>
          </a:xfrm>
          <a:prstGeom prst="roundRect">
            <a:avLst>
              <a:gd name="adj" fmla="val 10275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8" name="Graphic 3">
            <a:hlinkClick r:id="rId5"/>
            <a:extLst>
              <a:ext uri="{FF2B5EF4-FFF2-40B4-BE49-F238E27FC236}">
                <a16:creationId xmlns:a16="http://schemas.microsoft.com/office/drawing/2014/main" xmlns="" id="{F7186272-F50E-4E40-A251-F3F7F63634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29909"/>
          <a:stretch/>
        </p:blipFill>
        <p:spPr>
          <a:xfrm>
            <a:off x="5771192" y="6869614"/>
            <a:ext cx="2239204" cy="246221"/>
          </a:xfrm>
          <a:prstGeom prst="rect">
            <a:avLst/>
          </a:prstGeom>
        </p:spPr>
      </p:pic>
      <p:sp>
        <p:nvSpPr>
          <p:cNvPr id="9" name="TextBox 8">
            <a:hlinkClick r:id="rId8"/>
            <a:extLst>
              <a:ext uri="{FF2B5EF4-FFF2-40B4-BE49-F238E27FC236}">
                <a16:creationId xmlns:a16="http://schemas.microsoft.com/office/drawing/2014/main" xmlns="" id="{3E45E5FE-C82E-442E-AD0B-42EF096811DB}"/>
              </a:ext>
            </a:extLst>
          </p:cNvPr>
          <p:cNvSpPr txBox="1"/>
          <p:nvPr userDrawn="1"/>
        </p:nvSpPr>
        <p:spPr>
          <a:xfrm>
            <a:off x="4181605" y="6896460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0757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72" r:id="rId17"/>
    <p:sldLayoutId id="2147483664" r:id="rId1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3A1D0F5-8B51-4404-852D-AD570E10DE5F}"/>
              </a:ext>
            </a:extLst>
          </p:cNvPr>
          <p:cNvSpPr txBox="1"/>
          <p:nvPr/>
        </p:nvSpPr>
        <p:spPr>
          <a:xfrm>
            <a:off x="1921933" y="459640"/>
            <a:ext cx="8348134" cy="110799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6600" dirty="0">
                <a:latin typeface="+mj-lt"/>
                <a:cs typeface="Arial" panose="020B0604020202020204" pitchFamily="34" charset="0"/>
              </a:rPr>
              <a:t>Tarot Magic Workshop</a:t>
            </a:r>
            <a:endParaRPr lang="ko-KR" altLang="en-US" sz="6600" b="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F9EE6A3-FC57-4020-829A-3C6FF92BB21C}"/>
              </a:ext>
            </a:extLst>
          </p:cNvPr>
          <p:cNvSpPr txBox="1"/>
          <p:nvPr/>
        </p:nvSpPr>
        <p:spPr>
          <a:xfrm>
            <a:off x="1674797" y="2058376"/>
            <a:ext cx="8348134" cy="120032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ru-RU" altLang="ko-KR" sz="3600" dirty="0" smtClean="0">
                <a:cs typeface="Arial" panose="020B0604020202020204" pitchFamily="34" charset="0"/>
              </a:rPr>
              <a:t>Документация для сайта</a:t>
            </a:r>
            <a:r>
              <a:rPr lang="en-US" altLang="ko-KR" sz="3600" dirty="0" smtClean="0">
                <a:cs typeface="Arial" panose="020B0604020202020204" pitchFamily="34" charset="0"/>
              </a:rPr>
              <a:t>:</a:t>
            </a:r>
            <a:endParaRPr lang="ru-RU" altLang="ko-KR" sz="3600" dirty="0" smtClean="0">
              <a:cs typeface="Arial" panose="020B0604020202020204" pitchFamily="34" charset="0"/>
            </a:endParaRPr>
          </a:p>
          <a:p>
            <a:pPr algn="ctr"/>
            <a:r>
              <a:rPr lang="ru-RU" altLang="ko-KR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Таро</a:t>
            </a:r>
            <a:r>
              <a:rPr lang="en-US" altLang="ko-KR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:</a:t>
            </a:r>
            <a:r>
              <a:rPr lang="ru-RU" altLang="ko-KR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путь к самопознанию</a:t>
            </a:r>
            <a:endParaRPr lang="ko-KR" altLang="en-US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074" name="Picture 2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446" y="3860068"/>
            <a:ext cx="2372969" cy="23729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5F02DF0-07C2-4209-9699-713F679E1E42}"/>
              </a:ext>
            </a:extLst>
          </p:cNvPr>
          <p:cNvSpPr txBox="1"/>
          <p:nvPr/>
        </p:nvSpPr>
        <p:spPr>
          <a:xfrm>
            <a:off x="1491051" y="1249949"/>
            <a:ext cx="9176951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 люди все чаще стали обращаться к высшим силам, астрологический мирам и конечно же картам таро. </a:t>
            </a:r>
            <a:r>
              <a:rPr lang="ru-RU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Конечно, данная тема популярна в настоящие дни, а так же она действительно дает людям шанс и надежду на исправление ситуации. Прежде всего, людям приятно понимать, что кто-то готов их выслушать и дать совет.</a:t>
            </a:r>
          </a:p>
          <a:p>
            <a:r>
              <a:rPr lang="ru-RU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сайта для карт Таро может быть отличной идеей по 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следующим 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причинам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Популярность и интерес к эзотерике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в последние годы наблюдается рост интереса к эзотерике, саморазвитию и альтернативным методам познания мира, таким как Таро. Люди ищут способы получить 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ответы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свои вопросы, и карты Таро являются одним из самых популярных инструментов для этого. Онлайн-сайт может стать удобным каналом для доступа к этим знаниям.</a:t>
            </a:r>
          </a:p>
          <a:p>
            <a:r>
              <a:rPr lang="ru-RU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Доступность и удобство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сайт с картами Таро позволяет пользователям легко и быстро получить доступ к гаданиям и консультациям, не выходя из дома. Это особенно актуально в условиях повседневной занятости и желания получить быстрые результаты, не тратя время на походы к гадалкам или специалистам.</a:t>
            </a:r>
          </a:p>
          <a:p>
            <a:r>
              <a:rPr lang="ru-RU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гадания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можно предложить пользователям возможность автоматического гадания с помощью карт Таро. Программы могут сгенерировать расклад на основе заданных параметров (например, вопроса или текущего состояния), что позволит пользователям получать гадание в любое время, не привязываясь к физическому консультанту.</a:t>
            </a:r>
          </a:p>
          <a:p>
            <a:r>
              <a:rPr lang="ru-RU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Образовательная платформа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сайт также может служить учебным ресурсом. Пользователи смогут изучать значения карт, различные расклады, философию и историю Таро. Курсы, статьи и обучающие видео могут привлечь тех, кто хочет углубить свои знания и развить навыки гадания.</a:t>
            </a:r>
          </a:p>
          <a:p>
            <a:r>
              <a:rPr lang="ru-RU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Разнообразие контента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возможность предлагать разные типы раскладов — от общих прогнозов до персонализированных с учетом даты рождения, времени или других факторов. Это расширяет аудиторию и привлекает пользователей с разными запросами.</a:t>
            </a:r>
          </a:p>
          <a:p>
            <a:r>
              <a:rPr lang="ru-RU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Индивидуальный подход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в отличие от стандартных онлайн-игр или развлекательных приложений, сайт с картами Таро может предложить более глубокий, персонализированный опыт, основанный на психологии и духовных практиках. Многие пользователи ищут не только ответы, но и способы самопознания и развития.</a:t>
            </a:r>
          </a:p>
          <a:p>
            <a:r>
              <a:rPr lang="ru-RU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Тренд на медитацию и саморазвитие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в современном мире растет популярность практик, способствующих внутреннему спокойствию и осознанности, таких как медитация и ментальные практики. Карты Таро могут служить инструментом для самопознания и рефлексии, что делает этот сайт привлекательным для людей, интересующихся саморазвитием.</a:t>
            </a:r>
          </a:p>
          <a:p>
            <a:r>
              <a:rPr lang="ru-RU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Монетизация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сайт может предлагать платные консультации опытных 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тарологов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эксклюзивные расклады, платные обучающие курсы и книги. Возможности монетизации достаточно широки, особенно если привлечь сильное сообщество пользователей.</a:t>
            </a:r>
          </a:p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создание сайта для карт Таро — это не только возможность предложить пользователям уникальный сервис, но и шанс войти в растущую нишу с большим потенциалом для развития и монетизации.</a:t>
            </a:r>
          </a:p>
          <a:p>
            <a:endParaRPr lang="ko-KR" altLang="en-US" sz="1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482791" y="446557"/>
            <a:ext cx="519347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0" i="1" cap="none" spc="0" dirty="0" smtClean="0">
                <a:ln w="0"/>
                <a:solidFill>
                  <a:schemeClr val="tx1"/>
                </a:solidFill>
                <a:latin typeface="+mj-lt"/>
              </a:rPr>
              <a:t>Почему именно таро</a:t>
            </a:r>
            <a:r>
              <a:rPr lang="en-US" sz="4000" i="1" dirty="0" smtClean="0">
                <a:ln w="0"/>
                <a:latin typeface="Curlz MT" panose="04040404050702020202" pitchFamily="82" charset="0"/>
              </a:rPr>
              <a:t>?</a:t>
            </a:r>
            <a:endParaRPr lang="ru-RU" sz="4000" b="0" i="1" cap="none" spc="0" dirty="0">
              <a:ln w="0"/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906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68AE8E1-7DC8-42CE-90F3-9B8B7D1E9A17}"/>
              </a:ext>
            </a:extLst>
          </p:cNvPr>
          <p:cNvSpPr txBox="1"/>
          <p:nvPr/>
        </p:nvSpPr>
        <p:spPr>
          <a:xfrm>
            <a:off x="2364497" y="361259"/>
            <a:ext cx="7595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Что мы готовы вам предложить</a:t>
            </a:r>
            <a:r>
              <a:rPr lang="en-US" altLang="ko-KR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:</a:t>
            </a:r>
            <a:endParaRPr lang="ko-KR" altLang="en-US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DFB70CA-D81D-48B2-9510-58D5B23C06C9}"/>
              </a:ext>
            </a:extLst>
          </p:cNvPr>
          <p:cNvSpPr txBox="1"/>
          <p:nvPr/>
        </p:nvSpPr>
        <p:spPr>
          <a:xfrm>
            <a:off x="3674794" y="4520847"/>
            <a:ext cx="2266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ko-K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Мы готовы не только сделать расклад, но и поговорить с вами на душевные темы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D6C7C5F-995C-4B58-98EB-9EB2E229E981}"/>
              </a:ext>
            </a:extLst>
          </p:cNvPr>
          <p:cNvSpPr/>
          <p:nvPr/>
        </p:nvSpPr>
        <p:spPr>
          <a:xfrm>
            <a:off x="3674793" y="4093044"/>
            <a:ext cx="226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2000" b="1" i="1" dirty="0">
                <a:latin typeface="+mj-lt"/>
              </a:rPr>
              <a:t>О</a:t>
            </a:r>
            <a:r>
              <a:rPr lang="ru-RU" altLang="ko-KR" sz="2000" b="1" i="1" dirty="0" smtClean="0">
                <a:latin typeface="+mj-lt"/>
              </a:rPr>
              <a:t>бщение</a:t>
            </a:r>
            <a:endParaRPr lang="en-US" altLang="ko-KR" sz="2000" b="1" i="1" dirty="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919971D-0310-498C-AACA-0B3B4A73F983}"/>
              </a:ext>
            </a:extLst>
          </p:cNvPr>
          <p:cNvSpPr txBox="1"/>
          <p:nvPr/>
        </p:nvSpPr>
        <p:spPr>
          <a:xfrm>
            <a:off x="8826505" y="4520847"/>
            <a:ext cx="2266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ko-K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встречи с нами, вы взгляните на мир под другим углом и станете счастливее.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4394F31C-1523-4FA4-BB24-A437C04A6540}"/>
              </a:ext>
            </a:extLst>
          </p:cNvPr>
          <p:cNvSpPr/>
          <p:nvPr/>
        </p:nvSpPr>
        <p:spPr>
          <a:xfrm>
            <a:off x="8826504" y="4093044"/>
            <a:ext cx="226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2000" b="1" i="1" dirty="0">
                <a:latin typeface="+mj-lt"/>
              </a:rPr>
              <a:t>П</a:t>
            </a:r>
            <a:r>
              <a:rPr lang="ru-RU" altLang="ko-KR" sz="2000" b="1" i="1" dirty="0" smtClean="0">
                <a:latin typeface="+mj-lt"/>
              </a:rPr>
              <a:t>озитив</a:t>
            </a:r>
            <a:endParaRPr lang="en-US" altLang="ko-KR" sz="2000" b="1" i="1" dirty="0"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161C1BD-8C6E-462E-AFB8-0BBC573875DD}"/>
              </a:ext>
            </a:extLst>
          </p:cNvPr>
          <p:cNvSpPr txBox="1"/>
          <p:nvPr/>
        </p:nvSpPr>
        <p:spPr>
          <a:xfrm>
            <a:off x="1098939" y="4520847"/>
            <a:ext cx="2266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ko-K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Когда вы обращаетесь к нам, мы искренне готовы помочь вам в вашей проблеме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8A9F8F0C-E5D8-49D0-9AA4-6057F31B0B73}"/>
              </a:ext>
            </a:extLst>
          </p:cNvPr>
          <p:cNvSpPr/>
          <p:nvPr/>
        </p:nvSpPr>
        <p:spPr>
          <a:xfrm>
            <a:off x="1098938" y="4093044"/>
            <a:ext cx="226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2000" b="1" i="1" dirty="0">
                <a:latin typeface="+mj-lt"/>
              </a:rPr>
              <a:t>П</a:t>
            </a:r>
            <a:r>
              <a:rPr lang="ru-RU" altLang="ko-KR" sz="2000" b="1" i="1" dirty="0" smtClean="0">
                <a:latin typeface="+mj-lt"/>
              </a:rPr>
              <a:t>омощь</a:t>
            </a:r>
            <a:endParaRPr lang="en-US" altLang="ko-KR" sz="2000" b="1" i="1" dirty="0"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8D864FE9-5F66-4C20-A00E-1F1C5DE0C467}"/>
              </a:ext>
            </a:extLst>
          </p:cNvPr>
          <p:cNvSpPr txBox="1"/>
          <p:nvPr/>
        </p:nvSpPr>
        <p:spPr>
          <a:xfrm>
            <a:off x="6250649" y="4520847"/>
            <a:ext cx="22665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ko-K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Пока ваша проблема не будет решена, мы не отступим ни на шаг и будем продолжать быть рядом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1995EB1C-131C-4A6D-8C94-50FE541AEBD4}"/>
              </a:ext>
            </a:extLst>
          </p:cNvPr>
          <p:cNvSpPr/>
          <p:nvPr/>
        </p:nvSpPr>
        <p:spPr>
          <a:xfrm>
            <a:off x="6162139" y="4093044"/>
            <a:ext cx="248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b="1" i="1" dirty="0" smtClean="0">
                <a:latin typeface="+mj-lt"/>
              </a:rPr>
              <a:t>Решение проблемы</a:t>
            </a:r>
            <a:endParaRPr lang="en-US" altLang="ko-KR" b="1" i="1" dirty="0">
              <a:latin typeface="+mj-lt"/>
            </a:endParaRPr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345" y="2481633"/>
            <a:ext cx="1240739" cy="129871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icture backgr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968" y="2462472"/>
            <a:ext cx="1317879" cy="131787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icture backgrou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731" y="2501913"/>
            <a:ext cx="1336725" cy="13367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icture backgroun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463" y="2598574"/>
            <a:ext cx="1005127" cy="104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5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63758ED-835D-4595-838B-343A681CEAFC}"/>
              </a:ext>
            </a:extLst>
          </p:cNvPr>
          <p:cNvSpPr txBox="1"/>
          <p:nvPr/>
        </p:nvSpPr>
        <p:spPr>
          <a:xfrm>
            <a:off x="2138275" y="100049"/>
            <a:ext cx="7582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Взаимодействие с </a:t>
            </a:r>
            <a:r>
              <a:rPr lang="ru-RU" altLang="ko-KR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сайтом</a:t>
            </a:r>
            <a:endParaRPr lang="ko-KR" altLang="en-US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149D6E1-FB5E-454C-9C40-2F6A18C7C164}"/>
              </a:ext>
            </a:extLst>
          </p:cNvPr>
          <p:cNvSpPr txBox="1"/>
          <p:nvPr/>
        </p:nvSpPr>
        <p:spPr>
          <a:xfrm>
            <a:off x="205946" y="1426883"/>
            <a:ext cx="56923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ru-RU" altLang="ko-K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Сейчас мы распишем вам как правильно взаимодействовать с нашим сайтом</a:t>
            </a:r>
            <a:r>
              <a:rPr lang="en-US" altLang="ko-K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altLang="ko-KR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ru-RU" altLang="ko-K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Зайти на сайт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ru-RU" altLang="ko-K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Прочитать раздел </a:t>
            </a:r>
            <a:r>
              <a:rPr lang="en-US" altLang="ko-K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altLang="ko-K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нас</a:t>
            </a:r>
            <a:r>
              <a:rPr lang="en-US" altLang="ko-K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ru-RU" altLang="ko-K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тип заявки 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ru-RU" altLang="ko-K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Оставить заявку</a:t>
            </a:r>
            <a:endParaRPr lang="en-US" altLang="ko-K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74" y="1193070"/>
            <a:ext cx="4342757" cy="43427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63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96A7803-B001-47D0-9A0F-1F4EE67BE4AE}"/>
              </a:ext>
            </a:extLst>
          </p:cNvPr>
          <p:cNvSpPr txBox="1"/>
          <p:nvPr/>
        </p:nvSpPr>
        <p:spPr>
          <a:xfrm>
            <a:off x="2414474" y="853441"/>
            <a:ext cx="6984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 b="1">
                <a:solidFill>
                  <a:srgbClr val="40493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altLang="ko-KR" sz="4000" b="0" dirty="0" smtClean="0">
                <a:solidFill>
                  <a:schemeClr val="tx1"/>
                </a:solidFill>
              </a:rPr>
              <a:t>Наши минусы</a:t>
            </a:r>
            <a:r>
              <a:rPr lang="en-US" altLang="ko-KR" sz="4000" b="0" dirty="0" smtClean="0">
                <a:solidFill>
                  <a:schemeClr val="tx1"/>
                </a:solidFill>
              </a:rPr>
              <a:t>:</a:t>
            </a:r>
            <a:endParaRPr lang="ko-KR" altLang="en-US" sz="4000" b="0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168917" y="1963932"/>
            <a:ext cx="5623506" cy="49859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Конкуренция на рынке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существует множество онлайн-ресурсов и мобильных приложений, посвященных гаданиям и Таро. Это может затруднить привлечение пользователей, особенно если ваш сайт не имеет уникальных особенностей или значительных отличий от конкурентов.</a:t>
            </a:r>
          </a:p>
          <a:p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Нереалистичные ожидания пользователей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некоторые пользователи могут ожидать, что Таро даст им конкретные и точные ответы на важные вопросы, что не всегда возможно. Это может привести к разочарованию и негативным отзывам, особенно если прогнозы не сбываются.</a:t>
            </a:r>
          </a:p>
          <a:p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 с монетизацией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важно найти правильный баланс между платным и бесплатным контентом. Слишком много платных услуг может оттолкнуть посетителей, а слишком много бесплатных — не позволит получать прибыль. Это требует тщательной стратегии монетизации.</a:t>
            </a:r>
          </a:p>
          <a:p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от персонала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если на сайте предлагаются консультации опытных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тарологов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это может потребовать наличия квалифицированных специалистов, что, в свою очередь, создаёт трудности при найме, обучении и управлении персоналом. Это также может увеличить затраты на обслуживание сайта.</a:t>
            </a:r>
          </a:p>
          <a:p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Юридические и этические вопросы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сайт, предлагающий гадания, может столкнуться с юридическими и этическими проблемами, связанными с предоставлением мистических услуг. В некоторых странах существует законодательство, регулирующее такого рода деятельность. Кроме того, важно избегать мошенничества, чтобы не навредить пользователям.</a:t>
            </a:r>
          </a:p>
          <a:p>
            <a:pPr algn="ctr"/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721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83E1450-6A37-438C-A185-6BAC08563FFE}"/>
              </a:ext>
            </a:extLst>
          </p:cNvPr>
          <p:cNvSpPr txBox="1"/>
          <p:nvPr/>
        </p:nvSpPr>
        <p:spPr>
          <a:xfrm>
            <a:off x="4642044" y="826249"/>
            <a:ext cx="2533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З</a:t>
            </a:r>
            <a:r>
              <a:rPr lang="ru-RU" altLang="ko-KR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аключение</a:t>
            </a:r>
            <a:endParaRPr lang="ko-KR" altLang="en-US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279347" y="2183380"/>
            <a:ext cx="9479270" cy="32316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ru-RU" sz="1200" dirty="0"/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Спасибо, что посетили наш сайт! Мы надеемся, что расклады Таро, советы и информация, представленные на нашем ресурсе, помогли вам найти ответы на важные вопросы и открыли новые перспективы для размышлений. Таро — это не просто гадание, а путь к глубокому самопознанию и пониманию своего внутреннего мира.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Помните, что карты Таро могут служить лишь ориентиром, но решение всегда остаётся за вами. Мы призываем вас использовать полученные знания мудро и осознанно, ведь каждый человек — творец своей судьбы.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у вас остались вопросы или вы хотите получить индивидуальную консультацию, не стесняйтесь обращаться к нашим экспертам. Мы всегда рады помочь вам на пути к гармонии и внутреннему равновесию.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Благодарим за доверие и надеемся, что наш сайт станет для вас верным спутником в мире Таро.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4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01A5185-63D0-4A8C-A249-BDD71C42AE54}"/>
              </a:ext>
            </a:extLst>
          </p:cNvPr>
          <p:cNvSpPr txBox="1"/>
          <p:nvPr/>
        </p:nvSpPr>
        <p:spPr>
          <a:xfrm>
            <a:off x="3702421" y="2644960"/>
            <a:ext cx="4787096" cy="120032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7200" b="0" dirty="0"/>
              <a:t>Thanks 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A99A32-5752-4F46-90C2-1C48D71440C8}"/>
              </a:ext>
            </a:extLst>
          </p:cNvPr>
          <p:cNvSpPr txBox="1"/>
          <p:nvPr/>
        </p:nvSpPr>
        <p:spPr>
          <a:xfrm>
            <a:off x="3177833" y="4072652"/>
            <a:ext cx="5836272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ru-RU" altLang="ko-KR" sz="2000" dirty="0" smtClean="0"/>
              <a:t>Спасибо за ваше время, потраченное на нас</a:t>
            </a:r>
            <a:r>
              <a:rPr lang="en-US" altLang="ko-KR" sz="2000" dirty="0" smtClean="0"/>
              <a:t>!</a:t>
            </a:r>
            <a:endParaRPr lang="ko-KR" altLang="en-US" sz="2000" dirty="0"/>
          </a:p>
        </p:txBody>
      </p:sp>
      <p:pic>
        <p:nvPicPr>
          <p:cNvPr id="5122" name="Picture 2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465" y="517135"/>
            <a:ext cx="1919416" cy="19004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M FELL Great Primer - Poppins Light">
      <a:majorFont>
        <a:latin typeface="IM FELL Great Primer"/>
        <a:ea typeface="Arial Unicode MS"/>
        <a:cs typeface=""/>
      </a:majorFont>
      <a:minorFont>
        <a:latin typeface="Poppins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672900"/>
        </a:solidFill>
        <a:ln w="69850">
          <a:noFill/>
        </a:ln>
      </a:spPr>
      <a:bodyPr rtlCol="0" anchor="ctr"/>
      <a:lstStyle>
        <a:defPPr algn="ctr">
          <a:defRPr sz="2400" dirty="0" smtClean="0">
            <a:solidFill>
              <a:srgbClr val="E8E5D3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2675</TotalTime>
  <Words>937</Words>
  <Application>Microsoft Office PowerPoint</Application>
  <PresentationFormat>Широкоэкранный</PresentationFormat>
  <Paragraphs>46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 Unicode MS</vt:lpstr>
      <vt:lpstr>Curlz MT</vt:lpstr>
      <vt:lpstr>Poppins Light</vt:lpstr>
      <vt:lpstr>IM FELL Great Primer</vt:lpstr>
      <vt:lpstr>Times New Roman</vt:lpstr>
      <vt:lpstr>Arial</vt:lpstr>
      <vt:lpstr>맑은 고딕</vt:lpstr>
      <vt:lpstr>PPTMON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veb1-23</cp:lastModifiedBy>
  <cp:revision>269</cp:revision>
  <dcterms:created xsi:type="dcterms:W3CDTF">2019-04-06T05:20:47Z</dcterms:created>
  <dcterms:modified xsi:type="dcterms:W3CDTF">2024-11-26T12:59:49Z</dcterms:modified>
</cp:coreProperties>
</file>