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9" r:id="rId5"/>
    <p:sldId id="261" r:id="rId6"/>
    <p:sldId id="262" r:id="rId7"/>
    <p:sldId id="263" r:id="rId8"/>
    <p:sldId id="264" r:id="rId9"/>
    <p:sldId id="269" r:id="rId10"/>
    <p:sldId id="265" r:id="rId11"/>
    <p:sldId id="266" r:id="rId12"/>
    <p:sldId id="267" r:id="rId13"/>
    <p:sldId id="268" r:id="rId14"/>
    <p:sldId id="270" r:id="rId15"/>
    <p:sldId id="271" r:id="rId16"/>
    <p:sldId id="272" r:id="rId17"/>
    <p:sldId id="273"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sorterViewPr>
    <p:cViewPr>
      <p:scale>
        <a:sx n="100" d="100"/>
        <a:sy n="100" d="100"/>
      </p:scale>
      <p:origin x="0" y="-34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4ABC5D-6FD5-4BB2-A88C-7D5961B3DC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24ABC5D-6FD5-4BB2-A88C-7D5961B3DCE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7A716A-8F8B-403C-8E4F-24D12456E6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24ABC5D-6FD5-4BB2-A88C-7D5961B3DCE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24ABC5D-6FD5-4BB2-A88C-7D5961B3DCE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4ABC5D-6FD5-4BB2-A88C-7D5961B3DCE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4ABC5D-6FD5-4BB2-A88C-7D5961B3DCEB}"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4ABC5D-6FD5-4BB2-A88C-7D5961B3DCEB}"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A716A-8F8B-403C-8E4F-24D12456E6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24ABC5D-6FD5-4BB2-A88C-7D5961B3DCEB}"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07A716A-8F8B-403C-8E4F-24D12456E6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4ABC5D-6FD5-4BB2-A88C-7D5961B3DCEB}"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A716A-8F8B-403C-8E4F-24D12456E68B}"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741" y="619432"/>
            <a:ext cx="10491019" cy="5270091"/>
          </a:xfrm>
        </p:spPr>
        <p:txBody>
          <a:bodyPr>
            <a:normAutofit fontScale="90000"/>
          </a:bodyPr>
          <a:lstStyle/>
          <a:p>
            <a:pPr algn="ct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US" sz="5400" dirty="0">
                <a:latin typeface="Times New Roman" panose="02020603050405020304" pitchFamily="18" charset="0"/>
                <a:cs typeface="Times New Roman" panose="02020603050405020304" pitchFamily="18" charset="0"/>
              </a:rPr>
              <a:t>CIS 550 – Advanced Machine Learning</a:t>
            </a:r>
            <a:br>
              <a:rPr lang="en-US" sz="5400" dirty="0">
                <a:latin typeface="Times New Roman" panose="02020603050405020304" pitchFamily="18" charset="0"/>
                <a:cs typeface="Times New Roman" panose="02020603050405020304" pitchFamily="18" charset="0"/>
              </a:rPr>
            </a:br>
            <a:br>
              <a:rPr lang="en-US" sz="5400" dirty="0">
                <a:latin typeface="Times New Roman" panose="02020603050405020304" pitchFamily="18" charset="0"/>
                <a:cs typeface="Times New Roman" panose="02020603050405020304" pitchFamily="18" charset="0"/>
              </a:rPr>
            </a:br>
            <a:r>
              <a:rPr lang="en-IN" sz="4900" b="1" dirty="0">
                <a:latin typeface="Times New Roman" panose="02020603050405020304" pitchFamily="18" charset="0"/>
                <a:cs typeface="Times New Roman" panose="02020603050405020304" pitchFamily="18" charset="0"/>
              </a:rPr>
              <a:t>Group Number:</a:t>
            </a:r>
            <a:r>
              <a:rPr lang="en-IN" sz="4900" dirty="0">
                <a:latin typeface="Times New Roman" panose="02020603050405020304" pitchFamily="18" charset="0"/>
                <a:cs typeface="Times New Roman" panose="02020603050405020304" pitchFamily="18" charset="0"/>
              </a:rPr>
              <a:t> 8</a:t>
            </a:r>
            <a:br>
              <a:rPr lang="en-US" sz="4900" dirty="0"/>
            </a:br>
            <a:br>
              <a:rPr lang="en-US" dirty="0"/>
            </a:br>
            <a:endParaRPr lang="en-IN" dirty="0"/>
          </a:p>
        </p:txBody>
      </p:sp>
      <p:sp>
        <p:nvSpPr>
          <p:cNvPr id="3" name="Subtitle 2"/>
          <p:cNvSpPr>
            <a:spLocks noGrp="1"/>
          </p:cNvSpPr>
          <p:nvPr>
            <p:ph type="subTitle" idx="1"/>
          </p:nvPr>
        </p:nvSpPr>
        <p:spPr/>
        <p:txBody>
          <a:bodyPr/>
          <a:lstStyle/>
          <a:p>
            <a:r>
              <a:rPr lang="en-US" b="1" dirty="0"/>
              <a:t>University of Massachusetts, Dartmouth</a:t>
            </a:r>
            <a:endParaRPr lang="en-US" b="1" dirty="0"/>
          </a:p>
          <a:p>
            <a:r>
              <a:rPr lang="en-US" sz="2400" b="1" dirty="0"/>
              <a:t>Date:</a:t>
            </a:r>
            <a:r>
              <a:rPr lang="en-US" sz="2400" dirty="0"/>
              <a:t> August 9, 2024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5938" y="748719"/>
            <a:ext cx="10058400" cy="1450757"/>
          </a:xfrm>
        </p:spPr>
        <p:txBody>
          <a:bodyPr/>
          <a:lstStyle/>
          <a:p>
            <a:r>
              <a:rPr lang="en-US" b="1" dirty="0"/>
              <a:t>Feature Selection Methods</a:t>
            </a:r>
            <a:br>
              <a:rPr lang="en-US" b="1" dirty="0"/>
            </a:br>
            <a:endParaRPr lang="en-IN"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en-US" b="1" dirty="0">
                <a:latin typeface="Times New Roman" panose="02020603050405020304" pitchFamily="18" charset="0"/>
                <a:cs typeface="Times New Roman" panose="02020603050405020304" pitchFamily="18" charset="0"/>
              </a:rPr>
              <a:t>Finding Relevant Features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Identify features that closely relate to the target variable (price).</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Heatmap</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Visual tool showing correlations between features and the target variable.</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Darker colors indicate stronger relationships.</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Feature Importance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Scores features based on their contribution to predictions.</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Higher scores mean more important features.</a:t>
            </a:r>
            <a:endParaRPr lang="en-US" sz="2000" dirty="0">
              <a:latin typeface="Times New Roman" panose="02020603050405020304" pitchFamily="18" charset="0"/>
              <a:cs typeface="Times New Roman" panose="02020603050405020304" pitchFamily="18" charset="0"/>
            </a:endParaRPr>
          </a:p>
          <a:p>
            <a:pPr>
              <a:buFont typeface="+mj-lt"/>
              <a:buAutoNum type="arabicPeriod"/>
            </a:pPr>
            <a:r>
              <a:rPr lang="en-US" b="1" dirty="0" err="1">
                <a:latin typeface="Times New Roman" panose="02020603050405020304" pitchFamily="18" charset="0"/>
                <a:cs typeface="Times New Roman" panose="02020603050405020304" pitchFamily="18" charset="0"/>
              </a:rPr>
              <a:t>SelectKBest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Selects top K features using statistical tests.</a:t>
            </a:r>
            <a:endParaRPr lang="en-US"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Helps identify relevant features for better model performance.</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Features Used in Prediction</a:t>
            </a:r>
            <a:endParaRPr lang="en-IN" b="1" dirty="0"/>
          </a:p>
        </p:txBody>
      </p:sp>
      <p:sp>
        <p:nvSpPr>
          <p:cNvPr id="13" name="Rectangle 10"/>
          <p:cNvSpPr>
            <a:spLocks noGrp="1" noChangeArrowheads="1"/>
          </p:cNvSpPr>
          <p:nvPr>
            <p:ph idx="1"/>
          </p:nvPr>
        </p:nvSpPr>
        <p:spPr bwMode="auto">
          <a:xfrm>
            <a:off x="1097279" y="2037869"/>
            <a:ext cx="10258980" cy="426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Times New Roman" panose="02020603050405020304" pitchFamily="18" charset="0"/>
                <a:cs typeface="Times New Roman" panose="02020603050405020304" pitchFamily="18" charset="0"/>
              </a:rPr>
              <a:t>Features Used in Prediction</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ClrTx/>
              <a:buSzTx/>
              <a:buNone/>
            </a:pP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Airline, Source</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Destination</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Departure Tim, Duration, Number of Stops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Target Variable</a:t>
            </a:r>
            <a:endParaRPr lang="en-US" sz="1800" b="1"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Price</a:t>
            </a:r>
            <a:r>
              <a:rPr lang="en-US" sz="1800" dirty="0">
                <a:latin typeface="Times New Roman" panose="02020603050405020304" pitchFamily="18" charset="0"/>
                <a:cs typeface="Times New Roman" panose="02020603050405020304" pitchFamily="18" charset="0"/>
              </a:rPr>
              <a:t>: The ticket price we want to predict.</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Shape and Columns</a:t>
            </a:r>
            <a:endParaRPr lang="en-US" sz="1800" b="1" dirty="0">
              <a:latin typeface="Times New Roman" panose="02020603050405020304" pitchFamily="18" charset="0"/>
              <a:cs typeface="Times New Roman" panose="02020603050405020304" pitchFamily="18" charset="0"/>
            </a:endParaRPr>
          </a:p>
          <a:p>
            <a:pPr marL="578485"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Shape: </a:t>
            </a:r>
            <a:r>
              <a:rPr lang="en-US" dirty="0">
                <a:latin typeface="Times New Roman" panose="02020603050405020304" pitchFamily="18" charset="0"/>
                <a:cs typeface="Times New Roman" panose="02020603050405020304" pitchFamily="18" charset="0"/>
              </a:rPr>
              <a:t>10,682 rows and 30 columns.</a:t>
            </a:r>
            <a:endParaRPr lang="en-US" dirty="0">
              <a:latin typeface="Times New Roman" panose="02020603050405020304" pitchFamily="18" charset="0"/>
              <a:cs typeface="Times New Roman" panose="02020603050405020304" pitchFamily="18" charset="0"/>
            </a:endParaRPr>
          </a:p>
          <a:p>
            <a:pPr marL="578485" lvl="1"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Columns: </a:t>
            </a:r>
            <a:r>
              <a:rPr lang="en-US" dirty="0">
                <a:latin typeface="Times New Roman" panose="02020603050405020304" pitchFamily="18" charset="0"/>
                <a:cs typeface="Times New Roman" panose="02020603050405020304" pitchFamily="18" charset="0"/>
              </a:rPr>
              <a:t>Total Stops, Price, Journey Day, Journey Month, and encoded airline and location columns.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Feature Matrix (X)</a:t>
            </a:r>
            <a:endParaRPr lang="en-US" sz="1800" b="1" dirty="0">
              <a:latin typeface="Times New Roman" panose="02020603050405020304" pitchFamily="18" charset="0"/>
              <a:cs typeface="Times New Roman" panose="02020603050405020304" pitchFamily="18" charset="0"/>
            </a:endParaRPr>
          </a:p>
          <a:p>
            <a:pPr marL="578485"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 includes selected columns used for predicting flight prices</a:t>
            </a:r>
            <a:r>
              <a:rPr lang="en-US" dirty="0"/>
              <a:t>.</a:t>
            </a:r>
            <a:endParaRPr lang="en-US" dirty="0"/>
          </a:p>
          <a:p>
            <a:pPr marL="0" indent="0">
              <a:buNone/>
            </a:pPr>
            <a:endParaRPr lang="en-US" sz="1600" dirty="0"/>
          </a:p>
          <a:p>
            <a:pPr marL="0" indent="0">
              <a:buNone/>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880480"/>
          </a:xfrm>
        </p:spPr>
        <p:txBody>
          <a:bodyPr>
            <a:normAutofit fontScale="90000"/>
          </a:bodyPr>
          <a:lstStyle/>
          <a:p>
            <a:r>
              <a:rPr lang="en-US" dirty="0"/>
              <a:t>Why We Use Heatmaps in Flight Price Prediction</a:t>
            </a:r>
            <a:endParaRPr lang="en-IN" dirty="0"/>
          </a:p>
        </p:txBody>
      </p:sp>
      <p:sp>
        <p:nvSpPr>
          <p:cNvPr id="4" name="Text Placeholder 3"/>
          <p:cNvSpPr>
            <a:spLocks noGrp="1"/>
          </p:cNvSpPr>
          <p:nvPr>
            <p:ph type="body" sz="half" idx="2"/>
          </p:nvPr>
        </p:nvSpPr>
        <p:spPr>
          <a:xfrm>
            <a:off x="457200" y="1671484"/>
            <a:ext cx="3200400" cy="4633720"/>
          </a:xfrm>
        </p:spPr>
        <p:txBody>
          <a:bodyPr>
            <a:normAutofit lnSpcReduction="10000"/>
          </a:bodyPr>
          <a:lstStyle/>
          <a:p>
            <a:r>
              <a:rPr lang="en-US" b="1" dirty="0"/>
              <a:t>Visualizing Relationships: </a:t>
            </a:r>
            <a:r>
              <a:rPr lang="en-US" dirty="0"/>
              <a:t>Heatmaps visually show correlations between features, making it easy to identify relationships with the target variable (flight price).</a:t>
            </a:r>
            <a:endParaRPr lang="en-US" dirty="0"/>
          </a:p>
          <a:p>
            <a:r>
              <a:rPr lang="en-US" b="1" dirty="0"/>
              <a:t>Identifying Strong Correlations: </a:t>
            </a:r>
            <a:endParaRPr lang="en-US" b="1" dirty="0"/>
          </a:p>
          <a:p>
            <a:r>
              <a:rPr lang="en-US" b="1" dirty="0"/>
              <a:t>1. </a:t>
            </a:r>
            <a:r>
              <a:rPr lang="en-US" dirty="0"/>
              <a:t>Duration Hours and Total Stops: Strong positive correlation (0.74) indicates that longer flights often have more stops.</a:t>
            </a:r>
            <a:endParaRPr lang="en-US" dirty="0"/>
          </a:p>
          <a:p>
            <a:r>
              <a:rPr lang="en-US" dirty="0"/>
              <a:t>2. Total Stops and Price: Moderate negative correlation (e.g., -0.75) suggests that flights with more stops tend to have lower prices.</a:t>
            </a:r>
            <a:endParaRPr lang="en-US" dirty="0"/>
          </a:p>
          <a:p>
            <a:r>
              <a:rPr lang="en-US" b="1" dirty="0"/>
              <a:t>Guiding Feature Selection: </a:t>
            </a:r>
            <a:r>
              <a:rPr lang="en-US" dirty="0"/>
              <a:t>Correlations help identify important features for modeling. Features with strong relationships to price can enhance prediction accuracy.</a:t>
            </a:r>
            <a:endParaRPr lang="en-IN" dirty="0"/>
          </a:p>
        </p:txBody>
      </p:sp>
      <p:pic>
        <p:nvPicPr>
          <p:cNvPr id="8207" name="Picture 15"/>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483509" y="216309"/>
            <a:ext cx="7384025" cy="64401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ExtraTreesRegressor</a:t>
            </a:r>
            <a:r>
              <a:rPr lang="en-US" b="1" dirty="0"/>
              <a:t> Model </a:t>
            </a:r>
            <a:endParaRPr lang="en-IN" dirty="0"/>
          </a:p>
        </p:txBody>
      </p:sp>
      <p:sp>
        <p:nvSpPr>
          <p:cNvPr id="3" name="Content Placeholder 2"/>
          <p:cNvSpPr>
            <a:spLocks noGrp="1"/>
          </p:cNvSpPr>
          <p:nvPr>
            <p:ph idx="1"/>
          </p:nvPr>
        </p:nvSpPr>
        <p:spPr/>
        <p:txBody>
          <a:bodyPr>
            <a:normAutofit/>
          </a:bodyPr>
          <a:lstStyle/>
          <a:p>
            <a:r>
              <a:rPr lang="en-US" b="1" dirty="0" err="1">
                <a:latin typeface="Times New Roman" panose="02020603050405020304" pitchFamily="18" charset="0"/>
                <a:cs typeface="Times New Roman" panose="02020603050405020304" pitchFamily="18" charset="0"/>
              </a:rPr>
              <a:t>ExtraTreesRegressor</a:t>
            </a:r>
            <a:r>
              <a:rPr lang="en-US" dirty="0">
                <a:latin typeface="Times New Roman" panose="02020603050405020304" pitchFamily="18" charset="0"/>
                <a:cs typeface="Times New Roman" panose="02020603050405020304" pitchFamily="18" charset="0"/>
              </a:rPr>
              <a:t> is a machine learning algorithm specifically designed for regression tasks.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Using the </a:t>
            </a:r>
            <a:r>
              <a:rPr lang="en-US" b="1" dirty="0" err="1">
                <a:latin typeface="Times New Roman" panose="02020603050405020304" pitchFamily="18" charset="0"/>
                <a:cs typeface="Times New Roman" panose="02020603050405020304" pitchFamily="18" charset="0"/>
              </a:rPr>
              <a:t>ExtraTreesRegressor</a:t>
            </a:r>
            <a:r>
              <a:rPr lang="en-US" dirty="0">
                <a:latin typeface="Times New Roman" panose="02020603050405020304" pitchFamily="18" charset="0"/>
                <a:cs typeface="Times New Roman" panose="02020603050405020304" pitchFamily="18" charset="0"/>
              </a:rPr>
              <a:t> allows you to effectively gauge which features are most important for predicting flight prices. By interpreting the feature importance scores and visualizing them, you can make informed decisions about which features to include in your predictive models for better performance.</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Example of Important Features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flight price prediction, important features might include:</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Duration Hours</a:t>
            </a:r>
            <a:r>
              <a:rPr lang="en-US" dirty="0">
                <a:latin typeface="Times New Roman" panose="02020603050405020304" pitchFamily="18" charset="0"/>
                <a:cs typeface="Times New Roman" panose="02020603050405020304" pitchFamily="18" charset="0"/>
              </a:rPr>
              <a:t>: Longer flights might cost more due to higher fuel expenses.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Airline</a:t>
            </a:r>
            <a:r>
              <a:rPr lang="en-US" dirty="0">
                <a:latin typeface="Times New Roman" panose="02020603050405020304" pitchFamily="18" charset="0"/>
                <a:cs typeface="Times New Roman" panose="02020603050405020304" pitchFamily="18" charset="0"/>
              </a:rPr>
              <a:t>: Different airlines have different pricing strategies.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Journey Day</a:t>
            </a:r>
            <a:r>
              <a:rPr lang="en-US" dirty="0">
                <a:latin typeface="Times New Roman" panose="02020603050405020304" pitchFamily="18" charset="0"/>
                <a:cs typeface="Times New Roman" panose="02020603050405020304" pitchFamily="18" charset="0"/>
              </a:rPr>
              <a:t>: Some days (like holidays) have higher demand, leading to higher prices.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Total Stops</a:t>
            </a:r>
            <a:r>
              <a:rPr lang="en-US" dirty="0">
                <a:latin typeface="Times New Roman" panose="02020603050405020304" pitchFamily="18" charset="0"/>
                <a:cs typeface="Times New Roman" panose="02020603050405020304" pitchFamily="18" charset="0"/>
              </a:rPr>
              <a:t>: Flights with fewer stops are usually more expensive for convenience.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Random Forest Model</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Random Forest Model</a:t>
            </a:r>
            <a:r>
              <a:rPr lang="en-US" dirty="0">
                <a:latin typeface="Times New Roman" panose="02020603050405020304" pitchFamily="18" charset="0"/>
                <a:cs typeface="Times New Roman" panose="02020603050405020304" pitchFamily="18" charset="0"/>
              </a:rPr>
              <a:t> is a type of </a:t>
            </a:r>
            <a:r>
              <a:rPr lang="en-US" b="1" dirty="0">
                <a:latin typeface="Times New Roman" panose="02020603050405020304" pitchFamily="18" charset="0"/>
                <a:cs typeface="Times New Roman" panose="02020603050405020304" pitchFamily="18" charset="0"/>
              </a:rPr>
              <a:t>ensemble learning method</a:t>
            </a:r>
            <a:r>
              <a:rPr lang="en-US" dirty="0">
                <a:latin typeface="Times New Roman" panose="02020603050405020304" pitchFamily="18" charset="0"/>
                <a:cs typeface="Times New Roman" panose="02020603050405020304" pitchFamily="18" charset="0"/>
              </a:rPr>
              <a:t> used in machine learning for both classification and regression tasks. It operates by creating a forest of multiple decision trees during training and outputs the mode or mean prediction of the individual trees.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Features:</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Ensemble Method</a:t>
            </a:r>
            <a:r>
              <a:rPr lang="en-US" dirty="0">
                <a:latin typeface="Times New Roman" panose="02020603050405020304" pitchFamily="18" charset="0"/>
                <a:cs typeface="Times New Roman" panose="02020603050405020304" pitchFamily="18" charset="0"/>
              </a:rPr>
              <a:t>: Combines predictions from multiple trees to improve accuracy and reduce overfitting.</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Each tree is trained on a random subset of the data and features, allowing for diversity in the predictions.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Robustness</a:t>
            </a:r>
            <a:r>
              <a:rPr lang="en-US" dirty="0">
                <a:latin typeface="Times New Roman" panose="02020603050405020304" pitchFamily="18" charset="0"/>
                <a:cs typeface="Times New Roman" panose="02020603050405020304" pitchFamily="18" charset="0"/>
              </a:rPr>
              <a:t>: Handles large datasets and maintains performance even with missing values.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248696"/>
            <a:ext cx="10943304" cy="960612"/>
          </a:xfrm>
        </p:spPr>
        <p:txBody>
          <a:bodyPr>
            <a:normAutofit fontScale="90000"/>
          </a:bodyPr>
          <a:lstStyle/>
          <a:p>
            <a:r>
              <a:rPr lang="en-US" b="1" dirty="0"/>
              <a:t>Steps to Fit the Model</a:t>
            </a:r>
            <a:br>
              <a:rPr lang="en-US" b="1" dirty="0"/>
            </a:br>
            <a:endParaRPr lang="en-IN" dirty="0"/>
          </a:p>
        </p:txBody>
      </p:sp>
      <p:sp>
        <p:nvSpPr>
          <p:cNvPr id="3" name="Content Placeholder 2"/>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Split the Dataset</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Divide data into training and testing sets.</a:t>
            </a:r>
            <a:endParaRPr lang="en-US"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Example: Use 80% for training and 20% for testing.</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Model Training: </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Fitting a model involves training it using a set of input features (independent variables) and the corresponding target variable (dependent variable). In our case, we are training the Random Forest model to predict flight prices based on various features like airline, duration, and number of </a:t>
            </a:r>
            <a:r>
              <a:rPr lang="en-US" sz="1600" dirty="0" err="1">
                <a:latin typeface="Times New Roman" panose="02020603050405020304" pitchFamily="18" charset="0"/>
                <a:cs typeface="Times New Roman" panose="02020603050405020304" pitchFamily="18" charset="0"/>
              </a:rPr>
              <a:t>stops.Learning</a:t>
            </a:r>
            <a:r>
              <a:rPr lang="en-US" sz="1600" dirty="0">
                <a:latin typeface="Times New Roman" panose="02020603050405020304" pitchFamily="18" charset="0"/>
                <a:cs typeface="Times New Roman" panose="02020603050405020304" pitchFamily="18" charset="0"/>
              </a:rPr>
              <a:t> from Data: During fitting, the model learns the relationships and patterns within the training data. It adjusts its internal parameters to minimize prediction errors.</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Making Predictions</a:t>
            </a:r>
            <a:endParaRPr lang="en-US" sz="1600" b="1"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Once the Random Forest model is trained (fitted) using the training dataset, the next step is to use it to make predictions on new, unseen data, specifically the test data. This is crucial for assessing how well the model performs in real-world scenarios.</a:t>
            </a: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Evaluating Model Performance</a:t>
            </a:r>
            <a:endParaRPr lang="en-IN" dirty="0"/>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After we make predictions, we need to see how well our model is doing. RMSE (Root Mean Squared Error) is a popular way to measure this.</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Points:</a:t>
            </a: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RMSE</a:t>
            </a:r>
            <a:r>
              <a:rPr lang="en-US" sz="1800" dirty="0">
                <a:latin typeface="Times New Roman" panose="02020603050405020304" pitchFamily="18" charset="0"/>
                <a:cs typeface="Times New Roman" panose="02020603050405020304" pitchFamily="18" charset="0"/>
              </a:rPr>
              <a:t>: This number tells us the average difference between the actual prices and the predicted prices. A lower RMSE means our model is doing a better job because it shows the predictions are closer to the real values.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Training Score</a:t>
            </a:r>
            <a:r>
              <a:rPr lang="en-US" sz="1800" dirty="0">
                <a:latin typeface="Times New Roman" panose="02020603050405020304" pitchFamily="18" charset="0"/>
                <a:cs typeface="Times New Roman" panose="02020603050405020304" pitchFamily="18" charset="0"/>
              </a:rPr>
              <a:t>: This score shows how well the model fits the training data. It’s measured using R² (coefficient of determination), which ranges from 0 to 1. A score close to 1 means the model learned the training data well.</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Testing Score</a:t>
            </a:r>
            <a:r>
              <a:rPr lang="en-US" sz="1800" dirty="0">
                <a:latin typeface="Times New Roman" panose="02020603050405020304" pitchFamily="18" charset="0"/>
                <a:cs typeface="Times New Roman" panose="02020603050405020304" pitchFamily="18" charset="0"/>
              </a:rPr>
              <a:t>: This score checks how the model performs on new data (test data). A good testing score shows that the model can make accurate predictions on data it hasn't seen before, which means it’s not just memorizing the training data.</a:t>
            </a:r>
            <a:endParaRPr lang="en-US" sz="1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75303" y="157317"/>
            <a:ext cx="3628104" cy="6147888"/>
          </a:xfrm>
        </p:spPr>
        <p:txBody>
          <a:bodyPr>
            <a:noAutofit/>
          </a:bodyPr>
          <a:lstStyle/>
          <a:p>
            <a:pPr>
              <a:buFont typeface="Arial" panose="020B0604020202020204" pitchFamily="34" charset="0"/>
              <a:buChar char="•"/>
            </a:pPr>
            <a:r>
              <a:rPr lang="en-US" sz="1700" b="1" dirty="0"/>
              <a:t>Residuals</a:t>
            </a:r>
            <a:r>
              <a:rPr lang="en-US" sz="1700" dirty="0"/>
              <a:t>: Residuals are the differences between the actual flight prices (what they really are) and the predicted prices (what our model estimates). Mathematically, it’s calculated as:</a:t>
            </a:r>
            <a:endParaRPr lang="en-US" sz="1700" dirty="0"/>
          </a:p>
          <a:p>
            <a:pPr>
              <a:buFont typeface="Arial" panose="020B0604020202020204" pitchFamily="34" charset="0"/>
              <a:buChar char="•"/>
            </a:pPr>
            <a:r>
              <a:rPr lang="en-US" sz="1700" b="1" dirty="0"/>
              <a:t>Plot Residuals</a:t>
            </a:r>
            <a:r>
              <a:rPr lang="en-US" sz="1700" dirty="0"/>
              <a:t>: To understand how well our model is performing, we can plot these residuals. In a good model, the residuals should be close to zero, meaning that the predictions are very close to the actual values. This helps us see if there are any patterns in the errors.</a:t>
            </a:r>
            <a:endParaRPr lang="en-US" sz="1700" dirty="0"/>
          </a:p>
          <a:p>
            <a:pPr>
              <a:buFont typeface="Arial" panose="020B0604020202020204" pitchFamily="34" charset="0"/>
              <a:buChar char="•"/>
            </a:pPr>
            <a:r>
              <a:rPr lang="en-US" sz="1700" dirty="0"/>
              <a:t>Scatter Plot: </a:t>
            </a:r>
            <a:endParaRPr lang="en-US" sz="1700" dirty="0"/>
          </a:p>
          <a:p>
            <a:pPr>
              <a:buFont typeface="Arial" panose="020B0604020202020204" pitchFamily="34" charset="0"/>
              <a:buChar char="•"/>
            </a:pPr>
            <a:r>
              <a:rPr lang="en-US" sz="1700" dirty="0"/>
              <a:t>We can create a scatter plot to visually compare the actual prices (</a:t>
            </a:r>
            <a:r>
              <a:rPr lang="en-US" sz="1700" dirty="0" err="1"/>
              <a:t>y_test</a:t>
            </a:r>
            <a:r>
              <a:rPr lang="en-US" sz="1700" dirty="0"/>
              <a:t>) with the predicted prices (</a:t>
            </a:r>
            <a:r>
              <a:rPr lang="en-US" sz="1700" dirty="0" err="1"/>
              <a:t>y_pred</a:t>
            </a:r>
            <a:r>
              <a:rPr lang="en-US" sz="1700" dirty="0"/>
              <a:t>). </a:t>
            </a:r>
            <a:endParaRPr lang="en-US" sz="1700" dirty="0"/>
          </a:p>
          <a:p>
            <a:pPr>
              <a:buFont typeface="Arial" panose="020B0604020202020204" pitchFamily="34" charset="0"/>
              <a:buChar char="•"/>
            </a:pPr>
            <a:r>
              <a:rPr lang="en-US" sz="1700" dirty="0"/>
              <a:t>Each point on the plot represents a </a:t>
            </a:r>
            <a:r>
              <a:rPr lang="en-US" sz="1700" dirty="0" err="1"/>
              <a:t>flight.Ideal</a:t>
            </a:r>
            <a:r>
              <a:rPr lang="en-US" sz="1700" dirty="0"/>
              <a:t> Situation: In an ideal scenario, the points should cluster around a straight line (y = x). This line indicates that the predicted prices match the actual prices closely.</a:t>
            </a:r>
            <a:endParaRPr lang="en-US" sz="1700" dirty="0"/>
          </a:p>
          <a:p>
            <a:pPr>
              <a:buFont typeface="Arial" panose="020B0604020202020204" pitchFamily="34" charset="0"/>
              <a:buChar char="•"/>
            </a:pPr>
            <a:endParaRPr lang="en-US" sz="1700" dirty="0"/>
          </a:p>
          <a:p>
            <a:pPr marL="0" indent="0">
              <a:buNone/>
            </a:pPr>
            <a:endParaRPr lang="en-US" sz="1700" dirty="0"/>
          </a:p>
          <a:p>
            <a:endParaRPr lang="en-IN" sz="1700" dirty="0"/>
          </a:p>
          <a:p>
            <a:endParaRPr lang="en-IN" sz="1700" dirty="0"/>
          </a:p>
        </p:txBody>
      </p:sp>
      <p:pic>
        <p:nvPicPr>
          <p:cNvPr id="1229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4611329" y="275303"/>
            <a:ext cx="7305367" cy="65826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106" y="988906"/>
            <a:ext cx="10058400" cy="1265412"/>
          </a:xfrm>
        </p:spPr>
        <p:txBody>
          <a:bodyPr>
            <a:normAutofit fontScale="90000"/>
          </a:bodyPr>
          <a:lstStyle/>
          <a:p>
            <a:r>
              <a:rPr lang="en-US" b="1" dirty="0"/>
              <a:t>Error Metrics Overview</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a:t>Mean Absolute Error (MAE): </a:t>
            </a:r>
            <a:r>
              <a:rPr lang="en-US" dirty="0"/>
              <a:t>Measures the average absolute difference between actual and predicted values. Example: MAE of $1183.93 indicates predictions are, on average, $1183.93 away from actual prices.</a:t>
            </a:r>
            <a:endParaRPr lang="en-US" dirty="0"/>
          </a:p>
          <a:p>
            <a:r>
              <a:rPr lang="en-US" b="1" dirty="0"/>
              <a:t>Mean Squared Error (MSE): </a:t>
            </a:r>
            <a:r>
              <a:rPr lang="en-US" dirty="0"/>
              <a:t>Calculates the average of the squared differences between actual and predicted values. Example: MSE of $4,402,946.85 highlights significant deviations.</a:t>
            </a:r>
            <a:endParaRPr lang="en-US" dirty="0"/>
          </a:p>
          <a:p>
            <a:r>
              <a:rPr lang="en-US" b="1" dirty="0"/>
              <a:t>Root Mean Squared Error (RMSE): </a:t>
            </a:r>
            <a:r>
              <a:rPr lang="en-US" dirty="0"/>
              <a:t>The square root of MSE, providing average prediction error in original units. Example: RMSE of $2098.32 means the average error is about $2098.32.</a:t>
            </a:r>
            <a:endParaRPr lang="en-US" dirty="0"/>
          </a:p>
          <a:p>
            <a:r>
              <a:rPr lang="en-US" b="1" dirty="0"/>
              <a:t>Normalized RMSE: </a:t>
            </a:r>
            <a:r>
              <a:rPr lang="en-US" dirty="0"/>
              <a:t>RMSE divided by the range of the target variable, indicating error as a percentage of the range. Example: Normalized RMSE of 0.0269 means average error is about 2.69% of the target range.</a:t>
            </a:r>
            <a:endParaRPr lang="en-US" dirty="0"/>
          </a:p>
          <a:p>
            <a:r>
              <a:rPr lang="en-US" b="1" dirty="0"/>
              <a:t>R² Score: </a:t>
            </a:r>
            <a:r>
              <a:rPr lang="en-US" dirty="0"/>
              <a:t>Explains the variance in actual values by the model's predictions. Example: R² of 0.7984 means the model explains about 79.84% of the variance.</a:t>
            </a:r>
            <a:endParaRPr lang="en-US"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b="1" dirty="0"/>
              <a:t>Conclusion Based on Evaluation Metrics</a:t>
            </a:r>
            <a:endParaRPr lang="en-US" b="1" dirty="0"/>
          </a:p>
          <a:p>
            <a:pPr>
              <a:buFont typeface="Arial" panose="020B0604020202020204" pitchFamily="34" charset="0"/>
              <a:buChar char="•"/>
            </a:pPr>
            <a:r>
              <a:rPr lang="en-US" b="1" dirty="0"/>
              <a:t> MAE (~1293.12)</a:t>
            </a:r>
            <a:r>
              <a:rPr lang="en-US" dirty="0"/>
              <a:t>: On average, the model's predictions are about Rs. 1293 off from the actual flight prices. This shows a fair level of accuracy but suggests there's room for improvement.</a:t>
            </a:r>
            <a:endParaRPr lang="en-US" dirty="0"/>
          </a:p>
          <a:p>
            <a:pPr>
              <a:buFont typeface="Arial" panose="020B0604020202020204" pitchFamily="34" charset="0"/>
              <a:buChar char="•"/>
            </a:pPr>
            <a:r>
              <a:rPr lang="en-US" b="1" dirty="0"/>
              <a:t> MSE (~3921268.69)</a:t>
            </a:r>
            <a:r>
              <a:rPr lang="en-US" dirty="0"/>
              <a:t>: This high value indicates that the model has some large errors in its predictions, meaning it struggles with certain cases.</a:t>
            </a:r>
            <a:endParaRPr lang="en-US" dirty="0"/>
          </a:p>
          <a:p>
            <a:pPr>
              <a:buFont typeface="Arial" panose="020B0604020202020204" pitchFamily="34" charset="0"/>
              <a:buChar char="•"/>
            </a:pPr>
            <a:r>
              <a:rPr lang="en-US" b="1" dirty="0"/>
              <a:t> RMSE (~1980.22)</a:t>
            </a:r>
            <a:r>
              <a:rPr lang="en-US" dirty="0"/>
              <a:t>: The average prediction error is </a:t>
            </a:r>
            <a:r>
              <a:rPr lang="en-US"/>
              <a:t>about Rs 1980.22</a:t>
            </a:r>
            <a:r>
              <a:rPr lang="en-US" dirty="0"/>
              <a:t>. While this tells us the model does reasonably well overall, there are significant errors in some predictions.</a:t>
            </a:r>
            <a:endParaRPr lang="en-US"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97280" y="758952"/>
            <a:ext cx="10058400" cy="2760996"/>
          </a:xfrm>
        </p:spPr>
        <p:txBody>
          <a:bodyPr>
            <a:normAutofit/>
          </a:bodyPr>
          <a:lstStyle/>
          <a:p>
            <a:pPr algn="ctr"/>
            <a:r>
              <a:rPr lang="en-US" sz="6000" b="1" dirty="0">
                <a:solidFill>
                  <a:srgbClr val="000000"/>
                </a:solidFill>
                <a:effectLst/>
                <a:latin typeface="Times New Roman" panose="02020603050405020304" pitchFamily="18" charset="0"/>
                <a:cs typeface="Times New Roman" panose="02020603050405020304" pitchFamily="18" charset="0"/>
              </a:rPr>
              <a:t>Flight Price Prediction </a:t>
            </a:r>
            <a:br>
              <a:rPr lang="en-US" sz="6000" b="1" dirty="0">
                <a:solidFill>
                  <a:srgbClr val="000000"/>
                </a:solidFill>
                <a:effectLst/>
                <a:latin typeface="Times New Roman" panose="02020603050405020304" pitchFamily="18" charset="0"/>
                <a:cs typeface="Times New Roman" panose="02020603050405020304" pitchFamily="18" charset="0"/>
              </a:rPr>
            </a:br>
            <a:r>
              <a:rPr lang="en-US" sz="6000" b="1" dirty="0">
                <a:solidFill>
                  <a:srgbClr val="000000"/>
                </a:solidFill>
                <a:effectLst/>
                <a:latin typeface="Times New Roman" panose="02020603050405020304" pitchFamily="18" charset="0"/>
                <a:cs typeface="Times New Roman" panose="02020603050405020304" pitchFamily="18" charset="0"/>
              </a:rPr>
              <a:t>Using Random Forest</a:t>
            </a:r>
            <a:br>
              <a:rPr lang="en-US" sz="4400" dirty="0">
                <a:effectLst/>
              </a:rPr>
            </a:br>
            <a:endParaRPr lang="en-IN" sz="4400" dirty="0"/>
          </a:p>
        </p:txBody>
      </p:sp>
      <p:sp>
        <p:nvSpPr>
          <p:cNvPr id="3" name="Subtitle 2"/>
          <p:cNvSpPr>
            <a:spLocks noGrp="1"/>
          </p:cNvSpPr>
          <p:nvPr>
            <p:ph type="subTitle" idx="1"/>
          </p:nvPr>
        </p:nvSpPr>
        <p:spPr>
          <a:xfrm>
            <a:off x="1100051" y="3429000"/>
            <a:ext cx="10058400" cy="2169620"/>
          </a:xfrm>
        </p:spPr>
        <p:txBody>
          <a:bodyPr/>
          <a:lstStyle/>
          <a:p>
            <a:r>
              <a:rPr lang="en-US" b="1" dirty="0"/>
              <a:t>Presented by:</a:t>
            </a:r>
            <a:endParaRPr lang="en-US" dirty="0"/>
          </a:p>
          <a:p>
            <a:pPr>
              <a:buFont typeface="Arial" panose="020B0604020202020204" pitchFamily="34" charset="0"/>
              <a:buChar char="•"/>
            </a:pPr>
            <a:r>
              <a:rPr lang="en-US" dirty="0"/>
              <a:t> Sneha Sonkusare (Roll Number: 43)</a:t>
            </a:r>
            <a:endParaRPr lang="en-US" dirty="0"/>
          </a:p>
          <a:p>
            <a:pPr>
              <a:buFont typeface="Arial" panose="020B0604020202020204" pitchFamily="34" charset="0"/>
              <a:buChar char="•"/>
            </a:pPr>
            <a:r>
              <a:rPr lang="en-US" dirty="0"/>
              <a:t> Maria Rabel (Roll Number: 1)</a:t>
            </a:r>
            <a:endParaRPr lang="en-US" dirty="0"/>
          </a:p>
          <a:p>
            <a:pPr>
              <a:buFont typeface="Arial" panose="020B0604020202020204" pitchFamily="34" charset="0"/>
              <a:buChar char="•"/>
            </a:pPr>
            <a:r>
              <a:rPr lang="en-US" dirty="0"/>
              <a:t>Sanjay </a:t>
            </a:r>
            <a:r>
              <a:rPr lang="en-US" altLang="en-US"/>
              <a:t>Dhayalan (Roll number: 40)</a:t>
            </a:r>
            <a:endParaRPr lang="en-US" altLang="en-US"/>
          </a:p>
        </p:txBody>
      </p:sp>
      <p:cxnSp>
        <p:nvCxnSpPr>
          <p:cNvPr id="2" name="Straight Connector 1"/>
          <p:cNvCxnSpPr/>
          <p:nvPr/>
        </p:nvCxnSpPr>
        <p:spPr>
          <a:xfrm flipV="1">
            <a:off x="1175385" y="4866005"/>
            <a:ext cx="9860915" cy="10795"/>
          </a:xfrm>
          <a:prstGeom prst="line">
            <a:avLst/>
          </a:prstGeom>
        </p:spPr>
        <p:style>
          <a:lnRef idx="2">
            <a:prstClr val="black"/>
          </a:lnRef>
          <a:fillRef idx="0">
            <a:prstClr val="black"/>
          </a:fillRef>
          <a:effectRef idx="1">
            <a:prstClr val="black"/>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Questions and Answers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b="1" dirty="0"/>
          </a:p>
        </p:txBody>
      </p:sp>
      <p:sp>
        <p:nvSpPr>
          <p:cNvPr id="4" name="Rectangle 1"/>
          <p:cNvSpPr>
            <a:spLocks noGrp="1" noChangeArrowheads="1"/>
          </p:cNvSpPr>
          <p:nvPr>
            <p:ph idx="1"/>
          </p:nvPr>
        </p:nvSpPr>
        <p:spPr bwMode="auto">
          <a:xfrm>
            <a:off x="1097280" y="2090342"/>
            <a:ext cx="10308139" cy="320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aimed to predict flight prices using data.</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helps travelers find better deals on tickets.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Importance of Flight Price Prediction</a:t>
            </a:r>
            <a:endParaRPr lang="en-US" sz="2400" b="1" dirty="0">
              <a:latin typeface="Times New Roman" panose="02020603050405020304" pitchFamily="18" charset="0"/>
              <a:cs typeface="Times New Roman" panose="02020603050405020304" pitchFamily="18" charset="0"/>
            </a:endParaRPr>
          </a:p>
          <a:p>
            <a:pPr>
              <a:lnSpc>
                <a:spcPct val="100000"/>
              </a:lnSpc>
            </a:pP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Knowing flight prices can save travelers money.</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Prices change often due to different factors.</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IN" b="1" dirty="0"/>
          </a:p>
        </p:txBody>
      </p:sp>
      <p:sp>
        <p:nvSpPr>
          <p:cNvPr id="4" name="Rectangle 1"/>
          <p:cNvSpPr>
            <a:spLocks noGrp="1" noChangeArrowheads="1"/>
          </p:cNvSpPr>
          <p:nvPr>
            <p:ph idx="1"/>
          </p:nvPr>
        </p:nvSpPr>
        <p:spPr bwMode="auto">
          <a:xfrm>
            <a:off x="1097280" y="2293098"/>
            <a:ext cx="10140991" cy="4111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factors, like demand and competition, change how airlines set prices.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Travelers find better deals on tickets.</a:t>
            </a:r>
            <a:endParaRPr lang="en-US" sz="2000" dirty="0">
              <a:latin typeface="Times New Roman" panose="02020603050405020304" pitchFamily="18" charset="0"/>
              <a:cs typeface="Times New Roman" panose="02020603050405020304" pitchFamily="18" charset="0"/>
            </a:endParaRPr>
          </a:p>
          <a:p>
            <a:pPr marL="201295" lvl="1" indent="0">
              <a:buNone/>
            </a:pPr>
            <a:endParaRPr lang="en-US" sz="20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Relevance of the Study</a:t>
            </a:r>
            <a:endParaRPr lang="en-US" sz="28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This study aims to build a better model for predicting flight prices.</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Better predictions can help travelers save money and plan trips smarter.</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p>
          <a:p>
            <a:pPr>
              <a:lnSpc>
                <a:spcPct val="100000"/>
              </a:lnSpc>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Collection and Preparation Process</a:t>
            </a:r>
            <a:endParaRPr lang="en-IN" b="1" dirty="0"/>
          </a:p>
        </p:txBody>
      </p:sp>
      <p:sp>
        <p:nvSpPr>
          <p:cNvPr id="4" name="Rectangle 1"/>
          <p:cNvSpPr>
            <a:spLocks noGrp="1" noChangeArrowheads="1"/>
          </p:cNvSpPr>
          <p:nvPr>
            <p:ph idx="1"/>
          </p:nvPr>
        </p:nvSpPr>
        <p:spPr bwMode="auto">
          <a:xfrm>
            <a:off x="1097281" y="1947853"/>
            <a:ext cx="999743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01295" lvl="1" indent="0">
              <a:buNone/>
            </a:pPr>
            <a:r>
              <a:rPr lang="en-US" sz="2000" b="1" dirty="0">
                <a:latin typeface="Times New Roman" panose="02020603050405020304" pitchFamily="18" charset="0"/>
                <a:cs typeface="Times New Roman" panose="02020603050405020304" pitchFamily="18" charset="0"/>
              </a:rPr>
              <a:t>Training Dataset (</a:t>
            </a:r>
            <a:r>
              <a:rPr lang="en-US" sz="2000" b="1" dirty="0" err="1">
                <a:latin typeface="Times New Roman" panose="02020603050405020304" pitchFamily="18" charset="0"/>
                <a:cs typeface="Times New Roman" panose="02020603050405020304" pitchFamily="18" charset="0"/>
              </a:rPr>
              <a:t>Data_train</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Includes details about flights, such as the airline, journey date, source, and destination.</a:t>
            </a:r>
            <a:endParaRPr lang="en-US" sz="20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Contains additional columns for departure time, arrival time, duration, total stops, extra info, and the ticket price.</a:t>
            </a:r>
            <a:endParaRPr lang="en-US" sz="2000" dirty="0">
              <a:latin typeface="Times New Roman" panose="02020603050405020304" pitchFamily="18" charset="0"/>
              <a:cs typeface="Times New Roman" panose="02020603050405020304" pitchFamily="18" charset="0"/>
            </a:endParaRPr>
          </a:p>
          <a:p>
            <a:pPr marL="201295" lvl="1" indent="0">
              <a:buNone/>
            </a:pPr>
            <a:endParaRPr lang="en-US" sz="2000" dirty="0">
              <a:latin typeface="Times New Roman" panose="02020603050405020304" pitchFamily="18" charset="0"/>
              <a:cs typeface="Times New Roman" panose="02020603050405020304" pitchFamily="18" charset="0"/>
            </a:endParaRPr>
          </a:p>
          <a:p>
            <a:pPr marL="201295" lvl="1" indent="0">
              <a:buNone/>
            </a:pPr>
            <a:r>
              <a:rPr lang="en-US" sz="2000" b="1" dirty="0">
                <a:latin typeface="Times New Roman" panose="02020603050405020304" pitchFamily="18" charset="0"/>
                <a:cs typeface="Times New Roman" panose="02020603050405020304" pitchFamily="18" charset="0"/>
              </a:rPr>
              <a:t>Testing Dataset (</a:t>
            </a:r>
            <a:r>
              <a:rPr lang="en-US" sz="2000" b="1" dirty="0" err="1">
                <a:latin typeface="Times New Roman" panose="02020603050405020304" pitchFamily="18" charset="0"/>
                <a:cs typeface="Times New Roman" panose="02020603050405020304" pitchFamily="18" charset="0"/>
              </a:rPr>
              <a:t>Test_set</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Contains the same flight details as the training dataset but does not include the ticket price, which we want to predict.</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271" y="1307692"/>
            <a:ext cx="11297263" cy="566308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fixed errors in the dataset to improve accuracy.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 in the Route and Total Stops columns were checked and handled. Columns with null values were dropped.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Descriptive Statistics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used descriptive statistics to summarize flight prices, showing their distribution, central tendencies, and spread.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inform decisions about data transformations and modeling techniques.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EDA helps us understand the dataset better by visualizing relationships and patterns.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converted unnecessary columns like Departure Journey into more useful columns, such as Journey Day and Month.</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Type Conversion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type columns were converted into datetime format for better analysis.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Duration was split into two new columns: Duration Hours and Duration Minutes.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24465" y="422787"/>
            <a:ext cx="11297263" cy="523220"/>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p:txBody>
      </p:sp>
      <p:sp>
        <p:nvSpPr>
          <p:cNvPr id="7" name="Title 1"/>
          <p:cNvSpPr txBox="1"/>
          <p:nvPr/>
        </p:nvSpPr>
        <p:spPr>
          <a:xfrm>
            <a:off x="1097280" y="688259"/>
            <a:ext cx="10058400" cy="104910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800" b="1" dirty="0">
                <a:cs typeface="Times New Roman" panose="02020603050405020304" pitchFamily="18" charset="0"/>
              </a:rPr>
              <a:t>Data Processing</a:t>
            </a:r>
            <a:endParaRPr lang="en-IN" sz="4800" b="1" dirty="0">
              <a:cs typeface="Times New Roman" panose="02020603050405020304" pitchFamily="18" charset="0"/>
            </a:endParaRPr>
          </a:p>
        </p:txBody>
      </p:sp>
      <p:cxnSp>
        <p:nvCxnSpPr>
          <p:cNvPr id="9" name="Straight Connector 8"/>
          <p:cNvCxnSpPr/>
          <p:nvPr/>
        </p:nvCxnSpPr>
        <p:spPr>
          <a:xfrm>
            <a:off x="1097280" y="1484671"/>
            <a:ext cx="9924681"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896158"/>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r>
              <a:rPr lang="en-US" b="1" dirty="0"/>
              <a:t>Handling Categorical Data</a:t>
            </a:r>
            <a:br>
              <a:rPr lang="en-US" b="1" dirty="0"/>
            </a:br>
            <a:endParaRPr lang="en-IN" b="1" dirty="0"/>
          </a:p>
        </p:txBody>
      </p:sp>
      <p:sp>
        <p:nvSpPr>
          <p:cNvPr id="4" name="TextBox 3"/>
          <p:cNvSpPr txBox="1"/>
          <p:nvPr/>
        </p:nvSpPr>
        <p:spPr>
          <a:xfrm>
            <a:off x="707923" y="1887794"/>
            <a:ext cx="10972800" cy="4893647"/>
          </a:xfrm>
          <a:prstGeom prst="rect">
            <a:avLst/>
          </a:prstGeom>
          <a:no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Types of Categorical Data</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Nominal Data</a:t>
            </a:r>
            <a:r>
              <a:rPr lang="en-US" sz="2000" dirty="0">
                <a:latin typeface="Times New Roman" panose="02020603050405020304" pitchFamily="18" charset="0"/>
                <a:cs typeface="Times New Roman" panose="02020603050405020304" pitchFamily="18" charset="0"/>
              </a:rPr>
              <a:t>: These are categories with no order, like airline names (e.g., Jet Airways, IndiGo).</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Ordinal Data</a:t>
            </a:r>
            <a:r>
              <a:rPr lang="en-US" sz="2000" dirty="0">
                <a:latin typeface="Times New Roman" panose="02020603050405020304" pitchFamily="18" charset="0"/>
                <a:cs typeface="Times New Roman" panose="02020603050405020304" pitchFamily="18" charset="0"/>
              </a:rPr>
              <a:t>: These categories have a clear order, like ratings (e.g., good, better, best).</a:t>
            </a:r>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Encoding Techniques</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One-Hot Encoding</a:t>
            </a:r>
            <a:r>
              <a:rPr lang="en-US" sz="2000" dirty="0">
                <a:latin typeface="Times New Roman" panose="02020603050405020304" pitchFamily="18" charset="0"/>
                <a:cs typeface="Times New Roman" panose="02020603050405020304" pitchFamily="18" charset="0"/>
              </a:rPr>
              <a:t>: This creates new columns for each category in nominal data. For example, if we have three airlines, we create three columns, one for each airline, to show if a flight is with that airline (1) or not (0).</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Label Encoding</a:t>
            </a:r>
            <a:r>
              <a:rPr lang="en-US" sz="2000" dirty="0">
                <a:latin typeface="Times New Roman" panose="02020603050405020304" pitchFamily="18" charset="0"/>
                <a:cs typeface="Times New Roman" panose="02020603050405020304" pitchFamily="18" charset="0"/>
              </a:rPr>
              <a:t>: </a:t>
            </a:r>
            <a:r>
              <a:rPr lang="en-US" sz="2000" dirty="0"/>
              <a:t>This assigns numbers to ordinal data based on their order. For example</a:t>
            </a:r>
            <a:endParaRPr lang="en-US" sz="20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“Non-stop" is replaced with 0</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“1 stops" is replaced with 1</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1200150" lvl="2" indent="-28575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panose="020B0604020202020204" pitchFamily="34" charset="0"/>
              </a:rPr>
              <a:t>"2 stops" is replaced with 2</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1200150" lvl="2" indent="-285750">
              <a:buFont typeface="Arial" panose="020B0604020202020204" pitchFamily="34" charset="0"/>
              <a:buChar char="•"/>
            </a:pPr>
            <a:r>
              <a:rPr lang="en-US" altLang="en-US" sz="1600" dirty="0">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3 stops" is replaced with 3</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1200150" lvl="2" indent="-285750">
              <a:buFont typeface="Arial" panose="020B0604020202020204" pitchFamily="34" charset="0"/>
              <a:buChar char="•"/>
            </a:pPr>
            <a:r>
              <a:rPr lang="en-US" altLang="en-US" sz="1600" dirty="0">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4 stops" is replaced with 4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Average Price by airline and source</a:t>
            </a:r>
            <a:endParaRPr lang="en-IN" b="1" dirty="0"/>
          </a:p>
        </p:txBody>
      </p:sp>
      <p:pic>
        <p:nvPicPr>
          <p:cNvPr id="9220" name="Picture 4"/>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bwMode="auto">
          <a:xfrm>
            <a:off x="6218238" y="1976284"/>
            <a:ext cx="4937125" cy="4031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96963" y="1976284"/>
            <a:ext cx="4938712" cy="4178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4400"/>
            <a:ext cx="10058400" cy="1186754"/>
          </a:xfrm>
        </p:spPr>
        <p:txBody>
          <a:bodyPr>
            <a:normAutofit fontScale="90000"/>
          </a:bodyPr>
          <a:lstStyle/>
          <a:p>
            <a:br>
              <a:rPr lang="en-US" b="1" dirty="0"/>
            </a:br>
            <a:br>
              <a:rPr lang="en-US" b="1" dirty="0"/>
            </a:br>
            <a:br>
              <a:rPr lang="en-US" b="1" dirty="0"/>
            </a:br>
            <a:br>
              <a:rPr lang="en-US" b="1" dirty="0"/>
            </a:br>
            <a:br>
              <a:rPr lang="en-US" b="1" dirty="0"/>
            </a:br>
            <a:r>
              <a:rPr lang="en-US" b="1" dirty="0"/>
              <a:t>Data Preprocessing for Test Data</a:t>
            </a:r>
            <a:br>
              <a:rPr lang="en-US" b="1" dirty="0"/>
            </a:br>
            <a:endParaRPr lang="en-IN" b="1" dirty="0"/>
          </a:p>
        </p:txBody>
      </p:sp>
      <p:sp>
        <p:nvSpPr>
          <p:cNvPr id="3" name="Content Placeholder 2"/>
          <p:cNvSpPr>
            <a:spLocks noGrp="1"/>
          </p:cNvSpPr>
          <p:nvPr>
            <p:ph idx="1"/>
          </p:nvPr>
        </p:nvSpPr>
        <p:spPr/>
        <p:txBody>
          <a:bodyPr/>
          <a:lstStyle/>
          <a:p>
            <a:pPr>
              <a:buFont typeface="+mj-lt"/>
              <a:buAutoNum type="arabicPeriod"/>
            </a:pPr>
            <a:r>
              <a:rPr lang="en-US" b="1" dirty="0"/>
              <a:t> </a:t>
            </a:r>
            <a:r>
              <a:rPr lang="en-US" b="1" dirty="0">
                <a:latin typeface="Times New Roman" panose="02020603050405020304" pitchFamily="18" charset="0"/>
                <a:cs typeface="Times New Roman" panose="02020603050405020304" pitchFamily="18" charset="0"/>
              </a:rPr>
              <a:t>Checking Test Data Info</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Reviewed the test dataset to understand its structure and data types.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 Checking for Null Values</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Examined the test data for any missing values.</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 Exploratory Data Analysis (EDA)</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Extracted day and month from </a:t>
            </a:r>
            <a:r>
              <a:rPr lang="en-US" b="1" dirty="0" err="1">
                <a:latin typeface="Times New Roman" panose="02020603050405020304" pitchFamily="18" charset="0"/>
                <a:cs typeface="Times New Roman" panose="02020603050405020304" pitchFamily="18" charset="0"/>
              </a:rPr>
              <a:t>Date_of_Journey</a:t>
            </a:r>
            <a:r>
              <a:rPr lang="en-US" dirty="0">
                <a:latin typeface="Times New Roman" panose="02020603050405020304" pitchFamily="18" charset="0"/>
                <a:cs typeface="Times New Roman" panose="02020603050405020304" pitchFamily="18" charset="0"/>
              </a:rPr>
              <a:t> and dropped the original column.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Extracted hour and minute from </a:t>
            </a:r>
            <a:r>
              <a:rPr lang="en-US" b="1" dirty="0" err="1">
                <a:latin typeface="Times New Roman" panose="02020603050405020304" pitchFamily="18" charset="0"/>
                <a:cs typeface="Times New Roman" panose="02020603050405020304" pitchFamily="18" charset="0"/>
              </a:rPr>
              <a:t>Dep_Time</a:t>
            </a:r>
            <a:r>
              <a:rPr lang="en-US" dirty="0">
                <a:latin typeface="Times New Roman" panose="02020603050405020304" pitchFamily="18" charset="0"/>
                <a:cs typeface="Times New Roman" panose="02020603050405020304" pitchFamily="18" charset="0"/>
              </a:rPr>
              <a:t> and removed the original column.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Created </a:t>
            </a:r>
            <a:r>
              <a:rPr lang="en-US" b="1" dirty="0" err="1">
                <a:latin typeface="Times New Roman" panose="02020603050405020304" pitchFamily="18" charset="0"/>
                <a:cs typeface="Times New Roman" panose="02020603050405020304" pitchFamily="18" charset="0"/>
              </a:rPr>
              <a:t>Duration_hours</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Duration_mins</a:t>
            </a:r>
            <a:r>
              <a:rPr lang="en-US" dirty="0">
                <a:latin typeface="Times New Roman" panose="02020603050405020304" pitchFamily="18" charset="0"/>
                <a:cs typeface="Times New Roman" panose="02020603050405020304" pitchFamily="18" charset="0"/>
              </a:rPr>
              <a:t> columns, dropping the original </a:t>
            </a:r>
            <a:r>
              <a:rPr lang="en-US" b="1" dirty="0">
                <a:latin typeface="Times New Roman" panose="02020603050405020304" pitchFamily="18" charset="0"/>
                <a:cs typeface="Times New Roman" panose="02020603050405020304" pitchFamily="18" charset="0"/>
              </a:rPr>
              <a:t>Duration</a:t>
            </a:r>
            <a:r>
              <a:rPr lang="en-US" dirty="0">
                <a:latin typeface="Times New Roman" panose="02020603050405020304" pitchFamily="18" charset="0"/>
                <a:cs typeface="Times New Roman" panose="02020603050405020304" pitchFamily="18" charset="0"/>
              </a:rPr>
              <a:t> column.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Dropped unwanted columns to streamline the dataset.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Encoded categorical variables like </a:t>
            </a:r>
            <a:r>
              <a:rPr lang="en-US" b="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Destination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Airline</a:t>
            </a:r>
            <a:r>
              <a:rPr lang="en-US" dirty="0">
                <a:latin typeface="Times New Roman" panose="02020603050405020304" pitchFamily="18" charset="0"/>
                <a:cs typeface="Times New Roman" panose="02020603050405020304" pitchFamily="18" charset="0"/>
              </a:rPr>
              <a:t> into numerical format.</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10492</Words>
  <Application>WPS Presentation</Application>
  <PresentationFormat>Widescreen</PresentationFormat>
  <Paragraphs>205</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SimSun</vt:lpstr>
      <vt:lpstr>Wingdings</vt:lpstr>
      <vt:lpstr>Calibri</vt:lpstr>
      <vt:lpstr>Times New Roman</vt:lpstr>
      <vt:lpstr>Calibri Light</vt:lpstr>
      <vt:lpstr>Microsoft YaHei</vt:lpstr>
      <vt:lpstr>Arial Unicode MS</vt:lpstr>
      <vt:lpstr>Retrospect</vt:lpstr>
      <vt:lpstr>   CIS 550 – Advanced Machine Learning  Group Number: 8  </vt:lpstr>
      <vt:lpstr>Flight Price Prediction  Using Random Forest </vt:lpstr>
      <vt:lpstr>Introduction</vt:lpstr>
      <vt:lpstr>Problem Statement</vt:lpstr>
      <vt:lpstr>Data Collection and Preparation Process</vt:lpstr>
      <vt:lpstr>PowerPoint 演示文稿</vt:lpstr>
      <vt:lpstr>       Handling Categorical Data </vt:lpstr>
      <vt:lpstr>Average Price by airline and source</vt:lpstr>
      <vt:lpstr>     Data Preprocessing for Test Data </vt:lpstr>
      <vt:lpstr>Feature Selection Methods </vt:lpstr>
      <vt:lpstr>Features Used in Prediction</vt:lpstr>
      <vt:lpstr>Why We Use Heatmaps in Flight Price Prediction</vt:lpstr>
      <vt:lpstr>ExtraTreesRegressor Model </vt:lpstr>
      <vt:lpstr>Random Forest Model</vt:lpstr>
      <vt:lpstr>Steps to Fit the Model </vt:lpstr>
      <vt:lpstr>Evaluating Model Performance</vt:lpstr>
      <vt:lpstr>PowerPoint 演示文稿</vt:lpstr>
      <vt:lpstr>Error Metrics Overview </vt:lpstr>
      <vt:lpstr>Conclusion</vt:lpstr>
      <vt:lpstr>Questions and Answers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Rangole</dc:creator>
  <cp:lastModifiedBy>DataScienceClass</cp:lastModifiedBy>
  <cp:revision>3</cp:revision>
  <dcterms:created xsi:type="dcterms:W3CDTF">2024-08-09T12:02:00Z</dcterms:created>
  <dcterms:modified xsi:type="dcterms:W3CDTF">2024-12-07T20:26:44Z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521C99D10E0A404AA0AEC3062C6C5A31_12</vt:lpwstr>
  </property>
  <property fmtid="{D5CDD505-2E9C-101B-9397-08002B2CF9AE}" pid="3" name="KSOProductBuildVer">
    <vt:lpwstr>1033-12.2.0.19307</vt:lpwstr>
  </property>
</Properties>
</file>