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8" r:id="rId7"/>
    <p:sldId id="269" r:id="rId8"/>
    <p:sldId id="261" r:id="rId9"/>
    <p:sldId id="270" r:id="rId10"/>
    <p:sldId id="262" r:id="rId11"/>
    <p:sldId id="264" r:id="rId12"/>
    <p:sldId id="266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96562" y="2107971"/>
            <a:ext cx="9522941" cy="1837953"/>
          </a:xfrm>
        </p:spPr>
        <p:txBody>
          <a:bodyPr/>
          <a:lstStyle/>
          <a:p>
            <a:r>
              <a:rPr lang="ru-RU" sz="7200" dirty="0" smtClean="0"/>
              <a:t>Поиск двух пар точек из  множества точек</a:t>
            </a:r>
            <a:endParaRPr lang="ru-RU" sz="7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ru-RU" sz="4000" dirty="0" smtClean="0">
                <a:solidFill>
                  <a:schemeClr val="accent2">
                    <a:lumMod val="75000"/>
                  </a:schemeClr>
                </a:solidFill>
              </a:rPr>
              <a:t>Презентация проекта по информатике</a:t>
            </a:r>
            <a:endParaRPr lang="ru-RU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3124" y="5848864"/>
            <a:ext cx="56841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i="1" dirty="0" smtClean="0">
                <a:solidFill>
                  <a:schemeClr val="bg2">
                    <a:lumMod val="25000"/>
                  </a:schemeClr>
                </a:solidFill>
              </a:rPr>
              <a:t>Автор</a:t>
            </a:r>
            <a:r>
              <a:rPr lang="en-US" sz="3200" i="1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ru-RU" sz="3200" i="1" dirty="0" err="1" smtClean="0">
                <a:solidFill>
                  <a:schemeClr val="bg2">
                    <a:lumMod val="25000"/>
                  </a:schemeClr>
                </a:solidFill>
              </a:rPr>
              <a:t>Мокеева</a:t>
            </a:r>
            <a:r>
              <a:rPr lang="ru-RU" sz="3200" i="1" dirty="0" smtClean="0">
                <a:solidFill>
                  <a:schemeClr val="bg2">
                    <a:lumMod val="25000"/>
                  </a:schemeClr>
                </a:solidFill>
              </a:rPr>
              <a:t> Мария 10-2</a:t>
            </a:r>
            <a:endParaRPr lang="ru-RU" sz="3200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72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0832" y="436606"/>
            <a:ext cx="82734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>
                <a:solidFill>
                  <a:schemeClr val="accent2"/>
                </a:solidFill>
              </a:rPr>
              <a:t>Визуализация метода решения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9430" y="1449745"/>
            <a:ext cx="2560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2">
                    <a:lumMod val="50000"/>
                  </a:schemeClr>
                </a:solidFill>
              </a:rPr>
              <a:t>1. Задаем три точки.  </a:t>
            </a:r>
            <a:endParaRPr lang="ru-RU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Блок-схема: узел 3"/>
          <p:cNvSpPr/>
          <p:nvPr/>
        </p:nvSpPr>
        <p:spPr>
          <a:xfrm>
            <a:off x="1243914" y="2364259"/>
            <a:ext cx="131805" cy="13180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Блок-схема: узел 4"/>
          <p:cNvSpPr/>
          <p:nvPr/>
        </p:nvSpPr>
        <p:spPr>
          <a:xfrm>
            <a:off x="1725828" y="2829697"/>
            <a:ext cx="131805" cy="13180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Блок-схема: узел 5"/>
          <p:cNvSpPr/>
          <p:nvPr/>
        </p:nvSpPr>
        <p:spPr>
          <a:xfrm>
            <a:off x="2007273" y="2364259"/>
            <a:ext cx="131805" cy="13180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 стрелкой 7"/>
          <p:cNvCxnSpPr/>
          <p:nvPr/>
        </p:nvCxnSpPr>
        <p:spPr>
          <a:xfrm flipV="1">
            <a:off x="790832" y="2049851"/>
            <a:ext cx="0" cy="1237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V="1">
            <a:off x="570470" y="3146854"/>
            <a:ext cx="1933833" cy="8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Блок-схема: узел 11"/>
          <p:cNvSpPr/>
          <p:nvPr/>
        </p:nvSpPr>
        <p:spPr>
          <a:xfrm>
            <a:off x="4736758" y="2268725"/>
            <a:ext cx="131805" cy="13180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Блок-схема: узел 12"/>
          <p:cNvSpPr/>
          <p:nvPr/>
        </p:nvSpPr>
        <p:spPr>
          <a:xfrm>
            <a:off x="5218672" y="2734163"/>
            <a:ext cx="131805" cy="13180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Блок-схема: узел 13"/>
          <p:cNvSpPr/>
          <p:nvPr/>
        </p:nvSpPr>
        <p:spPr>
          <a:xfrm>
            <a:off x="5500117" y="2268725"/>
            <a:ext cx="131805" cy="13180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 стрелкой 14"/>
          <p:cNvCxnSpPr/>
          <p:nvPr/>
        </p:nvCxnSpPr>
        <p:spPr>
          <a:xfrm flipV="1">
            <a:off x="4283676" y="1954317"/>
            <a:ext cx="0" cy="1237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V="1">
            <a:off x="4063314" y="3051320"/>
            <a:ext cx="1933833" cy="8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4267200" y="1830750"/>
            <a:ext cx="1729947" cy="1680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flipH="1">
            <a:off x="4063314" y="2326728"/>
            <a:ext cx="2372496" cy="226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4959179" y="1954317"/>
            <a:ext cx="864973" cy="1342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063314" y="1449745"/>
            <a:ext cx="4854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2">
                    <a:lumMod val="50000"/>
                  </a:schemeClr>
                </a:solidFill>
              </a:rPr>
              <a:t>2.Проводим прямые через каждые 2 точки.</a:t>
            </a:r>
            <a:endParaRPr lang="ru-RU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0905" y="3836538"/>
            <a:ext cx="8559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accent2">
                    <a:lumMod val="50000"/>
                  </a:schemeClr>
                </a:solidFill>
              </a:rPr>
              <a:t> 3. Найдем точку 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пересечения этих прямых, которая находится ближе всего к началу координат</a:t>
            </a:r>
            <a:endParaRPr lang="ru-RU" dirty="0"/>
          </a:p>
        </p:txBody>
      </p:sp>
      <p:sp>
        <p:nvSpPr>
          <p:cNvPr id="28" name="Блок-схема: узел 27"/>
          <p:cNvSpPr/>
          <p:nvPr/>
        </p:nvSpPr>
        <p:spPr>
          <a:xfrm>
            <a:off x="1464276" y="5179187"/>
            <a:ext cx="131805" cy="13180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Блок-схема: узел 28"/>
          <p:cNvSpPr/>
          <p:nvPr/>
        </p:nvSpPr>
        <p:spPr>
          <a:xfrm>
            <a:off x="1946190" y="5644625"/>
            <a:ext cx="131805" cy="13180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Блок-схема: узел 29"/>
          <p:cNvSpPr/>
          <p:nvPr/>
        </p:nvSpPr>
        <p:spPr>
          <a:xfrm>
            <a:off x="2227635" y="5179187"/>
            <a:ext cx="131805" cy="13180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1" name="Прямая со стрелкой 30"/>
          <p:cNvCxnSpPr/>
          <p:nvPr/>
        </p:nvCxnSpPr>
        <p:spPr>
          <a:xfrm flipV="1">
            <a:off x="1011194" y="4864779"/>
            <a:ext cx="0" cy="1237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 flipV="1">
            <a:off x="790832" y="5961782"/>
            <a:ext cx="1933833" cy="8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994718" y="4741212"/>
            <a:ext cx="1729947" cy="1680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790832" y="5237190"/>
            <a:ext cx="2372496" cy="226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 flipH="1">
            <a:off x="1686697" y="4864779"/>
            <a:ext cx="864973" cy="1342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>
            <a:stCxn id="28" idx="3"/>
          </p:cNvCxnSpPr>
          <p:nvPr/>
        </p:nvCxnSpPr>
        <p:spPr>
          <a:xfrm flipH="1">
            <a:off x="1017375" y="5291690"/>
            <a:ext cx="466203" cy="677472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>
            <a:stCxn id="30" idx="2"/>
          </p:cNvCxnSpPr>
          <p:nvPr/>
        </p:nvCxnSpPr>
        <p:spPr>
          <a:xfrm flipH="1">
            <a:off x="1011194" y="5245090"/>
            <a:ext cx="1216441" cy="716692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/>
          <p:cNvCxnSpPr>
            <a:stCxn id="29" idx="2"/>
          </p:cNvCxnSpPr>
          <p:nvPr/>
        </p:nvCxnSpPr>
        <p:spPr>
          <a:xfrm flipH="1">
            <a:off x="1027672" y="5710528"/>
            <a:ext cx="918518" cy="2471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60589" y="5970356"/>
            <a:ext cx="197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610229" y="4807811"/>
            <a:ext cx="5507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accent2">
                    <a:lumMod val="50000"/>
                  </a:schemeClr>
                </a:solidFill>
              </a:rPr>
              <a:t>4. Находим отрезок, расстояние которого от точки пересечения до начала координат минимально.</a:t>
            </a:r>
            <a:endParaRPr lang="ru-RU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32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3470" y="337751"/>
            <a:ext cx="73164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>
                <a:solidFill>
                  <a:schemeClr val="accent2"/>
                </a:solidFill>
              </a:rPr>
              <a:t>Пример работы программы</a:t>
            </a:r>
            <a:endParaRPr lang="ru-RU" sz="4400" dirty="0">
              <a:solidFill>
                <a:schemeClr val="accent2"/>
              </a:solidFill>
            </a:endParaRPr>
          </a:p>
        </p:txBody>
      </p:sp>
      <p:cxnSp>
        <p:nvCxnSpPr>
          <p:cNvPr id="6" name="Прямая со стрелкой 5"/>
          <p:cNvCxnSpPr/>
          <p:nvPr/>
        </p:nvCxnSpPr>
        <p:spPr>
          <a:xfrm flipH="1" flipV="1">
            <a:off x="6120714" y="1672281"/>
            <a:ext cx="41189" cy="3805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V="1">
            <a:off x="4308389" y="3764692"/>
            <a:ext cx="4934465" cy="16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V="1">
            <a:off x="5923006" y="3389038"/>
            <a:ext cx="37070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 flipV="1">
            <a:off x="5923006" y="2934312"/>
            <a:ext cx="378940" cy="8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V="1">
            <a:off x="5923006" y="2450800"/>
            <a:ext cx="378940" cy="8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flipV="1">
            <a:off x="5923006" y="2024050"/>
            <a:ext cx="378940" cy="8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6656172" y="3645244"/>
            <a:ext cx="8238" cy="271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7315200" y="3645244"/>
            <a:ext cx="8238" cy="271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7990703" y="3645244"/>
            <a:ext cx="8238" cy="271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8674444" y="3645244"/>
            <a:ext cx="8238" cy="271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865339" y="3732426"/>
            <a:ext cx="230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1070919" y="1672281"/>
            <a:ext cx="308930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chemeClr val="accent2">
                    <a:lumMod val="50000"/>
                  </a:schemeClr>
                </a:solidFill>
              </a:rPr>
              <a:t>Входные данные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:</a:t>
            </a:r>
          </a:p>
          <a:p>
            <a:r>
              <a:rPr lang="ru-RU" sz="2800" dirty="0" smtClean="0">
                <a:solidFill>
                  <a:schemeClr val="accent2">
                    <a:lumMod val="50000"/>
                  </a:schemeClr>
                </a:solidFill>
              </a:rPr>
              <a:t>1 1 </a:t>
            </a:r>
          </a:p>
          <a:p>
            <a:r>
              <a:rPr lang="ru-RU" sz="2800" dirty="0" smtClean="0">
                <a:solidFill>
                  <a:schemeClr val="accent2">
                    <a:lumMod val="50000"/>
                  </a:schemeClr>
                </a:solidFill>
              </a:rPr>
              <a:t>2 3 </a:t>
            </a:r>
          </a:p>
          <a:p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4 2</a:t>
            </a:r>
            <a:endParaRPr lang="ru-RU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519398" y="403654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7161953" y="405438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837456" y="40571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501445" y="403654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374412" y="37811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5648615" y="322717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5648615" y="2757883"/>
            <a:ext cx="185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5616512" y="228035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626445" y="18393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37" name="Блок-схема: узел 36"/>
          <p:cNvSpPr/>
          <p:nvPr/>
        </p:nvSpPr>
        <p:spPr>
          <a:xfrm>
            <a:off x="6546651" y="3324507"/>
            <a:ext cx="136774" cy="128519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Блок-схема: узел 37"/>
          <p:cNvSpPr/>
          <p:nvPr/>
        </p:nvSpPr>
        <p:spPr>
          <a:xfrm>
            <a:off x="7188299" y="2386540"/>
            <a:ext cx="136774" cy="1285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Блок-схема: узел 38"/>
          <p:cNvSpPr/>
          <p:nvPr/>
        </p:nvSpPr>
        <p:spPr>
          <a:xfrm>
            <a:off x="8614295" y="2928157"/>
            <a:ext cx="136774" cy="1285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1" name="Прямая соединительная линия 40"/>
          <p:cNvCxnSpPr/>
          <p:nvPr/>
        </p:nvCxnSpPr>
        <p:spPr>
          <a:xfrm flipH="1">
            <a:off x="5980668" y="1935892"/>
            <a:ext cx="1622856" cy="236425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6382751" y="2089267"/>
            <a:ext cx="3370849" cy="132256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/>
          <p:nvPr/>
        </p:nvCxnSpPr>
        <p:spPr>
          <a:xfrm flipH="1">
            <a:off x="5988909" y="2757883"/>
            <a:ext cx="3904735" cy="7734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>
            <a:stCxn id="37" idx="3"/>
          </p:cNvCxnSpPr>
          <p:nvPr/>
        </p:nvCxnSpPr>
        <p:spPr>
          <a:xfrm flipH="1">
            <a:off x="6142884" y="3434205"/>
            <a:ext cx="423797" cy="3370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10477" y="5478163"/>
            <a:ext cx="74622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chemeClr val="accent2">
                    <a:lumMod val="50000"/>
                  </a:schemeClr>
                </a:solidFill>
              </a:rPr>
              <a:t>Выходные данные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:</a:t>
            </a:r>
            <a:r>
              <a:rPr lang="ru-RU" sz="2800" dirty="0" smtClean="0">
                <a:solidFill>
                  <a:schemeClr val="accent2">
                    <a:lumMod val="50000"/>
                  </a:schemeClr>
                </a:solidFill>
              </a:rPr>
              <a:t> красный отрезок,</a:t>
            </a:r>
          </a:p>
          <a:p>
            <a:r>
              <a:rPr lang="ru-RU" sz="2800" dirty="0">
                <a:solidFill>
                  <a:schemeClr val="accent2">
                    <a:lumMod val="50000"/>
                  </a:schemeClr>
                </a:solidFill>
              </a:rPr>
              <a:t>с</a:t>
            </a:r>
            <a:r>
              <a:rPr lang="ru-RU" sz="2800" dirty="0" smtClean="0">
                <a:solidFill>
                  <a:schemeClr val="accent2">
                    <a:lumMod val="50000"/>
                  </a:schemeClr>
                </a:solidFill>
              </a:rPr>
              <a:t>иняя точка, фиолетовая и черная прямые </a:t>
            </a:r>
            <a:endParaRPr lang="ru-RU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05869" y="1313456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562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68" y="789354"/>
            <a:ext cx="9097975" cy="511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73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05017" y="2265406"/>
            <a:ext cx="887133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dirty="0" smtClean="0">
                <a:solidFill>
                  <a:schemeClr val="accent2">
                    <a:lumMod val="75000"/>
                  </a:schemeClr>
                </a:solidFill>
              </a:rPr>
              <a:t>Спасибо за внимание!</a:t>
            </a:r>
            <a:endParaRPr lang="ru-RU" sz="6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1978" y="4753231"/>
            <a:ext cx="7924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chemeClr val="bg2">
                    <a:lumMod val="25000"/>
                  </a:schemeClr>
                </a:solidFill>
              </a:rPr>
              <a:t>Презентацию подготовила </a:t>
            </a:r>
          </a:p>
          <a:p>
            <a:r>
              <a:rPr lang="ru-RU" sz="3200" dirty="0" smtClean="0">
                <a:solidFill>
                  <a:schemeClr val="bg2">
                    <a:lumMod val="25000"/>
                  </a:schemeClr>
                </a:solidFill>
              </a:rPr>
              <a:t>ученица 10-2 класса </a:t>
            </a:r>
            <a:r>
              <a:rPr lang="ru-RU" sz="3200" dirty="0" err="1" smtClean="0">
                <a:solidFill>
                  <a:schemeClr val="bg2">
                    <a:lumMod val="25000"/>
                  </a:schemeClr>
                </a:solidFill>
              </a:rPr>
              <a:t>Мокеева</a:t>
            </a:r>
            <a:r>
              <a:rPr lang="ru-RU" sz="3200" dirty="0" smtClean="0">
                <a:solidFill>
                  <a:schemeClr val="bg2">
                    <a:lumMod val="25000"/>
                  </a:schemeClr>
                </a:solidFill>
              </a:rPr>
              <a:t> Мария</a:t>
            </a:r>
            <a:endParaRPr lang="ru-RU" sz="32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65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3470" y="362465"/>
            <a:ext cx="61766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>
                <a:solidFill>
                  <a:schemeClr val="accent2"/>
                </a:solidFill>
              </a:rPr>
              <a:t>Этапы решения задачи</a:t>
            </a:r>
            <a:endParaRPr lang="ru-RU" sz="4400" dirty="0">
              <a:solidFill>
                <a:schemeClr val="accent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59241" y="1519564"/>
            <a:ext cx="710925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chemeClr val="accent2">
                    <a:lumMod val="50000"/>
                  </a:schemeClr>
                </a:solidFill>
              </a:rPr>
              <a:t>1. Постановка задачи</a:t>
            </a:r>
          </a:p>
          <a:p>
            <a:r>
              <a:rPr lang="ru-RU" sz="3200" dirty="0" smtClean="0">
                <a:solidFill>
                  <a:schemeClr val="accent2">
                    <a:lumMod val="50000"/>
                  </a:schemeClr>
                </a:solidFill>
              </a:rPr>
              <a:t>2. Входные и выводные данные</a:t>
            </a:r>
          </a:p>
          <a:p>
            <a:r>
              <a:rPr lang="ru-RU" sz="3200" dirty="0" smtClean="0">
                <a:solidFill>
                  <a:schemeClr val="accent2">
                    <a:lumMod val="50000"/>
                  </a:schemeClr>
                </a:solidFill>
              </a:rPr>
              <a:t>3. Визуализация постановки задачи</a:t>
            </a:r>
          </a:p>
          <a:p>
            <a:r>
              <a:rPr lang="ru-RU" sz="3200" dirty="0" smtClean="0">
                <a:solidFill>
                  <a:schemeClr val="accent2">
                    <a:lumMod val="50000"/>
                  </a:schemeClr>
                </a:solidFill>
              </a:rPr>
              <a:t>4. Математическая модель</a:t>
            </a:r>
          </a:p>
          <a:p>
            <a:r>
              <a:rPr lang="ru-RU" sz="3200" dirty="0" smtClean="0">
                <a:solidFill>
                  <a:schemeClr val="accent2">
                    <a:lumMod val="50000"/>
                  </a:schemeClr>
                </a:solidFill>
              </a:rPr>
              <a:t>5. Визуализация структуры данных</a:t>
            </a:r>
          </a:p>
          <a:p>
            <a:r>
              <a:rPr lang="ru-RU" sz="3200" dirty="0" smtClean="0">
                <a:solidFill>
                  <a:schemeClr val="accent2">
                    <a:lumMod val="50000"/>
                  </a:schemeClr>
                </a:solidFill>
              </a:rPr>
              <a:t>6. Визуализация метода решения</a:t>
            </a:r>
          </a:p>
          <a:p>
            <a:r>
              <a:rPr lang="ru-RU" sz="3200" dirty="0" smtClean="0">
                <a:solidFill>
                  <a:schemeClr val="accent2">
                    <a:lumMod val="50000"/>
                  </a:schemeClr>
                </a:solidFill>
              </a:rPr>
              <a:t>7. Пример работы программы</a:t>
            </a:r>
            <a:endParaRPr lang="ru-RU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74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0822" y="428368"/>
            <a:ext cx="51203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>
                <a:solidFill>
                  <a:schemeClr val="accent2"/>
                </a:solidFill>
              </a:rPr>
              <a:t>Постановка задачи</a:t>
            </a:r>
            <a:endParaRPr lang="ru-RU" sz="4400" dirty="0">
              <a:solidFill>
                <a:schemeClr val="accent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6147" y="1408670"/>
            <a:ext cx="870966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accent2">
                    <a:lumMod val="50000"/>
                  </a:schemeClr>
                </a:solidFill>
              </a:rPr>
              <a:t>На плоскости задано множество точек. Найти среди них такие две пары, что точка пересечения прямых, проведенных через эти пары точек, находится ближе всего к началу координат. То есть, если рассмотреть все возможные прямые, которые могут быть построены по парам указанных точек, и все возможные точки пересечения этих прямых между собой, то нужно найти такую точку пересечения этих прямых, которая находится ближе всего к началу координат. Ответом должна быть: эта точка пересечения, те две прямые, которые в этой точке пересекаются, а также отрезок, проведенный из начала координат до точки </a:t>
            </a:r>
            <a:r>
              <a:rPr lang="ru-RU" sz="2400" dirty="0" smtClean="0">
                <a:solidFill>
                  <a:schemeClr val="accent2">
                    <a:lumMod val="50000"/>
                  </a:schemeClr>
                </a:solidFill>
              </a:rPr>
              <a:t>пересечения.</a:t>
            </a:r>
            <a:endParaRPr lang="ru-RU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63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8818" y="771961"/>
            <a:ext cx="754835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chemeClr val="accent2">
                    <a:lumMod val="50000"/>
                  </a:schemeClr>
                </a:solidFill>
              </a:rPr>
              <a:t>Имеем</a:t>
            </a:r>
            <a:r>
              <a:rPr lang="en-US" sz="2800" b="1" dirty="0" smtClean="0">
                <a:solidFill>
                  <a:schemeClr val="accent2">
                    <a:lumMod val="50000"/>
                  </a:schemeClr>
                </a:solidFill>
              </a:rPr>
              <a:t>: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2800" dirty="0" smtClean="0">
                <a:solidFill>
                  <a:schemeClr val="accent2">
                    <a:lumMod val="50000"/>
                  </a:schemeClr>
                </a:solidFill>
              </a:rPr>
              <a:t>множество точек и систему координат</a:t>
            </a:r>
          </a:p>
          <a:p>
            <a:r>
              <a:rPr lang="ru-RU" sz="2800" b="1" dirty="0" smtClean="0">
                <a:solidFill>
                  <a:schemeClr val="accent2">
                    <a:lumMod val="50000"/>
                  </a:schemeClr>
                </a:solidFill>
              </a:rPr>
              <a:t>Требуется </a:t>
            </a:r>
            <a:r>
              <a:rPr lang="en-US" sz="2800" b="1" dirty="0" smtClean="0">
                <a:solidFill>
                  <a:schemeClr val="accent2">
                    <a:lumMod val="50000"/>
                  </a:schemeClr>
                </a:solidFill>
              </a:rPr>
              <a:t>: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  <a:p>
            <a:r>
              <a:rPr lang="ru-RU" sz="2800" dirty="0" smtClean="0">
                <a:solidFill>
                  <a:schemeClr val="accent2">
                    <a:lumMod val="50000"/>
                  </a:schemeClr>
                </a:solidFill>
              </a:rPr>
              <a:t>1) Нахождение точки пересечения двух прямых, ближайших к началу координат.</a:t>
            </a:r>
          </a:p>
          <a:p>
            <a:r>
              <a:rPr lang="ru-RU" sz="2800" dirty="0" smtClean="0">
                <a:solidFill>
                  <a:schemeClr val="accent2">
                    <a:lumMod val="50000"/>
                  </a:schemeClr>
                </a:solidFill>
              </a:rPr>
              <a:t>2) Вывести на экран точк</a:t>
            </a:r>
            <a:r>
              <a:rPr lang="ru-RU" sz="2800" dirty="0">
                <a:solidFill>
                  <a:schemeClr val="accent2">
                    <a:lumMod val="50000"/>
                  </a:schemeClr>
                </a:solidFill>
              </a:rPr>
              <a:t>у</a:t>
            </a:r>
            <a:r>
              <a:rPr lang="ru-RU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2800" dirty="0">
                <a:solidFill>
                  <a:schemeClr val="accent2">
                    <a:lumMod val="50000"/>
                  </a:schemeClr>
                </a:solidFill>
              </a:rPr>
              <a:t>пересечения двух прямых, ближайших к началу </a:t>
            </a:r>
            <a:r>
              <a:rPr lang="ru-RU" sz="2800" dirty="0" smtClean="0">
                <a:solidFill>
                  <a:schemeClr val="accent2">
                    <a:lumMod val="50000"/>
                  </a:schemeClr>
                </a:solidFill>
              </a:rPr>
              <a:t>координат.</a:t>
            </a:r>
          </a:p>
          <a:p>
            <a:r>
              <a:rPr lang="ru-RU" sz="2800" dirty="0" smtClean="0">
                <a:solidFill>
                  <a:schemeClr val="accent2">
                    <a:lumMod val="50000"/>
                  </a:schemeClr>
                </a:solidFill>
              </a:rPr>
              <a:t>3) Вывести эти прямые.</a:t>
            </a:r>
            <a:endParaRPr lang="ru-RU" sz="28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ru-RU" sz="2800" dirty="0">
                <a:solidFill>
                  <a:schemeClr val="accent2">
                    <a:lumMod val="50000"/>
                  </a:schemeClr>
                </a:solidFill>
              </a:rPr>
              <a:t>4</a:t>
            </a:r>
            <a:r>
              <a:rPr lang="ru-RU" sz="2800" dirty="0" smtClean="0">
                <a:solidFill>
                  <a:schemeClr val="accent2">
                    <a:lumMod val="50000"/>
                  </a:schemeClr>
                </a:solidFill>
              </a:rPr>
              <a:t>)Вывести отрезок</a:t>
            </a:r>
            <a:r>
              <a:rPr lang="ru-RU" sz="2800" dirty="0">
                <a:solidFill>
                  <a:schemeClr val="accent2">
                    <a:lumMod val="50000"/>
                  </a:schemeClr>
                </a:solidFill>
              </a:rPr>
              <a:t>, проведенный из начала координат до точки пересечения.</a:t>
            </a:r>
          </a:p>
          <a:p>
            <a:endParaRPr lang="ru-RU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24" name="Прямая со стрелкой 23"/>
          <p:cNvCxnSpPr/>
          <p:nvPr/>
        </p:nvCxnSpPr>
        <p:spPr>
          <a:xfrm flipH="1" flipV="1">
            <a:off x="7643446" y="1758462"/>
            <a:ext cx="7816" cy="2149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V="1">
            <a:off x="7104185" y="3751385"/>
            <a:ext cx="2938584" cy="7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Блок-схема: узел 26"/>
          <p:cNvSpPr/>
          <p:nvPr/>
        </p:nvSpPr>
        <p:spPr>
          <a:xfrm>
            <a:off x="7999046" y="2915429"/>
            <a:ext cx="164123" cy="164123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Блок-схема: узел 27"/>
          <p:cNvSpPr/>
          <p:nvPr/>
        </p:nvSpPr>
        <p:spPr>
          <a:xfrm>
            <a:off x="9038493" y="2965938"/>
            <a:ext cx="164123" cy="16412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Блок-схема: узел 29"/>
          <p:cNvSpPr/>
          <p:nvPr/>
        </p:nvSpPr>
        <p:spPr>
          <a:xfrm>
            <a:off x="9136185" y="1942124"/>
            <a:ext cx="164123" cy="16412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2" name="Прямая соединительная линия 31"/>
          <p:cNvCxnSpPr/>
          <p:nvPr/>
        </p:nvCxnSpPr>
        <p:spPr>
          <a:xfrm flipH="1">
            <a:off x="7354277" y="1758462"/>
            <a:ext cx="2211754" cy="1899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 flipV="1">
            <a:off x="7299569" y="2997490"/>
            <a:ext cx="2743200" cy="58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>
            <a:endCxn id="27" idx="3"/>
          </p:cNvCxnSpPr>
          <p:nvPr/>
        </p:nvCxnSpPr>
        <p:spPr>
          <a:xfrm flipV="1">
            <a:off x="7651262" y="3055517"/>
            <a:ext cx="371819" cy="69586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9988061" y="372302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7315200" y="1495641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556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7051" y="412947"/>
            <a:ext cx="78165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>
                <a:solidFill>
                  <a:schemeClr val="accent2"/>
                </a:solidFill>
              </a:rPr>
              <a:t>Входные и выходные данные</a:t>
            </a:r>
            <a:endParaRPr lang="ru-RU" sz="4400" dirty="0">
              <a:solidFill>
                <a:schemeClr val="accent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15039" y="1916037"/>
            <a:ext cx="70989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ru-RU" sz="2800" b="1" dirty="0" smtClean="0">
                <a:solidFill>
                  <a:schemeClr val="accent2">
                    <a:lumMod val="50000"/>
                  </a:schemeClr>
                </a:solidFill>
              </a:rPr>
              <a:t>Входные данные</a:t>
            </a:r>
            <a:r>
              <a:rPr lang="en-US" sz="2800" b="1" dirty="0" smtClean="0">
                <a:solidFill>
                  <a:schemeClr val="accent2">
                    <a:lumMod val="50000"/>
                  </a:schemeClr>
                </a:solidFill>
              </a:rPr>
              <a:t>: </a:t>
            </a:r>
            <a:endParaRPr lang="ru-RU" sz="2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ru-RU" sz="2800" dirty="0" smtClean="0">
                <a:solidFill>
                  <a:schemeClr val="accent2">
                    <a:lumMod val="50000"/>
                  </a:schemeClr>
                </a:solidFill>
              </a:rPr>
              <a:t>Количество точек.</a:t>
            </a:r>
          </a:p>
          <a:p>
            <a:r>
              <a:rPr lang="ru-RU" sz="2800" b="1" dirty="0" smtClean="0">
                <a:solidFill>
                  <a:schemeClr val="accent2">
                    <a:lumMod val="50000"/>
                  </a:schemeClr>
                </a:solidFill>
              </a:rPr>
              <a:t>2) Выходные данные</a:t>
            </a:r>
            <a:r>
              <a:rPr lang="en-US" sz="2800" b="1" dirty="0" smtClean="0">
                <a:solidFill>
                  <a:schemeClr val="accent2">
                    <a:lumMod val="50000"/>
                  </a:schemeClr>
                </a:solidFill>
              </a:rPr>
              <a:t>:</a:t>
            </a:r>
            <a:endParaRPr lang="ru-RU" sz="2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ru-RU" sz="2800" dirty="0" smtClean="0">
                <a:solidFill>
                  <a:schemeClr val="accent2">
                    <a:lumMod val="50000"/>
                  </a:schemeClr>
                </a:solidFill>
              </a:rPr>
              <a:t>Точка пересечения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; </a:t>
            </a:r>
            <a:r>
              <a:rPr lang="ru-RU" sz="2800" dirty="0" smtClean="0">
                <a:solidFill>
                  <a:schemeClr val="accent2">
                    <a:lumMod val="50000"/>
                  </a:schemeClr>
                </a:solidFill>
              </a:rPr>
              <a:t>те </a:t>
            </a:r>
            <a:r>
              <a:rPr lang="ru-RU" sz="2800" dirty="0">
                <a:solidFill>
                  <a:schemeClr val="accent2">
                    <a:lumMod val="50000"/>
                  </a:schemeClr>
                </a:solidFill>
              </a:rPr>
              <a:t>две прямые, которые в этой точке пересекаются, а также отрезок, проведенный из начала координат до точки </a:t>
            </a:r>
            <a:r>
              <a:rPr lang="ru-RU" sz="2800" dirty="0" smtClean="0">
                <a:solidFill>
                  <a:schemeClr val="accent2">
                    <a:lumMod val="50000"/>
                  </a:schemeClr>
                </a:solidFill>
              </a:rPr>
              <a:t>пересечения.</a:t>
            </a:r>
          </a:p>
          <a:p>
            <a:endParaRPr lang="ru-RU" sz="2800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222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16" y="984738"/>
            <a:ext cx="8850492" cy="497840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32554" y="295217"/>
            <a:ext cx="21868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>
                <a:solidFill>
                  <a:schemeClr val="accent2"/>
                </a:solidFill>
              </a:rPr>
              <a:t>Пример</a:t>
            </a:r>
            <a:endParaRPr lang="ru-RU" sz="4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20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24" y="773724"/>
            <a:ext cx="8862645" cy="498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84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" name="Рисунок 10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173" y="3429600"/>
            <a:ext cx="2171423" cy="228633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831975" y="385217"/>
            <a:ext cx="65774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>
                <a:solidFill>
                  <a:schemeClr val="accent2"/>
                </a:solidFill>
              </a:rPr>
              <a:t>Математическая модель</a:t>
            </a:r>
            <a:endParaRPr lang="ru-RU" sz="4400" dirty="0">
              <a:solidFill>
                <a:schemeClr val="accent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83138" y="1414585"/>
            <a:ext cx="932375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accent2">
                    <a:lumMod val="50000"/>
                  </a:schemeClr>
                </a:solidFill>
              </a:rPr>
              <a:t>Пересечение 2х прямых.</a:t>
            </a:r>
          </a:p>
          <a:p>
            <a:pPr fontAlgn="base"/>
            <a:r>
              <a:rPr lang="ru-RU" sz="2000" b="1" dirty="0">
                <a:solidFill>
                  <a:schemeClr val="accent2">
                    <a:lumMod val="50000"/>
                  </a:schemeClr>
                </a:solidFill>
              </a:rPr>
              <a:t>Если заданы по две точки на каждой </a:t>
            </a:r>
            <a:r>
              <a:rPr lang="ru-RU" sz="2000" b="1" dirty="0" smtClean="0">
                <a:solidFill>
                  <a:schemeClr val="accent2">
                    <a:lumMod val="50000"/>
                  </a:schemeClr>
                </a:solidFill>
              </a:rPr>
              <a:t>прямой</a:t>
            </a:r>
            <a:endParaRPr lang="ru-RU" sz="2000" b="1" dirty="0">
              <a:solidFill>
                <a:schemeClr val="accent2">
                  <a:lumMod val="50000"/>
                </a:schemeClr>
              </a:solidFill>
            </a:endParaRPr>
          </a:p>
          <a:p>
            <a:pPr fontAlgn="base"/>
            <a:r>
              <a:rPr lang="ru-RU" sz="2000" dirty="0">
                <a:solidFill>
                  <a:schemeClr val="accent2">
                    <a:lumMod val="50000"/>
                  </a:schemeClr>
                </a:solidFill>
              </a:rPr>
              <a:t>Рассмотрим пересечение двух прямых 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L1 </a:t>
            </a:r>
            <a:r>
              <a:rPr lang="ru-RU" sz="2000" dirty="0" smtClean="0">
                <a:solidFill>
                  <a:schemeClr val="accent2">
                    <a:lumMod val="50000"/>
                  </a:schemeClr>
                </a:solidFill>
              </a:rPr>
              <a:t>и 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L2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 </a:t>
            </a:r>
            <a:r>
              <a:rPr lang="ru-RU" sz="2000" dirty="0">
                <a:solidFill>
                  <a:schemeClr val="accent2">
                    <a:lumMod val="50000"/>
                  </a:schemeClr>
                </a:solidFill>
              </a:rPr>
              <a:t>на плоскости, где </a:t>
            </a:r>
            <a:r>
              <a:rPr lang="ru-RU" sz="2000" dirty="0" smtClean="0">
                <a:solidFill>
                  <a:schemeClr val="accent2">
                    <a:lumMod val="50000"/>
                  </a:schemeClr>
                </a:solidFill>
              </a:rPr>
              <a:t>прямая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 L1</a:t>
            </a:r>
            <a:r>
              <a:rPr lang="ru-RU" sz="2000" dirty="0">
                <a:solidFill>
                  <a:schemeClr val="accent2">
                    <a:lumMod val="50000"/>
                  </a:schemeClr>
                </a:solidFill>
              </a:rPr>
              <a:t> 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 </a:t>
            </a:r>
            <a:r>
              <a:rPr lang="ru-RU" sz="2000" dirty="0">
                <a:solidFill>
                  <a:schemeClr val="accent2">
                    <a:lumMod val="50000"/>
                  </a:schemeClr>
                </a:solidFill>
              </a:rPr>
              <a:t>определена двумя </a:t>
            </a:r>
            <a:r>
              <a:rPr lang="ru-RU" sz="2000" dirty="0" smtClean="0">
                <a:solidFill>
                  <a:schemeClr val="accent2">
                    <a:lumMod val="50000"/>
                  </a:schemeClr>
                </a:solidFill>
              </a:rPr>
              <a:t>различными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accent2">
                    <a:lumMod val="50000"/>
                  </a:schemeClr>
                </a:solidFill>
              </a:rPr>
              <a:t>точками</a:t>
            </a:r>
            <a:r>
              <a:rPr lang="ru-RU" sz="2000" dirty="0">
                <a:solidFill>
                  <a:schemeClr val="accent2">
                    <a:lumMod val="50000"/>
                  </a:schemeClr>
                </a:solidFill>
              </a:rPr>
              <a:t> 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(x1;y1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) </a:t>
            </a:r>
            <a:r>
              <a:rPr lang="ru-RU" sz="2000" dirty="0" smtClean="0">
                <a:solidFill>
                  <a:schemeClr val="accent2">
                    <a:lumMod val="50000"/>
                  </a:schemeClr>
                </a:solidFill>
              </a:rPr>
              <a:t>и 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(x2; y2), </a:t>
            </a:r>
            <a:r>
              <a:rPr lang="ru-RU" sz="2000" dirty="0">
                <a:solidFill>
                  <a:schemeClr val="accent2">
                    <a:lumMod val="50000"/>
                  </a:schemeClr>
                </a:solidFill>
              </a:rPr>
              <a:t>а </a:t>
            </a:r>
            <a:r>
              <a:rPr lang="ru-RU" sz="2000" dirty="0" smtClean="0">
                <a:solidFill>
                  <a:schemeClr val="accent2">
                    <a:lumMod val="50000"/>
                  </a:schemeClr>
                </a:solidFill>
              </a:rPr>
              <a:t>прямая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 L2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 — </a:t>
            </a:r>
            <a:r>
              <a:rPr lang="ru-RU" sz="2000" dirty="0">
                <a:solidFill>
                  <a:schemeClr val="accent2">
                    <a:lumMod val="50000"/>
                  </a:schemeClr>
                </a:solidFill>
              </a:rPr>
              <a:t>различными точками </a:t>
            </a:r>
            <a:r>
              <a:rPr lang="ru-RU" sz="20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(x3; y3)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 </a:t>
            </a:r>
            <a:r>
              <a:rPr lang="ru-RU" sz="2000" dirty="0">
                <a:solidFill>
                  <a:schemeClr val="accent2">
                    <a:lumMod val="50000"/>
                  </a:schemeClr>
                </a:solidFill>
              </a:rPr>
              <a:t>и 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(x4; y4)</a:t>
            </a:r>
            <a:endParaRPr lang="en-US" sz="2000" dirty="0">
              <a:solidFill>
                <a:schemeClr val="accent2">
                  <a:lumMod val="50000"/>
                </a:schemeClr>
              </a:solidFill>
            </a:endParaRPr>
          </a:p>
          <a:p>
            <a:pPr fontAlgn="base"/>
            <a:r>
              <a:rPr lang="ru-RU" sz="2000" dirty="0">
                <a:solidFill>
                  <a:schemeClr val="accent2">
                    <a:lumMod val="50000"/>
                  </a:schemeClr>
                </a:solidFill>
              </a:rPr>
              <a:t>Пересечение 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 </a:t>
            </a:r>
            <a:r>
              <a:rPr lang="ru-RU" sz="2000" dirty="0">
                <a:solidFill>
                  <a:schemeClr val="accent2">
                    <a:lumMod val="50000"/>
                  </a:schemeClr>
                </a:solidFill>
              </a:rPr>
              <a:t>прямых 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L1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 </a:t>
            </a:r>
            <a:r>
              <a:rPr lang="ru-RU" sz="2000" dirty="0">
                <a:solidFill>
                  <a:schemeClr val="accent2">
                    <a:lumMod val="50000"/>
                  </a:schemeClr>
                </a:solidFill>
              </a:rPr>
              <a:t>и 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L2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 </a:t>
            </a:r>
            <a:r>
              <a:rPr lang="ru-RU" sz="2000" dirty="0">
                <a:solidFill>
                  <a:schemeClr val="accent2">
                    <a:lumMod val="50000"/>
                  </a:schemeClr>
                </a:solidFill>
              </a:rPr>
              <a:t>можно найти при помощи </a:t>
            </a:r>
            <a:r>
              <a:rPr lang="ru-RU" sz="2000" dirty="0" smtClean="0">
                <a:solidFill>
                  <a:schemeClr val="accent2">
                    <a:lumMod val="50000"/>
                  </a:schemeClr>
                </a:solidFill>
              </a:rPr>
              <a:t>определителей.</a:t>
            </a:r>
            <a:endParaRPr lang="ru-RU" sz="200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20" name="AutoShape 18" descr="{\displaystyle P_{x}={\frac {\begin{vmatrix}{\begin{vmatrix}x_{1}&amp;y_{1}\\x_{2}&amp;y_{2}\end{vmatrix}}&amp;{\begin{vmatrix}x_{1}&amp;1\\x_{2}&amp;1\end{vmatrix}}\\\\{\begin{vmatrix}x_{3}&amp;y_{3}\\x_{4}&amp;y_{4}\end{vmatrix}}&amp;{\begin{vmatrix}x_{3}&amp;1\\x_{4}&amp;1\end{vmatrix}}\end{vmatrix}}{\begin{vmatrix}{\begin{vmatrix}x_{1}&amp;1\\x_{2}&amp;1\end{vmatrix}}&amp;{\begin{vmatrix}y_{1}&amp;1\\y_{2}&amp;1\end{vmatrix}}\\\\{\begin{vmatrix}x_{3}&amp;1\\x_{4}&amp;1\end{vmatrix}}&amp;{\begin{vmatrix}y_{3}&amp;1\\y_{4}&amp;1\end{vmatrix}}\end{vmatrix}}}\,\!\qquad P_{y}={\frac {\begin{vmatrix}{\begin{vmatrix}x_{1}&amp;y_{1}\\x_{2}&amp;y_{2}\end{vmatrix}}&amp;{\begin{vmatrix}y_{1}&amp;1\\y_{2}&amp;1\end{vmatrix}}\\\\{\begin{vmatrix}x_{3}&amp;y_{3}\\x_{4}&amp;y_{4}\end{vmatrix}}&amp;{\begin{vmatrix}y_{3}&amp;1\\y_{4}&amp;1\end{vmatrix}}\end{vmatrix}}{\begin{vmatrix}{\begin{vmatrix}x_{1}&amp;1\\x_{2}&amp;1\end{vmatrix}}&amp;{\begin{vmatrix}y_{1}&amp;1\\y_{2}&amp;1\end{vmatrix}}\\\\{\begin{vmatrix}x_{3}&amp;1\\x_{4}&amp;1\end{vmatrix}}&amp;{\begin{vmatrix}y_{3}&amp;1\\y_{4}&amp;1\end{vmatrix}}\end{vmatrix}}}\,\!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1" name="AutoShape 20" descr="{\displaystyle P_{x}={\frac {\begin{vmatrix}{\begin{vmatrix}x_{1}&amp;y_{1}\\x_{2}&amp;y_{2}\end{vmatrix}}&amp;{\begin{vmatrix}x_{1}&amp;1\\x_{2}&amp;1\end{vmatrix}}\\\\{\begin{vmatrix}x_{3}&amp;y_{3}\\x_{4}&amp;y_{4}\end{vmatrix}}&amp;{\begin{vmatrix}x_{3}&amp;1\\x_{4}&amp;1\end{vmatrix}}\end{vmatrix}}{\begin{vmatrix}{\begin{vmatrix}x_{1}&amp;1\\x_{2}&amp;1\end{vmatrix}}&amp;{\begin{vmatrix}y_{1}&amp;1\\y_{2}&amp;1\end{vmatrix}}\\\\{\begin{vmatrix}x_{3}&amp;1\\x_{4}&amp;1\end{vmatrix}}&amp;{\begin{vmatrix}y_{3}&amp;1\\y_{4}&amp;1\end{vmatrix}}\end{vmatrix}}}\,\!\qquad P_{y}={\frac {\begin{vmatrix}{\begin{vmatrix}x_{1}&amp;y_{1}\\x_{2}&amp;y_{2}\end{vmatrix}}&amp;{\begin{vmatrix}y_{1}&amp;1\\y_{2}&amp;1\end{vmatrix}}\\\\{\begin{vmatrix}x_{3}&amp;y_{3}\\x_{4}&amp;y_{4}\end{vmatrix}}&amp;{\begin{vmatrix}y_{3}&amp;1\\y_{4}&amp;1\end{vmatrix}}\end{vmatrix}}{\begin{vmatrix}{\begin{vmatrix}x_{1}&amp;1\\x_{2}&amp;1\end{vmatrix}}&amp;{\begin{vmatrix}y_{1}&amp;1\\y_{2}&amp;1\end{vmatrix}}\\\\{\begin{vmatrix}x_{3}&amp;1\\x_{4}&amp;1\end{vmatrix}}&amp;{\begin{vmatrix}y_{3}&amp;1\\y_{4}&amp;1\end{vmatrix}}\end{vmatrix}}}\,\!}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2" name="AutoShape 22" descr="{\displaystyle P_{x}={\frac {\begin{vmatrix}{\begin{vmatrix}x_{1}&amp;y_{1}\\x_{2}&amp;y_{2}\end{vmatrix}}&amp;{\begin{vmatrix}x_{1}&amp;1\\x_{2}&amp;1\end{vmatrix}}\\\\{\begin{vmatrix}x_{3}&amp;y_{3}\\x_{4}&amp;y_{4}\end{vmatrix}}&amp;{\begin{vmatrix}x_{3}&amp;1\\x_{4}&amp;1\end{vmatrix}}\end{vmatrix}}{\begin{vmatrix}{\begin{vmatrix}x_{1}&amp;1\\x_{2}&amp;1\end{vmatrix}}&amp;{\begin{vmatrix}y_{1}&amp;1\\y_{2}&amp;1\end{vmatrix}}\\\\{\begin{vmatrix}x_{3}&amp;1\\x_{4}&amp;1\end{vmatrix}}&amp;{\begin{vmatrix}y_{3}&amp;1\\y_{4}&amp;1\end{vmatrix}}\end{vmatrix}}}\,\!\qquad P_{y}={\frac {\begin{vmatrix}{\begin{vmatrix}x_{1}&amp;y_{1}\\x_{2}&amp;y_{2}\end{vmatrix}}&amp;{\begin{vmatrix}y_{1}&amp;1\\y_{2}&amp;1\end{vmatrix}}\\\\{\begin{vmatrix}x_{3}&amp;y_{3}\\x_{4}&amp;y_{4}\end{vmatrix}}&amp;{\begin{vmatrix}y_{3}&amp;1\\y_{4}&amp;1\end{vmatrix}}\end{vmatrix}}{\begin{vmatrix}{\begin{vmatrix}x_{1}&amp;1\\x_{2}&amp;1\end{vmatrix}}&amp;{\begin{vmatrix}y_{1}&amp;1\\y_{2}&amp;1\end{vmatrix}}\\\\{\begin{vmatrix}x_{3}&amp;1\\x_{4}&amp;1\end{vmatrix}}&amp;{\begin{vmatrix}y_{3}&amp;1\\y_{4}&amp;1\end{vmatrix}}\end{vmatrix}}}\,\!}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3" name="AutoShape 24" descr="{\displaystyle P_{x}={\frac {\begin{vmatrix}{\begin{vmatrix}x_{1}&amp;y_{1}\\x_{2}&amp;y_{2}\end{vmatrix}}&amp;{\begin{vmatrix}x_{1}&amp;1\\x_{2}&amp;1\end{vmatrix}}\\\\{\begin{vmatrix}x_{3}&amp;y_{3}\\x_{4}&amp;y_{4}\end{vmatrix}}&amp;{\begin{vmatrix}x_{3}&amp;1\\x_{4}&amp;1\end{vmatrix}}\end{vmatrix}}{\begin{vmatrix}{\begin{vmatrix}x_{1}&amp;1\\x_{2}&amp;1\end{vmatrix}}&amp;{\begin{vmatrix}y_{1}&amp;1\\y_{2}&amp;1\end{vmatrix}}\\\\{\begin{vmatrix}x_{3}&amp;1\\x_{4}&amp;1\end{vmatrix}}&amp;{\begin{vmatrix}y_{3}&amp;1\\y_{4}&amp;1\end{vmatrix}}\end{vmatrix}}}\,\!\qquad P_{y}={\frac {\begin{vmatrix}{\begin{vmatrix}x_{1}&amp;y_{1}\\x_{2}&amp;y_{2}\end{vmatrix}}&amp;{\begin{vmatrix}y_{1}&amp;1\\y_{2}&amp;1\end{vmatrix}}\\\\{\begin{vmatrix}x_{3}&amp;y_{3}\\x_{4}&amp;y_{4}\end{vmatrix}}&amp;{\begin{vmatrix}y_{3}&amp;1\\y_{4}&amp;1\end{vmatrix}}\end{vmatrix}}{\begin{vmatrix}{\begin{vmatrix}x_{1}&amp;1\\x_{2}&amp;1\end{vmatrix}}&amp;{\begin{vmatrix}y_{1}&amp;1\\y_{2}&amp;1\end{vmatrix}}\\\\{\begin{vmatrix}x_{3}&amp;1\\x_{4}&amp;1\end{vmatrix}}&amp;{\begin{vmatrix}y_{3}&amp;1\\y_{4}&amp;1\end{vmatrix}}\end{vmatrix}}}\,\!}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4" name="AutoShape 26" descr="{\displaystyle P_{x}={\frac {\begin{vmatrix}{\begin{vmatrix}x_{1}&amp;y_{1}\\x_{2}&amp;y_{2}\end{vmatrix}}&amp;{\begin{vmatrix}x_{1}&amp;1\\x_{2}&amp;1\end{vmatrix}}\\\\{\begin{vmatrix}x_{3}&amp;y_{3}\\x_{4}&amp;y_{4}\end{vmatrix}}&amp;{\begin{vmatrix}x_{3}&amp;1\\x_{4}&amp;1\end{vmatrix}}\end{vmatrix}}{\begin{vmatrix}{\begin{vmatrix}x_{1}&amp;1\\x_{2}&amp;1\end{vmatrix}}&amp;{\begin{vmatrix}y_{1}&amp;1\\y_{2}&amp;1\end{vmatrix}}\\\\{\begin{vmatrix}x_{3}&amp;1\\x_{4}&amp;1\end{vmatrix}}&amp;{\begin{vmatrix}y_{3}&amp;1\\y_{4}&amp;1\end{vmatrix}}\end{vmatrix}}}\,\!\qquad P_{y}={\frac {\begin{vmatrix}{\begin{vmatrix}x_{1}&amp;y_{1}\\x_{2}&amp;y_{2}\end{vmatrix}}&amp;{\begin{vmatrix}y_{1}&amp;1\\y_{2}&amp;1\end{vmatrix}}\\\\{\begin{vmatrix}x_{3}&amp;y_{3}\\x_{4}&amp;y_{4}\end{vmatrix}}&amp;{\begin{vmatrix}y_{3}&amp;1\\y_{4}&amp;1\end{vmatrix}}\end{vmatrix}}{\begin{vmatrix}{\begin{vmatrix}x_{1}&amp;1\\x_{2}&amp;1\end{vmatrix}}&amp;{\begin{vmatrix}y_{1}&amp;1\\y_{2}&amp;1\end{vmatrix}}\\\\{\begin{vmatrix}x_{3}&amp;1\\x_{4}&amp;1\end{vmatrix}}&amp;{\begin{vmatrix}y_{3}&amp;1\\y_{4}&amp;1\end{vmatrix}}\end{vmatrix}}}\,\!}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7" name="AutoShape 31" descr="blob:https://web.whatsapp.com/eb899df8-58b5-40eb-82fb-fe6c6826ae46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8" name="AutoShape 33" descr="blob:https://web.whatsapp.com/eb899df8-58b5-40eb-82fb-fe6c6826ae46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9" name="AutoShape 35" descr="blob:https://web.whatsapp.com/eb899df8-58b5-40eb-82fb-fe6c6826ae46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0" name="AutoShape 37" descr="blob:https://web.whatsapp.com/eb899df8-58b5-40eb-82fb-fe6c6826ae46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1" name="Рисунок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52" y="3515568"/>
            <a:ext cx="2049845" cy="2200365"/>
          </a:xfrm>
          <a:prstGeom prst="rect">
            <a:avLst/>
          </a:prstGeom>
        </p:spPr>
      </p:pic>
      <p:pic>
        <p:nvPicPr>
          <p:cNvPr id="1025" name="Рисунок 10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952" y="3976676"/>
            <a:ext cx="5199185" cy="149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64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68061" y="468924"/>
            <a:ext cx="49888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>
                <a:solidFill>
                  <a:schemeClr val="accent2"/>
                </a:solidFill>
              </a:rPr>
              <a:t>Структуры данных</a:t>
            </a:r>
            <a:endParaRPr lang="ru-RU" sz="4400" dirty="0">
              <a:solidFill>
                <a:schemeClr val="accent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7753" y="1394672"/>
            <a:ext cx="7474610" cy="5539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chemeClr val="accent2">
                    <a:lumMod val="50000"/>
                  </a:schemeClr>
                </a:solidFill>
              </a:rPr>
              <a:t>Простые типы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: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boolean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doudle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, String</a:t>
            </a:r>
            <a:r>
              <a:rPr lang="ru-RU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en-US" sz="2800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ru-RU" sz="2800" dirty="0">
                <a:solidFill>
                  <a:schemeClr val="accent2">
                    <a:lumMod val="50000"/>
                  </a:schemeClr>
                </a:solidFill>
              </a:rPr>
              <a:t>М</a:t>
            </a:r>
            <a:r>
              <a:rPr lang="ru-RU" sz="2800" dirty="0" smtClean="0">
                <a:solidFill>
                  <a:schemeClr val="accent2">
                    <a:lumMod val="50000"/>
                  </a:schemeClr>
                </a:solidFill>
              </a:rPr>
              <a:t>ассивы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: </a:t>
            </a:r>
          </a:p>
          <a:p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ArrayList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&lt;Point&gt;,</a:t>
            </a:r>
          </a:p>
          <a:p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ArrayList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&lt;Line&gt;</a:t>
            </a:r>
            <a:endParaRPr lang="ru-RU" sz="2800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ru-RU" sz="2800" dirty="0">
                <a:solidFill>
                  <a:schemeClr val="accent2">
                    <a:lumMod val="50000"/>
                  </a:schemeClr>
                </a:solidFill>
              </a:rPr>
              <a:t>К</a:t>
            </a:r>
            <a:r>
              <a:rPr lang="ru-RU" sz="2800" dirty="0" smtClean="0">
                <a:solidFill>
                  <a:schemeClr val="accent2">
                    <a:lumMod val="50000"/>
                  </a:schemeClr>
                </a:solidFill>
              </a:rPr>
              <a:t>лассы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: </a:t>
            </a:r>
          </a:p>
          <a:p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class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Line, class Axes, class Vec2, class Point,</a:t>
            </a:r>
          </a:p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Class Form, class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</a:rPr>
              <a:t>RendererGL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, class Problem</a:t>
            </a:r>
            <a:r>
              <a:rPr lang="ru-RU" sz="2800" dirty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  <a:p>
            <a:r>
              <a:rPr lang="ru-RU" sz="2800" dirty="0" smtClean="0">
                <a:solidFill>
                  <a:schemeClr val="accent2">
                    <a:lumMod val="50000"/>
                  </a:schemeClr>
                </a:solidFill>
              </a:rPr>
              <a:t>Сделала с помощью 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Java</a:t>
            </a:r>
            <a:r>
              <a:rPr lang="ru-RU" sz="2800" dirty="0" smtClean="0">
                <a:solidFill>
                  <a:schemeClr val="accent2">
                    <a:lumMod val="50000"/>
                  </a:schemeClr>
                </a:solidFill>
              </a:rPr>
              <a:t> 15, 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IntelliJ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IDEA</a:t>
            </a:r>
          </a:p>
          <a:p>
            <a:r>
              <a:rPr lang="ru-RU" sz="2800" dirty="0" smtClean="0">
                <a:solidFill>
                  <a:schemeClr val="accent2">
                    <a:lumMod val="50000"/>
                  </a:schemeClr>
                </a:solidFill>
              </a:rPr>
              <a:t>Использовала библиотеки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: </a:t>
            </a:r>
          </a:p>
          <a:p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javax.swing.*</a:t>
            </a:r>
          </a:p>
          <a:p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Java.awt.*</a:t>
            </a:r>
          </a:p>
          <a:p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Java.awt.event.*</a:t>
            </a:r>
            <a:endParaRPr lang="ru-RU" sz="2800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ru-RU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81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3236</TotalTime>
  <Words>495</Words>
  <Application>Microsoft Office PowerPoint</Application>
  <PresentationFormat>Широкоэкранный</PresentationFormat>
  <Paragraphs>72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Аспект</vt:lpstr>
      <vt:lpstr>Поиск двух пар точек из  множества точек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Поиск двух пар точек из  множества точек</dc:title>
  <dc:creator>Пользователь Windows</dc:creator>
  <cp:lastModifiedBy>Пользователь Windows</cp:lastModifiedBy>
  <cp:revision>34</cp:revision>
  <dcterms:created xsi:type="dcterms:W3CDTF">2021-03-30T08:37:05Z</dcterms:created>
  <dcterms:modified xsi:type="dcterms:W3CDTF">2021-04-20T09:55:46Z</dcterms:modified>
</cp:coreProperties>
</file>