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8" r:id="rId2"/>
  </p:sldIdLst>
  <p:sldSz cx="32918400" cy="16459200"/>
  <p:notesSz cx="9236075" cy="7010400"/>
  <p:custDataLst>
    <p:tags r:id="rId5"/>
  </p:custDataLst>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50000"/>
      </a:spcBef>
      <a:spcAft>
        <a:spcPct val="0"/>
      </a:spcAft>
      <a:defRPr kern="1200">
        <a:solidFill>
          <a:schemeClr val="bg1"/>
        </a:solidFill>
        <a:latin typeface="Arial" charset="0"/>
        <a:ea typeface="+mn-ea"/>
        <a:cs typeface="+mn-cs"/>
      </a:defRPr>
    </a:lvl1pPr>
    <a:lvl2pPr marL="450053" indent="-141445" algn="ctr" rtl="0" eaLnBrk="0" fontAlgn="base" hangingPunct="0">
      <a:spcBef>
        <a:spcPct val="50000"/>
      </a:spcBef>
      <a:spcAft>
        <a:spcPct val="0"/>
      </a:spcAft>
      <a:defRPr kern="1200">
        <a:solidFill>
          <a:schemeClr val="bg1"/>
        </a:solidFill>
        <a:latin typeface="Arial" charset="0"/>
        <a:ea typeface="+mn-ea"/>
        <a:cs typeface="+mn-cs"/>
      </a:defRPr>
    </a:lvl2pPr>
    <a:lvl3pPr marL="901178" indent="-283962" algn="ctr" rtl="0" eaLnBrk="0" fontAlgn="base" hangingPunct="0">
      <a:spcBef>
        <a:spcPct val="50000"/>
      </a:spcBef>
      <a:spcAft>
        <a:spcPct val="0"/>
      </a:spcAft>
      <a:defRPr kern="1200">
        <a:solidFill>
          <a:schemeClr val="bg1"/>
        </a:solidFill>
        <a:latin typeface="Arial" charset="0"/>
        <a:ea typeface="+mn-ea"/>
        <a:cs typeface="+mn-cs"/>
      </a:defRPr>
    </a:lvl3pPr>
    <a:lvl4pPr marL="1351233" indent="-425409" algn="ctr" rtl="0" eaLnBrk="0" fontAlgn="base" hangingPunct="0">
      <a:spcBef>
        <a:spcPct val="50000"/>
      </a:spcBef>
      <a:spcAft>
        <a:spcPct val="0"/>
      </a:spcAft>
      <a:defRPr kern="1200">
        <a:solidFill>
          <a:schemeClr val="bg1"/>
        </a:solidFill>
        <a:latin typeface="Arial" charset="0"/>
        <a:ea typeface="+mn-ea"/>
        <a:cs typeface="+mn-cs"/>
      </a:defRPr>
    </a:lvl4pPr>
    <a:lvl5pPr marL="1802357" indent="-567925" algn="ctr" rtl="0" eaLnBrk="0" fontAlgn="base" hangingPunct="0">
      <a:spcBef>
        <a:spcPct val="50000"/>
      </a:spcBef>
      <a:spcAft>
        <a:spcPct val="0"/>
      </a:spcAft>
      <a:defRPr kern="1200">
        <a:solidFill>
          <a:schemeClr val="bg1"/>
        </a:solidFill>
        <a:latin typeface="Arial" charset="0"/>
        <a:ea typeface="+mn-ea"/>
        <a:cs typeface="+mn-cs"/>
      </a:defRPr>
    </a:lvl5pPr>
    <a:lvl6pPr marL="1543041" algn="l" defTabSz="617216" rtl="0" eaLnBrk="1" latinLnBrk="0" hangingPunct="1">
      <a:defRPr kern="1200">
        <a:solidFill>
          <a:schemeClr val="bg1"/>
        </a:solidFill>
        <a:latin typeface="Arial" charset="0"/>
        <a:ea typeface="+mn-ea"/>
        <a:cs typeface="+mn-cs"/>
      </a:defRPr>
    </a:lvl6pPr>
    <a:lvl7pPr marL="1851649" algn="l" defTabSz="617216" rtl="0" eaLnBrk="1" latinLnBrk="0" hangingPunct="1">
      <a:defRPr kern="1200">
        <a:solidFill>
          <a:schemeClr val="bg1"/>
        </a:solidFill>
        <a:latin typeface="Arial" charset="0"/>
        <a:ea typeface="+mn-ea"/>
        <a:cs typeface="+mn-cs"/>
      </a:defRPr>
    </a:lvl7pPr>
    <a:lvl8pPr marL="2160257" algn="l" defTabSz="617216" rtl="0" eaLnBrk="1" latinLnBrk="0" hangingPunct="1">
      <a:defRPr kern="1200">
        <a:solidFill>
          <a:schemeClr val="bg1"/>
        </a:solidFill>
        <a:latin typeface="Arial" charset="0"/>
        <a:ea typeface="+mn-ea"/>
        <a:cs typeface="+mn-cs"/>
      </a:defRPr>
    </a:lvl8pPr>
    <a:lvl9pPr marL="2468864" algn="l" defTabSz="617216" rtl="0" eaLnBrk="1" latinLnBrk="0" hangingPunct="1">
      <a:defRPr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9888">
          <p15:clr>
            <a:srgbClr val="A4A3A4"/>
          </p15:clr>
        </p15:guide>
        <p15:guide id="2" pos="211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5C5"/>
    <a:srgbClr val="FFB7B7"/>
    <a:srgbClr val="CC0000"/>
    <a:srgbClr val="FA4040"/>
    <a:srgbClr val="EEDDCC"/>
    <a:srgbClr val="E7CFB7"/>
    <a:srgbClr val="E4C8AC"/>
    <a:srgbClr val="DCB996"/>
    <a:srgbClr val="DDDDDD"/>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6980" autoAdjust="0"/>
  </p:normalViewPr>
  <p:slideViewPr>
    <p:cSldViewPr>
      <p:cViewPr>
        <p:scale>
          <a:sx n="50" d="100"/>
          <a:sy n="50" d="100"/>
        </p:scale>
        <p:origin x="42" y="-1668"/>
      </p:cViewPr>
      <p:guideLst>
        <p:guide orient="horz" pos="9888"/>
        <p:guide pos="211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Elena Gorini" userId="0931e6241ac8f722" providerId="LiveId" clId="{E6D80FCC-0ABE-4452-B9A6-FACB09ED1E1A}"/>
    <pc:docChg chg="modSld">
      <pc:chgData name="Maria-Elena Gorini" userId="0931e6241ac8f722" providerId="LiveId" clId="{E6D80FCC-0ABE-4452-B9A6-FACB09ED1E1A}" dt="2020-03-20T02:07:50.986" v="2" actId="6549"/>
      <pc:docMkLst>
        <pc:docMk/>
      </pc:docMkLst>
      <pc:sldChg chg="modSp mod">
        <pc:chgData name="Maria-Elena Gorini" userId="0931e6241ac8f722" providerId="LiveId" clId="{E6D80FCC-0ABE-4452-B9A6-FACB09ED1E1A}" dt="2020-03-20T02:07:50.986" v="2" actId="6549"/>
        <pc:sldMkLst>
          <pc:docMk/>
          <pc:sldMk cId="0" sldId="258"/>
        </pc:sldMkLst>
        <pc:spChg chg="mod">
          <ac:chgData name="Maria-Elena Gorini" userId="0931e6241ac8f722" providerId="LiveId" clId="{E6D80FCC-0ABE-4452-B9A6-FACB09ED1E1A}" dt="2020-03-20T02:07:50.986" v="2" actId="6549"/>
          <ac:spMkLst>
            <pc:docMk/>
            <pc:sldMk cId="0" sldId="258"/>
            <ac:spMk id="22" creationId="{00000000-0000-0000-0000-000000000000}"/>
          </ac:spMkLst>
        </pc:spChg>
        <pc:spChg chg="mod">
          <ac:chgData name="Maria-Elena Gorini" userId="0931e6241ac8f722" providerId="LiveId" clId="{E6D80FCC-0ABE-4452-B9A6-FACB09ED1E1A}" dt="2020-03-14T15:32:29.967" v="0" actId="20577"/>
          <ac:spMkLst>
            <pc:docMk/>
            <pc:sldMk cId="0" sldId="258"/>
            <ac:spMk id="31" creationId="{00000000-0000-0000-0000-000000000000}"/>
          </ac:spMkLst>
        </pc:spChg>
        <pc:spChg chg="mod">
          <ac:chgData name="Maria-Elena Gorini" userId="0931e6241ac8f722" providerId="LiveId" clId="{E6D80FCC-0ABE-4452-B9A6-FACB09ED1E1A}" dt="2020-03-14T15:33:14.148" v="1" actId="20577"/>
          <ac:spMkLst>
            <pc:docMk/>
            <pc:sldMk cId="0" sldId="258"/>
            <ac:spMk id="205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581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1231793" y="3331355"/>
            <a:ext cx="6772491" cy="3153467"/>
          </a:xfrm>
          <a:prstGeom prst="rect">
            <a:avLst/>
          </a:prstGeom>
          <a:noFill/>
          <a:ln w="12700">
            <a:noFill/>
            <a:miter lim="800000"/>
            <a:headEnd/>
            <a:tailEnd/>
          </a:ln>
          <a:effectLst/>
        </p:spPr>
        <p:txBody>
          <a:bodyPr vert="horz" wrap="square" lIns="94860" tIns="49842" rIns="94860" bIns="4984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5" name="Rectangle 3"/>
          <p:cNvSpPr>
            <a:spLocks noGrp="1" noRot="1" noChangeAspect="1" noChangeArrowheads="1" noTextEdit="1"/>
          </p:cNvSpPr>
          <p:nvPr>
            <p:ph type="sldImg" idx="2"/>
          </p:nvPr>
        </p:nvSpPr>
        <p:spPr bwMode="auto">
          <a:xfrm>
            <a:off x="2876550" y="939800"/>
            <a:ext cx="3484563" cy="1743075"/>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429847263"/>
      </p:ext>
    </p:extLst>
  </p:cSld>
  <p:clrMap bg1="lt1" tx1="dk1" bg2="lt2" tx2="dk2" accent1="accent1" accent2="accent2" accent3="accent3" accent4="accent4" accent5="accent5" accent6="accent6" hlink="hlink" folHlink="folHlink"/>
  <p:notesStyle>
    <a:lvl1pPr algn="l" defTabSz="894750" rtl="0" eaLnBrk="0" fontAlgn="base" hangingPunct="0">
      <a:spcBef>
        <a:spcPct val="30000"/>
      </a:spcBef>
      <a:spcAft>
        <a:spcPct val="0"/>
      </a:spcAft>
      <a:defRPr kern="1200">
        <a:solidFill>
          <a:schemeClr val="tx1"/>
        </a:solidFill>
        <a:latin typeface="Times New Roman" pitchFamily="18" charset="0"/>
        <a:ea typeface="+mn-ea"/>
        <a:cs typeface="+mn-cs"/>
      </a:defRPr>
    </a:lvl1pPr>
    <a:lvl2pPr marL="445767" algn="l" defTabSz="894750" rtl="0" eaLnBrk="0" fontAlgn="base" hangingPunct="0">
      <a:spcBef>
        <a:spcPct val="30000"/>
      </a:spcBef>
      <a:spcAft>
        <a:spcPct val="0"/>
      </a:spcAft>
      <a:defRPr kern="1200">
        <a:solidFill>
          <a:schemeClr val="tx1"/>
        </a:solidFill>
        <a:latin typeface="Times New Roman" pitchFamily="18" charset="0"/>
        <a:ea typeface="+mn-ea"/>
        <a:cs typeface="+mn-cs"/>
      </a:defRPr>
    </a:lvl2pPr>
    <a:lvl3pPr marL="894750" algn="l" defTabSz="894750" rtl="0" eaLnBrk="0" fontAlgn="base" hangingPunct="0">
      <a:spcBef>
        <a:spcPct val="30000"/>
      </a:spcBef>
      <a:spcAft>
        <a:spcPct val="0"/>
      </a:spcAft>
      <a:defRPr kern="1200">
        <a:solidFill>
          <a:schemeClr val="tx1"/>
        </a:solidFill>
        <a:latin typeface="Times New Roman" pitchFamily="18" charset="0"/>
        <a:ea typeface="+mn-ea"/>
        <a:cs typeface="+mn-cs"/>
      </a:defRPr>
    </a:lvl3pPr>
    <a:lvl4pPr marL="1340517" algn="l" defTabSz="894750" rtl="0" eaLnBrk="0" fontAlgn="base" hangingPunct="0">
      <a:spcBef>
        <a:spcPct val="30000"/>
      </a:spcBef>
      <a:spcAft>
        <a:spcPct val="0"/>
      </a:spcAft>
      <a:defRPr kern="1200">
        <a:solidFill>
          <a:schemeClr val="tx1"/>
        </a:solidFill>
        <a:latin typeface="Times New Roman" pitchFamily="18" charset="0"/>
        <a:ea typeface="+mn-ea"/>
        <a:cs typeface="+mn-cs"/>
      </a:defRPr>
    </a:lvl4pPr>
    <a:lvl5pPr marL="1791642" algn="l" defTabSz="894750" rtl="0" eaLnBrk="0" fontAlgn="base" hangingPunct="0">
      <a:spcBef>
        <a:spcPct val="30000"/>
      </a:spcBef>
      <a:spcAft>
        <a:spcPct val="0"/>
      </a:spcAft>
      <a:defRPr kern="1200">
        <a:solidFill>
          <a:schemeClr val="tx1"/>
        </a:solidFill>
        <a:latin typeface="Times New Roman" pitchFamily="18" charset="0"/>
        <a:ea typeface="+mn-ea"/>
        <a:cs typeface="+mn-cs"/>
      </a:defRPr>
    </a:lvl5pPr>
    <a:lvl6pPr marL="2253302" algn="l" defTabSz="901321" rtl="0" eaLnBrk="1" latinLnBrk="0" hangingPunct="1">
      <a:defRPr sz="1200" kern="1200">
        <a:solidFill>
          <a:schemeClr val="tx1"/>
        </a:solidFill>
        <a:latin typeface="+mn-lt"/>
        <a:ea typeface="+mn-ea"/>
        <a:cs typeface="+mn-cs"/>
      </a:defRPr>
    </a:lvl6pPr>
    <a:lvl7pPr marL="2703962" algn="l" defTabSz="901321" rtl="0" eaLnBrk="1" latinLnBrk="0" hangingPunct="1">
      <a:defRPr sz="1200" kern="1200">
        <a:solidFill>
          <a:schemeClr val="tx1"/>
        </a:solidFill>
        <a:latin typeface="+mn-lt"/>
        <a:ea typeface="+mn-ea"/>
        <a:cs typeface="+mn-cs"/>
      </a:defRPr>
    </a:lvl7pPr>
    <a:lvl8pPr marL="3154623" algn="l" defTabSz="901321" rtl="0" eaLnBrk="1" latinLnBrk="0" hangingPunct="1">
      <a:defRPr sz="1200" kern="1200">
        <a:solidFill>
          <a:schemeClr val="tx1"/>
        </a:solidFill>
        <a:latin typeface="+mn-lt"/>
        <a:ea typeface="+mn-ea"/>
        <a:cs typeface="+mn-cs"/>
      </a:defRPr>
    </a:lvl8pPr>
    <a:lvl9pPr marL="3605283" algn="l" defTabSz="90132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xfrm>
            <a:off x="2876550" y="939800"/>
            <a:ext cx="3484563" cy="1743075"/>
          </a:xfrm>
          <a:ln/>
        </p:spPr>
      </p:sp>
      <p:sp>
        <p:nvSpPr>
          <p:cNvPr id="4099" name="Rectangle 3"/>
          <p:cNvSpPr>
            <a:spLocks noGrp="1" noChangeArrowheads="1"/>
          </p:cNvSpPr>
          <p:nvPr>
            <p:ph type="body" idx="1"/>
          </p:nvPr>
        </p:nvSpPr>
        <p:spPr>
          <a:noFill/>
          <a:ln w="9525"/>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5113341"/>
            <a:ext cx="27980640" cy="3527425"/>
          </a:xfrm>
        </p:spPr>
        <p:txBody>
          <a:bodyPr/>
          <a:lstStyle/>
          <a:p>
            <a:r>
              <a:rPr lang="en-US"/>
              <a:t>Click to edit Master title style</a:t>
            </a:r>
          </a:p>
        </p:txBody>
      </p:sp>
      <p:sp>
        <p:nvSpPr>
          <p:cNvPr id="3" name="Subtitle 2"/>
          <p:cNvSpPr>
            <a:spLocks noGrp="1"/>
          </p:cNvSpPr>
          <p:nvPr>
            <p:ph type="subTitle" idx="1"/>
          </p:nvPr>
        </p:nvSpPr>
        <p:spPr>
          <a:xfrm>
            <a:off x="4937760" y="9326566"/>
            <a:ext cx="23042880" cy="4206875"/>
          </a:xfrm>
        </p:spPr>
        <p:txBody>
          <a:bodyPr/>
          <a:lstStyle>
            <a:lvl1pPr marL="0" indent="0" algn="ctr">
              <a:buNone/>
              <a:defRPr/>
            </a:lvl1pPr>
            <a:lvl2pPr marL="450660" indent="0" algn="ctr">
              <a:buNone/>
              <a:defRPr/>
            </a:lvl2pPr>
            <a:lvl3pPr marL="901321" indent="0" algn="ctr">
              <a:buNone/>
              <a:defRPr/>
            </a:lvl3pPr>
            <a:lvl4pPr marL="1351981" indent="0" algn="ctr">
              <a:buNone/>
              <a:defRPr/>
            </a:lvl4pPr>
            <a:lvl5pPr marL="1802642" indent="0" algn="ctr">
              <a:buNone/>
              <a:defRPr/>
            </a:lvl5pPr>
            <a:lvl6pPr marL="2253302" indent="0" algn="ctr">
              <a:buNone/>
              <a:defRPr/>
            </a:lvl6pPr>
            <a:lvl7pPr marL="2703962" indent="0" algn="ctr">
              <a:buNone/>
              <a:defRPr/>
            </a:lvl7pPr>
            <a:lvl8pPr marL="3154623" indent="0" algn="ctr">
              <a:buNone/>
              <a:defRPr/>
            </a:lvl8pPr>
            <a:lvl9pPr marL="3605283"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5630" y="1463678"/>
            <a:ext cx="6995160" cy="13166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7611" y="1463678"/>
            <a:ext cx="20866100" cy="13166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467613" y="1463675"/>
            <a:ext cx="27983180" cy="2743200"/>
          </a:xfrm>
        </p:spPr>
        <p:txBody>
          <a:bodyPr/>
          <a:lstStyle/>
          <a:p>
            <a:r>
              <a:rPr lang="en-US"/>
              <a:t>Click to edit Master title style</a:t>
            </a:r>
          </a:p>
        </p:txBody>
      </p:sp>
      <p:sp>
        <p:nvSpPr>
          <p:cNvPr id="3" name="Content Placeholder 2"/>
          <p:cNvSpPr>
            <a:spLocks noGrp="1"/>
          </p:cNvSpPr>
          <p:nvPr>
            <p:ph sz="half" idx="1"/>
          </p:nvPr>
        </p:nvSpPr>
        <p:spPr>
          <a:xfrm>
            <a:off x="2467612" y="4756153"/>
            <a:ext cx="13930629" cy="9874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16520159" y="4756153"/>
            <a:ext cx="13930631"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6520159" y="9769478"/>
            <a:ext cx="13930631"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960" y="10575927"/>
            <a:ext cx="27980640" cy="3270250"/>
          </a:xfrm>
        </p:spPr>
        <p:txBody>
          <a:bodyPr anchor="t"/>
          <a:lstStyle>
            <a:lvl1pPr algn="l">
              <a:defRPr sz="3900" b="1" cap="all"/>
            </a:lvl1pPr>
          </a:lstStyle>
          <a:p>
            <a:r>
              <a:rPr lang="en-US"/>
              <a:t>Click to edit Master title style</a:t>
            </a:r>
          </a:p>
        </p:txBody>
      </p:sp>
      <p:sp>
        <p:nvSpPr>
          <p:cNvPr id="3" name="Text Placeholder 2"/>
          <p:cNvSpPr>
            <a:spLocks noGrp="1"/>
          </p:cNvSpPr>
          <p:nvPr>
            <p:ph type="body" idx="1"/>
          </p:nvPr>
        </p:nvSpPr>
        <p:spPr>
          <a:xfrm>
            <a:off x="2600960" y="6975476"/>
            <a:ext cx="27980640" cy="3600450"/>
          </a:xfrm>
        </p:spPr>
        <p:txBody>
          <a:bodyPr anchor="b"/>
          <a:lstStyle>
            <a:lvl1pPr marL="0" indent="0">
              <a:buNone/>
              <a:defRPr sz="2000"/>
            </a:lvl1pPr>
            <a:lvl2pPr marL="450660" indent="0">
              <a:buNone/>
              <a:defRPr sz="1800"/>
            </a:lvl2pPr>
            <a:lvl3pPr marL="901321" indent="0">
              <a:buNone/>
              <a:defRPr sz="1500"/>
            </a:lvl3pPr>
            <a:lvl4pPr marL="1351981" indent="0">
              <a:buNone/>
              <a:defRPr sz="1400"/>
            </a:lvl4pPr>
            <a:lvl5pPr marL="1802642" indent="0">
              <a:buNone/>
              <a:defRPr sz="1400"/>
            </a:lvl5pPr>
            <a:lvl6pPr marL="2253302" indent="0">
              <a:buNone/>
              <a:defRPr sz="1400"/>
            </a:lvl6pPr>
            <a:lvl7pPr marL="2703962" indent="0">
              <a:buNone/>
              <a:defRPr sz="1400"/>
            </a:lvl7pPr>
            <a:lvl8pPr marL="3154623" indent="0">
              <a:buNone/>
              <a:defRPr sz="1400"/>
            </a:lvl8pPr>
            <a:lvl9pPr marL="3605283"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7612" y="4756153"/>
            <a:ext cx="13930629" cy="9874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20159" y="4756153"/>
            <a:ext cx="13930631" cy="9874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658813"/>
            <a:ext cx="2962656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3684588"/>
            <a:ext cx="14545310" cy="1535112"/>
          </a:xfrm>
        </p:spPr>
        <p:txBody>
          <a:bodyPr anchor="b"/>
          <a:lstStyle>
            <a:lvl1pPr marL="0" indent="0">
              <a:buNone/>
              <a:defRPr sz="2400" b="1"/>
            </a:lvl1pPr>
            <a:lvl2pPr marL="450660" indent="0">
              <a:buNone/>
              <a:defRPr sz="2000" b="1"/>
            </a:lvl2pPr>
            <a:lvl3pPr marL="901321" indent="0">
              <a:buNone/>
              <a:defRPr sz="1800" b="1"/>
            </a:lvl3pPr>
            <a:lvl4pPr marL="1351981" indent="0">
              <a:buNone/>
              <a:defRPr sz="1500" b="1"/>
            </a:lvl4pPr>
            <a:lvl5pPr marL="1802642" indent="0">
              <a:buNone/>
              <a:defRPr sz="1500" b="1"/>
            </a:lvl5pPr>
            <a:lvl6pPr marL="2253302" indent="0">
              <a:buNone/>
              <a:defRPr sz="1500" b="1"/>
            </a:lvl6pPr>
            <a:lvl7pPr marL="2703962" indent="0">
              <a:buNone/>
              <a:defRPr sz="1500" b="1"/>
            </a:lvl7pPr>
            <a:lvl8pPr marL="3154623" indent="0">
              <a:buNone/>
              <a:defRPr sz="1500" b="1"/>
            </a:lvl8pPr>
            <a:lvl9pPr marL="3605283" indent="0">
              <a:buNone/>
              <a:defRPr sz="1500" b="1"/>
            </a:lvl9pPr>
          </a:lstStyle>
          <a:p>
            <a:pPr lvl="0"/>
            <a:r>
              <a:rPr lang="en-US"/>
              <a:t>Click to edit Master text styles</a:t>
            </a:r>
          </a:p>
        </p:txBody>
      </p:sp>
      <p:sp>
        <p:nvSpPr>
          <p:cNvPr id="4" name="Content Placeholder 3"/>
          <p:cNvSpPr>
            <a:spLocks noGrp="1"/>
          </p:cNvSpPr>
          <p:nvPr>
            <p:ph sz="half" idx="2"/>
          </p:nvPr>
        </p:nvSpPr>
        <p:spPr>
          <a:xfrm>
            <a:off x="1645920" y="5219702"/>
            <a:ext cx="14545310" cy="9483725"/>
          </a:xfrm>
        </p:spPr>
        <p:txBody>
          <a:bodyPr/>
          <a:lstStyle>
            <a:lvl1pPr>
              <a:defRPr sz="2400"/>
            </a:lvl1pPr>
            <a:lvl2pPr>
              <a:defRPr sz="20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4" y="3684588"/>
            <a:ext cx="14550389" cy="1535112"/>
          </a:xfrm>
        </p:spPr>
        <p:txBody>
          <a:bodyPr anchor="b"/>
          <a:lstStyle>
            <a:lvl1pPr marL="0" indent="0">
              <a:buNone/>
              <a:defRPr sz="2400" b="1"/>
            </a:lvl1pPr>
            <a:lvl2pPr marL="450660" indent="0">
              <a:buNone/>
              <a:defRPr sz="2000" b="1"/>
            </a:lvl2pPr>
            <a:lvl3pPr marL="901321" indent="0">
              <a:buNone/>
              <a:defRPr sz="1800" b="1"/>
            </a:lvl3pPr>
            <a:lvl4pPr marL="1351981" indent="0">
              <a:buNone/>
              <a:defRPr sz="1500" b="1"/>
            </a:lvl4pPr>
            <a:lvl5pPr marL="1802642" indent="0">
              <a:buNone/>
              <a:defRPr sz="1500" b="1"/>
            </a:lvl5pPr>
            <a:lvl6pPr marL="2253302" indent="0">
              <a:buNone/>
              <a:defRPr sz="1500" b="1"/>
            </a:lvl6pPr>
            <a:lvl7pPr marL="2703962" indent="0">
              <a:buNone/>
              <a:defRPr sz="1500" b="1"/>
            </a:lvl7pPr>
            <a:lvl8pPr marL="3154623" indent="0">
              <a:buNone/>
              <a:defRPr sz="1500" b="1"/>
            </a:lvl8pPr>
            <a:lvl9pPr marL="3605283" indent="0">
              <a:buNone/>
              <a:defRPr sz="1500" b="1"/>
            </a:lvl9pPr>
          </a:lstStyle>
          <a:p>
            <a:pPr lvl="0"/>
            <a:r>
              <a:rPr lang="en-US"/>
              <a:t>Click to edit Master text styles</a:t>
            </a:r>
          </a:p>
        </p:txBody>
      </p:sp>
      <p:sp>
        <p:nvSpPr>
          <p:cNvPr id="6" name="Content Placeholder 5"/>
          <p:cNvSpPr>
            <a:spLocks noGrp="1"/>
          </p:cNvSpPr>
          <p:nvPr>
            <p:ph sz="quarter" idx="4"/>
          </p:nvPr>
        </p:nvSpPr>
        <p:spPr>
          <a:xfrm>
            <a:off x="16722094" y="5219702"/>
            <a:ext cx="14550389" cy="9483725"/>
          </a:xfrm>
        </p:spPr>
        <p:txBody>
          <a:bodyPr/>
          <a:lstStyle>
            <a:lvl1pPr>
              <a:defRPr sz="2400"/>
            </a:lvl1pPr>
            <a:lvl2pPr>
              <a:defRPr sz="20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0" y="655640"/>
            <a:ext cx="10830560" cy="27892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2870181" y="655641"/>
            <a:ext cx="18402300" cy="14047787"/>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0" y="3444875"/>
            <a:ext cx="10830560" cy="11258550"/>
          </a:xfrm>
        </p:spPr>
        <p:txBody>
          <a:bodyPr/>
          <a:lstStyle>
            <a:lvl1pPr marL="0" indent="0">
              <a:buNone/>
              <a:defRPr sz="1400"/>
            </a:lvl1pPr>
            <a:lvl2pPr marL="450660" indent="0">
              <a:buNone/>
              <a:defRPr sz="1200"/>
            </a:lvl2pPr>
            <a:lvl3pPr marL="901321" indent="0">
              <a:buNone/>
              <a:defRPr sz="1000"/>
            </a:lvl3pPr>
            <a:lvl4pPr marL="1351981" indent="0">
              <a:buNone/>
              <a:defRPr sz="900"/>
            </a:lvl4pPr>
            <a:lvl5pPr marL="1802642" indent="0">
              <a:buNone/>
              <a:defRPr sz="900"/>
            </a:lvl5pPr>
            <a:lvl6pPr marL="2253302" indent="0">
              <a:buNone/>
              <a:defRPr sz="900"/>
            </a:lvl6pPr>
            <a:lvl7pPr marL="2703962" indent="0">
              <a:buNone/>
              <a:defRPr sz="900"/>
            </a:lvl7pPr>
            <a:lvl8pPr marL="3154623" indent="0">
              <a:buNone/>
              <a:defRPr sz="900"/>
            </a:lvl8pPr>
            <a:lvl9pPr marL="3605283"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870" y="11522076"/>
            <a:ext cx="19751040" cy="13589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452870" y="1470026"/>
            <a:ext cx="19751040" cy="9875838"/>
          </a:xfrm>
        </p:spPr>
        <p:txBody>
          <a:bodyPr/>
          <a:lstStyle>
            <a:lvl1pPr marL="0" indent="0">
              <a:buNone/>
              <a:defRPr sz="3100"/>
            </a:lvl1pPr>
            <a:lvl2pPr marL="450660" indent="0">
              <a:buNone/>
              <a:defRPr sz="2800"/>
            </a:lvl2pPr>
            <a:lvl3pPr marL="901321" indent="0">
              <a:buNone/>
              <a:defRPr sz="2400"/>
            </a:lvl3pPr>
            <a:lvl4pPr marL="1351981" indent="0">
              <a:buNone/>
              <a:defRPr sz="2000"/>
            </a:lvl4pPr>
            <a:lvl5pPr marL="1802642" indent="0">
              <a:buNone/>
              <a:defRPr sz="2000"/>
            </a:lvl5pPr>
            <a:lvl6pPr marL="2253302" indent="0">
              <a:buNone/>
              <a:defRPr sz="2000"/>
            </a:lvl6pPr>
            <a:lvl7pPr marL="2703962" indent="0">
              <a:buNone/>
              <a:defRPr sz="2000"/>
            </a:lvl7pPr>
            <a:lvl8pPr marL="3154623" indent="0">
              <a:buNone/>
              <a:defRPr sz="2000"/>
            </a:lvl8pPr>
            <a:lvl9pPr marL="3605283" indent="0">
              <a:buNone/>
              <a:defRPr sz="2000"/>
            </a:lvl9pPr>
          </a:lstStyle>
          <a:p>
            <a:pPr lvl="0"/>
            <a:endParaRPr lang="en-US" noProof="0" dirty="0"/>
          </a:p>
        </p:txBody>
      </p:sp>
      <p:sp>
        <p:nvSpPr>
          <p:cNvPr id="4" name="Text Placeholder 3"/>
          <p:cNvSpPr>
            <a:spLocks noGrp="1"/>
          </p:cNvSpPr>
          <p:nvPr>
            <p:ph type="body" sz="half" idx="2"/>
          </p:nvPr>
        </p:nvSpPr>
        <p:spPr>
          <a:xfrm>
            <a:off x="6452870" y="12880975"/>
            <a:ext cx="19751040" cy="1931988"/>
          </a:xfrm>
        </p:spPr>
        <p:txBody>
          <a:bodyPr/>
          <a:lstStyle>
            <a:lvl1pPr marL="0" indent="0">
              <a:buNone/>
              <a:defRPr sz="1400"/>
            </a:lvl1pPr>
            <a:lvl2pPr marL="450660" indent="0">
              <a:buNone/>
              <a:defRPr sz="1200"/>
            </a:lvl2pPr>
            <a:lvl3pPr marL="901321" indent="0">
              <a:buNone/>
              <a:defRPr sz="1000"/>
            </a:lvl3pPr>
            <a:lvl4pPr marL="1351981" indent="0">
              <a:buNone/>
              <a:defRPr sz="900"/>
            </a:lvl4pPr>
            <a:lvl5pPr marL="1802642" indent="0">
              <a:buNone/>
              <a:defRPr sz="900"/>
            </a:lvl5pPr>
            <a:lvl6pPr marL="2253302" indent="0">
              <a:buNone/>
              <a:defRPr sz="900"/>
            </a:lvl6pPr>
            <a:lvl7pPr marL="2703962" indent="0">
              <a:buNone/>
              <a:defRPr sz="900"/>
            </a:lvl7pPr>
            <a:lvl8pPr marL="3154623" indent="0">
              <a:buNone/>
              <a:defRPr sz="900"/>
            </a:lvl8pPr>
            <a:lvl9pPr marL="3605283"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7657" y="1463279"/>
            <a:ext cx="27983089" cy="2743200"/>
          </a:xfrm>
          <a:prstGeom prst="rect">
            <a:avLst/>
          </a:prstGeom>
          <a:noFill/>
          <a:ln w="12700">
            <a:noFill/>
            <a:miter lim="800000"/>
            <a:headEnd/>
            <a:tailEnd/>
          </a:ln>
        </p:spPr>
        <p:txBody>
          <a:bodyPr vert="horz" wrap="square" lIns="206791" tIns="104852" rIns="206791" bIns="104852"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467657" y="4756549"/>
            <a:ext cx="27983089" cy="9873853"/>
          </a:xfrm>
          <a:prstGeom prst="rect">
            <a:avLst/>
          </a:prstGeom>
          <a:noFill/>
          <a:ln w="12700">
            <a:noFill/>
            <a:miter lim="800000"/>
            <a:headEnd/>
            <a:tailEnd/>
          </a:ln>
        </p:spPr>
        <p:txBody>
          <a:bodyPr vert="horz" wrap="square" lIns="206791" tIns="104852" rIns="206791" bIns="10485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2044528" rtl="0" eaLnBrk="0" fontAlgn="base" hangingPunct="0">
        <a:spcBef>
          <a:spcPct val="0"/>
        </a:spcBef>
        <a:spcAft>
          <a:spcPct val="0"/>
        </a:spcAft>
        <a:defRPr sz="9900">
          <a:solidFill>
            <a:schemeClr val="tx2"/>
          </a:solidFill>
          <a:latin typeface="+mj-lt"/>
          <a:ea typeface="+mj-ea"/>
          <a:cs typeface="+mj-cs"/>
        </a:defRPr>
      </a:lvl1pPr>
      <a:lvl2pPr algn="ctr" defTabSz="2044528" rtl="0" eaLnBrk="0" fontAlgn="base" hangingPunct="0">
        <a:spcBef>
          <a:spcPct val="0"/>
        </a:spcBef>
        <a:spcAft>
          <a:spcPct val="0"/>
        </a:spcAft>
        <a:defRPr sz="9900">
          <a:solidFill>
            <a:schemeClr val="tx2"/>
          </a:solidFill>
          <a:latin typeface="Times New Roman" pitchFamily="18" charset="0"/>
        </a:defRPr>
      </a:lvl2pPr>
      <a:lvl3pPr algn="ctr" defTabSz="2044528" rtl="0" eaLnBrk="0" fontAlgn="base" hangingPunct="0">
        <a:spcBef>
          <a:spcPct val="0"/>
        </a:spcBef>
        <a:spcAft>
          <a:spcPct val="0"/>
        </a:spcAft>
        <a:defRPr sz="9900">
          <a:solidFill>
            <a:schemeClr val="tx2"/>
          </a:solidFill>
          <a:latin typeface="Times New Roman" pitchFamily="18" charset="0"/>
        </a:defRPr>
      </a:lvl3pPr>
      <a:lvl4pPr algn="ctr" defTabSz="2044528" rtl="0" eaLnBrk="0" fontAlgn="base" hangingPunct="0">
        <a:spcBef>
          <a:spcPct val="0"/>
        </a:spcBef>
        <a:spcAft>
          <a:spcPct val="0"/>
        </a:spcAft>
        <a:defRPr sz="9900">
          <a:solidFill>
            <a:schemeClr val="tx2"/>
          </a:solidFill>
          <a:latin typeface="Times New Roman" pitchFamily="18" charset="0"/>
        </a:defRPr>
      </a:lvl4pPr>
      <a:lvl5pPr algn="ctr" defTabSz="2044528" rtl="0" eaLnBrk="0" fontAlgn="base" hangingPunct="0">
        <a:spcBef>
          <a:spcPct val="0"/>
        </a:spcBef>
        <a:spcAft>
          <a:spcPct val="0"/>
        </a:spcAft>
        <a:defRPr sz="9900">
          <a:solidFill>
            <a:schemeClr val="tx2"/>
          </a:solidFill>
          <a:latin typeface="Times New Roman" pitchFamily="18" charset="0"/>
        </a:defRPr>
      </a:lvl5pPr>
      <a:lvl6pPr marL="450660" algn="ctr" defTabSz="2045184" rtl="0" eaLnBrk="0" fontAlgn="base" hangingPunct="0">
        <a:spcBef>
          <a:spcPct val="0"/>
        </a:spcBef>
        <a:spcAft>
          <a:spcPct val="0"/>
        </a:spcAft>
        <a:defRPr sz="9900">
          <a:solidFill>
            <a:schemeClr val="tx2"/>
          </a:solidFill>
          <a:latin typeface="Times New Roman" pitchFamily="18" charset="0"/>
        </a:defRPr>
      </a:lvl6pPr>
      <a:lvl7pPr marL="901321" algn="ctr" defTabSz="2045184" rtl="0" eaLnBrk="0" fontAlgn="base" hangingPunct="0">
        <a:spcBef>
          <a:spcPct val="0"/>
        </a:spcBef>
        <a:spcAft>
          <a:spcPct val="0"/>
        </a:spcAft>
        <a:defRPr sz="9900">
          <a:solidFill>
            <a:schemeClr val="tx2"/>
          </a:solidFill>
          <a:latin typeface="Times New Roman" pitchFamily="18" charset="0"/>
        </a:defRPr>
      </a:lvl7pPr>
      <a:lvl8pPr marL="1351981" algn="ctr" defTabSz="2045184" rtl="0" eaLnBrk="0" fontAlgn="base" hangingPunct="0">
        <a:spcBef>
          <a:spcPct val="0"/>
        </a:spcBef>
        <a:spcAft>
          <a:spcPct val="0"/>
        </a:spcAft>
        <a:defRPr sz="9900">
          <a:solidFill>
            <a:schemeClr val="tx2"/>
          </a:solidFill>
          <a:latin typeface="Times New Roman" pitchFamily="18" charset="0"/>
        </a:defRPr>
      </a:lvl8pPr>
      <a:lvl9pPr marL="1802642" algn="ctr" defTabSz="2045184" rtl="0" eaLnBrk="0" fontAlgn="base" hangingPunct="0">
        <a:spcBef>
          <a:spcPct val="0"/>
        </a:spcBef>
        <a:spcAft>
          <a:spcPct val="0"/>
        </a:spcAft>
        <a:defRPr sz="9900">
          <a:solidFill>
            <a:schemeClr val="tx2"/>
          </a:solidFill>
          <a:latin typeface="Times New Roman" pitchFamily="18" charset="0"/>
        </a:defRPr>
      </a:lvl9pPr>
    </p:titleStyle>
    <p:bodyStyle>
      <a:lvl1pPr marL="762948" indent="-762948" algn="l" defTabSz="2044528" rtl="0" eaLnBrk="0" fontAlgn="base" hangingPunct="0">
        <a:spcBef>
          <a:spcPct val="20000"/>
        </a:spcBef>
        <a:spcAft>
          <a:spcPct val="0"/>
        </a:spcAft>
        <a:buSzPct val="100000"/>
        <a:buChar char="•"/>
        <a:defRPr sz="7200">
          <a:solidFill>
            <a:schemeClr val="tx1"/>
          </a:solidFill>
          <a:latin typeface="+mn-lt"/>
          <a:ea typeface="+mn-ea"/>
          <a:cs typeface="+mn-cs"/>
        </a:defRPr>
      </a:lvl1pPr>
      <a:lvl2pPr marL="1663055" indent="-642933" algn="l" defTabSz="2044528" rtl="0" eaLnBrk="0" fontAlgn="base" hangingPunct="0">
        <a:spcBef>
          <a:spcPct val="20000"/>
        </a:spcBef>
        <a:spcAft>
          <a:spcPct val="0"/>
        </a:spcAft>
        <a:buSzPct val="100000"/>
        <a:buChar char="–"/>
        <a:defRPr sz="4700">
          <a:solidFill>
            <a:schemeClr val="tx1"/>
          </a:solidFill>
          <a:latin typeface="+mn-lt"/>
        </a:defRPr>
      </a:lvl2pPr>
      <a:lvl3pPr marL="2557804" indent="-512204" algn="l" defTabSz="2044528" rtl="0" eaLnBrk="0" fontAlgn="base" hangingPunct="0">
        <a:spcBef>
          <a:spcPct val="20000"/>
        </a:spcBef>
        <a:spcAft>
          <a:spcPct val="0"/>
        </a:spcAft>
        <a:buSzPct val="100000"/>
        <a:buChar char="•"/>
        <a:defRPr sz="4700">
          <a:solidFill>
            <a:schemeClr val="tx1"/>
          </a:solidFill>
          <a:latin typeface="+mn-lt"/>
        </a:defRPr>
      </a:lvl3pPr>
      <a:lvl4pPr marL="3583283" indent="-517562" algn="l" defTabSz="2044528" rtl="0" eaLnBrk="0" fontAlgn="base" hangingPunct="0">
        <a:spcBef>
          <a:spcPct val="20000"/>
        </a:spcBef>
        <a:spcAft>
          <a:spcPct val="0"/>
        </a:spcAft>
        <a:buSzPct val="100000"/>
        <a:buChar char="–"/>
        <a:defRPr sz="4700">
          <a:solidFill>
            <a:schemeClr val="tx1"/>
          </a:solidFill>
          <a:latin typeface="+mn-lt"/>
        </a:defRPr>
      </a:lvl4pPr>
      <a:lvl5pPr marL="4596974" indent="-503631" algn="l" defTabSz="2044528" rtl="0" eaLnBrk="0" fontAlgn="base" hangingPunct="0">
        <a:spcBef>
          <a:spcPct val="20000"/>
        </a:spcBef>
        <a:spcAft>
          <a:spcPct val="0"/>
        </a:spcAft>
        <a:buSzPct val="100000"/>
        <a:buChar char="•"/>
        <a:defRPr sz="4700">
          <a:solidFill>
            <a:schemeClr val="tx1"/>
          </a:solidFill>
          <a:latin typeface="+mn-lt"/>
        </a:defRPr>
      </a:lvl5pPr>
      <a:lvl6pPr marL="5048022" indent="-503863" algn="l" defTabSz="2045184" rtl="0" eaLnBrk="0" fontAlgn="base" hangingPunct="0">
        <a:spcBef>
          <a:spcPct val="20000"/>
        </a:spcBef>
        <a:spcAft>
          <a:spcPct val="0"/>
        </a:spcAft>
        <a:buSzPct val="100000"/>
        <a:buChar char="•"/>
        <a:defRPr sz="4700">
          <a:solidFill>
            <a:schemeClr val="tx1"/>
          </a:solidFill>
          <a:latin typeface="+mn-lt"/>
        </a:defRPr>
      </a:lvl6pPr>
      <a:lvl7pPr marL="5498682" indent="-503863" algn="l" defTabSz="2045184" rtl="0" eaLnBrk="0" fontAlgn="base" hangingPunct="0">
        <a:spcBef>
          <a:spcPct val="20000"/>
        </a:spcBef>
        <a:spcAft>
          <a:spcPct val="0"/>
        </a:spcAft>
        <a:buSzPct val="100000"/>
        <a:buChar char="•"/>
        <a:defRPr sz="4700">
          <a:solidFill>
            <a:schemeClr val="tx1"/>
          </a:solidFill>
          <a:latin typeface="+mn-lt"/>
        </a:defRPr>
      </a:lvl7pPr>
      <a:lvl8pPr marL="5949343" indent="-503863" algn="l" defTabSz="2045184" rtl="0" eaLnBrk="0" fontAlgn="base" hangingPunct="0">
        <a:spcBef>
          <a:spcPct val="20000"/>
        </a:spcBef>
        <a:spcAft>
          <a:spcPct val="0"/>
        </a:spcAft>
        <a:buSzPct val="100000"/>
        <a:buChar char="•"/>
        <a:defRPr sz="4700">
          <a:solidFill>
            <a:schemeClr val="tx1"/>
          </a:solidFill>
          <a:latin typeface="+mn-lt"/>
        </a:defRPr>
      </a:lvl8pPr>
      <a:lvl9pPr marL="6400003" indent="-503863" algn="l" defTabSz="2045184" rtl="0" eaLnBrk="0" fontAlgn="base" hangingPunct="0">
        <a:spcBef>
          <a:spcPct val="20000"/>
        </a:spcBef>
        <a:spcAft>
          <a:spcPct val="0"/>
        </a:spcAft>
        <a:buSzPct val="100000"/>
        <a:buChar char="•"/>
        <a:defRPr sz="4700">
          <a:solidFill>
            <a:schemeClr val="tx1"/>
          </a:solidFill>
          <a:latin typeface="+mn-lt"/>
        </a:defRPr>
      </a:lvl9pPr>
    </p:bodyStyle>
    <p:otherStyle>
      <a:defPPr>
        <a:defRPr lang="en-US"/>
      </a:defPPr>
      <a:lvl1pPr marL="0" algn="l" defTabSz="901321" rtl="0" eaLnBrk="1" latinLnBrk="0" hangingPunct="1">
        <a:defRPr sz="1800" kern="1200">
          <a:solidFill>
            <a:schemeClr val="tx1"/>
          </a:solidFill>
          <a:latin typeface="+mn-lt"/>
          <a:ea typeface="+mn-ea"/>
          <a:cs typeface="+mn-cs"/>
        </a:defRPr>
      </a:lvl1pPr>
      <a:lvl2pPr marL="450660" algn="l" defTabSz="901321" rtl="0" eaLnBrk="1" latinLnBrk="0" hangingPunct="1">
        <a:defRPr sz="1800" kern="1200">
          <a:solidFill>
            <a:schemeClr val="tx1"/>
          </a:solidFill>
          <a:latin typeface="+mn-lt"/>
          <a:ea typeface="+mn-ea"/>
          <a:cs typeface="+mn-cs"/>
        </a:defRPr>
      </a:lvl2pPr>
      <a:lvl3pPr marL="901321" algn="l" defTabSz="901321" rtl="0" eaLnBrk="1" latinLnBrk="0" hangingPunct="1">
        <a:defRPr sz="1800" kern="1200">
          <a:solidFill>
            <a:schemeClr val="tx1"/>
          </a:solidFill>
          <a:latin typeface="+mn-lt"/>
          <a:ea typeface="+mn-ea"/>
          <a:cs typeface="+mn-cs"/>
        </a:defRPr>
      </a:lvl3pPr>
      <a:lvl4pPr marL="1351981" algn="l" defTabSz="901321" rtl="0" eaLnBrk="1" latinLnBrk="0" hangingPunct="1">
        <a:defRPr sz="1800" kern="1200">
          <a:solidFill>
            <a:schemeClr val="tx1"/>
          </a:solidFill>
          <a:latin typeface="+mn-lt"/>
          <a:ea typeface="+mn-ea"/>
          <a:cs typeface="+mn-cs"/>
        </a:defRPr>
      </a:lvl4pPr>
      <a:lvl5pPr marL="1802642" algn="l" defTabSz="901321" rtl="0" eaLnBrk="1" latinLnBrk="0" hangingPunct="1">
        <a:defRPr sz="1800" kern="1200">
          <a:solidFill>
            <a:schemeClr val="tx1"/>
          </a:solidFill>
          <a:latin typeface="+mn-lt"/>
          <a:ea typeface="+mn-ea"/>
          <a:cs typeface="+mn-cs"/>
        </a:defRPr>
      </a:lvl5pPr>
      <a:lvl6pPr marL="2253302" algn="l" defTabSz="901321" rtl="0" eaLnBrk="1" latinLnBrk="0" hangingPunct="1">
        <a:defRPr sz="1800" kern="1200">
          <a:solidFill>
            <a:schemeClr val="tx1"/>
          </a:solidFill>
          <a:latin typeface="+mn-lt"/>
          <a:ea typeface="+mn-ea"/>
          <a:cs typeface="+mn-cs"/>
        </a:defRPr>
      </a:lvl6pPr>
      <a:lvl7pPr marL="2703962" algn="l" defTabSz="901321" rtl="0" eaLnBrk="1" latinLnBrk="0" hangingPunct="1">
        <a:defRPr sz="1800" kern="1200">
          <a:solidFill>
            <a:schemeClr val="tx1"/>
          </a:solidFill>
          <a:latin typeface="+mn-lt"/>
          <a:ea typeface="+mn-ea"/>
          <a:cs typeface="+mn-cs"/>
        </a:defRPr>
      </a:lvl7pPr>
      <a:lvl8pPr marL="3154623" algn="l" defTabSz="901321" rtl="0" eaLnBrk="1" latinLnBrk="0" hangingPunct="1">
        <a:defRPr sz="1800" kern="1200">
          <a:solidFill>
            <a:schemeClr val="tx1"/>
          </a:solidFill>
          <a:latin typeface="+mn-lt"/>
          <a:ea typeface="+mn-ea"/>
          <a:cs typeface="+mn-cs"/>
        </a:defRPr>
      </a:lvl8pPr>
      <a:lvl9pPr marL="3605283" algn="l" defTabSz="90132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http://blackboard.neu.edu/images/spacer.gif" TargetMode="External"/><Relationship Id="rId4"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3" name="Rectangle 22"/>
          <p:cNvSpPr/>
          <p:nvPr/>
        </p:nvSpPr>
        <p:spPr bwMode="auto">
          <a:xfrm>
            <a:off x="0" y="0"/>
            <a:ext cx="32918400" cy="2667000"/>
          </a:xfrm>
          <a:prstGeom prst="rect">
            <a:avLst/>
          </a:prstGeom>
          <a:solidFill>
            <a:schemeClr val="bg1"/>
          </a:solidFill>
          <a:ln w="88900" cap="flat" cmpd="tri"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050" name="Rectangle 2"/>
          <p:cNvSpPr>
            <a:spLocks noGrp="1" noChangeArrowheads="1"/>
          </p:cNvSpPr>
          <p:nvPr>
            <p:ph type="title"/>
          </p:nvPr>
        </p:nvSpPr>
        <p:spPr>
          <a:xfrm>
            <a:off x="10923438" y="-304800"/>
            <a:ext cx="20726400" cy="1676400"/>
          </a:xfrm>
          <a:noFill/>
          <a:ln w="76200" cmpd="tri">
            <a:noFill/>
          </a:ln>
        </p:spPr>
        <p:txBody>
          <a:bodyPr anchor="t"/>
          <a:lstStyle/>
          <a:p>
            <a:pPr>
              <a:lnSpc>
                <a:spcPct val="90000"/>
              </a:lnSpc>
            </a:pPr>
            <a:br>
              <a:rPr lang="en-US" sz="3200" b="1" dirty="0">
                <a:solidFill>
                  <a:srgbClr val="C00000"/>
                </a:solidFill>
                <a:latin typeface="Arial" charset="0"/>
                <a:cs typeface="Arial" charset="0"/>
              </a:rPr>
            </a:br>
            <a:r>
              <a:rPr lang="en-US" sz="3200" b="1" dirty="0">
                <a:solidFill>
                  <a:srgbClr val="C00000"/>
                </a:solidFill>
                <a:latin typeface="Arial" charset="0"/>
                <a:cs typeface="Arial" charset="0"/>
              </a:rPr>
              <a:t>Clinical and Economic Evaluation of Rivaroxaban (Xarelto) for Stroke Prophylaxis in Patients with Atrial Fibrillation with Implications for the Veterans Affairs Budget</a:t>
            </a:r>
            <a:endParaRPr lang="en-US" sz="3200" dirty="0">
              <a:solidFill>
                <a:srgbClr val="C00000"/>
              </a:solidFill>
              <a:latin typeface="Arial" charset="0"/>
              <a:cs typeface="Arial" charset="0"/>
            </a:endParaRPr>
          </a:p>
        </p:txBody>
      </p:sp>
      <p:sp>
        <p:nvSpPr>
          <p:cNvPr id="2051" name="Text Box 6"/>
          <p:cNvSpPr txBox="1">
            <a:spLocks noChangeArrowheads="1"/>
          </p:cNvSpPr>
          <p:nvPr/>
        </p:nvSpPr>
        <p:spPr bwMode="auto">
          <a:xfrm>
            <a:off x="-1" y="12259553"/>
            <a:ext cx="7102927" cy="614232"/>
          </a:xfrm>
          <a:prstGeom prst="rect">
            <a:avLst/>
          </a:prstGeom>
          <a:solidFill>
            <a:srgbClr val="CC0000"/>
          </a:solidFill>
          <a:ln w="76200" cmpd="tri">
            <a:noFill/>
            <a:miter lim="800000"/>
            <a:headEnd/>
            <a:tailEnd/>
          </a:ln>
        </p:spPr>
        <p:txBody>
          <a:bodyPr wrap="square" lIns="90132" tIns="45066" rIns="90132" bIns="45066">
            <a:spAutoFit/>
          </a:bodyPr>
          <a:lstStyle/>
          <a:p>
            <a:r>
              <a:rPr lang="en-US" sz="3400" b="1" i="1" dirty="0"/>
              <a:t>Objectives</a:t>
            </a:r>
          </a:p>
        </p:txBody>
      </p:sp>
      <p:sp>
        <p:nvSpPr>
          <p:cNvPr id="2052" name="Text Box 9"/>
          <p:cNvSpPr txBox="1">
            <a:spLocks noChangeArrowheads="1"/>
          </p:cNvSpPr>
          <p:nvPr/>
        </p:nvSpPr>
        <p:spPr bwMode="auto">
          <a:xfrm>
            <a:off x="-1" y="2628900"/>
            <a:ext cx="7102929" cy="614232"/>
          </a:xfrm>
          <a:prstGeom prst="rect">
            <a:avLst/>
          </a:prstGeom>
          <a:solidFill>
            <a:srgbClr val="CC0000"/>
          </a:solidFill>
          <a:ln w="76200" cmpd="tri">
            <a:noFill/>
            <a:miter lim="800000"/>
            <a:headEnd/>
            <a:tailEnd/>
          </a:ln>
        </p:spPr>
        <p:txBody>
          <a:bodyPr lIns="90132" tIns="45066" rIns="90132" bIns="45066">
            <a:spAutoFit/>
          </a:bodyPr>
          <a:lstStyle/>
          <a:p>
            <a:r>
              <a:rPr lang="en-US" sz="3400" b="1" i="1" dirty="0"/>
              <a:t>Background &amp; Significance</a:t>
            </a:r>
          </a:p>
        </p:txBody>
      </p:sp>
      <p:sp>
        <p:nvSpPr>
          <p:cNvPr id="2053" name="Rectangle 1318"/>
          <p:cNvSpPr>
            <a:spLocks noChangeArrowheads="1"/>
          </p:cNvSpPr>
          <p:nvPr/>
        </p:nvSpPr>
        <p:spPr bwMode="auto">
          <a:xfrm>
            <a:off x="15682357" y="3527824"/>
            <a:ext cx="182089" cy="368011"/>
          </a:xfrm>
          <a:prstGeom prst="rect">
            <a:avLst/>
          </a:prstGeom>
          <a:noFill/>
          <a:ln w="88900" cmpd="tri">
            <a:noFill/>
            <a:miter lim="800000"/>
            <a:headEnd/>
            <a:tailEnd/>
          </a:ln>
        </p:spPr>
        <p:txBody>
          <a:bodyPr wrap="none" lIns="90132" tIns="45066" rIns="90132" bIns="45066">
            <a:spAutoFit/>
          </a:bodyPr>
          <a:lstStyle/>
          <a:p>
            <a:endParaRPr lang="en-US" dirty="0"/>
          </a:p>
        </p:txBody>
      </p:sp>
      <p:pic>
        <p:nvPicPr>
          <p:cNvPr id="2054" name="Picture 1290" descr="Question 12 text"/>
          <p:cNvPicPr>
            <a:picLocks noChangeAspect="1" noChangeArrowheads="1"/>
          </p:cNvPicPr>
          <p:nvPr/>
        </p:nvPicPr>
        <p:blipFill>
          <a:blip r:embed="rId4" r:link="rId5" cstate="print"/>
          <a:srcRect/>
          <a:stretch>
            <a:fillRect/>
          </a:stretch>
        </p:blipFill>
        <p:spPr bwMode="auto">
          <a:xfrm>
            <a:off x="13761926" y="3527823"/>
            <a:ext cx="7143" cy="9526"/>
          </a:xfrm>
          <a:prstGeom prst="rect">
            <a:avLst/>
          </a:prstGeom>
          <a:noFill/>
          <a:ln w="9525">
            <a:noFill/>
            <a:miter lim="800000"/>
            <a:headEnd/>
            <a:tailEnd/>
          </a:ln>
        </p:spPr>
      </p:pic>
      <p:sp>
        <p:nvSpPr>
          <p:cNvPr id="2055" name="Text Box 2346"/>
          <p:cNvSpPr txBox="1">
            <a:spLocks noChangeArrowheads="1"/>
          </p:cNvSpPr>
          <p:nvPr/>
        </p:nvSpPr>
        <p:spPr bwMode="auto">
          <a:xfrm>
            <a:off x="7151913" y="2628900"/>
            <a:ext cx="13612587" cy="614232"/>
          </a:xfrm>
          <a:prstGeom prst="rect">
            <a:avLst/>
          </a:prstGeom>
          <a:solidFill>
            <a:srgbClr val="CC0000"/>
          </a:solidFill>
          <a:ln w="76200" cmpd="tri">
            <a:noFill/>
            <a:miter lim="800000"/>
            <a:headEnd/>
            <a:tailEnd/>
          </a:ln>
        </p:spPr>
        <p:txBody>
          <a:bodyPr wrap="square" lIns="90132" tIns="45066" rIns="90132" bIns="45066">
            <a:spAutoFit/>
          </a:bodyPr>
          <a:lstStyle/>
          <a:p>
            <a:r>
              <a:rPr lang="en-US" sz="3400" b="1" i="1" dirty="0"/>
              <a:t>Supporting Clinical Evidence</a:t>
            </a:r>
          </a:p>
        </p:txBody>
      </p:sp>
      <p:sp>
        <p:nvSpPr>
          <p:cNvPr id="2058" name="Text Box 19"/>
          <p:cNvSpPr txBox="1">
            <a:spLocks noChangeArrowheads="1"/>
          </p:cNvSpPr>
          <p:nvPr/>
        </p:nvSpPr>
        <p:spPr bwMode="auto">
          <a:xfrm>
            <a:off x="11669110" y="1200152"/>
            <a:ext cx="19235056" cy="1724318"/>
          </a:xfrm>
          <a:prstGeom prst="rect">
            <a:avLst/>
          </a:prstGeom>
          <a:noFill/>
          <a:ln w="9525">
            <a:noFill/>
            <a:miter lim="800000"/>
            <a:headEnd/>
            <a:tailEnd/>
          </a:ln>
        </p:spPr>
        <p:txBody>
          <a:bodyPr wrap="square" lIns="61721" tIns="30861" rIns="61721" bIns="30861">
            <a:spAutoFit/>
          </a:bodyPr>
          <a:lstStyle/>
          <a:p>
            <a:r>
              <a:rPr lang="en-US" sz="2400" dirty="0">
                <a:solidFill>
                  <a:srgbClr val="C00000"/>
                </a:solidFill>
              </a:rPr>
              <a:t>Zachary Yuschock</a:t>
            </a:r>
            <a:r>
              <a:rPr lang="en-US" sz="2400" baseline="30000" dirty="0">
                <a:solidFill>
                  <a:srgbClr val="C00000"/>
                </a:solidFill>
              </a:rPr>
              <a:t>1</a:t>
            </a:r>
            <a:r>
              <a:rPr lang="en-US" sz="2400" dirty="0">
                <a:solidFill>
                  <a:srgbClr val="C00000"/>
                </a:solidFill>
              </a:rPr>
              <a:t>, Maria-Elena DiMaria</a:t>
            </a:r>
            <a:r>
              <a:rPr lang="en-US" sz="2400" baseline="30000" dirty="0">
                <a:solidFill>
                  <a:srgbClr val="C00000"/>
                </a:solidFill>
              </a:rPr>
              <a:t>1</a:t>
            </a:r>
            <a:r>
              <a:rPr lang="en-US" sz="2400" dirty="0">
                <a:solidFill>
                  <a:srgbClr val="C00000"/>
                </a:solidFill>
              </a:rPr>
              <a:t>, Charles A Berds</a:t>
            </a:r>
            <a:r>
              <a:rPr lang="en-US" sz="2400" baseline="30000" dirty="0">
                <a:solidFill>
                  <a:srgbClr val="C00000"/>
                </a:solidFill>
              </a:rPr>
              <a:t>1</a:t>
            </a:r>
            <a:r>
              <a:rPr lang="en-US" sz="2400" dirty="0">
                <a:solidFill>
                  <a:srgbClr val="C00000"/>
                </a:solidFill>
              </a:rPr>
              <a:t>, Cristina L Tran</a:t>
            </a:r>
            <a:r>
              <a:rPr lang="en-US" sz="2400" baseline="30000" dirty="0">
                <a:solidFill>
                  <a:srgbClr val="C00000"/>
                </a:solidFill>
              </a:rPr>
              <a:t>1</a:t>
            </a:r>
            <a:r>
              <a:rPr lang="en-US" sz="2400" dirty="0">
                <a:solidFill>
                  <a:srgbClr val="C00000"/>
                </a:solidFill>
              </a:rPr>
              <a:t>, Eric J Conover</a:t>
            </a:r>
            <a:r>
              <a:rPr lang="en-US" sz="2400" baseline="30000" dirty="0">
                <a:solidFill>
                  <a:srgbClr val="C00000"/>
                </a:solidFill>
              </a:rPr>
              <a:t>1</a:t>
            </a:r>
            <a:r>
              <a:rPr lang="en-US" sz="2400" dirty="0">
                <a:solidFill>
                  <a:srgbClr val="C00000"/>
                </a:solidFill>
              </a:rPr>
              <a:t>, Alec R Kowalski</a:t>
            </a:r>
            <a:endParaRPr lang="en-US" sz="2400" baseline="30000" dirty="0">
              <a:solidFill>
                <a:srgbClr val="C00000"/>
              </a:solidFill>
            </a:endParaRPr>
          </a:p>
          <a:p>
            <a:r>
              <a:rPr lang="en-US" sz="1900" baseline="30000" dirty="0">
                <a:solidFill>
                  <a:srgbClr val="C00000"/>
                </a:solidFill>
              </a:rPr>
              <a:t>1 </a:t>
            </a:r>
            <a:r>
              <a:rPr lang="en-US" sz="1900" dirty="0" err="1">
                <a:solidFill>
                  <a:srgbClr val="C00000"/>
                </a:solidFill>
              </a:rPr>
              <a:t>PharmD</a:t>
            </a:r>
            <a:r>
              <a:rPr lang="en-US" sz="1900" dirty="0">
                <a:solidFill>
                  <a:srgbClr val="C00000"/>
                </a:solidFill>
              </a:rPr>
              <a:t> Candidate 2013, School of Pharmacy, Bouvé College of Health Sciences, Northeastern University, Boston, MA</a:t>
            </a:r>
          </a:p>
          <a:p>
            <a:r>
              <a:rPr lang="en-US" sz="1900" dirty="0">
                <a:solidFill>
                  <a:srgbClr val="C00000"/>
                </a:solidFill>
              </a:rPr>
              <a:t>PHMD 6270: Economic Evaluation of Pharmaceuticals and Pharmacy Practice Final Project, April 2012</a:t>
            </a:r>
          </a:p>
          <a:p>
            <a:endParaRPr lang="en-US" dirty="0">
              <a:solidFill>
                <a:srgbClr val="C00000"/>
              </a:solidFill>
            </a:endParaRPr>
          </a:p>
        </p:txBody>
      </p:sp>
      <p:sp>
        <p:nvSpPr>
          <p:cNvPr id="2059" name="TextBox 11"/>
          <p:cNvSpPr txBox="1">
            <a:spLocks noChangeArrowheads="1"/>
          </p:cNvSpPr>
          <p:nvPr/>
        </p:nvSpPr>
        <p:spPr bwMode="auto">
          <a:xfrm>
            <a:off x="293914" y="3294132"/>
            <a:ext cx="6809014" cy="9272538"/>
          </a:xfrm>
          <a:prstGeom prst="rect">
            <a:avLst/>
          </a:prstGeom>
          <a:noFill/>
          <a:ln w="9525">
            <a:noFill/>
            <a:miter lim="800000"/>
            <a:headEnd/>
            <a:tailEnd/>
          </a:ln>
        </p:spPr>
        <p:txBody>
          <a:bodyPr lIns="61721" tIns="30861" rIns="61721" bIns="30861">
            <a:spAutoFit/>
          </a:bodyPr>
          <a:lstStyle/>
          <a:p>
            <a:pPr marL="340755" indent="-308608" algn="l">
              <a:buFont typeface="Arial" charset="0"/>
              <a:buChar char="•"/>
            </a:pPr>
            <a:r>
              <a:rPr lang="en-US" sz="2100" u="sng" dirty="0">
                <a:solidFill>
                  <a:schemeClr val="tx1"/>
                </a:solidFill>
              </a:rPr>
              <a:t>Atrial Fibrillation:</a:t>
            </a:r>
            <a:r>
              <a:rPr lang="en-US" sz="2100" dirty="0">
                <a:solidFill>
                  <a:schemeClr val="tx1"/>
                </a:solidFill>
              </a:rPr>
              <a:t> Atrial fibrillation affects 2.1 million Americans and is the most commonly diagnosed arrhythmia. The disease is characterized by misfiring of the atria in relation to the ventricles and is associated with increased risk of thromboembolic stroke. The disease effects 1% of the general population and up to 10% of those greater than 80 years of age. The American Heart Association estimates the total cost burden of this disease in the United States at $26 billion per year. Warfarin is considered standard of care for stroke prevention in this population; ACCP’s newest CHEST guidelines additionally consider dabigatran as standard of care.</a:t>
            </a:r>
            <a:endParaRPr lang="en-US" sz="2100" u="sng" dirty="0">
              <a:solidFill>
                <a:schemeClr val="tx1"/>
              </a:solidFill>
            </a:endParaRPr>
          </a:p>
          <a:p>
            <a:pPr marL="340755" indent="-308608" algn="l">
              <a:buFont typeface="Arial" charset="0"/>
              <a:buChar char="•"/>
            </a:pPr>
            <a:r>
              <a:rPr lang="en-US" sz="2100" u="sng" dirty="0">
                <a:solidFill>
                  <a:schemeClr val="tx1"/>
                </a:solidFill>
              </a:rPr>
              <a:t>Product name:</a:t>
            </a:r>
            <a:r>
              <a:rPr lang="en-US" sz="2100" dirty="0">
                <a:solidFill>
                  <a:schemeClr val="tx1"/>
                </a:solidFill>
              </a:rPr>
              <a:t> Rivaroxaban</a:t>
            </a:r>
          </a:p>
          <a:p>
            <a:pPr marL="340755" indent="-308608" algn="l">
              <a:buFont typeface="Arial" charset="0"/>
              <a:buChar char="•"/>
            </a:pPr>
            <a:r>
              <a:rPr lang="en-US" sz="2100" u="sng" dirty="0">
                <a:solidFill>
                  <a:schemeClr val="tx1"/>
                </a:solidFill>
              </a:rPr>
              <a:t>Mechanism of Action/Drug Class:</a:t>
            </a:r>
            <a:r>
              <a:rPr lang="en-US" sz="2100" dirty="0">
                <a:solidFill>
                  <a:schemeClr val="tx1"/>
                </a:solidFill>
              </a:rPr>
              <a:t> </a:t>
            </a:r>
            <a:br>
              <a:rPr lang="en-US" sz="2100" dirty="0">
                <a:solidFill>
                  <a:schemeClr val="tx1"/>
                </a:solidFill>
              </a:rPr>
            </a:br>
            <a:r>
              <a:rPr lang="en-US" sz="2100" dirty="0">
                <a:solidFill>
                  <a:schemeClr val="tx1"/>
                </a:solidFill>
              </a:rPr>
              <a:t>Oral anticoagulant/factor Xa inhibitor</a:t>
            </a:r>
          </a:p>
          <a:p>
            <a:pPr marL="340755" indent="-308608" algn="l">
              <a:buFont typeface="Arial" charset="0"/>
              <a:buChar char="•"/>
            </a:pPr>
            <a:r>
              <a:rPr lang="en-US" sz="2100" u="sng" dirty="0">
                <a:solidFill>
                  <a:schemeClr val="tx1"/>
                </a:solidFill>
              </a:rPr>
              <a:t>FDA Approved Indications:</a:t>
            </a:r>
            <a:r>
              <a:rPr lang="en-US" sz="2100" dirty="0">
                <a:solidFill>
                  <a:schemeClr val="tx1"/>
                </a:solidFill>
              </a:rPr>
              <a:t> </a:t>
            </a:r>
            <a:br>
              <a:rPr lang="en-US" sz="2100" dirty="0">
                <a:solidFill>
                  <a:schemeClr val="tx1"/>
                </a:solidFill>
              </a:rPr>
            </a:br>
            <a:r>
              <a:rPr lang="en-US" sz="2100" dirty="0">
                <a:solidFill>
                  <a:schemeClr val="tx1"/>
                </a:solidFill>
              </a:rPr>
              <a:t>Postoperative thromboprophylaxis in hip/knee replacement, prevention of stroke in systemic embolism in patients with non-valvular atrial fibrillation</a:t>
            </a:r>
          </a:p>
          <a:p>
            <a:pPr marL="340755" indent="-308608" algn="l">
              <a:buFont typeface="Arial" charset="0"/>
              <a:buChar char="•"/>
            </a:pPr>
            <a:r>
              <a:rPr lang="en-US" sz="2100" u="sng" dirty="0">
                <a:solidFill>
                  <a:schemeClr val="tx1"/>
                </a:solidFill>
              </a:rPr>
              <a:t>Administration:</a:t>
            </a:r>
            <a:r>
              <a:rPr lang="en-US" sz="2100" dirty="0">
                <a:solidFill>
                  <a:schemeClr val="tx1"/>
                </a:solidFill>
              </a:rPr>
              <a:t> 20 mg once daily</a:t>
            </a:r>
          </a:p>
          <a:p>
            <a:pPr marL="340755" indent="-308608" algn="l">
              <a:buFont typeface="Arial" charset="0"/>
              <a:buChar char="•"/>
            </a:pPr>
            <a:r>
              <a:rPr lang="en-US" sz="2100" u="sng" dirty="0">
                <a:solidFill>
                  <a:schemeClr val="tx1"/>
                </a:solidFill>
              </a:rPr>
              <a:t>Adverse Effects/Incidence Rates:</a:t>
            </a:r>
            <a:r>
              <a:rPr lang="en-US" sz="2100" dirty="0">
                <a:solidFill>
                  <a:schemeClr val="tx1"/>
                </a:solidFill>
              </a:rPr>
              <a:t> </a:t>
            </a:r>
            <a:br>
              <a:rPr lang="en-US" sz="2100" dirty="0">
                <a:solidFill>
                  <a:schemeClr val="tx1"/>
                </a:solidFill>
              </a:rPr>
            </a:br>
            <a:r>
              <a:rPr lang="en-US" sz="2100" dirty="0">
                <a:solidFill>
                  <a:schemeClr val="tx1"/>
                </a:solidFill>
              </a:rPr>
              <a:t>Clinically relevant bleeding (20.7%), major bleeding (5.6%), pruritus (2.1%), blister (1.4%), fatal bleeding (0.4%)</a:t>
            </a:r>
          </a:p>
        </p:txBody>
      </p:sp>
      <p:sp>
        <p:nvSpPr>
          <p:cNvPr id="2061" name="TextBox 11"/>
          <p:cNvSpPr txBox="1">
            <a:spLocks noChangeArrowheads="1"/>
          </p:cNvSpPr>
          <p:nvPr/>
        </p:nvSpPr>
        <p:spPr bwMode="auto">
          <a:xfrm>
            <a:off x="7151914" y="9897098"/>
            <a:ext cx="13650685" cy="1077987"/>
          </a:xfrm>
          <a:prstGeom prst="rect">
            <a:avLst/>
          </a:prstGeom>
          <a:noFill/>
          <a:ln w="9525">
            <a:noFill/>
            <a:miter lim="800000"/>
            <a:headEnd/>
            <a:tailEnd/>
          </a:ln>
        </p:spPr>
        <p:txBody>
          <a:bodyPr wrap="square" lIns="61721" tIns="30861" rIns="61721" bIns="30861">
            <a:spAutoFit/>
          </a:bodyPr>
          <a:lstStyle/>
          <a:p>
            <a:pPr algn="l"/>
            <a:r>
              <a:rPr lang="en-US" sz="2200" b="1" dirty="0">
                <a:solidFill>
                  <a:schemeClr val="tx1"/>
                </a:solidFill>
              </a:rPr>
              <a:t>Search engine: Pubmed; Search Terms: (“warfarin” OR “dabigatran” OR “rivaroxaban”) AND “atrial fibrillation” AND (“cost*” OR “econ*” OR “budget.”) Limits: English, human. Search results: 249 studies. Inclusion criteria:  economic evaluations of 1+ oral anticoagulants</a:t>
            </a:r>
            <a:endParaRPr lang="en-US" sz="2200" dirty="0">
              <a:solidFill>
                <a:schemeClr val="tx1"/>
              </a:solidFill>
            </a:endParaRPr>
          </a:p>
        </p:txBody>
      </p:sp>
      <p:sp>
        <p:nvSpPr>
          <p:cNvPr id="2068" name="Text Box 2422"/>
          <p:cNvSpPr txBox="1">
            <a:spLocks noChangeArrowheads="1"/>
          </p:cNvSpPr>
          <p:nvPr/>
        </p:nvSpPr>
        <p:spPr bwMode="auto">
          <a:xfrm>
            <a:off x="20802602" y="2628900"/>
            <a:ext cx="12066816" cy="614232"/>
          </a:xfrm>
          <a:prstGeom prst="rect">
            <a:avLst/>
          </a:prstGeom>
          <a:solidFill>
            <a:srgbClr val="CC0000"/>
          </a:solidFill>
          <a:ln w="76200" cmpd="tri">
            <a:noFill/>
            <a:miter lim="800000"/>
            <a:headEnd/>
            <a:tailEnd/>
          </a:ln>
        </p:spPr>
        <p:txBody>
          <a:bodyPr wrap="square" lIns="90132" tIns="45066" rIns="90132" bIns="45066">
            <a:spAutoFit/>
          </a:bodyPr>
          <a:lstStyle/>
          <a:p>
            <a:r>
              <a:rPr lang="en-US" sz="3400" b="1" i="1" dirty="0"/>
              <a:t>Budget Impact Analysis</a:t>
            </a:r>
          </a:p>
        </p:txBody>
      </p:sp>
      <p:sp>
        <p:nvSpPr>
          <p:cNvPr id="2069" name="Text Box 2422"/>
          <p:cNvSpPr txBox="1">
            <a:spLocks noChangeArrowheads="1"/>
          </p:cNvSpPr>
          <p:nvPr/>
        </p:nvSpPr>
        <p:spPr bwMode="auto">
          <a:xfrm>
            <a:off x="20802602" y="13058655"/>
            <a:ext cx="12066815" cy="614232"/>
          </a:xfrm>
          <a:prstGeom prst="rect">
            <a:avLst/>
          </a:prstGeom>
          <a:solidFill>
            <a:srgbClr val="CC0000"/>
          </a:solidFill>
          <a:ln w="76200" cmpd="tri">
            <a:noFill/>
            <a:miter lim="800000"/>
            <a:headEnd/>
            <a:tailEnd/>
          </a:ln>
        </p:spPr>
        <p:txBody>
          <a:bodyPr wrap="square" lIns="90132" tIns="45066" rIns="90132" bIns="45066">
            <a:spAutoFit/>
          </a:bodyPr>
          <a:lstStyle/>
          <a:p>
            <a:r>
              <a:rPr lang="en-US" sz="3400" b="1" i="1" dirty="0"/>
              <a:t>Conclusions</a:t>
            </a:r>
          </a:p>
        </p:txBody>
      </p:sp>
      <p:sp>
        <p:nvSpPr>
          <p:cNvPr id="22" name="TextBox 11"/>
          <p:cNvSpPr txBox="1">
            <a:spLocks noChangeArrowheads="1"/>
          </p:cNvSpPr>
          <p:nvPr/>
        </p:nvSpPr>
        <p:spPr bwMode="auto">
          <a:xfrm>
            <a:off x="57148" y="12873784"/>
            <a:ext cx="7045779" cy="1924373"/>
          </a:xfrm>
          <a:prstGeom prst="rect">
            <a:avLst/>
          </a:prstGeom>
          <a:noFill/>
          <a:ln w="9525">
            <a:noFill/>
            <a:miter lim="800000"/>
            <a:headEnd/>
            <a:tailEnd/>
          </a:ln>
        </p:spPr>
        <p:txBody>
          <a:bodyPr wrap="square" lIns="61721" tIns="30861" rIns="61721" bIns="30861">
            <a:spAutoFit/>
          </a:bodyPr>
          <a:lstStyle/>
          <a:p>
            <a:pPr marL="340755" indent="-308608" algn="l">
              <a:buFont typeface="Arial" charset="0"/>
              <a:buChar char="•"/>
            </a:pPr>
            <a:r>
              <a:rPr lang="en-US" sz="2200" dirty="0">
                <a:solidFill>
                  <a:schemeClr val="tx1"/>
                </a:solidFill>
              </a:rPr>
              <a:t>To provide all necessary information to make a formulary decision on the use of rivaroxaban for stroke prophylaxis in patients with atrial fibrillation</a:t>
            </a:r>
          </a:p>
          <a:p>
            <a:pPr marL="340755" indent="-308608" algn="l">
              <a:buFont typeface="Arial" charset="0"/>
              <a:buChar char="•"/>
            </a:pPr>
            <a:r>
              <a:rPr lang="en-US" sz="2200" dirty="0">
                <a:solidFill>
                  <a:schemeClr val="tx1"/>
                </a:solidFill>
              </a:rPr>
              <a:t>To perform a Budget Impact Analysis from the perspective of </a:t>
            </a:r>
            <a:r>
              <a:rPr lang="en-US" sz="2200">
                <a:solidFill>
                  <a:schemeClr val="tx1"/>
                </a:solidFill>
              </a:rPr>
              <a:t>the Veterans </a:t>
            </a:r>
            <a:r>
              <a:rPr lang="en-US" sz="2200" dirty="0">
                <a:solidFill>
                  <a:schemeClr val="tx1"/>
                </a:solidFill>
              </a:rPr>
              <a:t>Affairs</a:t>
            </a:r>
          </a:p>
        </p:txBody>
      </p:sp>
      <p:pic>
        <p:nvPicPr>
          <p:cNvPr id="24" name="Picture 23"/>
          <p:cNvPicPr/>
          <p:nvPr/>
        </p:nvPicPr>
        <p:blipFill>
          <a:blip r:embed="rId6" cstate="print"/>
          <a:srcRect/>
          <a:stretch>
            <a:fillRect/>
          </a:stretch>
        </p:blipFill>
        <p:spPr bwMode="auto">
          <a:xfrm>
            <a:off x="304800" y="533400"/>
            <a:ext cx="10591800" cy="1676400"/>
          </a:xfrm>
          <a:prstGeom prst="rect">
            <a:avLst/>
          </a:prstGeom>
          <a:noFill/>
          <a:ln w="9525">
            <a:noFill/>
            <a:miter lim="800000"/>
            <a:headEnd/>
            <a:tailEnd/>
          </a:ln>
        </p:spPr>
      </p:pic>
      <p:sp>
        <p:nvSpPr>
          <p:cNvPr id="25" name="Text Box 6"/>
          <p:cNvSpPr txBox="1">
            <a:spLocks noChangeArrowheads="1"/>
          </p:cNvSpPr>
          <p:nvPr/>
        </p:nvSpPr>
        <p:spPr bwMode="auto">
          <a:xfrm>
            <a:off x="0" y="14830686"/>
            <a:ext cx="7102926" cy="614232"/>
          </a:xfrm>
          <a:prstGeom prst="rect">
            <a:avLst/>
          </a:prstGeom>
          <a:solidFill>
            <a:srgbClr val="CC0000"/>
          </a:solidFill>
          <a:ln w="76200" cmpd="tri">
            <a:noFill/>
            <a:miter lim="800000"/>
            <a:headEnd/>
            <a:tailEnd/>
          </a:ln>
        </p:spPr>
        <p:txBody>
          <a:bodyPr wrap="square" lIns="90132" tIns="45066" rIns="90132" bIns="45066">
            <a:spAutoFit/>
          </a:bodyPr>
          <a:lstStyle/>
          <a:p>
            <a:r>
              <a:rPr lang="en-US" sz="3400" b="1" i="1" dirty="0"/>
              <a:t>Acknowledgements</a:t>
            </a:r>
          </a:p>
        </p:txBody>
      </p:sp>
      <p:sp>
        <p:nvSpPr>
          <p:cNvPr id="26" name="TextBox 11"/>
          <p:cNvSpPr txBox="1">
            <a:spLocks noChangeArrowheads="1"/>
          </p:cNvSpPr>
          <p:nvPr/>
        </p:nvSpPr>
        <p:spPr bwMode="auto">
          <a:xfrm>
            <a:off x="146958" y="15468600"/>
            <a:ext cx="7068230" cy="739433"/>
          </a:xfrm>
          <a:prstGeom prst="rect">
            <a:avLst/>
          </a:prstGeom>
          <a:noFill/>
          <a:ln w="9525">
            <a:noFill/>
            <a:miter lim="800000"/>
            <a:headEnd/>
            <a:tailEnd/>
          </a:ln>
        </p:spPr>
        <p:txBody>
          <a:bodyPr wrap="square" lIns="61721" tIns="30861" rIns="61721" bIns="30861">
            <a:spAutoFit/>
          </a:bodyPr>
          <a:lstStyle/>
          <a:p>
            <a:pPr marL="340755" indent="-308608" algn="l">
              <a:buFont typeface="Arial" charset="0"/>
              <a:buChar char="•"/>
            </a:pPr>
            <a:r>
              <a:rPr lang="en-US" sz="2200" dirty="0">
                <a:solidFill>
                  <a:schemeClr val="tx1"/>
                </a:solidFill>
              </a:rPr>
              <a:t>The researchers would like to thank Dr. Roger Edwards for his contributions to this project.</a:t>
            </a:r>
          </a:p>
        </p:txBody>
      </p:sp>
      <p:sp>
        <p:nvSpPr>
          <p:cNvPr id="27" name="TextBox 11"/>
          <p:cNvSpPr txBox="1">
            <a:spLocks noChangeArrowheads="1"/>
          </p:cNvSpPr>
          <p:nvPr/>
        </p:nvSpPr>
        <p:spPr bwMode="auto">
          <a:xfrm>
            <a:off x="7122320" y="3372961"/>
            <a:ext cx="13680280" cy="1077987"/>
          </a:xfrm>
          <a:prstGeom prst="rect">
            <a:avLst/>
          </a:prstGeom>
          <a:noFill/>
          <a:ln w="9525">
            <a:noFill/>
            <a:miter lim="800000"/>
            <a:headEnd/>
            <a:tailEnd/>
          </a:ln>
        </p:spPr>
        <p:txBody>
          <a:bodyPr wrap="square" lIns="61721" tIns="30861" rIns="61721" bIns="30861">
            <a:spAutoFit/>
          </a:bodyPr>
          <a:lstStyle/>
          <a:p>
            <a:pPr algn="l"/>
            <a:r>
              <a:rPr lang="en-US" sz="2200" b="1" dirty="0">
                <a:solidFill>
                  <a:schemeClr val="tx1"/>
                </a:solidFill>
              </a:rPr>
              <a:t>Search engine: Pubmed; Search Terms: (“warfarin” OR “dabigatran” OR “rivaroxaban”) AND “atrial fibrillation” Limits: English, clinical trial, human. Search results: 2 studies. Inclusion criteria: Needed to be primary studies involving 2+ oral anticoagulants</a:t>
            </a:r>
            <a:endParaRPr lang="en-US" sz="22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46630805"/>
              </p:ext>
            </p:extLst>
          </p:nvPr>
        </p:nvGraphicFramePr>
        <p:xfrm>
          <a:off x="7165541" y="4450948"/>
          <a:ext cx="13598959" cy="4673600"/>
        </p:xfrm>
        <a:graphic>
          <a:graphicData uri="http://schemas.openxmlformats.org/drawingml/2006/table">
            <a:tbl>
              <a:tblPr firstRow="1" bandRow="1">
                <a:tableStyleId>{5C22544A-7EE6-4342-B048-85BDC9FD1C3A}</a:tableStyleId>
              </a:tblPr>
              <a:tblGrid>
                <a:gridCol w="1896057">
                  <a:extLst>
                    <a:ext uri="{9D8B030D-6E8A-4147-A177-3AD203B41FA5}">
                      <a16:colId xmlns:a16="http://schemas.microsoft.com/office/drawing/2014/main" val="20000"/>
                    </a:ext>
                  </a:extLst>
                </a:gridCol>
                <a:gridCol w="5168918">
                  <a:extLst>
                    <a:ext uri="{9D8B030D-6E8A-4147-A177-3AD203B41FA5}">
                      <a16:colId xmlns:a16="http://schemas.microsoft.com/office/drawing/2014/main" val="20001"/>
                    </a:ext>
                  </a:extLst>
                </a:gridCol>
                <a:gridCol w="6533984">
                  <a:extLst>
                    <a:ext uri="{9D8B030D-6E8A-4147-A177-3AD203B41FA5}">
                      <a16:colId xmlns:a16="http://schemas.microsoft.com/office/drawing/2014/main" val="20002"/>
                    </a:ext>
                  </a:extLst>
                </a:gridCol>
              </a:tblGrid>
              <a:tr h="370840">
                <a:tc>
                  <a:txBody>
                    <a:bodyPr/>
                    <a:lstStyle/>
                    <a:p>
                      <a:r>
                        <a:rPr lang="en-US" dirty="0">
                          <a:latin typeface="Arial" pitchFamily="34" charset="0"/>
                          <a:cs typeface="Arial" pitchFamily="34" charset="0"/>
                        </a:rPr>
                        <a:t>Study</a:t>
                      </a:r>
                    </a:p>
                  </a:txBody>
                  <a:tcPr>
                    <a:solidFill>
                      <a:srgbClr val="CC0000"/>
                    </a:solidFill>
                  </a:tcPr>
                </a:tc>
                <a:tc>
                  <a:txBody>
                    <a:bodyPr/>
                    <a:lstStyle/>
                    <a:p>
                      <a:r>
                        <a:rPr lang="en-US" dirty="0">
                          <a:latin typeface="Arial" pitchFamily="34" charset="0"/>
                          <a:cs typeface="Arial" pitchFamily="34" charset="0"/>
                        </a:rPr>
                        <a:t>ROCKET-AF</a:t>
                      </a:r>
                    </a:p>
                  </a:txBody>
                  <a:tcPr>
                    <a:solidFill>
                      <a:srgbClr val="CC0000"/>
                    </a:solidFill>
                  </a:tcPr>
                </a:tc>
                <a:tc>
                  <a:txBody>
                    <a:bodyPr/>
                    <a:lstStyle/>
                    <a:p>
                      <a:r>
                        <a:rPr lang="en-US" dirty="0">
                          <a:latin typeface="Arial" pitchFamily="34" charset="0"/>
                          <a:cs typeface="Arial" pitchFamily="34" charset="0"/>
                        </a:rPr>
                        <a:t>RE-LY</a:t>
                      </a:r>
                    </a:p>
                  </a:txBody>
                  <a:tcPr>
                    <a:solidFill>
                      <a:srgbClr val="CC0000"/>
                    </a:solidFill>
                  </a:tcPr>
                </a:tc>
                <a:extLst>
                  <a:ext uri="{0D108BD9-81ED-4DB2-BD59-A6C34878D82A}">
                    <a16:rowId xmlns:a16="http://schemas.microsoft.com/office/drawing/2014/main" val="10000"/>
                  </a:ext>
                </a:extLst>
              </a:tr>
              <a:tr h="370840">
                <a:tc>
                  <a:txBody>
                    <a:bodyPr/>
                    <a:lstStyle/>
                    <a:p>
                      <a:r>
                        <a:rPr lang="en-US" dirty="0">
                          <a:latin typeface="Arial" pitchFamily="34" charset="0"/>
                          <a:cs typeface="Arial" pitchFamily="34" charset="0"/>
                        </a:rPr>
                        <a:t>Drug Regimen</a:t>
                      </a:r>
                    </a:p>
                  </a:txBody>
                  <a:tcPr/>
                </a:tc>
                <a:tc>
                  <a:txBody>
                    <a:bodyPr/>
                    <a:lstStyle/>
                    <a:p>
                      <a:r>
                        <a:rPr lang="en-US" dirty="0">
                          <a:latin typeface="Arial" pitchFamily="34" charset="0"/>
                          <a:cs typeface="Arial" pitchFamily="34" charset="0"/>
                        </a:rPr>
                        <a:t>Rivaroxaban</a:t>
                      </a:r>
                      <a:r>
                        <a:rPr lang="en-US" baseline="0" dirty="0">
                          <a:latin typeface="Arial" pitchFamily="34" charset="0"/>
                          <a:cs typeface="Arial" pitchFamily="34" charset="0"/>
                        </a:rPr>
                        <a:t> 20mg (or 15mg) daily, warfarin titrated to INR of 2-3</a:t>
                      </a:r>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Dabigatran 110mg</a:t>
                      </a:r>
                      <a:r>
                        <a:rPr lang="en-US" baseline="0" dirty="0">
                          <a:latin typeface="Arial" pitchFamily="34" charset="0"/>
                          <a:cs typeface="Arial" pitchFamily="34" charset="0"/>
                        </a:rPr>
                        <a:t> BID, dabigatran 150mg BID, warfarin titrated to INR of 2-3</a:t>
                      </a:r>
                      <a:endParaRPr lang="en-US" dirty="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r>
                        <a:rPr lang="en-US" dirty="0">
                          <a:latin typeface="Arial" pitchFamily="34" charset="0"/>
                          <a:cs typeface="Arial" pitchFamily="34" charset="0"/>
                        </a:rPr>
                        <a:t>n</a:t>
                      </a:r>
                    </a:p>
                  </a:txBody>
                  <a:tcPr/>
                </a:tc>
                <a:tc>
                  <a:txBody>
                    <a:bodyPr/>
                    <a:lstStyle/>
                    <a:p>
                      <a:r>
                        <a:rPr lang="en-US" dirty="0">
                          <a:latin typeface="Arial" pitchFamily="34" charset="0"/>
                          <a:cs typeface="Arial" pitchFamily="34" charset="0"/>
                        </a:rPr>
                        <a:t>14,264</a:t>
                      </a:r>
                    </a:p>
                  </a:txBody>
                  <a:tcPr/>
                </a:tc>
                <a:tc>
                  <a:txBody>
                    <a:bodyPr/>
                    <a:lstStyle/>
                    <a:p>
                      <a:r>
                        <a:rPr lang="en-US" dirty="0">
                          <a:latin typeface="Arial" pitchFamily="34" charset="0"/>
                          <a:cs typeface="Arial" pitchFamily="34" charset="0"/>
                        </a:rPr>
                        <a:t>18,113</a:t>
                      </a:r>
                    </a:p>
                  </a:txBody>
                  <a:tcPr/>
                </a:tc>
                <a:extLst>
                  <a:ext uri="{0D108BD9-81ED-4DB2-BD59-A6C34878D82A}">
                    <a16:rowId xmlns:a16="http://schemas.microsoft.com/office/drawing/2014/main" val="10002"/>
                  </a:ext>
                </a:extLst>
              </a:tr>
              <a:tr h="370840">
                <a:tc>
                  <a:txBody>
                    <a:bodyPr/>
                    <a:lstStyle/>
                    <a:p>
                      <a:r>
                        <a:rPr lang="en-US" dirty="0">
                          <a:latin typeface="Arial" pitchFamily="34" charset="0"/>
                          <a:cs typeface="Arial" pitchFamily="34" charset="0"/>
                        </a:rPr>
                        <a:t>Duration (weeks)</a:t>
                      </a:r>
                    </a:p>
                  </a:txBody>
                  <a:tcPr/>
                </a:tc>
                <a:tc>
                  <a:txBody>
                    <a:bodyPr/>
                    <a:lstStyle/>
                    <a:p>
                      <a:r>
                        <a:rPr lang="en-US" dirty="0">
                          <a:latin typeface="Arial" pitchFamily="34" charset="0"/>
                          <a:cs typeface="Arial" pitchFamily="34" charset="0"/>
                        </a:rPr>
                        <a:t>101</a:t>
                      </a:r>
                    </a:p>
                  </a:txBody>
                  <a:tcPr/>
                </a:tc>
                <a:tc>
                  <a:txBody>
                    <a:bodyPr/>
                    <a:lstStyle/>
                    <a:p>
                      <a:r>
                        <a:rPr lang="en-US" dirty="0">
                          <a:latin typeface="Arial" pitchFamily="34" charset="0"/>
                          <a:cs typeface="Arial" pitchFamily="34" charset="0"/>
                        </a:rPr>
                        <a:t>104-105 weeks</a:t>
                      </a:r>
                    </a:p>
                  </a:txBody>
                  <a:tcPr/>
                </a:tc>
                <a:extLst>
                  <a:ext uri="{0D108BD9-81ED-4DB2-BD59-A6C34878D82A}">
                    <a16:rowId xmlns:a16="http://schemas.microsoft.com/office/drawing/2014/main" val="10003"/>
                  </a:ext>
                </a:extLst>
              </a:tr>
              <a:tr h="370840">
                <a:tc>
                  <a:txBody>
                    <a:bodyPr/>
                    <a:lstStyle/>
                    <a:p>
                      <a:r>
                        <a:rPr lang="en-US" dirty="0">
                          <a:latin typeface="Arial" pitchFamily="34" charset="0"/>
                          <a:cs typeface="Arial" pitchFamily="34" charset="0"/>
                        </a:rPr>
                        <a:t>Design</a:t>
                      </a:r>
                    </a:p>
                  </a:txBody>
                  <a:tcPr/>
                </a:tc>
                <a:tc>
                  <a:txBody>
                    <a:bodyPr/>
                    <a:lstStyle/>
                    <a:p>
                      <a:r>
                        <a:rPr lang="en-US" dirty="0">
                          <a:latin typeface="Arial" pitchFamily="34" charset="0"/>
                          <a:cs typeface="Arial" pitchFamily="34" charset="0"/>
                        </a:rPr>
                        <a:t>Phase III,</a:t>
                      </a:r>
                      <a:r>
                        <a:rPr lang="en-US" baseline="0" dirty="0">
                          <a:latin typeface="Arial" pitchFamily="34" charset="0"/>
                          <a:cs typeface="Arial" pitchFamily="34" charset="0"/>
                        </a:rPr>
                        <a:t> multi-center, non-inferiority RCT. Double-blinded among all therapies. Compared rivaroxaban to warfarin in patients with non-valvular atrial fibrillation.</a:t>
                      </a:r>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Phase II</a:t>
                      </a:r>
                      <a:r>
                        <a:rPr lang="en-US" baseline="0" dirty="0">
                          <a:latin typeface="Arial" pitchFamily="34" charset="0"/>
                          <a:cs typeface="Arial" pitchFamily="34" charset="0"/>
                        </a:rPr>
                        <a:t>I, multi-center, non-inferiority/superiority RCT. Double-blinded between dabigatran doses for patients taking dabigatran but unblinded for patients taking warfarin. Compared dabigatran to warfarin in patients with non-valvular atrial fibrillation.</a:t>
                      </a:r>
                      <a:endParaRPr lang="en-US" dirty="0">
                        <a:latin typeface="Arial" pitchFamily="34" charset="0"/>
                        <a:cs typeface="Arial" pitchFamily="34" charset="0"/>
                      </a:endParaRPr>
                    </a:p>
                  </a:txBody>
                  <a:tcPr/>
                </a:tc>
                <a:extLst>
                  <a:ext uri="{0D108BD9-81ED-4DB2-BD59-A6C34878D82A}">
                    <a16:rowId xmlns:a16="http://schemas.microsoft.com/office/drawing/2014/main" val="10004"/>
                  </a:ext>
                </a:extLst>
              </a:tr>
              <a:tr h="370840">
                <a:tc>
                  <a:txBody>
                    <a:bodyPr/>
                    <a:lstStyle/>
                    <a:p>
                      <a:r>
                        <a:rPr lang="en-US" dirty="0">
                          <a:latin typeface="Arial" pitchFamily="34" charset="0"/>
                          <a:cs typeface="Arial" pitchFamily="34" charset="0"/>
                        </a:rPr>
                        <a:t>Endpoints,</a:t>
                      </a:r>
                      <a:r>
                        <a:rPr lang="en-US" baseline="0" dirty="0">
                          <a:latin typeface="Arial" pitchFamily="34" charset="0"/>
                          <a:cs typeface="Arial" pitchFamily="34" charset="0"/>
                        </a:rPr>
                        <a:t> Results, Comments</a:t>
                      </a:r>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Primary outcome: stroke</a:t>
                      </a:r>
                      <a:r>
                        <a:rPr lang="en-US" baseline="0" dirty="0">
                          <a:latin typeface="Arial" pitchFamily="34" charset="0"/>
                          <a:cs typeface="Arial" pitchFamily="34" charset="0"/>
                        </a:rPr>
                        <a:t> or systemic embolism</a:t>
                      </a:r>
                      <a:endParaRPr lang="en-US" dirty="0">
                        <a:latin typeface="Arial" pitchFamily="34" charset="0"/>
                        <a:cs typeface="Arial" pitchFamily="34" charset="0"/>
                      </a:endParaRPr>
                    </a:p>
                    <a:p>
                      <a:r>
                        <a:rPr lang="en-US" dirty="0">
                          <a:latin typeface="Arial" pitchFamily="34" charset="0"/>
                          <a:cs typeface="Arial" pitchFamily="34" charset="0"/>
                        </a:rPr>
                        <a:t>Results: 1.7% in rivaroxaban</a:t>
                      </a:r>
                      <a:r>
                        <a:rPr lang="en-US" baseline="0" dirty="0">
                          <a:latin typeface="Arial" pitchFamily="34" charset="0"/>
                          <a:cs typeface="Arial" pitchFamily="34" charset="0"/>
                        </a:rPr>
                        <a:t> group, 2.2% in warfarin group (p&lt;0.001 for non-inferiority). </a:t>
                      </a:r>
                      <a:endParaRPr lang="en-US" dirty="0">
                        <a:latin typeface="Arial" pitchFamily="34" charset="0"/>
                        <a:cs typeface="Arial" pitchFamily="34" charset="0"/>
                      </a:endParaRPr>
                    </a:p>
                  </a:txBody>
                  <a:tcPr/>
                </a:tc>
                <a:tc>
                  <a:txBody>
                    <a:bodyPr/>
                    <a:lstStyle/>
                    <a:p>
                      <a:pPr marL="0" marR="0" indent="0" algn="l" defTabSz="901321" rtl="0" eaLnBrk="1" fontAlgn="auto" latinLnBrk="0" hangingPunct="1">
                        <a:lnSpc>
                          <a:spcPct val="100000"/>
                        </a:lnSpc>
                        <a:spcBef>
                          <a:spcPts val="0"/>
                        </a:spcBef>
                        <a:spcAft>
                          <a:spcPts val="0"/>
                        </a:spcAft>
                        <a:buClrTx/>
                        <a:buSzTx/>
                        <a:buFontTx/>
                        <a:buNone/>
                        <a:tabLst/>
                        <a:defRPr/>
                      </a:pPr>
                      <a:r>
                        <a:rPr lang="en-US" dirty="0">
                          <a:latin typeface="Arial" pitchFamily="34" charset="0"/>
                          <a:cs typeface="Arial" pitchFamily="34" charset="0"/>
                        </a:rPr>
                        <a:t>Primary outcome: stroke or systemic</a:t>
                      </a:r>
                      <a:r>
                        <a:rPr lang="en-US" baseline="0" dirty="0">
                          <a:latin typeface="Arial" pitchFamily="34" charset="0"/>
                          <a:cs typeface="Arial" pitchFamily="34" charset="0"/>
                        </a:rPr>
                        <a:t> embolism</a:t>
                      </a:r>
                      <a:br>
                        <a:rPr lang="en-US" baseline="0" dirty="0">
                          <a:latin typeface="Arial" pitchFamily="34" charset="0"/>
                          <a:cs typeface="Arial" pitchFamily="34" charset="0"/>
                        </a:rPr>
                      </a:br>
                      <a:r>
                        <a:rPr lang="en-US" baseline="0" dirty="0">
                          <a:latin typeface="Arial" pitchFamily="34" charset="0"/>
                          <a:cs typeface="Arial" pitchFamily="34" charset="0"/>
                        </a:rPr>
                        <a:t>Results: 1.69% in warfarin group, 1.53% in dabigatran 110mg group, 1.11% in dabigatran 150mg group. (p&lt;0.001 for non-inferiority). NNT = 172</a:t>
                      </a:r>
                      <a:endParaRPr lang="en-US" dirty="0">
                        <a:latin typeface="Arial" pitchFamily="34" charset="0"/>
                        <a:cs typeface="Arial" pitchFamily="34" charset="0"/>
                      </a:endParaRPr>
                    </a:p>
                  </a:txBody>
                  <a:tcPr/>
                </a:tc>
                <a:extLst>
                  <a:ext uri="{0D108BD9-81ED-4DB2-BD59-A6C34878D82A}">
                    <a16:rowId xmlns:a16="http://schemas.microsoft.com/office/drawing/2014/main" val="10005"/>
                  </a:ext>
                </a:extLst>
              </a:tr>
            </a:tbl>
          </a:graphicData>
        </a:graphic>
      </p:graphicFrame>
      <p:sp>
        <p:nvSpPr>
          <p:cNvPr id="30" name="Text Box 6"/>
          <p:cNvSpPr txBox="1">
            <a:spLocks noChangeArrowheads="1"/>
          </p:cNvSpPr>
          <p:nvPr/>
        </p:nvSpPr>
        <p:spPr bwMode="auto">
          <a:xfrm>
            <a:off x="7151913" y="9281207"/>
            <a:ext cx="13612587" cy="614232"/>
          </a:xfrm>
          <a:prstGeom prst="rect">
            <a:avLst/>
          </a:prstGeom>
          <a:solidFill>
            <a:srgbClr val="CC0000"/>
          </a:solidFill>
          <a:ln w="76200" cmpd="tri">
            <a:noFill/>
            <a:miter lim="800000"/>
            <a:headEnd/>
            <a:tailEnd/>
          </a:ln>
        </p:spPr>
        <p:txBody>
          <a:bodyPr wrap="square" lIns="90132" tIns="45066" rIns="90132" bIns="45066">
            <a:spAutoFit/>
          </a:bodyPr>
          <a:lstStyle/>
          <a:p>
            <a:r>
              <a:rPr lang="en-US" sz="3400" b="1" i="1" dirty="0"/>
              <a:t>Supporting Economic Evidence</a:t>
            </a:r>
          </a:p>
        </p:txBody>
      </p:sp>
      <p:graphicFrame>
        <p:nvGraphicFramePr>
          <p:cNvPr id="5" name="Table 4"/>
          <p:cNvGraphicFramePr>
            <a:graphicFrameLocks noGrp="1"/>
          </p:cNvGraphicFramePr>
          <p:nvPr>
            <p:extLst>
              <p:ext uri="{D42A27DB-BD31-4B8C-83A1-F6EECF244321}">
                <p14:modId xmlns:p14="http://schemas.microsoft.com/office/powerpoint/2010/main" val="3512798346"/>
              </p:ext>
            </p:extLst>
          </p:nvPr>
        </p:nvGraphicFramePr>
        <p:xfrm>
          <a:off x="7151915" y="10942715"/>
          <a:ext cx="13612584" cy="5447064"/>
        </p:xfrm>
        <a:graphic>
          <a:graphicData uri="http://schemas.openxmlformats.org/drawingml/2006/table">
            <a:tbl>
              <a:tblPr firstRow="1" bandRow="1">
                <a:tableStyleId>{5C22544A-7EE6-4342-B048-85BDC9FD1C3A}</a:tableStyleId>
              </a:tblPr>
              <a:tblGrid>
                <a:gridCol w="3144899">
                  <a:extLst>
                    <a:ext uri="{9D8B030D-6E8A-4147-A177-3AD203B41FA5}">
                      <a16:colId xmlns:a16="http://schemas.microsoft.com/office/drawing/2014/main" val="20000"/>
                    </a:ext>
                  </a:extLst>
                </a:gridCol>
                <a:gridCol w="3144899">
                  <a:extLst>
                    <a:ext uri="{9D8B030D-6E8A-4147-A177-3AD203B41FA5}">
                      <a16:colId xmlns:a16="http://schemas.microsoft.com/office/drawing/2014/main" val="20001"/>
                    </a:ext>
                  </a:extLst>
                </a:gridCol>
                <a:gridCol w="3144899">
                  <a:extLst>
                    <a:ext uri="{9D8B030D-6E8A-4147-A177-3AD203B41FA5}">
                      <a16:colId xmlns:a16="http://schemas.microsoft.com/office/drawing/2014/main" val="20002"/>
                    </a:ext>
                  </a:extLst>
                </a:gridCol>
                <a:gridCol w="4177887">
                  <a:extLst>
                    <a:ext uri="{9D8B030D-6E8A-4147-A177-3AD203B41FA5}">
                      <a16:colId xmlns:a16="http://schemas.microsoft.com/office/drawing/2014/main" val="20003"/>
                    </a:ext>
                  </a:extLst>
                </a:gridCol>
              </a:tblGrid>
              <a:tr h="364722">
                <a:tc>
                  <a:txBody>
                    <a:bodyPr/>
                    <a:lstStyle/>
                    <a:p>
                      <a:r>
                        <a:rPr lang="en-US" sz="1600" dirty="0">
                          <a:latin typeface="Arial" pitchFamily="34" charset="0"/>
                          <a:cs typeface="Arial" pitchFamily="34" charset="0"/>
                        </a:rPr>
                        <a:t>Study Title</a:t>
                      </a:r>
                    </a:p>
                  </a:txBody>
                  <a:tcPr>
                    <a:solidFill>
                      <a:srgbClr val="C00000"/>
                    </a:solidFill>
                  </a:tcPr>
                </a:tc>
                <a:tc>
                  <a:txBody>
                    <a:bodyPr/>
                    <a:lstStyle/>
                    <a:p>
                      <a:r>
                        <a:rPr lang="en-US" sz="1600" dirty="0">
                          <a:latin typeface="Arial" pitchFamily="34" charset="0"/>
                          <a:cs typeface="Arial" pitchFamily="34" charset="0"/>
                        </a:rPr>
                        <a:t>Design/Compared</a:t>
                      </a:r>
                      <a:r>
                        <a:rPr lang="en-US" sz="1600" baseline="0" dirty="0">
                          <a:latin typeface="Arial" pitchFamily="34" charset="0"/>
                          <a:cs typeface="Arial" pitchFamily="34" charset="0"/>
                        </a:rPr>
                        <a:t> Treatments</a:t>
                      </a:r>
                      <a:endParaRPr lang="en-US" sz="1600" dirty="0">
                        <a:latin typeface="Arial" pitchFamily="34" charset="0"/>
                        <a:cs typeface="Arial" pitchFamily="34" charset="0"/>
                      </a:endParaRPr>
                    </a:p>
                  </a:txBody>
                  <a:tcPr>
                    <a:solidFill>
                      <a:srgbClr val="C00000"/>
                    </a:solidFill>
                  </a:tcPr>
                </a:tc>
                <a:tc>
                  <a:txBody>
                    <a:bodyPr/>
                    <a:lstStyle/>
                    <a:p>
                      <a:r>
                        <a:rPr lang="en-US" sz="1600" dirty="0">
                          <a:latin typeface="Arial" pitchFamily="34" charset="0"/>
                          <a:cs typeface="Arial" pitchFamily="34" charset="0"/>
                        </a:rPr>
                        <a:t>Results</a:t>
                      </a:r>
                    </a:p>
                  </a:txBody>
                  <a:tcPr>
                    <a:solidFill>
                      <a:srgbClr val="C00000"/>
                    </a:solidFill>
                  </a:tcPr>
                </a:tc>
                <a:tc>
                  <a:txBody>
                    <a:bodyPr/>
                    <a:lstStyle/>
                    <a:p>
                      <a:r>
                        <a:rPr lang="en-US" sz="1600" dirty="0">
                          <a:latin typeface="Arial" pitchFamily="34" charset="0"/>
                          <a:cs typeface="Arial" pitchFamily="34" charset="0"/>
                        </a:rPr>
                        <a:t>Strength of Literature</a:t>
                      </a:r>
                    </a:p>
                  </a:txBody>
                  <a:tcPr>
                    <a:solidFill>
                      <a:srgbClr val="C00000"/>
                    </a:solidFill>
                  </a:tcPr>
                </a:tc>
                <a:extLst>
                  <a:ext uri="{0D108BD9-81ED-4DB2-BD59-A6C34878D82A}">
                    <a16:rowId xmlns:a16="http://schemas.microsoft.com/office/drawing/2014/main" val="10000"/>
                  </a:ext>
                </a:extLst>
              </a:tr>
              <a:tr h="1175954">
                <a:tc>
                  <a:txBody>
                    <a:bodyPr/>
                    <a:lstStyle/>
                    <a:p>
                      <a:r>
                        <a:rPr lang="en-US" sz="1600" dirty="0">
                          <a:latin typeface="Arial" pitchFamily="34" charset="0"/>
                          <a:cs typeface="Arial" pitchFamily="34" charset="0"/>
                        </a:rPr>
                        <a:t>Stroke prophylaxis with warfarin or dabigatran for patients with non-valvular atrial fibrillation-</a:t>
                      </a:r>
                      <a:r>
                        <a:rPr lang="en-US" sz="1600" baseline="0" dirty="0">
                          <a:latin typeface="Arial" pitchFamily="34" charset="0"/>
                          <a:cs typeface="Arial" pitchFamily="34" charset="0"/>
                        </a:rPr>
                        <a:t>cost analysis (Ali A)</a:t>
                      </a:r>
                      <a:endParaRPr lang="en-US" sz="1600" dirty="0">
                        <a:latin typeface="Arial" pitchFamily="34" charset="0"/>
                        <a:cs typeface="Arial" pitchFamily="34" charset="0"/>
                      </a:endParaRPr>
                    </a:p>
                  </a:txBody>
                  <a:tcPr/>
                </a:tc>
                <a:tc>
                  <a:txBody>
                    <a:bodyPr/>
                    <a:lstStyle/>
                    <a:p>
                      <a:r>
                        <a:rPr lang="en-US" sz="1600" dirty="0">
                          <a:latin typeface="Arial" pitchFamily="34" charset="0"/>
                          <a:cs typeface="Arial" pitchFamily="34" charset="0"/>
                        </a:rPr>
                        <a:t>Economic</a:t>
                      </a:r>
                      <a:r>
                        <a:rPr lang="en-US" sz="1600" baseline="0" dirty="0">
                          <a:latin typeface="Arial" pitchFamily="34" charset="0"/>
                          <a:cs typeface="Arial" pitchFamily="34" charset="0"/>
                        </a:rPr>
                        <a:t> analysis of dabigatran vs. warfarin in context of single-site British hospital.</a:t>
                      </a:r>
                      <a:endParaRPr lang="en-US" sz="1600" dirty="0">
                        <a:latin typeface="Arial" pitchFamily="34" charset="0"/>
                        <a:cs typeface="Arial" pitchFamily="34" charset="0"/>
                      </a:endParaRPr>
                    </a:p>
                  </a:txBody>
                  <a:tcPr/>
                </a:tc>
                <a:tc>
                  <a:txBody>
                    <a:bodyPr/>
                    <a:lstStyle/>
                    <a:p>
                      <a:r>
                        <a:rPr lang="en-US" sz="1600" dirty="0">
                          <a:latin typeface="Arial" pitchFamily="34" charset="0"/>
                          <a:cs typeface="Arial" pitchFamily="34" charset="0"/>
                        </a:rPr>
                        <a:t>Dabigatran may be</a:t>
                      </a:r>
                      <a:r>
                        <a:rPr lang="en-US" sz="1600" baseline="0" dirty="0">
                          <a:latin typeface="Arial" pitchFamily="34" charset="0"/>
                          <a:cs typeface="Arial" pitchFamily="34" charset="0"/>
                        </a:rPr>
                        <a:t> cost-effective in high risk patients, but warfarin remains therapy of choice.</a:t>
                      </a:r>
                      <a:endParaRPr lang="en-US" sz="1600" dirty="0">
                        <a:latin typeface="Arial" pitchFamily="34" charset="0"/>
                        <a:cs typeface="Arial" pitchFamily="34" charset="0"/>
                      </a:endParaRPr>
                    </a:p>
                  </a:txBody>
                  <a:tcPr/>
                </a:tc>
                <a:tc>
                  <a:txBody>
                    <a:bodyPr/>
                    <a:lstStyle/>
                    <a:p>
                      <a:r>
                        <a:rPr lang="en-US" sz="1600" dirty="0">
                          <a:latin typeface="Arial" pitchFamily="34" charset="0"/>
                          <a:cs typeface="Arial" pitchFamily="34" charset="0"/>
                        </a:rPr>
                        <a:t>Evaluated British patients,</a:t>
                      </a:r>
                      <a:r>
                        <a:rPr lang="en-US" sz="1600" baseline="0" dirty="0">
                          <a:latin typeface="Arial" pitchFamily="34" charset="0"/>
                          <a:cs typeface="Arial" pitchFamily="34" charset="0"/>
                        </a:rPr>
                        <a:t> which may affect economic estimates; however, included all social aspects to INR monitoring, which other studies did not.</a:t>
                      </a:r>
                      <a:endParaRPr lang="en-US" sz="1600" dirty="0">
                        <a:latin typeface="Arial" pitchFamily="34" charset="0"/>
                        <a:cs typeface="Arial" pitchFamily="34" charset="0"/>
                      </a:endParaRPr>
                    </a:p>
                  </a:txBody>
                  <a:tcPr/>
                </a:tc>
                <a:extLst>
                  <a:ext uri="{0D108BD9-81ED-4DB2-BD59-A6C34878D82A}">
                    <a16:rowId xmlns:a16="http://schemas.microsoft.com/office/drawing/2014/main" val="10001"/>
                  </a:ext>
                </a:extLst>
              </a:tr>
              <a:tr h="1522110">
                <a:tc>
                  <a:txBody>
                    <a:bodyPr/>
                    <a:lstStyle/>
                    <a:p>
                      <a:r>
                        <a:rPr lang="en-US" sz="1600" dirty="0">
                          <a:latin typeface="Arial" pitchFamily="34" charset="0"/>
                          <a:cs typeface="Arial" pitchFamily="34" charset="0"/>
                        </a:rPr>
                        <a:t>Dabigatran etexilate versus warfarin in management of non-valvular atrial fibrillation in UK context: quantitative benefit-harm and economic analyses (Pink J)</a:t>
                      </a:r>
                    </a:p>
                  </a:txBody>
                  <a:tcPr/>
                </a:tc>
                <a:tc>
                  <a:txBody>
                    <a:bodyPr/>
                    <a:lstStyle/>
                    <a:p>
                      <a:r>
                        <a:rPr lang="en-US" sz="1600" dirty="0">
                          <a:latin typeface="Arial" pitchFamily="34" charset="0"/>
                          <a:cs typeface="Arial" pitchFamily="34" charset="0"/>
                        </a:rPr>
                        <a:t>Piggyback economic analysis of RE-LY trial in the context of UK patients</a:t>
                      </a:r>
                      <a:r>
                        <a:rPr lang="en-US" sz="1600" baseline="0" dirty="0">
                          <a:latin typeface="Arial" pitchFamily="34" charset="0"/>
                          <a:cs typeface="Arial" pitchFamily="34" charset="0"/>
                        </a:rPr>
                        <a:t> with atrial fibrillation. Treatment arms included dabigatran 110mg, dabigatran 150mg, and warfarin (INR 2-3).</a:t>
                      </a:r>
                      <a:endParaRPr lang="en-US" sz="1600" dirty="0">
                        <a:latin typeface="Arial" pitchFamily="34" charset="0"/>
                        <a:cs typeface="Arial" pitchFamily="34" charset="0"/>
                      </a:endParaRPr>
                    </a:p>
                  </a:txBody>
                  <a:tcPr/>
                </a:tc>
                <a:tc>
                  <a:txBody>
                    <a:bodyPr/>
                    <a:lstStyle/>
                    <a:p>
                      <a:r>
                        <a:rPr lang="en-US" sz="1600" dirty="0">
                          <a:latin typeface="Arial" pitchFamily="34" charset="0"/>
                          <a:cs typeface="Arial" pitchFamily="34" charset="0"/>
                        </a:rPr>
                        <a:t>Dabigatran</a:t>
                      </a:r>
                      <a:r>
                        <a:rPr lang="en-US" sz="1600" baseline="0" dirty="0">
                          <a:latin typeface="Arial" pitchFamily="34" charset="0"/>
                          <a:cs typeface="Arial" pitchFamily="34" charset="0"/>
                        </a:rPr>
                        <a:t> 150mg therapy had incremental benefits compared to warfarin in all sub-groups analyzed in the study but was only cost-effective in special patient populations.</a:t>
                      </a:r>
                      <a:endParaRPr lang="en-US" sz="1600" dirty="0">
                        <a:latin typeface="Arial" pitchFamily="34" charset="0"/>
                        <a:cs typeface="Arial" pitchFamily="34" charset="0"/>
                      </a:endParaRPr>
                    </a:p>
                  </a:txBody>
                  <a:tcPr/>
                </a:tc>
                <a:tc>
                  <a:txBody>
                    <a:bodyPr/>
                    <a:lstStyle/>
                    <a:p>
                      <a:r>
                        <a:rPr lang="en-US" sz="1600" dirty="0">
                          <a:latin typeface="Arial" pitchFamily="34" charset="0"/>
                          <a:cs typeface="Arial" pitchFamily="34" charset="0"/>
                        </a:rPr>
                        <a:t>Analyzed</a:t>
                      </a:r>
                      <a:r>
                        <a:rPr lang="en-US" sz="1600" baseline="0" dirty="0">
                          <a:latin typeface="Arial" pitchFamily="34" charset="0"/>
                          <a:cs typeface="Arial" pitchFamily="34" charset="0"/>
                        </a:rPr>
                        <a:t> patients at lifetime horizon rather than duration of RE-LY trial, which may increase applicability. Economic assumptions were well-cited, and the article appears to be a comprehensive evaluation of atrial fibrillation anticoagulation.</a:t>
                      </a:r>
                      <a:endParaRPr lang="en-US" sz="1600" dirty="0">
                        <a:latin typeface="Arial" pitchFamily="34" charset="0"/>
                        <a:cs typeface="Arial" pitchFamily="34" charset="0"/>
                      </a:endParaRPr>
                    </a:p>
                  </a:txBody>
                  <a:tcPr/>
                </a:tc>
                <a:extLst>
                  <a:ext uri="{0D108BD9-81ED-4DB2-BD59-A6C34878D82A}">
                    <a16:rowId xmlns:a16="http://schemas.microsoft.com/office/drawing/2014/main" val="10002"/>
                  </a:ext>
                </a:extLst>
              </a:tr>
              <a:tr h="1175954">
                <a:tc>
                  <a:txBody>
                    <a:bodyPr/>
                    <a:lstStyle/>
                    <a:p>
                      <a:r>
                        <a:rPr lang="en-US" sz="1600" dirty="0">
                          <a:latin typeface="Arial" pitchFamily="34" charset="0"/>
                          <a:cs typeface="Arial" pitchFamily="34" charset="0"/>
                        </a:rPr>
                        <a:t>Cost-effectiveness</a:t>
                      </a:r>
                      <a:r>
                        <a:rPr lang="en-US" sz="1600" baseline="0" dirty="0">
                          <a:latin typeface="Arial" pitchFamily="34" charset="0"/>
                          <a:cs typeface="Arial" pitchFamily="34" charset="0"/>
                        </a:rPr>
                        <a:t> of dabigatran compared with warfarin for stroke prevention in atrial fibrillation (Freeman J)</a:t>
                      </a:r>
                      <a:endParaRPr lang="en-US" sz="1600" dirty="0">
                        <a:latin typeface="Arial" pitchFamily="34" charset="0"/>
                        <a:cs typeface="Arial" pitchFamily="34" charset="0"/>
                      </a:endParaRPr>
                    </a:p>
                  </a:txBody>
                  <a:tcPr/>
                </a:tc>
                <a:tc>
                  <a:txBody>
                    <a:bodyPr/>
                    <a:lstStyle/>
                    <a:p>
                      <a:r>
                        <a:rPr lang="en-US" sz="1600" dirty="0">
                          <a:latin typeface="Arial" pitchFamily="34" charset="0"/>
                          <a:cs typeface="Arial" pitchFamily="34" charset="0"/>
                        </a:rPr>
                        <a:t>Piggyback</a:t>
                      </a:r>
                      <a:r>
                        <a:rPr lang="en-US" sz="1600" baseline="0" dirty="0">
                          <a:latin typeface="Arial" pitchFamily="34" charset="0"/>
                          <a:cs typeface="Arial" pitchFamily="34" charset="0"/>
                        </a:rPr>
                        <a:t> economic analysis of RE-LY trial comparing dabigatran 110mg, dabigatran 150mg, and warfarin.</a:t>
                      </a:r>
                      <a:endParaRPr lang="en-US" sz="1600" dirty="0">
                        <a:latin typeface="Arial" pitchFamily="34" charset="0"/>
                        <a:cs typeface="Arial" pitchFamily="34" charset="0"/>
                      </a:endParaRPr>
                    </a:p>
                  </a:txBody>
                  <a:tcPr/>
                </a:tc>
                <a:tc>
                  <a:txBody>
                    <a:bodyPr/>
                    <a:lstStyle/>
                    <a:p>
                      <a:r>
                        <a:rPr lang="en-US" sz="1600" dirty="0">
                          <a:latin typeface="Arial" pitchFamily="34" charset="0"/>
                          <a:cs typeface="Arial" pitchFamily="34" charset="0"/>
                        </a:rPr>
                        <a:t>Dabigatran 150mg</a:t>
                      </a:r>
                      <a:r>
                        <a:rPr lang="en-US" sz="1600" baseline="0" dirty="0">
                          <a:latin typeface="Arial" pitchFamily="34" charset="0"/>
                          <a:cs typeface="Arial" pitchFamily="34" charset="0"/>
                        </a:rPr>
                        <a:t> was most cost-effective and effective therapy, particularly for high-risk patients.</a:t>
                      </a:r>
                      <a:endParaRPr lang="en-US" sz="1600" dirty="0">
                        <a:latin typeface="Arial" pitchFamily="34" charset="0"/>
                        <a:cs typeface="Arial" pitchFamily="34" charset="0"/>
                      </a:endParaRPr>
                    </a:p>
                  </a:txBody>
                  <a:tcPr/>
                </a:tc>
                <a:tc>
                  <a:txBody>
                    <a:bodyPr/>
                    <a:lstStyle/>
                    <a:p>
                      <a:r>
                        <a:rPr lang="en-US" sz="1600" dirty="0">
                          <a:latin typeface="Arial" pitchFamily="34" charset="0"/>
                          <a:cs typeface="Arial" pitchFamily="34" charset="0"/>
                        </a:rPr>
                        <a:t>Well-structured,</a:t>
                      </a:r>
                      <a:r>
                        <a:rPr lang="en-US" sz="1600" baseline="0" dirty="0">
                          <a:latin typeface="Arial" pitchFamily="34" charset="0"/>
                          <a:cs typeface="Arial" pitchFamily="34" charset="0"/>
                        </a:rPr>
                        <a:t> used Markov Model, </a:t>
                      </a:r>
                      <a:r>
                        <a:rPr lang="en-US" sz="1600" dirty="0">
                          <a:latin typeface="Arial" pitchFamily="34" charset="0"/>
                          <a:cs typeface="Arial" pitchFamily="34" charset="0"/>
                        </a:rPr>
                        <a:t>and accounted</a:t>
                      </a:r>
                      <a:r>
                        <a:rPr lang="en-US" sz="1600" baseline="0" dirty="0">
                          <a:latin typeface="Arial" pitchFamily="34" charset="0"/>
                          <a:cs typeface="Arial" pitchFamily="34" charset="0"/>
                        </a:rPr>
                        <a:t> for much variability. Only evaluated outcomes from one clinical trial (RE-LY).</a:t>
                      </a:r>
                      <a:endParaRPr lang="en-US" sz="1600" dirty="0">
                        <a:latin typeface="Arial" pitchFamily="34" charset="0"/>
                        <a:cs typeface="Arial" pitchFamily="34" charset="0"/>
                      </a:endParaRPr>
                    </a:p>
                  </a:txBody>
                  <a:tcPr/>
                </a:tc>
                <a:extLst>
                  <a:ext uri="{0D108BD9-81ED-4DB2-BD59-A6C34878D82A}">
                    <a16:rowId xmlns:a16="http://schemas.microsoft.com/office/drawing/2014/main" val="10003"/>
                  </a:ext>
                </a:extLst>
              </a:tr>
              <a:tr h="1175954">
                <a:tc>
                  <a:txBody>
                    <a:bodyPr/>
                    <a:lstStyle/>
                    <a:p>
                      <a:r>
                        <a:rPr lang="en-US" sz="1600" dirty="0">
                          <a:latin typeface="Arial" pitchFamily="34" charset="0"/>
                          <a:cs typeface="Arial" pitchFamily="34" charset="0"/>
                        </a:rPr>
                        <a:t>Cost-effectiveness of dabigatran for stroke prophylaxis in atrial fibrillation (Shah SV)</a:t>
                      </a:r>
                    </a:p>
                  </a:txBody>
                  <a:tcPr/>
                </a:tc>
                <a:tc>
                  <a:txBody>
                    <a:bodyPr/>
                    <a:lstStyle/>
                    <a:p>
                      <a:r>
                        <a:rPr lang="en-US" sz="1600" dirty="0">
                          <a:latin typeface="Arial" pitchFamily="34" charset="0"/>
                          <a:cs typeface="Arial" pitchFamily="34" charset="0"/>
                        </a:rPr>
                        <a:t>Hypothetical cohort of 70-year-old</a:t>
                      </a:r>
                      <a:r>
                        <a:rPr lang="en-US" sz="1600" baseline="0" dirty="0">
                          <a:latin typeface="Arial" pitchFamily="34" charset="0"/>
                          <a:cs typeface="Arial" pitchFamily="34" charset="0"/>
                        </a:rPr>
                        <a:t> patients with moderate risk of stroke comparing warfarin, aspirin, and dabigatran.</a:t>
                      </a:r>
                      <a:endParaRPr lang="en-US" sz="1600" dirty="0">
                        <a:latin typeface="Arial" pitchFamily="34" charset="0"/>
                        <a:cs typeface="Arial" pitchFamily="34" charset="0"/>
                      </a:endParaRPr>
                    </a:p>
                  </a:txBody>
                  <a:tcPr/>
                </a:tc>
                <a:tc>
                  <a:txBody>
                    <a:bodyPr/>
                    <a:lstStyle/>
                    <a:p>
                      <a:r>
                        <a:rPr lang="en-US" sz="1600" dirty="0">
                          <a:latin typeface="Arial" pitchFamily="34" charset="0"/>
                          <a:cs typeface="Arial" pitchFamily="34" charset="0"/>
                        </a:rPr>
                        <a:t>Aspirin</a:t>
                      </a:r>
                      <a:r>
                        <a:rPr lang="en-US" sz="1600" baseline="0" dirty="0">
                          <a:latin typeface="Arial" pitchFamily="34" charset="0"/>
                          <a:cs typeface="Arial" pitchFamily="34" charset="0"/>
                        </a:rPr>
                        <a:t> was cost-effective at CHADS</a:t>
                      </a:r>
                      <a:r>
                        <a:rPr lang="en-US" sz="1600" baseline="-25000" dirty="0">
                          <a:latin typeface="Arial" pitchFamily="34" charset="0"/>
                          <a:cs typeface="Arial" pitchFamily="34" charset="0"/>
                        </a:rPr>
                        <a:t>2</a:t>
                      </a:r>
                      <a:r>
                        <a:rPr lang="en-US" sz="1600" baseline="0" dirty="0">
                          <a:latin typeface="Arial" pitchFamily="34" charset="0"/>
                          <a:cs typeface="Arial" pitchFamily="34" charset="0"/>
                        </a:rPr>
                        <a:t> of 0, warfarin at 1 or 2, and dabigatran at &gt;2 or high risk of hemorrhage.</a:t>
                      </a:r>
                      <a:endParaRPr lang="en-US" sz="1600" dirty="0">
                        <a:latin typeface="Arial" pitchFamily="34" charset="0"/>
                        <a:cs typeface="Arial" pitchFamily="34" charset="0"/>
                      </a:endParaRPr>
                    </a:p>
                  </a:txBody>
                  <a:tcPr/>
                </a:tc>
                <a:tc>
                  <a:txBody>
                    <a:bodyPr/>
                    <a:lstStyle/>
                    <a:p>
                      <a:r>
                        <a:rPr lang="en-US" sz="1600" dirty="0">
                          <a:latin typeface="Arial" pitchFamily="34" charset="0"/>
                          <a:cs typeface="Arial" pitchFamily="34" charset="0"/>
                        </a:rPr>
                        <a:t>Evaluated</a:t>
                      </a:r>
                      <a:r>
                        <a:rPr lang="en-US" sz="1600" baseline="0" dirty="0">
                          <a:latin typeface="Arial" pitchFamily="34" charset="0"/>
                          <a:cs typeface="Arial" pitchFamily="34" charset="0"/>
                        </a:rPr>
                        <a:t> a hypothetical cohort rather than trial population or intent-to-treat population, which may confound results. Otherwise, well-sourced evaluation of evidence.</a:t>
                      </a:r>
                      <a:endParaRPr lang="en-US" sz="1600" dirty="0">
                        <a:latin typeface="Arial" pitchFamily="34" charset="0"/>
                        <a:cs typeface="Arial" pitchFamily="34" charset="0"/>
                      </a:endParaRPr>
                    </a:p>
                  </a:txBody>
                  <a:tcPr/>
                </a:tc>
                <a:extLst>
                  <a:ext uri="{0D108BD9-81ED-4DB2-BD59-A6C34878D82A}">
                    <a16:rowId xmlns:a16="http://schemas.microsoft.com/office/drawing/2014/main" val="10004"/>
                  </a:ext>
                </a:extLst>
              </a:tr>
            </a:tbl>
          </a:graphicData>
        </a:graphic>
      </p:graphicFrame>
      <p:sp>
        <p:nvSpPr>
          <p:cNvPr id="29" name="TextBox 11"/>
          <p:cNvSpPr txBox="1">
            <a:spLocks noChangeArrowheads="1"/>
          </p:cNvSpPr>
          <p:nvPr/>
        </p:nvSpPr>
        <p:spPr bwMode="auto">
          <a:xfrm>
            <a:off x="20802601" y="3342112"/>
            <a:ext cx="12085866" cy="1447319"/>
          </a:xfrm>
          <a:prstGeom prst="rect">
            <a:avLst/>
          </a:prstGeom>
          <a:noFill/>
          <a:ln w="9525">
            <a:noFill/>
            <a:miter lim="800000"/>
            <a:headEnd/>
            <a:tailEnd/>
          </a:ln>
        </p:spPr>
        <p:txBody>
          <a:bodyPr wrap="square" lIns="61721" tIns="30861" rIns="61721" bIns="30861">
            <a:spAutoFit/>
          </a:bodyPr>
          <a:lstStyle/>
          <a:p>
            <a:pPr algn="l"/>
            <a:r>
              <a:rPr lang="en-US" dirty="0">
                <a:solidFill>
                  <a:schemeClr val="tx1"/>
                </a:solidFill>
              </a:rPr>
              <a:t>Our Budget Impact Analysis took the perspective of the entire Veterans Affairs hospital system for the 2011 fiscal year. Budget costs were confined to medication costs, INR monitoring (where applicable), and cost of serious adverse events. Three scenarios were evaluated in which all patients with NVAF were treated with one of the following: warfarin, dabigatran, or rivaroxaban. Drug costs were taken from federal contract prices, and monitoring/ADE costs were taken from available relevant economic sources; estimated population with atrial fibrillation in VA was 76,894.</a:t>
            </a:r>
          </a:p>
        </p:txBody>
      </p:sp>
      <p:graphicFrame>
        <p:nvGraphicFramePr>
          <p:cNvPr id="3" name="Table 2"/>
          <p:cNvGraphicFramePr>
            <a:graphicFrameLocks noGrp="1"/>
          </p:cNvGraphicFramePr>
          <p:nvPr>
            <p:extLst>
              <p:ext uri="{D42A27DB-BD31-4B8C-83A1-F6EECF244321}">
                <p14:modId xmlns:p14="http://schemas.microsoft.com/office/powerpoint/2010/main" val="2411310146"/>
              </p:ext>
            </p:extLst>
          </p:nvPr>
        </p:nvGraphicFramePr>
        <p:xfrm>
          <a:off x="20821650" y="4759212"/>
          <a:ext cx="12066817" cy="2498838"/>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618017">
                  <a:extLst>
                    <a:ext uri="{9D8B030D-6E8A-4147-A177-3AD203B41FA5}">
                      <a16:colId xmlns:a16="http://schemas.microsoft.com/office/drawing/2014/main" val="20003"/>
                    </a:ext>
                  </a:extLst>
                </a:gridCol>
              </a:tblGrid>
              <a:tr h="295275">
                <a:tc>
                  <a:txBody>
                    <a:bodyPr/>
                    <a:lstStyle/>
                    <a:p>
                      <a:pPr algn="l" rtl="0" fontAlgn="ctr"/>
                      <a:r>
                        <a:rPr lang="en-US" sz="1800" u="none" strike="noStrike" dirty="0">
                          <a:effectLst/>
                          <a:latin typeface="Arial" pitchFamily="34" charset="0"/>
                          <a:cs typeface="Arial" pitchFamily="34" charset="0"/>
                        </a:rPr>
                        <a:t>Drug Therapy</a:t>
                      </a:r>
                      <a:endParaRPr lang="en-US" sz="1800" b="1" i="0" u="none" strike="noStrike" dirty="0">
                        <a:solidFill>
                          <a:srgbClr val="FFFFFF"/>
                        </a:solidFill>
                        <a:effectLst/>
                        <a:latin typeface="Arial" pitchFamily="34" charset="0"/>
                        <a:cs typeface="Arial" pitchFamily="34" charset="0"/>
                      </a:endParaRPr>
                    </a:p>
                  </a:txBody>
                  <a:tcPr marL="9525" marR="9525" marT="9525" marB="0" anchor="ctr">
                    <a:solidFill>
                      <a:srgbClr val="CC0000"/>
                    </a:solidFill>
                  </a:tcPr>
                </a:tc>
                <a:tc>
                  <a:txBody>
                    <a:bodyPr/>
                    <a:lstStyle/>
                    <a:p>
                      <a:pPr algn="l" rtl="0" fontAlgn="ctr"/>
                      <a:r>
                        <a:rPr lang="en-US" sz="1800" u="none" strike="noStrike" dirty="0">
                          <a:effectLst/>
                          <a:latin typeface="Arial" pitchFamily="34" charset="0"/>
                          <a:cs typeface="Arial" pitchFamily="34" charset="0"/>
                        </a:rPr>
                        <a:t>Rivaroxaban</a:t>
                      </a:r>
                      <a:endParaRPr lang="en-US" sz="1800" b="1" i="0" u="none" strike="noStrike" dirty="0">
                        <a:solidFill>
                          <a:srgbClr val="FFFFFF"/>
                        </a:solidFill>
                        <a:effectLst/>
                        <a:latin typeface="Arial" pitchFamily="34" charset="0"/>
                        <a:cs typeface="Arial" pitchFamily="34" charset="0"/>
                      </a:endParaRPr>
                    </a:p>
                  </a:txBody>
                  <a:tcPr marL="9525" marR="9525" marT="9525" marB="0" anchor="ctr">
                    <a:solidFill>
                      <a:srgbClr val="CC0000"/>
                    </a:solidFill>
                  </a:tcPr>
                </a:tc>
                <a:tc>
                  <a:txBody>
                    <a:bodyPr/>
                    <a:lstStyle/>
                    <a:p>
                      <a:pPr algn="l" rtl="0" fontAlgn="ctr"/>
                      <a:r>
                        <a:rPr lang="en-US" sz="1800" u="none" strike="noStrike" dirty="0">
                          <a:effectLst/>
                          <a:latin typeface="Arial" pitchFamily="34" charset="0"/>
                          <a:cs typeface="Arial" pitchFamily="34" charset="0"/>
                        </a:rPr>
                        <a:t>Dabigatran</a:t>
                      </a:r>
                      <a:endParaRPr lang="en-US" sz="1800" b="1" i="0" u="none" strike="noStrike" dirty="0">
                        <a:solidFill>
                          <a:srgbClr val="FFFFFF"/>
                        </a:solidFill>
                        <a:effectLst/>
                        <a:latin typeface="Arial" pitchFamily="34" charset="0"/>
                        <a:cs typeface="Arial" pitchFamily="34" charset="0"/>
                      </a:endParaRPr>
                    </a:p>
                  </a:txBody>
                  <a:tcPr marL="9525" marR="9525" marT="9525" marB="0" anchor="ctr">
                    <a:solidFill>
                      <a:srgbClr val="CC0000"/>
                    </a:solidFill>
                  </a:tcPr>
                </a:tc>
                <a:tc>
                  <a:txBody>
                    <a:bodyPr/>
                    <a:lstStyle/>
                    <a:p>
                      <a:pPr algn="l" rtl="0" fontAlgn="ctr"/>
                      <a:r>
                        <a:rPr lang="en-US" sz="1800" u="none" strike="noStrike" dirty="0">
                          <a:effectLst/>
                          <a:latin typeface="Arial" pitchFamily="34" charset="0"/>
                          <a:cs typeface="Arial" pitchFamily="34" charset="0"/>
                        </a:rPr>
                        <a:t>Warfarin</a:t>
                      </a:r>
                      <a:endParaRPr lang="en-US" sz="1800" b="1" i="0" u="none" strike="noStrike" dirty="0">
                        <a:solidFill>
                          <a:srgbClr val="FFFFFF"/>
                        </a:solidFill>
                        <a:effectLst/>
                        <a:latin typeface="Arial" pitchFamily="34" charset="0"/>
                        <a:cs typeface="Arial" pitchFamily="34" charset="0"/>
                      </a:endParaRPr>
                    </a:p>
                  </a:txBody>
                  <a:tcPr marL="9525" marR="9525" marT="9525" marB="0" anchor="ctr">
                    <a:solidFill>
                      <a:srgbClr val="CC0000"/>
                    </a:solidFill>
                  </a:tcPr>
                </a:tc>
                <a:extLst>
                  <a:ext uri="{0D108BD9-81ED-4DB2-BD59-A6C34878D82A}">
                    <a16:rowId xmlns:a16="http://schemas.microsoft.com/office/drawing/2014/main" val="10000"/>
                  </a:ext>
                </a:extLst>
              </a:tr>
              <a:tr h="295275">
                <a:tc>
                  <a:txBody>
                    <a:bodyPr/>
                    <a:lstStyle/>
                    <a:p>
                      <a:pPr algn="l" rtl="0" fontAlgn="ctr"/>
                      <a:r>
                        <a:rPr lang="en-US" sz="1800" u="none" strike="noStrike" dirty="0">
                          <a:effectLst/>
                          <a:latin typeface="Arial" pitchFamily="34" charset="0"/>
                          <a:cs typeface="Arial" pitchFamily="34" charset="0"/>
                        </a:rPr>
                        <a:t>Cost of drug</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$183,010,075</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$141,734,865</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$1,683,978</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extLst>
                  <a:ext uri="{0D108BD9-81ED-4DB2-BD59-A6C34878D82A}">
                    <a16:rowId xmlns:a16="http://schemas.microsoft.com/office/drawing/2014/main" val="10001"/>
                  </a:ext>
                </a:extLst>
              </a:tr>
              <a:tr h="295275">
                <a:tc>
                  <a:txBody>
                    <a:bodyPr/>
                    <a:lstStyle/>
                    <a:p>
                      <a:pPr algn="l" rtl="0" fontAlgn="ctr"/>
                      <a:r>
                        <a:rPr lang="en-US" sz="1800" u="none" strike="noStrike" dirty="0">
                          <a:effectLst/>
                          <a:latin typeface="Arial" pitchFamily="34" charset="0"/>
                          <a:cs typeface="Arial" pitchFamily="34" charset="0"/>
                        </a:rPr>
                        <a:t>Cost of monitoring</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N/A</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N/A</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$14,353,802</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extLst>
                  <a:ext uri="{0D108BD9-81ED-4DB2-BD59-A6C34878D82A}">
                    <a16:rowId xmlns:a16="http://schemas.microsoft.com/office/drawing/2014/main" val="10002"/>
                  </a:ext>
                </a:extLst>
              </a:tr>
              <a:tr h="344544">
                <a:tc>
                  <a:txBody>
                    <a:bodyPr/>
                    <a:lstStyle/>
                    <a:p>
                      <a:pPr algn="l" rtl="0" fontAlgn="ctr"/>
                      <a:r>
                        <a:rPr lang="en-US" sz="1800" u="none" strike="noStrike" dirty="0">
                          <a:effectLst/>
                          <a:latin typeface="Arial" pitchFamily="34" charset="0"/>
                          <a:cs typeface="Arial" pitchFamily="34" charset="0"/>
                        </a:rPr>
                        <a:t>Cost of major bleeding event</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$14,532,966</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$12,554,867</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$13,664,840</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extLst>
                  <a:ext uri="{0D108BD9-81ED-4DB2-BD59-A6C34878D82A}">
                    <a16:rowId xmlns:a16="http://schemas.microsoft.com/office/drawing/2014/main" val="10003"/>
                  </a:ext>
                </a:extLst>
              </a:tr>
              <a:tr h="295275">
                <a:tc>
                  <a:txBody>
                    <a:bodyPr/>
                    <a:lstStyle/>
                    <a:p>
                      <a:pPr algn="l" rtl="0" fontAlgn="ctr"/>
                      <a:r>
                        <a:rPr lang="en-US" sz="1800" u="none" strike="noStrike" dirty="0">
                          <a:effectLst/>
                          <a:latin typeface="Arial" pitchFamily="34" charset="0"/>
                          <a:cs typeface="Arial" pitchFamily="34" charset="0"/>
                        </a:rPr>
                        <a:t>Cost of stroke</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$14,957,328</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$11,313,106</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$17,770,587</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extLst>
                  <a:ext uri="{0D108BD9-81ED-4DB2-BD59-A6C34878D82A}">
                    <a16:rowId xmlns:a16="http://schemas.microsoft.com/office/drawing/2014/main" val="10004"/>
                  </a:ext>
                </a:extLst>
              </a:tr>
              <a:tr h="373119">
                <a:tc>
                  <a:txBody>
                    <a:bodyPr/>
                    <a:lstStyle/>
                    <a:p>
                      <a:pPr algn="l" rtl="0" fontAlgn="ctr"/>
                      <a:r>
                        <a:rPr lang="en-US" sz="1800" u="none" strike="noStrike" dirty="0">
                          <a:effectLst/>
                          <a:latin typeface="Arial" pitchFamily="34" charset="0"/>
                          <a:cs typeface="Arial" pitchFamily="34" charset="0"/>
                        </a:rPr>
                        <a:t>Cost of myocardial infarction</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$9,237,353</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$15,882,732</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$11,374,352</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extLst>
                  <a:ext uri="{0D108BD9-81ED-4DB2-BD59-A6C34878D82A}">
                    <a16:rowId xmlns:a16="http://schemas.microsoft.com/office/drawing/2014/main" val="10005"/>
                  </a:ext>
                </a:extLst>
              </a:tr>
              <a:tr h="304800">
                <a:tc>
                  <a:txBody>
                    <a:bodyPr/>
                    <a:lstStyle/>
                    <a:p>
                      <a:pPr algn="l" rtl="0" fontAlgn="ctr"/>
                      <a:r>
                        <a:rPr lang="en-US" sz="1800" u="none" strike="noStrike" dirty="0">
                          <a:effectLst/>
                          <a:latin typeface="Arial" pitchFamily="34" charset="0"/>
                          <a:cs typeface="Arial" pitchFamily="34" charset="0"/>
                        </a:rPr>
                        <a:t>Cost of minor hemorrhage</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$497,304</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$435,539</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$480,452</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extLst>
                  <a:ext uri="{0D108BD9-81ED-4DB2-BD59-A6C34878D82A}">
                    <a16:rowId xmlns:a16="http://schemas.microsoft.com/office/drawing/2014/main" val="10006"/>
                  </a:ext>
                </a:extLst>
              </a:tr>
              <a:tr h="295275">
                <a:tc>
                  <a:txBody>
                    <a:bodyPr/>
                    <a:lstStyle/>
                    <a:p>
                      <a:pPr algn="l" rtl="0" fontAlgn="ctr"/>
                      <a:r>
                        <a:rPr lang="en-US" sz="1800" u="none" strike="noStrike" dirty="0">
                          <a:effectLst/>
                          <a:latin typeface="Arial" pitchFamily="34" charset="0"/>
                          <a:cs typeface="Arial" pitchFamily="34" charset="0"/>
                        </a:rPr>
                        <a:t>TOTAL</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$222,235,026</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$181,921,109</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tc>
                  <a:txBody>
                    <a:bodyPr/>
                    <a:lstStyle/>
                    <a:p>
                      <a:pPr algn="l" rtl="0" fontAlgn="ctr"/>
                      <a:r>
                        <a:rPr lang="en-US" sz="1800" u="none" strike="noStrike" dirty="0">
                          <a:effectLst/>
                          <a:latin typeface="Arial" pitchFamily="34" charset="0"/>
                          <a:cs typeface="Arial" pitchFamily="34" charset="0"/>
                        </a:rPr>
                        <a:t>$59,328,011</a:t>
                      </a:r>
                      <a:endParaRPr lang="en-US" sz="1800" b="0" i="0" u="none" strike="noStrike" dirty="0">
                        <a:solidFill>
                          <a:srgbClr val="000000"/>
                        </a:solidFill>
                        <a:effectLst/>
                        <a:latin typeface="Arial" pitchFamily="34" charset="0"/>
                        <a:cs typeface="Arial" pitchFamily="34" charset="0"/>
                      </a:endParaRPr>
                    </a:p>
                  </a:txBody>
                  <a:tcPr marL="9525" marR="9525" marT="9525" marB="0" anchor="ctr"/>
                </a:tc>
                <a:extLst>
                  <a:ext uri="{0D108BD9-81ED-4DB2-BD59-A6C34878D82A}">
                    <a16:rowId xmlns:a16="http://schemas.microsoft.com/office/drawing/2014/main" val="10007"/>
                  </a:ext>
                </a:extLst>
              </a:tr>
            </a:tbl>
          </a:graphicData>
        </a:graphic>
      </p:graphicFrame>
      <p:sp>
        <p:nvSpPr>
          <p:cNvPr id="28" name="TextBox 11"/>
          <p:cNvSpPr txBox="1">
            <a:spLocks noChangeArrowheads="1"/>
          </p:cNvSpPr>
          <p:nvPr/>
        </p:nvSpPr>
        <p:spPr bwMode="auto">
          <a:xfrm>
            <a:off x="20802601" y="7372946"/>
            <a:ext cx="12085866" cy="5740802"/>
          </a:xfrm>
          <a:prstGeom prst="rect">
            <a:avLst/>
          </a:prstGeom>
          <a:noFill/>
          <a:ln w="9525">
            <a:noFill/>
            <a:miter lim="800000"/>
            <a:headEnd/>
            <a:tailEnd/>
          </a:ln>
        </p:spPr>
        <p:txBody>
          <a:bodyPr wrap="square" lIns="61721" tIns="30861" rIns="61721" bIns="30861">
            <a:spAutoFit/>
          </a:bodyPr>
          <a:lstStyle/>
          <a:p>
            <a:pPr algn="l"/>
            <a:r>
              <a:rPr lang="en-US" dirty="0">
                <a:solidFill>
                  <a:schemeClr val="tx1"/>
                </a:solidFill>
              </a:rPr>
              <a:t>Because cost of drug can vary over time and estimates of INR monitoring cost vary widely, we performed a sensitivity analysis on these two variables to examine their effect on the final cost of therapy. When drug cost was adjusted, it was determined that rivaroxaban would have to cost: </a:t>
            </a:r>
          </a:p>
          <a:p>
            <a:pPr marL="285750" indent="-285750" algn="l">
              <a:buFont typeface="Arial" pitchFamily="34" charset="0"/>
              <a:buChar char="•"/>
            </a:pPr>
            <a:r>
              <a:rPr lang="en-US" dirty="0">
                <a:solidFill>
                  <a:schemeClr val="tx1"/>
                </a:solidFill>
              </a:rPr>
              <a:t>$21.79/patient/month in order to provide equal value to warfarin (</a:t>
            </a:r>
            <a:r>
              <a:rPr lang="en-US" b="1" dirty="0">
                <a:solidFill>
                  <a:schemeClr val="tx1"/>
                </a:solidFill>
              </a:rPr>
              <a:t>11% of its current cost</a:t>
            </a:r>
            <a:r>
              <a:rPr lang="en-US" dirty="0">
                <a:solidFill>
                  <a:schemeClr val="tx1"/>
                </a:solidFill>
              </a:rPr>
              <a:t>), or</a:t>
            </a:r>
          </a:p>
          <a:p>
            <a:pPr marL="285750" indent="-285750" algn="l">
              <a:buFont typeface="Arial" pitchFamily="34" charset="0"/>
              <a:buChar char="•"/>
            </a:pPr>
            <a:r>
              <a:rPr lang="en-US" dirty="0">
                <a:solidFill>
                  <a:schemeClr val="tx1"/>
                </a:solidFill>
              </a:rPr>
              <a:t>$154.65/patient/month in order to provide equal value to dabigatran (</a:t>
            </a:r>
            <a:r>
              <a:rPr lang="en-US" b="1" dirty="0">
                <a:solidFill>
                  <a:schemeClr val="tx1"/>
                </a:solidFill>
              </a:rPr>
              <a:t>79% of its current cost</a:t>
            </a:r>
            <a:r>
              <a:rPr lang="en-US" dirty="0">
                <a:solidFill>
                  <a:schemeClr val="tx1"/>
                </a:solidFill>
              </a:rPr>
              <a:t>).</a:t>
            </a:r>
          </a:p>
          <a:p>
            <a:pPr algn="l"/>
            <a:r>
              <a:rPr lang="en-US" dirty="0">
                <a:solidFill>
                  <a:schemeClr val="tx1"/>
                </a:solidFill>
              </a:rPr>
              <a:t>For comparison, at VA contract prices, drug cost of warfarin is approximately $1.50/patient/month.</a:t>
            </a:r>
          </a:p>
          <a:p>
            <a:pPr algn="l"/>
            <a:r>
              <a:rPr lang="en-US" dirty="0">
                <a:solidFill>
                  <a:schemeClr val="tx1"/>
                </a:solidFill>
              </a:rPr>
              <a:t>Similarly, INR monitoring would have to cost </a:t>
            </a:r>
            <a:r>
              <a:rPr lang="en-US" b="1" dirty="0">
                <a:solidFill>
                  <a:schemeClr val="tx1"/>
                </a:solidFill>
              </a:rPr>
              <a:t>$1931/patient/year for equal cost-efficacy of rivaroxaban</a:t>
            </a:r>
            <a:r>
              <a:rPr lang="en-US" dirty="0">
                <a:solidFill>
                  <a:schemeClr val="tx1"/>
                </a:solidFill>
              </a:rPr>
              <a:t>. Estimates of monitoring cost vary, but our base case assumed monitoring cost of $186/patient/year (less than 10% of this value).</a:t>
            </a:r>
          </a:p>
          <a:p>
            <a:pPr algn="l"/>
            <a:r>
              <a:rPr lang="en-US" dirty="0">
                <a:solidFill>
                  <a:schemeClr val="tx1"/>
                </a:solidFill>
              </a:rPr>
              <a:t>In evaluation of a patient subgroup at higher risk for events/complications, rivaroxaban was similarly not found to provide equal value to warfarin. However, in evaluating data, we identified patient populations whose benefit from rivaroxaban or dabigatran may have been more difficult to quantify:</a:t>
            </a:r>
          </a:p>
          <a:p>
            <a:pPr marL="285750" indent="-285750" algn="l">
              <a:buFont typeface="Arial" pitchFamily="34" charset="0"/>
              <a:buChar char="•"/>
            </a:pPr>
            <a:r>
              <a:rPr lang="en-US" dirty="0">
                <a:solidFill>
                  <a:schemeClr val="tx1"/>
                </a:solidFill>
              </a:rPr>
              <a:t>Patients at high risk for complications from anticoagulant therapy</a:t>
            </a:r>
          </a:p>
          <a:p>
            <a:pPr marL="285750" indent="-285750" algn="l">
              <a:buFont typeface="Arial" pitchFamily="34" charset="0"/>
              <a:buChar char="•"/>
            </a:pPr>
            <a:r>
              <a:rPr lang="en-US" dirty="0">
                <a:solidFill>
                  <a:schemeClr val="tx1"/>
                </a:solidFill>
              </a:rPr>
              <a:t>Patients where adherence or consistent vitamin K intake is a concern</a:t>
            </a:r>
          </a:p>
          <a:p>
            <a:pPr marL="285750" indent="-285750" algn="l">
              <a:buFont typeface="Arial" pitchFamily="34" charset="0"/>
              <a:buChar char="•"/>
            </a:pPr>
            <a:r>
              <a:rPr lang="en-US" dirty="0">
                <a:solidFill>
                  <a:schemeClr val="tx1"/>
                </a:solidFill>
              </a:rPr>
              <a:t>Patients where geographic access to laboratory/clinic is limited</a:t>
            </a:r>
          </a:p>
          <a:p>
            <a:pPr algn="l"/>
            <a:r>
              <a:rPr lang="en-US" dirty="0">
                <a:solidFill>
                  <a:schemeClr val="tx1"/>
                </a:solidFill>
              </a:rPr>
              <a:t>However, our analysis did not include possible evidence of an antidote for rivaroxaban, which may increase its therapeutic value in clinical practice.</a:t>
            </a:r>
          </a:p>
        </p:txBody>
      </p:sp>
      <p:sp>
        <p:nvSpPr>
          <p:cNvPr id="31" name="TextBox 11"/>
          <p:cNvSpPr txBox="1">
            <a:spLocks noChangeArrowheads="1"/>
          </p:cNvSpPr>
          <p:nvPr/>
        </p:nvSpPr>
        <p:spPr bwMode="auto">
          <a:xfrm>
            <a:off x="20764500" y="13734143"/>
            <a:ext cx="12153899" cy="2647648"/>
          </a:xfrm>
          <a:prstGeom prst="rect">
            <a:avLst/>
          </a:prstGeom>
          <a:noFill/>
          <a:ln w="9525">
            <a:noFill/>
            <a:miter lim="800000"/>
            <a:headEnd/>
            <a:tailEnd/>
          </a:ln>
        </p:spPr>
        <p:txBody>
          <a:bodyPr wrap="square" lIns="61721" tIns="30861" rIns="61721" bIns="30861">
            <a:spAutoFit/>
          </a:bodyPr>
          <a:lstStyle/>
          <a:p>
            <a:pPr marL="340755" indent="-308608" algn="l">
              <a:buFont typeface="Arial" charset="0"/>
              <a:buChar char="•"/>
            </a:pPr>
            <a:r>
              <a:rPr lang="en-US" sz="2100" dirty="0">
                <a:solidFill>
                  <a:schemeClr val="tx1"/>
                </a:solidFill>
              </a:rPr>
              <a:t>Rivaroxaban does not provide equal value to warfarin for stroke prophylaxis in patients with nonvalvular atrial fibrillation, as it would cost the VA an additional $162.9 million per year compared to warfarin. Cost-effectiveness would only be achieved with a steep decline in drug cost.</a:t>
            </a:r>
          </a:p>
          <a:p>
            <a:pPr marL="340755" indent="-308608" algn="l">
              <a:buFont typeface="Arial" charset="0"/>
              <a:buChar char="•"/>
            </a:pPr>
            <a:r>
              <a:rPr lang="en-US" sz="2100" dirty="0">
                <a:solidFill>
                  <a:schemeClr val="tx1"/>
                </a:solidFill>
              </a:rPr>
              <a:t>Rivaroxaban similarly does not provide equal value to dabigatran in this patient population, costing the VA an additional $41.3 million per year. With a reasonable decrease in drug cost (21%), rivaroxaban may be considered as an alternative to dabigatran in patients with atrial fibrillation.</a:t>
            </a:r>
          </a:p>
          <a:p>
            <a:pPr marL="340755" indent="-308608" algn="l">
              <a:buFont typeface="Arial" charset="0"/>
              <a:buChar char="•"/>
            </a:pPr>
            <a:r>
              <a:rPr lang="en-US" sz="2100" dirty="0">
                <a:solidFill>
                  <a:schemeClr val="tx1"/>
                </a:solidFill>
              </a:rPr>
              <a:t>Benefits of once-daily dosing and antidote for rivaroxaban are unclear in this economic evaluation</a:t>
            </a:r>
            <a:r>
              <a:rPr lang="en-US" sz="2000" dirty="0">
                <a:solidFill>
                  <a:schemeClr val="tx1"/>
                </a:solidFill>
              </a:rPr>
              <a:t>.</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ANSWERNOWTEXT" val="Answer Now"/>
  <p:tag name="RESPTABLESTYLE" val="1"/>
  <p:tag name="ALLOWDUPLICATES" val="False"/>
  <p:tag name="AUTOADVANCE" val="False"/>
  <p:tag name="STDCHART" val="1"/>
  <p:tag name="SKIPREMAININGRACESLIDES" val="True"/>
  <p:tag name="BUBBLENAMEVISIBLE" val="True"/>
  <p:tag name="DEFAULTNUMTEAMS" val="8"/>
  <p:tag name="CUSTOMCELLBACKCOLOR2" val="-13395457"/>
  <p:tag name="DISPLAYNAME" val="True"/>
  <p:tag name="GRIDROTATIONINTERVAL" val="5"/>
  <p:tag name="POLLINGCYCLE" val="2"/>
  <p:tag name="INCLUDENONRESPONDERS" val="False"/>
  <p:tag name="ALLOWUSERFEEDBACK" val="True"/>
  <p:tag name="REALTIMEBACKUPPATH" val="(None)"/>
  <p:tag name="ADVANCEDSETTINGSVIEW" val="True"/>
  <p:tag name="FIBDISPLAYKEYWORDS" val="True"/>
  <p:tag name="PRRESPONSE4" val="7"/>
  <p:tag name="PRRESPONSE8" val="3"/>
  <p:tag name="TPVERSION" val="2008"/>
  <p:tag name="BULLETTYPE" val="1"/>
  <p:tag name="RESPCOUNTERFORMAT" val="2"/>
  <p:tag name="BACKUPSESSIONS" val="True"/>
  <p:tag name="ROTATIONINTERVAL" val="4"/>
  <p:tag name="RACEANIMATIONSPEED" val="3"/>
  <p:tag name="BUBBLESIZEVISIBLE" val="True"/>
  <p:tag name="CUSTOMCELLFORECOLOR" val="-16777216"/>
  <p:tag name="USESCHEMECOLORS" val="True"/>
  <p:tag name="AUTOSIZEGRID" val="True"/>
  <p:tag name="CHARTLABELS" val="1"/>
  <p:tag name="INCLUDEPPT" val="True"/>
  <p:tag name="ZEROBASED" val="False"/>
  <p:tag name="FIBNUMRESULTS" val="5"/>
  <p:tag name="PRRESPONSE3" val="8"/>
  <p:tag name="PRRESPONSE9" val="2"/>
  <p:tag name="SHOWBARVISIBLE" val="True"/>
  <p:tag name="RESPCOUNTERSTYLE" val="-1"/>
  <p:tag name="BACKUPMAINTENANCE" val="7"/>
  <p:tag name="RACEENDPOINTS" val="100"/>
  <p:tag name="MAXRESPONDERS" val="15"/>
  <p:tag name="CUSTOMCELLBACKCOLOR1" val="-657956"/>
  <p:tag name="DISPLAYDEVICEID" val="False"/>
  <p:tag name="CHARTCOLORS" val="2"/>
  <p:tag name="CORRECTPOINTVALUE" val="100"/>
  <p:tag name="CHARTSCALE" val="True"/>
  <p:tag name="PRRESPONSE2" val="9"/>
  <p:tag name="PRRESPONSE10" val="1"/>
  <p:tag name="ANSWERNOWSTYLE" val="-1"/>
  <p:tag name="NUMRESPONSES" val="1"/>
  <p:tag name="RACERSMAXDISPLAYED" val="5"/>
  <p:tag name="BUBBLEGROUPING" val="3"/>
  <p:tag name="DISPLAYDEVICENUMBER" val="True"/>
  <p:tag name="RESETCHARTS" val="True"/>
  <p:tag name="REALTIMEBACKUP" val="False"/>
  <p:tag name="PRRESPONSE1" val="10"/>
  <p:tag name="SHOWFLASHWARNING" val="True"/>
  <p:tag name="COUNTDOWNSECONDS" val="60"/>
  <p:tag name="AUTOUPDATEALIASES" val="True"/>
  <p:tag name="CUSTOMGRIDBACKCOLOR" val="-2830136"/>
  <p:tag name="GRIDSIZE" val="{Width=400, Height=300}"/>
  <p:tag name="INCORRECTPOINTVALUE" val="0"/>
  <p:tag name="PRRESPONSE5" val="6"/>
  <p:tag name="USESECONDARYMONITOR" val="True"/>
  <p:tag name="REVIEWONLY" val="False"/>
  <p:tag name="CUSTOMCELLBACKCOLOR3" val="-268652"/>
  <p:tag name="MULTIRESPDIVISOR" val="1"/>
  <p:tag name="FIBINCLUDEOTHER" val="True"/>
  <p:tag name="COUNTDOWNSTYLE" val="3"/>
  <p:tag name="TEAMSINLEADERBOARD" val="8"/>
  <p:tag name="GRIDPOSITION" val="1"/>
  <p:tag name="PRRESPONSE6" val="5"/>
  <p:tag name="CHARTVALUEFORMAT" val="0%"/>
  <p:tag name="GRIDOPACITY" val="70"/>
  <p:tag name="PRRESPONSE7" val="4"/>
  <p:tag name="BUBBLEVALUEFORMAT" val="0.0"/>
  <p:tag name="FIBDISPLAYRESULTS" val="True"/>
  <p:tag name="CUSTOMCELLBACKCOLOR4" val="-8355712"/>
  <p:tag name="INPUTSOURCE" val="1"/>
  <p:tag name="POWERPOINTVERSION" val="12.0"/>
  <p:tag name="PARTICIPANTSINLEADERBOARD" val="10"/>
  <p:tag name="AUTOADJUSTPARTRANGE" val="True"/>
  <p:tag name="PARTLISTDEFAULT" val="1"/>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3½ Floppy (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3½ Floppy (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0000"/>
        </a:solidFill>
        <a:ln w="88900" cap="flat" cmpd="tri" algn="ctr">
          <a:solidFill>
            <a:schemeClr val="bg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CC0000"/>
        </a:solidFill>
        <a:ln w="88900" cap="flat" cmpd="tri" algn="ctr">
          <a:solidFill>
            <a:schemeClr val="bg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bg1"/>
            </a:solidFill>
            <a:effectLst/>
            <a:latin typeface="Arial" charset="0"/>
          </a:defRPr>
        </a:defPPr>
      </a:lstStyle>
    </a:lnDef>
  </a:objectDefaults>
  <a:extraClrSchemeLst>
    <a:extraClrScheme>
      <a:clrScheme name="3½ Floppy (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½ Floppy (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½ Floppy (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½ Floppy (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½ Floppy (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½ Floppy (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½ Floppy (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19752</TotalTime>
  <Pages>1</Pages>
  <Words>1530</Words>
  <Application>Microsoft Office PowerPoint</Application>
  <PresentationFormat>Custom</PresentationFormat>
  <Paragraphs>107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3½ Floppy (A:)</vt:lpstr>
      <vt:lpstr> Clinical and Economic Evaluation of Rivaroxaban (Xarelto) for Stroke Prophylaxis in Patients with Atrial Fibrillation with Implications for the Veterans Affairs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National Survey of Written Protocol Utilization and Selection Criteria for Sedative and NMBA in the PICU</dc:title>
  <dc:creator>Kellie R. Murry, Pharm. D.</dc:creator>
  <cp:lastModifiedBy>Maria-Elena Gorini</cp:lastModifiedBy>
  <cp:revision>502</cp:revision>
  <cp:lastPrinted>2001-11-27T13:50:45Z</cp:lastPrinted>
  <dcterms:created xsi:type="dcterms:W3CDTF">1998-03-30T15:25:08Z</dcterms:created>
  <dcterms:modified xsi:type="dcterms:W3CDTF">2020-03-20T02:07:52Z</dcterms:modified>
</cp:coreProperties>
</file>