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handoutMasterIdLst>
    <p:handoutMasterId r:id="rId31"/>
  </p:handoutMasterIdLst>
  <p:sldIdLst>
    <p:sldId id="257" r:id="rId2"/>
    <p:sldId id="259" r:id="rId3"/>
    <p:sldId id="297" r:id="rId4"/>
    <p:sldId id="260" r:id="rId5"/>
    <p:sldId id="264" r:id="rId6"/>
    <p:sldId id="265" r:id="rId7"/>
    <p:sldId id="266" r:id="rId8"/>
    <p:sldId id="273" r:id="rId9"/>
    <p:sldId id="276" r:id="rId10"/>
    <p:sldId id="278" r:id="rId11"/>
    <p:sldId id="286" r:id="rId12"/>
    <p:sldId id="287" r:id="rId13"/>
    <p:sldId id="288" r:id="rId14"/>
    <p:sldId id="275" r:id="rId15"/>
    <p:sldId id="298" r:id="rId16"/>
    <p:sldId id="277" r:id="rId17"/>
    <p:sldId id="295" r:id="rId18"/>
    <p:sldId id="269" r:id="rId19"/>
    <p:sldId id="267" r:id="rId20"/>
    <p:sldId id="299" r:id="rId21"/>
    <p:sldId id="285" r:id="rId22"/>
    <p:sldId id="271" r:id="rId23"/>
    <p:sldId id="291" r:id="rId24"/>
    <p:sldId id="274" r:id="rId25"/>
    <p:sldId id="284" r:id="rId26"/>
    <p:sldId id="294" r:id="rId27"/>
    <p:sldId id="296" r:id="rId28"/>
    <p:sldId id="29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6025956-5901-4FB4-AFB1-D4EF54958926}">
          <p14:sldIdLst>
            <p14:sldId id="257"/>
            <p14:sldId id="259"/>
            <p14:sldId id="297"/>
            <p14:sldId id="260"/>
            <p14:sldId id="264"/>
            <p14:sldId id="265"/>
            <p14:sldId id="266"/>
            <p14:sldId id="273"/>
            <p14:sldId id="276"/>
            <p14:sldId id="278"/>
            <p14:sldId id="286"/>
            <p14:sldId id="287"/>
            <p14:sldId id="288"/>
            <p14:sldId id="275"/>
            <p14:sldId id="298"/>
            <p14:sldId id="277"/>
            <p14:sldId id="295"/>
            <p14:sldId id="269"/>
            <p14:sldId id="267"/>
            <p14:sldId id="299"/>
            <p14:sldId id="285"/>
            <p14:sldId id="271"/>
            <p14:sldId id="291"/>
            <p14:sldId id="274"/>
            <p14:sldId id="284"/>
            <p14:sldId id="294"/>
            <p14:sldId id="296"/>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0DDDB6-B181-42A9-B820-AD1DC2CE71F1}" v="8" dt="2020-05-08T21:21:01.7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60"/>
  </p:normalViewPr>
  <p:slideViewPr>
    <p:cSldViewPr snapToGrid="0">
      <p:cViewPr>
        <p:scale>
          <a:sx n="69" d="100"/>
          <a:sy n="69" d="100"/>
        </p:scale>
        <p:origin x="540"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Elena Gorini" userId="0931e6241ac8f722" providerId="LiveId" clId="{0C0DDDB6-B181-42A9-B820-AD1DC2CE71F1}"/>
    <pc:docChg chg="undo custSel modSld">
      <pc:chgData name="Maria-Elena Gorini" userId="0931e6241ac8f722" providerId="LiveId" clId="{0C0DDDB6-B181-42A9-B820-AD1DC2CE71F1}" dt="2020-05-08T21:21:32.458" v="163" actId="20577"/>
      <pc:docMkLst>
        <pc:docMk/>
      </pc:docMkLst>
      <pc:sldChg chg="modSp mod">
        <pc:chgData name="Maria-Elena Gorini" userId="0931e6241ac8f722" providerId="LiveId" clId="{0C0DDDB6-B181-42A9-B820-AD1DC2CE71F1}" dt="2020-05-08T21:21:32.458" v="163" actId="20577"/>
        <pc:sldMkLst>
          <pc:docMk/>
          <pc:sldMk cId="609436396" sldId="273"/>
        </pc:sldMkLst>
        <pc:spChg chg="mod">
          <ac:chgData name="Maria-Elena Gorini" userId="0931e6241ac8f722" providerId="LiveId" clId="{0C0DDDB6-B181-42A9-B820-AD1DC2CE71F1}" dt="2020-05-08T21:20:13.490" v="67" actId="1076"/>
          <ac:spMkLst>
            <pc:docMk/>
            <pc:sldMk cId="609436396" sldId="273"/>
            <ac:spMk id="8" creationId="{DD8B4B15-F754-4D5E-9212-11E5E21A4B48}"/>
          </ac:spMkLst>
        </pc:spChg>
        <pc:spChg chg="mod">
          <ac:chgData name="Maria-Elena Gorini" userId="0931e6241ac8f722" providerId="LiveId" clId="{0C0DDDB6-B181-42A9-B820-AD1DC2CE71F1}" dt="2020-05-08T21:21:32.458" v="163" actId="20577"/>
          <ac:spMkLst>
            <pc:docMk/>
            <pc:sldMk cId="609436396" sldId="273"/>
            <ac:spMk id="9" creationId="{83970AF4-0801-4E39-88DA-E6B5E3075D9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FEA89FD-27B9-45AC-8997-6531036B37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CF13E8B-0EBB-4E5F-AC4F-0F356DE4D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BEBA6D-3820-42AD-8642-C5D9DEAC6301}" type="datetimeFigureOut">
              <a:rPr lang="en-US" smtClean="0"/>
              <a:t>5/8/2020</a:t>
            </a:fld>
            <a:endParaRPr lang="en-US"/>
          </a:p>
        </p:txBody>
      </p:sp>
      <p:sp>
        <p:nvSpPr>
          <p:cNvPr id="4" name="Footer Placeholder 3">
            <a:extLst>
              <a:ext uri="{FF2B5EF4-FFF2-40B4-BE49-F238E27FC236}">
                <a16:creationId xmlns:a16="http://schemas.microsoft.com/office/drawing/2014/main" id="{82B6DB7D-72C6-41B3-9FF9-0E1CF2D4A6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2BD226C-48CA-425A-956A-A466B515BA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6F186C-43E0-4397-B871-BEE0F64FE613}" type="slidenum">
              <a:rPr lang="en-US" smtClean="0"/>
              <a:t>‹#›</a:t>
            </a:fld>
            <a:endParaRPr lang="en-US"/>
          </a:p>
        </p:txBody>
      </p:sp>
    </p:spTree>
    <p:extLst>
      <p:ext uri="{BB962C8B-B14F-4D97-AF65-F5344CB8AC3E}">
        <p14:creationId xmlns:p14="http://schemas.microsoft.com/office/powerpoint/2010/main" val="21805664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0042C3-4E46-48E5-AD3C-A84516A8A3D5}" type="datetimeFigureOut">
              <a:rPr lang="en-US" smtClean="0"/>
              <a:t>5/8/2020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FF7D8B-E4F2-4C00-96B9-4E1B68D8F643}" type="slidenum">
              <a:rPr lang="en-US" smtClean="0"/>
              <a:t>‹#›</a:t>
            </a:fld>
            <a:endParaRPr lang="en-US"/>
          </a:p>
        </p:txBody>
      </p:sp>
    </p:spTree>
    <p:extLst>
      <p:ext uri="{BB962C8B-B14F-4D97-AF65-F5344CB8AC3E}">
        <p14:creationId xmlns:p14="http://schemas.microsoft.com/office/powerpoint/2010/main" val="286325360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5400000">
            <a:off x="10155639" y="1790701"/>
            <a:ext cx="990599" cy="304799"/>
          </a:xfrm>
          <a:prstGeom prst="rect">
            <a:avLst/>
          </a:prstGeom>
        </p:spPr>
        <p:txBody>
          <a:bodyPr/>
          <a:lstStyle/>
          <a:p>
            <a:endParaRPr lang="en-US" dirty="0"/>
          </a:p>
        </p:txBody>
      </p:sp>
      <p:sp>
        <p:nvSpPr>
          <p:cNvPr id="5" name="Footer Placeholder 4"/>
          <p:cNvSpPr>
            <a:spLocks noGrp="1"/>
          </p:cNvSpPr>
          <p:nvPr>
            <p:ph type="ftr" sz="quarter" idx="11"/>
          </p:nvPr>
        </p:nvSpPr>
        <p:spPr>
          <a:xfrm rot="5400000">
            <a:off x="8951573" y="3225297"/>
            <a:ext cx="3859795" cy="304801"/>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public.tableau.com/profile/william.giordano#!/vizhome/COVIDTB-2/Sheet1?publish=yes"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ublic.tableau.com/profile/william.giordano#!/vizhome/CoronavirusCOVID-19Cases_15881206793840/COVID-19Cases?publish=yes"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www.worldometers.info/coronavirus/country/us/" TargetMode="External"/><Relationship Id="rId2" Type="http://schemas.openxmlformats.org/officeDocument/2006/relationships/hyperlink" Target="https://github.com/COVID19Tracking/covid-tracking-data/blob/master/data/us_daily.csv" TargetMode="External"/><Relationship Id="rId1" Type="http://schemas.openxmlformats.org/officeDocument/2006/relationships/slideLayout" Target="../slideLayouts/slideLayout2.xml"/><Relationship Id="rId6" Type="http://schemas.openxmlformats.org/officeDocument/2006/relationships/hyperlink" Target="https://raw.githubusercontent.com/nytimes/covid-19-data/master/us-counties.csv" TargetMode="External"/><Relationship Id="rId5" Type="http://schemas.openxmlformats.org/officeDocument/2006/relationships/hyperlink" Target="https://www.census.gov/data/tables/time-series/demo/popest/2010s-counties-detail.html" TargetMode="External"/><Relationship Id="rId4" Type="http://schemas.openxmlformats.org/officeDocument/2006/relationships/hyperlink" Target="https://colab.research.google.com/drive/1_I9hdYF9tE4EKI9WEuojYdUYXHXG04I9#scrollTo=UDv_-qMRepk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ensus.gov/data/tables/time-series/demo/popest/2010s-counties-detail.html" TargetMode="External"/><Relationship Id="rId2" Type="http://schemas.openxmlformats.org/officeDocument/2006/relationships/hyperlink" Target="https://raw.githubusercontent.com/nytimes/covid-19-data/master/us-counties.csv" TargetMode="External"/><Relationship Id="rId1" Type="http://schemas.openxmlformats.org/officeDocument/2006/relationships/slideLayout" Target="../slideLayouts/slideLayout2.xml"/><Relationship Id="rId6" Type="http://schemas.openxmlformats.org/officeDocument/2006/relationships/hyperlink" Target="https://en.wikipedia.org/wiki/List_of_U.S._cities_with_high_transit_ridership" TargetMode="External"/><Relationship Id="rId5" Type="http://schemas.openxmlformats.org/officeDocument/2006/relationships/hyperlink" Target="https://www.countyhealthrankings.org/explore-health-rankings/rankings-data-documentation" TargetMode="External"/><Relationship Id="rId4" Type="http://schemas.openxmlformats.org/officeDocument/2006/relationships/hyperlink" Target="https://www.unacast.com/covid19/social-distancing-scoreboard"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hyperlink" Target="https://public.tableau.com/profile/maria.g7075#!/vizhome/CV_15873515856760/CasesDeaths?publish=yes" TargetMode="External"/><Relationship Id="rId4" Type="http://schemas.openxmlformats.org/officeDocument/2006/relationships/hyperlink" Target="https://public.tableau.com/profile/maria.g7075#!/vizhome/project_15887335869240/CountyAttribute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public.tableau.com/profile/william.giordano#!/vizhome/COVIDTB-1/COVIDTB1?publish=yes"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B5EC4-5EB3-4A54-8036-4695328D5D81}"/>
              </a:ext>
            </a:extLst>
          </p:cNvPr>
          <p:cNvSpPr>
            <a:spLocks noGrp="1"/>
          </p:cNvSpPr>
          <p:nvPr>
            <p:ph type="title"/>
          </p:nvPr>
        </p:nvSpPr>
        <p:spPr>
          <a:xfrm>
            <a:off x="1295907" y="295729"/>
            <a:ext cx="9600183" cy="1400530"/>
          </a:xfrm>
        </p:spPr>
        <p:txBody>
          <a:bodyPr/>
          <a:lstStyle/>
          <a:p>
            <a:pPr algn="ctr"/>
            <a:r>
              <a:rPr lang="en-US" dirty="0" err="1"/>
              <a:t>COVIDgilance</a:t>
            </a:r>
            <a:r>
              <a:rPr lang="en-US" dirty="0"/>
              <a:t> Tracker</a:t>
            </a:r>
            <a:br>
              <a:rPr lang="en-US" sz="1900" dirty="0"/>
            </a:br>
            <a:br>
              <a:rPr lang="en-US" sz="1900" dirty="0"/>
            </a:br>
            <a:r>
              <a:rPr lang="en-US" sz="1900" dirty="0"/>
              <a:t>Paul Kazalski, </a:t>
            </a:r>
            <a:r>
              <a:rPr lang="en-US" sz="1900" dirty="0" err="1"/>
              <a:t>Flomo</a:t>
            </a:r>
            <a:r>
              <a:rPr lang="en-US" sz="1900" dirty="0"/>
              <a:t> </a:t>
            </a:r>
            <a:r>
              <a:rPr lang="en-US" sz="1900" dirty="0" err="1"/>
              <a:t>Kokro</a:t>
            </a:r>
            <a:r>
              <a:rPr lang="en-US" sz="1900" dirty="0"/>
              <a:t>, Will Giordano, Maria-Elena Gorini, Meghna </a:t>
            </a:r>
            <a:r>
              <a:rPr lang="en-US" sz="1900" dirty="0" err="1"/>
              <a:t>Agnish</a:t>
            </a:r>
            <a:br>
              <a:rPr lang="en-US" sz="1900" dirty="0"/>
            </a:br>
            <a:endParaRPr lang="en-US" sz="1900" dirty="0"/>
          </a:p>
        </p:txBody>
      </p:sp>
      <p:pic>
        <p:nvPicPr>
          <p:cNvPr id="4" name="Content Placeholder 3" descr="A picture containing meter&#10;&#10;Description automatically generated">
            <a:extLst>
              <a:ext uri="{FF2B5EF4-FFF2-40B4-BE49-F238E27FC236}">
                <a16:creationId xmlns:a16="http://schemas.microsoft.com/office/drawing/2014/main" id="{C0337632-7886-4480-9A24-5CE3E5561960}"/>
              </a:ext>
            </a:extLst>
          </p:cNvPr>
          <p:cNvPicPr>
            <a:picLocks noGrp="1" noChangeAspect="1"/>
          </p:cNvPicPr>
          <p:nvPr>
            <p:ph idx="1"/>
          </p:nvPr>
        </p:nvPicPr>
        <p:blipFill>
          <a:blip r:embed="rId2"/>
          <a:stretch>
            <a:fillRect/>
          </a:stretch>
        </p:blipFill>
        <p:spPr>
          <a:xfrm>
            <a:off x="1885095" y="1945634"/>
            <a:ext cx="8421809" cy="4737268"/>
          </a:xfrm>
          <a:prstGeom prst="rect">
            <a:avLst/>
          </a:prstGeom>
        </p:spPr>
      </p:pic>
      <p:sp>
        <p:nvSpPr>
          <p:cNvPr id="5" name="Slide Number Placeholder 4">
            <a:extLst>
              <a:ext uri="{FF2B5EF4-FFF2-40B4-BE49-F238E27FC236}">
                <a16:creationId xmlns:a16="http://schemas.microsoft.com/office/drawing/2014/main" id="{4BA84659-62D1-4B86-8753-50C741ACF7E4}"/>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1472480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EE442-191B-4724-9D82-3D22DFDED0E6}"/>
              </a:ext>
            </a:extLst>
          </p:cNvPr>
          <p:cNvSpPr>
            <a:spLocks noGrp="1"/>
          </p:cNvSpPr>
          <p:nvPr>
            <p:ph type="title"/>
          </p:nvPr>
        </p:nvSpPr>
        <p:spPr>
          <a:xfrm>
            <a:off x="646111" y="452718"/>
            <a:ext cx="9404723" cy="1317716"/>
          </a:xfrm>
        </p:spPr>
        <p:txBody>
          <a:bodyPr/>
          <a:lstStyle/>
          <a:p>
            <a:r>
              <a:rPr lang="en-US" dirty="0"/>
              <a:t>Tableau Visuals 3</a:t>
            </a:r>
          </a:p>
        </p:txBody>
      </p:sp>
      <p:sp>
        <p:nvSpPr>
          <p:cNvPr id="4" name="Slide Number Placeholder 3">
            <a:extLst>
              <a:ext uri="{FF2B5EF4-FFF2-40B4-BE49-F238E27FC236}">
                <a16:creationId xmlns:a16="http://schemas.microsoft.com/office/drawing/2014/main" id="{79423C89-5E80-4F8F-ADAE-4AD8B470F7E5}"/>
              </a:ext>
            </a:extLst>
          </p:cNvPr>
          <p:cNvSpPr>
            <a:spLocks noGrp="1"/>
          </p:cNvSpPr>
          <p:nvPr>
            <p:ph type="sldNum" sz="quarter" idx="12"/>
          </p:nvPr>
        </p:nvSpPr>
        <p:spPr/>
        <p:txBody>
          <a:bodyPr/>
          <a:lstStyle/>
          <a:p>
            <a:fld id="{D57F1E4F-1CFF-5643-939E-02111984F565}" type="slidenum">
              <a:rPr lang="en-US" smtClean="0"/>
              <a:t>10</a:t>
            </a:fld>
            <a:endParaRPr lang="en-US" dirty="0"/>
          </a:p>
        </p:txBody>
      </p:sp>
      <p:pic>
        <p:nvPicPr>
          <p:cNvPr id="5" name="Picture 4" descr="A picture containing text, map&#10;&#10;Description automatically generated">
            <a:extLst>
              <a:ext uri="{FF2B5EF4-FFF2-40B4-BE49-F238E27FC236}">
                <a16:creationId xmlns:a16="http://schemas.microsoft.com/office/drawing/2014/main" id="{FFB70D7C-56FA-4662-9ADF-21C7C7E1D354}"/>
              </a:ext>
            </a:extLst>
          </p:cNvPr>
          <p:cNvPicPr>
            <a:picLocks noChangeAspect="1"/>
          </p:cNvPicPr>
          <p:nvPr/>
        </p:nvPicPr>
        <p:blipFill>
          <a:blip r:embed="rId2"/>
          <a:stretch>
            <a:fillRect/>
          </a:stretch>
        </p:blipFill>
        <p:spPr>
          <a:xfrm>
            <a:off x="786928" y="1063416"/>
            <a:ext cx="8688376" cy="4977907"/>
          </a:xfrm>
          <a:prstGeom prst="rect">
            <a:avLst/>
          </a:prstGeom>
        </p:spPr>
      </p:pic>
      <p:sp>
        <p:nvSpPr>
          <p:cNvPr id="6" name="Rectangle 5">
            <a:extLst>
              <a:ext uri="{FF2B5EF4-FFF2-40B4-BE49-F238E27FC236}">
                <a16:creationId xmlns:a16="http://schemas.microsoft.com/office/drawing/2014/main" id="{B87899C0-2F7B-47F5-8BC9-56793882E1BF}"/>
              </a:ext>
            </a:extLst>
          </p:cNvPr>
          <p:cNvSpPr/>
          <p:nvPr/>
        </p:nvSpPr>
        <p:spPr>
          <a:xfrm>
            <a:off x="786928" y="6041323"/>
            <a:ext cx="6096000" cy="646331"/>
          </a:xfrm>
          <a:prstGeom prst="rect">
            <a:avLst/>
          </a:prstGeom>
        </p:spPr>
        <p:txBody>
          <a:bodyPr wrap="square">
            <a:spAutoFit/>
          </a:bodyPr>
          <a:lstStyle/>
          <a:p>
            <a:r>
              <a:rPr lang="en-US" dirty="0">
                <a:hlinkClick r:id="rId3"/>
              </a:rPr>
              <a:t>COVID-19 Tableau of Cases in the United States divided by each state</a:t>
            </a:r>
            <a:r>
              <a:rPr lang="en-US" dirty="0"/>
              <a:t> </a:t>
            </a:r>
          </a:p>
        </p:txBody>
      </p:sp>
    </p:spTree>
    <p:extLst>
      <p:ext uri="{BB962C8B-B14F-4D97-AF65-F5344CB8AC3E}">
        <p14:creationId xmlns:p14="http://schemas.microsoft.com/office/powerpoint/2010/main" val="2418130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9E663-9443-4B50-A999-7D3DA420D871}"/>
              </a:ext>
            </a:extLst>
          </p:cNvPr>
          <p:cNvSpPr>
            <a:spLocks noGrp="1"/>
          </p:cNvSpPr>
          <p:nvPr>
            <p:ph type="title"/>
          </p:nvPr>
        </p:nvSpPr>
        <p:spPr/>
        <p:txBody>
          <a:bodyPr/>
          <a:lstStyle/>
          <a:p>
            <a:r>
              <a:rPr lang="en-US" dirty="0"/>
              <a:t>Tableau Visuals 4</a:t>
            </a:r>
          </a:p>
        </p:txBody>
      </p:sp>
      <p:pic>
        <p:nvPicPr>
          <p:cNvPr id="6" name="Content Placeholder 5" descr="A screenshot of a social media post&#10;&#10;Description automatically generated">
            <a:extLst>
              <a:ext uri="{FF2B5EF4-FFF2-40B4-BE49-F238E27FC236}">
                <a16:creationId xmlns:a16="http://schemas.microsoft.com/office/drawing/2014/main" id="{515D8CA8-E3F6-4FA1-A12B-6BF44AA94535}"/>
              </a:ext>
            </a:extLst>
          </p:cNvPr>
          <p:cNvPicPr>
            <a:picLocks noGrp="1" noChangeAspect="1"/>
          </p:cNvPicPr>
          <p:nvPr>
            <p:ph idx="1"/>
          </p:nvPr>
        </p:nvPicPr>
        <p:blipFill>
          <a:blip r:embed="rId2"/>
          <a:stretch>
            <a:fillRect/>
          </a:stretch>
        </p:blipFill>
        <p:spPr>
          <a:xfrm>
            <a:off x="814118" y="1152982"/>
            <a:ext cx="8787081" cy="5435957"/>
          </a:xfrm>
        </p:spPr>
      </p:pic>
      <p:sp>
        <p:nvSpPr>
          <p:cNvPr id="4" name="Slide Number Placeholder 3">
            <a:extLst>
              <a:ext uri="{FF2B5EF4-FFF2-40B4-BE49-F238E27FC236}">
                <a16:creationId xmlns:a16="http://schemas.microsoft.com/office/drawing/2014/main" id="{6B312DC3-6CA7-4F6E-B4CA-6C254D6B852D}"/>
              </a:ext>
            </a:extLst>
          </p:cNvPr>
          <p:cNvSpPr>
            <a:spLocks noGrp="1"/>
          </p:cNvSpPr>
          <p:nvPr>
            <p:ph type="sldNum" sz="quarter" idx="12"/>
          </p:nvPr>
        </p:nvSpPr>
        <p:spPr/>
        <p:txBody>
          <a:bodyPr/>
          <a:lstStyle/>
          <a:p>
            <a:fld id="{D57F1E4F-1CFF-5643-939E-02111984F565}" type="slidenum">
              <a:rPr lang="en-US" smtClean="0"/>
              <a:t>11</a:t>
            </a:fld>
            <a:endParaRPr lang="en-US" dirty="0"/>
          </a:p>
        </p:txBody>
      </p:sp>
      <p:sp>
        <p:nvSpPr>
          <p:cNvPr id="7" name="Rectangle 6">
            <a:extLst>
              <a:ext uri="{FF2B5EF4-FFF2-40B4-BE49-F238E27FC236}">
                <a16:creationId xmlns:a16="http://schemas.microsoft.com/office/drawing/2014/main" id="{0D7AA069-61BC-47B3-B57A-AC0F3E929F83}"/>
              </a:ext>
            </a:extLst>
          </p:cNvPr>
          <p:cNvSpPr/>
          <p:nvPr/>
        </p:nvSpPr>
        <p:spPr>
          <a:xfrm>
            <a:off x="3730017" y="6134098"/>
            <a:ext cx="6096000" cy="369332"/>
          </a:xfrm>
          <a:prstGeom prst="rect">
            <a:avLst/>
          </a:prstGeom>
        </p:spPr>
        <p:txBody>
          <a:bodyPr>
            <a:spAutoFit/>
          </a:bodyPr>
          <a:lstStyle/>
          <a:p>
            <a:r>
              <a:rPr lang="en-US" dirty="0">
                <a:hlinkClick r:id="rId3"/>
              </a:rPr>
              <a:t>COVID-19-Cases in the United States using Tableau</a:t>
            </a:r>
            <a:endParaRPr lang="en-US" dirty="0"/>
          </a:p>
        </p:txBody>
      </p:sp>
    </p:spTree>
    <p:extLst>
      <p:ext uri="{BB962C8B-B14F-4D97-AF65-F5344CB8AC3E}">
        <p14:creationId xmlns:p14="http://schemas.microsoft.com/office/powerpoint/2010/main" val="394117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8"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9"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0"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1"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2"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3" name="Rectangle 20">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4" name="Rectangle 22">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79423C89-5E80-4F8F-ADAE-4AD8B470F7E5}"/>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fld id="{D57F1E4F-1CFF-5643-939E-02111984F565}" type="slidenum">
              <a:rPr kumimoji="0" lang="en-US" sz="2800" b="0" i="0" u="none" strike="noStrike" kern="1200" cap="none" spc="0" normalizeH="0" baseline="0" noProof="0">
                <a:ln>
                  <a:noFill/>
                </a:ln>
                <a:solidFill>
                  <a:srgbClr val="FFFFFF"/>
                </a:solidFill>
                <a:effectLst/>
                <a:uLnTx/>
                <a:uFillTx/>
                <a:latin typeface="Century Gothic" panose="020B0502020202020204"/>
                <a:ea typeface="+mn-ea"/>
                <a:cs typeface="+mn-cs"/>
              </a:rPr>
              <a:pPr marL="0" marR="0" lvl="0" indent="0" algn="ctr" defTabSz="914400" rtl="0" eaLnBrk="1" fontAlgn="auto" latinLnBrk="0" hangingPunct="1">
                <a:lnSpc>
                  <a:spcPct val="100000"/>
                </a:lnSpc>
                <a:spcBef>
                  <a:spcPts val="0"/>
                </a:spcBef>
                <a:spcAft>
                  <a:spcPts val="600"/>
                </a:spcAft>
                <a:buClrTx/>
                <a:buSzTx/>
                <a:buFontTx/>
                <a:buNone/>
                <a:tabLst/>
                <a:defRPr/>
              </a:pPr>
              <a:t>12</a:t>
            </a:fld>
            <a:endParaRPr kumimoji="0" lang="en-US" sz="2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25"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pic>
        <p:nvPicPr>
          <p:cNvPr id="3" name="Picture 2">
            <a:extLst>
              <a:ext uri="{FF2B5EF4-FFF2-40B4-BE49-F238E27FC236}">
                <a16:creationId xmlns:a16="http://schemas.microsoft.com/office/drawing/2014/main" id="{5CDDA8B6-7E13-4B2D-83A6-DAA2CE6B1EB3}"/>
              </a:ext>
            </a:extLst>
          </p:cNvPr>
          <p:cNvPicPr>
            <a:picLocks noChangeAspect="1"/>
          </p:cNvPicPr>
          <p:nvPr/>
        </p:nvPicPr>
        <p:blipFill rotWithShape="1">
          <a:blip r:embed="rId6"/>
          <a:srcRect t="1" r="2247" b="2337"/>
          <a:stretch/>
        </p:blipFill>
        <p:spPr>
          <a:xfrm>
            <a:off x="1380110" y="596185"/>
            <a:ext cx="8581013" cy="3214912"/>
          </a:xfrm>
          <a:prstGeom prst="rect">
            <a:avLst/>
          </a:prstGeom>
          <a:effectLst/>
        </p:spPr>
      </p:pic>
      <p:sp>
        <p:nvSpPr>
          <p:cNvPr id="27" name="Freeform: Shape 26">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552EE442-191B-4724-9D82-3D22DFDED0E6}"/>
              </a:ext>
            </a:extLst>
          </p:cNvPr>
          <p:cNvSpPr>
            <a:spLocks noGrp="1"/>
          </p:cNvSpPr>
          <p:nvPr>
            <p:ph type="title"/>
          </p:nvPr>
        </p:nvSpPr>
        <p:spPr>
          <a:xfrm>
            <a:off x="636916" y="4854346"/>
            <a:ext cx="9149350" cy="868026"/>
          </a:xfrm>
        </p:spPr>
        <p:txBody>
          <a:bodyPr vert="horz" lIns="91440" tIns="45720" rIns="91440" bIns="45720" rtlCol="0" anchor="b">
            <a:normAutofit/>
          </a:bodyPr>
          <a:lstStyle/>
          <a:p>
            <a:pPr>
              <a:lnSpc>
                <a:spcPct val="90000"/>
              </a:lnSpc>
            </a:pPr>
            <a:r>
              <a:rPr lang="en-US" sz="3000" b="0" i="0" kern="1200">
                <a:solidFill>
                  <a:srgbClr val="EBEBEB"/>
                </a:solidFill>
                <a:latin typeface="+mj-lt"/>
                <a:ea typeface="+mj-ea"/>
                <a:cs typeface="+mj-cs"/>
              </a:rPr>
              <a:t>Color-scaled Table of COVID Cases by State</a:t>
            </a:r>
          </a:p>
        </p:txBody>
      </p:sp>
    </p:spTree>
    <p:extLst>
      <p:ext uri="{BB962C8B-B14F-4D97-AF65-F5344CB8AC3E}">
        <p14:creationId xmlns:p14="http://schemas.microsoft.com/office/powerpoint/2010/main" val="70241656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0"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1"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2"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4"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29AC0405-CA3E-42D3-8130-D6257F6FF5B4}"/>
              </a:ext>
            </a:extLst>
          </p:cNvPr>
          <p:cNvPicPr>
            <a:picLocks noChangeAspect="1"/>
          </p:cNvPicPr>
          <p:nvPr/>
        </p:nvPicPr>
        <p:blipFill rotWithShape="1">
          <a:blip r:embed="rId7"/>
          <a:srcRect t="18180" r="-1" b="24229"/>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35"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6" name="Freeform: Shape 22">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ED85B271-761A-4E73-80F1-4C4656D2B887}"/>
              </a:ext>
            </a:extLst>
          </p:cNvPr>
          <p:cNvSpPr>
            <a:spLocks noGrp="1"/>
          </p:cNvSpPr>
          <p:nvPr>
            <p:ph type="title"/>
          </p:nvPr>
        </p:nvSpPr>
        <p:spPr>
          <a:xfrm>
            <a:off x="636916" y="4854346"/>
            <a:ext cx="10407602" cy="868026"/>
          </a:xfrm>
        </p:spPr>
        <p:txBody>
          <a:bodyPr vert="horz" lIns="91440" tIns="45720" rIns="91440" bIns="45720" rtlCol="0" anchor="b">
            <a:normAutofit/>
          </a:bodyPr>
          <a:lstStyle/>
          <a:p>
            <a:r>
              <a:rPr lang="en-US" sz="4800">
                <a:solidFill>
                  <a:srgbClr val="EBEBEB"/>
                </a:solidFill>
              </a:rPr>
              <a:t>U.S. COVID Cases Heatmap</a:t>
            </a:r>
          </a:p>
        </p:txBody>
      </p:sp>
      <p:sp>
        <p:nvSpPr>
          <p:cNvPr id="4" name="Slide Number Placeholder 3">
            <a:extLst>
              <a:ext uri="{FF2B5EF4-FFF2-40B4-BE49-F238E27FC236}">
                <a16:creationId xmlns:a16="http://schemas.microsoft.com/office/drawing/2014/main" id="{FAEC55B5-51D1-48F6-B7C3-46B3424D15CC}"/>
              </a:ext>
            </a:extLst>
          </p:cNvPr>
          <p:cNvSpPr>
            <a:spLocks noGrp="1"/>
          </p:cNvSpPr>
          <p:nvPr>
            <p:ph type="sldNum" sz="quarter" idx="12"/>
          </p:nvPr>
        </p:nvSpPr>
        <p:spPr>
          <a:xfrm>
            <a:off x="11135984" y="5826454"/>
            <a:ext cx="838199" cy="833425"/>
          </a:xfrm>
        </p:spPr>
        <p:txBody>
          <a:bodyPr vert="horz" lIns="91440" tIns="45720" rIns="91440" bIns="45720" rtlCol="0" anchor="b">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fld id="{D57F1E4F-1CFF-5643-939E-02111984F565}" type="slidenum">
              <a:rPr kumimoji="0" lang="en-US" sz="2800" b="0" i="0" u="none" strike="noStrike" kern="1200" cap="none" spc="0" normalizeH="0" baseline="0" noProof="0">
                <a:ln>
                  <a:noFill/>
                </a:ln>
                <a:solidFill>
                  <a:srgbClr val="FFFFFF"/>
                </a:solidFill>
                <a:effectLst/>
                <a:uLnTx/>
                <a:uFillTx/>
                <a:latin typeface="Century Gothic" panose="020B0502020202020204"/>
                <a:ea typeface="+mn-ea"/>
                <a:cs typeface="+mn-cs"/>
              </a:rPr>
              <a:pPr marL="0" marR="0" lvl="0" indent="0" algn="ctr" defTabSz="914400" rtl="0" eaLnBrk="1" fontAlgn="auto" latinLnBrk="0" hangingPunct="1">
                <a:lnSpc>
                  <a:spcPct val="100000"/>
                </a:lnSpc>
                <a:spcBef>
                  <a:spcPts val="0"/>
                </a:spcBef>
                <a:spcAft>
                  <a:spcPts val="600"/>
                </a:spcAft>
                <a:buClrTx/>
                <a:buSzTx/>
                <a:buFontTx/>
                <a:buNone/>
                <a:tabLst/>
                <a:defRPr/>
              </a:pPr>
              <a:t>13</a:t>
            </a:fld>
            <a:endParaRPr kumimoji="0" lang="en-US" sz="2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817676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D444A-21D1-4018-91A9-3F68BC2576CA}"/>
              </a:ext>
            </a:extLst>
          </p:cNvPr>
          <p:cNvSpPr>
            <a:spLocks noGrp="1"/>
          </p:cNvSpPr>
          <p:nvPr>
            <p:ph type="title"/>
          </p:nvPr>
        </p:nvSpPr>
        <p:spPr/>
        <p:txBody>
          <a:bodyPr/>
          <a:lstStyle/>
          <a:p>
            <a:r>
              <a:rPr lang="en-US" dirty="0"/>
              <a:t>Visualizing Total Cases and Recoveries with Seaborn</a:t>
            </a:r>
          </a:p>
        </p:txBody>
      </p:sp>
      <p:sp>
        <p:nvSpPr>
          <p:cNvPr id="4" name="Slide Number Placeholder 3">
            <a:extLst>
              <a:ext uri="{FF2B5EF4-FFF2-40B4-BE49-F238E27FC236}">
                <a16:creationId xmlns:a16="http://schemas.microsoft.com/office/drawing/2014/main" id="{E730A0C9-2DC2-4528-A97B-318763FDC3E5}"/>
              </a:ext>
            </a:extLst>
          </p:cNvPr>
          <p:cNvSpPr>
            <a:spLocks noGrp="1"/>
          </p:cNvSpPr>
          <p:nvPr>
            <p:ph type="sldNum" sz="quarter" idx="12"/>
          </p:nvPr>
        </p:nvSpPr>
        <p:spPr/>
        <p:txBody>
          <a:bodyPr/>
          <a:lstStyle/>
          <a:p>
            <a:fld id="{D57F1E4F-1CFF-5643-939E-02111984F565}" type="slidenum">
              <a:rPr lang="en-US" smtClean="0"/>
              <a:t>14</a:t>
            </a:fld>
            <a:endParaRPr lang="en-US" dirty="0"/>
          </a:p>
        </p:txBody>
      </p:sp>
      <p:pic>
        <p:nvPicPr>
          <p:cNvPr id="6" name="Picture 5">
            <a:extLst>
              <a:ext uri="{FF2B5EF4-FFF2-40B4-BE49-F238E27FC236}">
                <a16:creationId xmlns:a16="http://schemas.microsoft.com/office/drawing/2014/main" id="{AF395E36-73E2-4EBD-8CFF-4AD411C404C3}"/>
              </a:ext>
            </a:extLst>
          </p:cNvPr>
          <p:cNvPicPr>
            <a:picLocks noChangeAspect="1"/>
          </p:cNvPicPr>
          <p:nvPr/>
        </p:nvPicPr>
        <p:blipFill>
          <a:blip r:embed="rId2"/>
          <a:stretch>
            <a:fillRect/>
          </a:stretch>
        </p:blipFill>
        <p:spPr>
          <a:xfrm>
            <a:off x="1431301" y="2081719"/>
            <a:ext cx="8515279" cy="3898793"/>
          </a:xfrm>
          <a:prstGeom prst="rect">
            <a:avLst/>
          </a:prstGeom>
        </p:spPr>
      </p:pic>
    </p:spTree>
    <p:extLst>
      <p:ext uri="{BB962C8B-B14F-4D97-AF65-F5344CB8AC3E}">
        <p14:creationId xmlns:p14="http://schemas.microsoft.com/office/powerpoint/2010/main" val="1607295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48" name="Rectangle 33">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FD37E42-EF34-430E-889B-067CFA0822D3}"/>
              </a:ext>
            </a:extLst>
          </p:cNvPr>
          <p:cNvSpPr>
            <a:spLocks noGrp="1"/>
          </p:cNvSpPr>
          <p:nvPr>
            <p:ph type="title"/>
          </p:nvPr>
        </p:nvSpPr>
        <p:spPr>
          <a:xfrm>
            <a:off x="648930" y="629266"/>
            <a:ext cx="6188190" cy="1622321"/>
          </a:xfrm>
        </p:spPr>
        <p:txBody>
          <a:bodyPr vert="horz" lIns="91440" tIns="45720" rIns="91440" bIns="45720" rtlCol="0">
            <a:normAutofit/>
          </a:bodyPr>
          <a:lstStyle/>
          <a:p>
            <a:pPr>
              <a:lnSpc>
                <a:spcPct val="90000"/>
              </a:lnSpc>
            </a:pPr>
            <a:r>
              <a:rPr lang="en-US" sz="3300">
                <a:solidFill>
                  <a:srgbClr val="EBEBEB"/>
                </a:solidFill>
              </a:rPr>
              <a:t>x-y Charts of COVID Statistics </a:t>
            </a:r>
            <a:br>
              <a:rPr lang="en-US" sz="3300">
                <a:solidFill>
                  <a:srgbClr val="EBEBEB"/>
                </a:solidFill>
              </a:rPr>
            </a:br>
            <a:r>
              <a:rPr lang="en-US" sz="3300">
                <a:solidFill>
                  <a:srgbClr val="EBEBEB"/>
                </a:solidFill>
              </a:rPr>
              <a:t>in Plotly – Jupyter Notebook</a:t>
            </a:r>
          </a:p>
        </p:txBody>
      </p:sp>
      <p:sp>
        <p:nvSpPr>
          <p:cNvPr id="49"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 name="Picture 2">
            <a:extLst>
              <a:ext uri="{FF2B5EF4-FFF2-40B4-BE49-F238E27FC236}">
                <a16:creationId xmlns:a16="http://schemas.microsoft.com/office/drawing/2014/main" id="{37266DF5-AC4D-4D27-A8A2-1BECF47CDF43}"/>
              </a:ext>
            </a:extLst>
          </p:cNvPr>
          <p:cNvPicPr>
            <a:picLocks noChangeAspect="1"/>
          </p:cNvPicPr>
          <p:nvPr/>
        </p:nvPicPr>
        <p:blipFill rotWithShape="1">
          <a:blip r:embed="rId3"/>
          <a:srcRect t="17999" r="2" b="3742"/>
          <a:stretch/>
        </p:blipFill>
        <p:spPr>
          <a:xfrm>
            <a:off x="7220078" y="10"/>
            <a:ext cx="4971922" cy="2285990"/>
          </a:xfrm>
          <a:custGeom>
            <a:avLst/>
            <a:gdLst/>
            <a:ahLst/>
            <a:cxnLst/>
            <a:rect l="l" t="t" r="r" b="b"/>
            <a:pathLst>
              <a:path w="4971922" h="2286000">
                <a:moveTo>
                  <a:pt x="0" y="0"/>
                </a:moveTo>
                <a:lnTo>
                  <a:pt x="1343538" y="0"/>
                </a:lnTo>
                <a:lnTo>
                  <a:pt x="1343538" y="1"/>
                </a:lnTo>
                <a:lnTo>
                  <a:pt x="4971922" y="1"/>
                </a:lnTo>
                <a:lnTo>
                  <a:pt x="4971922" y="2286000"/>
                </a:lnTo>
                <a:lnTo>
                  <a:pt x="232518" y="2286000"/>
                </a:lnTo>
                <a:lnTo>
                  <a:pt x="227089" y="2167128"/>
                </a:lnTo>
                <a:lnTo>
                  <a:pt x="218852" y="2014881"/>
                </a:lnTo>
                <a:lnTo>
                  <a:pt x="210952" y="1861947"/>
                </a:lnTo>
                <a:lnTo>
                  <a:pt x="200867" y="1709014"/>
                </a:lnTo>
                <a:lnTo>
                  <a:pt x="188764" y="1554023"/>
                </a:lnTo>
                <a:lnTo>
                  <a:pt x="176662" y="1401090"/>
                </a:lnTo>
                <a:lnTo>
                  <a:pt x="162710" y="1245413"/>
                </a:lnTo>
                <a:lnTo>
                  <a:pt x="147414" y="1089051"/>
                </a:lnTo>
                <a:lnTo>
                  <a:pt x="131278" y="934746"/>
                </a:lnTo>
                <a:lnTo>
                  <a:pt x="112452" y="778383"/>
                </a:lnTo>
                <a:lnTo>
                  <a:pt x="92281" y="622707"/>
                </a:lnTo>
                <a:lnTo>
                  <a:pt x="72278" y="466344"/>
                </a:lnTo>
                <a:lnTo>
                  <a:pt x="48914" y="310668"/>
                </a:lnTo>
                <a:lnTo>
                  <a:pt x="25045" y="155677"/>
                </a:lnTo>
                <a:close/>
              </a:path>
            </a:pathLst>
          </a:custGeom>
        </p:spPr>
      </p:pic>
      <p:sp>
        <p:nvSpPr>
          <p:cNvPr id="4" name="Slide Number Placeholder 3">
            <a:extLst>
              <a:ext uri="{FF2B5EF4-FFF2-40B4-BE49-F238E27FC236}">
                <a16:creationId xmlns:a16="http://schemas.microsoft.com/office/drawing/2014/main" id="{5D58733F-2D73-41EC-A97C-709913F7989D}"/>
              </a:ext>
            </a:extLst>
          </p:cNvPr>
          <p:cNvSpPr>
            <a:spLocks noGrp="1"/>
          </p:cNvSpPr>
          <p:nvPr>
            <p:ph type="sldNum" sz="quarter" idx="12"/>
          </p:nvPr>
        </p:nvSpPr>
        <p:spPr>
          <a:xfrm>
            <a:off x="10352540" y="295729"/>
            <a:ext cx="838199" cy="767687"/>
          </a:xfrm>
        </p:spPr>
        <p:txBody>
          <a:bodyPr vert="horz" lIns="91440" tIns="45720" rIns="91440" bIns="45720"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fld id="{D57F1E4F-1CFF-5643-939E-02111984F565}" type="slidenum">
              <a:rPr kumimoji="0" lang="en-US" sz="2800" b="0" i="0" u="none" strike="noStrike" kern="1200" cap="none" spc="0" normalizeH="0" baseline="0" noProof="0" smtClean="0">
                <a:ln>
                  <a:noFill/>
                </a:ln>
                <a:solidFill>
                  <a:srgbClr val="FFFFFF"/>
                </a:solidFill>
                <a:effectLst/>
                <a:uLnTx/>
                <a:uFillTx/>
                <a:latin typeface="Century Gothic" panose="020B0502020202020204"/>
                <a:ea typeface="+mn-ea"/>
                <a:cs typeface="+mn-cs"/>
              </a:rPr>
              <a:pPr marL="0" marR="0" lvl="0" indent="0" algn="ctr" defTabSz="914400" rtl="0" eaLnBrk="1" fontAlgn="auto" latinLnBrk="0" hangingPunct="1">
                <a:lnSpc>
                  <a:spcPct val="100000"/>
                </a:lnSpc>
                <a:spcBef>
                  <a:spcPts val="0"/>
                </a:spcBef>
                <a:spcAft>
                  <a:spcPts val="600"/>
                </a:spcAft>
                <a:buClrTx/>
                <a:buSzTx/>
                <a:buFontTx/>
                <a:buNone/>
                <a:tabLst/>
                <a:defRPr/>
              </a:pPr>
              <a:t>15</a:t>
            </a:fld>
            <a:endParaRPr kumimoji="0" lang="en-US" sz="2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31" name="Content Placeholder 30">
            <a:extLst>
              <a:ext uri="{FF2B5EF4-FFF2-40B4-BE49-F238E27FC236}">
                <a16:creationId xmlns:a16="http://schemas.microsoft.com/office/drawing/2014/main" id="{A00649B3-2B04-4FE0-9850-9CFA4534A8D0}"/>
              </a:ext>
            </a:extLst>
          </p:cNvPr>
          <p:cNvSpPr>
            <a:spLocks noGrp="1"/>
          </p:cNvSpPr>
          <p:nvPr>
            <p:ph idx="1"/>
          </p:nvPr>
        </p:nvSpPr>
        <p:spPr>
          <a:xfrm>
            <a:off x="648930" y="2438400"/>
            <a:ext cx="6188189" cy="3785419"/>
          </a:xfrm>
        </p:spPr>
        <p:txBody>
          <a:bodyPr>
            <a:normAutofit/>
          </a:bodyPr>
          <a:lstStyle/>
          <a:p>
            <a:r>
              <a:rPr lang="en-US" dirty="0">
                <a:solidFill>
                  <a:srgbClr val="FFFFFF"/>
                </a:solidFill>
              </a:rPr>
              <a:t>Images for top to bottom</a:t>
            </a:r>
          </a:p>
          <a:p>
            <a:pPr lvl="1"/>
            <a:r>
              <a:rPr lang="en-US" dirty="0">
                <a:solidFill>
                  <a:srgbClr val="FFFFFF"/>
                </a:solidFill>
              </a:rPr>
              <a:t>New Coronavirus confirmed case by date.</a:t>
            </a:r>
          </a:p>
          <a:p>
            <a:pPr lvl="1"/>
            <a:r>
              <a:rPr lang="en-US" dirty="0">
                <a:solidFill>
                  <a:srgbClr val="FFFFFF"/>
                </a:solidFill>
              </a:rPr>
              <a:t>New Case seven day prediction using </a:t>
            </a:r>
            <a:r>
              <a:rPr lang="en-US" dirty="0" err="1">
                <a:solidFill>
                  <a:srgbClr val="FFFFFF"/>
                </a:solidFill>
              </a:rPr>
              <a:t>fbforecast</a:t>
            </a:r>
            <a:r>
              <a:rPr lang="en-US" dirty="0">
                <a:solidFill>
                  <a:srgbClr val="FFFFFF"/>
                </a:solidFill>
              </a:rPr>
              <a:t> and </a:t>
            </a:r>
            <a:r>
              <a:rPr lang="en-US" dirty="0" err="1">
                <a:solidFill>
                  <a:srgbClr val="FFFFFF"/>
                </a:solidFill>
              </a:rPr>
              <a:t>plotly</a:t>
            </a:r>
            <a:r>
              <a:rPr lang="en-US" dirty="0">
                <a:solidFill>
                  <a:srgbClr val="FFFFFF"/>
                </a:solidFill>
              </a:rPr>
              <a:t>.</a:t>
            </a:r>
          </a:p>
          <a:p>
            <a:pPr lvl="1"/>
            <a:r>
              <a:rPr lang="en-US" dirty="0">
                <a:solidFill>
                  <a:srgbClr val="FFFFFF"/>
                </a:solidFill>
              </a:rPr>
              <a:t>Confirmed cases, recovered, and deaths using </a:t>
            </a:r>
            <a:r>
              <a:rPr lang="en-US" dirty="0" err="1">
                <a:solidFill>
                  <a:srgbClr val="FFFFFF"/>
                </a:solidFill>
              </a:rPr>
              <a:t>plotly</a:t>
            </a:r>
            <a:r>
              <a:rPr lang="en-US" dirty="0">
                <a:solidFill>
                  <a:srgbClr val="FFFFFF"/>
                </a:solidFill>
              </a:rPr>
              <a:t>.</a:t>
            </a:r>
          </a:p>
        </p:txBody>
      </p:sp>
      <p:pic>
        <p:nvPicPr>
          <p:cNvPr id="5" name="Content Placeholder 4">
            <a:extLst>
              <a:ext uri="{FF2B5EF4-FFF2-40B4-BE49-F238E27FC236}">
                <a16:creationId xmlns:a16="http://schemas.microsoft.com/office/drawing/2014/main" id="{67A1FA14-FAB8-478E-9AF4-3819EDCCC140}"/>
              </a:ext>
            </a:extLst>
          </p:cNvPr>
          <p:cNvPicPr>
            <a:picLocks noChangeAspect="1"/>
          </p:cNvPicPr>
          <p:nvPr/>
        </p:nvPicPr>
        <p:blipFill rotWithShape="1">
          <a:blip r:embed="rId4"/>
          <a:srcRect t="12443" r="2" b="2"/>
          <a:stretch/>
        </p:blipFill>
        <p:spPr>
          <a:xfrm>
            <a:off x="7218901" y="4571990"/>
            <a:ext cx="4973099" cy="2286000"/>
          </a:xfrm>
          <a:custGeom>
            <a:avLst/>
            <a:gdLst/>
            <a:ahLst/>
            <a:cxnLst/>
            <a:rect l="l" t="t" r="r" b="b"/>
            <a:pathLst>
              <a:path w="4973099" h="2286000">
                <a:moveTo>
                  <a:pt x="218212" y="0"/>
                </a:moveTo>
                <a:lnTo>
                  <a:pt x="4973099" y="0"/>
                </a:lnTo>
                <a:lnTo>
                  <a:pt x="4973099" y="2286000"/>
                </a:lnTo>
                <a:lnTo>
                  <a:pt x="897889" y="2286000"/>
                </a:lnTo>
                <a:lnTo>
                  <a:pt x="0" y="2286000"/>
                </a:lnTo>
                <a:lnTo>
                  <a:pt x="5883" y="2245538"/>
                </a:lnTo>
                <a:lnTo>
                  <a:pt x="23197" y="2126894"/>
                </a:lnTo>
                <a:lnTo>
                  <a:pt x="35299" y="2040483"/>
                </a:lnTo>
                <a:lnTo>
                  <a:pt x="48074" y="1937613"/>
                </a:lnTo>
                <a:lnTo>
                  <a:pt x="63370" y="1815541"/>
                </a:lnTo>
                <a:lnTo>
                  <a:pt x="79507" y="1680438"/>
                </a:lnTo>
                <a:lnTo>
                  <a:pt x="96484" y="1528191"/>
                </a:lnTo>
                <a:lnTo>
                  <a:pt x="114469" y="1362227"/>
                </a:lnTo>
                <a:lnTo>
                  <a:pt x="132455" y="1181862"/>
                </a:lnTo>
                <a:lnTo>
                  <a:pt x="150776" y="989838"/>
                </a:lnTo>
                <a:lnTo>
                  <a:pt x="167753" y="782726"/>
                </a:lnTo>
                <a:lnTo>
                  <a:pt x="184058" y="566013"/>
                </a:lnTo>
                <a:lnTo>
                  <a:pt x="198850" y="336956"/>
                </a:lnTo>
                <a:lnTo>
                  <a:pt x="212969" y="98298"/>
                </a:lnTo>
                <a:close/>
              </a:path>
            </a:pathLst>
          </a:custGeom>
        </p:spPr>
      </p:pic>
    </p:spTree>
    <p:extLst>
      <p:ext uri="{BB962C8B-B14F-4D97-AF65-F5344CB8AC3E}">
        <p14:creationId xmlns:p14="http://schemas.microsoft.com/office/powerpoint/2010/main" val="1417636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7E42-EF34-430E-889B-067CFA0822D3}"/>
              </a:ext>
            </a:extLst>
          </p:cNvPr>
          <p:cNvSpPr>
            <a:spLocks noGrp="1"/>
          </p:cNvSpPr>
          <p:nvPr>
            <p:ph type="title"/>
          </p:nvPr>
        </p:nvSpPr>
        <p:spPr/>
        <p:txBody>
          <a:bodyPr/>
          <a:lstStyle/>
          <a:p>
            <a:r>
              <a:rPr lang="en-US" dirty="0"/>
              <a:t>x-y Charts of COVID Statistics </a:t>
            </a:r>
            <a:br>
              <a:rPr lang="en-US" dirty="0"/>
            </a:br>
            <a:r>
              <a:rPr lang="en-US" dirty="0"/>
              <a:t>in </a:t>
            </a:r>
            <a:r>
              <a:rPr lang="en-US" dirty="0" err="1"/>
              <a:t>Plotly</a:t>
            </a:r>
            <a:endParaRPr lang="en-US" dirty="0"/>
          </a:p>
        </p:txBody>
      </p:sp>
      <p:pic>
        <p:nvPicPr>
          <p:cNvPr id="5" name="Content Placeholder 4">
            <a:extLst>
              <a:ext uri="{FF2B5EF4-FFF2-40B4-BE49-F238E27FC236}">
                <a16:creationId xmlns:a16="http://schemas.microsoft.com/office/drawing/2014/main" id="{67A1FA14-FAB8-478E-9AF4-3819EDCCC140}"/>
              </a:ext>
            </a:extLst>
          </p:cNvPr>
          <p:cNvPicPr>
            <a:picLocks noGrp="1" noChangeAspect="1"/>
          </p:cNvPicPr>
          <p:nvPr>
            <p:ph idx="1"/>
          </p:nvPr>
        </p:nvPicPr>
        <p:blipFill>
          <a:blip r:embed="rId2"/>
          <a:stretch>
            <a:fillRect/>
          </a:stretch>
        </p:blipFill>
        <p:spPr>
          <a:xfrm>
            <a:off x="1964987" y="2018619"/>
            <a:ext cx="7806751" cy="4095542"/>
          </a:xfrm>
          <a:prstGeom prst="rect">
            <a:avLst/>
          </a:prstGeom>
        </p:spPr>
      </p:pic>
      <p:sp>
        <p:nvSpPr>
          <p:cNvPr id="4" name="Slide Number Placeholder 3">
            <a:extLst>
              <a:ext uri="{FF2B5EF4-FFF2-40B4-BE49-F238E27FC236}">
                <a16:creationId xmlns:a16="http://schemas.microsoft.com/office/drawing/2014/main" id="{5D58733F-2D73-41EC-A97C-709913F7989D}"/>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740175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3"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5" name="Freeform: Shape 24">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5B8AC3C-927E-47DD-B884-C42F0E065B11}"/>
              </a:ext>
            </a:extLst>
          </p:cNvPr>
          <p:cNvSpPr>
            <a:spLocks noGrp="1"/>
          </p:cNvSpPr>
          <p:nvPr>
            <p:ph type="title"/>
          </p:nvPr>
        </p:nvSpPr>
        <p:spPr>
          <a:xfrm>
            <a:off x="1154955" y="1447800"/>
            <a:ext cx="6974915" cy="3329581"/>
          </a:xfrm>
        </p:spPr>
        <p:txBody>
          <a:bodyPr vert="horz" lIns="91440" tIns="45720" rIns="91440" bIns="45720" rtlCol="0" anchor="b">
            <a:normAutofit/>
          </a:bodyPr>
          <a:lstStyle/>
          <a:p>
            <a:r>
              <a:rPr lang="en-US" sz="7200" b="0" i="0" kern="1200" dirty="0">
                <a:solidFill>
                  <a:schemeClr val="tx2"/>
                </a:solidFill>
                <a:latin typeface="+mj-lt"/>
                <a:ea typeface="+mj-ea"/>
                <a:cs typeface="+mj-cs"/>
              </a:rPr>
              <a:t>Machine Learning</a:t>
            </a:r>
          </a:p>
        </p:txBody>
      </p:sp>
      <p:sp>
        <p:nvSpPr>
          <p:cNvPr id="27" name="Rectangle 26">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C11B46CB-8021-49A0-95B7-AD795DAB8124}"/>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marL="0" marR="0" lvl="0" indent="0" algn="ctr" defTabSz="457200" rtl="0" eaLnBrk="1" fontAlgn="auto" latinLnBrk="0" hangingPunct="1">
              <a:lnSpc>
                <a:spcPct val="100000"/>
              </a:lnSpc>
              <a:spcBef>
                <a:spcPts val="0"/>
              </a:spcBef>
              <a:spcAft>
                <a:spcPts val="600"/>
              </a:spcAft>
              <a:buClrTx/>
              <a:buSzTx/>
              <a:buFontTx/>
              <a:buNone/>
              <a:tabLst/>
              <a:defRPr/>
            </a:pPr>
            <a:fld id="{D57F1E4F-1CFF-5643-939E-02111984F565}" type="slidenum">
              <a:rPr kumimoji="0" lang="en-US" sz="2800" b="0" i="0" u="none" strike="noStrike" kern="1200" cap="none" spc="0" normalizeH="0" baseline="0" noProof="0">
                <a:ln>
                  <a:noFill/>
                </a:ln>
                <a:solidFill>
                  <a:srgbClr val="FFFFFF"/>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600"/>
                </a:spcAft>
                <a:buClrTx/>
                <a:buSzTx/>
                <a:buFontTx/>
                <a:buNone/>
                <a:tabLst/>
                <a:defRPr/>
              </a:pPr>
              <a:t>17</a:t>
            </a:fld>
            <a:endParaRPr kumimoji="0" lang="en-US" sz="2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856028940"/>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Assessment Analysis</a:t>
            </a:r>
          </a:p>
        </p:txBody>
      </p:sp>
      <p:sp>
        <p:nvSpPr>
          <p:cNvPr id="3" name="Content Placeholder 2"/>
          <p:cNvSpPr>
            <a:spLocks noGrp="1"/>
          </p:cNvSpPr>
          <p:nvPr>
            <p:ph idx="1"/>
          </p:nvPr>
        </p:nvSpPr>
        <p:spPr>
          <a:xfrm>
            <a:off x="645130" y="1544716"/>
            <a:ext cx="9404723" cy="4860566"/>
          </a:xfrm>
        </p:spPr>
        <p:txBody>
          <a:bodyPr>
            <a:normAutofit fontScale="92500" lnSpcReduction="10000"/>
          </a:bodyPr>
          <a:lstStyle/>
          <a:p>
            <a:r>
              <a:rPr lang="en-US" dirty="0"/>
              <a:t>Logistic Regression Model</a:t>
            </a:r>
          </a:p>
          <a:p>
            <a:pPr lvl="1"/>
            <a:r>
              <a:rPr lang="en-US" sz="2000" dirty="0"/>
              <a:t>Purpose of the model: classify county risk impact based on features</a:t>
            </a:r>
          </a:p>
          <a:p>
            <a:pPr lvl="1"/>
            <a:r>
              <a:rPr lang="en-US" sz="2000" dirty="0"/>
              <a:t>Preliminary Modeling work:</a:t>
            </a:r>
          </a:p>
          <a:p>
            <a:pPr lvl="2"/>
            <a:r>
              <a:rPr lang="en-US" sz="1800" dirty="0"/>
              <a:t>Checked the dataset for nulls</a:t>
            </a:r>
          </a:p>
          <a:p>
            <a:pPr lvl="2"/>
            <a:r>
              <a:rPr lang="en-US" sz="1800" dirty="0"/>
              <a:t>Features included cases, deaths, population density and age </a:t>
            </a:r>
          </a:p>
          <a:p>
            <a:pPr lvl="2">
              <a:spcAft>
                <a:spcPts val="1200"/>
              </a:spcAft>
            </a:pPr>
            <a:r>
              <a:rPr lang="en-US" sz="1800" dirty="0"/>
              <a:t>Output variable – Impact</a:t>
            </a:r>
          </a:p>
          <a:p>
            <a:r>
              <a:rPr lang="en-US" dirty="0"/>
              <a:t>Features for risk profile of US counties:</a:t>
            </a:r>
          </a:p>
          <a:p>
            <a:pPr lvl="1"/>
            <a:r>
              <a:rPr lang="en-US" dirty="0"/>
              <a:t>Population density </a:t>
            </a:r>
          </a:p>
          <a:p>
            <a:pPr lvl="1">
              <a:spcAft>
                <a:spcPts val="1200"/>
              </a:spcAft>
            </a:pPr>
            <a:r>
              <a:rPr lang="en-US" dirty="0"/>
              <a:t>Age demographics with focus on over 70</a:t>
            </a:r>
          </a:p>
          <a:p>
            <a:r>
              <a:rPr lang="en-US" dirty="0"/>
              <a:t>Rank features and create ranges to normalize the data:</a:t>
            </a:r>
          </a:p>
          <a:p>
            <a:pPr lvl="1"/>
            <a:r>
              <a:rPr lang="en-US" dirty="0"/>
              <a:t>Final range column was created as a means of all ranges </a:t>
            </a:r>
          </a:p>
          <a:p>
            <a:pPr lvl="1"/>
            <a:r>
              <a:rPr lang="en-US" dirty="0"/>
              <a:t>Counties were placed into Low, Medium, High and Critical categories</a:t>
            </a:r>
          </a:p>
          <a:p>
            <a:pPr marL="457200" lvl="1" indent="0">
              <a:buNone/>
            </a:pPr>
            <a:endParaRPr lang="en-US" sz="2000" dirty="0"/>
          </a:p>
          <a:p>
            <a:pPr lvl="2"/>
            <a:endParaRPr lang="en-US" dirty="0"/>
          </a:p>
          <a:p>
            <a:pPr lvl="2"/>
            <a:endParaRPr lang="en-US" dirty="0"/>
          </a:p>
          <a:p>
            <a:pPr lvl="2"/>
            <a:endParaRPr lang="en-US" dirty="0"/>
          </a:p>
          <a:p>
            <a:pPr lvl="2"/>
            <a:endParaRPr lang="en-US" dirty="0"/>
          </a:p>
          <a:p>
            <a:pPr lvl="2"/>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1704953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Assessment Analysis</a:t>
            </a:r>
          </a:p>
        </p:txBody>
      </p:sp>
      <p:sp>
        <p:nvSpPr>
          <p:cNvPr id="3" name="Content Placeholder 2"/>
          <p:cNvSpPr>
            <a:spLocks noGrp="1"/>
          </p:cNvSpPr>
          <p:nvPr>
            <p:ph idx="1"/>
          </p:nvPr>
        </p:nvSpPr>
        <p:spPr>
          <a:xfrm>
            <a:off x="646111" y="1464817"/>
            <a:ext cx="9404723" cy="2124075"/>
          </a:xfrm>
        </p:spPr>
        <p:txBody>
          <a:bodyPr>
            <a:normAutofit/>
          </a:bodyPr>
          <a:lstStyle/>
          <a:p>
            <a:r>
              <a:rPr lang="en-US" sz="2200" dirty="0"/>
              <a:t>Training and testing the model </a:t>
            </a:r>
          </a:p>
          <a:p>
            <a:pPr lvl="1"/>
            <a:r>
              <a:rPr lang="en-US" sz="2000" dirty="0"/>
              <a:t>Accuracy rate – Trained data - 62.68%</a:t>
            </a:r>
          </a:p>
          <a:p>
            <a:pPr lvl="1"/>
            <a:r>
              <a:rPr lang="en-US" sz="2000" dirty="0"/>
              <a:t>Accuracy rate – Tested data - 62.61%</a:t>
            </a:r>
          </a:p>
          <a:p>
            <a:pPr lvl="1"/>
            <a:r>
              <a:rPr lang="en-US" sz="2000" dirty="0"/>
              <a:t>Not much improvement with Grid search method – 62.67%</a:t>
            </a:r>
          </a:p>
          <a:p>
            <a:endParaRPr lang="en-US" dirty="0"/>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19</a:t>
            </a:fld>
            <a:endParaRPr lang="en-US" dirty="0"/>
          </a:p>
        </p:txBody>
      </p:sp>
      <p:pic>
        <p:nvPicPr>
          <p:cNvPr id="8" name="Picture 7"/>
          <p:cNvPicPr>
            <a:picLocks noChangeAspect="1"/>
          </p:cNvPicPr>
          <p:nvPr/>
        </p:nvPicPr>
        <p:blipFill>
          <a:blip r:embed="rId2"/>
          <a:stretch>
            <a:fillRect/>
          </a:stretch>
        </p:blipFill>
        <p:spPr>
          <a:xfrm>
            <a:off x="1062592" y="3641631"/>
            <a:ext cx="4095334" cy="2541710"/>
          </a:xfrm>
          <a:prstGeom prst="rect">
            <a:avLst/>
          </a:prstGeom>
        </p:spPr>
      </p:pic>
      <p:pic>
        <p:nvPicPr>
          <p:cNvPr id="9" name="Picture 8"/>
          <p:cNvPicPr>
            <a:picLocks noChangeAspect="1"/>
          </p:cNvPicPr>
          <p:nvPr/>
        </p:nvPicPr>
        <p:blipFill>
          <a:blip r:embed="rId3"/>
          <a:stretch>
            <a:fillRect/>
          </a:stretch>
        </p:blipFill>
        <p:spPr>
          <a:xfrm>
            <a:off x="5348471" y="3641631"/>
            <a:ext cx="4688195" cy="2541710"/>
          </a:xfrm>
          <a:prstGeom prst="rect">
            <a:avLst/>
          </a:prstGeom>
        </p:spPr>
      </p:pic>
    </p:spTree>
    <p:extLst>
      <p:ext uri="{BB962C8B-B14F-4D97-AF65-F5344CB8AC3E}">
        <p14:creationId xmlns:p14="http://schemas.microsoft.com/office/powerpoint/2010/main" val="499752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0A85E-5045-4683-AE3C-3DFD1CC84D03}"/>
              </a:ext>
            </a:extLst>
          </p:cNvPr>
          <p:cNvSpPr>
            <a:spLocks noGrp="1"/>
          </p:cNvSpPr>
          <p:nvPr>
            <p:ph type="title"/>
          </p:nvPr>
        </p:nvSpPr>
        <p:spPr>
          <a:xfrm>
            <a:off x="645129" y="385282"/>
            <a:ext cx="9404723" cy="847762"/>
          </a:xfrm>
        </p:spPr>
        <p:txBody>
          <a:bodyPr/>
          <a:lstStyle/>
          <a:p>
            <a:r>
              <a:rPr lang="en-US" dirty="0"/>
              <a:t>Our Objective</a:t>
            </a:r>
            <a:br>
              <a:rPr lang="en-US" dirty="0"/>
            </a:br>
            <a:endParaRPr lang="en-US" dirty="0"/>
          </a:p>
        </p:txBody>
      </p:sp>
      <p:sp>
        <p:nvSpPr>
          <p:cNvPr id="3" name="Content Placeholder 2">
            <a:extLst>
              <a:ext uri="{FF2B5EF4-FFF2-40B4-BE49-F238E27FC236}">
                <a16:creationId xmlns:a16="http://schemas.microsoft.com/office/drawing/2014/main" id="{F41ADD9B-217E-4A72-9D0F-B5E84C59F1BA}"/>
              </a:ext>
            </a:extLst>
          </p:cNvPr>
          <p:cNvSpPr>
            <a:spLocks noGrp="1"/>
          </p:cNvSpPr>
          <p:nvPr>
            <p:ph idx="1"/>
          </p:nvPr>
        </p:nvSpPr>
        <p:spPr>
          <a:xfrm>
            <a:off x="645129" y="1402671"/>
            <a:ext cx="9707411" cy="4980373"/>
          </a:xfrm>
        </p:spPr>
        <p:txBody>
          <a:bodyPr>
            <a:normAutofit/>
          </a:bodyPr>
          <a:lstStyle/>
          <a:p>
            <a:pPr>
              <a:spcAft>
                <a:spcPts val="1800"/>
              </a:spcAft>
            </a:pPr>
            <a:r>
              <a:rPr lang="en-US" sz="2400" dirty="0"/>
              <a:t>Use data visualization programs and machine learning algorithms to describe the risks posed by COVID as accurately and as clearly as possible.</a:t>
            </a:r>
          </a:p>
          <a:p>
            <a:r>
              <a:rPr lang="en-US" sz="2400" dirty="0"/>
              <a:t>Specifically, </a:t>
            </a:r>
            <a:r>
              <a:rPr lang="en-US" sz="2400" dirty="0" err="1"/>
              <a:t>COVIDgilance</a:t>
            </a:r>
            <a:r>
              <a:rPr lang="en-US" sz="2400" dirty="0"/>
              <a:t> has performed the following:</a:t>
            </a:r>
          </a:p>
          <a:p>
            <a:pPr lvl="1"/>
            <a:r>
              <a:rPr lang="en-US" sz="2200" b="1" dirty="0"/>
              <a:t>Pandas</a:t>
            </a:r>
            <a:r>
              <a:rPr lang="en-US" sz="2200" dirty="0"/>
              <a:t>: Clean and consolidate data from various sources</a:t>
            </a:r>
          </a:p>
          <a:p>
            <a:pPr lvl="1"/>
            <a:r>
              <a:rPr lang="en-US" sz="2200" b="1" dirty="0"/>
              <a:t>Tableau</a:t>
            </a:r>
            <a:r>
              <a:rPr lang="en-US" sz="2200" dirty="0"/>
              <a:t>: Visualize COVID statistics by county</a:t>
            </a:r>
          </a:p>
          <a:p>
            <a:pPr lvl="1"/>
            <a:r>
              <a:rPr lang="en-US" sz="2200" b="1" dirty="0"/>
              <a:t>Seaborn, </a:t>
            </a:r>
            <a:r>
              <a:rPr lang="en-US" sz="2200" b="1" dirty="0" err="1"/>
              <a:t>Gmaps</a:t>
            </a:r>
            <a:r>
              <a:rPr lang="en-US" sz="2200" b="1" dirty="0"/>
              <a:t>, Folium, Matplotlib</a:t>
            </a:r>
            <a:r>
              <a:rPr lang="en-US" sz="2200" dirty="0"/>
              <a:t>: Visualize COVID statistics by other parameters</a:t>
            </a:r>
          </a:p>
          <a:p>
            <a:pPr lvl="1"/>
            <a:r>
              <a:rPr lang="en-US" sz="2200" b="1" dirty="0" err="1"/>
              <a:t>SKLearn</a:t>
            </a:r>
            <a:r>
              <a:rPr lang="en-US" sz="2200" dirty="0"/>
              <a:t>: Create Logistic Regression and Risk Assessment  </a:t>
            </a:r>
          </a:p>
          <a:p>
            <a:pPr lvl="1"/>
            <a:r>
              <a:rPr lang="en-US" sz="2200" b="1" dirty="0"/>
              <a:t>Prophet</a:t>
            </a:r>
            <a:r>
              <a:rPr lang="en-US" sz="2200" dirty="0"/>
              <a:t>: Forecasts COVID statistics </a:t>
            </a:r>
          </a:p>
        </p:txBody>
      </p:sp>
      <p:sp>
        <p:nvSpPr>
          <p:cNvPr id="4" name="Slide Number Placeholder 3">
            <a:extLst>
              <a:ext uri="{FF2B5EF4-FFF2-40B4-BE49-F238E27FC236}">
                <a16:creationId xmlns:a16="http://schemas.microsoft.com/office/drawing/2014/main" id="{C65B07B1-FBF9-40DF-87A4-FA21A78DCE4F}"/>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563628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Assessment Analysis</a:t>
            </a:r>
          </a:p>
        </p:txBody>
      </p:sp>
      <p:sp>
        <p:nvSpPr>
          <p:cNvPr id="3" name="Content Placeholder 2"/>
          <p:cNvSpPr>
            <a:spLocks noGrp="1"/>
          </p:cNvSpPr>
          <p:nvPr>
            <p:ph idx="1"/>
          </p:nvPr>
        </p:nvSpPr>
        <p:spPr>
          <a:xfrm>
            <a:off x="344406" y="1255222"/>
            <a:ext cx="9705448" cy="4993177"/>
          </a:xfrm>
        </p:spPr>
        <p:txBody>
          <a:bodyPr/>
          <a:lstStyle/>
          <a:p>
            <a:r>
              <a:rPr lang="en-US" dirty="0"/>
              <a:t>Logistic Regression Model</a:t>
            </a:r>
          </a:p>
          <a:p>
            <a:pPr lvl="2"/>
            <a:endParaRPr lang="en-US" dirty="0"/>
          </a:p>
          <a:p>
            <a:pPr lvl="2"/>
            <a:endParaRPr lang="en-US" dirty="0"/>
          </a:p>
          <a:p>
            <a:pPr lvl="2"/>
            <a:endParaRPr lang="en-US" dirty="0"/>
          </a:p>
          <a:p>
            <a:pPr lvl="2"/>
            <a:endParaRPr lang="en-US" dirty="0"/>
          </a:p>
          <a:p>
            <a:pPr lvl="2"/>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20</a:t>
            </a:fld>
            <a:endParaRPr lang="en-US" dirty="0"/>
          </a:p>
        </p:txBody>
      </p:sp>
      <p:pic>
        <p:nvPicPr>
          <p:cNvPr id="5" name="Picture 4"/>
          <p:cNvPicPr>
            <a:picLocks noChangeAspect="1"/>
          </p:cNvPicPr>
          <p:nvPr/>
        </p:nvPicPr>
        <p:blipFill>
          <a:blip r:embed="rId2"/>
          <a:stretch>
            <a:fillRect/>
          </a:stretch>
        </p:blipFill>
        <p:spPr>
          <a:xfrm>
            <a:off x="506927" y="1706470"/>
            <a:ext cx="4600445" cy="219342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8472" y="1413163"/>
            <a:ext cx="4683716" cy="251222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078" y="3962133"/>
            <a:ext cx="4761052" cy="257770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8472" y="3962132"/>
            <a:ext cx="4701382" cy="2577701"/>
          </a:xfrm>
          <a:prstGeom prst="rect">
            <a:avLst/>
          </a:prstGeom>
        </p:spPr>
      </p:pic>
    </p:spTree>
    <p:extLst>
      <p:ext uri="{BB962C8B-B14F-4D97-AF65-F5344CB8AC3E}">
        <p14:creationId xmlns:p14="http://schemas.microsoft.com/office/powerpoint/2010/main" val="1023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99D71-F8A1-4FCD-87A3-0C208E029B06}"/>
              </a:ext>
            </a:extLst>
          </p:cNvPr>
          <p:cNvSpPr>
            <a:spLocks noGrp="1"/>
          </p:cNvSpPr>
          <p:nvPr>
            <p:ph type="title"/>
          </p:nvPr>
        </p:nvSpPr>
        <p:spPr>
          <a:xfrm>
            <a:off x="468558" y="374223"/>
            <a:ext cx="9404723" cy="767687"/>
          </a:xfrm>
        </p:spPr>
        <p:txBody>
          <a:bodyPr/>
          <a:lstStyle/>
          <a:p>
            <a:r>
              <a:rPr lang="en-US" dirty="0"/>
              <a:t>Logistic Regression</a:t>
            </a:r>
          </a:p>
        </p:txBody>
      </p:sp>
      <p:sp>
        <p:nvSpPr>
          <p:cNvPr id="3" name="Content Placeholder 2">
            <a:extLst>
              <a:ext uri="{FF2B5EF4-FFF2-40B4-BE49-F238E27FC236}">
                <a16:creationId xmlns:a16="http://schemas.microsoft.com/office/drawing/2014/main" id="{7E493893-9A18-4C80-9598-7619261DC672}"/>
              </a:ext>
            </a:extLst>
          </p:cNvPr>
          <p:cNvSpPr>
            <a:spLocks noGrp="1"/>
          </p:cNvSpPr>
          <p:nvPr>
            <p:ph idx="1"/>
          </p:nvPr>
        </p:nvSpPr>
        <p:spPr>
          <a:xfrm>
            <a:off x="290026" y="1461197"/>
            <a:ext cx="3669416" cy="4958059"/>
          </a:xfrm>
        </p:spPr>
        <p:txBody>
          <a:bodyPr>
            <a:normAutofit/>
          </a:bodyPr>
          <a:lstStyle/>
          <a:p>
            <a:r>
              <a:rPr lang="en-US" dirty="0"/>
              <a:t>Data Inputs:</a:t>
            </a:r>
          </a:p>
          <a:p>
            <a:pPr lvl="1"/>
            <a:r>
              <a:rPr lang="en-US" dirty="0"/>
              <a:t>Population Density</a:t>
            </a:r>
          </a:p>
          <a:p>
            <a:pPr lvl="1"/>
            <a:r>
              <a:rPr lang="en-US" dirty="0"/>
              <a:t>% Population over 70</a:t>
            </a:r>
          </a:p>
          <a:p>
            <a:pPr lvl="1"/>
            <a:r>
              <a:rPr lang="en-US" dirty="0"/>
              <a:t>% takes Mass Transit</a:t>
            </a:r>
          </a:p>
          <a:p>
            <a:pPr lvl="1"/>
            <a:r>
              <a:rPr lang="en-US" dirty="0"/>
              <a:t>April 11 Cases/Deaths</a:t>
            </a:r>
          </a:p>
          <a:p>
            <a:pPr lvl="1"/>
            <a:r>
              <a:rPr lang="en-US" dirty="0"/>
              <a:t>April 15 Cases/Deaths</a:t>
            </a:r>
          </a:p>
          <a:p>
            <a:r>
              <a:rPr lang="en-US" dirty="0"/>
              <a:t>Data Output</a:t>
            </a:r>
          </a:p>
          <a:p>
            <a:pPr lvl="1"/>
            <a:r>
              <a:rPr lang="en-US" dirty="0"/>
              <a:t>April 18 Cases/Deaths</a:t>
            </a:r>
          </a:p>
          <a:p>
            <a:r>
              <a:rPr lang="en-US" dirty="0"/>
              <a:t>Data points</a:t>
            </a:r>
          </a:p>
          <a:p>
            <a:pPr lvl="1"/>
            <a:r>
              <a:rPr lang="en-US" dirty="0"/>
              <a:t>U.S. Counties</a:t>
            </a:r>
          </a:p>
          <a:p>
            <a:pPr lvl="1"/>
            <a:r>
              <a:rPr lang="en-US" dirty="0"/>
              <a:t>Include D.C.</a:t>
            </a:r>
          </a:p>
          <a:p>
            <a:pPr lvl="1"/>
            <a:r>
              <a:rPr lang="en-US" dirty="0"/>
              <a:t>Exclude HI and AL</a:t>
            </a:r>
          </a:p>
          <a:p>
            <a:pPr lvl="1"/>
            <a:endParaRPr lang="en-US" dirty="0"/>
          </a:p>
        </p:txBody>
      </p:sp>
      <p:sp>
        <p:nvSpPr>
          <p:cNvPr id="4" name="Slide Number Placeholder 3">
            <a:extLst>
              <a:ext uri="{FF2B5EF4-FFF2-40B4-BE49-F238E27FC236}">
                <a16:creationId xmlns:a16="http://schemas.microsoft.com/office/drawing/2014/main" id="{0D260D0F-B5A7-4137-A6DB-9E721ACBDFA2}"/>
              </a:ext>
            </a:extLst>
          </p:cNvPr>
          <p:cNvSpPr>
            <a:spLocks noGrp="1"/>
          </p:cNvSpPr>
          <p:nvPr>
            <p:ph type="sldNum" sz="quarter" idx="12"/>
          </p:nvPr>
        </p:nvSpPr>
        <p:spPr/>
        <p:txBody>
          <a:bodyPr/>
          <a:lstStyle/>
          <a:p>
            <a:fld id="{D57F1E4F-1CFF-5643-939E-02111984F565}" type="slidenum">
              <a:rPr lang="en-US" smtClean="0"/>
              <a:t>21</a:t>
            </a:fld>
            <a:endParaRPr lang="en-US" dirty="0"/>
          </a:p>
        </p:txBody>
      </p:sp>
      <p:pic>
        <p:nvPicPr>
          <p:cNvPr id="5" name="Picture 4">
            <a:extLst>
              <a:ext uri="{FF2B5EF4-FFF2-40B4-BE49-F238E27FC236}">
                <a16:creationId xmlns:a16="http://schemas.microsoft.com/office/drawing/2014/main" id="{0244A710-2870-412A-B512-FC71E8AE208D}"/>
              </a:ext>
            </a:extLst>
          </p:cNvPr>
          <p:cNvPicPr>
            <a:picLocks noChangeAspect="1"/>
          </p:cNvPicPr>
          <p:nvPr/>
        </p:nvPicPr>
        <p:blipFill>
          <a:blip r:embed="rId2"/>
          <a:stretch>
            <a:fillRect/>
          </a:stretch>
        </p:blipFill>
        <p:spPr>
          <a:xfrm>
            <a:off x="3959442" y="1419274"/>
            <a:ext cx="3805776" cy="2493004"/>
          </a:xfrm>
          <a:prstGeom prst="rect">
            <a:avLst/>
          </a:prstGeom>
        </p:spPr>
      </p:pic>
      <p:pic>
        <p:nvPicPr>
          <p:cNvPr id="6" name="Picture 5">
            <a:extLst>
              <a:ext uri="{FF2B5EF4-FFF2-40B4-BE49-F238E27FC236}">
                <a16:creationId xmlns:a16="http://schemas.microsoft.com/office/drawing/2014/main" id="{126C7EA6-330E-4BA1-8246-DA3DCF43D833}"/>
              </a:ext>
            </a:extLst>
          </p:cNvPr>
          <p:cNvPicPr>
            <a:picLocks noChangeAspect="1"/>
          </p:cNvPicPr>
          <p:nvPr/>
        </p:nvPicPr>
        <p:blipFill>
          <a:blip r:embed="rId3"/>
          <a:stretch>
            <a:fillRect/>
          </a:stretch>
        </p:blipFill>
        <p:spPr>
          <a:xfrm>
            <a:off x="3959442" y="3898303"/>
            <a:ext cx="3805776" cy="2493004"/>
          </a:xfrm>
          <a:prstGeom prst="rect">
            <a:avLst/>
          </a:prstGeom>
        </p:spPr>
      </p:pic>
      <p:sp>
        <p:nvSpPr>
          <p:cNvPr id="7" name="Content Placeholder 2">
            <a:extLst>
              <a:ext uri="{FF2B5EF4-FFF2-40B4-BE49-F238E27FC236}">
                <a16:creationId xmlns:a16="http://schemas.microsoft.com/office/drawing/2014/main" id="{B26E5DB0-70DF-4268-B551-BDF761FFE688}"/>
              </a:ext>
            </a:extLst>
          </p:cNvPr>
          <p:cNvSpPr txBox="1">
            <a:spLocks/>
          </p:cNvSpPr>
          <p:nvPr/>
        </p:nvSpPr>
        <p:spPr>
          <a:xfrm>
            <a:off x="8087579" y="1220405"/>
            <a:ext cx="3950541" cy="54822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Results:</a:t>
            </a:r>
          </a:p>
          <a:p>
            <a:pPr lvl="1"/>
            <a:r>
              <a:rPr lang="en-US" dirty="0"/>
              <a:t>Deaths (top) R</a:t>
            </a:r>
            <a:r>
              <a:rPr lang="en-US" baseline="30000" dirty="0"/>
              <a:t>2</a:t>
            </a:r>
            <a:r>
              <a:rPr lang="en-US" dirty="0"/>
              <a:t>: 0.5</a:t>
            </a:r>
          </a:p>
          <a:p>
            <a:pPr lvl="1"/>
            <a:r>
              <a:rPr lang="en-US" dirty="0"/>
              <a:t>Cases(bottom) R</a:t>
            </a:r>
            <a:r>
              <a:rPr lang="en-US" baseline="30000" dirty="0"/>
              <a:t>2</a:t>
            </a:r>
            <a:r>
              <a:rPr lang="en-US" dirty="0"/>
              <a:t>: 0.07</a:t>
            </a:r>
          </a:p>
          <a:p>
            <a:pPr lvl="1"/>
            <a:r>
              <a:rPr lang="en-US" dirty="0"/>
              <a:t>Neither Case great</a:t>
            </a:r>
          </a:p>
          <a:p>
            <a:r>
              <a:rPr lang="en-US" dirty="0"/>
              <a:t>Diagnosis:</a:t>
            </a:r>
          </a:p>
          <a:p>
            <a:pPr lvl="1"/>
            <a:r>
              <a:rPr lang="en-US" dirty="0"/>
              <a:t>Decent at determining whether cases are “high” or “low”</a:t>
            </a:r>
          </a:p>
          <a:p>
            <a:pPr lvl="1"/>
            <a:r>
              <a:rPr lang="en-US" dirty="0"/>
              <a:t>Very bad at guessing values</a:t>
            </a:r>
          </a:p>
          <a:p>
            <a:r>
              <a:rPr lang="en-US" dirty="0"/>
              <a:t>Analysis:</a:t>
            </a:r>
          </a:p>
          <a:p>
            <a:pPr lvl="1"/>
            <a:r>
              <a:rPr lang="en-US" dirty="0"/>
              <a:t>3000 datapoints not enough</a:t>
            </a:r>
          </a:p>
          <a:p>
            <a:pPr lvl="1"/>
            <a:r>
              <a:rPr lang="en-US" dirty="0"/>
              <a:t>Double up dates OR bin cases/deaths &amp; use SVC</a:t>
            </a:r>
          </a:p>
          <a:p>
            <a:pPr lvl="1"/>
            <a:endParaRPr lang="en-US" dirty="0"/>
          </a:p>
        </p:txBody>
      </p:sp>
    </p:spTree>
    <p:extLst>
      <p:ext uri="{BB962C8B-B14F-4D97-AF65-F5344CB8AC3E}">
        <p14:creationId xmlns:p14="http://schemas.microsoft.com/office/powerpoint/2010/main" val="355097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7687"/>
          </a:xfrm>
        </p:spPr>
        <p:txBody>
          <a:bodyPr/>
          <a:lstStyle/>
          <a:p>
            <a:r>
              <a:rPr lang="en-US" dirty="0"/>
              <a:t>Machine Learning To-Do List</a:t>
            </a:r>
          </a:p>
        </p:txBody>
      </p:sp>
      <p:sp>
        <p:nvSpPr>
          <p:cNvPr id="3" name="Content Placeholder 2"/>
          <p:cNvSpPr>
            <a:spLocks noGrp="1"/>
          </p:cNvSpPr>
          <p:nvPr>
            <p:ph idx="1"/>
          </p:nvPr>
        </p:nvSpPr>
        <p:spPr>
          <a:xfrm>
            <a:off x="645132" y="1447060"/>
            <a:ext cx="9404722" cy="4801339"/>
          </a:xfrm>
        </p:spPr>
        <p:txBody>
          <a:bodyPr/>
          <a:lstStyle/>
          <a:p>
            <a:pPr lvl="1"/>
            <a:endParaRPr lang="en-US" dirty="0"/>
          </a:p>
          <a:p>
            <a:pPr marL="914400" lvl="2" indent="0">
              <a:buNone/>
            </a:pPr>
            <a:endParaRPr lang="en-US" dirty="0"/>
          </a:p>
          <a:p>
            <a:pPr lvl="2"/>
            <a:r>
              <a:rPr lang="en-US" dirty="0"/>
              <a:t>Add more features</a:t>
            </a:r>
          </a:p>
          <a:p>
            <a:pPr lvl="2"/>
            <a:endParaRPr lang="en-US" dirty="0"/>
          </a:p>
          <a:p>
            <a:pPr lvl="2"/>
            <a:r>
              <a:rPr lang="en-US" dirty="0"/>
              <a:t>Optimize data points</a:t>
            </a:r>
          </a:p>
          <a:p>
            <a:pPr lvl="2"/>
            <a:endParaRPr lang="en-US" dirty="0"/>
          </a:p>
          <a:p>
            <a:pPr lvl="2"/>
            <a:r>
              <a:rPr lang="en-US" dirty="0"/>
              <a:t>Add proximity data (major cities)</a:t>
            </a:r>
          </a:p>
          <a:p>
            <a:pPr lvl="2"/>
            <a:endParaRPr lang="en-US" dirty="0"/>
          </a:p>
          <a:p>
            <a:pPr lvl="2"/>
            <a:r>
              <a:rPr lang="en-US" dirty="0"/>
              <a:t>Bin statistics in “high”, “medium”, and “low”</a:t>
            </a:r>
          </a:p>
          <a:p>
            <a:pPr lvl="2"/>
            <a:endParaRPr lang="en-US" dirty="0"/>
          </a:p>
          <a:p>
            <a:pPr lvl="2"/>
            <a:r>
              <a:rPr lang="en-US" dirty="0"/>
              <a:t>Double-Up dates for rows created in Machine Learning</a:t>
            </a:r>
          </a:p>
          <a:p>
            <a:pPr lvl="2"/>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1110896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8AC3C-927E-47DD-B884-C42F0E065B11}"/>
              </a:ext>
            </a:extLst>
          </p:cNvPr>
          <p:cNvSpPr>
            <a:spLocks noGrp="1"/>
          </p:cNvSpPr>
          <p:nvPr>
            <p:ph type="title"/>
          </p:nvPr>
        </p:nvSpPr>
        <p:spPr>
          <a:xfrm>
            <a:off x="646112" y="953528"/>
            <a:ext cx="4165580" cy="899719"/>
          </a:xfrm>
        </p:spPr>
        <p:txBody>
          <a:bodyPr vert="horz" lIns="91440" tIns="45720" rIns="91440" bIns="45720" rtlCol="0" anchor="t">
            <a:normAutofit/>
          </a:bodyPr>
          <a:lstStyle/>
          <a:p>
            <a:r>
              <a:rPr lang="en-US" dirty="0"/>
              <a:t>Forecasting</a:t>
            </a:r>
          </a:p>
        </p:txBody>
      </p:sp>
      <p:sp>
        <p:nvSpPr>
          <p:cNvPr id="41" name="Freeform: Shape 40">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43"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 name="Picture 2">
            <a:extLst>
              <a:ext uri="{FF2B5EF4-FFF2-40B4-BE49-F238E27FC236}">
                <a16:creationId xmlns:a16="http://schemas.microsoft.com/office/drawing/2014/main" id="{B545AA81-8EE8-4A21-9AA1-7F603FD86D45}"/>
              </a:ext>
            </a:extLst>
          </p:cNvPr>
          <p:cNvPicPr>
            <a:picLocks noChangeAspect="1"/>
          </p:cNvPicPr>
          <p:nvPr/>
        </p:nvPicPr>
        <p:blipFill>
          <a:blip r:embed="rId3"/>
          <a:stretch>
            <a:fillRect/>
          </a:stretch>
        </p:blipFill>
        <p:spPr>
          <a:xfrm>
            <a:off x="5903390" y="953529"/>
            <a:ext cx="5287349" cy="2683330"/>
          </a:xfrm>
          <a:prstGeom prst="rect">
            <a:avLst/>
          </a:prstGeom>
          <a:effectLst/>
        </p:spPr>
      </p:pic>
      <p:sp>
        <p:nvSpPr>
          <p:cNvPr id="45" name="Rectangle 44">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C11B46CB-8021-49A0-95B7-AD795DAB8124}"/>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fld id="{D57F1E4F-1CFF-5643-939E-02111984F565}" type="slidenum">
              <a:rPr kumimoji="0" lang="en-US" sz="2800" b="0" i="0" u="none" strike="noStrike" kern="1200" cap="none" spc="0" normalizeH="0" baseline="0" noProof="0">
                <a:ln>
                  <a:noFill/>
                </a:ln>
                <a:solidFill>
                  <a:prstClr val="white">
                    <a:tint val="75000"/>
                  </a:prstClr>
                </a:solidFill>
                <a:effectLst/>
                <a:uLnTx/>
                <a:uFillTx/>
                <a:latin typeface="Century Gothic" panose="020B0502020202020204"/>
                <a:ea typeface="+mn-ea"/>
                <a:cs typeface="+mn-cs"/>
              </a:rPr>
              <a:pPr marL="0" marR="0" lvl="0" indent="0" algn="ctr" defTabSz="914400" rtl="0" eaLnBrk="1" fontAlgn="auto" latinLnBrk="0" hangingPunct="1">
                <a:lnSpc>
                  <a:spcPct val="100000"/>
                </a:lnSpc>
                <a:spcBef>
                  <a:spcPts val="0"/>
                </a:spcBef>
                <a:spcAft>
                  <a:spcPts val="600"/>
                </a:spcAft>
                <a:buClrTx/>
                <a:buSzTx/>
                <a:buFontTx/>
                <a:buNone/>
                <a:tabLst/>
                <a:defRPr/>
              </a:pPr>
              <a:t>23</a:t>
            </a:fld>
            <a:endParaRPr kumimoji="0" lang="en-US" sz="2800" b="0" i="0" u="none" strike="noStrike" kern="1200" cap="none" spc="0" normalizeH="0" baseline="0" noProof="0">
              <a:ln>
                <a:noFill/>
              </a:ln>
              <a:solidFill>
                <a:prstClr val="white">
                  <a:tint val="75000"/>
                </a:prstClr>
              </a:solidFill>
              <a:effectLst/>
              <a:uLnTx/>
              <a:uFillTx/>
              <a:latin typeface="Century Gothic" panose="020B0502020202020204"/>
              <a:ea typeface="+mn-ea"/>
              <a:cs typeface="+mn-cs"/>
            </a:endParaRPr>
          </a:p>
        </p:txBody>
      </p:sp>
      <p:sp>
        <p:nvSpPr>
          <p:cNvPr id="5" name="TextBox 4">
            <a:extLst>
              <a:ext uri="{FF2B5EF4-FFF2-40B4-BE49-F238E27FC236}">
                <a16:creationId xmlns:a16="http://schemas.microsoft.com/office/drawing/2014/main" id="{FAEB0547-2BB4-46DE-B2BC-AAD61E1935BB}"/>
              </a:ext>
            </a:extLst>
          </p:cNvPr>
          <p:cNvSpPr txBox="1"/>
          <p:nvPr/>
        </p:nvSpPr>
        <p:spPr>
          <a:xfrm>
            <a:off x="646113" y="2052918"/>
            <a:ext cx="4165146" cy="4195481"/>
          </a:xfrm>
          <a:prstGeom prst="rect">
            <a:avLst/>
          </a:prstGeom>
        </p:spPr>
        <p:txBody>
          <a:bodyPr vert="horz" lIns="91440" tIns="45720" rIns="91440" bIns="45720" rtlCol="0">
            <a:normAutofit/>
          </a:bodyPr>
          <a:lstStyle/>
          <a:p>
            <a:pPr marL="0" marR="0" lvl="0" indent="0" algn="l" defTabSz="457200" rtl="0" eaLnBrk="1" fontAlgn="auto" latinLnBrk="0" hangingPunct="1">
              <a:lnSpc>
                <a:spcPct val="90000"/>
              </a:lnSpc>
              <a:spcBef>
                <a:spcPts val="1000"/>
              </a:spcBef>
              <a:spcAft>
                <a:spcPts val="0"/>
              </a:spcAft>
              <a:buClr>
                <a:srgbClr val="1E5155">
                  <a:lumMod val="40000"/>
                  <a:lumOff val="60000"/>
                </a:srgbClr>
              </a:buClr>
              <a:buSzPct val="80000"/>
              <a:buFontTx/>
              <a:buNone/>
              <a:tabLst/>
              <a:defRPr/>
            </a:pPr>
            <a:r>
              <a:rPr kumimoji="0" lang="en-US" sz="1000" b="1" i="0" u="none" strike="noStrike" kern="1200" cap="none" spc="0" normalizeH="0" baseline="0" noProof="0" dirty="0">
                <a:ln>
                  <a:noFill/>
                </a:ln>
                <a:solidFill>
                  <a:prstClr val="white"/>
                </a:solidFill>
                <a:effectLst/>
                <a:uLnTx/>
                <a:uFillTx/>
                <a:latin typeface="Century Gothic" panose="020B0502020202020204"/>
                <a:ea typeface="+mn-ea"/>
                <a:cs typeface="+mn-cs"/>
              </a:rPr>
              <a:t>Total Number of Cases Countrywide</a:t>
            </a:r>
          </a:p>
          <a:p>
            <a:pPr marL="0" marR="0" lvl="0" indent="0" algn="l" defTabSz="457200" rtl="0" eaLnBrk="1" fontAlgn="auto" latinLnBrk="0" hangingPunct="1">
              <a:lnSpc>
                <a:spcPct val="90000"/>
              </a:lnSpc>
              <a:spcBef>
                <a:spcPts val="1000"/>
              </a:spcBef>
              <a:spcAft>
                <a:spcPts val="0"/>
              </a:spcAft>
              <a:buClr>
                <a:srgbClr val="1E5155">
                  <a:lumMod val="40000"/>
                  <a:lumOff val="60000"/>
                </a:srgbClr>
              </a:buClr>
              <a:buSzPct val="80000"/>
              <a:buFontTx/>
              <a:buNone/>
              <a:tabLst/>
              <a:defRPr/>
            </a:pPr>
            <a:endParaRPr kumimoji="0" lang="en-US" sz="1000" b="1"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90000"/>
              </a:lnSpc>
              <a:spcBef>
                <a:spcPts val="1000"/>
              </a:spcBef>
              <a:spcAft>
                <a:spcPts val="0"/>
              </a:spcAft>
              <a:buClr>
                <a:srgbClr val="1E5155">
                  <a:lumMod val="40000"/>
                  <a:lumOff val="60000"/>
                </a:srgbClr>
              </a:buClr>
              <a:buSzPct val="80000"/>
              <a:buFontTx/>
              <a:buNone/>
              <a:tabLst/>
              <a:defRPr/>
            </a:pPr>
            <a:r>
              <a:rPr kumimoji="0" lang="en-US" sz="1000" b="1" i="0" u="none" strike="noStrike" kern="1200" cap="none" spc="0" normalizeH="0" baseline="0" noProof="0" dirty="0">
                <a:ln>
                  <a:noFill/>
                </a:ln>
                <a:solidFill>
                  <a:prstClr val="white"/>
                </a:solidFill>
                <a:effectLst/>
                <a:uLnTx/>
                <a:uFillTx/>
                <a:latin typeface="Century Gothic" panose="020B0502020202020204"/>
                <a:ea typeface="+mn-ea"/>
                <a:cs typeface="+mn-cs"/>
              </a:rPr>
              <a:t>Prophet</a:t>
            </a:r>
          </a:p>
          <a:p>
            <a:pPr marL="0" marR="0" lvl="0" indent="0" algn="l" defTabSz="457200" rtl="0" eaLnBrk="1" fontAlgn="auto" latinLnBrk="0" hangingPunct="1">
              <a:lnSpc>
                <a:spcPct val="90000"/>
              </a:lnSpc>
              <a:spcBef>
                <a:spcPts val="1000"/>
              </a:spcBef>
              <a:spcAft>
                <a:spcPts val="0"/>
              </a:spcAft>
              <a:buClr>
                <a:srgbClr val="1E5155">
                  <a:lumMod val="40000"/>
                  <a:lumOff val="60000"/>
                </a:srgbClr>
              </a:buClr>
              <a:buSzPct val="80000"/>
              <a:buFontTx/>
              <a:buNone/>
              <a:tabLst/>
              <a:defRPr/>
            </a:pPr>
            <a:r>
              <a:rPr kumimoji="0" lang="en-US" sz="1000" b="1" i="0" u="none" strike="noStrike" kern="1200" cap="none" spc="0" normalizeH="0" baseline="0" noProof="0" dirty="0">
                <a:ln>
                  <a:noFill/>
                </a:ln>
                <a:solidFill>
                  <a:prstClr val="white"/>
                </a:solidFill>
                <a:effectLst/>
                <a:uLnTx/>
                <a:uFillTx/>
                <a:latin typeface="Century Gothic" panose="020B0502020202020204"/>
                <a:ea typeface="+mn-ea"/>
                <a:cs typeface="+mn-cs"/>
              </a:rPr>
              <a:t>Prophet is open source software released by Facebook’s Core Data Science team. It is available for download on CRAN and </a:t>
            </a:r>
            <a:r>
              <a:rPr kumimoji="0" lang="en-US" sz="1000" b="1" i="0" u="none" strike="noStrike" kern="1200" cap="none" spc="0" normalizeH="0" baseline="0" noProof="0" dirty="0" err="1">
                <a:ln>
                  <a:noFill/>
                </a:ln>
                <a:solidFill>
                  <a:prstClr val="white"/>
                </a:solidFill>
                <a:effectLst/>
                <a:uLnTx/>
                <a:uFillTx/>
                <a:latin typeface="Century Gothic" panose="020B0502020202020204"/>
                <a:ea typeface="+mn-ea"/>
                <a:cs typeface="+mn-cs"/>
              </a:rPr>
              <a:t>PyPI</a:t>
            </a:r>
            <a:r>
              <a:rPr kumimoji="0" lang="en-US" sz="1000" b="1" i="0" u="none" strike="noStrike" kern="1200" cap="none" spc="0" normalizeH="0" baseline="0" noProof="0" dirty="0">
                <a:ln>
                  <a:noFill/>
                </a:ln>
                <a:solidFill>
                  <a:prstClr val="white"/>
                </a:solidFill>
                <a:effectLst/>
                <a:uLnTx/>
                <a:uFillTx/>
                <a:latin typeface="Century Gothic" panose="020B0502020202020204"/>
                <a:ea typeface="+mn-ea"/>
                <a:cs typeface="+mn-cs"/>
              </a:rPr>
              <a:t>.</a:t>
            </a:r>
          </a:p>
          <a:p>
            <a:pPr marL="0" marR="0" lvl="0" indent="0" algn="l" defTabSz="457200" rtl="0" eaLnBrk="1" fontAlgn="auto" latinLnBrk="0" hangingPunct="1">
              <a:lnSpc>
                <a:spcPct val="90000"/>
              </a:lnSpc>
              <a:spcBef>
                <a:spcPts val="1000"/>
              </a:spcBef>
              <a:spcAft>
                <a:spcPts val="0"/>
              </a:spcAft>
              <a:buClr>
                <a:srgbClr val="1E5155">
                  <a:lumMod val="40000"/>
                  <a:lumOff val="60000"/>
                </a:srgbClr>
              </a:buClr>
              <a:buSzPct val="80000"/>
              <a:buFont typeface="Wingdings 3" charset="2"/>
              <a:buChar char=""/>
              <a:tabLst/>
              <a:defRPr/>
            </a:pPr>
            <a:endParaRPr kumimoji="0" lang="en-US" sz="10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90000"/>
              </a:lnSpc>
              <a:spcBef>
                <a:spcPts val="1000"/>
              </a:spcBef>
              <a:spcAft>
                <a:spcPts val="0"/>
              </a:spcAft>
              <a:buClr>
                <a:srgbClr val="1E5155">
                  <a:lumMod val="40000"/>
                  <a:lumOff val="60000"/>
                </a:srgbClr>
              </a:buClr>
              <a:buSzPct val="80000"/>
              <a:buFontTx/>
              <a:buNone/>
              <a:tabLst/>
              <a:defRPr/>
            </a:pPr>
            <a:r>
              <a:rPr kumimoji="0" lang="en-US" sz="1000" b="1" i="0" u="none" strike="noStrike" kern="1200" cap="none" spc="0" normalizeH="0" baseline="0" noProof="0" dirty="0">
                <a:ln>
                  <a:noFill/>
                </a:ln>
                <a:solidFill>
                  <a:prstClr val="white"/>
                </a:solidFill>
                <a:effectLst/>
                <a:uLnTx/>
                <a:uFillTx/>
                <a:latin typeface="Century Gothic" panose="020B0502020202020204"/>
                <a:ea typeface="+mn-ea"/>
                <a:cs typeface="+mn-cs"/>
              </a:rPr>
              <a:t>We use Prophet, a procedure for forecasting time series data based on an additive model where non-linear trends are fit with yearly, weekly, and daily seasonality, plus holiday effects. It works best with time series that have strong seasonal effects and several seasons of historical data. Prophet is robust to missing data and shifts in the trend, and typically handles outliers well.</a:t>
            </a:r>
          </a:p>
          <a:p>
            <a:pPr marL="0" marR="0" lvl="0" indent="0" algn="l" defTabSz="457200" rtl="0" eaLnBrk="1" fontAlgn="auto" latinLnBrk="0" hangingPunct="1">
              <a:lnSpc>
                <a:spcPct val="90000"/>
              </a:lnSpc>
              <a:spcBef>
                <a:spcPts val="1000"/>
              </a:spcBef>
              <a:spcAft>
                <a:spcPts val="0"/>
              </a:spcAft>
              <a:buClr>
                <a:srgbClr val="1E5155">
                  <a:lumMod val="40000"/>
                  <a:lumOff val="60000"/>
                </a:srgbClr>
              </a:buClr>
              <a:buSzPct val="80000"/>
              <a:buFont typeface="Wingdings 3" charset="2"/>
              <a:buChar char=""/>
              <a:tabLst/>
              <a:defRPr/>
            </a:pPr>
            <a:endParaRPr kumimoji="0" lang="en-US" sz="1000" b="1"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90000"/>
              </a:lnSpc>
              <a:spcBef>
                <a:spcPts val="1000"/>
              </a:spcBef>
              <a:spcAft>
                <a:spcPts val="0"/>
              </a:spcAft>
              <a:buClr>
                <a:srgbClr val="1E5155">
                  <a:lumMod val="40000"/>
                  <a:lumOff val="60000"/>
                </a:srgbClr>
              </a:buClr>
              <a:buSzPct val="80000"/>
              <a:buFont typeface="Wingdings 3" charset="2"/>
              <a:buChar char=""/>
              <a:tabLst/>
              <a:defRPr/>
            </a:pPr>
            <a:r>
              <a:rPr kumimoji="0" lang="en-US" sz="1000" b="1" i="0" u="none" strike="noStrike" kern="1200" cap="none" spc="0" normalizeH="0" baseline="0" noProof="0" dirty="0">
                <a:ln>
                  <a:noFill/>
                </a:ln>
                <a:solidFill>
                  <a:prstClr val="white"/>
                </a:solidFill>
                <a:effectLst/>
                <a:uLnTx/>
                <a:uFillTx/>
                <a:latin typeface="Century Gothic" panose="020B0502020202020204"/>
                <a:ea typeface="+mn-ea"/>
                <a:cs typeface="+mn-cs"/>
              </a:rPr>
              <a:t>Why Prophet?</a:t>
            </a:r>
          </a:p>
          <a:p>
            <a:pPr marL="171450" marR="0" lvl="0" indent="-171450" algn="l" defTabSz="457200" rtl="0" eaLnBrk="1" fontAlgn="auto" latinLnBrk="0" hangingPunct="1">
              <a:lnSpc>
                <a:spcPct val="90000"/>
              </a:lnSpc>
              <a:spcBef>
                <a:spcPts val="1000"/>
              </a:spcBef>
              <a:spcAft>
                <a:spcPts val="0"/>
              </a:spcAft>
              <a:buClr>
                <a:srgbClr val="1E5155">
                  <a:lumMod val="40000"/>
                  <a:lumOff val="60000"/>
                </a:srgbClr>
              </a:buClr>
              <a:buSzPct val="80000"/>
              <a:buFont typeface="Wingdings 3" charset="2"/>
              <a:buChar char=""/>
              <a:tabLst/>
              <a:defRPr/>
            </a:pPr>
            <a:r>
              <a:rPr kumimoji="0" lang="en-US" sz="1000" b="1" i="0" u="none" strike="noStrike" kern="1200" cap="none" spc="0" normalizeH="0" baseline="0" noProof="0" dirty="0">
                <a:ln>
                  <a:noFill/>
                </a:ln>
                <a:solidFill>
                  <a:prstClr val="white"/>
                </a:solidFill>
                <a:effectLst/>
                <a:uLnTx/>
                <a:uFillTx/>
                <a:latin typeface="Century Gothic" panose="020B0502020202020204"/>
                <a:ea typeface="+mn-ea"/>
                <a:cs typeface="+mn-cs"/>
              </a:rPr>
              <a:t>Accurate and fast</a:t>
            </a:r>
          </a:p>
          <a:p>
            <a:pPr marL="171450" marR="0" lvl="0" indent="-171450" algn="l" defTabSz="457200" rtl="0" eaLnBrk="1" fontAlgn="auto" latinLnBrk="0" hangingPunct="1">
              <a:lnSpc>
                <a:spcPct val="90000"/>
              </a:lnSpc>
              <a:spcBef>
                <a:spcPts val="1000"/>
              </a:spcBef>
              <a:spcAft>
                <a:spcPts val="0"/>
              </a:spcAft>
              <a:buClr>
                <a:srgbClr val="1E5155">
                  <a:lumMod val="40000"/>
                  <a:lumOff val="60000"/>
                </a:srgbClr>
              </a:buClr>
              <a:buSzPct val="80000"/>
              <a:buFont typeface="Wingdings 3" charset="2"/>
              <a:buChar char=""/>
              <a:tabLst/>
              <a:defRPr/>
            </a:pPr>
            <a:r>
              <a:rPr kumimoji="0" lang="en-US" sz="1000" b="1" i="0" u="none" strike="noStrike" kern="1200" cap="none" spc="0" normalizeH="0" baseline="0" noProof="0" dirty="0">
                <a:ln>
                  <a:noFill/>
                </a:ln>
                <a:solidFill>
                  <a:prstClr val="white"/>
                </a:solidFill>
                <a:effectLst/>
                <a:uLnTx/>
                <a:uFillTx/>
                <a:latin typeface="Century Gothic" panose="020B0502020202020204"/>
                <a:ea typeface="+mn-ea"/>
                <a:cs typeface="+mn-cs"/>
              </a:rPr>
              <a:t>Fully automatic</a:t>
            </a:r>
          </a:p>
          <a:p>
            <a:pPr marL="171450" marR="0" lvl="0" indent="-171450" algn="l" defTabSz="457200" rtl="0" eaLnBrk="1" fontAlgn="auto" latinLnBrk="0" hangingPunct="1">
              <a:lnSpc>
                <a:spcPct val="90000"/>
              </a:lnSpc>
              <a:spcBef>
                <a:spcPts val="1000"/>
              </a:spcBef>
              <a:spcAft>
                <a:spcPts val="0"/>
              </a:spcAft>
              <a:buClr>
                <a:srgbClr val="1E5155">
                  <a:lumMod val="40000"/>
                  <a:lumOff val="60000"/>
                </a:srgbClr>
              </a:buClr>
              <a:buSzPct val="80000"/>
              <a:buFont typeface="Wingdings 3" charset="2"/>
              <a:buChar char=""/>
              <a:tabLst/>
              <a:defRPr/>
            </a:pPr>
            <a:r>
              <a:rPr kumimoji="0" lang="en-US" sz="1000" b="1" i="0" u="none" strike="noStrike" kern="1200" cap="none" spc="0" normalizeH="0" baseline="0" noProof="0" dirty="0">
                <a:ln>
                  <a:noFill/>
                </a:ln>
                <a:solidFill>
                  <a:prstClr val="white"/>
                </a:solidFill>
                <a:effectLst/>
                <a:uLnTx/>
                <a:uFillTx/>
                <a:latin typeface="Century Gothic" panose="020B0502020202020204"/>
                <a:ea typeface="+mn-ea"/>
                <a:cs typeface="+mn-cs"/>
              </a:rPr>
              <a:t>Tunable forecasts</a:t>
            </a:r>
          </a:p>
          <a:p>
            <a:pPr marL="171450" marR="0" lvl="0" indent="-171450" algn="l" defTabSz="457200" rtl="0" eaLnBrk="1" fontAlgn="auto" latinLnBrk="0" hangingPunct="1">
              <a:lnSpc>
                <a:spcPct val="90000"/>
              </a:lnSpc>
              <a:spcBef>
                <a:spcPts val="1000"/>
              </a:spcBef>
              <a:spcAft>
                <a:spcPts val="0"/>
              </a:spcAft>
              <a:buClr>
                <a:srgbClr val="1E5155">
                  <a:lumMod val="40000"/>
                  <a:lumOff val="60000"/>
                </a:srgbClr>
              </a:buClr>
              <a:buSzPct val="80000"/>
              <a:buFont typeface="Wingdings 3" charset="2"/>
              <a:buChar char=""/>
              <a:tabLst/>
              <a:defRPr/>
            </a:pPr>
            <a:r>
              <a:rPr kumimoji="0" lang="en-US" sz="1000" b="1" i="0" u="none" strike="noStrike" kern="1200" cap="none" spc="0" normalizeH="0" baseline="0" noProof="0" dirty="0">
                <a:ln>
                  <a:noFill/>
                </a:ln>
                <a:solidFill>
                  <a:prstClr val="white"/>
                </a:solidFill>
                <a:effectLst/>
                <a:uLnTx/>
                <a:uFillTx/>
                <a:latin typeface="Century Gothic" panose="020B0502020202020204"/>
                <a:ea typeface="+mn-ea"/>
                <a:cs typeface="+mn-cs"/>
              </a:rPr>
              <a:t>Available in R or Python</a:t>
            </a:r>
          </a:p>
        </p:txBody>
      </p:sp>
      <p:pic>
        <p:nvPicPr>
          <p:cNvPr id="6" name="Picture 5">
            <a:extLst>
              <a:ext uri="{FF2B5EF4-FFF2-40B4-BE49-F238E27FC236}">
                <a16:creationId xmlns:a16="http://schemas.microsoft.com/office/drawing/2014/main" id="{4E6391CF-ED19-487E-9DBC-9496FA7CDC80}"/>
              </a:ext>
            </a:extLst>
          </p:cNvPr>
          <p:cNvPicPr>
            <a:picLocks noChangeAspect="1"/>
          </p:cNvPicPr>
          <p:nvPr/>
        </p:nvPicPr>
        <p:blipFill>
          <a:blip r:embed="rId4"/>
          <a:stretch>
            <a:fillRect/>
          </a:stretch>
        </p:blipFill>
        <p:spPr>
          <a:xfrm>
            <a:off x="6318823" y="3709641"/>
            <a:ext cx="4202976" cy="2721427"/>
          </a:xfrm>
          <a:prstGeom prst="rect">
            <a:avLst/>
          </a:prstGeom>
          <a:effectLst/>
        </p:spPr>
      </p:pic>
    </p:spTree>
    <p:extLst>
      <p:ext uri="{BB962C8B-B14F-4D97-AF65-F5344CB8AC3E}">
        <p14:creationId xmlns:p14="http://schemas.microsoft.com/office/powerpoint/2010/main" val="2224156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F165E-67B2-4F50-ACA6-6CDA4A1EEDF5}"/>
              </a:ext>
            </a:extLst>
          </p:cNvPr>
          <p:cNvSpPr>
            <a:spLocks noGrp="1"/>
          </p:cNvSpPr>
          <p:nvPr>
            <p:ph type="title"/>
          </p:nvPr>
        </p:nvSpPr>
        <p:spPr>
          <a:xfrm>
            <a:off x="646111" y="452718"/>
            <a:ext cx="9404723" cy="767687"/>
          </a:xfrm>
        </p:spPr>
        <p:txBody>
          <a:bodyPr/>
          <a:lstStyle/>
          <a:p>
            <a:r>
              <a:rPr lang="en-US" dirty="0"/>
              <a:t>Prophet Forecasting Results – U.S.</a:t>
            </a:r>
          </a:p>
        </p:txBody>
      </p:sp>
      <p:sp>
        <p:nvSpPr>
          <p:cNvPr id="4" name="Slide Number Placeholder 3">
            <a:extLst>
              <a:ext uri="{FF2B5EF4-FFF2-40B4-BE49-F238E27FC236}">
                <a16:creationId xmlns:a16="http://schemas.microsoft.com/office/drawing/2014/main" id="{1E2B0F5C-28ED-415A-9E54-CF082F194509}"/>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02111984F565}" type="slidenum">
              <a:rPr kumimoji="0" lang="en-US" sz="2800" b="0" i="0" u="none" strike="noStrike" kern="1200" cap="none" spc="0" normalizeH="0" baseline="0" noProof="0" smtClean="0">
                <a:ln>
                  <a:noFill/>
                </a:ln>
                <a:solidFill>
                  <a:prstClr val="white">
                    <a:tint val="75000"/>
                  </a:prstClr>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24</a:t>
            </a:fld>
            <a:endParaRPr kumimoji="0" lang="en-US" sz="2800" b="0" i="0" u="none" strike="noStrike" kern="1200" cap="none" spc="0" normalizeH="0" baseline="0" noProof="0" dirty="0">
              <a:ln>
                <a:noFill/>
              </a:ln>
              <a:solidFill>
                <a:prstClr val="white">
                  <a:tint val="75000"/>
                </a:prstClr>
              </a:solidFill>
              <a:effectLst/>
              <a:uLnTx/>
              <a:uFillTx/>
              <a:latin typeface="Century Gothic" panose="020B0502020202020204"/>
              <a:ea typeface="+mn-ea"/>
              <a:cs typeface="+mn-cs"/>
            </a:endParaRPr>
          </a:p>
        </p:txBody>
      </p:sp>
      <p:pic>
        <p:nvPicPr>
          <p:cNvPr id="5" name="Picture 4">
            <a:extLst>
              <a:ext uri="{FF2B5EF4-FFF2-40B4-BE49-F238E27FC236}">
                <a16:creationId xmlns:a16="http://schemas.microsoft.com/office/drawing/2014/main" id="{4E9FA71D-BBA0-419F-8455-0D7D6A39F4E1}"/>
              </a:ext>
            </a:extLst>
          </p:cNvPr>
          <p:cNvPicPr>
            <a:picLocks noChangeAspect="1"/>
          </p:cNvPicPr>
          <p:nvPr/>
        </p:nvPicPr>
        <p:blipFill>
          <a:blip r:embed="rId2"/>
          <a:stretch>
            <a:fillRect/>
          </a:stretch>
        </p:blipFill>
        <p:spPr>
          <a:xfrm>
            <a:off x="864694" y="1917578"/>
            <a:ext cx="3630900" cy="2122680"/>
          </a:xfrm>
          <a:prstGeom prst="rect">
            <a:avLst/>
          </a:prstGeom>
        </p:spPr>
      </p:pic>
      <p:sp>
        <p:nvSpPr>
          <p:cNvPr id="6" name="Title 1">
            <a:extLst>
              <a:ext uri="{FF2B5EF4-FFF2-40B4-BE49-F238E27FC236}">
                <a16:creationId xmlns:a16="http://schemas.microsoft.com/office/drawing/2014/main" id="{887A1B70-C577-4AC2-9393-9E1F991906C4}"/>
              </a:ext>
            </a:extLst>
          </p:cNvPr>
          <p:cNvSpPr txBox="1">
            <a:spLocks/>
          </p:cNvSpPr>
          <p:nvPr/>
        </p:nvSpPr>
        <p:spPr>
          <a:xfrm>
            <a:off x="461285" y="4401632"/>
            <a:ext cx="10946646" cy="134222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marR="0" lvl="0" indent="-457200" algn="l" defTabSz="4572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EBEBEB"/>
                </a:solidFill>
                <a:effectLst/>
                <a:uLnTx/>
                <a:uFillTx/>
                <a:latin typeface="Century Gothic" panose="020B0502020202020204"/>
                <a:ea typeface="+mj-ea"/>
                <a:cs typeface="+mj-cs"/>
              </a:rPr>
              <a:t>Seven-day prediction of Coronavirus case in the United States</a:t>
            </a:r>
            <a:r>
              <a:rPr kumimoji="0" lang="en-US" sz="2800" b="0" i="0" u="none" strike="noStrike" kern="1200" cap="none" spc="0" normalizeH="0" baseline="0" noProof="0" dirty="0">
                <a:ln>
                  <a:noFill/>
                </a:ln>
                <a:solidFill>
                  <a:srgbClr val="EBEBEB"/>
                </a:solidFill>
                <a:effectLst/>
                <a:uLnTx/>
                <a:uFillTx/>
                <a:latin typeface="Century Gothic" panose="020B0502020202020204"/>
                <a:ea typeface="+mj-ea"/>
                <a:cs typeface="+mj-cs"/>
              </a:rPr>
              <a:t>. </a:t>
            </a:r>
          </a:p>
          <a:p>
            <a:pPr marL="457200" marR="0" lvl="0" indent="-457200" algn="l" defTabSz="4572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EBEBEB"/>
                </a:solidFill>
                <a:effectLst/>
                <a:uLnTx/>
                <a:uFillTx/>
                <a:latin typeface="Century Gothic" panose="020B0502020202020204"/>
                <a:ea typeface="+mj-ea"/>
                <a:cs typeface="+mj-cs"/>
              </a:rPr>
              <a:t>We see a study increase in case over the next seven days.</a:t>
            </a:r>
          </a:p>
          <a:p>
            <a:pPr marL="457200" marR="0" lvl="0" indent="-457200" algn="l" defTabSz="4572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EBEBEB"/>
                </a:solidFill>
                <a:effectLst/>
                <a:uLnTx/>
                <a:uFillTx/>
                <a:latin typeface="Century Gothic" panose="020B0502020202020204"/>
                <a:ea typeface="+mj-ea"/>
                <a:cs typeface="+mj-cs"/>
              </a:rPr>
              <a:t>We also see that most cases are reported on the weekends.</a:t>
            </a:r>
          </a:p>
          <a:p>
            <a:pPr marL="457200" marR="0" lvl="0" indent="-457200" algn="l" defTabSz="457200" rtl="0" eaLnBrk="1" fontAlgn="auto" latinLnBrk="0" hangingPunct="1">
              <a:lnSpc>
                <a:spcPct val="100000"/>
              </a:lnSpc>
              <a:spcBef>
                <a:spcPct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EBEBEB"/>
              </a:solidFill>
              <a:effectLst/>
              <a:uLnTx/>
              <a:uFillTx/>
              <a:latin typeface="Century Gothic" panose="020B0502020202020204"/>
              <a:ea typeface="+mj-ea"/>
              <a:cs typeface="+mj-cs"/>
            </a:endParaRPr>
          </a:p>
          <a:p>
            <a:pPr marL="457200" marR="0" lvl="0" indent="-457200" algn="l" defTabSz="457200" rtl="0" eaLnBrk="1" fontAlgn="auto" latinLnBrk="0" hangingPunct="1">
              <a:lnSpc>
                <a:spcPct val="100000"/>
              </a:lnSpc>
              <a:spcBef>
                <a:spcPct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EBEBEB"/>
              </a:solidFill>
              <a:effectLst/>
              <a:uLnTx/>
              <a:uFillTx/>
              <a:latin typeface="Century Gothic" panose="020B0502020202020204"/>
              <a:ea typeface="+mj-ea"/>
              <a:cs typeface="+mj-cs"/>
            </a:endParaRPr>
          </a:p>
        </p:txBody>
      </p:sp>
      <p:pic>
        <p:nvPicPr>
          <p:cNvPr id="7" name="Picture 6">
            <a:extLst>
              <a:ext uri="{FF2B5EF4-FFF2-40B4-BE49-F238E27FC236}">
                <a16:creationId xmlns:a16="http://schemas.microsoft.com/office/drawing/2014/main" id="{98D21D26-9338-4051-A410-781AF02463A5}"/>
              </a:ext>
            </a:extLst>
          </p:cNvPr>
          <p:cNvPicPr>
            <a:picLocks noChangeAspect="1"/>
          </p:cNvPicPr>
          <p:nvPr/>
        </p:nvPicPr>
        <p:blipFill>
          <a:blip r:embed="rId3"/>
          <a:stretch>
            <a:fillRect/>
          </a:stretch>
        </p:blipFill>
        <p:spPr>
          <a:xfrm>
            <a:off x="5348472" y="1967708"/>
            <a:ext cx="5856946" cy="1994423"/>
          </a:xfrm>
          <a:prstGeom prst="rect">
            <a:avLst/>
          </a:prstGeom>
        </p:spPr>
      </p:pic>
    </p:spTree>
    <p:extLst>
      <p:ext uri="{BB962C8B-B14F-4D97-AF65-F5344CB8AC3E}">
        <p14:creationId xmlns:p14="http://schemas.microsoft.com/office/powerpoint/2010/main" val="2170781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F01C-9F9D-44FC-BA71-01C0AC38ED65}"/>
              </a:ext>
            </a:extLst>
          </p:cNvPr>
          <p:cNvSpPr>
            <a:spLocks noGrp="1"/>
          </p:cNvSpPr>
          <p:nvPr>
            <p:ph type="title"/>
          </p:nvPr>
        </p:nvSpPr>
        <p:spPr>
          <a:xfrm>
            <a:off x="646111" y="452718"/>
            <a:ext cx="9404723" cy="767687"/>
          </a:xfrm>
        </p:spPr>
        <p:txBody>
          <a:bodyPr/>
          <a:lstStyle/>
          <a:p>
            <a:r>
              <a:rPr lang="en-US" dirty="0"/>
              <a:t>New Cases by Day of Week</a:t>
            </a:r>
          </a:p>
        </p:txBody>
      </p:sp>
      <p:sp>
        <p:nvSpPr>
          <p:cNvPr id="4" name="Slide Number Placeholder 3">
            <a:extLst>
              <a:ext uri="{FF2B5EF4-FFF2-40B4-BE49-F238E27FC236}">
                <a16:creationId xmlns:a16="http://schemas.microsoft.com/office/drawing/2014/main" id="{6842769D-5C57-445F-BAEC-4C01787A9A34}"/>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02111984F565}" type="slidenum">
              <a:rPr kumimoji="0" lang="en-US" sz="2800" b="0" i="0" u="none" strike="noStrike" kern="1200" cap="none" spc="0" normalizeH="0" baseline="0" noProof="0" smtClean="0">
                <a:ln>
                  <a:noFill/>
                </a:ln>
                <a:solidFill>
                  <a:prstClr val="white">
                    <a:tint val="75000"/>
                  </a:prstClr>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25</a:t>
            </a:fld>
            <a:endParaRPr kumimoji="0" lang="en-US" sz="2800" b="0" i="0" u="none" strike="noStrike" kern="1200" cap="none" spc="0" normalizeH="0" baseline="0" noProof="0" dirty="0">
              <a:ln>
                <a:noFill/>
              </a:ln>
              <a:solidFill>
                <a:prstClr val="white">
                  <a:tint val="75000"/>
                </a:prstClr>
              </a:solidFill>
              <a:effectLst/>
              <a:uLnTx/>
              <a:uFillTx/>
              <a:latin typeface="Century Gothic" panose="020B0502020202020204"/>
              <a:ea typeface="+mn-ea"/>
              <a:cs typeface="+mn-cs"/>
            </a:endParaRPr>
          </a:p>
        </p:txBody>
      </p:sp>
      <p:pic>
        <p:nvPicPr>
          <p:cNvPr id="3" name="Picture 2">
            <a:extLst>
              <a:ext uri="{FF2B5EF4-FFF2-40B4-BE49-F238E27FC236}">
                <a16:creationId xmlns:a16="http://schemas.microsoft.com/office/drawing/2014/main" id="{069161BA-9FA6-4A5D-971F-F8500669A789}"/>
              </a:ext>
            </a:extLst>
          </p:cNvPr>
          <p:cNvPicPr>
            <a:picLocks noChangeAspect="1"/>
          </p:cNvPicPr>
          <p:nvPr/>
        </p:nvPicPr>
        <p:blipFill rotWithShape="1">
          <a:blip r:embed="rId2"/>
          <a:srcRect t="7757"/>
          <a:stretch/>
        </p:blipFill>
        <p:spPr>
          <a:xfrm>
            <a:off x="799166" y="1476488"/>
            <a:ext cx="6799914" cy="3659715"/>
          </a:xfrm>
          <a:prstGeom prst="rect">
            <a:avLst/>
          </a:prstGeom>
        </p:spPr>
      </p:pic>
      <p:sp>
        <p:nvSpPr>
          <p:cNvPr id="9" name="TextBox 8">
            <a:extLst>
              <a:ext uri="{FF2B5EF4-FFF2-40B4-BE49-F238E27FC236}">
                <a16:creationId xmlns:a16="http://schemas.microsoft.com/office/drawing/2014/main" id="{5213C971-1C79-42AE-916C-70024D0948F8}"/>
              </a:ext>
            </a:extLst>
          </p:cNvPr>
          <p:cNvSpPr txBox="1"/>
          <p:nvPr/>
        </p:nvSpPr>
        <p:spPr>
          <a:xfrm>
            <a:off x="8025320" y="2402094"/>
            <a:ext cx="2435845" cy="1477328"/>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14-day prediction using </a:t>
            </a:r>
            <a:r>
              <a:rPr kumimoji="0" lang="en-US" sz="1800" b="0" i="0" u="none" strike="noStrike" kern="1200" cap="none" spc="0" normalizeH="0" baseline="0" noProof="0" dirty="0" err="1">
                <a:ln>
                  <a:noFill/>
                </a:ln>
                <a:solidFill>
                  <a:prstClr val="white"/>
                </a:solidFill>
                <a:effectLst/>
                <a:uLnTx/>
                <a:uFillTx/>
                <a:latin typeface="Century Gothic" panose="020B0502020202020204"/>
                <a:ea typeface="+mn-ea"/>
                <a:cs typeface="+mn-cs"/>
              </a:rPr>
              <a:t>fbprophet</a:t>
            </a: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 shows a study increase in new cases per-day.  </a:t>
            </a:r>
          </a:p>
        </p:txBody>
      </p:sp>
    </p:spTree>
    <p:extLst>
      <p:ext uri="{BB962C8B-B14F-4D97-AF65-F5344CB8AC3E}">
        <p14:creationId xmlns:p14="http://schemas.microsoft.com/office/powerpoint/2010/main" val="2970704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48072-DBC2-4CF5-A6C3-B9B1585989FB}"/>
              </a:ext>
            </a:extLst>
          </p:cNvPr>
          <p:cNvSpPr>
            <a:spLocks noGrp="1"/>
          </p:cNvSpPr>
          <p:nvPr>
            <p:ph type="title"/>
          </p:nvPr>
        </p:nvSpPr>
        <p:spPr/>
        <p:txBody>
          <a:bodyPr/>
          <a:lstStyle/>
          <a:p>
            <a:r>
              <a:rPr lang="en-US" dirty="0"/>
              <a:t>Conclusion:</a:t>
            </a:r>
          </a:p>
        </p:txBody>
      </p:sp>
      <p:sp>
        <p:nvSpPr>
          <p:cNvPr id="4" name="Slide Number Placeholder 3">
            <a:extLst>
              <a:ext uri="{FF2B5EF4-FFF2-40B4-BE49-F238E27FC236}">
                <a16:creationId xmlns:a16="http://schemas.microsoft.com/office/drawing/2014/main" id="{5D0BDAB2-A2D0-4334-89E3-FC562349F2ED}"/>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02111984F565}" type="slidenum">
              <a:rPr kumimoji="0" lang="en-US" sz="2800" b="0" i="0" u="none" strike="noStrike" kern="1200" cap="none" spc="0" normalizeH="0" baseline="0" noProof="0" smtClean="0">
                <a:ln>
                  <a:noFill/>
                </a:ln>
                <a:solidFill>
                  <a:prstClr val="white">
                    <a:tint val="75000"/>
                  </a:prstClr>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26</a:t>
            </a:fld>
            <a:endParaRPr kumimoji="0" lang="en-US" sz="2800" b="0" i="0" u="none" strike="noStrike" kern="1200" cap="none" spc="0" normalizeH="0" baseline="0" noProof="0" dirty="0">
              <a:ln>
                <a:noFill/>
              </a:ln>
              <a:solidFill>
                <a:prstClr val="white">
                  <a:tint val="75000"/>
                </a:prstClr>
              </a:solidFill>
              <a:effectLst/>
              <a:uLnTx/>
              <a:uFillTx/>
              <a:latin typeface="Century Gothic" panose="020B0502020202020204"/>
              <a:ea typeface="+mn-ea"/>
              <a:cs typeface="+mn-cs"/>
            </a:endParaRPr>
          </a:p>
        </p:txBody>
      </p:sp>
      <p:pic>
        <p:nvPicPr>
          <p:cNvPr id="5" name="Picture 2">
            <a:extLst>
              <a:ext uri="{FF2B5EF4-FFF2-40B4-BE49-F238E27FC236}">
                <a16:creationId xmlns:a16="http://schemas.microsoft.com/office/drawing/2014/main" id="{3BD2E371-DB16-4A5D-B703-8050419524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3932" y="1358461"/>
            <a:ext cx="3866263" cy="230238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8450E20-3B2C-4232-AB80-84AC64A6BAB8}"/>
              </a:ext>
            </a:extLst>
          </p:cNvPr>
          <p:cNvSpPr txBox="1"/>
          <p:nvPr/>
        </p:nvSpPr>
        <p:spPr>
          <a:xfrm>
            <a:off x="2400371" y="4676213"/>
            <a:ext cx="3414408" cy="646331"/>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A study rise in confirmed cases using </a:t>
            </a:r>
            <a:r>
              <a:rPr kumimoji="0" lang="en-US" sz="1800" b="0" i="0" u="none" strike="noStrike" kern="1200" cap="none" spc="0" normalizeH="0" baseline="0" noProof="0" dirty="0" err="1">
                <a:ln>
                  <a:noFill/>
                </a:ln>
                <a:solidFill>
                  <a:prstClr val="white"/>
                </a:solidFill>
                <a:effectLst/>
                <a:uLnTx/>
                <a:uFillTx/>
                <a:latin typeface="Century Gothic" panose="020B0502020202020204"/>
                <a:ea typeface="+mn-ea"/>
                <a:cs typeface="+mn-cs"/>
              </a:rPr>
              <a:t>fbprophet</a:t>
            </a: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8" name="Picture 7">
            <a:extLst>
              <a:ext uri="{FF2B5EF4-FFF2-40B4-BE49-F238E27FC236}">
                <a16:creationId xmlns:a16="http://schemas.microsoft.com/office/drawing/2014/main" id="{AD2B38AB-74DF-4B63-8800-C2B9DBD0D589}"/>
              </a:ext>
            </a:extLst>
          </p:cNvPr>
          <p:cNvPicPr>
            <a:picLocks noChangeAspect="1"/>
          </p:cNvPicPr>
          <p:nvPr/>
        </p:nvPicPr>
        <p:blipFill>
          <a:blip r:embed="rId3"/>
          <a:stretch>
            <a:fillRect/>
          </a:stretch>
        </p:blipFill>
        <p:spPr>
          <a:xfrm>
            <a:off x="4806596" y="1627159"/>
            <a:ext cx="2945211" cy="1932740"/>
          </a:xfrm>
          <a:prstGeom prst="rect">
            <a:avLst/>
          </a:prstGeom>
        </p:spPr>
      </p:pic>
      <p:pic>
        <p:nvPicPr>
          <p:cNvPr id="9" name="Picture 8">
            <a:extLst>
              <a:ext uri="{FF2B5EF4-FFF2-40B4-BE49-F238E27FC236}">
                <a16:creationId xmlns:a16="http://schemas.microsoft.com/office/drawing/2014/main" id="{FCF06E5E-AC76-4389-88EE-72FA2D2085C6}"/>
              </a:ext>
            </a:extLst>
          </p:cNvPr>
          <p:cNvPicPr>
            <a:picLocks noChangeAspect="1"/>
          </p:cNvPicPr>
          <p:nvPr/>
        </p:nvPicPr>
        <p:blipFill>
          <a:blip r:embed="rId4"/>
          <a:stretch>
            <a:fillRect/>
          </a:stretch>
        </p:blipFill>
        <p:spPr>
          <a:xfrm>
            <a:off x="8227100" y="1424658"/>
            <a:ext cx="3647467" cy="2135241"/>
          </a:xfrm>
          <a:prstGeom prst="rect">
            <a:avLst/>
          </a:prstGeom>
        </p:spPr>
      </p:pic>
      <p:sp>
        <p:nvSpPr>
          <p:cNvPr id="10" name="TextBox 9">
            <a:extLst>
              <a:ext uri="{FF2B5EF4-FFF2-40B4-BE49-F238E27FC236}">
                <a16:creationId xmlns:a16="http://schemas.microsoft.com/office/drawing/2014/main" id="{631AD3B1-0A25-44E2-9F18-4E2862A9B900}"/>
              </a:ext>
            </a:extLst>
          </p:cNvPr>
          <p:cNvSpPr txBox="1"/>
          <p:nvPr/>
        </p:nvSpPr>
        <p:spPr>
          <a:xfrm>
            <a:off x="7201392" y="4260715"/>
            <a:ext cx="3486882" cy="1477328"/>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We have cause to be optimistic.</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The data shows some flatten in the curve for new cases.</a:t>
            </a:r>
          </a:p>
        </p:txBody>
      </p:sp>
    </p:spTree>
    <p:extLst>
      <p:ext uri="{BB962C8B-B14F-4D97-AF65-F5344CB8AC3E}">
        <p14:creationId xmlns:p14="http://schemas.microsoft.com/office/powerpoint/2010/main" val="411846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3" name="Freeform: Shape 12">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3D03E99C-0DBC-4F63-A8EB-9EBB540A0B0E}"/>
              </a:ext>
            </a:extLst>
          </p:cNvPr>
          <p:cNvSpPr>
            <a:spLocks noGrp="1"/>
          </p:cNvSpPr>
          <p:nvPr>
            <p:ph type="ctrTitle"/>
          </p:nvPr>
        </p:nvSpPr>
        <p:spPr>
          <a:xfrm>
            <a:off x="1154955" y="1447800"/>
            <a:ext cx="6974915" cy="3329581"/>
          </a:xfrm>
        </p:spPr>
        <p:txBody>
          <a:bodyPr>
            <a:normAutofit/>
          </a:bodyPr>
          <a:lstStyle/>
          <a:p>
            <a:r>
              <a:rPr lang="en-US" dirty="0"/>
              <a:t>Questions?</a:t>
            </a:r>
          </a:p>
        </p:txBody>
      </p:sp>
      <p:sp>
        <p:nvSpPr>
          <p:cNvPr id="15" name="Rectangle 14">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FCC41523-5620-44AF-952F-321639B49FE7}"/>
              </a:ext>
            </a:extLst>
          </p:cNvPr>
          <p:cNvSpPr>
            <a:spLocks noGrp="1"/>
          </p:cNvSpPr>
          <p:nvPr>
            <p:ph type="sldNum" sz="quarter" idx="12"/>
          </p:nvPr>
        </p:nvSpPr>
        <p:spPr>
          <a:xfrm>
            <a:off x="10352540" y="295729"/>
            <a:ext cx="838199" cy="767687"/>
          </a:xfrm>
        </p:spPr>
        <p:txBody>
          <a:bodyPr>
            <a:normAutofit/>
          </a:bodyPr>
          <a:lstStyle/>
          <a:p>
            <a:pPr marL="0" marR="0" lvl="0" indent="0" algn="ctr" defTabSz="457200" rtl="0" eaLnBrk="1" fontAlgn="auto" latinLnBrk="0" hangingPunct="1">
              <a:lnSpc>
                <a:spcPct val="100000"/>
              </a:lnSpc>
              <a:spcBef>
                <a:spcPts val="0"/>
              </a:spcBef>
              <a:spcAft>
                <a:spcPts val="600"/>
              </a:spcAft>
              <a:buClrTx/>
              <a:buSzTx/>
              <a:buFontTx/>
              <a:buNone/>
              <a:tabLst/>
              <a:defRPr/>
            </a:pPr>
            <a:fld id="{D57F1E4F-1CFF-5643-939E-02111984F565}" type="slidenum">
              <a:rPr kumimoji="0" lang="en-US" sz="2800" b="0" i="0" u="none" strike="noStrike" kern="1200" cap="none" spc="0" normalizeH="0" baseline="0" noProof="0">
                <a:ln>
                  <a:noFill/>
                </a:ln>
                <a:solidFill>
                  <a:srgbClr val="FFFFFF"/>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600"/>
                </a:spcAft>
                <a:buClrTx/>
                <a:buSzTx/>
                <a:buFontTx/>
                <a:buNone/>
                <a:tabLst/>
                <a:defRPr/>
              </a:pPr>
              <a:t>27</a:t>
            </a:fld>
            <a:endParaRPr kumimoji="0" lang="en-US" sz="2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177060382"/>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69E31-2F9E-40F2-B2F7-43DC72C4BA5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BC8A678-F959-4A02-8318-9CB0FBAE18AA}"/>
              </a:ext>
            </a:extLst>
          </p:cNvPr>
          <p:cNvSpPr>
            <a:spLocks noGrp="1"/>
          </p:cNvSpPr>
          <p:nvPr>
            <p:ph idx="1"/>
          </p:nvPr>
        </p:nvSpPr>
        <p:spPr/>
        <p:txBody>
          <a:bodyPr/>
          <a:lstStyle/>
          <a:p>
            <a:pPr marL="0" indent="0">
              <a:buNone/>
            </a:pPr>
            <a:r>
              <a:rPr lang="en-US" dirty="0"/>
              <a:t>us_daily.csv - </a:t>
            </a:r>
            <a:r>
              <a:rPr lang="en-US" u="sng" dirty="0">
                <a:hlinkClick r:id="rId2"/>
              </a:rPr>
              <a:t>https://github.com/COVID19Tracking/covid-tracking-data/blob/master/data/us_daily.csv</a:t>
            </a:r>
            <a:r>
              <a:rPr lang="en-US" dirty="0"/>
              <a:t> </a:t>
            </a:r>
          </a:p>
          <a:p>
            <a:pPr marL="0" indent="0">
              <a:buNone/>
            </a:pPr>
            <a:r>
              <a:rPr lang="en-US" dirty="0"/>
              <a:t>worldmetersUS1.csv - </a:t>
            </a:r>
            <a:r>
              <a:rPr lang="en-US" u="sng" dirty="0">
                <a:hlinkClick r:id="rId3"/>
              </a:rPr>
              <a:t>https://www.worldometers.info/coronavirus/country/us/</a:t>
            </a:r>
            <a:r>
              <a:rPr lang="en-US" dirty="0"/>
              <a:t> </a:t>
            </a:r>
          </a:p>
          <a:p>
            <a:pPr marL="0" indent="0">
              <a:buNone/>
            </a:pPr>
            <a:r>
              <a:rPr lang="en-US" dirty="0"/>
              <a:t>Notebook Reference - </a:t>
            </a:r>
            <a:r>
              <a:rPr lang="en-US" u="sng" dirty="0">
                <a:hlinkClick r:id="rId4"/>
              </a:rPr>
              <a:t>https://colab.research.google.com/drive/1_I9hdYF9tE4EKI9WEuojYdUYXHXG04I9#scrollTo=UDv_-qMRepkF</a:t>
            </a:r>
            <a:r>
              <a:rPr lang="en-US" dirty="0">
                <a:hlinkClick r:id="rId5"/>
              </a:rPr>
              <a:t> </a:t>
            </a:r>
          </a:p>
          <a:p>
            <a:pPr marL="0" indent="0">
              <a:buNone/>
            </a:pPr>
            <a:r>
              <a:rPr lang="en-US" dirty="0"/>
              <a:t>Data - </a:t>
            </a:r>
            <a:r>
              <a:rPr lang="en-US" dirty="0">
                <a:hlinkClick r:id="rId5"/>
              </a:rPr>
              <a:t>2018 Census Data</a:t>
            </a:r>
            <a:r>
              <a:rPr lang="en-US" dirty="0"/>
              <a:t>;</a:t>
            </a:r>
            <a:r>
              <a:rPr lang="en-US" dirty="0">
                <a:hlinkClick r:id="rId6"/>
              </a:rPr>
              <a:t> New York Times GitHub</a:t>
            </a:r>
            <a:r>
              <a:rPr lang="en-US" dirty="0"/>
              <a:t>; </a:t>
            </a:r>
            <a:endParaRPr lang="en-US" u="sng" dirty="0"/>
          </a:p>
          <a:p>
            <a:pPr marL="0" indent="0">
              <a:buNone/>
            </a:pPr>
            <a:endParaRPr lang="en-US" dirty="0"/>
          </a:p>
        </p:txBody>
      </p:sp>
      <p:sp>
        <p:nvSpPr>
          <p:cNvPr id="4" name="Slide Number Placeholder 3">
            <a:extLst>
              <a:ext uri="{FF2B5EF4-FFF2-40B4-BE49-F238E27FC236}">
                <a16:creationId xmlns:a16="http://schemas.microsoft.com/office/drawing/2014/main" id="{5AC2B1C3-A4BB-4AD8-ADF5-0E7BBA693FBE}"/>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3240463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7" name="Picture 36">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9" name="Oval 38">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1" name="Picture 40">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3" name="Picture 42">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5" name="Rectangle 44">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9"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51" name="Freeform: Shape 50">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5B8AC3C-927E-47DD-B884-C42F0E065B11}"/>
              </a:ext>
            </a:extLst>
          </p:cNvPr>
          <p:cNvSpPr>
            <a:spLocks noGrp="1"/>
          </p:cNvSpPr>
          <p:nvPr>
            <p:ph type="title"/>
          </p:nvPr>
        </p:nvSpPr>
        <p:spPr>
          <a:xfrm>
            <a:off x="1154955" y="1447800"/>
            <a:ext cx="6974915" cy="3329581"/>
          </a:xfrm>
        </p:spPr>
        <p:txBody>
          <a:bodyPr vert="horz" lIns="91440" tIns="45720" rIns="91440" bIns="45720" rtlCol="0" anchor="b">
            <a:normAutofit/>
          </a:bodyPr>
          <a:lstStyle/>
          <a:p>
            <a:r>
              <a:rPr lang="en-US" sz="7200" b="0" i="0" kern="1200" dirty="0">
                <a:solidFill>
                  <a:schemeClr val="tx2"/>
                </a:solidFill>
                <a:latin typeface="+mj-lt"/>
                <a:ea typeface="+mj-ea"/>
                <a:cs typeface="+mj-cs"/>
              </a:rPr>
              <a:t>Data Sourcing and Cleaning</a:t>
            </a:r>
          </a:p>
        </p:txBody>
      </p:sp>
      <p:sp>
        <p:nvSpPr>
          <p:cNvPr id="53" name="Rectangle 52">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C11B46CB-8021-49A0-95B7-AD795DAB8124}"/>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marL="0" marR="0" lvl="0" indent="0" algn="ctr" defTabSz="457200" rtl="0" eaLnBrk="1" fontAlgn="auto" latinLnBrk="0" hangingPunct="1">
              <a:lnSpc>
                <a:spcPct val="100000"/>
              </a:lnSpc>
              <a:spcBef>
                <a:spcPts val="0"/>
              </a:spcBef>
              <a:spcAft>
                <a:spcPts val="600"/>
              </a:spcAft>
              <a:buClrTx/>
              <a:buSzTx/>
              <a:buFontTx/>
              <a:buNone/>
              <a:tabLst/>
              <a:defRPr/>
            </a:pPr>
            <a:fld id="{D57F1E4F-1CFF-5643-939E-02111984F565}" type="slidenum">
              <a:rPr kumimoji="0" lang="en-US" sz="2800" b="0" i="0" u="none" strike="noStrike" kern="1200" cap="none" spc="0" normalizeH="0" baseline="0" noProof="0">
                <a:ln>
                  <a:noFill/>
                </a:ln>
                <a:solidFill>
                  <a:srgbClr val="FFFFFF"/>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600"/>
                </a:spcAft>
                <a:buClrTx/>
                <a:buSzTx/>
                <a:buFontTx/>
                <a:buNone/>
                <a:tabLst/>
                <a:defRPr/>
              </a:pPr>
              <a:t>3</a:t>
            </a:fld>
            <a:endParaRPr kumimoji="0" lang="en-US" sz="2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77586975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BE3390-F7BB-4EE5-9E84-9776D687239F}"/>
              </a:ext>
            </a:extLst>
          </p:cNvPr>
          <p:cNvSpPr>
            <a:spLocks noGrp="1"/>
          </p:cNvSpPr>
          <p:nvPr>
            <p:ph type="sldNum" sz="quarter" idx="12"/>
          </p:nvPr>
        </p:nvSpPr>
        <p:spPr/>
        <p:txBody>
          <a:bodyPr/>
          <a:lstStyle/>
          <a:p>
            <a:fld id="{D57F1E4F-1CFF-5643-939E-02111984F565}" type="slidenum">
              <a:rPr lang="en-US" smtClean="0"/>
              <a:t>4</a:t>
            </a:fld>
            <a:endParaRPr lang="en-US" dirty="0"/>
          </a:p>
        </p:txBody>
      </p:sp>
      <p:sp>
        <p:nvSpPr>
          <p:cNvPr id="7" name="Title 1">
            <a:extLst>
              <a:ext uri="{FF2B5EF4-FFF2-40B4-BE49-F238E27FC236}">
                <a16:creationId xmlns:a16="http://schemas.microsoft.com/office/drawing/2014/main" id="{14D8DF48-BB10-4102-A04E-754129ECFD0E}"/>
              </a:ext>
            </a:extLst>
          </p:cNvPr>
          <p:cNvSpPr>
            <a:spLocks noGrp="1"/>
          </p:cNvSpPr>
          <p:nvPr>
            <p:ph type="title"/>
          </p:nvPr>
        </p:nvSpPr>
        <p:spPr>
          <a:xfrm>
            <a:off x="645129" y="563964"/>
            <a:ext cx="11213142" cy="599012"/>
          </a:xfrm>
        </p:spPr>
        <p:txBody>
          <a:bodyPr/>
          <a:lstStyle/>
          <a:p>
            <a:r>
              <a:rPr lang="en-US" sz="3200" dirty="0"/>
              <a:t>Machine Learning: Now We’re Cooking!</a:t>
            </a:r>
          </a:p>
        </p:txBody>
      </p:sp>
      <p:sp>
        <p:nvSpPr>
          <p:cNvPr id="9" name="Content Placeholder 2">
            <a:extLst>
              <a:ext uri="{FF2B5EF4-FFF2-40B4-BE49-F238E27FC236}">
                <a16:creationId xmlns:a16="http://schemas.microsoft.com/office/drawing/2014/main" id="{20FBEF40-B055-4F0D-AEBE-975536AF38D6}"/>
              </a:ext>
            </a:extLst>
          </p:cNvPr>
          <p:cNvSpPr>
            <a:spLocks noGrp="1"/>
          </p:cNvSpPr>
          <p:nvPr>
            <p:ph idx="1"/>
          </p:nvPr>
        </p:nvSpPr>
        <p:spPr>
          <a:xfrm>
            <a:off x="645129" y="1643479"/>
            <a:ext cx="6270576" cy="4650557"/>
          </a:xfrm>
        </p:spPr>
        <p:txBody>
          <a:bodyPr>
            <a:normAutofit/>
          </a:bodyPr>
          <a:lstStyle/>
          <a:p>
            <a:pPr>
              <a:spcAft>
                <a:spcPts val="600"/>
              </a:spcAft>
            </a:pPr>
            <a:r>
              <a:rPr lang="en-US" sz="2400" dirty="0"/>
              <a:t>Producing a Machine Learning model is like developing the perfect meal</a:t>
            </a:r>
          </a:p>
          <a:p>
            <a:r>
              <a:rPr lang="en-US" sz="2400" dirty="0"/>
              <a:t>Good data = good ingredients</a:t>
            </a:r>
          </a:p>
          <a:p>
            <a:pPr lvl="1">
              <a:spcAft>
                <a:spcPts val="600"/>
              </a:spcAft>
            </a:pPr>
            <a:r>
              <a:rPr lang="en-US" sz="2000" dirty="0"/>
              <a:t>Pay for Premium or short-order?</a:t>
            </a:r>
          </a:p>
          <a:p>
            <a:r>
              <a:rPr lang="en-US" sz="2400" dirty="0"/>
              <a:t>Algorithms = source of heat</a:t>
            </a:r>
          </a:p>
          <a:p>
            <a:pPr lvl="1">
              <a:spcAft>
                <a:spcPts val="600"/>
              </a:spcAft>
            </a:pPr>
            <a:r>
              <a:rPr lang="en-US" sz="2000" dirty="0"/>
              <a:t>Expertly cooked steak or sushi?</a:t>
            </a:r>
            <a:endParaRPr lang="en-US" sz="2400" dirty="0"/>
          </a:p>
          <a:p>
            <a:r>
              <a:rPr lang="en-US" sz="2400" dirty="0"/>
              <a:t>So what makes or breaks the perfect recipe?</a:t>
            </a:r>
          </a:p>
          <a:p>
            <a:pPr lvl="1"/>
            <a:r>
              <a:rPr lang="en-US" sz="2200" dirty="0"/>
              <a:t>The preparation!</a:t>
            </a:r>
          </a:p>
        </p:txBody>
      </p:sp>
      <p:pic>
        <p:nvPicPr>
          <p:cNvPr id="6" name="Picture 5">
            <a:extLst>
              <a:ext uri="{FF2B5EF4-FFF2-40B4-BE49-F238E27FC236}">
                <a16:creationId xmlns:a16="http://schemas.microsoft.com/office/drawing/2014/main" id="{89095305-2E9E-4294-8B9E-19153BC080BC}"/>
              </a:ext>
            </a:extLst>
          </p:cNvPr>
          <p:cNvPicPr>
            <a:picLocks noChangeAspect="1"/>
          </p:cNvPicPr>
          <p:nvPr/>
        </p:nvPicPr>
        <p:blipFill>
          <a:blip r:embed="rId2"/>
          <a:stretch>
            <a:fillRect/>
          </a:stretch>
        </p:blipFill>
        <p:spPr>
          <a:xfrm>
            <a:off x="7248215" y="2008386"/>
            <a:ext cx="3942524" cy="3920742"/>
          </a:xfrm>
          <a:prstGeom prst="rect">
            <a:avLst/>
          </a:prstGeom>
        </p:spPr>
      </p:pic>
    </p:spTree>
    <p:extLst>
      <p:ext uri="{BB962C8B-B14F-4D97-AF65-F5344CB8AC3E}">
        <p14:creationId xmlns:p14="http://schemas.microsoft.com/office/powerpoint/2010/main" val="1562365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FDA95-0CCD-4039-A75F-D5731710E181}"/>
              </a:ext>
            </a:extLst>
          </p:cNvPr>
          <p:cNvSpPr>
            <a:spLocks noGrp="1"/>
          </p:cNvSpPr>
          <p:nvPr>
            <p:ph type="title"/>
          </p:nvPr>
        </p:nvSpPr>
        <p:spPr>
          <a:xfrm>
            <a:off x="646111" y="452718"/>
            <a:ext cx="9404723" cy="767687"/>
          </a:xfrm>
        </p:spPr>
        <p:txBody>
          <a:bodyPr/>
          <a:lstStyle/>
          <a:p>
            <a:r>
              <a:rPr lang="en-US" dirty="0"/>
              <a:t>Our Data Sources</a:t>
            </a:r>
          </a:p>
        </p:txBody>
      </p:sp>
      <p:sp>
        <p:nvSpPr>
          <p:cNvPr id="4" name="Slide Number Placeholder 3">
            <a:extLst>
              <a:ext uri="{FF2B5EF4-FFF2-40B4-BE49-F238E27FC236}">
                <a16:creationId xmlns:a16="http://schemas.microsoft.com/office/drawing/2014/main" id="{7BFA26EA-3E5F-4307-BB8B-FA31B0DECBBF}"/>
              </a:ext>
            </a:extLst>
          </p:cNvPr>
          <p:cNvSpPr>
            <a:spLocks noGrp="1"/>
          </p:cNvSpPr>
          <p:nvPr>
            <p:ph type="sldNum" sz="quarter" idx="12"/>
          </p:nvPr>
        </p:nvSpPr>
        <p:spPr/>
        <p:txBody>
          <a:bodyPr/>
          <a:lstStyle/>
          <a:p>
            <a:fld id="{D57F1E4F-1CFF-5643-939E-02111984F565}" type="slidenum">
              <a:rPr lang="en-US" smtClean="0"/>
              <a:t>5</a:t>
            </a:fld>
            <a:endParaRPr lang="en-US" dirty="0"/>
          </a:p>
        </p:txBody>
      </p:sp>
      <p:sp>
        <p:nvSpPr>
          <p:cNvPr id="8" name="Content Placeholder 2">
            <a:extLst>
              <a:ext uri="{FF2B5EF4-FFF2-40B4-BE49-F238E27FC236}">
                <a16:creationId xmlns:a16="http://schemas.microsoft.com/office/drawing/2014/main" id="{3857A4F4-5DA3-400D-8351-058D9998AEFA}"/>
              </a:ext>
            </a:extLst>
          </p:cNvPr>
          <p:cNvSpPr>
            <a:spLocks noGrp="1"/>
          </p:cNvSpPr>
          <p:nvPr>
            <p:ph idx="1"/>
          </p:nvPr>
        </p:nvSpPr>
        <p:spPr>
          <a:xfrm>
            <a:off x="451822" y="1806046"/>
            <a:ext cx="5248856" cy="3894451"/>
          </a:xfrm>
        </p:spPr>
        <p:txBody>
          <a:bodyPr>
            <a:normAutofit/>
          </a:bodyPr>
          <a:lstStyle/>
          <a:p>
            <a:r>
              <a:rPr lang="en-US" dirty="0"/>
              <a:t>Numbers surrounding COVID-19</a:t>
            </a:r>
          </a:p>
          <a:p>
            <a:pPr lvl="1"/>
            <a:r>
              <a:rPr lang="en-US" dirty="0"/>
              <a:t>Total Cases 	</a:t>
            </a:r>
            <a:r>
              <a:rPr lang="en-US" dirty="0">
                <a:hlinkClick r:id="rId2"/>
              </a:rPr>
              <a:t>New York Times GitHub</a:t>
            </a:r>
            <a:endParaRPr lang="en-US" dirty="0">
              <a:solidFill>
                <a:schemeClr val="bg1"/>
              </a:solidFill>
            </a:endParaRPr>
          </a:p>
          <a:p>
            <a:pPr lvl="1"/>
            <a:r>
              <a:rPr lang="en-US" dirty="0"/>
              <a:t>Deaths 		</a:t>
            </a:r>
            <a:r>
              <a:rPr lang="en-US" dirty="0">
                <a:hlinkClick r:id="rId2"/>
              </a:rPr>
              <a:t>New York Times GitHub</a:t>
            </a:r>
            <a:endParaRPr lang="en-US" dirty="0">
              <a:solidFill>
                <a:schemeClr val="bg1"/>
              </a:solidFill>
            </a:endParaRPr>
          </a:p>
          <a:p>
            <a:r>
              <a:rPr lang="en-US" dirty="0"/>
              <a:t>Demographics</a:t>
            </a:r>
          </a:p>
          <a:p>
            <a:pPr lvl="1"/>
            <a:r>
              <a:rPr lang="en-US" dirty="0"/>
              <a:t>Age	(70+)		</a:t>
            </a:r>
            <a:r>
              <a:rPr lang="en-US" dirty="0">
                <a:hlinkClick r:id="rId3"/>
              </a:rPr>
              <a:t>2018 Census Data</a:t>
            </a:r>
            <a:r>
              <a:rPr lang="en-US" dirty="0"/>
              <a:t>	</a:t>
            </a:r>
          </a:p>
          <a:p>
            <a:pPr lvl="1"/>
            <a:r>
              <a:rPr lang="en-US" dirty="0"/>
              <a:t>Gender (Male) 	</a:t>
            </a:r>
            <a:r>
              <a:rPr lang="en-US" dirty="0">
                <a:hlinkClick r:id="rId3"/>
              </a:rPr>
              <a:t>2018 Census Data</a:t>
            </a:r>
            <a:endParaRPr lang="en-US" dirty="0"/>
          </a:p>
          <a:p>
            <a:r>
              <a:rPr lang="en-US" dirty="0"/>
              <a:t>Social Distancing</a:t>
            </a:r>
          </a:p>
          <a:p>
            <a:pPr lvl="1"/>
            <a:r>
              <a:rPr lang="en-US" dirty="0"/>
              <a:t>Implementation Date			</a:t>
            </a:r>
            <a:r>
              <a:rPr lang="en-US" dirty="0" err="1">
                <a:hlinkClick r:id="rId4"/>
              </a:rPr>
              <a:t>Unacast</a:t>
            </a:r>
            <a:endParaRPr lang="en-US" dirty="0"/>
          </a:p>
          <a:p>
            <a:pPr lvl="1"/>
            <a:r>
              <a:rPr lang="en-US" dirty="0"/>
              <a:t>Degree of Reduced traffic	</a:t>
            </a:r>
            <a:r>
              <a:rPr lang="en-US" dirty="0" err="1">
                <a:hlinkClick r:id="rId4"/>
              </a:rPr>
              <a:t>Unacast</a:t>
            </a:r>
            <a:endParaRPr lang="en-US" dirty="0"/>
          </a:p>
        </p:txBody>
      </p:sp>
      <p:sp>
        <p:nvSpPr>
          <p:cNvPr id="5" name="Content Placeholder 2">
            <a:extLst>
              <a:ext uri="{FF2B5EF4-FFF2-40B4-BE49-F238E27FC236}">
                <a16:creationId xmlns:a16="http://schemas.microsoft.com/office/drawing/2014/main" id="{742AFAB1-3747-4DED-9324-A638311F4090}"/>
              </a:ext>
            </a:extLst>
          </p:cNvPr>
          <p:cNvSpPr txBox="1">
            <a:spLocks/>
          </p:cNvSpPr>
          <p:nvPr/>
        </p:nvSpPr>
        <p:spPr>
          <a:xfrm>
            <a:off x="5708342" y="1806047"/>
            <a:ext cx="6031836" cy="3894450"/>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Healthcare Data	</a:t>
            </a:r>
          </a:p>
          <a:p>
            <a:pPr lvl="1"/>
            <a:r>
              <a:rPr lang="en-US" dirty="0"/>
              <a:t>Health Behaviors  </a:t>
            </a:r>
            <a:r>
              <a:rPr lang="en-US" dirty="0">
                <a:hlinkClick r:id="rId5"/>
              </a:rPr>
              <a:t>RWJ County Health Rankings </a:t>
            </a:r>
            <a:endParaRPr lang="en-US" dirty="0"/>
          </a:p>
          <a:p>
            <a:pPr lvl="1"/>
            <a:r>
              <a:rPr lang="en-US" dirty="0"/>
              <a:t>Clinical Care </a:t>
            </a:r>
            <a:r>
              <a:rPr lang="en-US" dirty="0">
                <a:hlinkClick r:id="rId5"/>
              </a:rPr>
              <a:t>RWJ County Health Rankings </a:t>
            </a:r>
            <a:endParaRPr lang="en-US" dirty="0"/>
          </a:p>
          <a:p>
            <a:pPr lvl="1"/>
            <a:r>
              <a:rPr lang="en-US" dirty="0"/>
              <a:t>Social and Economic Factors </a:t>
            </a:r>
            <a:r>
              <a:rPr lang="en-US" dirty="0">
                <a:hlinkClick r:id="rId5"/>
              </a:rPr>
              <a:t>RWJ County Health Rankings </a:t>
            </a:r>
            <a:endParaRPr lang="en-US" dirty="0"/>
          </a:p>
          <a:p>
            <a:pPr lvl="1"/>
            <a:r>
              <a:rPr lang="en-US" dirty="0"/>
              <a:t>Physical Environment</a:t>
            </a:r>
            <a:r>
              <a:rPr lang="en-US" dirty="0">
                <a:hlinkClick r:id="rId5"/>
              </a:rPr>
              <a:t> RWJ County Health Rankings </a:t>
            </a:r>
            <a:endParaRPr lang="en-US" dirty="0"/>
          </a:p>
          <a:p>
            <a:r>
              <a:rPr lang="en-US" dirty="0"/>
              <a:t>Location</a:t>
            </a:r>
          </a:p>
          <a:p>
            <a:pPr lvl="1"/>
            <a:r>
              <a:rPr lang="en-US" dirty="0"/>
              <a:t>Population Density </a:t>
            </a:r>
            <a:r>
              <a:rPr lang="en-US" dirty="0">
                <a:hlinkClick r:id="rId3"/>
              </a:rPr>
              <a:t>2018 Census Data</a:t>
            </a:r>
            <a:endParaRPr lang="en-US" dirty="0"/>
          </a:p>
          <a:p>
            <a:pPr lvl="1"/>
            <a:r>
              <a:rPr lang="en-US" dirty="0"/>
              <a:t>Mass Transit Usage  </a:t>
            </a:r>
            <a:r>
              <a:rPr lang="en-US" dirty="0">
                <a:hlinkClick r:id="rId6"/>
              </a:rPr>
              <a:t>American Public Transport Association </a:t>
            </a:r>
            <a:endParaRPr lang="en-US" dirty="0"/>
          </a:p>
        </p:txBody>
      </p:sp>
    </p:spTree>
    <p:extLst>
      <p:ext uri="{BB962C8B-B14F-4D97-AF65-F5344CB8AC3E}">
        <p14:creationId xmlns:p14="http://schemas.microsoft.com/office/powerpoint/2010/main" val="46482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46388-ECD4-409B-BABD-0935B6304350}"/>
              </a:ext>
            </a:extLst>
          </p:cNvPr>
          <p:cNvSpPr>
            <a:spLocks noGrp="1"/>
          </p:cNvSpPr>
          <p:nvPr>
            <p:ph type="title"/>
          </p:nvPr>
        </p:nvSpPr>
        <p:spPr>
          <a:xfrm>
            <a:off x="654778" y="295729"/>
            <a:ext cx="9404723" cy="1400530"/>
          </a:xfrm>
        </p:spPr>
        <p:txBody>
          <a:bodyPr/>
          <a:lstStyle/>
          <a:p>
            <a:r>
              <a:rPr lang="en-US" dirty="0"/>
              <a:t>Big Data</a:t>
            </a:r>
            <a:br>
              <a:rPr lang="en-US" dirty="0"/>
            </a:br>
            <a:r>
              <a:rPr lang="en-US" sz="3200" dirty="0"/>
              <a:t>Excel stored, </a:t>
            </a:r>
            <a:r>
              <a:rPr lang="en-US" sz="3200" dirty="0" err="1"/>
              <a:t>Jupyter</a:t>
            </a:r>
            <a:r>
              <a:rPr lang="en-US" sz="3200" dirty="0"/>
              <a:t> merged</a:t>
            </a:r>
          </a:p>
        </p:txBody>
      </p:sp>
      <p:sp>
        <p:nvSpPr>
          <p:cNvPr id="4" name="Slide Number Placeholder 3">
            <a:extLst>
              <a:ext uri="{FF2B5EF4-FFF2-40B4-BE49-F238E27FC236}">
                <a16:creationId xmlns:a16="http://schemas.microsoft.com/office/drawing/2014/main" id="{016051EE-208D-499F-B8F1-298FC52921B6}"/>
              </a:ext>
            </a:extLst>
          </p:cNvPr>
          <p:cNvSpPr>
            <a:spLocks noGrp="1"/>
          </p:cNvSpPr>
          <p:nvPr>
            <p:ph type="sldNum" sz="quarter" idx="12"/>
          </p:nvPr>
        </p:nvSpPr>
        <p:spPr/>
        <p:txBody>
          <a:bodyPr/>
          <a:lstStyle/>
          <a:p>
            <a:fld id="{D57F1E4F-1CFF-5643-939E-02111984F565}" type="slidenum">
              <a:rPr lang="en-US" smtClean="0"/>
              <a:t>6</a:t>
            </a:fld>
            <a:endParaRPr lang="en-US" dirty="0"/>
          </a:p>
        </p:txBody>
      </p:sp>
      <p:pic>
        <p:nvPicPr>
          <p:cNvPr id="5" name="Picture 4">
            <a:extLst>
              <a:ext uri="{FF2B5EF4-FFF2-40B4-BE49-F238E27FC236}">
                <a16:creationId xmlns:a16="http://schemas.microsoft.com/office/drawing/2014/main" id="{C204A339-53EC-40C6-A180-02A1D7FB3918}"/>
              </a:ext>
            </a:extLst>
          </p:cNvPr>
          <p:cNvPicPr>
            <a:picLocks noChangeAspect="1"/>
          </p:cNvPicPr>
          <p:nvPr/>
        </p:nvPicPr>
        <p:blipFill>
          <a:blip r:embed="rId2"/>
          <a:stretch>
            <a:fillRect/>
          </a:stretch>
        </p:blipFill>
        <p:spPr>
          <a:xfrm>
            <a:off x="654778" y="1853248"/>
            <a:ext cx="5208226" cy="4286995"/>
          </a:xfrm>
          <a:prstGeom prst="rect">
            <a:avLst/>
          </a:prstGeom>
        </p:spPr>
      </p:pic>
      <p:pic>
        <p:nvPicPr>
          <p:cNvPr id="6" name="Picture 5">
            <a:extLst>
              <a:ext uri="{FF2B5EF4-FFF2-40B4-BE49-F238E27FC236}">
                <a16:creationId xmlns:a16="http://schemas.microsoft.com/office/drawing/2014/main" id="{FFEE572D-4BC2-4054-9730-956FF66AECCB}"/>
              </a:ext>
            </a:extLst>
          </p:cNvPr>
          <p:cNvPicPr>
            <a:picLocks noChangeAspect="1"/>
          </p:cNvPicPr>
          <p:nvPr/>
        </p:nvPicPr>
        <p:blipFill>
          <a:blip r:embed="rId3"/>
          <a:stretch>
            <a:fillRect/>
          </a:stretch>
        </p:blipFill>
        <p:spPr>
          <a:xfrm>
            <a:off x="5934662" y="1853249"/>
            <a:ext cx="5611227" cy="4290102"/>
          </a:xfrm>
          <a:prstGeom prst="rect">
            <a:avLst/>
          </a:prstGeom>
        </p:spPr>
      </p:pic>
    </p:spTree>
    <p:extLst>
      <p:ext uri="{BB962C8B-B14F-4D97-AF65-F5344CB8AC3E}">
        <p14:creationId xmlns:p14="http://schemas.microsoft.com/office/powerpoint/2010/main" val="1551889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7" name="Picture 36">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9" name="Oval 38">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1" name="Picture 40">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3" name="Picture 42">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5" name="Rectangle 44">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9"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51" name="Freeform: Shape 50">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5B8AC3C-927E-47DD-B884-C42F0E065B11}"/>
              </a:ext>
            </a:extLst>
          </p:cNvPr>
          <p:cNvSpPr>
            <a:spLocks noGrp="1"/>
          </p:cNvSpPr>
          <p:nvPr>
            <p:ph type="title"/>
          </p:nvPr>
        </p:nvSpPr>
        <p:spPr>
          <a:xfrm>
            <a:off x="1154955" y="1447800"/>
            <a:ext cx="6974915" cy="3329581"/>
          </a:xfrm>
        </p:spPr>
        <p:txBody>
          <a:bodyPr vert="horz" lIns="91440" tIns="45720" rIns="91440" bIns="45720" rtlCol="0" anchor="b">
            <a:normAutofit/>
          </a:bodyPr>
          <a:lstStyle/>
          <a:p>
            <a:r>
              <a:rPr lang="en-US" sz="7200" b="0" i="0" kern="1200" dirty="0">
                <a:solidFill>
                  <a:schemeClr val="tx2"/>
                </a:solidFill>
                <a:latin typeface="+mj-lt"/>
                <a:ea typeface="+mj-ea"/>
                <a:cs typeface="+mj-cs"/>
              </a:rPr>
              <a:t>Visualizations</a:t>
            </a:r>
          </a:p>
        </p:txBody>
      </p:sp>
      <p:sp>
        <p:nvSpPr>
          <p:cNvPr id="53" name="Rectangle 52">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C11B46CB-8021-49A0-95B7-AD795DAB8124}"/>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marL="0" marR="0" lvl="0" indent="0" algn="ctr" defTabSz="457200" rtl="0" eaLnBrk="1" fontAlgn="auto" latinLnBrk="0" hangingPunct="1">
              <a:lnSpc>
                <a:spcPct val="100000"/>
              </a:lnSpc>
              <a:spcBef>
                <a:spcPts val="0"/>
              </a:spcBef>
              <a:spcAft>
                <a:spcPts val="600"/>
              </a:spcAft>
              <a:buClrTx/>
              <a:buSzTx/>
              <a:buFontTx/>
              <a:buNone/>
              <a:tabLst/>
              <a:defRPr/>
            </a:pPr>
            <a:fld id="{D57F1E4F-1CFF-5643-939E-02111984F565}" type="slidenum">
              <a:rPr kumimoji="0" lang="en-US" sz="2800" b="0" i="0" u="none" strike="noStrike" kern="1200" cap="none" spc="0" normalizeH="0" baseline="0" noProof="0">
                <a:ln>
                  <a:noFill/>
                </a:ln>
                <a:solidFill>
                  <a:srgbClr val="FFFFFF"/>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600"/>
                </a:spcAft>
                <a:buClrTx/>
                <a:buSzTx/>
                <a:buFontTx/>
                <a:buNone/>
                <a:tabLst/>
                <a:defRPr/>
              </a:pPr>
              <a:t>7</a:t>
            </a:fld>
            <a:endParaRPr kumimoji="0" lang="en-US" sz="2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42091642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03B5A-78ED-49CC-B94F-968A3C7566BD}"/>
              </a:ext>
            </a:extLst>
          </p:cNvPr>
          <p:cNvSpPr>
            <a:spLocks noGrp="1"/>
          </p:cNvSpPr>
          <p:nvPr>
            <p:ph type="title"/>
          </p:nvPr>
        </p:nvSpPr>
        <p:spPr>
          <a:xfrm>
            <a:off x="646111" y="452718"/>
            <a:ext cx="9404723" cy="767687"/>
          </a:xfrm>
        </p:spPr>
        <p:txBody>
          <a:bodyPr/>
          <a:lstStyle/>
          <a:p>
            <a:r>
              <a:rPr lang="en-US" sz="4400" dirty="0"/>
              <a:t>Tableau Visuals </a:t>
            </a:r>
            <a:endParaRPr lang="en-US" dirty="0"/>
          </a:p>
        </p:txBody>
      </p:sp>
      <p:sp>
        <p:nvSpPr>
          <p:cNvPr id="4" name="Slide Number Placeholder 3">
            <a:extLst>
              <a:ext uri="{FF2B5EF4-FFF2-40B4-BE49-F238E27FC236}">
                <a16:creationId xmlns:a16="http://schemas.microsoft.com/office/drawing/2014/main" id="{0699E01D-024B-47DF-8709-C01B788F50D8}"/>
              </a:ext>
            </a:extLst>
          </p:cNvPr>
          <p:cNvSpPr>
            <a:spLocks noGrp="1"/>
          </p:cNvSpPr>
          <p:nvPr>
            <p:ph type="sldNum" sz="quarter" idx="12"/>
          </p:nvPr>
        </p:nvSpPr>
        <p:spPr/>
        <p:txBody>
          <a:bodyPr/>
          <a:lstStyle/>
          <a:p>
            <a:fld id="{D57F1E4F-1CFF-5643-939E-02111984F565}" type="slidenum">
              <a:rPr lang="en-US" smtClean="0"/>
              <a:t>8</a:t>
            </a:fld>
            <a:endParaRPr lang="en-US" dirty="0"/>
          </a:p>
        </p:txBody>
      </p:sp>
      <p:pic>
        <p:nvPicPr>
          <p:cNvPr id="5" name="Picture 4">
            <a:extLst>
              <a:ext uri="{FF2B5EF4-FFF2-40B4-BE49-F238E27FC236}">
                <a16:creationId xmlns:a16="http://schemas.microsoft.com/office/drawing/2014/main" id="{3E231DC6-3038-4DD6-B518-94DA9082AFBC}"/>
              </a:ext>
            </a:extLst>
          </p:cNvPr>
          <p:cNvPicPr>
            <a:picLocks noChangeAspect="1"/>
          </p:cNvPicPr>
          <p:nvPr/>
        </p:nvPicPr>
        <p:blipFill>
          <a:blip r:embed="rId2"/>
          <a:stretch>
            <a:fillRect/>
          </a:stretch>
        </p:blipFill>
        <p:spPr>
          <a:xfrm>
            <a:off x="973404" y="1541963"/>
            <a:ext cx="4123273" cy="4531068"/>
          </a:xfrm>
          <a:prstGeom prst="rect">
            <a:avLst/>
          </a:prstGeom>
          <a:effectLst/>
        </p:spPr>
      </p:pic>
      <p:pic>
        <p:nvPicPr>
          <p:cNvPr id="16" name="Picture 15">
            <a:extLst>
              <a:ext uri="{FF2B5EF4-FFF2-40B4-BE49-F238E27FC236}">
                <a16:creationId xmlns:a16="http://schemas.microsoft.com/office/drawing/2014/main" id="{33043E86-26C7-4C43-8E35-94B17F6F78ED}"/>
              </a:ext>
            </a:extLst>
          </p:cNvPr>
          <p:cNvPicPr>
            <a:picLocks noChangeAspect="1"/>
          </p:cNvPicPr>
          <p:nvPr/>
        </p:nvPicPr>
        <p:blipFill>
          <a:blip r:embed="rId3"/>
          <a:stretch>
            <a:fillRect/>
          </a:stretch>
        </p:blipFill>
        <p:spPr>
          <a:xfrm>
            <a:off x="6103103" y="1520997"/>
            <a:ext cx="3947731" cy="4552034"/>
          </a:xfrm>
          <a:prstGeom prst="rect">
            <a:avLst/>
          </a:prstGeom>
          <a:effectLst/>
        </p:spPr>
      </p:pic>
      <p:sp>
        <p:nvSpPr>
          <p:cNvPr id="8" name="Rectangle 7">
            <a:extLst>
              <a:ext uri="{FF2B5EF4-FFF2-40B4-BE49-F238E27FC236}">
                <a16:creationId xmlns:a16="http://schemas.microsoft.com/office/drawing/2014/main" id="{DD8B4B15-F754-4D5E-9212-11E5E21A4B48}"/>
              </a:ext>
            </a:extLst>
          </p:cNvPr>
          <p:cNvSpPr/>
          <p:nvPr/>
        </p:nvSpPr>
        <p:spPr>
          <a:xfrm>
            <a:off x="1300430" y="6220616"/>
            <a:ext cx="2476960" cy="369332"/>
          </a:xfrm>
          <a:prstGeom prst="rect">
            <a:avLst/>
          </a:prstGeom>
        </p:spPr>
        <p:txBody>
          <a:bodyPr wrap="none">
            <a:spAutoFit/>
          </a:bodyPr>
          <a:lstStyle/>
          <a:p>
            <a:r>
              <a:rPr lang="en-US" dirty="0">
                <a:hlinkClick r:id="rId4"/>
              </a:rPr>
              <a:t>Attributes by County</a:t>
            </a:r>
            <a:endParaRPr lang="en-US" u="sng" dirty="0"/>
          </a:p>
        </p:txBody>
      </p:sp>
      <p:sp>
        <p:nvSpPr>
          <p:cNvPr id="9" name="Rectangle 8">
            <a:extLst>
              <a:ext uri="{FF2B5EF4-FFF2-40B4-BE49-F238E27FC236}">
                <a16:creationId xmlns:a16="http://schemas.microsoft.com/office/drawing/2014/main" id="{83970AF4-0801-4E39-88DA-E6B5E3075D91}"/>
              </a:ext>
            </a:extLst>
          </p:cNvPr>
          <p:cNvSpPr/>
          <p:nvPr/>
        </p:nvSpPr>
        <p:spPr>
          <a:xfrm>
            <a:off x="6765963" y="6220616"/>
            <a:ext cx="3479260" cy="646331"/>
          </a:xfrm>
          <a:prstGeom prst="rect">
            <a:avLst/>
          </a:prstGeom>
        </p:spPr>
        <p:txBody>
          <a:bodyPr wrap="square">
            <a:spAutoFit/>
          </a:bodyPr>
          <a:lstStyle/>
          <a:p>
            <a:r>
              <a:rPr lang="en-US" u="sng" dirty="0">
                <a:hlinkClick r:id="rId5"/>
              </a:rPr>
              <a:t>COVID-19 Cases and Deaths Per County by Date</a:t>
            </a:r>
            <a:endParaRPr lang="en-US" u="sng" dirty="0"/>
          </a:p>
        </p:txBody>
      </p:sp>
    </p:spTree>
    <p:extLst>
      <p:ext uri="{BB962C8B-B14F-4D97-AF65-F5344CB8AC3E}">
        <p14:creationId xmlns:p14="http://schemas.microsoft.com/office/powerpoint/2010/main" val="609436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62CE6-DE35-43A4-98B7-B907BF1D98CE}"/>
              </a:ext>
            </a:extLst>
          </p:cNvPr>
          <p:cNvSpPr>
            <a:spLocks noGrp="1"/>
          </p:cNvSpPr>
          <p:nvPr>
            <p:ph type="title"/>
          </p:nvPr>
        </p:nvSpPr>
        <p:spPr>
          <a:xfrm>
            <a:off x="646111" y="452718"/>
            <a:ext cx="9404723" cy="767687"/>
          </a:xfrm>
        </p:spPr>
        <p:txBody>
          <a:bodyPr/>
          <a:lstStyle/>
          <a:p>
            <a:r>
              <a:rPr lang="en-US" dirty="0"/>
              <a:t>Tableau Visuals 2</a:t>
            </a:r>
          </a:p>
        </p:txBody>
      </p:sp>
      <p:pic>
        <p:nvPicPr>
          <p:cNvPr id="6" name="Content Placeholder 5" descr="A close up of a map&#10;&#10;Description automatically generated">
            <a:extLst>
              <a:ext uri="{FF2B5EF4-FFF2-40B4-BE49-F238E27FC236}">
                <a16:creationId xmlns:a16="http://schemas.microsoft.com/office/drawing/2014/main" id="{2ADBDF65-0E92-4990-BF10-3AA00C0F27BE}"/>
              </a:ext>
            </a:extLst>
          </p:cNvPr>
          <p:cNvPicPr>
            <a:picLocks noGrp="1" noChangeAspect="1"/>
          </p:cNvPicPr>
          <p:nvPr>
            <p:ph idx="1"/>
          </p:nvPr>
        </p:nvPicPr>
        <p:blipFill>
          <a:blip r:embed="rId2"/>
          <a:stretch>
            <a:fillRect/>
          </a:stretch>
        </p:blipFill>
        <p:spPr>
          <a:xfrm>
            <a:off x="798810" y="1220405"/>
            <a:ext cx="7276782" cy="4195762"/>
          </a:xfrm>
        </p:spPr>
      </p:pic>
      <p:sp>
        <p:nvSpPr>
          <p:cNvPr id="4" name="Slide Number Placeholder 3">
            <a:extLst>
              <a:ext uri="{FF2B5EF4-FFF2-40B4-BE49-F238E27FC236}">
                <a16:creationId xmlns:a16="http://schemas.microsoft.com/office/drawing/2014/main" id="{3ED894FF-D6DA-4C2B-87ED-C15DDE708089}"/>
              </a:ext>
            </a:extLst>
          </p:cNvPr>
          <p:cNvSpPr>
            <a:spLocks noGrp="1"/>
          </p:cNvSpPr>
          <p:nvPr>
            <p:ph type="sldNum" sz="quarter" idx="12"/>
          </p:nvPr>
        </p:nvSpPr>
        <p:spPr/>
        <p:txBody>
          <a:bodyPr/>
          <a:lstStyle/>
          <a:p>
            <a:fld id="{D57F1E4F-1CFF-5643-939E-02111984F565}" type="slidenum">
              <a:rPr lang="en-US" smtClean="0"/>
              <a:t>9</a:t>
            </a:fld>
            <a:endParaRPr lang="en-US" dirty="0"/>
          </a:p>
        </p:txBody>
      </p:sp>
      <p:sp>
        <p:nvSpPr>
          <p:cNvPr id="7" name="Rectangle 6">
            <a:extLst>
              <a:ext uri="{FF2B5EF4-FFF2-40B4-BE49-F238E27FC236}">
                <a16:creationId xmlns:a16="http://schemas.microsoft.com/office/drawing/2014/main" id="{06E440B7-0E1E-4307-B056-4973454BD771}"/>
              </a:ext>
            </a:extLst>
          </p:cNvPr>
          <p:cNvSpPr/>
          <p:nvPr/>
        </p:nvSpPr>
        <p:spPr>
          <a:xfrm>
            <a:off x="1285460" y="5537523"/>
            <a:ext cx="6096000" cy="646331"/>
          </a:xfrm>
          <a:prstGeom prst="rect">
            <a:avLst/>
          </a:prstGeom>
        </p:spPr>
        <p:txBody>
          <a:bodyPr>
            <a:spAutoFit/>
          </a:bodyPr>
          <a:lstStyle/>
          <a:p>
            <a:r>
              <a:rPr lang="en-US" dirty="0">
                <a:hlinkClick r:id="rId3"/>
              </a:rPr>
              <a:t>COVID-19 Tableau of Cases in the United States divided by each state</a:t>
            </a:r>
            <a:endParaRPr lang="en-US" dirty="0"/>
          </a:p>
        </p:txBody>
      </p:sp>
    </p:spTree>
    <p:extLst>
      <p:ext uri="{BB962C8B-B14F-4D97-AF65-F5344CB8AC3E}">
        <p14:creationId xmlns:p14="http://schemas.microsoft.com/office/powerpoint/2010/main" val="26654292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974</Words>
  <Application>Microsoft Office PowerPoint</Application>
  <PresentationFormat>Widescreen</PresentationFormat>
  <Paragraphs>176</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Century Gothic</vt:lpstr>
      <vt:lpstr>Wingdings 3</vt:lpstr>
      <vt:lpstr>Ion</vt:lpstr>
      <vt:lpstr>COVIDgilance Tracker  Paul Kazalski, Flomo Kokro, Will Giordano, Maria-Elena Gorini, Meghna Agnish </vt:lpstr>
      <vt:lpstr>Our Objective </vt:lpstr>
      <vt:lpstr>Data Sourcing and Cleaning</vt:lpstr>
      <vt:lpstr>Machine Learning: Now We’re Cooking!</vt:lpstr>
      <vt:lpstr>Our Data Sources</vt:lpstr>
      <vt:lpstr>Big Data Excel stored, Jupyter merged</vt:lpstr>
      <vt:lpstr>Visualizations</vt:lpstr>
      <vt:lpstr>Tableau Visuals </vt:lpstr>
      <vt:lpstr>Tableau Visuals 2</vt:lpstr>
      <vt:lpstr>Tableau Visuals 3</vt:lpstr>
      <vt:lpstr>Tableau Visuals 4</vt:lpstr>
      <vt:lpstr>Color-scaled Table of COVID Cases by State</vt:lpstr>
      <vt:lpstr>U.S. COVID Cases Heatmap</vt:lpstr>
      <vt:lpstr>Visualizing Total Cases and Recoveries with Seaborn</vt:lpstr>
      <vt:lpstr>x-y Charts of COVID Statistics  in Plotly – Jupyter Notebook</vt:lpstr>
      <vt:lpstr>x-y Charts of COVID Statistics  in Plotly</vt:lpstr>
      <vt:lpstr>Machine Learning</vt:lpstr>
      <vt:lpstr>Risk Assessment Analysis</vt:lpstr>
      <vt:lpstr>Risk Assessment Analysis</vt:lpstr>
      <vt:lpstr>Risk Assessment Analysis</vt:lpstr>
      <vt:lpstr>Logistic Regression</vt:lpstr>
      <vt:lpstr>Machine Learning To-Do List</vt:lpstr>
      <vt:lpstr>Forecasting</vt:lpstr>
      <vt:lpstr>Prophet Forecasting Results – U.S.</vt:lpstr>
      <vt:lpstr>New Cases by Day of Week</vt:lpstr>
      <vt:lpstr>Conclusion:</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COVIDgilance Tracker  Paul Kazalski, Flomo Kokro, Will Giordano, Maria-Elena Gorini, Meghna Agnish</dc:title>
  <dc:creator>Maria-Elena Gorini</dc:creator>
  <cp:lastModifiedBy>Maria-Elena Gorini</cp:lastModifiedBy>
  <cp:revision>10</cp:revision>
  <dcterms:created xsi:type="dcterms:W3CDTF">2020-05-07T07:42:38Z</dcterms:created>
  <dcterms:modified xsi:type="dcterms:W3CDTF">2020-05-08T21:21:43Z</dcterms:modified>
</cp:coreProperties>
</file>