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25956-5901-4FB4-AFB1-D4EF54958926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9663C-7320-4BAA-A390-9228D8DB7180}" v="74" dt="2020-05-07T07:42:2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-Elena Gorini" userId="0931e6241ac8f722" providerId="LiveId" clId="{FEC9663C-7320-4BAA-A390-9228D8DB7180}"/>
    <pc:docChg chg="undo redo custSel mod addSld delSld modSld modSection">
      <pc:chgData name="Maria-Elena Gorini" userId="0931e6241ac8f722" providerId="LiveId" clId="{FEC9663C-7320-4BAA-A390-9228D8DB7180}" dt="2020-05-07T07:43:09.379" v="2744" actId="1076"/>
      <pc:docMkLst>
        <pc:docMk/>
      </pc:docMkLst>
      <pc:sldChg chg="addSp delSp modSp mod">
        <pc:chgData name="Maria-Elena Gorini" userId="0931e6241ac8f722" providerId="LiveId" clId="{FEC9663C-7320-4BAA-A390-9228D8DB7180}" dt="2020-05-07T07:16:13.804" v="2352" actId="20577"/>
        <pc:sldMkLst>
          <pc:docMk/>
          <pc:sldMk cId="680872453" sldId="263"/>
        </pc:sldMkLst>
        <pc:spChg chg="mod">
          <ac:chgData name="Maria-Elena Gorini" userId="0931e6241ac8f722" providerId="LiveId" clId="{FEC9663C-7320-4BAA-A390-9228D8DB7180}" dt="2020-05-07T06:24:28.448" v="146" actId="14100"/>
          <ac:spMkLst>
            <pc:docMk/>
            <pc:sldMk cId="680872453" sldId="263"/>
            <ac:spMk id="2" creationId="{9B70A85E-5045-4683-AE3C-3DFD1CC84D03}"/>
          </ac:spMkLst>
        </pc:spChg>
        <pc:spChg chg="del mod">
          <ac:chgData name="Maria-Elena Gorini" userId="0931e6241ac8f722" providerId="LiveId" clId="{FEC9663C-7320-4BAA-A390-9228D8DB7180}" dt="2020-05-07T07:12:19.787" v="2216" actId="478"/>
          <ac:spMkLst>
            <pc:docMk/>
            <pc:sldMk cId="680872453" sldId="263"/>
            <ac:spMk id="3" creationId="{F41ADD9B-217E-4A72-9D0F-B5E84C59F1BA}"/>
          </ac:spMkLst>
        </pc:spChg>
        <pc:spChg chg="add del mod">
          <ac:chgData name="Maria-Elena Gorini" userId="0931e6241ac8f722" providerId="LiveId" clId="{FEC9663C-7320-4BAA-A390-9228D8DB7180}" dt="2020-05-07T07:12:18.520" v="2215"/>
          <ac:spMkLst>
            <pc:docMk/>
            <pc:sldMk cId="680872453" sldId="263"/>
            <ac:spMk id="5" creationId="{6B6B22BF-79E4-4C28-98B0-7D007A5AD98B}"/>
          </ac:spMkLst>
        </pc:spChg>
        <pc:spChg chg="add del mod">
          <ac:chgData name="Maria-Elena Gorini" userId="0931e6241ac8f722" providerId="LiveId" clId="{FEC9663C-7320-4BAA-A390-9228D8DB7180}" dt="2020-05-07T07:12:22.088" v="2219" actId="478"/>
          <ac:spMkLst>
            <pc:docMk/>
            <pc:sldMk cId="680872453" sldId="263"/>
            <ac:spMk id="7" creationId="{7F4834C0-57AF-4C3A-8D2E-3B636198D488}"/>
          </ac:spMkLst>
        </pc:spChg>
        <pc:spChg chg="add del mod">
          <ac:chgData name="Maria-Elena Gorini" userId="0931e6241ac8f722" providerId="LiveId" clId="{FEC9663C-7320-4BAA-A390-9228D8DB7180}" dt="2020-05-07T07:12:21.023" v="2218"/>
          <ac:spMkLst>
            <pc:docMk/>
            <pc:sldMk cId="680872453" sldId="263"/>
            <ac:spMk id="8" creationId="{03E06A47-3373-4E61-88B8-E9BDB4812A6D}"/>
          </ac:spMkLst>
        </pc:spChg>
        <pc:spChg chg="add del mod">
          <ac:chgData name="Maria-Elena Gorini" userId="0931e6241ac8f722" providerId="LiveId" clId="{FEC9663C-7320-4BAA-A390-9228D8DB7180}" dt="2020-05-07T07:15:50.732" v="2337" actId="478"/>
          <ac:spMkLst>
            <pc:docMk/>
            <pc:sldMk cId="680872453" sldId="263"/>
            <ac:spMk id="9" creationId="{399CD929-8926-4833-91C2-144EF4B01088}"/>
          </ac:spMkLst>
        </pc:spChg>
        <pc:spChg chg="add del mod">
          <ac:chgData name="Maria-Elena Gorini" userId="0931e6241ac8f722" providerId="LiveId" clId="{FEC9663C-7320-4BAA-A390-9228D8DB7180}" dt="2020-05-07T07:15:52.703" v="2338" actId="478"/>
          <ac:spMkLst>
            <pc:docMk/>
            <pc:sldMk cId="680872453" sldId="263"/>
            <ac:spMk id="11" creationId="{50483875-931B-42F8-8A65-723161DA3D86}"/>
          </ac:spMkLst>
        </pc:spChg>
        <pc:spChg chg="add mod">
          <ac:chgData name="Maria-Elena Gorini" userId="0931e6241ac8f722" providerId="LiveId" clId="{FEC9663C-7320-4BAA-A390-9228D8DB7180}" dt="2020-05-07T07:16:13.804" v="2352" actId="20577"/>
          <ac:spMkLst>
            <pc:docMk/>
            <pc:sldMk cId="680872453" sldId="263"/>
            <ac:spMk id="12" creationId="{A5A85A8D-28FB-4484-A81C-2AC04B3D5503}"/>
          </ac:spMkLst>
        </pc:spChg>
      </pc:sldChg>
      <pc:sldChg chg="addSp delSp modSp new mod">
        <pc:chgData name="Maria-Elena Gorini" userId="0931e6241ac8f722" providerId="LiveId" clId="{FEC9663C-7320-4BAA-A390-9228D8DB7180}" dt="2020-05-07T07:32:46.184" v="2708" actId="6549"/>
        <pc:sldMkLst>
          <pc:docMk/>
          <pc:sldMk cId="46482427" sldId="264"/>
        </pc:sldMkLst>
        <pc:spChg chg="mod">
          <ac:chgData name="Maria-Elena Gorini" userId="0931e6241ac8f722" providerId="LiveId" clId="{FEC9663C-7320-4BAA-A390-9228D8DB7180}" dt="2020-05-07T06:31:45.938" v="656" actId="20577"/>
          <ac:spMkLst>
            <pc:docMk/>
            <pc:sldMk cId="46482427" sldId="264"/>
            <ac:spMk id="2" creationId="{FFEFDA95-0CCD-4039-A75F-D5731710E181}"/>
          </ac:spMkLst>
        </pc:spChg>
        <pc:spChg chg="del mod">
          <ac:chgData name="Maria-Elena Gorini" userId="0931e6241ac8f722" providerId="LiveId" clId="{FEC9663C-7320-4BAA-A390-9228D8DB7180}" dt="2020-05-07T06:46:25.274" v="1210" actId="478"/>
          <ac:spMkLst>
            <pc:docMk/>
            <pc:sldMk cId="46482427" sldId="264"/>
            <ac:spMk id="3" creationId="{58E1F6B8-B292-4E90-8E0C-949278CFA927}"/>
          </ac:spMkLst>
        </pc:spChg>
        <pc:spChg chg="add del mod">
          <ac:chgData name="Maria-Elena Gorini" userId="0931e6241ac8f722" providerId="LiveId" clId="{FEC9663C-7320-4BAA-A390-9228D8DB7180}" dt="2020-05-07T06:46:39.200" v="1213" actId="478"/>
          <ac:spMkLst>
            <pc:docMk/>
            <pc:sldMk cId="46482427" sldId="264"/>
            <ac:spMk id="6" creationId="{504765FB-3F41-45B5-8BA5-796800EA16EB}"/>
          </ac:spMkLst>
        </pc:spChg>
        <pc:spChg chg="add del mod">
          <ac:chgData name="Maria-Elena Gorini" userId="0931e6241ac8f722" providerId="LiveId" clId="{FEC9663C-7320-4BAA-A390-9228D8DB7180}" dt="2020-05-07T06:46:35.675" v="1212"/>
          <ac:spMkLst>
            <pc:docMk/>
            <pc:sldMk cId="46482427" sldId="264"/>
            <ac:spMk id="7" creationId="{010535A7-7331-4B6B-A1D2-18A69F1A30C5}"/>
          </ac:spMkLst>
        </pc:spChg>
        <pc:spChg chg="add mod">
          <ac:chgData name="Maria-Elena Gorini" userId="0931e6241ac8f722" providerId="LiveId" clId="{FEC9663C-7320-4BAA-A390-9228D8DB7180}" dt="2020-05-07T07:32:46.184" v="2708" actId="6549"/>
          <ac:spMkLst>
            <pc:docMk/>
            <pc:sldMk cId="46482427" sldId="264"/>
            <ac:spMk id="8" creationId="{3857A4F4-5DA3-400D-8351-058D9998AEFA}"/>
          </ac:spMkLst>
        </pc:spChg>
      </pc:sldChg>
      <pc:sldChg chg="new del">
        <pc:chgData name="Maria-Elena Gorini" userId="0931e6241ac8f722" providerId="LiveId" clId="{FEC9663C-7320-4BAA-A390-9228D8DB7180}" dt="2020-05-07T06:23:18.565" v="1" actId="2696"/>
        <pc:sldMkLst>
          <pc:docMk/>
          <pc:sldMk cId="195508303" sldId="264"/>
        </pc:sldMkLst>
      </pc:sldChg>
      <pc:sldChg chg="addSp modSp new mod">
        <pc:chgData name="Maria-Elena Gorini" userId="0931e6241ac8f722" providerId="LiveId" clId="{FEC9663C-7320-4BAA-A390-9228D8DB7180}" dt="2020-05-07T07:28:20.382" v="2565" actId="1076"/>
        <pc:sldMkLst>
          <pc:docMk/>
          <pc:sldMk cId="1551889209" sldId="265"/>
        </pc:sldMkLst>
        <pc:spChg chg="mod">
          <ac:chgData name="Maria-Elena Gorini" userId="0931e6241ac8f722" providerId="LiveId" clId="{FEC9663C-7320-4BAA-A390-9228D8DB7180}" dt="2020-05-07T07:18:55.095" v="2367" actId="20577"/>
          <ac:spMkLst>
            <pc:docMk/>
            <pc:sldMk cId="1551889209" sldId="265"/>
            <ac:spMk id="2" creationId="{D7046388-ECD4-409B-BABD-0935B6304350}"/>
          </ac:spMkLst>
        </pc:spChg>
        <pc:spChg chg="mod">
          <ac:chgData name="Maria-Elena Gorini" userId="0931e6241ac8f722" providerId="LiveId" clId="{FEC9663C-7320-4BAA-A390-9228D8DB7180}" dt="2020-05-07T07:27:05.672" v="2550" actId="5793"/>
          <ac:spMkLst>
            <pc:docMk/>
            <pc:sldMk cId="1551889209" sldId="265"/>
            <ac:spMk id="3" creationId="{46CBDA57-6883-46F1-9967-DA665034990F}"/>
          </ac:spMkLst>
        </pc:spChg>
        <pc:picChg chg="add mod">
          <ac:chgData name="Maria-Elena Gorini" userId="0931e6241ac8f722" providerId="LiveId" clId="{FEC9663C-7320-4BAA-A390-9228D8DB7180}" dt="2020-05-07T07:28:18.746" v="2564" actId="1076"/>
          <ac:picMkLst>
            <pc:docMk/>
            <pc:sldMk cId="1551889209" sldId="265"/>
            <ac:picMk id="5" creationId="{C204A339-53EC-40C6-A180-02A1D7FB3918}"/>
          </ac:picMkLst>
        </pc:picChg>
        <pc:picChg chg="add mod">
          <ac:chgData name="Maria-Elena Gorini" userId="0931e6241ac8f722" providerId="LiveId" clId="{FEC9663C-7320-4BAA-A390-9228D8DB7180}" dt="2020-05-07T07:28:20.382" v="2565" actId="1076"/>
          <ac:picMkLst>
            <pc:docMk/>
            <pc:sldMk cId="1551889209" sldId="265"/>
            <ac:picMk id="6" creationId="{FFEE572D-4BC2-4054-9730-956FF66AECCB}"/>
          </ac:picMkLst>
        </pc:picChg>
      </pc:sldChg>
      <pc:sldChg chg="addSp modSp new mod setBg">
        <pc:chgData name="Maria-Elena Gorini" userId="0931e6241ac8f722" providerId="LiveId" clId="{FEC9663C-7320-4BAA-A390-9228D8DB7180}" dt="2020-05-07T07:43:09.379" v="2744" actId="1076"/>
        <pc:sldMkLst>
          <pc:docMk/>
          <pc:sldMk cId="1420916427" sldId="266"/>
        </pc:sldMkLst>
        <pc:spChg chg="mo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2" creationId="{45B8AC3C-927E-47DD-B884-C42F0E065B11}"/>
          </ac:spMkLst>
        </pc:spChg>
        <pc:spChg chg="mod or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3" creationId="{4CCC4311-274E-43AD-96D4-A83A81BE8782}"/>
          </ac:spMkLst>
        </pc:spChg>
        <pc:spChg chg="mo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4" creationId="{C11B46CB-8021-49A0-95B7-AD795DAB8124}"/>
          </ac:spMkLst>
        </pc:spChg>
        <pc:spChg chg="ad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11" creationId="{C77F74B7-5344-4985-8463-5B8EE7030F16}"/>
          </ac:spMkLst>
        </pc:spChg>
        <pc:spChg chg="ad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13" creationId="{0E38218E-B21F-433A-BB44-F15DE7DC66E9}"/>
          </ac:spMkLst>
        </pc:spChg>
        <pc:spChg chg="add">
          <ac:chgData name="Maria-Elena Gorini" userId="0931e6241ac8f722" providerId="LiveId" clId="{FEC9663C-7320-4BAA-A390-9228D8DB7180}" dt="2020-05-07T07:42:38.965" v="2730" actId="26606"/>
          <ac:spMkLst>
            <pc:docMk/>
            <pc:sldMk cId="1420916427" sldId="266"/>
            <ac:spMk id="15" creationId="{080DD7D4-CD57-4577-ACCC-43E1C72F77B9}"/>
          </ac:spMkLst>
        </pc:spChg>
        <pc:picChg chg="add mod ord">
          <ac:chgData name="Maria-Elena Gorini" userId="0931e6241ac8f722" providerId="LiveId" clId="{FEC9663C-7320-4BAA-A390-9228D8DB7180}" dt="2020-05-07T07:43:04.179" v="2742" actId="1076"/>
          <ac:picMkLst>
            <pc:docMk/>
            <pc:sldMk cId="1420916427" sldId="266"/>
            <ac:picMk id="5" creationId="{EC2EC7C7-8B6E-4594-9D71-60E20A17405D}"/>
          </ac:picMkLst>
        </pc:picChg>
        <pc:picChg chg="add mod ord">
          <ac:chgData name="Maria-Elena Gorini" userId="0931e6241ac8f722" providerId="LiveId" clId="{FEC9663C-7320-4BAA-A390-9228D8DB7180}" dt="2020-05-07T07:43:09.379" v="2744" actId="1076"/>
          <ac:picMkLst>
            <pc:docMk/>
            <pc:sldMk cId="1420916427" sldId="266"/>
            <ac:picMk id="6" creationId="{675EB5DF-20F6-46B2-83EF-4468A40ABD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EA89FD-27B9-45AC-8997-6531036B3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3E8B-0EBB-4E5F-AC4F-0F356DE4D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BA6D-3820-42AD-8642-C5D9DEAC630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DB7D-72C6-41B3-9FF9-0E1CF2D4A6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226C-48CA-425A-956A-A466B515B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F186C-43E0-4397-B871-BEE0F64F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6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042C3-4E46-48E5-AD3C-A84516A8A3D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7D8B-E4F2-4C00-96B9-4E1B68D8F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53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counties-detail.html" TargetMode="External"/><Relationship Id="rId2" Type="http://schemas.openxmlformats.org/officeDocument/2006/relationships/hyperlink" Target="https://raw.githubusercontent.com/nytimes/covid-19-data/master/us-counti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acast.com/covid19/social-distancing-scoreboard" TargetMode="External"/><Relationship Id="rId5" Type="http://schemas.openxmlformats.org/officeDocument/2006/relationships/hyperlink" Target="https://en.wikipedia.org/wiki/List_of_U.S._cities_with_high_transit_ridership" TargetMode="External"/><Relationship Id="rId4" Type="http://schemas.openxmlformats.org/officeDocument/2006/relationships/hyperlink" Target="https://www.countyhealthrankings.org/explore-health-rankings/rankings-data-docum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maria.g7075#!/vizhome/CV_15873515856760/CasesDeaths?publish=y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ublic.tableau.com/profile/maria.g7075#!/vizhome/project_15887335869240/CountyAttribu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5EC4-5EB3-4A54-8036-4695328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US" dirty="0" err="1"/>
              <a:t>COVIDgilance</a:t>
            </a:r>
            <a:r>
              <a:rPr lang="en-US" dirty="0"/>
              <a:t> Tracker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Paul Kazalski, </a:t>
            </a:r>
            <a:r>
              <a:rPr lang="en-US" sz="1900" dirty="0" err="1"/>
              <a:t>Flomo</a:t>
            </a:r>
            <a:r>
              <a:rPr lang="en-US" sz="1900" dirty="0"/>
              <a:t> </a:t>
            </a:r>
            <a:r>
              <a:rPr lang="en-US" sz="1900" dirty="0" err="1"/>
              <a:t>Kokro</a:t>
            </a:r>
            <a:r>
              <a:rPr lang="en-US" sz="1900" dirty="0"/>
              <a:t>, Will Giordano, Maria-Elena Gorini, Meghna </a:t>
            </a:r>
            <a:r>
              <a:rPr lang="en-US" sz="1900" dirty="0" err="1"/>
              <a:t>Agnish</a:t>
            </a:r>
            <a:br>
              <a:rPr lang="en-US" sz="1900" dirty="0"/>
            </a:br>
            <a:endParaRPr lang="en-US" sz="1900" dirty="0"/>
          </a:p>
        </p:txBody>
      </p:sp>
      <p:pic>
        <p:nvPicPr>
          <p:cNvPr id="4" name="Content Placeholder 3" descr="A picture containing meter&#10;&#10;Description automatically generated">
            <a:extLst>
              <a:ext uri="{FF2B5EF4-FFF2-40B4-BE49-F238E27FC236}">
                <a16:creationId xmlns:a16="http://schemas.microsoft.com/office/drawing/2014/main" id="{C0337632-7886-4480-9A24-5CE3E556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95" y="1945634"/>
            <a:ext cx="8421809" cy="47372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84659-62D1-4B86-8753-50C741AC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85E-5045-4683-AE3C-3DFD1CC8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762"/>
          </a:xfrm>
        </p:spPr>
        <p:txBody>
          <a:bodyPr/>
          <a:lstStyle/>
          <a:p>
            <a:r>
              <a:rPr lang="en-US" dirty="0"/>
              <a:t>Our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DD9B-217E-4A72-9D0F-B5E84C59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9" y="1402672"/>
            <a:ext cx="9707411" cy="4731798"/>
          </a:xfrm>
        </p:spPr>
        <p:txBody>
          <a:bodyPr>
            <a:normAutofit/>
          </a:bodyPr>
          <a:lstStyle/>
          <a:p>
            <a:r>
              <a:rPr lang="en-US" sz="2400" dirty="0"/>
              <a:t>We want to see if we can use machine learning algorithms in order to predict the peak and fall of COVID cases and deaths by United States counties.</a:t>
            </a:r>
          </a:p>
          <a:p>
            <a:r>
              <a:rPr lang="en-US" sz="2400" dirty="0"/>
              <a:t>Tools:</a:t>
            </a:r>
          </a:p>
          <a:p>
            <a:pPr lvl="1"/>
            <a:r>
              <a:rPr lang="en-US" sz="2200" dirty="0"/>
              <a:t>Jupyter Notebook</a:t>
            </a:r>
          </a:p>
          <a:p>
            <a:pPr lvl="1"/>
            <a:r>
              <a:rPr lang="en-US" sz="2200" dirty="0" err="1"/>
              <a:t>Scrapy</a:t>
            </a:r>
            <a:endParaRPr lang="en-US" sz="2200" dirty="0"/>
          </a:p>
          <a:p>
            <a:pPr lvl="1"/>
            <a:r>
              <a:rPr lang="en-US" sz="2200" dirty="0"/>
              <a:t>TensorFlow</a:t>
            </a:r>
          </a:p>
          <a:p>
            <a:pPr lvl="2"/>
            <a:r>
              <a:rPr lang="en-US" sz="2000" dirty="0"/>
              <a:t>One ML program</a:t>
            </a:r>
          </a:p>
          <a:p>
            <a:pPr lvl="2"/>
            <a:r>
              <a:rPr lang="en-US" sz="2000" dirty="0"/>
              <a:t>TWO ML program</a:t>
            </a:r>
          </a:p>
          <a:p>
            <a:pPr lvl="2"/>
            <a:r>
              <a:rPr lang="en-US" sz="2000" dirty="0"/>
              <a:t>THREE ML program ha, ha, ha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B07B1-FBF9-40DF-87A4-FA21A78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3390-F7BB-4EE5-9E84-9776D687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D8DF48-BB10-4102-A04E-754129EC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563964"/>
            <a:ext cx="11213142" cy="599012"/>
          </a:xfrm>
        </p:spPr>
        <p:txBody>
          <a:bodyPr/>
          <a:lstStyle/>
          <a:p>
            <a:r>
              <a:rPr lang="en-US" sz="3200" dirty="0"/>
              <a:t>Machine Learning: the Perfect Recipe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BEF40-B055-4F0D-AEBE-975536AF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9" y="1431211"/>
            <a:ext cx="6270576" cy="42462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Producing a Machine Learning model is like developing the perfect meal</a:t>
            </a:r>
          </a:p>
          <a:p>
            <a:r>
              <a:rPr lang="en-US" sz="2400" dirty="0"/>
              <a:t>Good data = good ingredients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Pay for Premium or short-order?</a:t>
            </a:r>
          </a:p>
          <a:p>
            <a:r>
              <a:rPr lang="en-US" sz="2400" dirty="0"/>
              <a:t>Algorithms = source of heat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Expertly cooked steak or sushi?</a:t>
            </a:r>
            <a:endParaRPr lang="en-US" sz="2400" dirty="0"/>
          </a:p>
          <a:p>
            <a:r>
              <a:rPr lang="en-US" sz="2400" dirty="0"/>
              <a:t>So what makes or breaks the perfect recipe?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157424-0F01-416B-A535-13F93180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10" y="1737360"/>
            <a:ext cx="460126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85E-5045-4683-AE3C-3DFD1CC8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The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DD9B-217E-4A72-9D0F-B5E84C59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44" y="1363419"/>
            <a:ext cx="6109795" cy="4895338"/>
          </a:xfrm>
        </p:spPr>
        <p:txBody>
          <a:bodyPr>
            <a:normAutofit/>
          </a:bodyPr>
          <a:lstStyle/>
          <a:p>
            <a:r>
              <a:rPr lang="en-US" dirty="0"/>
              <a:t>Fresh and from the finest sources:</a:t>
            </a:r>
          </a:p>
          <a:p>
            <a:pPr lvl="1"/>
            <a:r>
              <a:rPr lang="en-US" dirty="0"/>
              <a:t>Census</a:t>
            </a:r>
          </a:p>
          <a:p>
            <a:pPr lvl="1"/>
            <a:endParaRPr lang="en-US" dirty="0"/>
          </a:p>
          <a:p>
            <a:r>
              <a:rPr lang="en-US" dirty="0"/>
              <a:t>Cut everything uniformly:</a:t>
            </a:r>
          </a:p>
          <a:p>
            <a:pPr lvl="1"/>
            <a:r>
              <a:rPr lang="en-US" dirty="0"/>
              <a:t>Good data has come by state, county, and zip code.</a:t>
            </a:r>
          </a:p>
          <a:p>
            <a:pPr lvl="1"/>
            <a:r>
              <a:rPr lang="en-US" dirty="0"/>
              <a:t>We chose county (~ 3,000 data points)</a:t>
            </a:r>
          </a:p>
          <a:p>
            <a:r>
              <a:rPr lang="en-US" dirty="0"/>
              <a:t>Mix well:</a:t>
            </a:r>
          </a:p>
          <a:p>
            <a:pPr lvl="1"/>
            <a:r>
              <a:rPr lang="en-US" dirty="0"/>
              <a:t>Some information is dependent on each other (e.g. population vs. population density)</a:t>
            </a:r>
          </a:p>
          <a:p>
            <a:pPr lvl="1"/>
            <a:r>
              <a:rPr lang="en-US" dirty="0"/>
              <a:t>Choose data sets that are completely independent of one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8448-4125-4FF0-A4C4-3BDDA168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F99FE-A826-468A-8DCB-2553AE97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95" y="1714500"/>
            <a:ext cx="3448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85E-5045-4683-AE3C-3DFD1CC8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91B95-8729-4FE8-9F53-F2EA166C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0405-EE62-4FAC-A68E-D9D78F77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29000"/>
            <a:ext cx="9706429" cy="26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1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85E-5045-4683-AE3C-3DFD1CC8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37222" cy="1400530"/>
          </a:xfrm>
        </p:spPr>
        <p:txBody>
          <a:bodyPr/>
          <a:lstStyle/>
          <a:p>
            <a:r>
              <a:rPr lang="en-US" dirty="0"/>
              <a:t>Brainstorm: What Data Do We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7C1B-B6FE-402C-964E-82D8BE8A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A85A8D-28FB-4484-A81C-2AC04B3D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1286934"/>
            <a:ext cx="12022666" cy="557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Numbers surrounding COVID-19</a:t>
            </a:r>
          </a:p>
          <a:p>
            <a:pPr lvl="2"/>
            <a:r>
              <a:rPr lang="en-US" dirty="0"/>
              <a:t>Total Cases 		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Deaths 		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Risk factors for contracting COVID-19 by county</a:t>
            </a:r>
          </a:p>
          <a:p>
            <a:pPr lvl="2"/>
            <a:r>
              <a:rPr lang="en-US" dirty="0"/>
              <a:t>Age			</a:t>
            </a:r>
          </a:p>
          <a:p>
            <a:pPr marL="1371600" lvl="3" indent="0">
              <a:buNone/>
            </a:pPr>
            <a:r>
              <a:rPr lang="en-US" dirty="0"/>
              <a:t>Elderly		</a:t>
            </a:r>
          </a:p>
          <a:p>
            <a:pPr lvl="2"/>
            <a:r>
              <a:rPr lang="en-US" dirty="0"/>
              <a:t>Gender 		</a:t>
            </a:r>
          </a:p>
          <a:p>
            <a:pPr marL="1371600" lvl="3" indent="0">
              <a:buNone/>
            </a:pPr>
            <a:r>
              <a:rPr lang="en-US" dirty="0"/>
              <a:t>Male</a:t>
            </a:r>
          </a:p>
          <a:p>
            <a:pPr lvl="2"/>
            <a:r>
              <a:rPr lang="en-US" dirty="0"/>
              <a:t>Health			</a:t>
            </a:r>
            <a:endParaRPr lang="en-US" dirty="0">
              <a:solidFill>
                <a:schemeClr val="bg1"/>
              </a:solidFill>
            </a:endParaRPr>
          </a:p>
          <a:p>
            <a:pPr marL="1371600" lvl="3" indent="0">
              <a:buNone/>
            </a:pPr>
            <a:r>
              <a:rPr lang="en-US" dirty="0"/>
              <a:t>Comorbidities - </a:t>
            </a:r>
            <a:r>
              <a:rPr lang="en-US" sz="1200" dirty="0"/>
              <a:t>Diabetes, Lung Disease, Cancer, Immunodeficiency, Heart Disease, Hypertension, Asthma, Kidney Disease, GI / Liver Disease</a:t>
            </a:r>
          </a:p>
          <a:p>
            <a:pPr marL="1371600" lvl="3" indent="0">
              <a:buNone/>
            </a:pPr>
            <a:r>
              <a:rPr lang="en-US" dirty="0"/>
              <a:t>Access and Quality of Healthcare</a:t>
            </a:r>
          </a:p>
          <a:p>
            <a:pPr marL="1371600" lvl="3" indent="0">
              <a:buNone/>
            </a:pPr>
            <a:r>
              <a:rPr lang="en-US" dirty="0"/>
              <a:t>Nursing homes and long-term care facility</a:t>
            </a:r>
          </a:p>
          <a:p>
            <a:pPr lvl="2"/>
            <a:r>
              <a:rPr lang="en-US" dirty="0"/>
              <a:t>Location		</a:t>
            </a:r>
          </a:p>
          <a:p>
            <a:pPr marL="1371600" lvl="3" indent="0">
              <a:buNone/>
            </a:pPr>
            <a:r>
              <a:rPr lang="en-US" dirty="0"/>
              <a:t>Population Density</a:t>
            </a:r>
          </a:p>
          <a:p>
            <a:pPr marL="1371600" lvl="3" indent="0">
              <a:buNone/>
            </a:pPr>
            <a:r>
              <a:rPr lang="en-US" dirty="0"/>
              <a:t>Mass Transit Usage </a:t>
            </a:r>
          </a:p>
          <a:p>
            <a:pPr lvl="2"/>
            <a:r>
              <a:rPr lang="en-US" dirty="0"/>
              <a:t>Social Distancing</a:t>
            </a:r>
          </a:p>
          <a:p>
            <a:pPr marL="914400" lvl="2" indent="0">
              <a:buNone/>
            </a:pPr>
            <a:r>
              <a:rPr lang="en-US" dirty="0"/>
              <a:t>	When implemented and how stringently followed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7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DA95-0CCD-4039-A75F-D5731710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A26EA-3E5F-4307-BB8B-FA31B0DE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7A4F4-5DA3-400D-8351-058D9998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1286934"/>
            <a:ext cx="12022666" cy="557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Numbers surrounding COVID-19</a:t>
            </a:r>
          </a:p>
          <a:p>
            <a:pPr lvl="2"/>
            <a:r>
              <a:rPr lang="en-US" dirty="0"/>
              <a:t>Total Cases 		</a:t>
            </a:r>
            <a:r>
              <a:rPr lang="en-US" dirty="0">
                <a:hlinkClick r:id="rId2"/>
              </a:rPr>
              <a:t>New York Times GitHub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Deaths 		</a:t>
            </a:r>
            <a:r>
              <a:rPr lang="en-US" dirty="0">
                <a:hlinkClick r:id="rId2"/>
              </a:rPr>
              <a:t>New York Times 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Risk factors for contracting COVID-19 by county</a:t>
            </a:r>
          </a:p>
          <a:p>
            <a:pPr lvl="2"/>
            <a:r>
              <a:rPr lang="en-US" dirty="0"/>
              <a:t>Age			</a:t>
            </a:r>
            <a:r>
              <a:rPr lang="en-US" dirty="0">
                <a:hlinkClick r:id="rId3"/>
              </a:rPr>
              <a:t>2</a:t>
            </a:r>
            <a:r>
              <a:rPr lang="en-US" dirty="0">
                <a:hlinkClick r:id="rId3"/>
              </a:rPr>
              <a:t>018 Census Data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Elderly		</a:t>
            </a:r>
          </a:p>
          <a:p>
            <a:pPr lvl="2"/>
            <a:r>
              <a:rPr lang="en-US" dirty="0"/>
              <a:t>Gender 		</a:t>
            </a:r>
            <a:r>
              <a:rPr lang="en-US" dirty="0">
                <a:hlinkClick r:id="rId3"/>
              </a:rPr>
              <a:t>2018 Census Data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Male</a:t>
            </a:r>
          </a:p>
          <a:p>
            <a:pPr lvl="2"/>
            <a:r>
              <a:rPr lang="en-US" dirty="0"/>
              <a:t>Health			</a:t>
            </a:r>
            <a:r>
              <a:rPr lang="en-US" dirty="0">
                <a:hlinkClick r:id="rId4"/>
              </a:rPr>
              <a:t>County Health Rankings and Road Maps: A Robert Wood Johnson Foundation Company</a:t>
            </a:r>
            <a:endParaRPr lang="en-US" dirty="0">
              <a:solidFill>
                <a:schemeClr val="bg1"/>
              </a:solidFill>
            </a:endParaRPr>
          </a:p>
          <a:p>
            <a:pPr marL="1371600" lvl="3" indent="0">
              <a:buNone/>
            </a:pPr>
            <a:r>
              <a:rPr lang="en-US" dirty="0"/>
              <a:t>Comorbidities - </a:t>
            </a:r>
            <a:r>
              <a:rPr lang="en-US" sz="1200" dirty="0"/>
              <a:t>Diabetes, Lung Disease, Cancer, Immunodeficiency, Heart Disease, Hypertension, Asthma, Kidney Disease, GI / Liver Disease</a:t>
            </a:r>
          </a:p>
          <a:p>
            <a:pPr marL="1371600" lvl="3" indent="0">
              <a:buNone/>
            </a:pPr>
            <a:r>
              <a:rPr lang="en-US" dirty="0"/>
              <a:t>Access and Quality of Healthcare</a:t>
            </a:r>
          </a:p>
          <a:p>
            <a:pPr marL="1371600" lvl="3" indent="0">
              <a:buNone/>
            </a:pPr>
            <a:r>
              <a:rPr lang="en-US" dirty="0"/>
              <a:t>Nursing homes and long-term care facility</a:t>
            </a:r>
          </a:p>
          <a:p>
            <a:pPr lvl="2"/>
            <a:r>
              <a:rPr lang="en-US" dirty="0"/>
              <a:t>Location		</a:t>
            </a:r>
            <a:r>
              <a:rPr lang="en-US" dirty="0">
                <a:hlinkClick r:id="rId3"/>
              </a:rPr>
              <a:t>2018 Census Data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American Public Transport Association 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Population Density</a:t>
            </a:r>
          </a:p>
          <a:p>
            <a:pPr marL="1371600" lvl="3" indent="0">
              <a:buNone/>
            </a:pPr>
            <a:r>
              <a:rPr lang="en-US" dirty="0"/>
              <a:t>Mass Transit Usage </a:t>
            </a:r>
          </a:p>
          <a:p>
            <a:pPr lvl="2"/>
            <a:r>
              <a:rPr lang="en-US" dirty="0"/>
              <a:t>Social Distancing* </a:t>
            </a:r>
            <a:r>
              <a:rPr lang="en-US" dirty="0">
                <a:hlinkClick r:id="rId6"/>
              </a:rPr>
              <a:t>Unacast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When implemented and how stringently followed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6388-ECD4-409B-BABD-0935B630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DA57-6883-46F1-9967-DA665034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the data was accomplished in Excel and Jupyter Notebook with pandas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051EE-208D-499F-B8F1-298FC529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4A339-53EC-40C6-A180-02A1D7FB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89" y="2753347"/>
            <a:ext cx="4677586" cy="3850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E572D-4BC2-4054-9730-956FF66A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63" y="2753347"/>
            <a:ext cx="5035876" cy="38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AC3C-927E-47DD-B884-C42F0E0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Created Tableau Visuals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B46CB-8021-49A0-95B7-AD795DAB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4311-274E-43AD-96D4-A83A81BE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 u="sng">
                <a:hlinkClick r:id="rId3"/>
              </a:rPr>
              <a:t>Attributes by County</a:t>
            </a:r>
            <a:endParaRPr lang="en-US" sz="1600" u="sng"/>
          </a:p>
          <a:p>
            <a:r>
              <a:rPr lang="en-US" sz="1600">
                <a:hlinkClick r:id="rId4"/>
              </a:rPr>
              <a:t>COVID-19 Cases and Deaths </a:t>
            </a:r>
            <a:br>
              <a:rPr lang="en-US" sz="1600">
                <a:hlinkClick r:id="rId4"/>
              </a:rPr>
            </a:br>
            <a:r>
              <a:rPr lang="en-US" sz="1600">
                <a:hlinkClick r:id="rId4"/>
              </a:rPr>
              <a:t>Per County by Date </a:t>
            </a:r>
            <a:endParaRPr lang="en-US" sz="1600"/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EC7C7-8B6E-4594-9D71-60E20A174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82" y="1163466"/>
            <a:ext cx="4123273" cy="453106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EB5DF-20F6-46B2-83EF-4468A40AB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655" y="1112449"/>
            <a:ext cx="3947731" cy="51943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091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COVIDgilance Tracker  Paul Kazalski, Flomo Kokro, Will Giordano, Maria-Elena Gorini, Meghna Agnish </vt:lpstr>
      <vt:lpstr>Our Objective </vt:lpstr>
      <vt:lpstr>Machine Learning: the Perfect Recipe</vt:lpstr>
      <vt:lpstr>The Preparation</vt:lpstr>
      <vt:lpstr>The Process</vt:lpstr>
      <vt:lpstr>Brainstorm: What Data Do We Need?</vt:lpstr>
      <vt:lpstr>Data Found</vt:lpstr>
      <vt:lpstr>Cleaning Data</vt:lpstr>
      <vt:lpstr>Created Tableau Visuals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COVIDgilance Tracker  Paul Kazalski, Flomo Kokro, Will Giordano, Maria-Elena Gorini, Meghna Agnish </dc:title>
  <dc:creator>Maria-Elena Gorini</dc:creator>
  <cp:lastModifiedBy>Maria-Elena Gorini</cp:lastModifiedBy>
  <cp:revision>1</cp:revision>
  <dcterms:created xsi:type="dcterms:W3CDTF">2020-05-07T07:42:38Z</dcterms:created>
  <dcterms:modified xsi:type="dcterms:W3CDTF">2020-05-07T07:43:19Z</dcterms:modified>
</cp:coreProperties>
</file>