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87" r:id="rId1"/>
  </p:sldMasterIdLst>
  <p:sldIdLst>
    <p:sldId id="263" r:id="rId2"/>
    <p:sldId id="264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57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03C0-12FD-4A00-A2B9-0644239D1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380ED-445D-4CDA-8013-B51B06529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35E0-32D4-4E2E-9851-E8F978B1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027E-A277-4458-A6AA-EB43591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76ABF-7678-4F65-AABE-0C27CE67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42C8-02C1-456A-AF86-B5AB66A8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887D6-AC3E-466D-B6E8-4053295E7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5ABF-A30A-4F02-B6F1-E23C7CB5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87C7-8B5E-4BB3-B551-68D22B69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C9987-2EF0-4CE8-846C-F380B69E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9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95C49-9F98-4DA4-B7B5-E001EE74B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3F9BFA-3E96-480C-9BB6-FA387823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08D5-6F7E-482A-B722-A1DE2F14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35BF-3F42-4B5E-9B91-58DCC2BA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49CB1-6B4E-4736-85B0-FFAE4A57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2385-22F3-419D-AD1E-4A59D59CB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E044-E67D-4DF8-8058-E9D349C2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F856A-3B9A-4410-8D08-2531EF20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4B82-C361-4953-A4D8-1E349CB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06A2A-700B-4493-ACA3-EA077324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215F-D191-4CA2-BCE8-E74E8B0AE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A9B9-5278-43E6-A019-80C9D4AEF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86E8-3789-4379-AD6B-EF271C64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734A7-F573-4AFE-A54B-7667EB4E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42195-83A6-49FF-BCC0-D408D52B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136FD-1FB4-4151-8FB5-D02660DB6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56C2-6F1D-4404-B15C-B08B93CE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39DB-6750-4D21-8AA8-70A4E59DE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D6AE0-AE4F-4B17-8C96-1000EE36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74483-DBD2-4D43-A55F-DCA73DF3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CFB6B-0B08-46D4-B912-0FF8EEC3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1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44A4-67F5-45BA-A810-62B8C780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221F2-159A-46DF-8B39-78A08F5BA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7D5C7-5BB2-4432-8944-EFCE3764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381BF-23BD-4B27-9DA9-E809AFC60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D1B36-B046-4605-89F1-1C2A6253D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3389C-A783-4137-8516-7C5F09CA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40972-3F5A-4767-972D-15599B28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E2FC-74A5-4996-A031-6FF79D24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11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F2A5-5889-4D78-9A2F-B82C60B4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8A26C-3077-42DB-8F72-ED488033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87352-60C7-4B17-9584-631C9BCB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A8466-8A21-4250-AE3C-41B6F7F1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76514-F6CA-4C46-930D-4A7DC5F0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4C24-3DF2-45E6-AD3E-61DE6A91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19B80-4626-4669-BA3D-5BFB3BDA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40B-A54C-4435-A4BB-C95C6E0A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5DDF3-F5C1-4807-8D48-B9A4756E8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A26C-F3DC-4179-8756-41172D8D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38973-ED37-416A-9DBB-74F85772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C5F0D-8198-4E7C-905F-F3BFA91A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71BB3-7BBA-4CC7-AA05-D2EEE875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2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F9EC-DA18-43B5-A059-5D8EA88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DC6B1-8967-442F-9D1F-5B8709A6B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1376-BE29-4082-AAAE-3C200F8FD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6CAC-D696-42CC-AB65-EB9A162F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20354-7C68-4ACC-A765-982AB67F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D804-D45B-45C6-ACFA-51FBA92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4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37E26-945E-472A-87E8-7836F61C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24EAB-8E6C-43BC-A70C-B0DDC9B1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81314-21CC-4344-A323-B7A6DC9F6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A03E-86A5-48C2-AAE5-A66F71DC84C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0E38A-2F69-4BC1-BDCB-2A1BD6766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F51E-3F77-4F2E-9887-1B8051D67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C74AF-FB67-4F41-A161-661E862CF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61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B3EE-4ABC-41F6-BB3E-3D7D8751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DD02-9E8B-4F56-B8C1-69B644FC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i="1" dirty="0">
                <a:solidFill>
                  <a:srgbClr val="00B050"/>
                </a:solidFill>
              </a:rPr>
              <a:t>“Dengue Outbreaks in Bangladesh: Strategies for Sustainable Prevention and Control“</a:t>
            </a:r>
          </a:p>
          <a:p>
            <a:pPr marL="0" indent="0" algn="ctr">
              <a:buNone/>
            </a:pPr>
            <a:endParaRPr lang="en-US" b="1" i="1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Prepared By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Maria </a:t>
            </a:r>
            <a:r>
              <a:rPr lang="en-US" b="1" dirty="0" err="1">
                <a:solidFill>
                  <a:schemeClr val="tx1"/>
                </a:solidFill>
              </a:rPr>
              <a:t>Afroz</a:t>
            </a:r>
            <a:endParaRPr lang="en-US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Batch-48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75B78-BB38-4349-BE87-6E93AA94F1F8}"/>
              </a:ext>
            </a:extLst>
          </p:cNvPr>
          <p:cNvSpPr/>
          <p:nvPr/>
        </p:nvSpPr>
        <p:spPr>
          <a:xfrm>
            <a:off x="3478695" y="653601"/>
            <a:ext cx="5234609" cy="72369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00B0F0"/>
                </a:solidFill>
              </a:rPr>
              <a:t>Presentation 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3707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0A9-471C-4306-9148-EA53CADA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Number of reported dengue case and dengue-related death per year in Bangladesh between 2008 and 10 December 2024.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AEC5EB-9FF6-4461-92EB-8F454AFD4B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2931"/>
            <a:ext cx="11476383" cy="49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394B-5367-47F3-A76D-C0CE1D22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solidFill>
                  <a:srgbClr val="92D050"/>
                </a:solidFill>
              </a:rPr>
            </a:br>
            <a:br>
              <a:rPr lang="en-US" sz="3200" b="1" dirty="0">
                <a:solidFill>
                  <a:srgbClr val="92D050"/>
                </a:solidFill>
              </a:rPr>
            </a:br>
            <a:r>
              <a:rPr lang="en-US" sz="3200" b="1" dirty="0">
                <a:solidFill>
                  <a:srgbClr val="92D050"/>
                </a:solidFill>
              </a:rPr>
              <a:t>Methods of Biological Prevention and Control:</a:t>
            </a:r>
            <a:br>
              <a:rPr lang="en-US" sz="3200" b="1" dirty="0">
                <a:solidFill>
                  <a:srgbClr val="92D050"/>
                </a:solidFill>
              </a:rPr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0A8F-01E8-4F39-AA64-0E2E52FC7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To combat the prevalence and spread of dengue disease, biological methods are the most environmentally favorable and sustainable options. </a:t>
            </a:r>
          </a:p>
          <a:p>
            <a:endParaRPr lang="en-US" sz="2400" dirty="0"/>
          </a:p>
        </p:txBody>
      </p:sp>
      <p:pic>
        <p:nvPicPr>
          <p:cNvPr id="4" name="Picture 3" descr="image 10">
            <a:extLst>
              <a:ext uri="{FF2B5EF4-FFF2-40B4-BE49-F238E27FC236}">
                <a16:creationId xmlns:a16="http://schemas.microsoft.com/office/drawing/2014/main" id="{FEBC293A-5E9A-44A9-8D09-B1B69A2913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765" y="2769704"/>
            <a:ext cx="9077740" cy="37231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200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71679-4722-4FEA-9E5B-675BBB2B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b="1" dirty="0">
                <a:solidFill>
                  <a:srgbClr val="92D050"/>
                </a:solidFill>
              </a:rPr>
            </a:br>
            <a:r>
              <a:rPr lang="en-US" sz="3200" b="1" dirty="0">
                <a:solidFill>
                  <a:srgbClr val="92D050"/>
                </a:solidFill>
              </a:rPr>
              <a:t>Methods of Chemical Prevention and Control:</a:t>
            </a:r>
            <a:br>
              <a:rPr lang="en-US" sz="3200" b="1" dirty="0">
                <a:solidFill>
                  <a:srgbClr val="92D050"/>
                </a:solidFill>
              </a:rPr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5867-9065-4D3F-BC19-FB751D7CF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Fogging, a chemical prevention system, is implemented in numerous countries across Asia and South America. </a:t>
            </a:r>
          </a:p>
          <a:p>
            <a:pPr algn="ctr"/>
            <a:endParaRPr lang="en-US" sz="2400" b="1" dirty="0"/>
          </a:p>
        </p:txBody>
      </p:sp>
      <p:pic>
        <p:nvPicPr>
          <p:cNvPr id="4" name="Picture 3" descr="https://www.tbsnews.net/sites/default/files/styles/very_big_1/public/images/2021/10/03/p5_story_repellent_mumitm-8970.jpg">
            <a:extLst>
              <a:ext uri="{FF2B5EF4-FFF2-40B4-BE49-F238E27FC236}">
                <a16:creationId xmlns:a16="http://schemas.microsoft.com/office/drawing/2014/main" id="{C74C1C01-0DF5-4C2B-B36C-5953066B53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87" y="2834481"/>
            <a:ext cx="10214113" cy="38843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387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FE02-77DC-4EFA-BB17-998C5A08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200" dirty="0">
                <a:solidFill>
                  <a:srgbClr val="92D050"/>
                </a:solidFill>
              </a:rPr>
            </a:br>
            <a:r>
              <a:rPr lang="en-US" sz="3200" dirty="0">
                <a:solidFill>
                  <a:srgbClr val="92D050"/>
                </a:solidFill>
              </a:rPr>
              <a:t>Methods of Community-Based Prevention:</a:t>
            </a:r>
            <a:br>
              <a:rPr lang="en-US" sz="3200" dirty="0">
                <a:solidFill>
                  <a:srgbClr val="92D050"/>
                </a:solidFill>
              </a:rPr>
            </a:b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FE48-17E2-46A5-9E26-34987514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1" dirty="0"/>
              <a:t>The community-based prevention method is the most effective and efficient for a wide range of a number of reasons. </a:t>
            </a:r>
          </a:p>
          <a:p>
            <a:pPr algn="ctr"/>
            <a:endParaRPr lang="en-US" sz="2400" b="1" i="1" dirty="0"/>
          </a:p>
        </p:txBody>
      </p:sp>
      <p:pic>
        <p:nvPicPr>
          <p:cNvPr id="4" name="Picture 3" descr="Dengue Fever">
            <a:extLst>
              <a:ext uri="{FF2B5EF4-FFF2-40B4-BE49-F238E27FC236}">
                <a16:creationId xmlns:a16="http://schemas.microsoft.com/office/drawing/2014/main" id="{CB1A173C-DF3A-4952-9132-F965B33823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2" y="2618754"/>
            <a:ext cx="10240618" cy="4113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5027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6E7C-83C7-43C7-AFBF-65827D8D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B0F0"/>
                </a:solidFill>
              </a:rPr>
            </a:br>
            <a:br>
              <a:rPr lang="en-US" sz="3600" b="1" dirty="0">
                <a:solidFill>
                  <a:srgbClr val="00B0F0"/>
                </a:solidFill>
              </a:rPr>
            </a:b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sz="3600" b="1" dirty="0">
                <a:solidFill>
                  <a:srgbClr val="00B0F0"/>
                </a:solidFill>
              </a:rPr>
              <a:t>Sustainable Dengue Prevention and Management:</a:t>
            </a:r>
            <a:br>
              <a:rPr lang="en-US" sz="3600" b="1" dirty="0">
                <a:solidFill>
                  <a:srgbClr val="00B0F0"/>
                </a:solidFill>
              </a:rPr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Vaccines 12 00184 g001">
            <a:extLst>
              <a:ext uri="{FF2B5EF4-FFF2-40B4-BE49-F238E27FC236}">
                <a16:creationId xmlns:a16="http://schemas.microsoft.com/office/drawing/2014/main" id="{D33381DF-B522-44E7-90E5-4F489C7741E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548" y="1690688"/>
            <a:ext cx="8401878" cy="4392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442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D49D-2AEA-4911-9CF3-027645FA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4989"/>
            <a:ext cx="9144000" cy="940907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1D694-8460-4F47-8444-4ABC7994D01F}"/>
              </a:ext>
            </a:extLst>
          </p:cNvPr>
          <p:cNvSpPr/>
          <p:nvPr/>
        </p:nvSpPr>
        <p:spPr>
          <a:xfrm>
            <a:off x="4055165" y="2994991"/>
            <a:ext cx="4240696" cy="9409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8135-D9E5-40C6-95B3-DCC1A349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87" y="308855"/>
            <a:ext cx="6251917" cy="5979404"/>
          </a:xfrm>
        </p:spPr>
        <p:txBody>
          <a:bodyPr>
            <a:normAutofit fontScale="90000"/>
          </a:bodyPr>
          <a:lstStyle/>
          <a:p>
            <a:pPr marL="571500" indent="-57150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rgbClr val="00B050"/>
                </a:solidFill>
              </a:rPr>
              <a:t>Introduction</a:t>
            </a:r>
            <a:br>
              <a:rPr lang="en-US" sz="4000" dirty="0">
                <a:solidFill>
                  <a:srgbClr val="00B050"/>
                </a:solidFill>
              </a:rPr>
            </a:br>
            <a:r>
              <a:rPr lang="en-US" sz="4000" dirty="0">
                <a:solidFill>
                  <a:srgbClr val="00B050"/>
                </a:solidFill>
              </a:rPr>
              <a:t>*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Dengue fever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mosquito-borne viral disease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emerged as a significant public health   concern in Bangladesh.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*Rapid urbanization, and dense population, the country provides a conducive environment for the proliferation of Aedes mosquitoes, the primary vectors of dengue. 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3820EB-B1AF-407B-82AA-979439C4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336" y="1166190"/>
            <a:ext cx="5241134" cy="421419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ED248A7F-7193-450B-BBF3-82541CA23E98}"/>
              </a:ext>
            </a:extLst>
          </p:cNvPr>
          <p:cNvSpPr/>
          <p:nvPr/>
        </p:nvSpPr>
        <p:spPr>
          <a:xfrm>
            <a:off x="8401878" y="0"/>
            <a:ext cx="2160105" cy="1166190"/>
          </a:xfrm>
          <a:prstGeom prst="downArrow">
            <a:avLst>
              <a:gd name="adj1" fmla="val 50000"/>
              <a:gd name="adj2" fmla="val 487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3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8D6E-712B-4F47-8075-EF19E2FD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86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Dengue case and dengue-related death reported in 2019 and 2024 in different divisions of Bangladesh.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BDA9E5D-5F96-4145-984B-91BA769BE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0174" y="1624427"/>
            <a:ext cx="1051560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24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EBB5-D1FE-4A52-90C5-AC768FDA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spatial distribution of districtwide dengue cases and dengue incidence rate (DIR) per million in Bangladesh in 2019–2023.</a:t>
            </a:r>
            <a:b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https://journals.plos.org/plosntds/article/figure/image?size=large&amp;id=10.1371/journal.pntd.0012503.g003">
            <a:extLst>
              <a:ext uri="{FF2B5EF4-FFF2-40B4-BE49-F238E27FC236}">
                <a16:creationId xmlns:a16="http://schemas.microsoft.com/office/drawing/2014/main" id="{95D8A030-4B6E-4AF6-9FB7-EBB653B902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418" y="1825624"/>
            <a:ext cx="10164418" cy="4906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099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CED9-E749-4ED2-89FF-FF807CB4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</a:rPr>
              <a:t>Implications for targeted control strategies:</a:t>
            </a:r>
            <a:br>
              <a:rPr lang="en-US" sz="3600" b="1" dirty="0">
                <a:solidFill>
                  <a:srgbClr val="00B050"/>
                </a:solidFill>
              </a:rPr>
            </a:br>
            <a:endParaRPr lang="en-US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https://journals.plos.org/plosntds/article/figure/image?size=large&amp;id=10.1371/journal.pntd.0012503.g001">
            <a:extLst>
              <a:ext uri="{FF2B5EF4-FFF2-40B4-BE49-F238E27FC236}">
                <a16:creationId xmlns:a16="http://schemas.microsoft.com/office/drawing/2014/main" id="{4A7BC062-2B33-4582-B65C-555882A6CAD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4" y="1510747"/>
            <a:ext cx="11582399" cy="520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877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6705-CE53-4475-AE05-252EE579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b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data representation techniques for dengue information: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Unstructured, Semi-structured, and Structured data.</a:t>
            </a:r>
            <a:b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D815D-744D-42A5-A5C7-68638C80B1A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13" y="1825624"/>
            <a:ext cx="11065565" cy="4853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241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2831-2D1F-4FA7-B3A5-3DC68CCC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15075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Survey Results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0192E-88CD-4971-A609-90B1D3A4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7896"/>
            <a:ext cx="10515600" cy="5289067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Socio-demographic characteristics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22D5E0-B56C-495B-B7D0-AE35DAF7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66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235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 descr="Popular data representation techniques for dengue information: Unstructured, Semi-structured, and Structured data.">
            <a:extLst>
              <a:ext uri="{FF2B5EF4-FFF2-40B4-BE49-F238E27FC236}">
                <a16:creationId xmlns:a16="http://schemas.microsoft.com/office/drawing/2014/main" id="{1B0B49A5-BE14-4BE1-BD9E-EA0639780F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166617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 </a:t>
            </a:r>
          </a:p>
        </p:txBody>
      </p:sp>
      <p:pic>
        <p:nvPicPr>
          <p:cNvPr id="7" name="Picture 6" descr="C:\Users\HP\AppData\Local\Microsoft\Windows\INetCache\Content.MSO\727EF2D4.tmp">
            <a:extLst>
              <a:ext uri="{FF2B5EF4-FFF2-40B4-BE49-F238E27FC236}">
                <a16:creationId xmlns:a16="http://schemas.microsoft.com/office/drawing/2014/main" id="{A664B98C-9BF1-4D5B-A97D-B9DACA8A3A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1315244"/>
            <a:ext cx="10230678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HP\AppData\Local\Microsoft\Windows\INetCache\Content.MSO\5F8BE402.tmp">
            <a:extLst>
              <a:ext uri="{FF2B5EF4-FFF2-40B4-BE49-F238E27FC236}">
                <a16:creationId xmlns:a16="http://schemas.microsoft.com/office/drawing/2014/main" id="{E187812D-A7DB-4D03-87F9-392ADE57A3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2968486"/>
            <a:ext cx="10230678" cy="1671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HP\AppData\Local\Microsoft\Windows\INetCache\Content.MSO\67D3A360.tmp">
            <a:extLst>
              <a:ext uri="{FF2B5EF4-FFF2-40B4-BE49-F238E27FC236}">
                <a16:creationId xmlns:a16="http://schemas.microsoft.com/office/drawing/2014/main" id="{3FE9FC06-8EAB-45F0-B0D1-8E4E222716D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92" y="4639917"/>
            <a:ext cx="10230678" cy="2321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206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9C22-C8D5-4D99-93DF-DF81F10E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665" y="13914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B0F0"/>
                </a:solidFill>
              </a:rPr>
              <a:t>Monthly distribution of dengue cases across Bangladesh in 2022–2024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Fig 6">
            <a:extLst>
              <a:ext uri="{FF2B5EF4-FFF2-40B4-BE49-F238E27FC236}">
                <a16:creationId xmlns:a16="http://schemas.microsoft.com/office/drawing/2014/main" id="{D832AD63-882A-47E5-BABE-A0DC48284FC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764529"/>
            <a:ext cx="12192000" cy="4093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P\AppData\Local\Microsoft\Windows\INetCache\Content.MSO\A908FF17.tmp">
            <a:extLst>
              <a:ext uri="{FF2B5EF4-FFF2-40B4-BE49-F238E27FC236}">
                <a16:creationId xmlns:a16="http://schemas.microsoft.com/office/drawing/2014/main" id="{424ADDFF-6B7F-4145-A53D-6F021674A97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48139"/>
            <a:ext cx="11234530" cy="1916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1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A7B0-4FCC-4F4D-94AD-A6197F514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2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 map represents suitability in the following manner: </a:t>
            </a:r>
            <a:r>
              <a:rPr lang="en-US" sz="2800" b="1" dirty="0">
                <a:solidFill>
                  <a:srgbClr val="00B0F0"/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green</a:t>
            </a:r>
            <a:r>
              <a:rPr 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(lowly suitable), </a:t>
            </a:r>
            <a:r>
              <a:rPr lang="en-US" sz="2800" dirty="0">
                <a:solidFill>
                  <a:srgbClr val="00B0F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yellow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(moderately suitable), and </a:t>
            </a:r>
            <a:r>
              <a:rPr lang="en-US" sz="2800" dirty="0">
                <a:solidFill>
                  <a:srgbClr val="00B0F0"/>
                </a:solidFill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red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(highly suitable).</a:t>
            </a:r>
            <a:endParaRPr lang="en-US" sz="2800" dirty="0">
              <a:solidFill>
                <a:srgbClr val="00B0F0"/>
              </a:solidFill>
            </a:endParaRPr>
          </a:p>
        </p:txBody>
      </p:sp>
      <p:pic>
        <p:nvPicPr>
          <p:cNvPr id="4" name="Content Placeholder 3" descr="Figure 2.">
            <a:extLst>
              <a:ext uri="{FF2B5EF4-FFF2-40B4-BE49-F238E27FC236}">
                <a16:creationId xmlns:a16="http://schemas.microsoft.com/office/drawing/2014/main" id="{AB52D4A2-CEB7-4619-9C0F-01BD560F7D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0417" y="1717193"/>
            <a:ext cx="10333383" cy="5001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087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296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Vrinda</vt:lpstr>
      <vt:lpstr>Wingdings</vt:lpstr>
      <vt:lpstr>Office Theme</vt:lpstr>
      <vt:lpstr>PowerPoint Presentation</vt:lpstr>
      <vt:lpstr>Introduction *Dengue fever, a mosquito-borne viral disease  *It emerged as a significant public health   concern in Bangladesh. *Rapid urbanization, and dense population, the country provides a conducive environment for the proliferation of Aedes mosquitoes, the primary vectors of dengue.  </vt:lpstr>
      <vt:lpstr>Dengue case and dengue-related death reported in 2019 and 2024 in different divisions of Bangladesh.</vt:lpstr>
      <vt:lpstr>The spatial distribution of districtwide dengue cases and dengue incidence rate (DIR) per million in Bangladesh in 2019–2023. </vt:lpstr>
      <vt:lpstr>Implications for targeted control strategies: </vt:lpstr>
      <vt:lpstr> Popular data representation techniques for dengue information: Unstructured, Semi-structured, and Structured data. </vt:lpstr>
      <vt:lpstr>Survey Results  </vt:lpstr>
      <vt:lpstr>Monthly distribution of dengue cases across Bangladesh in 2022–2024 </vt:lpstr>
      <vt:lpstr>The map represents suitability in the following manner: green (lowly suitable), yellow (moderately suitable), and red (highly suitable).</vt:lpstr>
      <vt:lpstr>Number of reported dengue case and dengue-related death per year in Bangladesh between 2008 and 10 December 2024.</vt:lpstr>
      <vt:lpstr>  Methods of Biological Prevention and Control: </vt:lpstr>
      <vt:lpstr> Methods of Chemical Prevention and Control: </vt:lpstr>
      <vt:lpstr> Methods of Community-Based Prevention: </vt:lpstr>
      <vt:lpstr>   Sustainable Dengue Prevention and Management:  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2024-12-10T12:58:37Z</dcterms:created>
  <dcterms:modified xsi:type="dcterms:W3CDTF">2024-12-10T14:52:32Z</dcterms:modified>
</cp:coreProperties>
</file>