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66" r:id="rId2"/>
    <p:sldMasterId id="2147483838" r:id="rId3"/>
    <p:sldMasterId id="2147483858" r:id="rId4"/>
  </p:sldMasterIdLst>
  <p:notesMasterIdLst>
    <p:notesMasterId r:id="rId27"/>
  </p:notesMasterIdLst>
  <p:handoutMasterIdLst>
    <p:handoutMasterId r:id="rId28"/>
  </p:handoutMasterIdLst>
  <p:sldIdLst>
    <p:sldId id="296" r:id="rId5"/>
    <p:sldId id="264" r:id="rId6"/>
    <p:sldId id="405" r:id="rId7"/>
    <p:sldId id="406" r:id="rId8"/>
    <p:sldId id="407" r:id="rId9"/>
    <p:sldId id="265" r:id="rId10"/>
    <p:sldId id="417" r:id="rId11"/>
    <p:sldId id="408" r:id="rId12"/>
    <p:sldId id="418" r:id="rId13"/>
    <p:sldId id="409" r:id="rId14"/>
    <p:sldId id="419" r:id="rId15"/>
    <p:sldId id="420" r:id="rId16"/>
    <p:sldId id="421" r:id="rId17"/>
    <p:sldId id="266" r:id="rId18"/>
    <p:sldId id="412" r:id="rId19"/>
    <p:sldId id="413" r:id="rId20"/>
    <p:sldId id="414" r:id="rId21"/>
    <p:sldId id="415" r:id="rId22"/>
    <p:sldId id="411" r:id="rId23"/>
    <p:sldId id="416" r:id="rId24"/>
    <p:sldId id="351" r:id="rId25"/>
    <p:sldId id="273" r:id="rId26"/>
  </p:sldIdLst>
  <p:sldSz cx="12192000" cy="6858000"/>
  <p:notesSz cx="6858000" cy="9144000"/>
  <p:custDataLst>
    <p:tags r:id="rId2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264"/>
            <p14:sldId id="405"/>
            <p14:sldId id="406"/>
            <p14:sldId id="407"/>
            <p14:sldId id="265"/>
            <p14:sldId id="417"/>
            <p14:sldId id="408"/>
            <p14:sldId id="418"/>
            <p14:sldId id="409"/>
            <p14:sldId id="419"/>
            <p14:sldId id="420"/>
            <p14:sldId id="421"/>
            <p14:sldId id="266"/>
            <p14:sldId id="412"/>
            <p14:sldId id="413"/>
            <p14:sldId id="414"/>
            <p14:sldId id="415"/>
            <p14:sldId id="411"/>
            <p14:sldId id="416"/>
            <p14:sldId id="351"/>
            <p14:sldId id="273"/>
          </p14:sldIdLst>
        </p14:section>
        <p14:section name="Graphic elements" id="{891EC914-4B3E-4CFE-A909-A820B43AB15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5291" autoAdjust="0"/>
  </p:normalViewPr>
  <p:slideViewPr>
    <p:cSldViewPr>
      <p:cViewPr varScale="1">
        <p:scale>
          <a:sx n="86" d="100"/>
          <a:sy n="86" d="100"/>
        </p:scale>
        <p:origin x="595"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02/11/2019</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02/11/2019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9.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8.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7.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20.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0681"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4656000" y="0"/>
            <a:ext cx="7536000" cy="6859588"/>
          </a:xfrm>
          <a:prstGeom prst="rect">
            <a:avLst/>
          </a:prstGeom>
        </p:spPr>
        <p:txBody>
          <a:bodyPr anchor="ctr"/>
          <a:lstStyle>
            <a:lvl1pPr marL="0" indent="0" algn="ctr">
              <a:buNone/>
              <a:defRPr/>
            </a:lvl1pPr>
          </a:lstStyle>
          <a:p>
            <a:r>
              <a:rPr lang="fr-FR" dirty="0"/>
              <a:t>Cliquez sur l'icône pour ajouter une image</a:t>
            </a:r>
            <a:endParaRPr lang="pt-PT"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368653340"/>
      </p:ext>
    </p:extLst>
  </p:cSld>
  <p:clrMapOvr>
    <a:masterClrMapping/>
  </p:clrMapOvr>
  <p:extLst mod="1">
    <p:ext uri="{DCECCB84-F9BA-43D5-87BE-67443E8EF086}">
      <p15:sldGuideLst xmlns:p15="http://schemas.microsoft.com/office/powerpoint/2012/main">
        <p15:guide id="1" pos="27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84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6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35"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85"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58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1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68"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76"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5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802"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990797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1.xml"/><Relationship Id="rId7" Type="http://schemas.openxmlformats.org/officeDocument/2006/relationships/oleObject" Target="../embeddings/oleObject5.bin"/><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ags" Target="../tags/tag6.xml"/><Relationship Id="rId5" Type="http://schemas.openxmlformats.org/officeDocument/2006/relationships/vmlDrawing" Target="../drawings/vmlDrawing5.v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slideLayout" Target="../slideLayouts/slideLayout14.xml"/><Relationship Id="rId7" Type="http://schemas.openxmlformats.org/officeDocument/2006/relationships/vmlDrawing" Target="../drawings/vmlDrawing9.v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10" Type="http://schemas.openxmlformats.org/officeDocument/2006/relationships/image" Target="../media/image1.emf"/><Relationship Id="rId4" Type="http://schemas.openxmlformats.org/officeDocument/2006/relationships/slideLayout" Target="../slideLayouts/slideLayout15.xml"/><Relationship Id="rId9" Type="http://schemas.openxmlformats.org/officeDocument/2006/relationships/oleObject" Target="../embeddings/oleObject9.bin"/></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oleObject" Target="../embeddings/oleObject14.bin"/><Relationship Id="rId5" Type="http://schemas.openxmlformats.org/officeDocument/2006/relationships/tags" Target="../tags/tag16.xml"/><Relationship Id="rId4" Type="http://schemas.openxmlformats.org/officeDocument/2006/relationships/vmlDrawing" Target="../drawings/vmlDrawing15.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62"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83" name="think-cell Slide" r:id="rId7" imgW="270" imgH="270" progId="TCLayout.ActiveDocument.1">
                  <p:embed/>
                </p:oleObj>
              </mc:Choice>
              <mc:Fallback>
                <p:oleObj name="think-cell Slide" r:id="rId7" imgW="270" imgH="270" progId="TCLayout.ActiveDocument.1">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grpSp>
        <p:nvGrpSpPr>
          <p:cNvPr id="16" name="Groupe 15">
            <a:extLst>
              <a:ext uri="{FF2B5EF4-FFF2-40B4-BE49-F238E27FC236}">
                <a16:creationId xmlns:a16="http://schemas.microsoft.com/office/drawing/2014/main" id="{9CCBF2C1-AE84-4920-BA55-06A21A3C64E9}"/>
              </a:ext>
            </a:extLst>
          </p:cNvPr>
          <p:cNvGrpSpPr/>
          <p:nvPr userDrawn="1"/>
        </p:nvGrpSpPr>
        <p:grpSpPr>
          <a:xfrm>
            <a:off x="12355040" y="33161"/>
            <a:ext cx="360000" cy="1800000"/>
            <a:chOff x="12355040" y="33161"/>
            <a:chExt cx="360000" cy="1800000"/>
          </a:xfrm>
        </p:grpSpPr>
        <p:sp>
          <p:nvSpPr>
            <p:cNvPr id="17" name="Rectangle 16">
              <a:extLst>
                <a:ext uri="{FF2B5EF4-FFF2-40B4-BE49-F238E27FC236}">
                  <a16:creationId xmlns:a16="http://schemas.microsoft.com/office/drawing/2014/main" id="{B08F5EF3-2356-4B1F-860E-01CACCDDB0B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8" name="Rectangle 17">
              <a:extLst>
                <a:ext uri="{FF2B5EF4-FFF2-40B4-BE49-F238E27FC236}">
                  <a16:creationId xmlns:a16="http://schemas.microsoft.com/office/drawing/2014/main" id="{AA3EC8E9-315E-47E1-AF32-83834998FDA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7DAF62B2-11CC-4B22-9A4B-18FA2DE2B586}"/>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C75D6175-E1F7-4C00-B893-FDD3A3F704F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B23D6F31-6A70-49F8-85C0-D3D2946BE1DF}"/>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884" r:id="rId2"/>
    <p:sldLayoutId id="2147483876" r:id="rId3"/>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41"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57"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mozilla.org/en-US/docs/Learn/CSS/CSS_layout/Positioning" TargetMode="External"/><Relationship Id="rId2" Type="http://schemas.openxmlformats.org/officeDocument/2006/relationships/hyperlink" Target="https://developer.mozilla.org/en-US/docs/Learn/CSS/CSS_layout/Floats" TargetMode="External"/><Relationship Id="rId1" Type="http://schemas.openxmlformats.org/officeDocument/2006/relationships/slideLayout" Target="../slideLayouts/slideLayout1.xml"/><Relationship Id="rId4" Type="http://schemas.openxmlformats.org/officeDocument/2006/relationships/hyperlink" Target="https://developer.mozilla.org/en-US/docs/Web/CSS/CSS_Flexible_Box_Layou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philipwalton/flexbug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eveloper.mozilla.org/en-US/docs/Web/CSS/justify-conte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eveloper.mozilla.org/en-US/docs/Web/CSS/align-item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1B8B409-591E-4F4C-BDA2-E292A2B3E02A}"/>
              </a:ext>
            </a:extLst>
          </p:cNvPr>
          <p:cNvSpPr>
            <a:spLocks noGrp="1"/>
          </p:cNvSpPr>
          <p:nvPr>
            <p:ph type="body" sz="quarter" idx="11"/>
          </p:nvPr>
        </p:nvSpPr>
        <p:spPr/>
        <p:txBody>
          <a:bodyPr/>
          <a:lstStyle/>
          <a:p>
            <a:r>
              <a:rPr lang="en-US" dirty="0"/>
              <a:t>CSS Flexbox </a:t>
            </a:r>
          </a:p>
          <a:p>
            <a:r>
              <a:rPr lang="en-US" dirty="0"/>
              <a:t>Layout</a:t>
            </a:r>
          </a:p>
        </p:txBody>
      </p:sp>
      <p:sp>
        <p:nvSpPr>
          <p:cNvPr id="3" name="Sous-titre 2">
            <a:extLst>
              <a:ext uri="{FF2B5EF4-FFF2-40B4-BE49-F238E27FC236}">
                <a16:creationId xmlns:a16="http://schemas.microsoft.com/office/drawing/2014/main" id="{B479E337-09CA-4F50-9067-64D4BC4D4C45}"/>
              </a:ext>
            </a:extLst>
          </p:cNvPr>
          <p:cNvSpPr>
            <a:spLocks noGrp="1"/>
          </p:cNvSpPr>
          <p:nvPr>
            <p:ph type="subTitle" idx="1"/>
          </p:nvPr>
        </p:nvSpPr>
        <p:spPr/>
        <p:txBody>
          <a:bodyPr/>
          <a:lstStyle/>
          <a:p>
            <a:r>
              <a:rPr lang="en-US" dirty="0"/>
              <a:t>Utrecht, 13 November 2019</a:t>
            </a:r>
          </a:p>
          <a:p>
            <a:r>
              <a:rPr lang="en-US" dirty="0"/>
              <a:t>Maria Andreyeva</a:t>
            </a:r>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13DA5-288E-42A1-B62A-C5A284FED2C5}"/>
              </a:ext>
            </a:extLst>
          </p:cNvPr>
          <p:cNvSpPr>
            <a:spLocks noGrp="1"/>
          </p:cNvSpPr>
          <p:nvPr>
            <p:ph type="title"/>
          </p:nvPr>
        </p:nvSpPr>
        <p:spPr/>
        <p:txBody>
          <a:bodyPr/>
          <a:lstStyle/>
          <a:p>
            <a:r>
              <a:rPr lang="nl-NL" dirty="0"/>
              <a:t>Flex wrap</a:t>
            </a:r>
            <a:endParaRPr lang="en-US" dirty="0"/>
          </a:p>
        </p:txBody>
      </p:sp>
      <p:sp>
        <p:nvSpPr>
          <p:cNvPr id="3" name="Text Placeholder 2">
            <a:extLst>
              <a:ext uri="{FF2B5EF4-FFF2-40B4-BE49-F238E27FC236}">
                <a16:creationId xmlns:a16="http://schemas.microsoft.com/office/drawing/2014/main" id="{E2C67411-A6BE-47EA-AE59-626845AEAF56}"/>
              </a:ext>
            </a:extLst>
          </p:cNvPr>
          <p:cNvSpPr>
            <a:spLocks noGrp="1"/>
          </p:cNvSpPr>
          <p:nvPr>
            <p:ph type="body" sz="quarter" idx="10"/>
          </p:nvPr>
        </p:nvSpPr>
        <p:spPr>
          <a:xfrm>
            <a:off x="227348" y="1196757"/>
            <a:ext cx="11699999" cy="5084796"/>
          </a:xfrm>
        </p:spPr>
        <p:txBody>
          <a:bodyPr>
            <a:normAutofit/>
          </a:bodyPr>
          <a:lstStyle/>
          <a:p>
            <a:r>
              <a:rPr lang="en-US" dirty="0"/>
              <a:t>By default items in a flexbox container are kept on a single line, to force the items to spread across multiple lines, use flex-wrap: wrap.</a:t>
            </a:r>
          </a:p>
          <a:p>
            <a:endParaRPr lang="en-US" dirty="0"/>
          </a:p>
          <a:p>
            <a:endParaRPr lang="en-US" dirty="0"/>
          </a:p>
          <a:p>
            <a:endParaRPr lang="en-US" dirty="0"/>
          </a:p>
          <a:p>
            <a:endParaRPr lang="en-US" dirty="0"/>
          </a:p>
          <a:p>
            <a:endParaRPr lang="en-US" dirty="0"/>
          </a:p>
          <a:p>
            <a:r>
              <a:rPr lang="en-US" dirty="0">
                <a:solidFill>
                  <a:schemeClr val="accent2"/>
                </a:solidFill>
              </a:rPr>
              <a:t>Flex-flow</a:t>
            </a:r>
          </a:p>
          <a:p>
            <a:r>
              <a:rPr lang="en-US" dirty="0"/>
              <a:t>A shorthand property called flex-flow allows you to specify flex-direction and flex-wrap in a single line, by adding the flex-direction value first, followed by flex-wrap value, for example: flex-flow: row wrap.</a:t>
            </a:r>
          </a:p>
          <a:p>
            <a:endParaRPr lang="en-US" dirty="0"/>
          </a:p>
          <a:p>
            <a:r>
              <a:rPr lang="en-US" dirty="0"/>
              <a:t>	 Exercise 3 - Fit 9 blocks, each 300px wide, inside 1000px container</a:t>
            </a:r>
            <a:r>
              <a:rPr lang="en-GB" dirty="0"/>
              <a:t>.</a:t>
            </a:r>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B5924441-8729-43A5-8DC1-08997D167D69}"/>
              </a:ext>
            </a:extLst>
          </p:cNvPr>
          <p:cNvPicPr>
            <a:picLocks noChangeAspect="1"/>
          </p:cNvPicPr>
          <p:nvPr/>
        </p:nvPicPr>
        <p:blipFill>
          <a:blip r:embed="rId2"/>
          <a:stretch>
            <a:fillRect/>
          </a:stretch>
        </p:blipFill>
        <p:spPr>
          <a:xfrm>
            <a:off x="293252" y="1988840"/>
            <a:ext cx="8524476" cy="1512168"/>
          </a:xfrm>
          <a:prstGeom prst="rect">
            <a:avLst/>
          </a:prstGeom>
        </p:spPr>
      </p:pic>
      <p:grpSp>
        <p:nvGrpSpPr>
          <p:cNvPr id="20" name="Groupe 362">
            <a:extLst>
              <a:ext uri="{FF2B5EF4-FFF2-40B4-BE49-F238E27FC236}">
                <a16:creationId xmlns:a16="http://schemas.microsoft.com/office/drawing/2014/main" id="{7683B28D-1593-4740-9BFD-FF35AB3E70D5}"/>
              </a:ext>
            </a:extLst>
          </p:cNvPr>
          <p:cNvGrpSpPr>
            <a:grpSpLocks noChangeAspect="1"/>
          </p:cNvGrpSpPr>
          <p:nvPr/>
        </p:nvGrpSpPr>
        <p:grpSpPr>
          <a:xfrm>
            <a:off x="401501" y="5428728"/>
            <a:ext cx="734180" cy="693000"/>
            <a:chOff x="5010150" y="552451"/>
            <a:chExt cx="990600" cy="935038"/>
          </a:xfrm>
        </p:grpSpPr>
        <p:sp>
          <p:nvSpPr>
            <p:cNvPr id="21" name="Freeform 86">
              <a:extLst>
                <a:ext uri="{FF2B5EF4-FFF2-40B4-BE49-F238E27FC236}">
                  <a16:creationId xmlns:a16="http://schemas.microsoft.com/office/drawing/2014/main" id="{06F1E9FB-1EFC-4328-BB24-BAD39578C12C}"/>
                </a:ext>
              </a:extLst>
            </p:cNvPr>
            <p:cNvSpPr>
              <a:spLocks/>
            </p:cNvSpPr>
            <p:nvPr/>
          </p:nvSpPr>
          <p:spPr bwMode="auto">
            <a:xfrm>
              <a:off x="5010150" y="552451"/>
              <a:ext cx="990600" cy="935038"/>
            </a:xfrm>
            <a:custGeom>
              <a:avLst/>
              <a:gdLst>
                <a:gd name="T0" fmla="*/ 42 w 293"/>
                <a:gd name="T1" fmla="*/ 214 h 274"/>
                <a:gd name="T2" fmla="*/ 70 w 293"/>
                <a:gd name="T3" fmla="*/ 41 h 274"/>
                <a:gd name="T4" fmla="*/ 251 w 293"/>
                <a:gd name="T5" fmla="*/ 67 h 274"/>
                <a:gd name="T6" fmla="*/ 218 w 293"/>
                <a:gd name="T7" fmla="*/ 233 h 274"/>
                <a:gd name="T8" fmla="*/ 42 w 293"/>
                <a:gd name="T9" fmla="*/ 214 h 274"/>
              </a:gdLst>
              <a:ahLst/>
              <a:cxnLst>
                <a:cxn ang="0">
                  <a:pos x="T0" y="T1"/>
                </a:cxn>
                <a:cxn ang="0">
                  <a:pos x="T2" y="T3"/>
                </a:cxn>
                <a:cxn ang="0">
                  <a:pos x="T4" y="T5"/>
                </a:cxn>
                <a:cxn ang="0">
                  <a:pos x="T6" y="T7"/>
                </a:cxn>
                <a:cxn ang="0">
                  <a:pos x="T8" y="T9"/>
                </a:cxn>
              </a:cxnLst>
              <a:rect l="0" t="0" r="r" b="b"/>
              <a:pathLst>
                <a:path w="293" h="274">
                  <a:moveTo>
                    <a:pt x="42" y="214"/>
                  </a:moveTo>
                  <a:cubicBezTo>
                    <a:pt x="0" y="159"/>
                    <a:pt x="13" y="82"/>
                    <a:pt x="70" y="41"/>
                  </a:cubicBezTo>
                  <a:cubicBezTo>
                    <a:pt x="128" y="0"/>
                    <a:pt x="209" y="12"/>
                    <a:pt x="251" y="67"/>
                  </a:cubicBezTo>
                  <a:cubicBezTo>
                    <a:pt x="293" y="121"/>
                    <a:pt x="276" y="192"/>
                    <a:pt x="218" y="233"/>
                  </a:cubicBezTo>
                  <a:cubicBezTo>
                    <a:pt x="161" y="274"/>
                    <a:pt x="84" y="269"/>
                    <a:pt x="42" y="214"/>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2" name="Groupe 364">
              <a:extLst>
                <a:ext uri="{FF2B5EF4-FFF2-40B4-BE49-F238E27FC236}">
                  <a16:creationId xmlns:a16="http://schemas.microsoft.com/office/drawing/2014/main" id="{F1F820C0-7897-4C42-BC80-61BE715AE323}"/>
                </a:ext>
              </a:extLst>
            </p:cNvPr>
            <p:cNvGrpSpPr/>
            <p:nvPr/>
          </p:nvGrpSpPr>
          <p:grpSpPr>
            <a:xfrm>
              <a:off x="5291138" y="730251"/>
              <a:ext cx="388938" cy="590550"/>
              <a:chOff x="5291138" y="730251"/>
              <a:chExt cx="388938" cy="590550"/>
            </a:xfrm>
          </p:grpSpPr>
          <p:sp>
            <p:nvSpPr>
              <p:cNvPr id="23" name="Rectangle 87">
                <a:extLst>
                  <a:ext uri="{FF2B5EF4-FFF2-40B4-BE49-F238E27FC236}">
                    <a16:creationId xmlns:a16="http://schemas.microsoft.com/office/drawing/2014/main" id="{A3E9792E-7D57-46EF-92C4-B534D5E452B9}"/>
                  </a:ext>
                </a:extLst>
              </p:cNvPr>
              <p:cNvSpPr>
                <a:spLocks noChangeArrowheads="1"/>
              </p:cNvSpPr>
              <p:nvPr/>
            </p:nvSpPr>
            <p:spPr bwMode="auto">
              <a:xfrm>
                <a:off x="5411788" y="1208088"/>
                <a:ext cx="149225" cy="77788"/>
              </a:xfrm>
              <a:prstGeom prst="rect">
                <a:avLst/>
              </a:prstGeom>
              <a:solidFill>
                <a:srgbClr val="44AD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8">
                <a:extLst>
                  <a:ext uri="{FF2B5EF4-FFF2-40B4-BE49-F238E27FC236}">
                    <a16:creationId xmlns:a16="http://schemas.microsoft.com/office/drawing/2014/main" id="{38506F2F-DF44-4E56-B077-56F79CDACF38}"/>
                  </a:ext>
                </a:extLst>
              </p:cNvPr>
              <p:cNvSpPr>
                <a:spLocks/>
              </p:cNvSpPr>
              <p:nvPr/>
            </p:nvSpPr>
            <p:spPr bwMode="auto">
              <a:xfrm>
                <a:off x="5291138" y="730251"/>
                <a:ext cx="388938" cy="481013"/>
              </a:xfrm>
              <a:custGeom>
                <a:avLst/>
                <a:gdLst>
                  <a:gd name="T0" fmla="*/ 58 w 115"/>
                  <a:gd name="T1" fmla="*/ 0 h 141"/>
                  <a:gd name="T2" fmla="*/ 0 w 115"/>
                  <a:gd name="T3" fmla="*/ 57 h 141"/>
                  <a:gd name="T4" fmla="*/ 19 w 115"/>
                  <a:gd name="T5" fmla="*/ 100 h 141"/>
                  <a:gd name="T6" fmla="*/ 21 w 115"/>
                  <a:gd name="T7" fmla="*/ 101 h 141"/>
                  <a:gd name="T8" fmla="*/ 35 w 115"/>
                  <a:gd name="T9" fmla="*/ 133 h 141"/>
                  <a:gd name="T10" fmla="*/ 35 w 115"/>
                  <a:gd name="T11" fmla="*/ 139 h 141"/>
                  <a:gd name="T12" fmla="*/ 32 w 115"/>
                  <a:gd name="T13" fmla="*/ 139 h 141"/>
                  <a:gd name="T14" fmla="*/ 32 w 115"/>
                  <a:gd name="T15" fmla="*/ 141 h 141"/>
                  <a:gd name="T16" fmla="*/ 84 w 115"/>
                  <a:gd name="T17" fmla="*/ 141 h 141"/>
                  <a:gd name="T18" fmla="*/ 84 w 115"/>
                  <a:gd name="T19" fmla="*/ 139 h 141"/>
                  <a:gd name="T20" fmla="*/ 81 w 115"/>
                  <a:gd name="T21" fmla="*/ 139 h 141"/>
                  <a:gd name="T22" fmla="*/ 81 w 115"/>
                  <a:gd name="T23" fmla="*/ 133 h 141"/>
                  <a:gd name="T24" fmla="*/ 95 w 115"/>
                  <a:gd name="T25" fmla="*/ 101 h 141"/>
                  <a:gd name="T26" fmla="*/ 96 w 115"/>
                  <a:gd name="T27" fmla="*/ 100 h 141"/>
                  <a:gd name="T28" fmla="*/ 115 w 115"/>
                  <a:gd name="T29" fmla="*/ 57 h 141"/>
                  <a:gd name="T30" fmla="*/ 58 w 115"/>
                  <a:gd name="T31"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141">
                    <a:moveTo>
                      <a:pt x="58" y="0"/>
                    </a:moveTo>
                    <a:cubicBezTo>
                      <a:pt x="26" y="0"/>
                      <a:pt x="0" y="26"/>
                      <a:pt x="0" y="57"/>
                    </a:cubicBezTo>
                    <a:cubicBezTo>
                      <a:pt x="0" y="73"/>
                      <a:pt x="7" y="89"/>
                      <a:pt x="19" y="100"/>
                    </a:cubicBezTo>
                    <a:cubicBezTo>
                      <a:pt x="21" y="101"/>
                      <a:pt x="21" y="101"/>
                      <a:pt x="21" y="101"/>
                    </a:cubicBezTo>
                    <a:cubicBezTo>
                      <a:pt x="30" y="109"/>
                      <a:pt x="35" y="121"/>
                      <a:pt x="35" y="133"/>
                    </a:cubicBezTo>
                    <a:cubicBezTo>
                      <a:pt x="35" y="139"/>
                      <a:pt x="35" y="139"/>
                      <a:pt x="35" y="139"/>
                    </a:cubicBezTo>
                    <a:cubicBezTo>
                      <a:pt x="32" y="139"/>
                      <a:pt x="32" y="139"/>
                      <a:pt x="32" y="139"/>
                    </a:cubicBezTo>
                    <a:cubicBezTo>
                      <a:pt x="32" y="141"/>
                      <a:pt x="32" y="141"/>
                      <a:pt x="32" y="141"/>
                    </a:cubicBezTo>
                    <a:cubicBezTo>
                      <a:pt x="84" y="141"/>
                      <a:pt x="84" y="141"/>
                      <a:pt x="84" y="141"/>
                    </a:cubicBezTo>
                    <a:cubicBezTo>
                      <a:pt x="84" y="139"/>
                      <a:pt x="84" y="139"/>
                      <a:pt x="84" y="139"/>
                    </a:cubicBezTo>
                    <a:cubicBezTo>
                      <a:pt x="81" y="139"/>
                      <a:pt x="81" y="139"/>
                      <a:pt x="81" y="139"/>
                    </a:cubicBezTo>
                    <a:cubicBezTo>
                      <a:pt x="81" y="133"/>
                      <a:pt x="81" y="133"/>
                      <a:pt x="81" y="133"/>
                    </a:cubicBezTo>
                    <a:cubicBezTo>
                      <a:pt x="81" y="121"/>
                      <a:pt x="86" y="109"/>
                      <a:pt x="95" y="101"/>
                    </a:cubicBezTo>
                    <a:cubicBezTo>
                      <a:pt x="96" y="100"/>
                      <a:pt x="96" y="100"/>
                      <a:pt x="96" y="100"/>
                    </a:cubicBezTo>
                    <a:cubicBezTo>
                      <a:pt x="108" y="89"/>
                      <a:pt x="115" y="73"/>
                      <a:pt x="115" y="57"/>
                    </a:cubicBezTo>
                    <a:cubicBezTo>
                      <a:pt x="115" y="26"/>
                      <a:pt x="89" y="0"/>
                      <a:pt x="58" y="0"/>
                    </a:cubicBezTo>
                    <a:close/>
                  </a:path>
                </a:pathLst>
              </a:custGeom>
              <a:solidFill>
                <a:srgbClr val="C4D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89">
                <a:extLst>
                  <a:ext uri="{FF2B5EF4-FFF2-40B4-BE49-F238E27FC236}">
                    <a16:creationId xmlns:a16="http://schemas.microsoft.com/office/drawing/2014/main" id="{752CA859-B7CB-4501-A219-BD23F631EC18}"/>
                  </a:ext>
                </a:extLst>
              </p:cNvPr>
              <p:cNvSpPr>
                <a:spLocks noChangeArrowheads="1"/>
              </p:cNvSpPr>
              <p:nvPr/>
            </p:nvSpPr>
            <p:spPr bwMode="auto">
              <a:xfrm>
                <a:off x="5399088" y="1220788"/>
                <a:ext cx="176213" cy="14288"/>
              </a:xfrm>
              <a:prstGeom prst="rect">
                <a:avLst/>
              </a:prstGeom>
              <a:solidFill>
                <a:srgbClr val="C4D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90">
                <a:extLst>
                  <a:ext uri="{FF2B5EF4-FFF2-40B4-BE49-F238E27FC236}">
                    <a16:creationId xmlns:a16="http://schemas.microsoft.com/office/drawing/2014/main" id="{AA428485-C45F-43B3-8EC8-F61F02EAA016}"/>
                  </a:ext>
                </a:extLst>
              </p:cNvPr>
              <p:cNvSpPr>
                <a:spLocks noChangeArrowheads="1"/>
              </p:cNvSpPr>
              <p:nvPr/>
            </p:nvSpPr>
            <p:spPr bwMode="auto">
              <a:xfrm>
                <a:off x="5399088" y="1244601"/>
                <a:ext cx="176213" cy="14288"/>
              </a:xfrm>
              <a:prstGeom prst="rect">
                <a:avLst/>
              </a:prstGeom>
              <a:solidFill>
                <a:srgbClr val="C4D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91">
                <a:extLst>
                  <a:ext uri="{FF2B5EF4-FFF2-40B4-BE49-F238E27FC236}">
                    <a16:creationId xmlns:a16="http://schemas.microsoft.com/office/drawing/2014/main" id="{BCF6FA9E-AEB8-4691-8B56-89C4238F8969}"/>
                  </a:ext>
                </a:extLst>
              </p:cNvPr>
              <p:cNvSpPr>
                <a:spLocks/>
              </p:cNvSpPr>
              <p:nvPr/>
            </p:nvSpPr>
            <p:spPr bwMode="auto">
              <a:xfrm>
                <a:off x="5449888" y="1282701"/>
                <a:ext cx="71438" cy="38100"/>
              </a:xfrm>
              <a:custGeom>
                <a:avLst/>
                <a:gdLst>
                  <a:gd name="T0" fmla="*/ 16 w 21"/>
                  <a:gd name="T1" fmla="*/ 11 h 11"/>
                  <a:gd name="T2" fmla="*/ 6 w 21"/>
                  <a:gd name="T3" fmla="*/ 11 h 11"/>
                  <a:gd name="T4" fmla="*/ 2 w 21"/>
                  <a:gd name="T5" fmla="*/ 10 h 11"/>
                  <a:gd name="T6" fmla="*/ 0 w 21"/>
                  <a:gd name="T7" fmla="*/ 6 h 11"/>
                  <a:gd name="T8" fmla="*/ 0 w 21"/>
                  <a:gd name="T9" fmla="*/ 0 h 11"/>
                  <a:gd name="T10" fmla="*/ 21 w 21"/>
                  <a:gd name="T11" fmla="*/ 0 h 11"/>
                  <a:gd name="T12" fmla="*/ 21 w 21"/>
                  <a:gd name="T13" fmla="*/ 6 h 11"/>
                  <a:gd name="T14" fmla="*/ 19 w 21"/>
                  <a:gd name="T15" fmla="*/ 10 h 11"/>
                  <a:gd name="T16" fmla="*/ 16 w 2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1">
                    <a:moveTo>
                      <a:pt x="16" y="11"/>
                    </a:moveTo>
                    <a:cubicBezTo>
                      <a:pt x="6" y="11"/>
                      <a:pt x="6" y="11"/>
                      <a:pt x="6" y="11"/>
                    </a:cubicBezTo>
                    <a:cubicBezTo>
                      <a:pt x="4" y="11"/>
                      <a:pt x="3" y="11"/>
                      <a:pt x="2" y="10"/>
                    </a:cubicBezTo>
                    <a:cubicBezTo>
                      <a:pt x="1" y="8"/>
                      <a:pt x="0" y="7"/>
                      <a:pt x="0" y="6"/>
                    </a:cubicBezTo>
                    <a:cubicBezTo>
                      <a:pt x="0" y="0"/>
                      <a:pt x="0" y="0"/>
                      <a:pt x="0" y="0"/>
                    </a:cubicBezTo>
                    <a:cubicBezTo>
                      <a:pt x="21" y="0"/>
                      <a:pt x="21" y="0"/>
                      <a:pt x="21" y="0"/>
                    </a:cubicBezTo>
                    <a:cubicBezTo>
                      <a:pt x="21" y="6"/>
                      <a:pt x="21" y="6"/>
                      <a:pt x="21" y="6"/>
                    </a:cubicBezTo>
                    <a:cubicBezTo>
                      <a:pt x="21" y="7"/>
                      <a:pt x="20" y="8"/>
                      <a:pt x="19" y="10"/>
                    </a:cubicBezTo>
                    <a:cubicBezTo>
                      <a:pt x="18" y="11"/>
                      <a:pt x="17" y="11"/>
                      <a:pt x="16" y="11"/>
                    </a:cubicBezTo>
                    <a:close/>
                  </a:path>
                </a:pathLst>
              </a:custGeom>
              <a:solidFill>
                <a:srgbClr val="44AD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Oval 92">
                <a:extLst>
                  <a:ext uri="{FF2B5EF4-FFF2-40B4-BE49-F238E27FC236}">
                    <a16:creationId xmlns:a16="http://schemas.microsoft.com/office/drawing/2014/main" id="{7DFE4C86-9064-4AB4-9C9E-87D9B4DCCAE6}"/>
                  </a:ext>
                </a:extLst>
              </p:cNvPr>
              <p:cNvSpPr>
                <a:spLocks noChangeArrowheads="1"/>
              </p:cNvSpPr>
              <p:nvPr/>
            </p:nvSpPr>
            <p:spPr bwMode="auto">
              <a:xfrm>
                <a:off x="5341938" y="781051"/>
                <a:ext cx="287338" cy="290513"/>
              </a:xfrm>
              <a:prstGeom prst="ellipse">
                <a:avLst/>
              </a:pr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3">
                <a:extLst>
                  <a:ext uri="{FF2B5EF4-FFF2-40B4-BE49-F238E27FC236}">
                    <a16:creationId xmlns:a16="http://schemas.microsoft.com/office/drawing/2014/main" id="{2311E905-B33C-47A8-8305-883BDE29D61C}"/>
                  </a:ext>
                </a:extLst>
              </p:cNvPr>
              <p:cNvSpPr>
                <a:spLocks/>
              </p:cNvSpPr>
              <p:nvPr/>
            </p:nvSpPr>
            <p:spPr bwMode="auto">
              <a:xfrm>
                <a:off x="5446713" y="876301"/>
                <a:ext cx="155575" cy="157163"/>
              </a:xfrm>
              <a:custGeom>
                <a:avLst/>
                <a:gdLst>
                  <a:gd name="T0" fmla="*/ 22 w 46"/>
                  <a:gd name="T1" fmla="*/ 46 h 46"/>
                  <a:gd name="T2" fmla="*/ 31 w 46"/>
                  <a:gd name="T3" fmla="*/ 44 h 46"/>
                  <a:gd name="T4" fmla="*/ 32 w 46"/>
                  <a:gd name="T5" fmla="*/ 43 h 46"/>
                  <a:gd name="T6" fmla="*/ 32 w 46"/>
                  <a:gd name="T7" fmla="*/ 39 h 46"/>
                  <a:gd name="T8" fmla="*/ 33 w 46"/>
                  <a:gd name="T9" fmla="*/ 38 h 46"/>
                  <a:gd name="T10" fmla="*/ 33 w 46"/>
                  <a:gd name="T11" fmla="*/ 38 h 46"/>
                  <a:gd name="T12" fmla="*/ 35 w 46"/>
                  <a:gd name="T13" fmla="*/ 36 h 46"/>
                  <a:gd name="T14" fmla="*/ 35 w 46"/>
                  <a:gd name="T15" fmla="*/ 36 h 46"/>
                  <a:gd name="T16" fmla="*/ 37 w 46"/>
                  <a:gd name="T17" fmla="*/ 35 h 46"/>
                  <a:gd name="T18" fmla="*/ 40 w 46"/>
                  <a:gd name="T19" fmla="*/ 36 h 46"/>
                  <a:gd name="T20" fmla="*/ 43 w 46"/>
                  <a:gd name="T21" fmla="*/ 35 h 46"/>
                  <a:gd name="T22" fmla="*/ 46 w 46"/>
                  <a:gd name="T23" fmla="*/ 27 h 46"/>
                  <a:gd name="T24" fmla="*/ 45 w 46"/>
                  <a:gd name="T25" fmla="*/ 25 h 46"/>
                  <a:gd name="T26" fmla="*/ 42 w 46"/>
                  <a:gd name="T27" fmla="*/ 23 h 46"/>
                  <a:gd name="T28" fmla="*/ 41 w 46"/>
                  <a:gd name="T29" fmla="*/ 21 h 46"/>
                  <a:gd name="T30" fmla="*/ 41 w 46"/>
                  <a:gd name="T31" fmla="*/ 19 h 46"/>
                  <a:gd name="T32" fmla="*/ 41 w 46"/>
                  <a:gd name="T33" fmla="*/ 17 h 46"/>
                  <a:gd name="T34" fmla="*/ 43 w 46"/>
                  <a:gd name="T35" fmla="*/ 14 h 46"/>
                  <a:gd name="T36" fmla="*/ 43 w 46"/>
                  <a:gd name="T37" fmla="*/ 12 h 46"/>
                  <a:gd name="T38" fmla="*/ 38 w 46"/>
                  <a:gd name="T39" fmla="*/ 5 h 46"/>
                  <a:gd name="T40" fmla="*/ 36 w 46"/>
                  <a:gd name="T41" fmla="*/ 5 h 46"/>
                  <a:gd name="T42" fmla="*/ 32 w 46"/>
                  <a:gd name="T43" fmla="*/ 7 h 46"/>
                  <a:gd name="T44" fmla="*/ 31 w 46"/>
                  <a:gd name="T45" fmla="*/ 6 h 46"/>
                  <a:gd name="T46" fmla="*/ 28 w 46"/>
                  <a:gd name="T47" fmla="*/ 5 h 46"/>
                  <a:gd name="T48" fmla="*/ 27 w 46"/>
                  <a:gd name="T49" fmla="*/ 5 h 46"/>
                  <a:gd name="T50" fmla="*/ 26 w 46"/>
                  <a:gd name="T51" fmla="*/ 1 h 46"/>
                  <a:gd name="T52" fmla="*/ 24 w 46"/>
                  <a:gd name="T53" fmla="*/ 0 h 46"/>
                  <a:gd name="T54" fmla="*/ 15 w 46"/>
                  <a:gd name="T55" fmla="*/ 1 h 46"/>
                  <a:gd name="T56" fmla="*/ 14 w 46"/>
                  <a:gd name="T57" fmla="*/ 3 h 46"/>
                  <a:gd name="T58" fmla="*/ 14 w 46"/>
                  <a:gd name="T59" fmla="*/ 7 h 46"/>
                  <a:gd name="T60" fmla="*/ 13 w 46"/>
                  <a:gd name="T61" fmla="*/ 8 h 46"/>
                  <a:gd name="T62" fmla="*/ 13 w 46"/>
                  <a:gd name="T63" fmla="*/ 8 h 46"/>
                  <a:gd name="T64" fmla="*/ 11 w 46"/>
                  <a:gd name="T65" fmla="*/ 9 h 46"/>
                  <a:gd name="T66" fmla="*/ 11 w 46"/>
                  <a:gd name="T67" fmla="*/ 9 h 46"/>
                  <a:gd name="T68" fmla="*/ 9 w 46"/>
                  <a:gd name="T69" fmla="*/ 10 h 46"/>
                  <a:gd name="T70" fmla="*/ 6 w 46"/>
                  <a:gd name="T71" fmla="*/ 10 h 46"/>
                  <a:gd name="T72" fmla="*/ 4 w 46"/>
                  <a:gd name="T73" fmla="*/ 10 h 46"/>
                  <a:gd name="T74" fmla="*/ 1 w 46"/>
                  <a:gd name="T75" fmla="*/ 18 h 46"/>
                  <a:gd name="T76" fmla="*/ 1 w 46"/>
                  <a:gd name="T77" fmla="*/ 21 h 46"/>
                  <a:gd name="T78" fmla="*/ 5 w 46"/>
                  <a:gd name="T79" fmla="*/ 23 h 46"/>
                  <a:gd name="T80" fmla="*/ 5 w 46"/>
                  <a:gd name="T81" fmla="*/ 24 h 46"/>
                  <a:gd name="T82" fmla="*/ 6 w 46"/>
                  <a:gd name="T83" fmla="*/ 27 h 46"/>
                  <a:gd name="T84" fmla="*/ 5 w 46"/>
                  <a:gd name="T85" fmla="*/ 28 h 46"/>
                  <a:gd name="T86" fmla="*/ 3 w 46"/>
                  <a:gd name="T87" fmla="*/ 31 h 46"/>
                  <a:gd name="T88" fmla="*/ 3 w 46"/>
                  <a:gd name="T89" fmla="*/ 33 h 46"/>
                  <a:gd name="T90" fmla="*/ 8 w 46"/>
                  <a:gd name="T91" fmla="*/ 40 h 46"/>
                  <a:gd name="T92" fmla="*/ 10 w 46"/>
                  <a:gd name="T93" fmla="*/ 40 h 46"/>
                  <a:gd name="T94" fmla="*/ 14 w 46"/>
                  <a:gd name="T95" fmla="*/ 39 h 46"/>
                  <a:gd name="T96" fmla="*/ 15 w 46"/>
                  <a:gd name="T97" fmla="*/ 39 h 46"/>
                  <a:gd name="T98" fmla="*/ 18 w 46"/>
                  <a:gd name="T99" fmla="*/ 40 h 46"/>
                  <a:gd name="T100" fmla="*/ 19 w 46"/>
                  <a:gd name="T101" fmla="*/ 41 h 46"/>
                  <a:gd name="T102" fmla="*/ 20 w 46"/>
                  <a:gd name="T103" fmla="*/ 44 h 46"/>
                  <a:gd name="T104" fmla="*/ 22 w 46"/>
                  <a:gd name="T10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 h="46">
                    <a:moveTo>
                      <a:pt x="22" y="46"/>
                    </a:moveTo>
                    <a:cubicBezTo>
                      <a:pt x="25" y="45"/>
                      <a:pt x="28" y="45"/>
                      <a:pt x="31" y="44"/>
                    </a:cubicBezTo>
                    <a:cubicBezTo>
                      <a:pt x="32" y="44"/>
                      <a:pt x="32" y="43"/>
                      <a:pt x="32" y="43"/>
                    </a:cubicBezTo>
                    <a:cubicBezTo>
                      <a:pt x="32" y="41"/>
                      <a:pt x="32" y="39"/>
                      <a:pt x="32" y="39"/>
                    </a:cubicBezTo>
                    <a:cubicBezTo>
                      <a:pt x="32" y="38"/>
                      <a:pt x="33" y="38"/>
                      <a:pt x="33" y="38"/>
                    </a:cubicBezTo>
                    <a:cubicBezTo>
                      <a:pt x="33" y="38"/>
                      <a:pt x="33" y="38"/>
                      <a:pt x="33" y="38"/>
                    </a:cubicBezTo>
                    <a:cubicBezTo>
                      <a:pt x="34" y="37"/>
                      <a:pt x="35" y="37"/>
                      <a:pt x="35" y="36"/>
                    </a:cubicBezTo>
                    <a:cubicBezTo>
                      <a:pt x="35" y="36"/>
                      <a:pt x="35" y="36"/>
                      <a:pt x="35" y="36"/>
                    </a:cubicBezTo>
                    <a:cubicBezTo>
                      <a:pt x="36" y="35"/>
                      <a:pt x="36" y="35"/>
                      <a:pt x="37" y="35"/>
                    </a:cubicBezTo>
                    <a:cubicBezTo>
                      <a:pt x="38" y="35"/>
                      <a:pt x="39" y="35"/>
                      <a:pt x="40" y="36"/>
                    </a:cubicBezTo>
                    <a:cubicBezTo>
                      <a:pt x="41" y="36"/>
                      <a:pt x="42" y="36"/>
                      <a:pt x="43" y="35"/>
                    </a:cubicBezTo>
                    <a:cubicBezTo>
                      <a:pt x="44" y="32"/>
                      <a:pt x="45" y="30"/>
                      <a:pt x="46" y="27"/>
                    </a:cubicBezTo>
                    <a:cubicBezTo>
                      <a:pt x="46" y="26"/>
                      <a:pt x="46" y="25"/>
                      <a:pt x="45" y="25"/>
                    </a:cubicBezTo>
                    <a:cubicBezTo>
                      <a:pt x="43" y="24"/>
                      <a:pt x="42" y="23"/>
                      <a:pt x="42" y="23"/>
                    </a:cubicBezTo>
                    <a:cubicBezTo>
                      <a:pt x="41" y="23"/>
                      <a:pt x="41" y="22"/>
                      <a:pt x="41" y="21"/>
                    </a:cubicBezTo>
                    <a:cubicBezTo>
                      <a:pt x="41" y="20"/>
                      <a:pt x="41" y="20"/>
                      <a:pt x="41" y="19"/>
                    </a:cubicBezTo>
                    <a:cubicBezTo>
                      <a:pt x="41" y="18"/>
                      <a:pt x="40" y="17"/>
                      <a:pt x="41" y="17"/>
                    </a:cubicBezTo>
                    <a:cubicBezTo>
                      <a:pt x="41" y="17"/>
                      <a:pt x="42" y="16"/>
                      <a:pt x="43" y="14"/>
                    </a:cubicBezTo>
                    <a:cubicBezTo>
                      <a:pt x="44" y="14"/>
                      <a:pt x="44" y="13"/>
                      <a:pt x="43" y="12"/>
                    </a:cubicBezTo>
                    <a:cubicBezTo>
                      <a:pt x="38" y="5"/>
                      <a:pt x="38" y="5"/>
                      <a:pt x="38" y="5"/>
                    </a:cubicBezTo>
                    <a:cubicBezTo>
                      <a:pt x="38" y="5"/>
                      <a:pt x="37" y="5"/>
                      <a:pt x="36" y="5"/>
                    </a:cubicBezTo>
                    <a:cubicBezTo>
                      <a:pt x="34" y="6"/>
                      <a:pt x="33" y="6"/>
                      <a:pt x="32" y="7"/>
                    </a:cubicBezTo>
                    <a:cubicBezTo>
                      <a:pt x="32" y="7"/>
                      <a:pt x="31" y="7"/>
                      <a:pt x="31" y="6"/>
                    </a:cubicBezTo>
                    <a:cubicBezTo>
                      <a:pt x="30" y="6"/>
                      <a:pt x="29" y="6"/>
                      <a:pt x="28" y="5"/>
                    </a:cubicBezTo>
                    <a:cubicBezTo>
                      <a:pt x="28" y="5"/>
                      <a:pt x="27" y="5"/>
                      <a:pt x="27" y="5"/>
                    </a:cubicBezTo>
                    <a:cubicBezTo>
                      <a:pt x="27" y="4"/>
                      <a:pt x="26" y="3"/>
                      <a:pt x="26" y="1"/>
                    </a:cubicBezTo>
                    <a:cubicBezTo>
                      <a:pt x="26" y="0"/>
                      <a:pt x="25" y="0"/>
                      <a:pt x="24" y="0"/>
                    </a:cubicBezTo>
                    <a:cubicBezTo>
                      <a:pt x="21" y="0"/>
                      <a:pt x="18" y="1"/>
                      <a:pt x="15" y="1"/>
                    </a:cubicBezTo>
                    <a:cubicBezTo>
                      <a:pt x="15" y="1"/>
                      <a:pt x="14" y="2"/>
                      <a:pt x="14" y="3"/>
                    </a:cubicBezTo>
                    <a:cubicBezTo>
                      <a:pt x="14" y="4"/>
                      <a:pt x="14" y="6"/>
                      <a:pt x="14" y="7"/>
                    </a:cubicBezTo>
                    <a:cubicBezTo>
                      <a:pt x="14" y="7"/>
                      <a:pt x="13" y="7"/>
                      <a:pt x="13" y="8"/>
                    </a:cubicBezTo>
                    <a:cubicBezTo>
                      <a:pt x="13" y="8"/>
                      <a:pt x="13" y="8"/>
                      <a:pt x="13" y="8"/>
                    </a:cubicBezTo>
                    <a:cubicBezTo>
                      <a:pt x="12" y="8"/>
                      <a:pt x="12" y="9"/>
                      <a:pt x="11" y="9"/>
                    </a:cubicBezTo>
                    <a:cubicBezTo>
                      <a:pt x="11" y="9"/>
                      <a:pt x="11" y="9"/>
                      <a:pt x="11" y="9"/>
                    </a:cubicBezTo>
                    <a:cubicBezTo>
                      <a:pt x="10" y="10"/>
                      <a:pt x="10" y="10"/>
                      <a:pt x="9" y="10"/>
                    </a:cubicBezTo>
                    <a:cubicBezTo>
                      <a:pt x="9" y="10"/>
                      <a:pt x="7" y="10"/>
                      <a:pt x="6" y="10"/>
                    </a:cubicBezTo>
                    <a:cubicBezTo>
                      <a:pt x="5" y="9"/>
                      <a:pt x="4" y="10"/>
                      <a:pt x="4" y="10"/>
                    </a:cubicBezTo>
                    <a:cubicBezTo>
                      <a:pt x="3" y="13"/>
                      <a:pt x="2" y="16"/>
                      <a:pt x="1" y="18"/>
                    </a:cubicBezTo>
                    <a:cubicBezTo>
                      <a:pt x="0" y="19"/>
                      <a:pt x="1" y="20"/>
                      <a:pt x="1" y="21"/>
                    </a:cubicBezTo>
                    <a:cubicBezTo>
                      <a:pt x="3" y="21"/>
                      <a:pt x="4" y="22"/>
                      <a:pt x="5" y="23"/>
                    </a:cubicBezTo>
                    <a:cubicBezTo>
                      <a:pt x="5" y="23"/>
                      <a:pt x="5" y="23"/>
                      <a:pt x="5" y="24"/>
                    </a:cubicBezTo>
                    <a:cubicBezTo>
                      <a:pt x="5" y="25"/>
                      <a:pt x="5" y="26"/>
                      <a:pt x="6" y="27"/>
                    </a:cubicBezTo>
                    <a:cubicBezTo>
                      <a:pt x="6" y="27"/>
                      <a:pt x="6" y="28"/>
                      <a:pt x="5" y="28"/>
                    </a:cubicBezTo>
                    <a:cubicBezTo>
                      <a:pt x="5" y="29"/>
                      <a:pt x="4" y="30"/>
                      <a:pt x="3" y="31"/>
                    </a:cubicBezTo>
                    <a:cubicBezTo>
                      <a:pt x="3" y="32"/>
                      <a:pt x="2" y="33"/>
                      <a:pt x="3" y="33"/>
                    </a:cubicBezTo>
                    <a:cubicBezTo>
                      <a:pt x="8" y="40"/>
                      <a:pt x="8" y="40"/>
                      <a:pt x="8" y="40"/>
                    </a:cubicBezTo>
                    <a:cubicBezTo>
                      <a:pt x="9" y="41"/>
                      <a:pt x="10" y="41"/>
                      <a:pt x="10" y="40"/>
                    </a:cubicBezTo>
                    <a:cubicBezTo>
                      <a:pt x="12" y="40"/>
                      <a:pt x="13" y="39"/>
                      <a:pt x="14" y="39"/>
                    </a:cubicBezTo>
                    <a:cubicBezTo>
                      <a:pt x="14" y="38"/>
                      <a:pt x="15" y="39"/>
                      <a:pt x="15" y="39"/>
                    </a:cubicBezTo>
                    <a:cubicBezTo>
                      <a:pt x="16" y="39"/>
                      <a:pt x="17" y="40"/>
                      <a:pt x="18" y="40"/>
                    </a:cubicBezTo>
                    <a:cubicBezTo>
                      <a:pt x="18" y="40"/>
                      <a:pt x="19" y="40"/>
                      <a:pt x="19" y="41"/>
                    </a:cubicBezTo>
                    <a:cubicBezTo>
                      <a:pt x="19" y="41"/>
                      <a:pt x="20" y="43"/>
                      <a:pt x="20" y="44"/>
                    </a:cubicBezTo>
                    <a:cubicBezTo>
                      <a:pt x="21" y="45"/>
                      <a:pt x="21" y="46"/>
                      <a:pt x="22" y="46"/>
                    </a:cubicBez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4">
                <a:extLst>
                  <a:ext uri="{FF2B5EF4-FFF2-40B4-BE49-F238E27FC236}">
                    <a16:creationId xmlns:a16="http://schemas.microsoft.com/office/drawing/2014/main" id="{5162E607-89E2-40D2-942F-CC8A4B873DD4}"/>
                  </a:ext>
                </a:extLst>
              </p:cNvPr>
              <p:cNvSpPr>
                <a:spLocks/>
              </p:cNvSpPr>
              <p:nvPr/>
            </p:nvSpPr>
            <p:spPr bwMode="auto">
              <a:xfrm>
                <a:off x="5473700" y="903288"/>
                <a:ext cx="101600" cy="100013"/>
              </a:xfrm>
              <a:custGeom>
                <a:avLst/>
                <a:gdLst>
                  <a:gd name="T0" fmla="*/ 22 w 30"/>
                  <a:gd name="T1" fmla="*/ 28 h 29"/>
                  <a:gd name="T2" fmla="*/ 29 w 30"/>
                  <a:gd name="T3" fmla="*/ 17 h 29"/>
                  <a:gd name="T4" fmla="*/ 26 w 30"/>
                  <a:gd name="T5" fmla="*/ 5 h 29"/>
                  <a:gd name="T6" fmla="*/ 25 w 30"/>
                  <a:gd name="T7" fmla="*/ 4 h 29"/>
                  <a:gd name="T8" fmla="*/ 25 w 30"/>
                  <a:gd name="T9" fmla="*/ 4 h 29"/>
                  <a:gd name="T10" fmla="*/ 17 w 30"/>
                  <a:gd name="T11" fmla="*/ 1 h 29"/>
                  <a:gd name="T12" fmla="*/ 1 w 30"/>
                  <a:gd name="T13" fmla="*/ 13 h 29"/>
                  <a:gd name="T14" fmla="*/ 14 w 30"/>
                  <a:gd name="T15" fmla="*/ 29 h 29"/>
                  <a:gd name="T16" fmla="*/ 22 w 30"/>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9">
                    <a:moveTo>
                      <a:pt x="22" y="28"/>
                    </a:moveTo>
                    <a:cubicBezTo>
                      <a:pt x="26" y="25"/>
                      <a:pt x="26" y="18"/>
                      <a:pt x="29" y="17"/>
                    </a:cubicBezTo>
                    <a:cubicBezTo>
                      <a:pt x="29" y="17"/>
                      <a:pt x="30" y="11"/>
                      <a:pt x="26" y="5"/>
                    </a:cubicBezTo>
                    <a:cubicBezTo>
                      <a:pt x="26" y="5"/>
                      <a:pt x="25" y="4"/>
                      <a:pt x="25" y="4"/>
                    </a:cubicBezTo>
                    <a:cubicBezTo>
                      <a:pt x="25" y="4"/>
                      <a:pt x="25" y="4"/>
                      <a:pt x="25" y="4"/>
                    </a:cubicBezTo>
                    <a:cubicBezTo>
                      <a:pt x="22" y="2"/>
                      <a:pt x="20" y="1"/>
                      <a:pt x="17" y="1"/>
                    </a:cubicBezTo>
                    <a:cubicBezTo>
                      <a:pt x="9" y="0"/>
                      <a:pt x="2" y="5"/>
                      <a:pt x="1" y="13"/>
                    </a:cubicBezTo>
                    <a:cubicBezTo>
                      <a:pt x="0" y="21"/>
                      <a:pt x="6" y="28"/>
                      <a:pt x="14" y="29"/>
                    </a:cubicBezTo>
                    <a:cubicBezTo>
                      <a:pt x="17" y="29"/>
                      <a:pt x="19" y="29"/>
                      <a:pt x="22" y="28"/>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5">
                <a:extLst>
                  <a:ext uri="{FF2B5EF4-FFF2-40B4-BE49-F238E27FC236}">
                    <a16:creationId xmlns:a16="http://schemas.microsoft.com/office/drawing/2014/main" id="{EF1560D5-604C-44D1-A52E-DDFDE9B8B866}"/>
                  </a:ext>
                </a:extLst>
              </p:cNvPr>
              <p:cNvSpPr>
                <a:spLocks/>
              </p:cNvSpPr>
              <p:nvPr/>
            </p:nvSpPr>
            <p:spPr bwMode="auto">
              <a:xfrm>
                <a:off x="5372100" y="814388"/>
                <a:ext cx="111125" cy="112713"/>
              </a:xfrm>
              <a:custGeom>
                <a:avLst/>
                <a:gdLst>
                  <a:gd name="T0" fmla="*/ 16 w 33"/>
                  <a:gd name="T1" fmla="*/ 33 h 33"/>
                  <a:gd name="T2" fmla="*/ 22 w 33"/>
                  <a:gd name="T3" fmla="*/ 32 h 33"/>
                  <a:gd name="T4" fmla="*/ 23 w 33"/>
                  <a:gd name="T5" fmla="*/ 31 h 33"/>
                  <a:gd name="T6" fmla="*/ 23 w 33"/>
                  <a:gd name="T7" fmla="*/ 28 h 33"/>
                  <a:gd name="T8" fmla="*/ 24 w 33"/>
                  <a:gd name="T9" fmla="*/ 28 h 33"/>
                  <a:gd name="T10" fmla="*/ 24 w 33"/>
                  <a:gd name="T11" fmla="*/ 28 h 33"/>
                  <a:gd name="T12" fmla="*/ 26 w 33"/>
                  <a:gd name="T13" fmla="*/ 26 h 33"/>
                  <a:gd name="T14" fmla="*/ 26 w 33"/>
                  <a:gd name="T15" fmla="*/ 26 h 33"/>
                  <a:gd name="T16" fmla="*/ 27 w 33"/>
                  <a:gd name="T17" fmla="*/ 26 h 33"/>
                  <a:gd name="T18" fmla="*/ 29 w 33"/>
                  <a:gd name="T19" fmla="*/ 26 h 33"/>
                  <a:gd name="T20" fmla="*/ 31 w 33"/>
                  <a:gd name="T21" fmla="*/ 26 h 33"/>
                  <a:gd name="T22" fmla="*/ 33 w 33"/>
                  <a:gd name="T23" fmla="*/ 20 h 33"/>
                  <a:gd name="T24" fmla="*/ 32 w 33"/>
                  <a:gd name="T25" fmla="*/ 18 h 33"/>
                  <a:gd name="T26" fmla="*/ 30 w 33"/>
                  <a:gd name="T27" fmla="*/ 17 h 33"/>
                  <a:gd name="T28" fmla="*/ 30 w 33"/>
                  <a:gd name="T29" fmla="*/ 16 h 33"/>
                  <a:gd name="T30" fmla="*/ 29 w 33"/>
                  <a:gd name="T31" fmla="*/ 14 h 33"/>
                  <a:gd name="T32" fmla="*/ 29 w 33"/>
                  <a:gd name="T33" fmla="*/ 13 h 33"/>
                  <a:gd name="T34" fmla="*/ 31 w 33"/>
                  <a:gd name="T35" fmla="*/ 11 h 33"/>
                  <a:gd name="T36" fmla="*/ 31 w 33"/>
                  <a:gd name="T37" fmla="*/ 9 h 33"/>
                  <a:gd name="T38" fmla="*/ 27 w 33"/>
                  <a:gd name="T39" fmla="*/ 4 h 33"/>
                  <a:gd name="T40" fmla="*/ 26 w 33"/>
                  <a:gd name="T41" fmla="*/ 4 h 33"/>
                  <a:gd name="T42" fmla="*/ 23 w 33"/>
                  <a:gd name="T43" fmla="*/ 5 h 33"/>
                  <a:gd name="T44" fmla="*/ 22 w 33"/>
                  <a:gd name="T45" fmla="*/ 5 h 33"/>
                  <a:gd name="T46" fmla="*/ 21 w 33"/>
                  <a:gd name="T47" fmla="*/ 4 h 33"/>
                  <a:gd name="T48" fmla="*/ 19 w 33"/>
                  <a:gd name="T49" fmla="*/ 4 h 33"/>
                  <a:gd name="T50" fmla="*/ 19 w 33"/>
                  <a:gd name="T51" fmla="*/ 1 h 33"/>
                  <a:gd name="T52" fmla="*/ 17 w 33"/>
                  <a:gd name="T53" fmla="*/ 0 h 33"/>
                  <a:gd name="T54" fmla="*/ 11 w 33"/>
                  <a:gd name="T55" fmla="*/ 1 h 33"/>
                  <a:gd name="T56" fmla="*/ 10 w 33"/>
                  <a:gd name="T57" fmla="*/ 2 h 33"/>
                  <a:gd name="T58" fmla="*/ 10 w 33"/>
                  <a:gd name="T59" fmla="*/ 5 h 33"/>
                  <a:gd name="T60" fmla="*/ 9 w 33"/>
                  <a:gd name="T61" fmla="*/ 6 h 33"/>
                  <a:gd name="T62" fmla="*/ 9 w 33"/>
                  <a:gd name="T63" fmla="*/ 6 h 33"/>
                  <a:gd name="T64" fmla="*/ 8 w 33"/>
                  <a:gd name="T65" fmla="*/ 7 h 33"/>
                  <a:gd name="T66" fmla="*/ 8 w 33"/>
                  <a:gd name="T67" fmla="*/ 7 h 33"/>
                  <a:gd name="T68" fmla="*/ 7 w 33"/>
                  <a:gd name="T69" fmla="*/ 8 h 33"/>
                  <a:gd name="T70" fmla="*/ 4 w 33"/>
                  <a:gd name="T71" fmla="*/ 7 h 33"/>
                  <a:gd name="T72" fmla="*/ 3 w 33"/>
                  <a:gd name="T73" fmla="*/ 8 h 33"/>
                  <a:gd name="T74" fmla="*/ 0 w 33"/>
                  <a:gd name="T75" fmla="*/ 14 h 33"/>
                  <a:gd name="T76" fmla="*/ 1 w 33"/>
                  <a:gd name="T77" fmla="*/ 15 h 33"/>
                  <a:gd name="T78" fmla="*/ 3 w 33"/>
                  <a:gd name="T79" fmla="*/ 17 h 33"/>
                  <a:gd name="T80" fmla="*/ 4 w 33"/>
                  <a:gd name="T81" fmla="*/ 18 h 33"/>
                  <a:gd name="T82" fmla="*/ 4 w 33"/>
                  <a:gd name="T83" fmla="*/ 20 h 33"/>
                  <a:gd name="T84" fmla="*/ 4 w 33"/>
                  <a:gd name="T85" fmla="*/ 21 h 33"/>
                  <a:gd name="T86" fmla="*/ 2 w 33"/>
                  <a:gd name="T87" fmla="*/ 23 h 33"/>
                  <a:gd name="T88" fmla="*/ 2 w 33"/>
                  <a:gd name="T89" fmla="*/ 24 h 33"/>
                  <a:gd name="T90" fmla="*/ 6 w 33"/>
                  <a:gd name="T91" fmla="*/ 29 h 33"/>
                  <a:gd name="T92" fmla="*/ 8 w 33"/>
                  <a:gd name="T93" fmla="*/ 30 h 33"/>
                  <a:gd name="T94" fmla="*/ 10 w 33"/>
                  <a:gd name="T95" fmla="*/ 28 h 33"/>
                  <a:gd name="T96" fmla="*/ 11 w 33"/>
                  <a:gd name="T97" fmla="*/ 28 h 33"/>
                  <a:gd name="T98" fmla="*/ 13 w 33"/>
                  <a:gd name="T99" fmla="*/ 29 h 33"/>
                  <a:gd name="T100" fmla="*/ 14 w 33"/>
                  <a:gd name="T101" fmla="*/ 30 h 33"/>
                  <a:gd name="T102" fmla="*/ 15 w 33"/>
                  <a:gd name="T103" fmla="*/ 32 h 33"/>
                  <a:gd name="T104" fmla="*/ 16 w 33"/>
                  <a:gd name="T10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33">
                    <a:moveTo>
                      <a:pt x="16" y="33"/>
                    </a:moveTo>
                    <a:cubicBezTo>
                      <a:pt x="18" y="33"/>
                      <a:pt x="20" y="33"/>
                      <a:pt x="22" y="32"/>
                    </a:cubicBezTo>
                    <a:cubicBezTo>
                      <a:pt x="23" y="32"/>
                      <a:pt x="23" y="32"/>
                      <a:pt x="23" y="31"/>
                    </a:cubicBezTo>
                    <a:cubicBezTo>
                      <a:pt x="23" y="30"/>
                      <a:pt x="23" y="29"/>
                      <a:pt x="23" y="28"/>
                    </a:cubicBezTo>
                    <a:cubicBezTo>
                      <a:pt x="23" y="28"/>
                      <a:pt x="24" y="28"/>
                      <a:pt x="24" y="28"/>
                    </a:cubicBezTo>
                    <a:cubicBezTo>
                      <a:pt x="24" y="28"/>
                      <a:pt x="24" y="28"/>
                      <a:pt x="24" y="28"/>
                    </a:cubicBezTo>
                    <a:cubicBezTo>
                      <a:pt x="25" y="27"/>
                      <a:pt x="25" y="27"/>
                      <a:pt x="26" y="26"/>
                    </a:cubicBezTo>
                    <a:cubicBezTo>
                      <a:pt x="26" y="26"/>
                      <a:pt x="26" y="26"/>
                      <a:pt x="26" y="26"/>
                    </a:cubicBezTo>
                    <a:cubicBezTo>
                      <a:pt x="26" y="26"/>
                      <a:pt x="26" y="26"/>
                      <a:pt x="27" y="26"/>
                    </a:cubicBezTo>
                    <a:cubicBezTo>
                      <a:pt x="27" y="26"/>
                      <a:pt x="28" y="26"/>
                      <a:pt x="29" y="26"/>
                    </a:cubicBezTo>
                    <a:cubicBezTo>
                      <a:pt x="30" y="26"/>
                      <a:pt x="30" y="26"/>
                      <a:pt x="31" y="26"/>
                    </a:cubicBezTo>
                    <a:cubicBezTo>
                      <a:pt x="31" y="24"/>
                      <a:pt x="32" y="22"/>
                      <a:pt x="33" y="20"/>
                    </a:cubicBezTo>
                    <a:cubicBezTo>
                      <a:pt x="33" y="19"/>
                      <a:pt x="33" y="19"/>
                      <a:pt x="32" y="18"/>
                    </a:cubicBezTo>
                    <a:cubicBezTo>
                      <a:pt x="31" y="18"/>
                      <a:pt x="30" y="17"/>
                      <a:pt x="30" y="17"/>
                    </a:cubicBezTo>
                    <a:cubicBezTo>
                      <a:pt x="30" y="17"/>
                      <a:pt x="30" y="16"/>
                      <a:pt x="30" y="16"/>
                    </a:cubicBezTo>
                    <a:cubicBezTo>
                      <a:pt x="30" y="15"/>
                      <a:pt x="30" y="15"/>
                      <a:pt x="29" y="14"/>
                    </a:cubicBezTo>
                    <a:cubicBezTo>
                      <a:pt x="29" y="13"/>
                      <a:pt x="29" y="13"/>
                      <a:pt x="29" y="13"/>
                    </a:cubicBezTo>
                    <a:cubicBezTo>
                      <a:pt x="30" y="12"/>
                      <a:pt x="30" y="12"/>
                      <a:pt x="31" y="11"/>
                    </a:cubicBezTo>
                    <a:cubicBezTo>
                      <a:pt x="32" y="10"/>
                      <a:pt x="32" y="10"/>
                      <a:pt x="31" y="9"/>
                    </a:cubicBezTo>
                    <a:cubicBezTo>
                      <a:pt x="27" y="4"/>
                      <a:pt x="27" y="4"/>
                      <a:pt x="27" y="4"/>
                    </a:cubicBezTo>
                    <a:cubicBezTo>
                      <a:pt x="27" y="4"/>
                      <a:pt x="26" y="4"/>
                      <a:pt x="26" y="4"/>
                    </a:cubicBezTo>
                    <a:cubicBezTo>
                      <a:pt x="25" y="5"/>
                      <a:pt x="24" y="5"/>
                      <a:pt x="23" y="5"/>
                    </a:cubicBezTo>
                    <a:cubicBezTo>
                      <a:pt x="23" y="5"/>
                      <a:pt x="23" y="5"/>
                      <a:pt x="22" y="5"/>
                    </a:cubicBezTo>
                    <a:cubicBezTo>
                      <a:pt x="22" y="5"/>
                      <a:pt x="21" y="5"/>
                      <a:pt x="21" y="4"/>
                    </a:cubicBezTo>
                    <a:cubicBezTo>
                      <a:pt x="20" y="4"/>
                      <a:pt x="20" y="4"/>
                      <a:pt x="19" y="4"/>
                    </a:cubicBezTo>
                    <a:cubicBezTo>
                      <a:pt x="19" y="3"/>
                      <a:pt x="19" y="2"/>
                      <a:pt x="19" y="1"/>
                    </a:cubicBezTo>
                    <a:cubicBezTo>
                      <a:pt x="18" y="1"/>
                      <a:pt x="18" y="0"/>
                      <a:pt x="17" y="0"/>
                    </a:cubicBezTo>
                    <a:cubicBezTo>
                      <a:pt x="15" y="1"/>
                      <a:pt x="13" y="1"/>
                      <a:pt x="11" y="1"/>
                    </a:cubicBezTo>
                    <a:cubicBezTo>
                      <a:pt x="11" y="1"/>
                      <a:pt x="10" y="2"/>
                      <a:pt x="10" y="2"/>
                    </a:cubicBezTo>
                    <a:cubicBezTo>
                      <a:pt x="10" y="4"/>
                      <a:pt x="10" y="5"/>
                      <a:pt x="10" y="5"/>
                    </a:cubicBezTo>
                    <a:cubicBezTo>
                      <a:pt x="10" y="6"/>
                      <a:pt x="10" y="6"/>
                      <a:pt x="9" y="6"/>
                    </a:cubicBezTo>
                    <a:cubicBezTo>
                      <a:pt x="9" y="6"/>
                      <a:pt x="9" y="6"/>
                      <a:pt x="9" y="6"/>
                    </a:cubicBezTo>
                    <a:cubicBezTo>
                      <a:pt x="9" y="6"/>
                      <a:pt x="8" y="7"/>
                      <a:pt x="8" y="7"/>
                    </a:cubicBezTo>
                    <a:cubicBezTo>
                      <a:pt x="8" y="7"/>
                      <a:pt x="8" y="7"/>
                      <a:pt x="8" y="7"/>
                    </a:cubicBezTo>
                    <a:cubicBezTo>
                      <a:pt x="8" y="8"/>
                      <a:pt x="7" y="8"/>
                      <a:pt x="7" y="8"/>
                    </a:cubicBezTo>
                    <a:cubicBezTo>
                      <a:pt x="6" y="8"/>
                      <a:pt x="5" y="8"/>
                      <a:pt x="4" y="7"/>
                    </a:cubicBezTo>
                    <a:cubicBezTo>
                      <a:pt x="4" y="7"/>
                      <a:pt x="3" y="7"/>
                      <a:pt x="3" y="8"/>
                    </a:cubicBezTo>
                    <a:cubicBezTo>
                      <a:pt x="2" y="10"/>
                      <a:pt x="1" y="12"/>
                      <a:pt x="0" y="14"/>
                    </a:cubicBezTo>
                    <a:cubicBezTo>
                      <a:pt x="0" y="14"/>
                      <a:pt x="1" y="15"/>
                      <a:pt x="1" y="15"/>
                    </a:cubicBezTo>
                    <a:cubicBezTo>
                      <a:pt x="2" y="16"/>
                      <a:pt x="3" y="16"/>
                      <a:pt x="3" y="17"/>
                    </a:cubicBezTo>
                    <a:cubicBezTo>
                      <a:pt x="4" y="17"/>
                      <a:pt x="4" y="17"/>
                      <a:pt x="4" y="18"/>
                    </a:cubicBezTo>
                    <a:cubicBezTo>
                      <a:pt x="4" y="18"/>
                      <a:pt x="4" y="19"/>
                      <a:pt x="4" y="20"/>
                    </a:cubicBezTo>
                    <a:cubicBezTo>
                      <a:pt x="4" y="20"/>
                      <a:pt x="4" y="21"/>
                      <a:pt x="4" y="21"/>
                    </a:cubicBezTo>
                    <a:cubicBezTo>
                      <a:pt x="4" y="21"/>
                      <a:pt x="3" y="22"/>
                      <a:pt x="2" y="23"/>
                    </a:cubicBezTo>
                    <a:cubicBezTo>
                      <a:pt x="2" y="23"/>
                      <a:pt x="2" y="24"/>
                      <a:pt x="2" y="24"/>
                    </a:cubicBezTo>
                    <a:cubicBezTo>
                      <a:pt x="6" y="29"/>
                      <a:pt x="6" y="29"/>
                      <a:pt x="6" y="29"/>
                    </a:cubicBezTo>
                    <a:cubicBezTo>
                      <a:pt x="6" y="30"/>
                      <a:pt x="7" y="30"/>
                      <a:pt x="8" y="30"/>
                    </a:cubicBezTo>
                    <a:cubicBezTo>
                      <a:pt x="9" y="29"/>
                      <a:pt x="10" y="28"/>
                      <a:pt x="10" y="28"/>
                    </a:cubicBezTo>
                    <a:cubicBezTo>
                      <a:pt x="10" y="28"/>
                      <a:pt x="11" y="28"/>
                      <a:pt x="11" y="28"/>
                    </a:cubicBezTo>
                    <a:cubicBezTo>
                      <a:pt x="12" y="29"/>
                      <a:pt x="12" y="29"/>
                      <a:pt x="13" y="29"/>
                    </a:cubicBezTo>
                    <a:cubicBezTo>
                      <a:pt x="13" y="29"/>
                      <a:pt x="14" y="29"/>
                      <a:pt x="14" y="30"/>
                    </a:cubicBezTo>
                    <a:cubicBezTo>
                      <a:pt x="14" y="30"/>
                      <a:pt x="14" y="31"/>
                      <a:pt x="15" y="32"/>
                    </a:cubicBezTo>
                    <a:cubicBezTo>
                      <a:pt x="15" y="33"/>
                      <a:pt x="15" y="33"/>
                      <a:pt x="16" y="33"/>
                    </a:cubicBez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96">
                <a:extLst>
                  <a:ext uri="{FF2B5EF4-FFF2-40B4-BE49-F238E27FC236}">
                    <a16:creationId xmlns:a16="http://schemas.microsoft.com/office/drawing/2014/main" id="{108669A2-0BBD-444B-A1E6-2A4BDE9EC03F}"/>
                  </a:ext>
                </a:extLst>
              </p:cNvPr>
              <p:cNvSpPr>
                <a:spLocks/>
              </p:cNvSpPr>
              <p:nvPr/>
            </p:nvSpPr>
            <p:spPr bwMode="auto">
              <a:xfrm>
                <a:off x="5392738" y="835026"/>
                <a:ext cx="74613" cy="71438"/>
              </a:xfrm>
              <a:custGeom>
                <a:avLst/>
                <a:gdLst>
                  <a:gd name="T0" fmla="*/ 16 w 22"/>
                  <a:gd name="T1" fmla="*/ 20 h 21"/>
                  <a:gd name="T2" fmla="*/ 21 w 22"/>
                  <a:gd name="T3" fmla="*/ 13 h 21"/>
                  <a:gd name="T4" fmla="*/ 18 w 22"/>
                  <a:gd name="T5" fmla="*/ 4 h 21"/>
                  <a:gd name="T6" fmla="*/ 18 w 22"/>
                  <a:gd name="T7" fmla="*/ 3 h 21"/>
                  <a:gd name="T8" fmla="*/ 18 w 22"/>
                  <a:gd name="T9" fmla="*/ 3 h 21"/>
                  <a:gd name="T10" fmla="*/ 12 w 22"/>
                  <a:gd name="T11" fmla="*/ 1 h 21"/>
                  <a:gd name="T12" fmla="*/ 1 w 22"/>
                  <a:gd name="T13" fmla="*/ 10 h 21"/>
                  <a:gd name="T14" fmla="*/ 10 w 22"/>
                  <a:gd name="T15" fmla="*/ 21 h 21"/>
                  <a:gd name="T16" fmla="*/ 16 w 22"/>
                  <a:gd name="T17"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1">
                    <a:moveTo>
                      <a:pt x="16" y="20"/>
                    </a:moveTo>
                    <a:cubicBezTo>
                      <a:pt x="19" y="18"/>
                      <a:pt x="19" y="13"/>
                      <a:pt x="21" y="13"/>
                    </a:cubicBezTo>
                    <a:cubicBezTo>
                      <a:pt x="21" y="13"/>
                      <a:pt x="22" y="8"/>
                      <a:pt x="18" y="4"/>
                    </a:cubicBezTo>
                    <a:cubicBezTo>
                      <a:pt x="18" y="4"/>
                      <a:pt x="18" y="3"/>
                      <a:pt x="18" y="3"/>
                    </a:cubicBezTo>
                    <a:cubicBezTo>
                      <a:pt x="18" y="3"/>
                      <a:pt x="18" y="3"/>
                      <a:pt x="18" y="3"/>
                    </a:cubicBezTo>
                    <a:cubicBezTo>
                      <a:pt x="16" y="1"/>
                      <a:pt x="14" y="1"/>
                      <a:pt x="12" y="1"/>
                    </a:cubicBezTo>
                    <a:cubicBezTo>
                      <a:pt x="6" y="0"/>
                      <a:pt x="1" y="4"/>
                      <a:pt x="1" y="10"/>
                    </a:cubicBezTo>
                    <a:cubicBezTo>
                      <a:pt x="0" y="15"/>
                      <a:pt x="4" y="20"/>
                      <a:pt x="10" y="21"/>
                    </a:cubicBezTo>
                    <a:cubicBezTo>
                      <a:pt x="12" y="21"/>
                      <a:pt x="14" y="21"/>
                      <a:pt x="16" y="20"/>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516462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7FC5-EF74-49EA-A125-1469B32342F2}"/>
              </a:ext>
            </a:extLst>
          </p:cNvPr>
          <p:cNvSpPr>
            <a:spLocks noGrp="1"/>
          </p:cNvSpPr>
          <p:nvPr>
            <p:ph type="title"/>
          </p:nvPr>
        </p:nvSpPr>
        <p:spPr/>
        <p:txBody>
          <a:bodyPr/>
          <a:lstStyle/>
          <a:p>
            <a:r>
              <a:rPr lang="nl-NL" dirty="0"/>
              <a:t>Flex-wrap</a:t>
            </a:r>
            <a:endParaRPr lang="en-US" dirty="0"/>
          </a:p>
        </p:txBody>
      </p:sp>
      <p:sp>
        <p:nvSpPr>
          <p:cNvPr id="3" name="Text Placeholder 2">
            <a:extLst>
              <a:ext uri="{FF2B5EF4-FFF2-40B4-BE49-F238E27FC236}">
                <a16:creationId xmlns:a16="http://schemas.microsoft.com/office/drawing/2014/main" id="{A95F8F75-1A93-489F-99E6-08F1624E7458}"/>
              </a:ext>
            </a:extLst>
          </p:cNvPr>
          <p:cNvSpPr>
            <a:spLocks noGrp="1"/>
          </p:cNvSpPr>
          <p:nvPr>
            <p:ph type="body" sz="quarter" idx="10"/>
          </p:nvPr>
        </p:nvSpPr>
        <p:spPr>
          <a:xfrm>
            <a:off x="227348" y="1196753"/>
            <a:ext cx="11700000" cy="5084800"/>
          </a:xfrm>
        </p:spPr>
        <p:txBody>
          <a:bodyPr/>
          <a:lstStyle/>
          <a:p>
            <a:endParaRPr lang="en-US" dirty="0"/>
          </a:p>
        </p:txBody>
      </p:sp>
      <p:pic>
        <p:nvPicPr>
          <p:cNvPr id="6" name="Picture 5">
            <a:extLst>
              <a:ext uri="{FF2B5EF4-FFF2-40B4-BE49-F238E27FC236}">
                <a16:creationId xmlns:a16="http://schemas.microsoft.com/office/drawing/2014/main" id="{158D8636-07C2-42FA-B8E5-B00B9B0E8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496" y="1340768"/>
            <a:ext cx="9217022" cy="4608511"/>
          </a:xfrm>
          <a:prstGeom prst="rect">
            <a:avLst/>
          </a:prstGeom>
        </p:spPr>
      </p:pic>
    </p:spTree>
    <p:extLst>
      <p:ext uri="{BB962C8B-B14F-4D97-AF65-F5344CB8AC3E}">
        <p14:creationId xmlns:p14="http://schemas.microsoft.com/office/powerpoint/2010/main" val="1000761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B028-9B45-4666-8ED9-1A92E383C8F6}"/>
              </a:ext>
            </a:extLst>
          </p:cNvPr>
          <p:cNvSpPr>
            <a:spLocks noGrp="1"/>
          </p:cNvSpPr>
          <p:nvPr>
            <p:ph type="title"/>
          </p:nvPr>
        </p:nvSpPr>
        <p:spPr/>
        <p:txBody>
          <a:bodyPr/>
          <a:lstStyle/>
          <a:p>
            <a:r>
              <a:rPr lang="en-US" dirty="0"/>
              <a:t>Align content</a:t>
            </a:r>
          </a:p>
        </p:txBody>
      </p:sp>
      <p:sp>
        <p:nvSpPr>
          <p:cNvPr id="3" name="Text Placeholder 2">
            <a:extLst>
              <a:ext uri="{FF2B5EF4-FFF2-40B4-BE49-F238E27FC236}">
                <a16:creationId xmlns:a16="http://schemas.microsoft.com/office/drawing/2014/main" id="{E5AD52F9-6545-4C58-91C7-3DC065CE64A6}"/>
              </a:ext>
            </a:extLst>
          </p:cNvPr>
          <p:cNvSpPr>
            <a:spLocks noGrp="1"/>
          </p:cNvSpPr>
          <p:nvPr>
            <p:ph type="body" sz="quarter" idx="10"/>
          </p:nvPr>
        </p:nvSpPr>
        <p:spPr>
          <a:xfrm>
            <a:off x="227348" y="1268761"/>
            <a:ext cx="11700000" cy="5012792"/>
          </a:xfrm>
        </p:spPr>
        <p:txBody>
          <a:bodyPr/>
          <a:lstStyle/>
          <a:p>
            <a:r>
              <a:rPr lang="en-US" dirty="0"/>
              <a:t>This property aligns a flex container's lines within when there is extra space in the cross-axis.</a:t>
            </a:r>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r>
              <a:rPr lang="en-US" dirty="0"/>
              <a:t>	 This property has no effect when there is only one line of flex items</a:t>
            </a:r>
          </a:p>
          <a:p>
            <a:r>
              <a:rPr lang="en-US" dirty="0"/>
              <a:t>	 Note: Browser support.</a:t>
            </a:r>
          </a:p>
          <a:p>
            <a:endParaRPr lang="en-US" dirty="0"/>
          </a:p>
        </p:txBody>
      </p:sp>
      <p:grpSp>
        <p:nvGrpSpPr>
          <p:cNvPr id="5" name="Groupe 14">
            <a:extLst>
              <a:ext uri="{FF2B5EF4-FFF2-40B4-BE49-F238E27FC236}">
                <a16:creationId xmlns:a16="http://schemas.microsoft.com/office/drawing/2014/main" id="{71BDFC49-36C1-4E09-BA9A-6FD338B7D0EA}"/>
              </a:ext>
            </a:extLst>
          </p:cNvPr>
          <p:cNvGrpSpPr>
            <a:grpSpLocks noChangeAspect="1"/>
          </p:cNvGrpSpPr>
          <p:nvPr/>
        </p:nvGrpSpPr>
        <p:grpSpPr>
          <a:xfrm>
            <a:off x="407368" y="5157192"/>
            <a:ext cx="720080" cy="678042"/>
            <a:chOff x="-1058058" y="3704479"/>
            <a:chExt cx="911529" cy="858315"/>
          </a:xfrm>
        </p:grpSpPr>
        <p:sp>
          <p:nvSpPr>
            <p:cNvPr id="6" name="Freeform 171">
              <a:extLst>
                <a:ext uri="{FF2B5EF4-FFF2-40B4-BE49-F238E27FC236}">
                  <a16:creationId xmlns:a16="http://schemas.microsoft.com/office/drawing/2014/main" id="{08CB0770-1A7A-4498-B6FB-0CEC9045FCDD}"/>
                </a:ext>
              </a:extLst>
            </p:cNvPr>
            <p:cNvSpPr>
              <a:spLocks/>
            </p:cNvSpPr>
            <p:nvPr/>
          </p:nvSpPr>
          <p:spPr bwMode="auto">
            <a:xfrm>
              <a:off x="-1058058" y="3704479"/>
              <a:ext cx="911529" cy="858315"/>
            </a:xfrm>
            <a:custGeom>
              <a:avLst/>
              <a:gdLst>
                <a:gd name="T0" fmla="*/ 63 w 439"/>
                <a:gd name="T1" fmla="*/ 321 h 410"/>
                <a:gd name="T2" fmla="*/ 106 w 439"/>
                <a:gd name="T3" fmla="*/ 61 h 410"/>
                <a:gd name="T4" fmla="*/ 377 w 439"/>
                <a:gd name="T5" fmla="*/ 98 h 410"/>
                <a:gd name="T6" fmla="*/ 328 w 439"/>
                <a:gd name="T7" fmla="*/ 348 h 410"/>
                <a:gd name="T8" fmla="*/ 63 w 439"/>
                <a:gd name="T9" fmla="*/ 321 h 410"/>
              </a:gdLst>
              <a:ahLst/>
              <a:cxnLst>
                <a:cxn ang="0">
                  <a:pos x="T0" y="T1"/>
                </a:cxn>
                <a:cxn ang="0">
                  <a:pos x="T2" y="T3"/>
                </a:cxn>
                <a:cxn ang="0">
                  <a:pos x="T4" y="T5"/>
                </a:cxn>
                <a:cxn ang="0">
                  <a:pos x="T6" y="T7"/>
                </a:cxn>
                <a:cxn ang="0">
                  <a:pos x="T8" y="T9"/>
                </a:cxn>
              </a:cxnLst>
              <a:rect l="0" t="0" r="r" b="b"/>
              <a:pathLst>
                <a:path w="439" h="410">
                  <a:moveTo>
                    <a:pt x="63" y="321"/>
                  </a:moveTo>
                  <a:cubicBezTo>
                    <a:pt x="0" y="238"/>
                    <a:pt x="19" y="123"/>
                    <a:pt x="106" y="61"/>
                  </a:cubicBezTo>
                  <a:cubicBezTo>
                    <a:pt x="192" y="0"/>
                    <a:pt x="313" y="17"/>
                    <a:pt x="377" y="98"/>
                  </a:cubicBezTo>
                  <a:cubicBezTo>
                    <a:pt x="439" y="182"/>
                    <a:pt x="413" y="287"/>
                    <a:pt x="328" y="348"/>
                  </a:cubicBezTo>
                  <a:cubicBezTo>
                    <a:pt x="241" y="410"/>
                    <a:pt x="127" y="403"/>
                    <a:pt x="63" y="321"/>
                  </a:cubicBezTo>
                </a:path>
              </a:pathLst>
            </a:custGeom>
            <a:solidFill>
              <a:srgbClr val="15636B"/>
            </a:solidFill>
            <a:ln>
              <a:noFill/>
            </a:ln>
          </p:spPr>
          <p:txBody>
            <a:bodyPr vert="horz" wrap="square" lIns="74295" tIns="37148" rIns="74295" bIns="37148" numCol="1" anchor="t" anchorCtr="0" compatLnSpc="1">
              <a:prstTxWarp prst="textNoShape">
                <a:avLst/>
              </a:prstTxWarp>
            </a:bodyPr>
            <a:lstStyle/>
            <a:p>
              <a:pPr defTabSz="742950"/>
              <a:endParaRPr lang="en-US" sz="1600">
                <a:solidFill>
                  <a:srgbClr val="000000"/>
                </a:solidFill>
                <a:latin typeface="Verdana"/>
              </a:endParaRPr>
            </a:p>
          </p:txBody>
        </p:sp>
        <p:sp>
          <p:nvSpPr>
            <p:cNvPr id="7" name="Freeform 26">
              <a:extLst>
                <a:ext uri="{FF2B5EF4-FFF2-40B4-BE49-F238E27FC236}">
                  <a16:creationId xmlns:a16="http://schemas.microsoft.com/office/drawing/2014/main" id="{C5894E7E-82B6-4053-BCD0-0585A4F6923C}"/>
                </a:ext>
              </a:extLst>
            </p:cNvPr>
            <p:cNvSpPr>
              <a:spLocks noEditPoints="1"/>
            </p:cNvSpPr>
            <p:nvPr/>
          </p:nvSpPr>
          <p:spPr bwMode="auto">
            <a:xfrm>
              <a:off x="-900051" y="3829728"/>
              <a:ext cx="571942" cy="502714"/>
            </a:xfrm>
            <a:custGeom>
              <a:avLst/>
              <a:gdLst>
                <a:gd name="T0" fmla="*/ 1734 w 1747"/>
                <a:gd name="T1" fmla="*/ 1404 h 1531"/>
                <a:gd name="T2" fmla="*/ 948 w 1747"/>
                <a:gd name="T3" fmla="*/ 42 h 1531"/>
                <a:gd name="T4" fmla="*/ 876 w 1747"/>
                <a:gd name="T5" fmla="*/ 0 h 1531"/>
                <a:gd name="T6" fmla="*/ 804 w 1747"/>
                <a:gd name="T7" fmla="*/ 42 h 1531"/>
                <a:gd name="T8" fmla="*/ 15 w 1747"/>
                <a:gd name="T9" fmla="*/ 1407 h 1531"/>
                <a:gd name="T10" fmla="*/ 15 w 1747"/>
                <a:gd name="T11" fmla="*/ 1490 h 1531"/>
                <a:gd name="T12" fmla="*/ 87 w 1747"/>
                <a:gd name="T13" fmla="*/ 1531 h 1531"/>
                <a:gd name="T14" fmla="*/ 1664 w 1747"/>
                <a:gd name="T15" fmla="*/ 1531 h 1531"/>
                <a:gd name="T16" fmla="*/ 1664 w 1747"/>
                <a:gd name="T17" fmla="*/ 1531 h 1531"/>
                <a:gd name="T18" fmla="*/ 1747 w 1747"/>
                <a:gd name="T19" fmla="*/ 1448 h 1531"/>
                <a:gd name="T20" fmla="*/ 1734 w 1747"/>
                <a:gd name="T21" fmla="*/ 1404 h 1531"/>
                <a:gd name="T22" fmla="*/ 231 w 1747"/>
                <a:gd name="T23" fmla="*/ 1366 h 1531"/>
                <a:gd name="T24" fmla="*/ 876 w 1747"/>
                <a:gd name="T25" fmla="*/ 250 h 1531"/>
                <a:gd name="T26" fmla="*/ 1520 w 1747"/>
                <a:gd name="T27" fmla="*/ 1366 h 1531"/>
                <a:gd name="T28" fmla="*/ 231 w 1747"/>
                <a:gd name="T29" fmla="*/ 1366 h 1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7" h="1531">
                  <a:moveTo>
                    <a:pt x="1734" y="1404"/>
                  </a:moveTo>
                  <a:cubicBezTo>
                    <a:pt x="948" y="42"/>
                    <a:pt x="948" y="42"/>
                    <a:pt x="948" y="42"/>
                  </a:cubicBezTo>
                  <a:cubicBezTo>
                    <a:pt x="933" y="16"/>
                    <a:pt x="905" y="0"/>
                    <a:pt x="876" y="0"/>
                  </a:cubicBezTo>
                  <a:cubicBezTo>
                    <a:pt x="846" y="0"/>
                    <a:pt x="818" y="16"/>
                    <a:pt x="804" y="42"/>
                  </a:cubicBezTo>
                  <a:cubicBezTo>
                    <a:pt x="15" y="1407"/>
                    <a:pt x="15" y="1407"/>
                    <a:pt x="15" y="1407"/>
                  </a:cubicBezTo>
                  <a:cubicBezTo>
                    <a:pt x="0" y="1433"/>
                    <a:pt x="0" y="1464"/>
                    <a:pt x="15" y="1490"/>
                  </a:cubicBezTo>
                  <a:cubicBezTo>
                    <a:pt x="30" y="1516"/>
                    <a:pt x="58" y="1531"/>
                    <a:pt x="87" y="1531"/>
                  </a:cubicBezTo>
                  <a:cubicBezTo>
                    <a:pt x="1664" y="1531"/>
                    <a:pt x="1664" y="1531"/>
                    <a:pt x="1664" y="1531"/>
                  </a:cubicBezTo>
                  <a:cubicBezTo>
                    <a:pt x="1664" y="1531"/>
                    <a:pt x="1664" y="1531"/>
                    <a:pt x="1664" y="1531"/>
                  </a:cubicBezTo>
                  <a:cubicBezTo>
                    <a:pt x="1710" y="1531"/>
                    <a:pt x="1747" y="1494"/>
                    <a:pt x="1747" y="1448"/>
                  </a:cubicBezTo>
                  <a:cubicBezTo>
                    <a:pt x="1747" y="1432"/>
                    <a:pt x="1743" y="1417"/>
                    <a:pt x="1734" y="1404"/>
                  </a:cubicBezTo>
                  <a:close/>
                  <a:moveTo>
                    <a:pt x="231" y="1366"/>
                  </a:moveTo>
                  <a:cubicBezTo>
                    <a:pt x="876" y="250"/>
                    <a:pt x="876" y="250"/>
                    <a:pt x="876" y="250"/>
                  </a:cubicBezTo>
                  <a:cubicBezTo>
                    <a:pt x="1520" y="1366"/>
                    <a:pt x="1520" y="1366"/>
                    <a:pt x="1520" y="1366"/>
                  </a:cubicBezTo>
                  <a:lnTo>
                    <a:pt x="231" y="1366"/>
                  </a:lnTo>
                  <a:close/>
                </a:path>
              </a:pathLst>
            </a:custGeom>
            <a:solidFill>
              <a:schemeClr val="accent4"/>
            </a:solidFill>
            <a:ln w="9525">
              <a:noFill/>
              <a:round/>
              <a:headEnd/>
              <a:tailEnd/>
            </a:ln>
            <a:extLst/>
          </p:spPr>
          <p:txBody>
            <a:bodyPr vert="horz" wrap="square" lIns="91440" tIns="45720" rIns="91440" bIns="45720" numCol="1" anchor="ctr" anchorCtr="0" compatLnSpc="1">
              <a:prstTxWarp prst="textNoShape">
                <a:avLst/>
              </a:prstTxWarp>
            </a:bodyPr>
            <a:lstStyle/>
            <a:p>
              <a:pPr algn="ctr">
                <a:spcBef>
                  <a:spcPts val="1000"/>
                </a:spcBef>
              </a:pPr>
              <a:endParaRPr lang="en-IE" sz="3200" b="1" dirty="0">
                <a:solidFill>
                  <a:schemeClr val="bg1"/>
                </a:solidFill>
              </a:endParaRPr>
            </a:p>
          </p:txBody>
        </p:sp>
        <p:grpSp>
          <p:nvGrpSpPr>
            <p:cNvPr id="8" name="Groupe 13">
              <a:extLst>
                <a:ext uri="{FF2B5EF4-FFF2-40B4-BE49-F238E27FC236}">
                  <a16:creationId xmlns:a16="http://schemas.microsoft.com/office/drawing/2014/main" id="{91E61EE8-C850-4E54-893B-BA15725FA739}"/>
                </a:ext>
              </a:extLst>
            </p:cNvPr>
            <p:cNvGrpSpPr>
              <a:grpSpLocks noChangeAspect="1"/>
            </p:cNvGrpSpPr>
            <p:nvPr/>
          </p:nvGrpSpPr>
          <p:grpSpPr>
            <a:xfrm>
              <a:off x="-659195" y="3966579"/>
              <a:ext cx="84532" cy="288000"/>
              <a:chOff x="-687930" y="3942515"/>
              <a:chExt cx="120467" cy="410428"/>
            </a:xfrm>
            <a:solidFill>
              <a:schemeClr val="bg1"/>
            </a:solidFill>
          </p:grpSpPr>
          <p:sp>
            <p:nvSpPr>
              <p:cNvPr id="9" name="Freeform 112">
                <a:extLst>
                  <a:ext uri="{FF2B5EF4-FFF2-40B4-BE49-F238E27FC236}">
                    <a16:creationId xmlns:a16="http://schemas.microsoft.com/office/drawing/2014/main" id="{5074A87E-62F1-4E09-8607-AF8BDC4A89BE}"/>
                  </a:ext>
                </a:extLst>
              </p:cNvPr>
              <p:cNvSpPr>
                <a:spLocks/>
              </p:cNvSpPr>
              <p:nvPr/>
            </p:nvSpPr>
            <p:spPr bwMode="auto">
              <a:xfrm>
                <a:off x="-671121" y="3942515"/>
                <a:ext cx="86848" cy="284359"/>
              </a:xfrm>
              <a:custGeom>
                <a:avLst/>
                <a:gdLst>
                  <a:gd name="T0" fmla="*/ 0 w 26"/>
                  <a:gd name="T1" fmla="*/ 12 h 86"/>
                  <a:gd name="T2" fmla="*/ 26 w 26"/>
                  <a:gd name="T3" fmla="*/ 9 h 86"/>
                  <a:gd name="T4" fmla="*/ 26 w 26"/>
                  <a:gd name="T5" fmla="*/ 38 h 86"/>
                  <a:gd name="T6" fmla="*/ 25 w 26"/>
                  <a:gd name="T7" fmla="*/ 63 h 86"/>
                  <a:gd name="T8" fmla="*/ 22 w 26"/>
                  <a:gd name="T9" fmla="*/ 86 h 86"/>
                  <a:gd name="T10" fmla="*/ 4 w 26"/>
                  <a:gd name="T11" fmla="*/ 86 h 86"/>
                  <a:gd name="T12" fmla="*/ 1 w 26"/>
                  <a:gd name="T13" fmla="*/ 63 h 86"/>
                  <a:gd name="T14" fmla="*/ 0 w 26"/>
                  <a:gd name="T15" fmla="*/ 38 h 86"/>
                  <a:gd name="T16" fmla="*/ 0 w 26"/>
                  <a:gd name="T17" fmla="*/ 16 h 86"/>
                  <a:gd name="T18" fmla="*/ 0 w 26"/>
                  <a:gd name="T19"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6">
                    <a:moveTo>
                      <a:pt x="0" y="12"/>
                    </a:moveTo>
                    <a:cubicBezTo>
                      <a:pt x="0" y="0"/>
                      <a:pt x="25" y="9"/>
                      <a:pt x="26" y="9"/>
                    </a:cubicBezTo>
                    <a:cubicBezTo>
                      <a:pt x="26" y="11"/>
                      <a:pt x="26" y="38"/>
                      <a:pt x="26" y="38"/>
                    </a:cubicBezTo>
                    <a:cubicBezTo>
                      <a:pt x="26" y="47"/>
                      <a:pt x="26" y="55"/>
                      <a:pt x="25" y="63"/>
                    </a:cubicBezTo>
                    <a:cubicBezTo>
                      <a:pt x="24" y="70"/>
                      <a:pt x="23" y="78"/>
                      <a:pt x="22" y="86"/>
                    </a:cubicBezTo>
                    <a:cubicBezTo>
                      <a:pt x="4" y="86"/>
                      <a:pt x="4" y="86"/>
                      <a:pt x="4" y="86"/>
                    </a:cubicBezTo>
                    <a:cubicBezTo>
                      <a:pt x="2" y="78"/>
                      <a:pt x="2" y="70"/>
                      <a:pt x="1" y="63"/>
                    </a:cubicBezTo>
                    <a:cubicBezTo>
                      <a:pt x="0" y="55"/>
                      <a:pt x="0" y="47"/>
                      <a:pt x="0" y="38"/>
                    </a:cubicBezTo>
                    <a:cubicBezTo>
                      <a:pt x="0" y="16"/>
                      <a:pt x="0" y="16"/>
                      <a:pt x="0" y="16"/>
                    </a:cubicBezTo>
                    <a:cubicBezTo>
                      <a:pt x="0" y="16"/>
                      <a:pt x="0" y="19"/>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13">
                <a:extLst>
                  <a:ext uri="{FF2B5EF4-FFF2-40B4-BE49-F238E27FC236}">
                    <a16:creationId xmlns:a16="http://schemas.microsoft.com/office/drawing/2014/main" id="{6AD85BBB-1B5A-4768-A687-983B04171BBF}"/>
                  </a:ext>
                </a:extLst>
              </p:cNvPr>
              <p:cNvSpPr>
                <a:spLocks/>
              </p:cNvSpPr>
              <p:nvPr/>
            </p:nvSpPr>
            <p:spPr bwMode="auto">
              <a:xfrm>
                <a:off x="-687930" y="4243682"/>
                <a:ext cx="120467" cy="109261"/>
              </a:xfrm>
              <a:custGeom>
                <a:avLst/>
                <a:gdLst>
                  <a:gd name="T0" fmla="*/ 5 w 36"/>
                  <a:gd name="T1" fmla="*/ 25 h 33"/>
                  <a:gd name="T2" fmla="*/ 9 w 36"/>
                  <a:gd name="T3" fmla="*/ 5 h 33"/>
                  <a:gd name="T4" fmla="*/ 30 w 36"/>
                  <a:gd name="T5" fmla="*/ 8 h 33"/>
                  <a:gd name="T6" fmla="*/ 27 w 36"/>
                  <a:gd name="T7" fmla="*/ 28 h 33"/>
                  <a:gd name="T8" fmla="*/ 5 w 36"/>
                  <a:gd name="T9" fmla="*/ 25 h 33"/>
                </a:gdLst>
                <a:ahLst/>
                <a:cxnLst>
                  <a:cxn ang="0">
                    <a:pos x="T0" y="T1"/>
                  </a:cxn>
                  <a:cxn ang="0">
                    <a:pos x="T2" y="T3"/>
                  </a:cxn>
                  <a:cxn ang="0">
                    <a:pos x="T4" y="T5"/>
                  </a:cxn>
                  <a:cxn ang="0">
                    <a:pos x="T6" y="T7"/>
                  </a:cxn>
                  <a:cxn ang="0">
                    <a:pos x="T8" y="T9"/>
                  </a:cxn>
                </a:cxnLst>
                <a:rect l="0" t="0" r="r" b="b"/>
                <a:pathLst>
                  <a:path w="36" h="33">
                    <a:moveTo>
                      <a:pt x="5" y="25"/>
                    </a:moveTo>
                    <a:cubicBezTo>
                      <a:pt x="0" y="19"/>
                      <a:pt x="2" y="9"/>
                      <a:pt x="9" y="5"/>
                    </a:cubicBezTo>
                    <a:cubicBezTo>
                      <a:pt x="16" y="0"/>
                      <a:pt x="25" y="1"/>
                      <a:pt x="30" y="8"/>
                    </a:cubicBezTo>
                    <a:cubicBezTo>
                      <a:pt x="36" y="14"/>
                      <a:pt x="33" y="23"/>
                      <a:pt x="27" y="28"/>
                    </a:cubicBezTo>
                    <a:cubicBezTo>
                      <a:pt x="20" y="33"/>
                      <a:pt x="10" y="32"/>
                      <a:pt x="5"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pic>
        <p:nvPicPr>
          <p:cNvPr id="11" name="Picture 10">
            <a:extLst>
              <a:ext uri="{FF2B5EF4-FFF2-40B4-BE49-F238E27FC236}">
                <a16:creationId xmlns:a16="http://schemas.microsoft.com/office/drawing/2014/main" id="{DA671D88-92CC-4397-BCA3-89FD8AF5DDDC}"/>
              </a:ext>
            </a:extLst>
          </p:cNvPr>
          <p:cNvPicPr>
            <a:picLocks noChangeAspect="1"/>
          </p:cNvPicPr>
          <p:nvPr/>
        </p:nvPicPr>
        <p:blipFill>
          <a:blip r:embed="rId2"/>
          <a:stretch>
            <a:fillRect/>
          </a:stretch>
        </p:blipFill>
        <p:spPr>
          <a:xfrm>
            <a:off x="264651" y="1967298"/>
            <a:ext cx="9313807" cy="1821742"/>
          </a:xfrm>
          <a:prstGeom prst="rect">
            <a:avLst/>
          </a:prstGeom>
        </p:spPr>
      </p:pic>
    </p:spTree>
    <p:extLst>
      <p:ext uri="{BB962C8B-B14F-4D97-AF65-F5344CB8AC3E}">
        <p14:creationId xmlns:p14="http://schemas.microsoft.com/office/powerpoint/2010/main" val="529271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2A8B4-78E3-475B-905D-7980FAFFD96A}"/>
              </a:ext>
            </a:extLst>
          </p:cNvPr>
          <p:cNvSpPr>
            <a:spLocks noGrp="1"/>
          </p:cNvSpPr>
          <p:nvPr>
            <p:ph type="title"/>
          </p:nvPr>
        </p:nvSpPr>
        <p:spPr/>
        <p:txBody>
          <a:bodyPr/>
          <a:lstStyle/>
          <a:p>
            <a:r>
              <a:rPr lang="en-US" dirty="0"/>
              <a:t>Align content</a:t>
            </a:r>
          </a:p>
        </p:txBody>
      </p:sp>
      <p:sp>
        <p:nvSpPr>
          <p:cNvPr id="3" name="Text Placeholder 2">
            <a:extLst>
              <a:ext uri="{FF2B5EF4-FFF2-40B4-BE49-F238E27FC236}">
                <a16:creationId xmlns:a16="http://schemas.microsoft.com/office/drawing/2014/main" id="{53C33DD4-2661-459F-A57F-C34D03B34803}"/>
              </a:ext>
            </a:extLst>
          </p:cNvPr>
          <p:cNvSpPr>
            <a:spLocks noGrp="1"/>
          </p:cNvSpPr>
          <p:nvPr>
            <p:ph type="body" sz="quarter" idx="10"/>
          </p:nvPr>
        </p:nvSpPr>
        <p:spPr>
          <a:xfrm>
            <a:off x="227348" y="1340769"/>
            <a:ext cx="11700000" cy="4940784"/>
          </a:xfrm>
        </p:spPr>
        <p:txBody>
          <a:bodyPr/>
          <a:lstStyle/>
          <a:p>
            <a:endParaRPr lang="en-US" dirty="0"/>
          </a:p>
        </p:txBody>
      </p:sp>
      <p:pic>
        <p:nvPicPr>
          <p:cNvPr id="6" name="Picture 5">
            <a:extLst>
              <a:ext uri="{FF2B5EF4-FFF2-40B4-BE49-F238E27FC236}">
                <a16:creationId xmlns:a16="http://schemas.microsoft.com/office/drawing/2014/main" id="{AC5BA81C-4584-4EC2-92C9-80A85B60B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531" y="1084435"/>
            <a:ext cx="6805634" cy="5400600"/>
          </a:xfrm>
          <a:prstGeom prst="rect">
            <a:avLst/>
          </a:prstGeom>
        </p:spPr>
      </p:pic>
    </p:spTree>
    <p:extLst>
      <p:ext uri="{BB962C8B-B14F-4D97-AF65-F5344CB8AC3E}">
        <p14:creationId xmlns:p14="http://schemas.microsoft.com/office/powerpoint/2010/main" val="120038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dirty="0"/>
          </a:p>
          <a:p>
            <a:pPr lvl="1"/>
            <a:r>
              <a:rPr lang="en-US" dirty="0"/>
              <a:t>Flex-direction</a:t>
            </a:r>
          </a:p>
          <a:p>
            <a:pPr lvl="1"/>
            <a:r>
              <a:rPr lang="en-US" dirty="0"/>
              <a:t>Justify-content</a:t>
            </a:r>
          </a:p>
          <a:p>
            <a:pPr lvl="1"/>
            <a:r>
              <a:rPr lang="en-US" dirty="0"/>
              <a:t>Align-items</a:t>
            </a:r>
          </a:p>
          <a:p>
            <a:pPr lvl="1"/>
            <a:r>
              <a:rPr lang="en-US" dirty="0"/>
              <a:t>Flex-wrap</a:t>
            </a:r>
          </a:p>
          <a:p>
            <a:pPr lvl="1"/>
            <a:r>
              <a:rPr lang="en-US" dirty="0"/>
              <a:t>Flex-flow</a:t>
            </a:r>
          </a:p>
          <a:p>
            <a:pPr lvl="1"/>
            <a:r>
              <a:rPr lang="en-US" dirty="0"/>
              <a:t>Align-content</a:t>
            </a:r>
          </a:p>
          <a:p>
            <a:pPr lvl="1"/>
            <a:endParaRPr lang="en-US" dirty="0"/>
          </a:p>
          <a:p>
            <a:endParaRPr lang="en-GB" dirty="0"/>
          </a:p>
        </p:txBody>
      </p:sp>
      <p:sp>
        <p:nvSpPr>
          <p:cNvPr id="6" name="Text Placeholder 5"/>
          <p:cNvSpPr>
            <a:spLocks noGrp="1"/>
          </p:cNvSpPr>
          <p:nvPr>
            <p:ph type="body" sz="quarter" idx="12"/>
          </p:nvPr>
        </p:nvSpPr>
        <p:spPr/>
        <p:txBody>
          <a:bodyPr/>
          <a:lstStyle/>
          <a:p>
            <a:r>
              <a:rPr lang="en-US" dirty="0"/>
              <a:t>Container properties</a:t>
            </a:r>
          </a:p>
        </p:txBody>
      </p:sp>
      <p:sp>
        <p:nvSpPr>
          <p:cNvPr id="7" name="Text Placeholder 6"/>
          <p:cNvSpPr>
            <a:spLocks noGrp="1"/>
          </p:cNvSpPr>
          <p:nvPr>
            <p:ph type="body" sz="quarter" idx="13"/>
          </p:nvPr>
        </p:nvSpPr>
        <p:spPr/>
        <p:txBody>
          <a:bodyPr/>
          <a:lstStyle/>
          <a:p>
            <a:r>
              <a:rPr lang="en-US" dirty="0"/>
              <a:t>Properties that apply to each single item</a:t>
            </a:r>
          </a:p>
        </p:txBody>
      </p:sp>
      <p:sp>
        <p:nvSpPr>
          <p:cNvPr id="4" name="Title 3"/>
          <p:cNvSpPr>
            <a:spLocks noGrp="1"/>
          </p:cNvSpPr>
          <p:nvPr>
            <p:ph type="title"/>
          </p:nvPr>
        </p:nvSpPr>
        <p:spPr/>
        <p:txBody>
          <a:bodyPr/>
          <a:lstStyle/>
          <a:p>
            <a:r>
              <a:rPr lang="en-US" dirty="0"/>
              <a:t>Container and</a:t>
            </a:r>
            <a:br>
              <a:rPr lang="en-US" dirty="0"/>
            </a:br>
            <a:r>
              <a:rPr lang="en-US" dirty="0"/>
              <a:t>items properties</a:t>
            </a:r>
            <a:endParaRPr lang="en-GB" dirty="0"/>
          </a:p>
        </p:txBody>
      </p:sp>
      <p:sp>
        <p:nvSpPr>
          <p:cNvPr id="8" name="Text Placeholder 7"/>
          <p:cNvSpPr>
            <a:spLocks noGrp="1"/>
          </p:cNvSpPr>
          <p:nvPr>
            <p:ph type="body" sz="quarter" idx="14"/>
          </p:nvPr>
        </p:nvSpPr>
        <p:spPr>
          <a:xfrm>
            <a:off x="6474016" y="2205319"/>
            <a:ext cx="5341256" cy="4076234"/>
          </a:xfrm>
        </p:spPr>
        <p:txBody>
          <a:bodyPr/>
          <a:lstStyle/>
          <a:p>
            <a:endParaRPr lang="en-US" dirty="0"/>
          </a:p>
          <a:p>
            <a:pPr lvl="1"/>
            <a:r>
              <a:rPr lang="en-US" dirty="0"/>
              <a:t>Order</a:t>
            </a:r>
          </a:p>
          <a:p>
            <a:pPr lvl="1"/>
            <a:r>
              <a:rPr lang="en-US" dirty="0"/>
              <a:t>Align-self</a:t>
            </a:r>
          </a:p>
          <a:p>
            <a:pPr lvl="1"/>
            <a:r>
              <a:rPr lang="en-US" dirty="0"/>
              <a:t>Flex-grow</a:t>
            </a:r>
          </a:p>
          <a:p>
            <a:pPr lvl="1"/>
            <a:r>
              <a:rPr lang="en-US" dirty="0"/>
              <a:t>Flex-shrink</a:t>
            </a:r>
          </a:p>
          <a:p>
            <a:pPr lvl="1"/>
            <a:r>
              <a:rPr lang="en-US" dirty="0"/>
              <a:t>Flex-basis</a:t>
            </a:r>
          </a:p>
          <a:p>
            <a:pPr lvl="1"/>
            <a:r>
              <a:rPr lang="en-US" dirty="0"/>
              <a:t>Flex</a:t>
            </a:r>
          </a:p>
          <a:p>
            <a:pPr lvl="1">
              <a:buNone/>
            </a:pPr>
            <a:endParaRPr lang="en-US" dirty="0"/>
          </a:p>
          <a:p>
            <a:endParaRPr lang="en-GB" dirty="0"/>
          </a:p>
        </p:txBody>
      </p:sp>
      <p:cxnSp>
        <p:nvCxnSpPr>
          <p:cNvPr id="14" name="Straight Connector 13"/>
          <p:cNvCxnSpPr/>
          <p:nvPr/>
        </p:nvCxnSpPr>
        <p:spPr>
          <a:xfrm>
            <a:off x="6021311"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AE573-E0BA-4208-83F3-F0D15446995B}"/>
              </a:ext>
            </a:extLst>
          </p:cNvPr>
          <p:cNvSpPr>
            <a:spLocks noGrp="1"/>
          </p:cNvSpPr>
          <p:nvPr>
            <p:ph type="title"/>
          </p:nvPr>
        </p:nvSpPr>
        <p:spPr/>
        <p:txBody>
          <a:bodyPr/>
          <a:lstStyle/>
          <a:p>
            <a:r>
              <a:rPr lang="nl-NL" dirty="0"/>
              <a:t>Flex-grow</a:t>
            </a:r>
            <a:endParaRPr lang="en-US" dirty="0"/>
          </a:p>
        </p:txBody>
      </p:sp>
      <p:sp>
        <p:nvSpPr>
          <p:cNvPr id="3" name="Text Placeholder 2">
            <a:extLst>
              <a:ext uri="{FF2B5EF4-FFF2-40B4-BE49-F238E27FC236}">
                <a16:creationId xmlns:a16="http://schemas.microsoft.com/office/drawing/2014/main" id="{A8AA41A6-01A4-46AA-9E40-E1C9040CB5EF}"/>
              </a:ext>
            </a:extLst>
          </p:cNvPr>
          <p:cNvSpPr>
            <a:spLocks noGrp="1"/>
          </p:cNvSpPr>
          <p:nvPr>
            <p:ph type="body" sz="quarter" idx="10"/>
          </p:nvPr>
        </p:nvSpPr>
        <p:spPr>
          <a:xfrm>
            <a:off x="227348" y="1104901"/>
            <a:ext cx="10734481" cy="5176652"/>
          </a:xfrm>
        </p:spPr>
        <p:txBody>
          <a:bodyPr/>
          <a:lstStyle/>
          <a:p>
            <a:r>
              <a:rPr lang="en-US" dirty="0"/>
              <a:t>This defines the ability for a flex item to grow if necessary. </a:t>
            </a:r>
          </a:p>
          <a:p>
            <a:endParaRPr lang="en-US" dirty="0"/>
          </a:p>
          <a:p>
            <a:endParaRPr lang="en-US" dirty="0"/>
          </a:p>
          <a:p>
            <a:endParaRPr lang="en-US" dirty="0"/>
          </a:p>
          <a:p>
            <a:endParaRPr lang="en-US" dirty="0"/>
          </a:p>
          <a:p>
            <a:r>
              <a:rPr lang="en-US" dirty="0"/>
              <a:t>Negative numbers are invalid.</a:t>
            </a:r>
          </a:p>
          <a:p>
            <a:endParaRPr lang="en-US" dirty="0"/>
          </a:p>
          <a:p>
            <a:endParaRPr lang="en-US" dirty="0"/>
          </a:p>
          <a:p>
            <a:endParaRPr lang="en-US" dirty="0"/>
          </a:p>
          <a:p>
            <a:endParaRPr lang="en-US" dirty="0"/>
          </a:p>
          <a:p>
            <a:endParaRPr lang="en-US" dirty="0"/>
          </a:p>
          <a:p>
            <a:r>
              <a:rPr lang="en-GB" dirty="0"/>
              <a:t>	Exercise 4: Sticky footer.</a:t>
            </a:r>
            <a:endParaRPr lang="en-US" dirty="0"/>
          </a:p>
          <a:p>
            <a:r>
              <a:rPr lang="en-US" dirty="0"/>
              <a:t>	Exercise 5: Forms.</a:t>
            </a:r>
          </a:p>
          <a:p>
            <a:endParaRPr lang="en-US" dirty="0"/>
          </a:p>
          <a:p>
            <a:endParaRPr lang="en-US" dirty="0"/>
          </a:p>
        </p:txBody>
      </p:sp>
      <p:pic>
        <p:nvPicPr>
          <p:cNvPr id="5" name="Picture 4">
            <a:extLst>
              <a:ext uri="{FF2B5EF4-FFF2-40B4-BE49-F238E27FC236}">
                <a16:creationId xmlns:a16="http://schemas.microsoft.com/office/drawing/2014/main" id="{49DFF447-92D6-4737-BDFE-414A15EF9492}"/>
              </a:ext>
            </a:extLst>
          </p:cNvPr>
          <p:cNvPicPr>
            <a:picLocks noChangeAspect="1"/>
          </p:cNvPicPr>
          <p:nvPr/>
        </p:nvPicPr>
        <p:blipFill>
          <a:blip r:embed="rId2"/>
          <a:stretch>
            <a:fillRect/>
          </a:stretch>
        </p:blipFill>
        <p:spPr>
          <a:xfrm>
            <a:off x="245096" y="1628800"/>
            <a:ext cx="5387893" cy="1080120"/>
          </a:xfrm>
          <a:prstGeom prst="rect">
            <a:avLst/>
          </a:prstGeom>
        </p:spPr>
      </p:pic>
      <p:sp>
        <p:nvSpPr>
          <p:cNvPr id="6" name="AutoShape 2" descr="https://miro.medium.com/max/799/1*zUxU8YT_T2yNEBPiHR4RhA.png">
            <a:extLst>
              <a:ext uri="{FF2B5EF4-FFF2-40B4-BE49-F238E27FC236}">
                <a16:creationId xmlns:a16="http://schemas.microsoft.com/office/drawing/2014/main" id="{9F22AF69-0FB3-4840-8DC3-939318CE0C8F}"/>
              </a:ext>
            </a:extLst>
          </p:cNvPr>
          <p:cNvSpPr>
            <a:spLocks noChangeAspect="1" noChangeArrowheads="1"/>
          </p:cNvSpPr>
          <p:nvPr/>
        </p:nvSpPr>
        <p:spPr bwMode="auto">
          <a:xfrm>
            <a:off x="5943600" y="3276600"/>
            <a:ext cx="279647"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https://miro.medium.com/max/799/1*zUxU8YT_T2yNEBPiHR4RhA.png">
            <a:extLst>
              <a:ext uri="{FF2B5EF4-FFF2-40B4-BE49-F238E27FC236}">
                <a16:creationId xmlns:a16="http://schemas.microsoft.com/office/drawing/2014/main" id="{FE87F6D6-D2EA-48C1-BE27-2F18CA8F33C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https://miro.medium.com/max/799/1*zUxU8YT_T2yNEBPiHR4RhA.png">
            <a:extLst>
              <a:ext uri="{FF2B5EF4-FFF2-40B4-BE49-F238E27FC236}">
                <a16:creationId xmlns:a16="http://schemas.microsoft.com/office/drawing/2014/main" id="{45BE406B-52E0-465D-BA58-60FF7E9F761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B1D91C35-428F-4135-B1E8-F7435F998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6987" y="3373145"/>
            <a:ext cx="9013509" cy="1861946"/>
          </a:xfrm>
          <a:prstGeom prst="rect">
            <a:avLst/>
          </a:prstGeom>
        </p:spPr>
      </p:pic>
      <p:grpSp>
        <p:nvGrpSpPr>
          <p:cNvPr id="14" name="Groupe 362">
            <a:extLst>
              <a:ext uri="{FF2B5EF4-FFF2-40B4-BE49-F238E27FC236}">
                <a16:creationId xmlns:a16="http://schemas.microsoft.com/office/drawing/2014/main" id="{4D4C48F9-E03B-490E-AD42-D0D10D1D4EFE}"/>
              </a:ext>
            </a:extLst>
          </p:cNvPr>
          <p:cNvGrpSpPr>
            <a:grpSpLocks noChangeAspect="1"/>
          </p:cNvGrpSpPr>
          <p:nvPr/>
        </p:nvGrpSpPr>
        <p:grpSpPr>
          <a:xfrm>
            <a:off x="245096" y="5229200"/>
            <a:ext cx="734180" cy="693000"/>
            <a:chOff x="5010150" y="552451"/>
            <a:chExt cx="990600" cy="935038"/>
          </a:xfrm>
        </p:grpSpPr>
        <p:sp>
          <p:nvSpPr>
            <p:cNvPr id="15" name="Freeform 86">
              <a:extLst>
                <a:ext uri="{FF2B5EF4-FFF2-40B4-BE49-F238E27FC236}">
                  <a16:creationId xmlns:a16="http://schemas.microsoft.com/office/drawing/2014/main" id="{FA12526C-8E52-4E3F-8C06-8F060A424FC1}"/>
                </a:ext>
              </a:extLst>
            </p:cNvPr>
            <p:cNvSpPr>
              <a:spLocks/>
            </p:cNvSpPr>
            <p:nvPr/>
          </p:nvSpPr>
          <p:spPr bwMode="auto">
            <a:xfrm>
              <a:off x="5010150" y="552451"/>
              <a:ext cx="990600" cy="935038"/>
            </a:xfrm>
            <a:custGeom>
              <a:avLst/>
              <a:gdLst>
                <a:gd name="T0" fmla="*/ 42 w 293"/>
                <a:gd name="T1" fmla="*/ 214 h 274"/>
                <a:gd name="T2" fmla="*/ 70 w 293"/>
                <a:gd name="T3" fmla="*/ 41 h 274"/>
                <a:gd name="T4" fmla="*/ 251 w 293"/>
                <a:gd name="T5" fmla="*/ 67 h 274"/>
                <a:gd name="T6" fmla="*/ 218 w 293"/>
                <a:gd name="T7" fmla="*/ 233 h 274"/>
                <a:gd name="T8" fmla="*/ 42 w 293"/>
                <a:gd name="T9" fmla="*/ 214 h 274"/>
              </a:gdLst>
              <a:ahLst/>
              <a:cxnLst>
                <a:cxn ang="0">
                  <a:pos x="T0" y="T1"/>
                </a:cxn>
                <a:cxn ang="0">
                  <a:pos x="T2" y="T3"/>
                </a:cxn>
                <a:cxn ang="0">
                  <a:pos x="T4" y="T5"/>
                </a:cxn>
                <a:cxn ang="0">
                  <a:pos x="T6" y="T7"/>
                </a:cxn>
                <a:cxn ang="0">
                  <a:pos x="T8" y="T9"/>
                </a:cxn>
              </a:cxnLst>
              <a:rect l="0" t="0" r="r" b="b"/>
              <a:pathLst>
                <a:path w="293" h="274">
                  <a:moveTo>
                    <a:pt x="42" y="214"/>
                  </a:moveTo>
                  <a:cubicBezTo>
                    <a:pt x="0" y="159"/>
                    <a:pt x="13" y="82"/>
                    <a:pt x="70" y="41"/>
                  </a:cubicBezTo>
                  <a:cubicBezTo>
                    <a:pt x="128" y="0"/>
                    <a:pt x="209" y="12"/>
                    <a:pt x="251" y="67"/>
                  </a:cubicBezTo>
                  <a:cubicBezTo>
                    <a:pt x="293" y="121"/>
                    <a:pt x="276" y="192"/>
                    <a:pt x="218" y="233"/>
                  </a:cubicBezTo>
                  <a:cubicBezTo>
                    <a:pt x="161" y="274"/>
                    <a:pt x="84" y="269"/>
                    <a:pt x="42" y="214"/>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e 364">
              <a:extLst>
                <a:ext uri="{FF2B5EF4-FFF2-40B4-BE49-F238E27FC236}">
                  <a16:creationId xmlns:a16="http://schemas.microsoft.com/office/drawing/2014/main" id="{B34F0740-8ED2-4642-AA67-C91B3A163C3A}"/>
                </a:ext>
              </a:extLst>
            </p:cNvPr>
            <p:cNvGrpSpPr/>
            <p:nvPr/>
          </p:nvGrpSpPr>
          <p:grpSpPr>
            <a:xfrm>
              <a:off x="5291138" y="730251"/>
              <a:ext cx="388938" cy="590550"/>
              <a:chOff x="5291138" y="730251"/>
              <a:chExt cx="388938" cy="590550"/>
            </a:xfrm>
          </p:grpSpPr>
          <p:sp>
            <p:nvSpPr>
              <p:cNvPr id="17" name="Rectangle 87">
                <a:extLst>
                  <a:ext uri="{FF2B5EF4-FFF2-40B4-BE49-F238E27FC236}">
                    <a16:creationId xmlns:a16="http://schemas.microsoft.com/office/drawing/2014/main" id="{6648F6C4-8209-405E-B822-CD0ED2522119}"/>
                  </a:ext>
                </a:extLst>
              </p:cNvPr>
              <p:cNvSpPr>
                <a:spLocks noChangeArrowheads="1"/>
              </p:cNvSpPr>
              <p:nvPr/>
            </p:nvSpPr>
            <p:spPr bwMode="auto">
              <a:xfrm>
                <a:off x="5411788" y="1208088"/>
                <a:ext cx="149225" cy="77788"/>
              </a:xfrm>
              <a:prstGeom prst="rect">
                <a:avLst/>
              </a:prstGeom>
              <a:solidFill>
                <a:srgbClr val="44AD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8">
                <a:extLst>
                  <a:ext uri="{FF2B5EF4-FFF2-40B4-BE49-F238E27FC236}">
                    <a16:creationId xmlns:a16="http://schemas.microsoft.com/office/drawing/2014/main" id="{E2988350-80F4-4233-8B8E-E87AC4891BC0}"/>
                  </a:ext>
                </a:extLst>
              </p:cNvPr>
              <p:cNvSpPr>
                <a:spLocks/>
              </p:cNvSpPr>
              <p:nvPr/>
            </p:nvSpPr>
            <p:spPr bwMode="auto">
              <a:xfrm>
                <a:off x="5291138" y="730251"/>
                <a:ext cx="388938" cy="481013"/>
              </a:xfrm>
              <a:custGeom>
                <a:avLst/>
                <a:gdLst>
                  <a:gd name="T0" fmla="*/ 58 w 115"/>
                  <a:gd name="T1" fmla="*/ 0 h 141"/>
                  <a:gd name="T2" fmla="*/ 0 w 115"/>
                  <a:gd name="T3" fmla="*/ 57 h 141"/>
                  <a:gd name="T4" fmla="*/ 19 w 115"/>
                  <a:gd name="T5" fmla="*/ 100 h 141"/>
                  <a:gd name="T6" fmla="*/ 21 w 115"/>
                  <a:gd name="T7" fmla="*/ 101 h 141"/>
                  <a:gd name="T8" fmla="*/ 35 w 115"/>
                  <a:gd name="T9" fmla="*/ 133 h 141"/>
                  <a:gd name="T10" fmla="*/ 35 w 115"/>
                  <a:gd name="T11" fmla="*/ 139 h 141"/>
                  <a:gd name="T12" fmla="*/ 32 w 115"/>
                  <a:gd name="T13" fmla="*/ 139 h 141"/>
                  <a:gd name="T14" fmla="*/ 32 w 115"/>
                  <a:gd name="T15" fmla="*/ 141 h 141"/>
                  <a:gd name="T16" fmla="*/ 84 w 115"/>
                  <a:gd name="T17" fmla="*/ 141 h 141"/>
                  <a:gd name="T18" fmla="*/ 84 w 115"/>
                  <a:gd name="T19" fmla="*/ 139 h 141"/>
                  <a:gd name="T20" fmla="*/ 81 w 115"/>
                  <a:gd name="T21" fmla="*/ 139 h 141"/>
                  <a:gd name="T22" fmla="*/ 81 w 115"/>
                  <a:gd name="T23" fmla="*/ 133 h 141"/>
                  <a:gd name="T24" fmla="*/ 95 w 115"/>
                  <a:gd name="T25" fmla="*/ 101 h 141"/>
                  <a:gd name="T26" fmla="*/ 96 w 115"/>
                  <a:gd name="T27" fmla="*/ 100 h 141"/>
                  <a:gd name="T28" fmla="*/ 115 w 115"/>
                  <a:gd name="T29" fmla="*/ 57 h 141"/>
                  <a:gd name="T30" fmla="*/ 58 w 115"/>
                  <a:gd name="T31"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141">
                    <a:moveTo>
                      <a:pt x="58" y="0"/>
                    </a:moveTo>
                    <a:cubicBezTo>
                      <a:pt x="26" y="0"/>
                      <a:pt x="0" y="26"/>
                      <a:pt x="0" y="57"/>
                    </a:cubicBezTo>
                    <a:cubicBezTo>
                      <a:pt x="0" y="73"/>
                      <a:pt x="7" y="89"/>
                      <a:pt x="19" y="100"/>
                    </a:cubicBezTo>
                    <a:cubicBezTo>
                      <a:pt x="21" y="101"/>
                      <a:pt x="21" y="101"/>
                      <a:pt x="21" y="101"/>
                    </a:cubicBezTo>
                    <a:cubicBezTo>
                      <a:pt x="30" y="109"/>
                      <a:pt x="35" y="121"/>
                      <a:pt x="35" y="133"/>
                    </a:cubicBezTo>
                    <a:cubicBezTo>
                      <a:pt x="35" y="139"/>
                      <a:pt x="35" y="139"/>
                      <a:pt x="35" y="139"/>
                    </a:cubicBezTo>
                    <a:cubicBezTo>
                      <a:pt x="32" y="139"/>
                      <a:pt x="32" y="139"/>
                      <a:pt x="32" y="139"/>
                    </a:cubicBezTo>
                    <a:cubicBezTo>
                      <a:pt x="32" y="141"/>
                      <a:pt x="32" y="141"/>
                      <a:pt x="32" y="141"/>
                    </a:cubicBezTo>
                    <a:cubicBezTo>
                      <a:pt x="84" y="141"/>
                      <a:pt x="84" y="141"/>
                      <a:pt x="84" y="141"/>
                    </a:cubicBezTo>
                    <a:cubicBezTo>
                      <a:pt x="84" y="139"/>
                      <a:pt x="84" y="139"/>
                      <a:pt x="84" y="139"/>
                    </a:cubicBezTo>
                    <a:cubicBezTo>
                      <a:pt x="81" y="139"/>
                      <a:pt x="81" y="139"/>
                      <a:pt x="81" y="139"/>
                    </a:cubicBezTo>
                    <a:cubicBezTo>
                      <a:pt x="81" y="133"/>
                      <a:pt x="81" y="133"/>
                      <a:pt x="81" y="133"/>
                    </a:cubicBezTo>
                    <a:cubicBezTo>
                      <a:pt x="81" y="121"/>
                      <a:pt x="86" y="109"/>
                      <a:pt x="95" y="101"/>
                    </a:cubicBezTo>
                    <a:cubicBezTo>
                      <a:pt x="96" y="100"/>
                      <a:pt x="96" y="100"/>
                      <a:pt x="96" y="100"/>
                    </a:cubicBezTo>
                    <a:cubicBezTo>
                      <a:pt x="108" y="89"/>
                      <a:pt x="115" y="73"/>
                      <a:pt x="115" y="57"/>
                    </a:cubicBezTo>
                    <a:cubicBezTo>
                      <a:pt x="115" y="26"/>
                      <a:pt x="89" y="0"/>
                      <a:pt x="58" y="0"/>
                    </a:cubicBezTo>
                    <a:close/>
                  </a:path>
                </a:pathLst>
              </a:custGeom>
              <a:solidFill>
                <a:srgbClr val="C4D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89">
                <a:extLst>
                  <a:ext uri="{FF2B5EF4-FFF2-40B4-BE49-F238E27FC236}">
                    <a16:creationId xmlns:a16="http://schemas.microsoft.com/office/drawing/2014/main" id="{4356E70B-319D-4A48-AF20-5B6965FE171E}"/>
                  </a:ext>
                </a:extLst>
              </p:cNvPr>
              <p:cNvSpPr>
                <a:spLocks noChangeArrowheads="1"/>
              </p:cNvSpPr>
              <p:nvPr/>
            </p:nvSpPr>
            <p:spPr bwMode="auto">
              <a:xfrm>
                <a:off x="5399088" y="1220788"/>
                <a:ext cx="176213" cy="14288"/>
              </a:xfrm>
              <a:prstGeom prst="rect">
                <a:avLst/>
              </a:prstGeom>
              <a:solidFill>
                <a:srgbClr val="C4D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90">
                <a:extLst>
                  <a:ext uri="{FF2B5EF4-FFF2-40B4-BE49-F238E27FC236}">
                    <a16:creationId xmlns:a16="http://schemas.microsoft.com/office/drawing/2014/main" id="{2FD4C115-57C8-4976-8E15-41FDD7653E53}"/>
                  </a:ext>
                </a:extLst>
              </p:cNvPr>
              <p:cNvSpPr>
                <a:spLocks noChangeArrowheads="1"/>
              </p:cNvSpPr>
              <p:nvPr/>
            </p:nvSpPr>
            <p:spPr bwMode="auto">
              <a:xfrm>
                <a:off x="5399088" y="1244601"/>
                <a:ext cx="176213" cy="14288"/>
              </a:xfrm>
              <a:prstGeom prst="rect">
                <a:avLst/>
              </a:prstGeom>
              <a:solidFill>
                <a:srgbClr val="C4D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1">
                <a:extLst>
                  <a:ext uri="{FF2B5EF4-FFF2-40B4-BE49-F238E27FC236}">
                    <a16:creationId xmlns:a16="http://schemas.microsoft.com/office/drawing/2014/main" id="{C12EBA48-6661-4D37-BF41-C8DFB36FFFC9}"/>
                  </a:ext>
                </a:extLst>
              </p:cNvPr>
              <p:cNvSpPr>
                <a:spLocks/>
              </p:cNvSpPr>
              <p:nvPr/>
            </p:nvSpPr>
            <p:spPr bwMode="auto">
              <a:xfrm>
                <a:off x="5449888" y="1282701"/>
                <a:ext cx="71438" cy="38100"/>
              </a:xfrm>
              <a:custGeom>
                <a:avLst/>
                <a:gdLst>
                  <a:gd name="T0" fmla="*/ 16 w 21"/>
                  <a:gd name="T1" fmla="*/ 11 h 11"/>
                  <a:gd name="T2" fmla="*/ 6 w 21"/>
                  <a:gd name="T3" fmla="*/ 11 h 11"/>
                  <a:gd name="T4" fmla="*/ 2 w 21"/>
                  <a:gd name="T5" fmla="*/ 10 h 11"/>
                  <a:gd name="T6" fmla="*/ 0 w 21"/>
                  <a:gd name="T7" fmla="*/ 6 h 11"/>
                  <a:gd name="T8" fmla="*/ 0 w 21"/>
                  <a:gd name="T9" fmla="*/ 0 h 11"/>
                  <a:gd name="T10" fmla="*/ 21 w 21"/>
                  <a:gd name="T11" fmla="*/ 0 h 11"/>
                  <a:gd name="T12" fmla="*/ 21 w 21"/>
                  <a:gd name="T13" fmla="*/ 6 h 11"/>
                  <a:gd name="T14" fmla="*/ 19 w 21"/>
                  <a:gd name="T15" fmla="*/ 10 h 11"/>
                  <a:gd name="T16" fmla="*/ 16 w 2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1">
                    <a:moveTo>
                      <a:pt x="16" y="11"/>
                    </a:moveTo>
                    <a:cubicBezTo>
                      <a:pt x="6" y="11"/>
                      <a:pt x="6" y="11"/>
                      <a:pt x="6" y="11"/>
                    </a:cubicBezTo>
                    <a:cubicBezTo>
                      <a:pt x="4" y="11"/>
                      <a:pt x="3" y="11"/>
                      <a:pt x="2" y="10"/>
                    </a:cubicBezTo>
                    <a:cubicBezTo>
                      <a:pt x="1" y="8"/>
                      <a:pt x="0" y="7"/>
                      <a:pt x="0" y="6"/>
                    </a:cubicBezTo>
                    <a:cubicBezTo>
                      <a:pt x="0" y="0"/>
                      <a:pt x="0" y="0"/>
                      <a:pt x="0" y="0"/>
                    </a:cubicBezTo>
                    <a:cubicBezTo>
                      <a:pt x="21" y="0"/>
                      <a:pt x="21" y="0"/>
                      <a:pt x="21" y="0"/>
                    </a:cubicBezTo>
                    <a:cubicBezTo>
                      <a:pt x="21" y="6"/>
                      <a:pt x="21" y="6"/>
                      <a:pt x="21" y="6"/>
                    </a:cubicBezTo>
                    <a:cubicBezTo>
                      <a:pt x="21" y="7"/>
                      <a:pt x="20" y="8"/>
                      <a:pt x="19" y="10"/>
                    </a:cubicBezTo>
                    <a:cubicBezTo>
                      <a:pt x="18" y="11"/>
                      <a:pt x="17" y="11"/>
                      <a:pt x="16" y="11"/>
                    </a:cubicBezTo>
                    <a:close/>
                  </a:path>
                </a:pathLst>
              </a:custGeom>
              <a:solidFill>
                <a:srgbClr val="44AD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92">
                <a:extLst>
                  <a:ext uri="{FF2B5EF4-FFF2-40B4-BE49-F238E27FC236}">
                    <a16:creationId xmlns:a16="http://schemas.microsoft.com/office/drawing/2014/main" id="{14381A94-9308-4C51-8723-B8958630B108}"/>
                  </a:ext>
                </a:extLst>
              </p:cNvPr>
              <p:cNvSpPr>
                <a:spLocks noChangeArrowheads="1"/>
              </p:cNvSpPr>
              <p:nvPr/>
            </p:nvSpPr>
            <p:spPr bwMode="auto">
              <a:xfrm>
                <a:off x="5341938" y="781051"/>
                <a:ext cx="287338" cy="290513"/>
              </a:xfrm>
              <a:prstGeom prst="ellipse">
                <a:avLst/>
              </a:pr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3">
                <a:extLst>
                  <a:ext uri="{FF2B5EF4-FFF2-40B4-BE49-F238E27FC236}">
                    <a16:creationId xmlns:a16="http://schemas.microsoft.com/office/drawing/2014/main" id="{61786C89-9140-42C3-814D-79DC4AE5D480}"/>
                  </a:ext>
                </a:extLst>
              </p:cNvPr>
              <p:cNvSpPr>
                <a:spLocks/>
              </p:cNvSpPr>
              <p:nvPr/>
            </p:nvSpPr>
            <p:spPr bwMode="auto">
              <a:xfrm>
                <a:off x="5446713" y="876301"/>
                <a:ext cx="155575" cy="157163"/>
              </a:xfrm>
              <a:custGeom>
                <a:avLst/>
                <a:gdLst>
                  <a:gd name="T0" fmla="*/ 22 w 46"/>
                  <a:gd name="T1" fmla="*/ 46 h 46"/>
                  <a:gd name="T2" fmla="*/ 31 w 46"/>
                  <a:gd name="T3" fmla="*/ 44 h 46"/>
                  <a:gd name="T4" fmla="*/ 32 w 46"/>
                  <a:gd name="T5" fmla="*/ 43 h 46"/>
                  <a:gd name="T6" fmla="*/ 32 w 46"/>
                  <a:gd name="T7" fmla="*/ 39 h 46"/>
                  <a:gd name="T8" fmla="*/ 33 w 46"/>
                  <a:gd name="T9" fmla="*/ 38 h 46"/>
                  <a:gd name="T10" fmla="*/ 33 w 46"/>
                  <a:gd name="T11" fmla="*/ 38 h 46"/>
                  <a:gd name="T12" fmla="*/ 35 w 46"/>
                  <a:gd name="T13" fmla="*/ 36 h 46"/>
                  <a:gd name="T14" fmla="*/ 35 w 46"/>
                  <a:gd name="T15" fmla="*/ 36 h 46"/>
                  <a:gd name="T16" fmla="*/ 37 w 46"/>
                  <a:gd name="T17" fmla="*/ 35 h 46"/>
                  <a:gd name="T18" fmla="*/ 40 w 46"/>
                  <a:gd name="T19" fmla="*/ 36 h 46"/>
                  <a:gd name="T20" fmla="*/ 43 w 46"/>
                  <a:gd name="T21" fmla="*/ 35 h 46"/>
                  <a:gd name="T22" fmla="*/ 46 w 46"/>
                  <a:gd name="T23" fmla="*/ 27 h 46"/>
                  <a:gd name="T24" fmla="*/ 45 w 46"/>
                  <a:gd name="T25" fmla="*/ 25 h 46"/>
                  <a:gd name="T26" fmla="*/ 42 w 46"/>
                  <a:gd name="T27" fmla="*/ 23 h 46"/>
                  <a:gd name="T28" fmla="*/ 41 w 46"/>
                  <a:gd name="T29" fmla="*/ 21 h 46"/>
                  <a:gd name="T30" fmla="*/ 41 w 46"/>
                  <a:gd name="T31" fmla="*/ 19 h 46"/>
                  <a:gd name="T32" fmla="*/ 41 w 46"/>
                  <a:gd name="T33" fmla="*/ 17 h 46"/>
                  <a:gd name="T34" fmla="*/ 43 w 46"/>
                  <a:gd name="T35" fmla="*/ 14 h 46"/>
                  <a:gd name="T36" fmla="*/ 43 w 46"/>
                  <a:gd name="T37" fmla="*/ 12 h 46"/>
                  <a:gd name="T38" fmla="*/ 38 w 46"/>
                  <a:gd name="T39" fmla="*/ 5 h 46"/>
                  <a:gd name="T40" fmla="*/ 36 w 46"/>
                  <a:gd name="T41" fmla="*/ 5 h 46"/>
                  <a:gd name="T42" fmla="*/ 32 w 46"/>
                  <a:gd name="T43" fmla="*/ 7 h 46"/>
                  <a:gd name="T44" fmla="*/ 31 w 46"/>
                  <a:gd name="T45" fmla="*/ 6 h 46"/>
                  <a:gd name="T46" fmla="*/ 28 w 46"/>
                  <a:gd name="T47" fmla="*/ 5 h 46"/>
                  <a:gd name="T48" fmla="*/ 27 w 46"/>
                  <a:gd name="T49" fmla="*/ 5 h 46"/>
                  <a:gd name="T50" fmla="*/ 26 w 46"/>
                  <a:gd name="T51" fmla="*/ 1 h 46"/>
                  <a:gd name="T52" fmla="*/ 24 w 46"/>
                  <a:gd name="T53" fmla="*/ 0 h 46"/>
                  <a:gd name="T54" fmla="*/ 15 w 46"/>
                  <a:gd name="T55" fmla="*/ 1 h 46"/>
                  <a:gd name="T56" fmla="*/ 14 w 46"/>
                  <a:gd name="T57" fmla="*/ 3 h 46"/>
                  <a:gd name="T58" fmla="*/ 14 w 46"/>
                  <a:gd name="T59" fmla="*/ 7 h 46"/>
                  <a:gd name="T60" fmla="*/ 13 w 46"/>
                  <a:gd name="T61" fmla="*/ 8 h 46"/>
                  <a:gd name="T62" fmla="*/ 13 w 46"/>
                  <a:gd name="T63" fmla="*/ 8 h 46"/>
                  <a:gd name="T64" fmla="*/ 11 w 46"/>
                  <a:gd name="T65" fmla="*/ 9 h 46"/>
                  <a:gd name="T66" fmla="*/ 11 w 46"/>
                  <a:gd name="T67" fmla="*/ 9 h 46"/>
                  <a:gd name="T68" fmla="*/ 9 w 46"/>
                  <a:gd name="T69" fmla="*/ 10 h 46"/>
                  <a:gd name="T70" fmla="*/ 6 w 46"/>
                  <a:gd name="T71" fmla="*/ 10 h 46"/>
                  <a:gd name="T72" fmla="*/ 4 w 46"/>
                  <a:gd name="T73" fmla="*/ 10 h 46"/>
                  <a:gd name="T74" fmla="*/ 1 w 46"/>
                  <a:gd name="T75" fmla="*/ 18 h 46"/>
                  <a:gd name="T76" fmla="*/ 1 w 46"/>
                  <a:gd name="T77" fmla="*/ 21 h 46"/>
                  <a:gd name="T78" fmla="*/ 5 w 46"/>
                  <a:gd name="T79" fmla="*/ 23 h 46"/>
                  <a:gd name="T80" fmla="*/ 5 w 46"/>
                  <a:gd name="T81" fmla="*/ 24 h 46"/>
                  <a:gd name="T82" fmla="*/ 6 w 46"/>
                  <a:gd name="T83" fmla="*/ 27 h 46"/>
                  <a:gd name="T84" fmla="*/ 5 w 46"/>
                  <a:gd name="T85" fmla="*/ 28 h 46"/>
                  <a:gd name="T86" fmla="*/ 3 w 46"/>
                  <a:gd name="T87" fmla="*/ 31 h 46"/>
                  <a:gd name="T88" fmla="*/ 3 w 46"/>
                  <a:gd name="T89" fmla="*/ 33 h 46"/>
                  <a:gd name="T90" fmla="*/ 8 w 46"/>
                  <a:gd name="T91" fmla="*/ 40 h 46"/>
                  <a:gd name="T92" fmla="*/ 10 w 46"/>
                  <a:gd name="T93" fmla="*/ 40 h 46"/>
                  <a:gd name="T94" fmla="*/ 14 w 46"/>
                  <a:gd name="T95" fmla="*/ 39 h 46"/>
                  <a:gd name="T96" fmla="*/ 15 w 46"/>
                  <a:gd name="T97" fmla="*/ 39 h 46"/>
                  <a:gd name="T98" fmla="*/ 18 w 46"/>
                  <a:gd name="T99" fmla="*/ 40 h 46"/>
                  <a:gd name="T100" fmla="*/ 19 w 46"/>
                  <a:gd name="T101" fmla="*/ 41 h 46"/>
                  <a:gd name="T102" fmla="*/ 20 w 46"/>
                  <a:gd name="T103" fmla="*/ 44 h 46"/>
                  <a:gd name="T104" fmla="*/ 22 w 46"/>
                  <a:gd name="T10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 h="46">
                    <a:moveTo>
                      <a:pt x="22" y="46"/>
                    </a:moveTo>
                    <a:cubicBezTo>
                      <a:pt x="25" y="45"/>
                      <a:pt x="28" y="45"/>
                      <a:pt x="31" y="44"/>
                    </a:cubicBezTo>
                    <a:cubicBezTo>
                      <a:pt x="32" y="44"/>
                      <a:pt x="32" y="43"/>
                      <a:pt x="32" y="43"/>
                    </a:cubicBezTo>
                    <a:cubicBezTo>
                      <a:pt x="32" y="41"/>
                      <a:pt x="32" y="39"/>
                      <a:pt x="32" y="39"/>
                    </a:cubicBezTo>
                    <a:cubicBezTo>
                      <a:pt x="32" y="38"/>
                      <a:pt x="33" y="38"/>
                      <a:pt x="33" y="38"/>
                    </a:cubicBezTo>
                    <a:cubicBezTo>
                      <a:pt x="33" y="38"/>
                      <a:pt x="33" y="38"/>
                      <a:pt x="33" y="38"/>
                    </a:cubicBezTo>
                    <a:cubicBezTo>
                      <a:pt x="34" y="37"/>
                      <a:pt x="35" y="37"/>
                      <a:pt x="35" y="36"/>
                    </a:cubicBezTo>
                    <a:cubicBezTo>
                      <a:pt x="35" y="36"/>
                      <a:pt x="35" y="36"/>
                      <a:pt x="35" y="36"/>
                    </a:cubicBezTo>
                    <a:cubicBezTo>
                      <a:pt x="36" y="35"/>
                      <a:pt x="36" y="35"/>
                      <a:pt x="37" y="35"/>
                    </a:cubicBezTo>
                    <a:cubicBezTo>
                      <a:pt x="38" y="35"/>
                      <a:pt x="39" y="35"/>
                      <a:pt x="40" y="36"/>
                    </a:cubicBezTo>
                    <a:cubicBezTo>
                      <a:pt x="41" y="36"/>
                      <a:pt x="42" y="36"/>
                      <a:pt x="43" y="35"/>
                    </a:cubicBezTo>
                    <a:cubicBezTo>
                      <a:pt x="44" y="32"/>
                      <a:pt x="45" y="30"/>
                      <a:pt x="46" y="27"/>
                    </a:cubicBezTo>
                    <a:cubicBezTo>
                      <a:pt x="46" y="26"/>
                      <a:pt x="46" y="25"/>
                      <a:pt x="45" y="25"/>
                    </a:cubicBezTo>
                    <a:cubicBezTo>
                      <a:pt x="43" y="24"/>
                      <a:pt x="42" y="23"/>
                      <a:pt x="42" y="23"/>
                    </a:cubicBezTo>
                    <a:cubicBezTo>
                      <a:pt x="41" y="23"/>
                      <a:pt x="41" y="22"/>
                      <a:pt x="41" y="21"/>
                    </a:cubicBezTo>
                    <a:cubicBezTo>
                      <a:pt x="41" y="20"/>
                      <a:pt x="41" y="20"/>
                      <a:pt x="41" y="19"/>
                    </a:cubicBezTo>
                    <a:cubicBezTo>
                      <a:pt x="41" y="18"/>
                      <a:pt x="40" y="17"/>
                      <a:pt x="41" y="17"/>
                    </a:cubicBezTo>
                    <a:cubicBezTo>
                      <a:pt x="41" y="17"/>
                      <a:pt x="42" y="16"/>
                      <a:pt x="43" y="14"/>
                    </a:cubicBezTo>
                    <a:cubicBezTo>
                      <a:pt x="44" y="14"/>
                      <a:pt x="44" y="13"/>
                      <a:pt x="43" y="12"/>
                    </a:cubicBezTo>
                    <a:cubicBezTo>
                      <a:pt x="38" y="5"/>
                      <a:pt x="38" y="5"/>
                      <a:pt x="38" y="5"/>
                    </a:cubicBezTo>
                    <a:cubicBezTo>
                      <a:pt x="38" y="5"/>
                      <a:pt x="37" y="5"/>
                      <a:pt x="36" y="5"/>
                    </a:cubicBezTo>
                    <a:cubicBezTo>
                      <a:pt x="34" y="6"/>
                      <a:pt x="33" y="6"/>
                      <a:pt x="32" y="7"/>
                    </a:cubicBezTo>
                    <a:cubicBezTo>
                      <a:pt x="32" y="7"/>
                      <a:pt x="31" y="7"/>
                      <a:pt x="31" y="6"/>
                    </a:cubicBezTo>
                    <a:cubicBezTo>
                      <a:pt x="30" y="6"/>
                      <a:pt x="29" y="6"/>
                      <a:pt x="28" y="5"/>
                    </a:cubicBezTo>
                    <a:cubicBezTo>
                      <a:pt x="28" y="5"/>
                      <a:pt x="27" y="5"/>
                      <a:pt x="27" y="5"/>
                    </a:cubicBezTo>
                    <a:cubicBezTo>
                      <a:pt x="27" y="4"/>
                      <a:pt x="26" y="3"/>
                      <a:pt x="26" y="1"/>
                    </a:cubicBezTo>
                    <a:cubicBezTo>
                      <a:pt x="26" y="0"/>
                      <a:pt x="25" y="0"/>
                      <a:pt x="24" y="0"/>
                    </a:cubicBezTo>
                    <a:cubicBezTo>
                      <a:pt x="21" y="0"/>
                      <a:pt x="18" y="1"/>
                      <a:pt x="15" y="1"/>
                    </a:cubicBezTo>
                    <a:cubicBezTo>
                      <a:pt x="15" y="1"/>
                      <a:pt x="14" y="2"/>
                      <a:pt x="14" y="3"/>
                    </a:cubicBezTo>
                    <a:cubicBezTo>
                      <a:pt x="14" y="4"/>
                      <a:pt x="14" y="6"/>
                      <a:pt x="14" y="7"/>
                    </a:cubicBezTo>
                    <a:cubicBezTo>
                      <a:pt x="14" y="7"/>
                      <a:pt x="13" y="7"/>
                      <a:pt x="13" y="8"/>
                    </a:cubicBezTo>
                    <a:cubicBezTo>
                      <a:pt x="13" y="8"/>
                      <a:pt x="13" y="8"/>
                      <a:pt x="13" y="8"/>
                    </a:cubicBezTo>
                    <a:cubicBezTo>
                      <a:pt x="12" y="8"/>
                      <a:pt x="12" y="9"/>
                      <a:pt x="11" y="9"/>
                    </a:cubicBezTo>
                    <a:cubicBezTo>
                      <a:pt x="11" y="9"/>
                      <a:pt x="11" y="9"/>
                      <a:pt x="11" y="9"/>
                    </a:cubicBezTo>
                    <a:cubicBezTo>
                      <a:pt x="10" y="10"/>
                      <a:pt x="10" y="10"/>
                      <a:pt x="9" y="10"/>
                    </a:cubicBezTo>
                    <a:cubicBezTo>
                      <a:pt x="9" y="10"/>
                      <a:pt x="7" y="10"/>
                      <a:pt x="6" y="10"/>
                    </a:cubicBezTo>
                    <a:cubicBezTo>
                      <a:pt x="5" y="9"/>
                      <a:pt x="4" y="10"/>
                      <a:pt x="4" y="10"/>
                    </a:cubicBezTo>
                    <a:cubicBezTo>
                      <a:pt x="3" y="13"/>
                      <a:pt x="2" y="16"/>
                      <a:pt x="1" y="18"/>
                    </a:cubicBezTo>
                    <a:cubicBezTo>
                      <a:pt x="0" y="19"/>
                      <a:pt x="1" y="20"/>
                      <a:pt x="1" y="21"/>
                    </a:cubicBezTo>
                    <a:cubicBezTo>
                      <a:pt x="3" y="21"/>
                      <a:pt x="4" y="22"/>
                      <a:pt x="5" y="23"/>
                    </a:cubicBezTo>
                    <a:cubicBezTo>
                      <a:pt x="5" y="23"/>
                      <a:pt x="5" y="23"/>
                      <a:pt x="5" y="24"/>
                    </a:cubicBezTo>
                    <a:cubicBezTo>
                      <a:pt x="5" y="25"/>
                      <a:pt x="5" y="26"/>
                      <a:pt x="6" y="27"/>
                    </a:cubicBezTo>
                    <a:cubicBezTo>
                      <a:pt x="6" y="27"/>
                      <a:pt x="6" y="28"/>
                      <a:pt x="5" y="28"/>
                    </a:cubicBezTo>
                    <a:cubicBezTo>
                      <a:pt x="5" y="29"/>
                      <a:pt x="4" y="30"/>
                      <a:pt x="3" y="31"/>
                    </a:cubicBezTo>
                    <a:cubicBezTo>
                      <a:pt x="3" y="32"/>
                      <a:pt x="2" y="33"/>
                      <a:pt x="3" y="33"/>
                    </a:cubicBezTo>
                    <a:cubicBezTo>
                      <a:pt x="8" y="40"/>
                      <a:pt x="8" y="40"/>
                      <a:pt x="8" y="40"/>
                    </a:cubicBezTo>
                    <a:cubicBezTo>
                      <a:pt x="9" y="41"/>
                      <a:pt x="10" y="41"/>
                      <a:pt x="10" y="40"/>
                    </a:cubicBezTo>
                    <a:cubicBezTo>
                      <a:pt x="12" y="40"/>
                      <a:pt x="13" y="39"/>
                      <a:pt x="14" y="39"/>
                    </a:cubicBezTo>
                    <a:cubicBezTo>
                      <a:pt x="14" y="38"/>
                      <a:pt x="15" y="39"/>
                      <a:pt x="15" y="39"/>
                    </a:cubicBezTo>
                    <a:cubicBezTo>
                      <a:pt x="16" y="39"/>
                      <a:pt x="17" y="40"/>
                      <a:pt x="18" y="40"/>
                    </a:cubicBezTo>
                    <a:cubicBezTo>
                      <a:pt x="18" y="40"/>
                      <a:pt x="19" y="40"/>
                      <a:pt x="19" y="41"/>
                    </a:cubicBezTo>
                    <a:cubicBezTo>
                      <a:pt x="19" y="41"/>
                      <a:pt x="20" y="43"/>
                      <a:pt x="20" y="44"/>
                    </a:cubicBezTo>
                    <a:cubicBezTo>
                      <a:pt x="21" y="45"/>
                      <a:pt x="21" y="46"/>
                      <a:pt x="22" y="46"/>
                    </a:cubicBez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4">
                <a:extLst>
                  <a:ext uri="{FF2B5EF4-FFF2-40B4-BE49-F238E27FC236}">
                    <a16:creationId xmlns:a16="http://schemas.microsoft.com/office/drawing/2014/main" id="{4F4C9CAB-360E-4BB6-BF66-16EE322DEAC0}"/>
                  </a:ext>
                </a:extLst>
              </p:cNvPr>
              <p:cNvSpPr>
                <a:spLocks/>
              </p:cNvSpPr>
              <p:nvPr/>
            </p:nvSpPr>
            <p:spPr bwMode="auto">
              <a:xfrm>
                <a:off x="5473700" y="903288"/>
                <a:ext cx="101600" cy="100013"/>
              </a:xfrm>
              <a:custGeom>
                <a:avLst/>
                <a:gdLst>
                  <a:gd name="T0" fmla="*/ 22 w 30"/>
                  <a:gd name="T1" fmla="*/ 28 h 29"/>
                  <a:gd name="T2" fmla="*/ 29 w 30"/>
                  <a:gd name="T3" fmla="*/ 17 h 29"/>
                  <a:gd name="T4" fmla="*/ 26 w 30"/>
                  <a:gd name="T5" fmla="*/ 5 h 29"/>
                  <a:gd name="T6" fmla="*/ 25 w 30"/>
                  <a:gd name="T7" fmla="*/ 4 h 29"/>
                  <a:gd name="T8" fmla="*/ 25 w 30"/>
                  <a:gd name="T9" fmla="*/ 4 h 29"/>
                  <a:gd name="T10" fmla="*/ 17 w 30"/>
                  <a:gd name="T11" fmla="*/ 1 h 29"/>
                  <a:gd name="T12" fmla="*/ 1 w 30"/>
                  <a:gd name="T13" fmla="*/ 13 h 29"/>
                  <a:gd name="T14" fmla="*/ 14 w 30"/>
                  <a:gd name="T15" fmla="*/ 29 h 29"/>
                  <a:gd name="T16" fmla="*/ 22 w 30"/>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9">
                    <a:moveTo>
                      <a:pt x="22" y="28"/>
                    </a:moveTo>
                    <a:cubicBezTo>
                      <a:pt x="26" y="25"/>
                      <a:pt x="26" y="18"/>
                      <a:pt x="29" y="17"/>
                    </a:cubicBezTo>
                    <a:cubicBezTo>
                      <a:pt x="29" y="17"/>
                      <a:pt x="30" y="11"/>
                      <a:pt x="26" y="5"/>
                    </a:cubicBezTo>
                    <a:cubicBezTo>
                      <a:pt x="26" y="5"/>
                      <a:pt x="25" y="4"/>
                      <a:pt x="25" y="4"/>
                    </a:cubicBezTo>
                    <a:cubicBezTo>
                      <a:pt x="25" y="4"/>
                      <a:pt x="25" y="4"/>
                      <a:pt x="25" y="4"/>
                    </a:cubicBezTo>
                    <a:cubicBezTo>
                      <a:pt x="22" y="2"/>
                      <a:pt x="20" y="1"/>
                      <a:pt x="17" y="1"/>
                    </a:cubicBezTo>
                    <a:cubicBezTo>
                      <a:pt x="9" y="0"/>
                      <a:pt x="2" y="5"/>
                      <a:pt x="1" y="13"/>
                    </a:cubicBezTo>
                    <a:cubicBezTo>
                      <a:pt x="0" y="21"/>
                      <a:pt x="6" y="28"/>
                      <a:pt x="14" y="29"/>
                    </a:cubicBezTo>
                    <a:cubicBezTo>
                      <a:pt x="17" y="29"/>
                      <a:pt x="19" y="29"/>
                      <a:pt x="22" y="28"/>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5">
                <a:extLst>
                  <a:ext uri="{FF2B5EF4-FFF2-40B4-BE49-F238E27FC236}">
                    <a16:creationId xmlns:a16="http://schemas.microsoft.com/office/drawing/2014/main" id="{F3A9C682-A4F1-422F-A7D0-E5D2E688FD03}"/>
                  </a:ext>
                </a:extLst>
              </p:cNvPr>
              <p:cNvSpPr>
                <a:spLocks/>
              </p:cNvSpPr>
              <p:nvPr/>
            </p:nvSpPr>
            <p:spPr bwMode="auto">
              <a:xfrm>
                <a:off x="5372100" y="814388"/>
                <a:ext cx="111125" cy="112713"/>
              </a:xfrm>
              <a:custGeom>
                <a:avLst/>
                <a:gdLst>
                  <a:gd name="T0" fmla="*/ 16 w 33"/>
                  <a:gd name="T1" fmla="*/ 33 h 33"/>
                  <a:gd name="T2" fmla="*/ 22 w 33"/>
                  <a:gd name="T3" fmla="*/ 32 h 33"/>
                  <a:gd name="T4" fmla="*/ 23 w 33"/>
                  <a:gd name="T5" fmla="*/ 31 h 33"/>
                  <a:gd name="T6" fmla="*/ 23 w 33"/>
                  <a:gd name="T7" fmla="*/ 28 h 33"/>
                  <a:gd name="T8" fmla="*/ 24 w 33"/>
                  <a:gd name="T9" fmla="*/ 28 h 33"/>
                  <a:gd name="T10" fmla="*/ 24 w 33"/>
                  <a:gd name="T11" fmla="*/ 28 h 33"/>
                  <a:gd name="T12" fmla="*/ 26 w 33"/>
                  <a:gd name="T13" fmla="*/ 26 h 33"/>
                  <a:gd name="T14" fmla="*/ 26 w 33"/>
                  <a:gd name="T15" fmla="*/ 26 h 33"/>
                  <a:gd name="T16" fmla="*/ 27 w 33"/>
                  <a:gd name="T17" fmla="*/ 26 h 33"/>
                  <a:gd name="T18" fmla="*/ 29 w 33"/>
                  <a:gd name="T19" fmla="*/ 26 h 33"/>
                  <a:gd name="T20" fmla="*/ 31 w 33"/>
                  <a:gd name="T21" fmla="*/ 26 h 33"/>
                  <a:gd name="T22" fmla="*/ 33 w 33"/>
                  <a:gd name="T23" fmla="*/ 20 h 33"/>
                  <a:gd name="T24" fmla="*/ 32 w 33"/>
                  <a:gd name="T25" fmla="*/ 18 h 33"/>
                  <a:gd name="T26" fmla="*/ 30 w 33"/>
                  <a:gd name="T27" fmla="*/ 17 h 33"/>
                  <a:gd name="T28" fmla="*/ 30 w 33"/>
                  <a:gd name="T29" fmla="*/ 16 h 33"/>
                  <a:gd name="T30" fmla="*/ 29 w 33"/>
                  <a:gd name="T31" fmla="*/ 14 h 33"/>
                  <a:gd name="T32" fmla="*/ 29 w 33"/>
                  <a:gd name="T33" fmla="*/ 13 h 33"/>
                  <a:gd name="T34" fmla="*/ 31 w 33"/>
                  <a:gd name="T35" fmla="*/ 11 h 33"/>
                  <a:gd name="T36" fmla="*/ 31 w 33"/>
                  <a:gd name="T37" fmla="*/ 9 h 33"/>
                  <a:gd name="T38" fmla="*/ 27 w 33"/>
                  <a:gd name="T39" fmla="*/ 4 h 33"/>
                  <a:gd name="T40" fmla="*/ 26 w 33"/>
                  <a:gd name="T41" fmla="*/ 4 h 33"/>
                  <a:gd name="T42" fmla="*/ 23 w 33"/>
                  <a:gd name="T43" fmla="*/ 5 h 33"/>
                  <a:gd name="T44" fmla="*/ 22 w 33"/>
                  <a:gd name="T45" fmla="*/ 5 h 33"/>
                  <a:gd name="T46" fmla="*/ 21 w 33"/>
                  <a:gd name="T47" fmla="*/ 4 h 33"/>
                  <a:gd name="T48" fmla="*/ 19 w 33"/>
                  <a:gd name="T49" fmla="*/ 4 h 33"/>
                  <a:gd name="T50" fmla="*/ 19 w 33"/>
                  <a:gd name="T51" fmla="*/ 1 h 33"/>
                  <a:gd name="T52" fmla="*/ 17 w 33"/>
                  <a:gd name="T53" fmla="*/ 0 h 33"/>
                  <a:gd name="T54" fmla="*/ 11 w 33"/>
                  <a:gd name="T55" fmla="*/ 1 h 33"/>
                  <a:gd name="T56" fmla="*/ 10 w 33"/>
                  <a:gd name="T57" fmla="*/ 2 h 33"/>
                  <a:gd name="T58" fmla="*/ 10 w 33"/>
                  <a:gd name="T59" fmla="*/ 5 h 33"/>
                  <a:gd name="T60" fmla="*/ 9 w 33"/>
                  <a:gd name="T61" fmla="*/ 6 h 33"/>
                  <a:gd name="T62" fmla="*/ 9 w 33"/>
                  <a:gd name="T63" fmla="*/ 6 h 33"/>
                  <a:gd name="T64" fmla="*/ 8 w 33"/>
                  <a:gd name="T65" fmla="*/ 7 h 33"/>
                  <a:gd name="T66" fmla="*/ 8 w 33"/>
                  <a:gd name="T67" fmla="*/ 7 h 33"/>
                  <a:gd name="T68" fmla="*/ 7 w 33"/>
                  <a:gd name="T69" fmla="*/ 8 h 33"/>
                  <a:gd name="T70" fmla="*/ 4 w 33"/>
                  <a:gd name="T71" fmla="*/ 7 h 33"/>
                  <a:gd name="T72" fmla="*/ 3 w 33"/>
                  <a:gd name="T73" fmla="*/ 8 h 33"/>
                  <a:gd name="T74" fmla="*/ 0 w 33"/>
                  <a:gd name="T75" fmla="*/ 14 h 33"/>
                  <a:gd name="T76" fmla="*/ 1 w 33"/>
                  <a:gd name="T77" fmla="*/ 15 h 33"/>
                  <a:gd name="T78" fmla="*/ 3 w 33"/>
                  <a:gd name="T79" fmla="*/ 17 h 33"/>
                  <a:gd name="T80" fmla="*/ 4 w 33"/>
                  <a:gd name="T81" fmla="*/ 18 h 33"/>
                  <a:gd name="T82" fmla="*/ 4 w 33"/>
                  <a:gd name="T83" fmla="*/ 20 h 33"/>
                  <a:gd name="T84" fmla="*/ 4 w 33"/>
                  <a:gd name="T85" fmla="*/ 21 h 33"/>
                  <a:gd name="T86" fmla="*/ 2 w 33"/>
                  <a:gd name="T87" fmla="*/ 23 h 33"/>
                  <a:gd name="T88" fmla="*/ 2 w 33"/>
                  <a:gd name="T89" fmla="*/ 24 h 33"/>
                  <a:gd name="T90" fmla="*/ 6 w 33"/>
                  <a:gd name="T91" fmla="*/ 29 h 33"/>
                  <a:gd name="T92" fmla="*/ 8 w 33"/>
                  <a:gd name="T93" fmla="*/ 30 h 33"/>
                  <a:gd name="T94" fmla="*/ 10 w 33"/>
                  <a:gd name="T95" fmla="*/ 28 h 33"/>
                  <a:gd name="T96" fmla="*/ 11 w 33"/>
                  <a:gd name="T97" fmla="*/ 28 h 33"/>
                  <a:gd name="T98" fmla="*/ 13 w 33"/>
                  <a:gd name="T99" fmla="*/ 29 h 33"/>
                  <a:gd name="T100" fmla="*/ 14 w 33"/>
                  <a:gd name="T101" fmla="*/ 30 h 33"/>
                  <a:gd name="T102" fmla="*/ 15 w 33"/>
                  <a:gd name="T103" fmla="*/ 32 h 33"/>
                  <a:gd name="T104" fmla="*/ 16 w 33"/>
                  <a:gd name="T10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33">
                    <a:moveTo>
                      <a:pt x="16" y="33"/>
                    </a:moveTo>
                    <a:cubicBezTo>
                      <a:pt x="18" y="33"/>
                      <a:pt x="20" y="33"/>
                      <a:pt x="22" y="32"/>
                    </a:cubicBezTo>
                    <a:cubicBezTo>
                      <a:pt x="23" y="32"/>
                      <a:pt x="23" y="32"/>
                      <a:pt x="23" y="31"/>
                    </a:cubicBezTo>
                    <a:cubicBezTo>
                      <a:pt x="23" y="30"/>
                      <a:pt x="23" y="29"/>
                      <a:pt x="23" y="28"/>
                    </a:cubicBezTo>
                    <a:cubicBezTo>
                      <a:pt x="23" y="28"/>
                      <a:pt x="24" y="28"/>
                      <a:pt x="24" y="28"/>
                    </a:cubicBezTo>
                    <a:cubicBezTo>
                      <a:pt x="24" y="28"/>
                      <a:pt x="24" y="28"/>
                      <a:pt x="24" y="28"/>
                    </a:cubicBezTo>
                    <a:cubicBezTo>
                      <a:pt x="25" y="27"/>
                      <a:pt x="25" y="27"/>
                      <a:pt x="26" y="26"/>
                    </a:cubicBezTo>
                    <a:cubicBezTo>
                      <a:pt x="26" y="26"/>
                      <a:pt x="26" y="26"/>
                      <a:pt x="26" y="26"/>
                    </a:cubicBezTo>
                    <a:cubicBezTo>
                      <a:pt x="26" y="26"/>
                      <a:pt x="26" y="26"/>
                      <a:pt x="27" y="26"/>
                    </a:cubicBezTo>
                    <a:cubicBezTo>
                      <a:pt x="27" y="26"/>
                      <a:pt x="28" y="26"/>
                      <a:pt x="29" y="26"/>
                    </a:cubicBezTo>
                    <a:cubicBezTo>
                      <a:pt x="30" y="26"/>
                      <a:pt x="30" y="26"/>
                      <a:pt x="31" y="26"/>
                    </a:cubicBezTo>
                    <a:cubicBezTo>
                      <a:pt x="31" y="24"/>
                      <a:pt x="32" y="22"/>
                      <a:pt x="33" y="20"/>
                    </a:cubicBezTo>
                    <a:cubicBezTo>
                      <a:pt x="33" y="19"/>
                      <a:pt x="33" y="19"/>
                      <a:pt x="32" y="18"/>
                    </a:cubicBezTo>
                    <a:cubicBezTo>
                      <a:pt x="31" y="18"/>
                      <a:pt x="30" y="17"/>
                      <a:pt x="30" y="17"/>
                    </a:cubicBezTo>
                    <a:cubicBezTo>
                      <a:pt x="30" y="17"/>
                      <a:pt x="30" y="16"/>
                      <a:pt x="30" y="16"/>
                    </a:cubicBezTo>
                    <a:cubicBezTo>
                      <a:pt x="30" y="15"/>
                      <a:pt x="30" y="15"/>
                      <a:pt x="29" y="14"/>
                    </a:cubicBezTo>
                    <a:cubicBezTo>
                      <a:pt x="29" y="13"/>
                      <a:pt x="29" y="13"/>
                      <a:pt x="29" y="13"/>
                    </a:cubicBezTo>
                    <a:cubicBezTo>
                      <a:pt x="30" y="12"/>
                      <a:pt x="30" y="12"/>
                      <a:pt x="31" y="11"/>
                    </a:cubicBezTo>
                    <a:cubicBezTo>
                      <a:pt x="32" y="10"/>
                      <a:pt x="32" y="10"/>
                      <a:pt x="31" y="9"/>
                    </a:cubicBezTo>
                    <a:cubicBezTo>
                      <a:pt x="27" y="4"/>
                      <a:pt x="27" y="4"/>
                      <a:pt x="27" y="4"/>
                    </a:cubicBezTo>
                    <a:cubicBezTo>
                      <a:pt x="27" y="4"/>
                      <a:pt x="26" y="4"/>
                      <a:pt x="26" y="4"/>
                    </a:cubicBezTo>
                    <a:cubicBezTo>
                      <a:pt x="25" y="5"/>
                      <a:pt x="24" y="5"/>
                      <a:pt x="23" y="5"/>
                    </a:cubicBezTo>
                    <a:cubicBezTo>
                      <a:pt x="23" y="5"/>
                      <a:pt x="23" y="5"/>
                      <a:pt x="22" y="5"/>
                    </a:cubicBezTo>
                    <a:cubicBezTo>
                      <a:pt x="22" y="5"/>
                      <a:pt x="21" y="5"/>
                      <a:pt x="21" y="4"/>
                    </a:cubicBezTo>
                    <a:cubicBezTo>
                      <a:pt x="20" y="4"/>
                      <a:pt x="20" y="4"/>
                      <a:pt x="19" y="4"/>
                    </a:cubicBezTo>
                    <a:cubicBezTo>
                      <a:pt x="19" y="3"/>
                      <a:pt x="19" y="2"/>
                      <a:pt x="19" y="1"/>
                    </a:cubicBezTo>
                    <a:cubicBezTo>
                      <a:pt x="18" y="1"/>
                      <a:pt x="18" y="0"/>
                      <a:pt x="17" y="0"/>
                    </a:cubicBezTo>
                    <a:cubicBezTo>
                      <a:pt x="15" y="1"/>
                      <a:pt x="13" y="1"/>
                      <a:pt x="11" y="1"/>
                    </a:cubicBezTo>
                    <a:cubicBezTo>
                      <a:pt x="11" y="1"/>
                      <a:pt x="10" y="2"/>
                      <a:pt x="10" y="2"/>
                    </a:cubicBezTo>
                    <a:cubicBezTo>
                      <a:pt x="10" y="4"/>
                      <a:pt x="10" y="5"/>
                      <a:pt x="10" y="5"/>
                    </a:cubicBezTo>
                    <a:cubicBezTo>
                      <a:pt x="10" y="6"/>
                      <a:pt x="10" y="6"/>
                      <a:pt x="9" y="6"/>
                    </a:cubicBezTo>
                    <a:cubicBezTo>
                      <a:pt x="9" y="6"/>
                      <a:pt x="9" y="6"/>
                      <a:pt x="9" y="6"/>
                    </a:cubicBezTo>
                    <a:cubicBezTo>
                      <a:pt x="9" y="6"/>
                      <a:pt x="8" y="7"/>
                      <a:pt x="8" y="7"/>
                    </a:cubicBezTo>
                    <a:cubicBezTo>
                      <a:pt x="8" y="7"/>
                      <a:pt x="8" y="7"/>
                      <a:pt x="8" y="7"/>
                    </a:cubicBezTo>
                    <a:cubicBezTo>
                      <a:pt x="8" y="8"/>
                      <a:pt x="7" y="8"/>
                      <a:pt x="7" y="8"/>
                    </a:cubicBezTo>
                    <a:cubicBezTo>
                      <a:pt x="6" y="8"/>
                      <a:pt x="5" y="8"/>
                      <a:pt x="4" y="7"/>
                    </a:cubicBezTo>
                    <a:cubicBezTo>
                      <a:pt x="4" y="7"/>
                      <a:pt x="3" y="7"/>
                      <a:pt x="3" y="8"/>
                    </a:cubicBezTo>
                    <a:cubicBezTo>
                      <a:pt x="2" y="10"/>
                      <a:pt x="1" y="12"/>
                      <a:pt x="0" y="14"/>
                    </a:cubicBezTo>
                    <a:cubicBezTo>
                      <a:pt x="0" y="14"/>
                      <a:pt x="1" y="15"/>
                      <a:pt x="1" y="15"/>
                    </a:cubicBezTo>
                    <a:cubicBezTo>
                      <a:pt x="2" y="16"/>
                      <a:pt x="3" y="16"/>
                      <a:pt x="3" y="17"/>
                    </a:cubicBezTo>
                    <a:cubicBezTo>
                      <a:pt x="4" y="17"/>
                      <a:pt x="4" y="17"/>
                      <a:pt x="4" y="18"/>
                    </a:cubicBezTo>
                    <a:cubicBezTo>
                      <a:pt x="4" y="18"/>
                      <a:pt x="4" y="19"/>
                      <a:pt x="4" y="20"/>
                    </a:cubicBezTo>
                    <a:cubicBezTo>
                      <a:pt x="4" y="20"/>
                      <a:pt x="4" y="21"/>
                      <a:pt x="4" y="21"/>
                    </a:cubicBezTo>
                    <a:cubicBezTo>
                      <a:pt x="4" y="21"/>
                      <a:pt x="3" y="22"/>
                      <a:pt x="2" y="23"/>
                    </a:cubicBezTo>
                    <a:cubicBezTo>
                      <a:pt x="2" y="23"/>
                      <a:pt x="2" y="24"/>
                      <a:pt x="2" y="24"/>
                    </a:cubicBezTo>
                    <a:cubicBezTo>
                      <a:pt x="6" y="29"/>
                      <a:pt x="6" y="29"/>
                      <a:pt x="6" y="29"/>
                    </a:cubicBezTo>
                    <a:cubicBezTo>
                      <a:pt x="6" y="30"/>
                      <a:pt x="7" y="30"/>
                      <a:pt x="8" y="30"/>
                    </a:cubicBezTo>
                    <a:cubicBezTo>
                      <a:pt x="9" y="29"/>
                      <a:pt x="10" y="28"/>
                      <a:pt x="10" y="28"/>
                    </a:cubicBezTo>
                    <a:cubicBezTo>
                      <a:pt x="10" y="28"/>
                      <a:pt x="11" y="28"/>
                      <a:pt x="11" y="28"/>
                    </a:cubicBezTo>
                    <a:cubicBezTo>
                      <a:pt x="12" y="29"/>
                      <a:pt x="12" y="29"/>
                      <a:pt x="13" y="29"/>
                    </a:cubicBezTo>
                    <a:cubicBezTo>
                      <a:pt x="13" y="29"/>
                      <a:pt x="14" y="29"/>
                      <a:pt x="14" y="30"/>
                    </a:cubicBezTo>
                    <a:cubicBezTo>
                      <a:pt x="14" y="30"/>
                      <a:pt x="14" y="31"/>
                      <a:pt x="15" y="32"/>
                    </a:cubicBezTo>
                    <a:cubicBezTo>
                      <a:pt x="15" y="33"/>
                      <a:pt x="15" y="33"/>
                      <a:pt x="16" y="33"/>
                    </a:cubicBez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6">
                <a:extLst>
                  <a:ext uri="{FF2B5EF4-FFF2-40B4-BE49-F238E27FC236}">
                    <a16:creationId xmlns:a16="http://schemas.microsoft.com/office/drawing/2014/main" id="{F215F9F1-05CB-4FFD-8D38-E729AB969E58}"/>
                  </a:ext>
                </a:extLst>
              </p:cNvPr>
              <p:cNvSpPr>
                <a:spLocks/>
              </p:cNvSpPr>
              <p:nvPr/>
            </p:nvSpPr>
            <p:spPr bwMode="auto">
              <a:xfrm>
                <a:off x="5392738" y="835026"/>
                <a:ext cx="74613" cy="71438"/>
              </a:xfrm>
              <a:custGeom>
                <a:avLst/>
                <a:gdLst>
                  <a:gd name="T0" fmla="*/ 16 w 22"/>
                  <a:gd name="T1" fmla="*/ 20 h 21"/>
                  <a:gd name="T2" fmla="*/ 21 w 22"/>
                  <a:gd name="T3" fmla="*/ 13 h 21"/>
                  <a:gd name="T4" fmla="*/ 18 w 22"/>
                  <a:gd name="T5" fmla="*/ 4 h 21"/>
                  <a:gd name="T6" fmla="*/ 18 w 22"/>
                  <a:gd name="T7" fmla="*/ 3 h 21"/>
                  <a:gd name="T8" fmla="*/ 18 w 22"/>
                  <a:gd name="T9" fmla="*/ 3 h 21"/>
                  <a:gd name="T10" fmla="*/ 12 w 22"/>
                  <a:gd name="T11" fmla="*/ 1 h 21"/>
                  <a:gd name="T12" fmla="*/ 1 w 22"/>
                  <a:gd name="T13" fmla="*/ 10 h 21"/>
                  <a:gd name="T14" fmla="*/ 10 w 22"/>
                  <a:gd name="T15" fmla="*/ 21 h 21"/>
                  <a:gd name="T16" fmla="*/ 16 w 22"/>
                  <a:gd name="T17"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1">
                    <a:moveTo>
                      <a:pt x="16" y="20"/>
                    </a:moveTo>
                    <a:cubicBezTo>
                      <a:pt x="19" y="18"/>
                      <a:pt x="19" y="13"/>
                      <a:pt x="21" y="13"/>
                    </a:cubicBezTo>
                    <a:cubicBezTo>
                      <a:pt x="21" y="13"/>
                      <a:pt x="22" y="8"/>
                      <a:pt x="18" y="4"/>
                    </a:cubicBezTo>
                    <a:cubicBezTo>
                      <a:pt x="18" y="4"/>
                      <a:pt x="18" y="3"/>
                      <a:pt x="18" y="3"/>
                    </a:cubicBezTo>
                    <a:cubicBezTo>
                      <a:pt x="18" y="3"/>
                      <a:pt x="18" y="3"/>
                      <a:pt x="18" y="3"/>
                    </a:cubicBezTo>
                    <a:cubicBezTo>
                      <a:pt x="16" y="1"/>
                      <a:pt x="14" y="1"/>
                      <a:pt x="12" y="1"/>
                    </a:cubicBezTo>
                    <a:cubicBezTo>
                      <a:pt x="6" y="0"/>
                      <a:pt x="1" y="4"/>
                      <a:pt x="1" y="10"/>
                    </a:cubicBezTo>
                    <a:cubicBezTo>
                      <a:pt x="0" y="15"/>
                      <a:pt x="4" y="20"/>
                      <a:pt x="10" y="21"/>
                    </a:cubicBezTo>
                    <a:cubicBezTo>
                      <a:pt x="12" y="21"/>
                      <a:pt x="14" y="21"/>
                      <a:pt x="16" y="20"/>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847244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85F2-EC6B-4C4B-9750-A236E9EDAF1C}"/>
              </a:ext>
            </a:extLst>
          </p:cNvPr>
          <p:cNvSpPr>
            <a:spLocks noGrp="1"/>
          </p:cNvSpPr>
          <p:nvPr>
            <p:ph type="title"/>
          </p:nvPr>
        </p:nvSpPr>
        <p:spPr/>
        <p:txBody>
          <a:bodyPr/>
          <a:lstStyle/>
          <a:p>
            <a:r>
              <a:rPr lang="nl-NL" dirty="0"/>
              <a:t>Flex-shrink</a:t>
            </a:r>
            <a:endParaRPr lang="en-US" dirty="0"/>
          </a:p>
        </p:txBody>
      </p:sp>
      <p:sp>
        <p:nvSpPr>
          <p:cNvPr id="3" name="Text Placeholder 2">
            <a:extLst>
              <a:ext uri="{FF2B5EF4-FFF2-40B4-BE49-F238E27FC236}">
                <a16:creationId xmlns:a16="http://schemas.microsoft.com/office/drawing/2014/main" id="{7E54E1E3-EA25-4B00-9C6F-4B3F6F376704}"/>
              </a:ext>
            </a:extLst>
          </p:cNvPr>
          <p:cNvSpPr>
            <a:spLocks noGrp="1"/>
          </p:cNvSpPr>
          <p:nvPr>
            <p:ph type="body" sz="quarter" idx="10"/>
          </p:nvPr>
        </p:nvSpPr>
        <p:spPr>
          <a:xfrm>
            <a:off x="227348" y="1268761"/>
            <a:ext cx="11700000" cy="5012792"/>
          </a:xfrm>
        </p:spPr>
        <p:txBody>
          <a:bodyPr/>
          <a:lstStyle/>
          <a:p>
            <a:r>
              <a:rPr lang="en-US" dirty="0"/>
              <a:t>This defines the ability for a flex item to shrink if necessary. </a:t>
            </a:r>
          </a:p>
          <a:p>
            <a:endParaRPr lang="en-US" dirty="0"/>
          </a:p>
          <a:p>
            <a:endParaRPr lang="en-US" dirty="0"/>
          </a:p>
          <a:p>
            <a:endParaRPr lang="en-US" dirty="0"/>
          </a:p>
          <a:p>
            <a:endParaRPr lang="en-US" dirty="0"/>
          </a:p>
          <a:p>
            <a:r>
              <a:rPr lang="en-US" dirty="0"/>
              <a:t>Negative numbers are invalid.</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3FAA0276-57E6-467D-BB6E-53227F23C4D7}"/>
              </a:ext>
            </a:extLst>
          </p:cNvPr>
          <p:cNvPicPr>
            <a:picLocks noChangeAspect="1"/>
          </p:cNvPicPr>
          <p:nvPr/>
        </p:nvPicPr>
        <p:blipFill>
          <a:blip r:embed="rId2"/>
          <a:stretch>
            <a:fillRect/>
          </a:stretch>
        </p:blipFill>
        <p:spPr>
          <a:xfrm>
            <a:off x="264652" y="1844824"/>
            <a:ext cx="5731048" cy="1008112"/>
          </a:xfrm>
          <a:prstGeom prst="rect">
            <a:avLst/>
          </a:prstGeom>
        </p:spPr>
      </p:pic>
      <p:pic>
        <p:nvPicPr>
          <p:cNvPr id="7" name="Picture 6">
            <a:extLst>
              <a:ext uri="{FF2B5EF4-FFF2-40B4-BE49-F238E27FC236}">
                <a16:creationId xmlns:a16="http://schemas.microsoft.com/office/drawing/2014/main" id="{691226D2-F919-43FC-99FD-DB973CB38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6982" y="3765049"/>
            <a:ext cx="8017436" cy="1656184"/>
          </a:xfrm>
          <a:prstGeom prst="rect">
            <a:avLst/>
          </a:prstGeom>
        </p:spPr>
      </p:pic>
    </p:spTree>
    <p:extLst>
      <p:ext uri="{BB962C8B-B14F-4D97-AF65-F5344CB8AC3E}">
        <p14:creationId xmlns:p14="http://schemas.microsoft.com/office/powerpoint/2010/main" val="200121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4878-4779-4874-A176-175B28A2B64E}"/>
              </a:ext>
            </a:extLst>
          </p:cNvPr>
          <p:cNvSpPr>
            <a:spLocks noGrp="1"/>
          </p:cNvSpPr>
          <p:nvPr>
            <p:ph type="title"/>
          </p:nvPr>
        </p:nvSpPr>
        <p:spPr/>
        <p:txBody>
          <a:bodyPr/>
          <a:lstStyle/>
          <a:p>
            <a:r>
              <a:rPr lang="nl-NL" dirty="0"/>
              <a:t>Flex-basis</a:t>
            </a:r>
            <a:endParaRPr lang="en-US" dirty="0"/>
          </a:p>
        </p:txBody>
      </p:sp>
      <p:sp>
        <p:nvSpPr>
          <p:cNvPr id="3" name="Text Placeholder 2">
            <a:extLst>
              <a:ext uri="{FF2B5EF4-FFF2-40B4-BE49-F238E27FC236}">
                <a16:creationId xmlns:a16="http://schemas.microsoft.com/office/drawing/2014/main" id="{6D39AD3B-53CF-4EBB-BC9B-79528698ED3A}"/>
              </a:ext>
            </a:extLst>
          </p:cNvPr>
          <p:cNvSpPr>
            <a:spLocks noGrp="1"/>
          </p:cNvSpPr>
          <p:nvPr>
            <p:ph type="body" sz="quarter" idx="10"/>
          </p:nvPr>
        </p:nvSpPr>
        <p:spPr>
          <a:xfrm>
            <a:off x="227348" y="1268761"/>
            <a:ext cx="11700000" cy="5012792"/>
          </a:xfrm>
        </p:spPr>
        <p:txBody>
          <a:bodyPr/>
          <a:lstStyle/>
          <a:p>
            <a:r>
              <a:rPr lang="en-US" dirty="0"/>
              <a:t>Flex-basis defines the default size of an element before the remaining space is distributed. It can be a length (e.g. 20%, 5rem, etc.) or a keyword (auto, content, </a:t>
            </a:r>
            <a:r>
              <a:rPr lang="en-US" dirty="0" err="1"/>
              <a:t>filt</a:t>
            </a:r>
            <a:r>
              <a:rPr lang="en-US" dirty="0"/>
              <a:t>-content and </a:t>
            </a:r>
            <a:r>
              <a:rPr lang="en-US" dirty="0" err="1"/>
              <a:t>etc</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r>
              <a:rPr lang="en-US" dirty="0"/>
              <a:t>	Note:  in case both flex-basis (other than auto) and width (or height in case of </a:t>
            </a:r>
          </a:p>
          <a:p>
            <a:r>
              <a:rPr lang="en-US" dirty="0"/>
              <a:t>	flex-direction: column) are set for an element, flex-basis has priority.</a:t>
            </a:r>
          </a:p>
          <a:p>
            <a:endParaRPr lang="en-US" dirty="0"/>
          </a:p>
          <a:p>
            <a:endParaRPr lang="en-US" dirty="0"/>
          </a:p>
        </p:txBody>
      </p:sp>
      <p:pic>
        <p:nvPicPr>
          <p:cNvPr id="5" name="Picture 4">
            <a:extLst>
              <a:ext uri="{FF2B5EF4-FFF2-40B4-BE49-F238E27FC236}">
                <a16:creationId xmlns:a16="http://schemas.microsoft.com/office/drawing/2014/main" id="{A63D301B-8B13-478C-9C4B-034032D9EB5E}"/>
              </a:ext>
            </a:extLst>
          </p:cNvPr>
          <p:cNvPicPr>
            <a:picLocks noChangeAspect="1"/>
          </p:cNvPicPr>
          <p:nvPr/>
        </p:nvPicPr>
        <p:blipFill>
          <a:blip r:embed="rId2"/>
          <a:stretch>
            <a:fillRect/>
          </a:stretch>
        </p:blipFill>
        <p:spPr>
          <a:xfrm>
            <a:off x="262843" y="2348880"/>
            <a:ext cx="6547462" cy="1152128"/>
          </a:xfrm>
          <a:prstGeom prst="rect">
            <a:avLst/>
          </a:prstGeom>
        </p:spPr>
      </p:pic>
      <p:grpSp>
        <p:nvGrpSpPr>
          <p:cNvPr id="7" name="Groupe 14">
            <a:extLst>
              <a:ext uri="{FF2B5EF4-FFF2-40B4-BE49-F238E27FC236}">
                <a16:creationId xmlns:a16="http://schemas.microsoft.com/office/drawing/2014/main" id="{109EB99D-7DA7-4998-855E-3D3BA59D0207}"/>
              </a:ext>
            </a:extLst>
          </p:cNvPr>
          <p:cNvGrpSpPr>
            <a:grpSpLocks noChangeAspect="1"/>
          </p:cNvGrpSpPr>
          <p:nvPr/>
        </p:nvGrpSpPr>
        <p:grpSpPr>
          <a:xfrm>
            <a:off x="264652" y="5013176"/>
            <a:ext cx="720080" cy="678042"/>
            <a:chOff x="-1058058" y="3704479"/>
            <a:chExt cx="911529" cy="858315"/>
          </a:xfrm>
        </p:grpSpPr>
        <p:sp>
          <p:nvSpPr>
            <p:cNvPr id="8" name="Freeform 171">
              <a:extLst>
                <a:ext uri="{FF2B5EF4-FFF2-40B4-BE49-F238E27FC236}">
                  <a16:creationId xmlns:a16="http://schemas.microsoft.com/office/drawing/2014/main" id="{5DD65B36-E824-4D89-9C8A-CAD9910086CF}"/>
                </a:ext>
              </a:extLst>
            </p:cNvPr>
            <p:cNvSpPr>
              <a:spLocks/>
            </p:cNvSpPr>
            <p:nvPr/>
          </p:nvSpPr>
          <p:spPr bwMode="auto">
            <a:xfrm>
              <a:off x="-1058058" y="3704479"/>
              <a:ext cx="911529" cy="858315"/>
            </a:xfrm>
            <a:custGeom>
              <a:avLst/>
              <a:gdLst>
                <a:gd name="T0" fmla="*/ 63 w 439"/>
                <a:gd name="T1" fmla="*/ 321 h 410"/>
                <a:gd name="T2" fmla="*/ 106 w 439"/>
                <a:gd name="T3" fmla="*/ 61 h 410"/>
                <a:gd name="T4" fmla="*/ 377 w 439"/>
                <a:gd name="T5" fmla="*/ 98 h 410"/>
                <a:gd name="T6" fmla="*/ 328 w 439"/>
                <a:gd name="T7" fmla="*/ 348 h 410"/>
                <a:gd name="T8" fmla="*/ 63 w 439"/>
                <a:gd name="T9" fmla="*/ 321 h 410"/>
              </a:gdLst>
              <a:ahLst/>
              <a:cxnLst>
                <a:cxn ang="0">
                  <a:pos x="T0" y="T1"/>
                </a:cxn>
                <a:cxn ang="0">
                  <a:pos x="T2" y="T3"/>
                </a:cxn>
                <a:cxn ang="0">
                  <a:pos x="T4" y="T5"/>
                </a:cxn>
                <a:cxn ang="0">
                  <a:pos x="T6" y="T7"/>
                </a:cxn>
                <a:cxn ang="0">
                  <a:pos x="T8" y="T9"/>
                </a:cxn>
              </a:cxnLst>
              <a:rect l="0" t="0" r="r" b="b"/>
              <a:pathLst>
                <a:path w="439" h="410">
                  <a:moveTo>
                    <a:pt x="63" y="321"/>
                  </a:moveTo>
                  <a:cubicBezTo>
                    <a:pt x="0" y="238"/>
                    <a:pt x="19" y="123"/>
                    <a:pt x="106" y="61"/>
                  </a:cubicBezTo>
                  <a:cubicBezTo>
                    <a:pt x="192" y="0"/>
                    <a:pt x="313" y="17"/>
                    <a:pt x="377" y="98"/>
                  </a:cubicBezTo>
                  <a:cubicBezTo>
                    <a:pt x="439" y="182"/>
                    <a:pt x="413" y="287"/>
                    <a:pt x="328" y="348"/>
                  </a:cubicBezTo>
                  <a:cubicBezTo>
                    <a:pt x="241" y="410"/>
                    <a:pt x="127" y="403"/>
                    <a:pt x="63" y="321"/>
                  </a:cubicBezTo>
                </a:path>
              </a:pathLst>
            </a:custGeom>
            <a:solidFill>
              <a:srgbClr val="15636B"/>
            </a:solidFill>
            <a:ln>
              <a:noFill/>
            </a:ln>
          </p:spPr>
          <p:txBody>
            <a:bodyPr vert="horz" wrap="square" lIns="74295" tIns="37148" rIns="74295" bIns="37148" numCol="1" anchor="t" anchorCtr="0" compatLnSpc="1">
              <a:prstTxWarp prst="textNoShape">
                <a:avLst/>
              </a:prstTxWarp>
            </a:bodyPr>
            <a:lstStyle/>
            <a:p>
              <a:pPr defTabSz="742950"/>
              <a:endParaRPr lang="en-US" sz="1600">
                <a:solidFill>
                  <a:srgbClr val="000000"/>
                </a:solidFill>
                <a:latin typeface="Verdana"/>
              </a:endParaRPr>
            </a:p>
          </p:txBody>
        </p:sp>
        <p:sp>
          <p:nvSpPr>
            <p:cNvPr id="9" name="Freeform 26">
              <a:extLst>
                <a:ext uri="{FF2B5EF4-FFF2-40B4-BE49-F238E27FC236}">
                  <a16:creationId xmlns:a16="http://schemas.microsoft.com/office/drawing/2014/main" id="{B97E102A-E448-4A99-BB79-3FD426CB8084}"/>
                </a:ext>
              </a:extLst>
            </p:cNvPr>
            <p:cNvSpPr>
              <a:spLocks noEditPoints="1"/>
            </p:cNvSpPr>
            <p:nvPr/>
          </p:nvSpPr>
          <p:spPr bwMode="auto">
            <a:xfrm>
              <a:off x="-900051" y="3829728"/>
              <a:ext cx="571942" cy="502714"/>
            </a:xfrm>
            <a:custGeom>
              <a:avLst/>
              <a:gdLst>
                <a:gd name="T0" fmla="*/ 1734 w 1747"/>
                <a:gd name="T1" fmla="*/ 1404 h 1531"/>
                <a:gd name="T2" fmla="*/ 948 w 1747"/>
                <a:gd name="T3" fmla="*/ 42 h 1531"/>
                <a:gd name="T4" fmla="*/ 876 w 1747"/>
                <a:gd name="T5" fmla="*/ 0 h 1531"/>
                <a:gd name="T6" fmla="*/ 804 w 1747"/>
                <a:gd name="T7" fmla="*/ 42 h 1531"/>
                <a:gd name="T8" fmla="*/ 15 w 1747"/>
                <a:gd name="T9" fmla="*/ 1407 h 1531"/>
                <a:gd name="T10" fmla="*/ 15 w 1747"/>
                <a:gd name="T11" fmla="*/ 1490 h 1531"/>
                <a:gd name="T12" fmla="*/ 87 w 1747"/>
                <a:gd name="T13" fmla="*/ 1531 h 1531"/>
                <a:gd name="T14" fmla="*/ 1664 w 1747"/>
                <a:gd name="T15" fmla="*/ 1531 h 1531"/>
                <a:gd name="T16" fmla="*/ 1664 w 1747"/>
                <a:gd name="T17" fmla="*/ 1531 h 1531"/>
                <a:gd name="T18" fmla="*/ 1747 w 1747"/>
                <a:gd name="T19" fmla="*/ 1448 h 1531"/>
                <a:gd name="T20" fmla="*/ 1734 w 1747"/>
                <a:gd name="T21" fmla="*/ 1404 h 1531"/>
                <a:gd name="T22" fmla="*/ 231 w 1747"/>
                <a:gd name="T23" fmla="*/ 1366 h 1531"/>
                <a:gd name="T24" fmla="*/ 876 w 1747"/>
                <a:gd name="T25" fmla="*/ 250 h 1531"/>
                <a:gd name="T26" fmla="*/ 1520 w 1747"/>
                <a:gd name="T27" fmla="*/ 1366 h 1531"/>
                <a:gd name="T28" fmla="*/ 231 w 1747"/>
                <a:gd name="T29" fmla="*/ 1366 h 1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7" h="1531">
                  <a:moveTo>
                    <a:pt x="1734" y="1404"/>
                  </a:moveTo>
                  <a:cubicBezTo>
                    <a:pt x="948" y="42"/>
                    <a:pt x="948" y="42"/>
                    <a:pt x="948" y="42"/>
                  </a:cubicBezTo>
                  <a:cubicBezTo>
                    <a:pt x="933" y="16"/>
                    <a:pt x="905" y="0"/>
                    <a:pt x="876" y="0"/>
                  </a:cubicBezTo>
                  <a:cubicBezTo>
                    <a:pt x="846" y="0"/>
                    <a:pt x="818" y="16"/>
                    <a:pt x="804" y="42"/>
                  </a:cubicBezTo>
                  <a:cubicBezTo>
                    <a:pt x="15" y="1407"/>
                    <a:pt x="15" y="1407"/>
                    <a:pt x="15" y="1407"/>
                  </a:cubicBezTo>
                  <a:cubicBezTo>
                    <a:pt x="0" y="1433"/>
                    <a:pt x="0" y="1464"/>
                    <a:pt x="15" y="1490"/>
                  </a:cubicBezTo>
                  <a:cubicBezTo>
                    <a:pt x="30" y="1516"/>
                    <a:pt x="58" y="1531"/>
                    <a:pt x="87" y="1531"/>
                  </a:cubicBezTo>
                  <a:cubicBezTo>
                    <a:pt x="1664" y="1531"/>
                    <a:pt x="1664" y="1531"/>
                    <a:pt x="1664" y="1531"/>
                  </a:cubicBezTo>
                  <a:cubicBezTo>
                    <a:pt x="1664" y="1531"/>
                    <a:pt x="1664" y="1531"/>
                    <a:pt x="1664" y="1531"/>
                  </a:cubicBezTo>
                  <a:cubicBezTo>
                    <a:pt x="1710" y="1531"/>
                    <a:pt x="1747" y="1494"/>
                    <a:pt x="1747" y="1448"/>
                  </a:cubicBezTo>
                  <a:cubicBezTo>
                    <a:pt x="1747" y="1432"/>
                    <a:pt x="1743" y="1417"/>
                    <a:pt x="1734" y="1404"/>
                  </a:cubicBezTo>
                  <a:close/>
                  <a:moveTo>
                    <a:pt x="231" y="1366"/>
                  </a:moveTo>
                  <a:cubicBezTo>
                    <a:pt x="876" y="250"/>
                    <a:pt x="876" y="250"/>
                    <a:pt x="876" y="250"/>
                  </a:cubicBezTo>
                  <a:cubicBezTo>
                    <a:pt x="1520" y="1366"/>
                    <a:pt x="1520" y="1366"/>
                    <a:pt x="1520" y="1366"/>
                  </a:cubicBezTo>
                  <a:lnTo>
                    <a:pt x="231" y="1366"/>
                  </a:lnTo>
                  <a:close/>
                </a:path>
              </a:pathLst>
            </a:custGeom>
            <a:solidFill>
              <a:schemeClr val="accent4"/>
            </a:solidFill>
            <a:ln w="9525">
              <a:noFill/>
              <a:round/>
              <a:headEnd/>
              <a:tailEnd/>
            </a:ln>
            <a:extLst/>
          </p:spPr>
          <p:txBody>
            <a:bodyPr vert="horz" wrap="square" lIns="91440" tIns="45720" rIns="91440" bIns="45720" numCol="1" anchor="ctr" anchorCtr="0" compatLnSpc="1">
              <a:prstTxWarp prst="textNoShape">
                <a:avLst/>
              </a:prstTxWarp>
            </a:bodyPr>
            <a:lstStyle/>
            <a:p>
              <a:pPr algn="ctr">
                <a:spcBef>
                  <a:spcPts val="1000"/>
                </a:spcBef>
              </a:pPr>
              <a:endParaRPr lang="en-IE" sz="3200" b="1" dirty="0">
                <a:solidFill>
                  <a:schemeClr val="bg1"/>
                </a:solidFill>
              </a:endParaRPr>
            </a:p>
          </p:txBody>
        </p:sp>
        <p:grpSp>
          <p:nvGrpSpPr>
            <p:cNvPr id="10" name="Groupe 13">
              <a:extLst>
                <a:ext uri="{FF2B5EF4-FFF2-40B4-BE49-F238E27FC236}">
                  <a16:creationId xmlns:a16="http://schemas.microsoft.com/office/drawing/2014/main" id="{031C07FD-7876-457B-8306-466904DD776F}"/>
                </a:ext>
              </a:extLst>
            </p:cNvPr>
            <p:cNvGrpSpPr>
              <a:grpSpLocks noChangeAspect="1"/>
            </p:cNvGrpSpPr>
            <p:nvPr/>
          </p:nvGrpSpPr>
          <p:grpSpPr>
            <a:xfrm>
              <a:off x="-659195" y="3966579"/>
              <a:ext cx="84532" cy="288000"/>
              <a:chOff x="-687930" y="3942515"/>
              <a:chExt cx="120467" cy="410428"/>
            </a:xfrm>
            <a:solidFill>
              <a:schemeClr val="bg1"/>
            </a:solidFill>
          </p:grpSpPr>
          <p:sp>
            <p:nvSpPr>
              <p:cNvPr id="11" name="Freeform 112">
                <a:extLst>
                  <a:ext uri="{FF2B5EF4-FFF2-40B4-BE49-F238E27FC236}">
                    <a16:creationId xmlns:a16="http://schemas.microsoft.com/office/drawing/2014/main" id="{131BFF74-D2A1-4136-98F5-F0CDE6C8449A}"/>
                  </a:ext>
                </a:extLst>
              </p:cNvPr>
              <p:cNvSpPr>
                <a:spLocks/>
              </p:cNvSpPr>
              <p:nvPr/>
            </p:nvSpPr>
            <p:spPr bwMode="auto">
              <a:xfrm>
                <a:off x="-671121" y="3942515"/>
                <a:ext cx="86848" cy="284359"/>
              </a:xfrm>
              <a:custGeom>
                <a:avLst/>
                <a:gdLst>
                  <a:gd name="T0" fmla="*/ 0 w 26"/>
                  <a:gd name="T1" fmla="*/ 12 h 86"/>
                  <a:gd name="T2" fmla="*/ 26 w 26"/>
                  <a:gd name="T3" fmla="*/ 9 h 86"/>
                  <a:gd name="T4" fmla="*/ 26 w 26"/>
                  <a:gd name="T5" fmla="*/ 38 h 86"/>
                  <a:gd name="T6" fmla="*/ 25 w 26"/>
                  <a:gd name="T7" fmla="*/ 63 h 86"/>
                  <a:gd name="T8" fmla="*/ 22 w 26"/>
                  <a:gd name="T9" fmla="*/ 86 h 86"/>
                  <a:gd name="T10" fmla="*/ 4 w 26"/>
                  <a:gd name="T11" fmla="*/ 86 h 86"/>
                  <a:gd name="T12" fmla="*/ 1 w 26"/>
                  <a:gd name="T13" fmla="*/ 63 h 86"/>
                  <a:gd name="T14" fmla="*/ 0 w 26"/>
                  <a:gd name="T15" fmla="*/ 38 h 86"/>
                  <a:gd name="T16" fmla="*/ 0 w 26"/>
                  <a:gd name="T17" fmla="*/ 16 h 86"/>
                  <a:gd name="T18" fmla="*/ 0 w 26"/>
                  <a:gd name="T19"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6">
                    <a:moveTo>
                      <a:pt x="0" y="12"/>
                    </a:moveTo>
                    <a:cubicBezTo>
                      <a:pt x="0" y="0"/>
                      <a:pt x="25" y="9"/>
                      <a:pt x="26" y="9"/>
                    </a:cubicBezTo>
                    <a:cubicBezTo>
                      <a:pt x="26" y="11"/>
                      <a:pt x="26" y="38"/>
                      <a:pt x="26" y="38"/>
                    </a:cubicBezTo>
                    <a:cubicBezTo>
                      <a:pt x="26" y="47"/>
                      <a:pt x="26" y="55"/>
                      <a:pt x="25" y="63"/>
                    </a:cubicBezTo>
                    <a:cubicBezTo>
                      <a:pt x="24" y="70"/>
                      <a:pt x="23" y="78"/>
                      <a:pt x="22" y="86"/>
                    </a:cubicBezTo>
                    <a:cubicBezTo>
                      <a:pt x="4" y="86"/>
                      <a:pt x="4" y="86"/>
                      <a:pt x="4" y="86"/>
                    </a:cubicBezTo>
                    <a:cubicBezTo>
                      <a:pt x="2" y="78"/>
                      <a:pt x="2" y="70"/>
                      <a:pt x="1" y="63"/>
                    </a:cubicBezTo>
                    <a:cubicBezTo>
                      <a:pt x="0" y="55"/>
                      <a:pt x="0" y="47"/>
                      <a:pt x="0" y="38"/>
                    </a:cubicBezTo>
                    <a:cubicBezTo>
                      <a:pt x="0" y="16"/>
                      <a:pt x="0" y="16"/>
                      <a:pt x="0" y="16"/>
                    </a:cubicBezTo>
                    <a:cubicBezTo>
                      <a:pt x="0" y="16"/>
                      <a:pt x="0" y="19"/>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3">
                <a:extLst>
                  <a:ext uri="{FF2B5EF4-FFF2-40B4-BE49-F238E27FC236}">
                    <a16:creationId xmlns:a16="http://schemas.microsoft.com/office/drawing/2014/main" id="{A72DAFC7-2508-4892-82D7-4DA1CAF2F7CF}"/>
                  </a:ext>
                </a:extLst>
              </p:cNvPr>
              <p:cNvSpPr>
                <a:spLocks/>
              </p:cNvSpPr>
              <p:nvPr/>
            </p:nvSpPr>
            <p:spPr bwMode="auto">
              <a:xfrm>
                <a:off x="-687930" y="4243682"/>
                <a:ext cx="120467" cy="109261"/>
              </a:xfrm>
              <a:custGeom>
                <a:avLst/>
                <a:gdLst>
                  <a:gd name="T0" fmla="*/ 5 w 36"/>
                  <a:gd name="T1" fmla="*/ 25 h 33"/>
                  <a:gd name="T2" fmla="*/ 9 w 36"/>
                  <a:gd name="T3" fmla="*/ 5 h 33"/>
                  <a:gd name="T4" fmla="*/ 30 w 36"/>
                  <a:gd name="T5" fmla="*/ 8 h 33"/>
                  <a:gd name="T6" fmla="*/ 27 w 36"/>
                  <a:gd name="T7" fmla="*/ 28 h 33"/>
                  <a:gd name="T8" fmla="*/ 5 w 36"/>
                  <a:gd name="T9" fmla="*/ 25 h 33"/>
                </a:gdLst>
                <a:ahLst/>
                <a:cxnLst>
                  <a:cxn ang="0">
                    <a:pos x="T0" y="T1"/>
                  </a:cxn>
                  <a:cxn ang="0">
                    <a:pos x="T2" y="T3"/>
                  </a:cxn>
                  <a:cxn ang="0">
                    <a:pos x="T4" y="T5"/>
                  </a:cxn>
                  <a:cxn ang="0">
                    <a:pos x="T6" y="T7"/>
                  </a:cxn>
                  <a:cxn ang="0">
                    <a:pos x="T8" y="T9"/>
                  </a:cxn>
                </a:cxnLst>
                <a:rect l="0" t="0" r="r" b="b"/>
                <a:pathLst>
                  <a:path w="36" h="33">
                    <a:moveTo>
                      <a:pt x="5" y="25"/>
                    </a:moveTo>
                    <a:cubicBezTo>
                      <a:pt x="0" y="19"/>
                      <a:pt x="2" y="9"/>
                      <a:pt x="9" y="5"/>
                    </a:cubicBezTo>
                    <a:cubicBezTo>
                      <a:pt x="16" y="0"/>
                      <a:pt x="25" y="1"/>
                      <a:pt x="30" y="8"/>
                    </a:cubicBezTo>
                    <a:cubicBezTo>
                      <a:pt x="36" y="14"/>
                      <a:pt x="33" y="23"/>
                      <a:pt x="27" y="28"/>
                    </a:cubicBezTo>
                    <a:cubicBezTo>
                      <a:pt x="20" y="33"/>
                      <a:pt x="10" y="32"/>
                      <a:pt x="5"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942342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21D13-3F3C-49E5-B9F1-87DB86448B93}"/>
              </a:ext>
            </a:extLst>
          </p:cNvPr>
          <p:cNvSpPr>
            <a:spLocks noGrp="1"/>
          </p:cNvSpPr>
          <p:nvPr>
            <p:ph type="title"/>
          </p:nvPr>
        </p:nvSpPr>
        <p:spPr/>
        <p:txBody>
          <a:bodyPr/>
          <a:lstStyle/>
          <a:p>
            <a:r>
              <a:rPr lang="nl-NL" dirty="0"/>
              <a:t>Understanding of flex</a:t>
            </a:r>
            <a:endParaRPr lang="en-US" dirty="0"/>
          </a:p>
        </p:txBody>
      </p:sp>
      <p:sp>
        <p:nvSpPr>
          <p:cNvPr id="3" name="Text Placeholder 2">
            <a:extLst>
              <a:ext uri="{FF2B5EF4-FFF2-40B4-BE49-F238E27FC236}">
                <a16:creationId xmlns:a16="http://schemas.microsoft.com/office/drawing/2014/main" id="{0EEE34A4-DCDB-477D-B1F5-02619E596975}"/>
              </a:ext>
            </a:extLst>
          </p:cNvPr>
          <p:cNvSpPr>
            <a:spLocks noGrp="1"/>
          </p:cNvSpPr>
          <p:nvPr>
            <p:ph type="body" sz="quarter" idx="10"/>
          </p:nvPr>
        </p:nvSpPr>
        <p:spPr>
          <a:xfrm>
            <a:off x="227348" y="1196753"/>
            <a:ext cx="11700000" cy="5084800"/>
          </a:xfrm>
        </p:spPr>
        <p:txBody>
          <a:bodyPr>
            <a:normAutofit/>
          </a:bodyPr>
          <a:lstStyle/>
          <a:p>
            <a:r>
              <a:rPr lang="en-US" dirty="0"/>
              <a:t>Flex is the shorthand for flex-grow, flex-shrink and flex-basis combined. The second and third parameters (flex-shrink and flex-basis) are optional. </a:t>
            </a:r>
          </a:p>
          <a:p>
            <a:endParaRPr lang="en-US" dirty="0"/>
          </a:p>
          <a:p>
            <a:r>
              <a:rPr lang="en-US" b="1" dirty="0"/>
              <a:t>flex: 0 1 auto</a:t>
            </a:r>
            <a:r>
              <a:rPr lang="en-US" dirty="0"/>
              <a:t> is default.</a:t>
            </a:r>
          </a:p>
          <a:p>
            <a:endParaRPr lang="en-US" dirty="0"/>
          </a:p>
          <a:p>
            <a:r>
              <a:rPr lang="en-US" b="1" dirty="0"/>
              <a:t>flex: 1 0 200px; </a:t>
            </a:r>
            <a:r>
              <a:rPr lang="en-US" dirty="0"/>
              <a:t>- this element will be at minimum 200px wide, but it will be allowed to grow if there is extra space. In this case, you can think of the flex-basis as being a minimum width.</a:t>
            </a:r>
          </a:p>
          <a:p>
            <a:endParaRPr lang="en-US" dirty="0"/>
          </a:p>
          <a:p>
            <a:r>
              <a:rPr lang="en-US" b="1" dirty="0"/>
              <a:t>flex: 0 1 200px; - </a:t>
            </a:r>
            <a:r>
              <a:rPr lang="en-US" dirty="0"/>
              <a:t>this element is 200px at it’s largest, but it’s allowed to be smaller. Here flex-basis is acting like a maximum width.</a:t>
            </a:r>
          </a:p>
          <a:p>
            <a:endParaRPr lang="en-US" dirty="0"/>
          </a:p>
          <a:p>
            <a:r>
              <a:rPr lang="en-US" b="1" dirty="0"/>
              <a:t>flex: 1 0 auto; - </a:t>
            </a:r>
            <a:r>
              <a:rPr lang="en-US" dirty="0"/>
              <a:t>element has the size of its content. Useful when we don’t want to give the element a min size or max size.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68749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DA65-0B0D-417F-A99A-C4198AFEFD5C}"/>
              </a:ext>
            </a:extLst>
          </p:cNvPr>
          <p:cNvSpPr>
            <a:spLocks noGrp="1"/>
          </p:cNvSpPr>
          <p:nvPr>
            <p:ph type="title"/>
          </p:nvPr>
        </p:nvSpPr>
        <p:spPr/>
        <p:txBody>
          <a:bodyPr/>
          <a:lstStyle/>
          <a:p>
            <a:r>
              <a:rPr lang="nl-NL" dirty="0"/>
              <a:t>Order</a:t>
            </a:r>
            <a:endParaRPr lang="en-US" dirty="0"/>
          </a:p>
        </p:txBody>
      </p:sp>
      <p:pic>
        <p:nvPicPr>
          <p:cNvPr id="6" name="Picture 5">
            <a:extLst>
              <a:ext uri="{FF2B5EF4-FFF2-40B4-BE49-F238E27FC236}">
                <a16:creationId xmlns:a16="http://schemas.microsoft.com/office/drawing/2014/main" id="{C2F234F6-67DA-4E49-822D-21EE82B382D7}"/>
              </a:ext>
            </a:extLst>
          </p:cNvPr>
          <p:cNvPicPr>
            <a:picLocks noChangeAspect="1"/>
          </p:cNvPicPr>
          <p:nvPr/>
        </p:nvPicPr>
        <p:blipFill>
          <a:blip r:embed="rId2"/>
          <a:stretch>
            <a:fillRect/>
          </a:stretch>
        </p:blipFill>
        <p:spPr>
          <a:xfrm>
            <a:off x="227347" y="2060848"/>
            <a:ext cx="5538141" cy="1104900"/>
          </a:xfrm>
          <a:prstGeom prst="rect">
            <a:avLst/>
          </a:prstGeom>
        </p:spPr>
      </p:pic>
      <p:sp>
        <p:nvSpPr>
          <p:cNvPr id="9" name="Text Placeholder 8">
            <a:extLst>
              <a:ext uri="{FF2B5EF4-FFF2-40B4-BE49-F238E27FC236}">
                <a16:creationId xmlns:a16="http://schemas.microsoft.com/office/drawing/2014/main" id="{900157EC-4143-4CE8-88A6-6C347042C36F}"/>
              </a:ext>
            </a:extLst>
          </p:cNvPr>
          <p:cNvSpPr>
            <a:spLocks noGrp="1"/>
          </p:cNvSpPr>
          <p:nvPr>
            <p:ph type="body" sz="quarter" idx="10"/>
          </p:nvPr>
        </p:nvSpPr>
        <p:spPr>
          <a:xfrm>
            <a:off x="227347" y="1104900"/>
            <a:ext cx="11700001" cy="5176653"/>
          </a:xfrm>
        </p:spPr>
        <p:txBody>
          <a:bodyPr/>
          <a:lstStyle/>
          <a:p>
            <a:r>
              <a:rPr lang="en-US" dirty="0"/>
              <a:t>The order property specifies the order of the flex items. </a:t>
            </a:r>
          </a:p>
          <a:p>
            <a:r>
              <a:rPr lang="en-US" dirty="0"/>
              <a:t>The order value must be a number, default value is 0.</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Exercise 4: Mobile-first 3-columns layout</a:t>
            </a:r>
          </a:p>
          <a:p>
            <a:endParaRPr lang="en-US" dirty="0"/>
          </a:p>
          <a:p>
            <a:endParaRPr lang="en-US" dirty="0"/>
          </a:p>
        </p:txBody>
      </p:sp>
      <p:pic>
        <p:nvPicPr>
          <p:cNvPr id="13" name="Picture 12">
            <a:extLst>
              <a:ext uri="{FF2B5EF4-FFF2-40B4-BE49-F238E27FC236}">
                <a16:creationId xmlns:a16="http://schemas.microsoft.com/office/drawing/2014/main" id="{8D074980-C810-4DC4-9639-EDE3C04C6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652" y="3429000"/>
            <a:ext cx="9791788" cy="2028577"/>
          </a:xfrm>
          <a:prstGeom prst="rect">
            <a:avLst/>
          </a:prstGeom>
        </p:spPr>
      </p:pic>
      <p:grpSp>
        <p:nvGrpSpPr>
          <p:cNvPr id="14" name="Groupe 362">
            <a:extLst>
              <a:ext uri="{FF2B5EF4-FFF2-40B4-BE49-F238E27FC236}">
                <a16:creationId xmlns:a16="http://schemas.microsoft.com/office/drawing/2014/main" id="{831C2456-07B1-4080-8A56-42DA03F7B448}"/>
              </a:ext>
            </a:extLst>
          </p:cNvPr>
          <p:cNvGrpSpPr>
            <a:grpSpLocks noChangeAspect="1"/>
          </p:cNvGrpSpPr>
          <p:nvPr/>
        </p:nvGrpSpPr>
        <p:grpSpPr>
          <a:xfrm>
            <a:off x="264652" y="5735879"/>
            <a:ext cx="734180" cy="693000"/>
            <a:chOff x="5010150" y="552451"/>
            <a:chExt cx="990600" cy="935038"/>
          </a:xfrm>
        </p:grpSpPr>
        <p:sp>
          <p:nvSpPr>
            <p:cNvPr id="15" name="Freeform 86">
              <a:extLst>
                <a:ext uri="{FF2B5EF4-FFF2-40B4-BE49-F238E27FC236}">
                  <a16:creationId xmlns:a16="http://schemas.microsoft.com/office/drawing/2014/main" id="{972C446D-1A93-439D-B9B1-5F762D9E800B}"/>
                </a:ext>
              </a:extLst>
            </p:cNvPr>
            <p:cNvSpPr>
              <a:spLocks/>
            </p:cNvSpPr>
            <p:nvPr/>
          </p:nvSpPr>
          <p:spPr bwMode="auto">
            <a:xfrm>
              <a:off x="5010150" y="552451"/>
              <a:ext cx="990600" cy="935038"/>
            </a:xfrm>
            <a:custGeom>
              <a:avLst/>
              <a:gdLst>
                <a:gd name="T0" fmla="*/ 42 w 293"/>
                <a:gd name="T1" fmla="*/ 214 h 274"/>
                <a:gd name="T2" fmla="*/ 70 w 293"/>
                <a:gd name="T3" fmla="*/ 41 h 274"/>
                <a:gd name="T4" fmla="*/ 251 w 293"/>
                <a:gd name="T5" fmla="*/ 67 h 274"/>
                <a:gd name="T6" fmla="*/ 218 w 293"/>
                <a:gd name="T7" fmla="*/ 233 h 274"/>
                <a:gd name="T8" fmla="*/ 42 w 293"/>
                <a:gd name="T9" fmla="*/ 214 h 274"/>
              </a:gdLst>
              <a:ahLst/>
              <a:cxnLst>
                <a:cxn ang="0">
                  <a:pos x="T0" y="T1"/>
                </a:cxn>
                <a:cxn ang="0">
                  <a:pos x="T2" y="T3"/>
                </a:cxn>
                <a:cxn ang="0">
                  <a:pos x="T4" y="T5"/>
                </a:cxn>
                <a:cxn ang="0">
                  <a:pos x="T6" y="T7"/>
                </a:cxn>
                <a:cxn ang="0">
                  <a:pos x="T8" y="T9"/>
                </a:cxn>
              </a:cxnLst>
              <a:rect l="0" t="0" r="r" b="b"/>
              <a:pathLst>
                <a:path w="293" h="274">
                  <a:moveTo>
                    <a:pt x="42" y="214"/>
                  </a:moveTo>
                  <a:cubicBezTo>
                    <a:pt x="0" y="159"/>
                    <a:pt x="13" y="82"/>
                    <a:pt x="70" y="41"/>
                  </a:cubicBezTo>
                  <a:cubicBezTo>
                    <a:pt x="128" y="0"/>
                    <a:pt x="209" y="12"/>
                    <a:pt x="251" y="67"/>
                  </a:cubicBezTo>
                  <a:cubicBezTo>
                    <a:pt x="293" y="121"/>
                    <a:pt x="276" y="192"/>
                    <a:pt x="218" y="233"/>
                  </a:cubicBezTo>
                  <a:cubicBezTo>
                    <a:pt x="161" y="274"/>
                    <a:pt x="84" y="269"/>
                    <a:pt x="42" y="214"/>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e 364">
              <a:extLst>
                <a:ext uri="{FF2B5EF4-FFF2-40B4-BE49-F238E27FC236}">
                  <a16:creationId xmlns:a16="http://schemas.microsoft.com/office/drawing/2014/main" id="{B122D8E9-A294-4912-97D8-7CA73064BC07}"/>
                </a:ext>
              </a:extLst>
            </p:cNvPr>
            <p:cNvGrpSpPr/>
            <p:nvPr/>
          </p:nvGrpSpPr>
          <p:grpSpPr>
            <a:xfrm>
              <a:off x="5291138" y="730251"/>
              <a:ext cx="388938" cy="590550"/>
              <a:chOff x="5291138" y="730251"/>
              <a:chExt cx="388938" cy="590550"/>
            </a:xfrm>
          </p:grpSpPr>
          <p:sp>
            <p:nvSpPr>
              <p:cNvPr id="17" name="Rectangle 87">
                <a:extLst>
                  <a:ext uri="{FF2B5EF4-FFF2-40B4-BE49-F238E27FC236}">
                    <a16:creationId xmlns:a16="http://schemas.microsoft.com/office/drawing/2014/main" id="{6FD8586F-FD33-4801-89A9-72366ECBE292}"/>
                  </a:ext>
                </a:extLst>
              </p:cNvPr>
              <p:cNvSpPr>
                <a:spLocks noChangeArrowheads="1"/>
              </p:cNvSpPr>
              <p:nvPr/>
            </p:nvSpPr>
            <p:spPr bwMode="auto">
              <a:xfrm>
                <a:off x="5411788" y="1208088"/>
                <a:ext cx="149225" cy="77788"/>
              </a:xfrm>
              <a:prstGeom prst="rect">
                <a:avLst/>
              </a:prstGeom>
              <a:solidFill>
                <a:srgbClr val="44AD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8">
                <a:extLst>
                  <a:ext uri="{FF2B5EF4-FFF2-40B4-BE49-F238E27FC236}">
                    <a16:creationId xmlns:a16="http://schemas.microsoft.com/office/drawing/2014/main" id="{ACC20869-B631-4392-A175-2647F8FD7169}"/>
                  </a:ext>
                </a:extLst>
              </p:cNvPr>
              <p:cNvSpPr>
                <a:spLocks/>
              </p:cNvSpPr>
              <p:nvPr/>
            </p:nvSpPr>
            <p:spPr bwMode="auto">
              <a:xfrm>
                <a:off x="5291138" y="730251"/>
                <a:ext cx="388938" cy="481013"/>
              </a:xfrm>
              <a:custGeom>
                <a:avLst/>
                <a:gdLst>
                  <a:gd name="T0" fmla="*/ 58 w 115"/>
                  <a:gd name="T1" fmla="*/ 0 h 141"/>
                  <a:gd name="T2" fmla="*/ 0 w 115"/>
                  <a:gd name="T3" fmla="*/ 57 h 141"/>
                  <a:gd name="T4" fmla="*/ 19 w 115"/>
                  <a:gd name="T5" fmla="*/ 100 h 141"/>
                  <a:gd name="T6" fmla="*/ 21 w 115"/>
                  <a:gd name="T7" fmla="*/ 101 h 141"/>
                  <a:gd name="T8" fmla="*/ 35 w 115"/>
                  <a:gd name="T9" fmla="*/ 133 h 141"/>
                  <a:gd name="T10" fmla="*/ 35 w 115"/>
                  <a:gd name="T11" fmla="*/ 139 h 141"/>
                  <a:gd name="T12" fmla="*/ 32 w 115"/>
                  <a:gd name="T13" fmla="*/ 139 h 141"/>
                  <a:gd name="T14" fmla="*/ 32 w 115"/>
                  <a:gd name="T15" fmla="*/ 141 h 141"/>
                  <a:gd name="T16" fmla="*/ 84 w 115"/>
                  <a:gd name="T17" fmla="*/ 141 h 141"/>
                  <a:gd name="T18" fmla="*/ 84 w 115"/>
                  <a:gd name="T19" fmla="*/ 139 h 141"/>
                  <a:gd name="T20" fmla="*/ 81 w 115"/>
                  <a:gd name="T21" fmla="*/ 139 h 141"/>
                  <a:gd name="T22" fmla="*/ 81 w 115"/>
                  <a:gd name="T23" fmla="*/ 133 h 141"/>
                  <a:gd name="T24" fmla="*/ 95 w 115"/>
                  <a:gd name="T25" fmla="*/ 101 h 141"/>
                  <a:gd name="T26" fmla="*/ 96 w 115"/>
                  <a:gd name="T27" fmla="*/ 100 h 141"/>
                  <a:gd name="T28" fmla="*/ 115 w 115"/>
                  <a:gd name="T29" fmla="*/ 57 h 141"/>
                  <a:gd name="T30" fmla="*/ 58 w 115"/>
                  <a:gd name="T31"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141">
                    <a:moveTo>
                      <a:pt x="58" y="0"/>
                    </a:moveTo>
                    <a:cubicBezTo>
                      <a:pt x="26" y="0"/>
                      <a:pt x="0" y="26"/>
                      <a:pt x="0" y="57"/>
                    </a:cubicBezTo>
                    <a:cubicBezTo>
                      <a:pt x="0" y="73"/>
                      <a:pt x="7" y="89"/>
                      <a:pt x="19" y="100"/>
                    </a:cubicBezTo>
                    <a:cubicBezTo>
                      <a:pt x="21" y="101"/>
                      <a:pt x="21" y="101"/>
                      <a:pt x="21" y="101"/>
                    </a:cubicBezTo>
                    <a:cubicBezTo>
                      <a:pt x="30" y="109"/>
                      <a:pt x="35" y="121"/>
                      <a:pt x="35" y="133"/>
                    </a:cubicBezTo>
                    <a:cubicBezTo>
                      <a:pt x="35" y="139"/>
                      <a:pt x="35" y="139"/>
                      <a:pt x="35" y="139"/>
                    </a:cubicBezTo>
                    <a:cubicBezTo>
                      <a:pt x="32" y="139"/>
                      <a:pt x="32" y="139"/>
                      <a:pt x="32" y="139"/>
                    </a:cubicBezTo>
                    <a:cubicBezTo>
                      <a:pt x="32" y="141"/>
                      <a:pt x="32" y="141"/>
                      <a:pt x="32" y="141"/>
                    </a:cubicBezTo>
                    <a:cubicBezTo>
                      <a:pt x="84" y="141"/>
                      <a:pt x="84" y="141"/>
                      <a:pt x="84" y="141"/>
                    </a:cubicBezTo>
                    <a:cubicBezTo>
                      <a:pt x="84" y="139"/>
                      <a:pt x="84" y="139"/>
                      <a:pt x="84" y="139"/>
                    </a:cubicBezTo>
                    <a:cubicBezTo>
                      <a:pt x="81" y="139"/>
                      <a:pt x="81" y="139"/>
                      <a:pt x="81" y="139"/>
                    </a:cubicBezTo>
                    <a:cubicBezTo>
                      <a:pt x="81" y="133"/>
                      <a:pt x="81" y="133"/>
                      <a:pt x="81" y="133"/>
                    </a:cubicBezTo>
                    <a:cubicBezTo>
                      <a:pt x="81" y="121"/>
                      <a:pt x="86" y="109"/>
                      <a:pt x="95" y="101"/>
                    </a:cubicBezTo>
                    <a:cubicBezTo>
                      <a:pt x="96" y="100"/>
                      <a:pt x="96" y="100"/>
                      <a:pt x="96" y="100"/>
                    </a:cubicBezTo>
                    <a:cubicBezTo>
                      <a:pt x="108" y="89"/>
                      <a:pt x="115" y="73"/>
                      <a:pt x="115" y="57"/>
                    </a:cubicBezTo>
                    <a:cubicBezTo>
                      <a:pt x="115" y="26"/>
                      <a:pt x="89" y="0"/>
                      <a:pt x="58" y="0"/>
                    </a:cubicBezTo>
                    <a:close/>
                  </a:path>
                </a:pathLst>
              </a:custGeom>
              <a:solidFill>
                <a:srgbClr val="C4D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89">
                <a:extLst>
                  <a:ext uri="{FF2B5EF4-FFF2-40B4-BE49-F238E27FC236}">
                    <a16:creationId xmlns:a16="http://schemas.microsoft.com/office/drawing/2014/main" id="{ABA0E4A8-9814-42A2-982D-5F1282A2A433}"/>
                  </a:ext>
                </a:extLst>
              </p:cNvPr>
              <p:cNvSpPr>
                <a:spLocks noChangeArrowheads="1"/>
              </p:cNvSpPr>
              <p:nvPr/>
            </p:nvSpPr>
            <p:spPr bwMode="auto">
              <a:xfrm>
                <a:off x="5399088" y="1220788"/>
                <a:ext cx="176213" cy="14288"/>
              </a:xfrm>
              <a:prstGeom prst="rect">
                <a:avLst/>
              </a:prstGeom>
              <a:solidFill>
                <a:srgbClr val="C4D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90">
                <a:extLst>
                  <a:ext uri="{FF2B5EF4-FFF2-40B4-BE49-F238E27FC236}">
                    <a16:creationId xmlns:a16="http://schemas.microsoft.com/office/drawing/2014/main" id="{F2677215-83AC-4541-B2BD-E38E5B4B6475}"/>
                  </a:ext>
                </a:extLst>
              </p:cNvPr>
              <p:cNvSpPr>
                <a:spLocks noChangeArrowheads="1"/>
              </p:cNvSpPr>
              <p:nvPr/>
            </p:nvSpPr>
            <p:spPr bwMode="auto">
              <a:xfrm>
                <a:off x="5399088" y="1244601"/>
                <a:ext cx="176213" cy="14288"/>
              </a:xfrm>
              <a:prstGeom prst="rect">
                <a:avLst/>
              </a:prstGeom>
              <a:solidFill>
                <a:srgbClr val="C4D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1">
                <a:extLst>
                  <a:ext uri="{FF2B5EF4-FFF2-40B4-BE49-F238E27FC236}">
                    <a16:creationId xmlns:a16="http://schemas.microsoft.com/office/drawing/2014/main" id="{1D5157E0-C735-4E3E-8238-DFC7353BE191}"/>
                  </a:ext>
                </a:extLst>
              </p:cNvPr>
              <p:cNvSpPr>
                <a:spLocks/>
              </p:cNvSpPr>
              <p:nvPr/>
            </p:nvSpPr>
            <p:spPr bwMode="auto">
              <a:xfrm>
                <a:off x="5449888" y="1282701"/>
                <a:ext cx="71438" cy="38100"/>
              </a:xfrm>
              <a:custGeom>
                <a:avLst/>
                <a:gdLst>
                  <a:gd name="T0" fmla="*/ 16 w 21"/>
                  <a:gd name="T1" fmla="*/ 11 h 11"/>
                  <a:gd name="T2" fmla="*/ 6 w 21"/>
                  <a:gd name="T3" fmla="*/ 11 h 11"/>
                  <a:gd name="T4" fmla="*/ 2 w 21"/>
                  <a:gd name="T5" fmla="*/ 10 h 11"/>
                  <a:gd name="T6" fmla="*/ 0 w 21"/>
                  <a:gd name="T7" fmla="*/ 6 h 11"/>
                  <a:gd name="T8" fmla="*/ 0 w 21"/>
                  <a:gd name="T9" fmla="*/ 0 h 11"/>
                  <a:gd name="T10" fmla="*/ 21 w 21"/>
                  <a:gd name="T11" fmla="*/ 0 h 11"/>
                  <a:gd name="T12" fmla="*/ 21 w 21"/>
                  <a:gd name="T13" fmla="*/ 6 h 11"/>
                  <a:gd name="T14" fmla="*/ 19 w 21"/>
                  <a:gd name="T15" fmla="*/ 10 h 11"/>
                  <a:gd name="T16" fmla="*/ 16 w 2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1">
                    <a:moveTo>
                      <a:pt x="16" y="11"/>
                    </a:moveTo>
                    <a:cubicBezTo>
                      <a:pt x="6" y="11"/>
                      <a:pt x="6" y="11"/>
                      <a:pt x="6" y="11"/>
                    </a:cubicBezTo>
                    <a:cubicBezTo>
                      <a:pt x="4" y="11"/>
                      <a:pt x="3" y="11"/>
                      <a:pt x="2" y="10"/>
                    </a:cubicBezTo>
                    <a:cubicBezTo>
                      <a:pt x="1" y="8"/>
                      <a:pt x="0" y="7"/>
                      <a:pt x="0" y="6"/>
                    </a:cubicBezTo>
                    <a:cubicBezTo>
                      <a:pt x="0" y="0"/>
                      <a:pt x="0" y="0"/>
                      <a:pt x="0" y="0"/>
                    </a:cubicBezTo>
                    <a:cubicBezTo>
                      <a:pt x="21" y="0"/>
                      <a:pt x="21" y="0"/>
                      <a:pt x="21" y="0"/>
                    </a:cubicBezTo>
                    <a:cubicBezTo>
                      <a:pt x="21" y="6"/>
                      <a:pt x="21" y="6"/>
                      <a:pt x="21" y="6"/>
                    </a:cubicBezTo>
                    <a:cubicBezTo>
                      <a:pt x="21" y="7"/>
                      <a:pt x="20" y="8"/>
                      <a:pt x="19" y="10"/>
                    </a:cubicBezTo>
                    <a:cubicBezTo>
                      <a:pt x="18" y="11"/>
                      <a:pt x="17" y="11"/>
                      <a:pt x="16" y="11"/>
                    </a:cubicBezTo>
                    <a:close/>
                  </a:path>
                </a:pathLst>
              </a:custGeom>
              <a:solidFill>
                <a:srgbClr val="44AD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92">
                <a:extLst>
                  <a:ext uri="{FF2B5EF4-FFF2-40B4-BE49-F238E27FC236}">
                    <a16:creationId xmlns:a16="http://schemas.microsoft.com/office/drawing/2014/main" id="{F3903E52-38B6-463A-8872-042B0246B5E0}"/>
                  </a:ext>
                </a:extLst>
              </p:cNvPr>
              <p:cNvSpPr>
                <a:spLocks noChangeArrowheads="1"/>
              </p:cNvSpPr>
              <p:nvPr/>
            </p:nvSpPr>
            <p:spPr bwMode="auto">
              <a:xfrm>
                <a:off x="5341938" y="781051"/>
                <a:ext cx="287338" cy="290513"/>
              </a:xfrm>
              <a:prstGeom prst="ellipse">
                <a:avLst/>
              </a:pr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3">
                <a:extLst>
                  <a:ext uri="{FF2B5EF4-FFF2-40B4-BE49-F238E27FC236}">
                    <a16:creationId xmlns:a16="http://schemas.microsoft.com/office/drawing/2014/main" id="{D85B25BE-0278-4032-9F24-1C51E9ED6ADD}"/>
                  </a:ext>
                </a:extLst>
              </p:cNvPr>
              <p:cNvSpPr>
                <a:spLocks/>
              </p:cNvSpPr>
              <p:nvPr/>
            </p:nvSpPr>
            <p:spPr bwMode="auto">
              <a:xfrm>
                <a:off x="5446713" y="876301"/>
                <a:ext cx="155575" cy="157163"/>
              </a:xfrm>
              <a:custGeom>
                <a:avLst/>
                <a:gdLst>
                  <a:gd name="T0" fmla="*/ 22 w 46"/>
                  <a:gd name="T1" fmla="*/ 46 h 46"/>
                  <a:gd name="T2" fmla="*/ 31 w 46"/>
                  <a:gd name="T3" fmla="*/ 44 h 46"/>
                  <a:gd name="T4" fmla="*/ 32 w 46"/>
                  <a:gd name="T5" fmla="*/ 43 h 46"/>
                  <a:gd name="T6" fmla="*/ 32 w 46"/>
                  <a:gd name="T7" fmla="*/ 39 h 46"/>
                  <a:gd name="T8" fmla="*/ 33 w 46"/>
                  <a:gd name="T9" fmla="*/ 38 h 46"/>
                  <a:gd name="T10" fmla="*/ 33 w 46"/>
                  <a:gd name="T11" fmla="*/ 38 h 46"/>
                  <a:gd name="T12" fmla="*/ 35 w 46"/>
                  <a:gd name="T13" fmla="*/ 36 h 46"/>
                  <a:gd name="T14" fmla="*/ 35 w 46"/>
                  <a:gd name="T15" fmla="*/ 36 h 46"/>
                  <a:gd name="T16" fmla="*/ 37 w 46"/>
                  <a:gd name="T17" fmla="*/ 35 h 46"/>
                  <a:gd name="T18" fmla="*/ 40 w 46"/>
                  <a:gd name="T19" fmla="*/ 36 h 46"/>
                  <a:gd name="T20" fmla="*/ 43 w 46"/>
                  <a:gd name="T21" fmla="*/ 35 h 46"/>
                  <a:gd name="T22" fmla="*/ 46 w 46"/>
                  <a:gd name="T23" fmla="*/ 27 h 46"/>
                  <a:gd name="T24" fmla="*/ 45 w 46"/>
                  <a:gd name="T25" fmla="*/ 25 h 46"/>
                  <a:gd name="T26" fmla="*/ 42 w 46"/>
                  <a:gd name="T27" fmla="*/ 23 h 46"/>
                  <a:gd name="T28" fmla="*/ 41 w 46"/>
                  <a:gd name="T29" fmla="*/ 21 h 46"/>
                  <a:gd name="T30" fmla="*/ 41 w 46"/>
                  <a:gd name="T31" fmla="*/ 19 h 46"/>
                  <a:gd name="T32" fmla="*/ 41 w 46"/>
                  <a:gd name="T33" fmla="*/ 17 h 46"/>
                  <a:gd name="T34" fmla="*/ 43 w 46"/>
                  <a:gd name="T35" fmla="*/ 14 h 46"/>
                  <a:gd name="T36" fmla="*/ 43 w 46"/>
                  <a:gd name="T37" fmla="*/ 12 h 46"/>
                  <a:gd name="T38" fmla="*/ 38 w 46"/>
                  <a:gd name="T39" fmla="*/ 5 h 46"/>
                  <a:gd name="T40" fmla="*/ 36 w 46"/>
                  <a:gd name="T41" fmla="*/ 5 h 46"/>
                  <a:gd name="T42" fmla="*/ 32 w 46"/>
                  <a:gd name="T43" fmla="*/ 7 h 46"/>
                  <a:gd name="T44" fmla="*/ 31 w 46"/>
                  <a:gd name="T45" fmla="*/ 6 h 46"/>
                  <a:gd name="T46" fmla="*/ 28 w 46"/>
                  <a:gd name="T47" fmla="*/ 5 h 46"/>
                  <a:gd name="T48" fmla="*/ 27 w 46"/>
                  <a:gd name="T49" fmla="*/ 5 h 46"/>
                  <a:gd name="T50" fmla="*/ 26 w 46"/>
                  <a:gd name="T51" fmla="*/ 1 h 46"/>
                  <a:gd name="T52" fmla="*/ 24 w 46"/>
                  <a:gd name="T53" fmla="*/ 0 h 46"/>
                  <a:gd name="T54" fmla="*/ 15 w 46"/>
                  <a:gd name="T55" fmla="*/ 1 h 46"/>
                  <a:gd name="T56" fmla="*/ 14 w 46"/>
                  <a:gd name="T57" fmla="*/ 3 h 46"/>
                  <a:gd name="T58" fmla="*/ 14 w 46"/>
                  <a:gd name="T59" fmla="*/ 7 h 46"/>
                  <a:gd name="T60" fmla="*/ 13 w 46"/>
                  <a:gd name="T61" fmla="*/ 8 h 46"/>
                  <a:gd name="T62" fmla="*/ 13 w 46"/>
                  <a:gd name="T63" fmla="*/ 8 h 46"/>
                  <a:gd name="T64" fmla="*/ 11 w 46"/>
                  <a:gd name="T65" fmla="*/ 9 h 46"/>
                  <a:gd name="T66" fmla="*/ 11 w 46"/>
                  <a:gd name="T67" fmla="*/ 9 h 46"/>
                  <a:gd name="T68" fmla="*/ 9 w 46"/>
                  <a:gd name="T69" fmla="*/ 10 h 46"/>
                  <a:gd name="T70" fmla="*/ 6 w 46"/>
                  <a:gd name="T71" fmla="*/ 10 h 46"/>
                  <a:gd name="T72" fmla="*/ 4 w 46"/>
                  <a:gd name="T73" fmla="*/ 10 h 46"/>
                  <a:gd name="T74" fmla="*/ 1 w 46"/>
                  <a:gd name="T75" fmla="*/ 18 h 46"/>
                  <a:gd name="T76" fmla="*/ 1 w 46"/>
                  <a:gd name="T77" fmla="*/ 21 h 46"/>
                  <a:gd name="T78" fmla="*/ 5 w 46"/>
                  <a:gd name="T79" fmla="*/ 23 h 46"/>
                  <a:gd name="T80" fmla="*/ 5 w 46"/>
                  <a:gd name="T81" fmla="*/ 24 h 46"/>
                  <a:gd name="T82" fmla="*/ 6 w 46"/>
                  <a:gd name="T83" fmla="*/ 27 h 46"/>
                  <a:gd name="T84" fmla="*/ 5 w 46"/>
                  <a:gd name="T85" fmla="*/ 28 h 46"/>
                  <a:gd name="T86" fmla="*/ 3 w 46"/>
                  <a:gd name="T87" fmla="*/ 31 h 46"/>
                  <a:gd name="T88" fmla="*/ 3 w 46"/>
                  <a:gd name="T89" fmla="*/ 33 h 46"/>
                  <a:gd name="T90" fmla="*/ 8 w 46"/>
                  <a:gd name="T91" fmla="*/ 40 h 46"/>
                  <a:gd name="T92" fmla="*/ 10 w 46"/>
                  <a:gd name="T93" fmla="*/ 40 h 46"/>
                  <a:gd name="T94" fmla="*/ 14 w 46"/>
                  <a:gd name="T95" fmla="*/ 39 h 46"/>
                  <a:gd name="T96" fmla="*/ 15 w 46"/>
                  <a:gd name="T97" fmla="*/ 39 h 46"/>
                  <a:gd name="T98" fmla="*/ 18 w 46"/>
                  <a:gd name="T99" fmla="*/ 40 h 46"/>
                  <a:gd name="T100" fmla="*/ 19 w 46"/>
                  <a:gd name="T101" fmla="*/ 41 h 46"/>
                  <a:gd name="T102" fmla="*/ 20 w 46"/>
                  <a:gd name="T103" fmla="*/ 44 h 46"/>
                  <a:gd name="T104" fmla="*/ 22 w 46"/>
                  <a:gd name="T10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 h="46">
                    <a:moveTo>
                      <a:pt x="22" y="46"/>
                    </a:moveTo>
                    <a:cubicBezTo>
                      <a:pt x="25" y="45"/>
                      <a:pt x="28" y="45"/>
                      <a:pt x="31" y="44"/>
                    </a:cubicBezTo>
                    <a:cubicBezTo>
                      <a:pt x="32" y="44"/>
                      <a:pt x="32" y="43"/>
                      <a:pt x="32" y="43"/>
                    </a:cubicBezTo>
                    <a:cubicBezTo>
                      <a:pt x="32" y="41"/>
                      <a:pt x="32" y="39"/>
                      <a:pt x="32" y="39"/>
                    </a:cubicBezTo>
                    <a:cubicBezTo>
                      <a:pt x="32" y="38"/>
                      <a:pt x="33" y="38"/>
                      <a:pt x="33" y="38"/>
                    </a:cubicBezTo>
                    <a:cubicBezTo>
                      <a:pt x="33" y="38"/>
                      <a:pt x="33" y="38"/>
                      <a:pt x="33" y="38"/>
                    </a:cubicBezTo>
                    <a:cubicBezTo>
                      <a:pt x="34" y="37"/>
                      <a:pt x="35" y="37"/>
                      <a:pt x="35" y="36"/>
                    </a:cubicBezTo>
                    <a:cubicBezTo>
                      <a:pt x="35" y="36"/>
                      <a:pt x="35" y="36"/>
                      <a:pt x="35" y="36"/>
                    </a:cubicBezTo>
                    <a:cubicBezTo>
                      <a:pt x="36" y="35"/>
                      <a:pt x="36" y="35"/>
                      <a:pt x="37" y="35"/>
                    </a:cubicBezTo>
                    <a:cubicBezTo>
                      <a:pt x="38" y="35"/>
                      <a:pt x="39" y="35"/>
                      <a:pt x="40" y="36"/>
                    </a:cubicBezTo>
                    <a:cubicBezTo>
                      <a:pt x="41" y="36"/>
                      <a:pt x="42" y="36"/>
                      <a:pt x="43" y="35"/>
                    </a:cubicBezTo>
                    <a:cubicBezTo>
                      <a:pt x="44" y="32"/>
                      <a:pt x="45" y="30"/>
                      <a:pt x="46" y="27"/>
                    </a:cubicBezTo>
                    <a:cubicBezTo>
                      <a:pt x="46" y="26"/>
                      <a:pt x="46" y="25"/>
                      <a:pt x="45" y="25"/>
                    </a:cubicBezTo>
                    <a:cubicBezTo>
                      <a:pt x="43" y="24"/>
                      <a:pt x="42" y="23"/>
                      <a:pt x="42" y="23"/>
                    </a:cubicBezTo>
                    <a:cubicBezTo>
                      <a:pt x="41" y="23"/>
                      <a:pt x="41" y="22"/>
                      <a:pt x="41" y="21"/>
                    </a:cubicBezTo>
                    <a:cubicBezTo>
                      <a:pt x="41" y="20"/>
                      <a:pt x="41" y="20"/>
                      <a:pt x="41" y="19"/>
                    </a:cubicBezTo>
                    <a:cubicBezTo>
                      <a:pt x="41" y="18"/>
                      <a:pt x="40" y="17"/>
                      <a:pt x="41" y="17"/>
                    </a:cubicBezTo>
                    <a:cubicBezTo>
                      <a:pt x="41" y="17"/>
                      <a:pt x="42" y="16"/>
                      <a:pt x="43" y="14"/>
                    </a:cubicBezTo>
                    <a:cubicBezTo>
                      <a:pt x="44" y="14"/>
                      <a:pt x="44" y="13"/>
                      <a:pt x="43" y="12"/>
                    </a:cubicBezTo>
                    <a:cubicBezTo>
                      <a:pt x="38" y="5"/>
                      <a:pt x="38" y="5"/>
                      <a:pt x="38" y="5"/>
                    </a:cubicBezTo>
                    <a:cubicBezTo>
                      <a:pt x="38" y="5"/>
                      <a:pt x="37" y="5"/>
                      <a:pt x="36" y="5"/>
                    </a:cubicBezTo>
                    <a:cubicBezTo>
                      <a:pt x="34" y="6"/>
                      <a:pt x="33" y="6"/>
                      <a:pt x="32" y="7"/>
                    </a:cubicBezTo>
                    <a:cubicBezTo>
                      <a:pt x="32" y="7"/>
                      <a:pt x="31" y="7"/>
                      <a:pt x="31" y="6"/>
                    </a:cubicBezTo>
                    <a:cubicBezTo>
                      <a:pt x="30" y="6"/>
                      <a:pt x="29" y="6"/>
                      <a:pt x="28" y="5"/>
                    </a:cubicBezTo>
                    <a:cubicBezTo>
                      <a:pt x="28" y="5"/>
                      <a:pt x="27" y="5"/>
                      <a:pt x="27" y="5"/>
                    </a:cubicBezTo>
                    <a:cubicBezTo>
                      <a:pt x="27" y="4"/>
                      <a:pt x="26" y="3"/>
                      <a:pt x="26" y="1"/>
                    </a:cubicBezTo>
                    <a:cubicBezTo>
                      <a:pt x="26" y="0"/>
                      <a:pt x="25" y="0"/>
                      <a:pt x="24" y="0"/>
                    </a:cubicBezTo>
                    <a:cubicBezTo>
                      <a:pt x="21" y="0"/>
                      <a:pt x="18" y="1"/>
                      <a:pt x="15" y="1"/>
                    </a:cubicBezTo>
                    <a:cubicBezTo>
                      <a:pt x="15" y="1"/>
                      <a:pt x="14" y="2"/>
                      <a:pt x="14" y="3"/>
                    </a:cubicBezTo>
                    <a:cubicBezTo>
                      <a:pt x="14" y="4"/>
                      <a:pt x="14" y="6"/>
                      <a:pt x="14" y="7"/>
                    </a:cubicBezTo>
                    <a:cubicBezTo>
                      <a:pt x="14" y="7"/>
                      <a:pt x="13" y="7"/>
                      <a:pt x="13" y="8"/>
                    </a:cubicBezTo>
                    <a:cubicBezTo>
                      <a:pt x="13" y="8"/>
                      <a:pt x="13" y="8"/>
                      <a:pt x="13" y="8"/>
                    </a:cubicBezTo>
                    <a:cubicBezTo>
                      <a:pt x="12" y="8"/>
                      <a:pt x="12" y="9"/>
                      <a:pt x="11" y="9"/>
                    </a:cubicBezTo>
                    <a:cubicBezTo>
                      <a:pt x="11" y="9"/>
                      <a:pt x="11" y="9"/>
                      <a:pt x="11" y="9"/>
                    </a:cubicBezTo>
                    <a:cubicBezTo>
                      <a:pt x="10" y="10"/>
                      <a:pt x="10" y="10"/>
                      <a:pt x="9" y="10"/>
                    </a:cubicBezTo>
                    <a:cubicBezTo>
                      <a:pt x="9" y="10"/>
                      <a:pt x="7" y="10"/>
                      <a:pt x="6" y="10"/>
                    </a:cubicBezTo>
                    <a:cubicBezTo>
                      <a:pt x="5" y="9"/>
                      <a:pt x="4" y="10"/>
                      <a:pt x="4" y="10"/>
                    </a:cubicBezTo>
                    <a:cubicBezTo>
                      <a:pt x="3" y="13"/>
                      <a:pt x="2" y="16"/>
                      <a:pt x="1" y="18"/>
                    </a:cubicBezTo>
                    <a:cubicBezTo>
                      <a:pt x="0" y="19"/>
                      <a:pt x="1" y="20"/>
                      <a:pt x="1" y="21"/>
                    </a:cubicBezTo>
                    <a:cubicBezTo>
                      <a:pt x="3" y="21"/>
                      <a:pt x="4" y="22"/>
                      <a:pt x="5" y="23"/>
                    </a:cubicBezTo>
                    <a:cubicBezTo>
                      <a:pt x="5" y="23"/>
                      <a:pt x="5" y="23"/>
                      <a:pt x="5" y="24"/>
                    </a:cubicBezTo>
                    <a:cubicBezTo>
                      <a:pt x="5" y="25"/>
                      <a:pt x="5" y="26"/>
                      <a:pt x="6" y="27"/>
                    </a:cubicBezTo>
                    <a:cubicBezTo>
                      <a:pt x="6" y="27"/>
                      <a:pt x="6" y="28"/>
                      <a:pt x="5" y="28"/>
                    </a:cubicBezTo>
                    <a:cubicBezTo>
                      <a:pt x="5" y="29"/>
                      <a:pt x="4" y="30"/>
                      <a:pt x="3" y="31"/>
                    </a:cubicBezTo>
                    <a:cubicBezTo>
                      <a:pt x="3" y="32"/>
                      <a:pt x="2" y="33"/>
                      <a:pt x="3" y="33"/>
                    </a:cubicBezTo>
                    <a:cubicBezTo>
                      <a:pt x="8" y="40"/>
                      <a:pt x="8" y="40"/>
                      <a:pt x="8" y="40"/>
                    </a:cubicBezTo>
                    <a:cubicBezTo>
                      <a:pt x="9" y="41"/>
                      <a:pt x="10" y="41"/>
                      <a:pt x="10" y="40"/>
                    </a:cubicBezTo>
                    <a:cubicBezTo>
                      <a:pt x="12" y="40"/>
                      <a:pt x="13" y="39"/>
                      <a:pt x="14" y="39"/>
                    </a:cubicBezTo>
                    <a:cubicBezTo>
                      <a:pt x="14" y="38"/>
                      <a:pt x="15" y="39"/>
                      <a:pt x="15" y="39"/>
                    </a:cubicBezTo>
                    <a:cubicBezTo>
                      <a:pt x="16" y="39"/>
                      <a:pt x="17" y="40"/>
                      <a:pt x="18" y="40"/>
                    </a:cubicBezTo>
                    <a:cubicBezTo>
                      <a:pt x="18" y="40"/>
                      <a:pt x="19" y="40"/>
                      <a:pt x="19" y="41"/>
                    </a:cubicBezTo>
                    <a:cubicBezTo>
                      <a:pt x="19" y="41"/>
                      <a:pt x="20" y="43"/>
                      <a:pt x="20" y="44"/>
                    </a:cubicBezTo>
                    <a:cubicBezTo>
                      <a:pt x="21" y="45"/>
                      <a:pt x="21" y="46"/>
                      <a:pt x="22" y="46"/>
                    </a:cubicBez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4">
                <a:extLst>
                  <a:ext uri="{FF2B5EF4-FFF2-40B4-BE49-F238E27FC236}">
                    <a16:creationId xmlns:a16="http://schemas.microsoft.com/office/drawing/2014/main" id="{01942610-59E3-454E-B965-9AEFBBF2D52F}"/>
                  </a:ext>
                </a:extLst>
              </p:cNvPr>
              <p:cNvSpPr>
                <a:spLocks/>
              </p:cNvSpPr>
              <p:nvPr/>
            </p:nvSpPr>
            <p:spPr bwMode="auto">
              <a:xfrm>
                <a:off x="5473700" y="903288"/>
                <a:ext cx="101600" cy="100013"/>
              </a:xfrm>
              <a:custGeom>
                <a:avLst/>
                <a:gdLst>
                  <a:gd name="T0" fmla="*/ 22 w 30"/>
                  <a:gd name="T1" fmla="*/ 28 h 29"/>
                  <a:gd name="T2" fmla="*/ 29 w 30"/>
                  <a:gd name="T3" fmla="*/ 17 h 29"/>
                  <a:gd name="T4" fmla="*/ 26 w 30"/>
                  <a:gd name="T5" fmla="*/ 5 h 29"/>
                  <a:gd name="T6" fmla="*/ 25 w 30"/>
                  <a:gd name="T7" fmla="*/ 4 h 29"/>
                  <a:gd name="T8" fmla="*/ 25 w 30"/>
                  <a:gd name="T9" fmla="*/ 4 h 29"/>
                  <a:gd name="T10" fmla="*/ 17 w 30"/>
                  <a:gd name="T11" fmla="*/ 1 h 29"/>
                  <a:gd name="T12" fmla="*/ 1 w 30"/>
                  <a:gd name="T13" fmla="*/ 13 h 29"/>
                  <a:gd name="T14" fmla="*/ 14 w 30"/>
                  <a:gd name="T15" fmla="*/ 29 h 29"/>
                  <a:gd name="T16" fmla="*/ 22 w 30"/>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9">
                    <a:moveTo>
                      <a:pt x="22" y="28"/>
                    </a:moveTo>
                    <a:cubicBezTo>
                      <a:pt x="26" y="25"/>
                      <a:pt x="26" y="18"/>
                      <a:pt x="29" y="17"/>
                    </a:cubicBezTo>
                    <a:cubicBezTo>
                      <a:pt x="29" y="17"/>
                      <a:pt x="30" y="11"/>
                      <a:pt x="26" y="5"/>
                    </a:cubicBezTo>
                    <a:cubicBezTo>
                      <a:pt x="26" y="5"/>
                      <a:pt x="25" y="4"/>
                      <a:pt x="25" y="4"/>
                    </a:cubicBezTo>
                    <a:cubicBezTo>
                      <a:pt x="25" y="4"/>
                      <a:pt x="25" y="4"/>
                      <a:pt x="25" y="4"/>
                    </a:cubicBezTo>
                    <a:cubicBezTo>
                      <a:pt x="22" y="2"/>
                      <a:pt x="20" y="1"/>
                      <a:pt x="17" y="1"/>
                    </a:cubicBezTo>
                    <a:cubicBezTo>
                      <a:pt x="9" y="0"/>
                      <a:pt x="2" y="5"/>
                      <a:pt x="1" y="13"/>
                    </a:cubicBezTo>
                    <a:cubicBezTo>
                      <a:pt x="0" y="21"/>
                      <a:pt x="6" y="28"/>
                      <a:pt x="14" y="29"/>
                    </a:cubicBezTo>
                    <a:cubicBezTo>
                      <a:pt x="17" y="29"/>
                      <a:pt x="19" y="29"/>
                      <a:pt x="22" y="28"/>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5">
                <a:extLst>
                  <a:ext uri="{FF2B5EF4-FFF2-40B4-BE49-F238E27FC236}">
                    <a16:creationId xmlns:a16="http://schemas.microsoft.com/office/drawing/2014/main" id="{1DBDA719-E585-48BD-8A0B-DB139F65B245}"/>
                  </a:ext>
                </a:extLst>
              </p:cNvPr>
              <p:cNvSpPr>
                <a:spLocks/>
              </p:cNvSpPr>
              <p:nvPr/>
            </p:nvSpPr>
            <p:spPr bwMode="auto">
              <a:xfrm>
                <a:off x="5372100" y="814388"/>
                <a:ext cx="111125" cy="112713"/>
              </a:xfrm>
              <a:custGeom>
                <a:avLst/>
                <a:gdLst>
                  <a:gd name="T0" fmla="*/ 16 w 33"/>
                  <a:gd name="T1" fmla="*/ 33 h 33"/>
                  <a:gd name="T2" fmla="*/ 22 w 33"/>
                  <a:gd name="T3" fmla="*/ 32 h 33"/>
                  <a:gd name="T4" fmla="*/ 23 w 33"/>
                  <a:gd name="T5" fmla="*/ 31 h 33"/>
                  <a:gd name="T6" fmla="*/ 23 w 33"/>
                  <a:gd name="T7" fmla="*/ 28 h 33"/>
                  <a:gd name="T8" fmla="*/ 24 w 33"/>
                  <a:gd name="T9" fmla="*/ 28 h 33"/>
                  <a:gd name="T10" fmla="*/ 24 w 33"/>
                  <a:gd name="T11" fmla="*/ 28 h 33"/>
                  <a:gd name="T12" fmla="*/ 26 w 33"/>
                  <a:gd name="T13" fmla="*/ 26 h 33"/>
                  <a:gd name="T14" fmla="*/ 26 w 33"/>
                  <a:gd name="T15" fmla="*/ 26 h 33"/>
                  <a:gd name="T16" fmla="*/ 27 w 33"/>
                  <a:gd name="T17" fmla="*/ 26 h 33"/>
                  <a:gd name="T18" fmla="*/ 29 w 33"/>
                  <a:gd name="T19" fmla="*/ 26 h 33"/>
                  <a:gd name="T20" fmla="*/ 31 w 33"/>
                  <a:gd name="T21" fmla="*/ 26 h 33"/>
                  <a:gd name="T22" fmla="*/ 33 w 33"/>
                  <a:gd name="T23" fmla="*/ 20 h 33"/>
                  <a:gd name="T24" fmla="*/ 32 w 33"/>
                  <a:gd name="T25" fmla="*/ 18 h 33"/>
                  <a:gd name="T26" fmla="*/ 30 w 33"/>
                  <a:gd name="T27" fmla="*/ 17 h 33"/>
                  <a:gd name="T28" fmla="*/ 30 w 33"/>
                  <a:gd name="T29" fmla="*/ 16 h 33"/>
                  <a:gd name="T30" fmla="*/ 29 w 33"/>
                  <a:gd name="T31" fmla="*/ 14 h 33"/>
                  <a:gd name="T32" fmla="*/ 29 w 33"/>
                  <a:gd name="T33" fmla="*/ 13 h 33"/>
                  <a:gd name="T34" fmla="*/ 31 w 33"/>
                  <a:gd name="T35" fmla="*/ 11 h 33"/>
                  <a:gd name="T36" fmla="*/ 31 w 33"/>
                  <a:gd name="T37" fmla="*/ 9 h 33"/>
                  <a:gd name="T38" fmla="*/ 27 w 33"/>
                  <a:gd name="T39" fmla="*/ 4 h 33"/>
                  <a:gd name="T40" fmla="*/ 26 w 33"/>
                  <a:gd name="T41" fmla="*/ 4 h 33"/>
                  <a:gd name="T42" fmla="*/ 23 w 33"/>
                  <a:gd name="T43" fmla="*/ 5 h 33"/>
                  <a:gd name="T44" fmla="*/ 22 w 33"/>
                  <a:gd name="T45" fmla="*/ 5 h 33"/>
                  <a:gd name="T46" fmla="*/ 21 w 33"/>
                  <a:gd name="T47" fmla="*/ 4 h 33"/>
                  <a:gd name="T48" fmla="*/ 19 w 33"/>
                  <a:gd name="T49" fmla="*/ 4 h 33"/>
                  <a:gd name="T50" fmla="*/ 19 w 33"/>
                  <a:gd name="T51" fmla="*/ 1 h 33"/>
                  <a:gd name="T52" fmla="*/ 17 w 33"/>
                  <a:gd name="T53" fmla="*/ 0 h 33"/>
                  <a:gd name="T54" fmla="*/ 11 w 33"/>
                  <a:gd name="T55" fmla="*/ 1 h 33"/>
                  <a:gd name="T56" fmla="*/ 10 w 33"/>
                  <a:gd name="T57" fmla="*/ 2 h 33"/>
                  <a:gd name="T58" fmla="*/ 10 w 33"/>
                  <a:gd name="T59" fmla="*/ 5 h 33"/>
                  <a:gd name="T60" fmla="*/ 9 w 33"/>
                  <a:gd name="T61" fmla="*/ 6 h 33"/>
                  <a:gd name="T62" fmla="*/ 9 w 33"/>
                  <a:gd name="T63" fmla="*/ 6 h 33"/>
                  <a:gd name="T64" fmla="*/ 8 w 33"/>
                  <a:gd name="T65" fmla="*/ 7 h 33"/>
                  <a:gd name="T66" fmla="*/ 8 w 33"/>
                  <a:gd name="T67" fmla="*/ 7 h 33"/>
                  <a:gd name="T68" fmla="*/ 7 w 33"/>
                  <a:gd name="T69" fmla="*/ 8 h 33"/>
                  <a:gd name="T70" fmla="*/ 4 w 33"/>
                  <a:gd name="T71" fmla="*/ 7 h 33"/>
                  <a:gd name="T72" fmla="*/ 3 w 33"/>
                  <a:gd name="T73" fmla="*/ 8 h 33"/>
                  <a:gd name="T74" fmla="*/ 0 w 33"/>
                  <a:gd name="T75" fmla="*/ 14 h 33"/>
                  <a:gd name="T76" fmla="*/ 1 w 33"/>
                  <a:gd name="T77" fmla="*/ 15 h 33"/>
                  <a:gd name="T78" fmla="*/ 3 w 33"/>
                  <a:gd name="T79" fmla="*/ 17 h 33"/>
                  <a:gd name="T80" fmla="*/ 4 w 33"/>
                  <a:gd name="T81" fmla="*/ 18 h 33"/>
                  <a:gd name="T82" fmla="*/ 4 w 33"/>
                  <a:gd name="T83" fmla="*/ 20 h 33"/>
                  <a:gd name="T84" fmla="*/ 4 w 33"/>
                  <a:gd name="T85" fmla="*/ 21 h 33"/>
                  <a:gd name="T86" fmla="*/ 2 w 33"/>
                  <a:gd name="T87" fmla="*/ 23 h 33"/>
                  <a:gd name="T88" fmla="*/ 2 w 33"/>
                  <a:gd name="T89" fmla="*/ 24 h 33"/>
                  <a:gd name="T90" fmla="*/ 6 w 33"/>
                  <a:gd name="T91" fmla="*/ 29 h 33"/>
                  <a:gd name="T92" fmla="*/ 8 w 33"/>
                  <a:gd name="T93" fmla="*/ 30 h 33"/>
                  <a:gd name="T94" fmla="*/ 10 w 33"/>
                  <a:gd name="T95" fmla="*/ 28 h 33"/>
                  <a:gd name="T96" fmla="*/ 11 w 33"/>
                  <a:gd name="T97" fmla="*/ 28 h 33"/>
                  <a:gd name="T98" fmla="*/ 13 w 33"/>
                  <a:gd name="T99" fmla="*/ 29 h 33"/>
                  <a:gd name="T100" fmla="*/ 14 w 33"/>
                  <a:gd name="T101" fmla="*/ 30 h 33"/>
                  <a:gd name="T102" fmla="*/ 15 w 33"/>
                  <a:gd name="T103" fmla="*/ 32 h 33"/>
                  <a:gd name="T104" fmla="*/ 16 w 33"/>
                  <a:gd name="T10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33">
                    <a:moveTo>
                      <a:pt x="16" y="33"/>
                    </a:moveTo>
                    <a:cubicBezTo>
                      <a:pt x="18" y="33"/>
                      <a:pt x="20" y="33"/>
                      <a:pt x="22" y="32"/>
                    </a:cubicBezTo>
                    <a:cubicBezTo>
                      <a:pt x="23" y="32"/>
                      <a:pt x="23" y="32"/>
                      <a:pt x="23" y="31"/>
                    </a:cubicBezTo>
                    <a:cubicBezTo>
                      <a:pt x="23" y="30"/>
                      <a:pt x="23" y="29"/>
                      <a:pt x="23" y="28"/>
                    </a:cubicBezTo>
                    <a:cubicBezTo>
                      <a:pt x="23" y="28"/>
                      <a:pt x="24" y="28"/>
                      <a:pt x="24" y="28"/>
                    </a:cubicBezTo>
                    <a:cubicBezTo>
                      <a:pt x="24" y="28"/>
                      <a:pt x="24" y="28"/>
                      <a:pt x="24" y="28"/>
                    </a:cubicBezTo>
                    <a:cubicBezTo>
                      <a:pt x="25" y="27"/>
                      <a:pt x="25" y="27"/>
                      <a:pt x="26" y="26"/>
                    </a:cubicBezTo>
                    <a:cubicBezTo>
                      <a:pt x="26" y="26"/>
                      <a:pt x="26" y="26"/>
                      <a:pt x="26" y="26"/>
                    </a:cubicBezTo>
                    <a:cubicBezTo>
                      <a:pt x="26" y="26"/>
                      <a:pt x="26" y="26"/>
                      <a:pt x="27" y="26"/>
                    </a:cubicBezTo>
                    <a:cubicBezTo>
                      <a:pt x="27" y="26"/>
                      <a:pt x="28" y="26"/>
                      <a:pt x="29" y="26"/>
                    </a:cubicBezTo>
                    <a:cubicBezTo>
                      <a:pt x="30" y="26"/>
                      <a:pt x="30" y="26"/>
                      <a:pt x="31" y="26"/>
                    </a:cubicBezTo>
                    <a:cubicBezTo>
                      <a:pt x="31" y="24"/>
                      <a:pt x="32" y="22"/>
                      <a:pt x="33" y="20"/>
                    </a:cubicBezTo>
                    <a:cubicBezTo>
                      <a:pt x="33" y="19"/>
                      <a:pt x="33" y="19"/>
                      <a:pt x="32" y="18"/>
                    </a:cubicBezTo>
                    <a:cubicBezTo>
                      <a:pt x="31" y="18"/>
                      <a:pt x="30" y="17"/>
                      <a:pt x="30" y="17"/>
                    </a:cubicBezTo>
                    <a:cubicBezTo>
                      <a:pt x="30" y="17"/>
                      <a:pt x="30" y="16"/>
                      <a:pt x="30" y="16"/>
                    </a:cubicBezTo>
                    <a:cubicBezTo>
                      <a:pt x="30" y="15"/>
                      <a:pt x="30" y="15"/>
                      <a:pt x="29" y="14"/>
                    </a:cubicBezTo>
                    <a:cubicBezTo>
                      <a:pt x="29" y="13"/>
                      <a:pt x="29" y="13"/>
                      <a:pt x="29" y="13"/>
                    </a:cubicBezTo>
                    <a:cubicBezTo>
                      <a:pt x="30" y="12"/>
                      <a:pt x="30" y="12"/>
                      <a:pt x="31" y="11"/>
                    </a:cubicBezTo>
                    <a:cubicBezTo>
                      <a:pt x="32" y="10"/>
                      <a:pt x="32" y="10"/>
                      <a:pt x="31" y="9"/>
                    </a:cubicBezTo>
                    <a:cubicBezTo>
                      <a:pt x="27" y="4"/>
                      <a:pt x="27" y="4"/>
                      <a:pt x="27" y="4"/>
                    </a:cubicBezTo>
                    <a:cubicBezTo>
                      <a:pt x="27" y="4"/>
                      <a:pt x="26" y="4"/>
                      <a:pt x="26" y="4"/>
                    </a:cubicBezTo>
                    <a:cubicBezTo>
                      <a:pt x="25" y="5"/>
                      <a:pt x="24" y="5"/>
                      <a:pt x="23" y="5"/>
                    </a:cubicBezTo>
                    <a:cubicBezTo>
                      <a:pt x="23" y="5"/>
                      <a:pt x="23" y="5"/>
                      <a:pt x="22" y="5"/>
                    </a:cubicBezTo>
                    <a:cubicBezTo>
                      <a:pt x="22" y="5"/>
                      <a:pt x="21" y="5"/>
                      <a:pt x="21" y="4"/>
                    </a:cubicBezTo>
                    <a:cubicBezTo>
                      <a:pt x="20" y="4"/>
                      <a:pt x="20" y="4"/>
                      <a:pt x="19" y="4"/>
                    </a:cubicBezTo>
                    <a:cubicBezTo>
                      <a:pt x="19" y="3"/>
                      <a:pt x="19" y="2"/>
                      <a:pt x="19" y="1"/>
                    </a:cubicBezTo>
                    <a:cubicBezTo>
                      <a:pt x="18" y="1"/>
                      <a:pt x="18" y="0"/>
                      <a:pt x="17" y="0"/>
                    </a:cubicBezTo>
                    <a:cubicBezTo>
                      <a:pt x="15" y="1"/>
                      <a:pt x="13" y="1"/>
                      <a:pt x="11" y="1"/>
                    </a:cubicBezTo>
                    <a:cubicBezTo>
                      <a:pt x="11" y="1"/>
                      <a:pt x="10" y="2"/>
                      <a:pt x="10" y="2"/>
                    </a:cubicBezTo>
                    <a:cubicBezTo>
                      <a:pt x="10" y="4"/>
                      <a:pt x="10" y="5"/>
                      <a:pt x="10" y="5"/>
                    </a:cubicBezTo>
                    <a:cubicBezTo>
                      <a:pt x="10" y="6"/>
                      <a:pt x="10" y="6"/>
                      <a:pt x="9" y="6"/>
                    </a:cubicBezTo>
                    <a:cubicBezTo>
                      <a:pt x="9" y="6"/>
                      <a:pt x="9" y="6"/>
                      <a:pt x="9" y="6"/>
                    </a:cubicBezTo>
                    <a:cubicBezTo>
                      <a:pt x="9" y="6"/>
                      <a:pt x="8" y="7"/>
                      <a:pt x="8" y="7"/>
                    </a:cubicBezTo>
                    <a:cubicBezTo>
                      <a:pt x="8" y="7"/>
                      <a:pt x="8" y="7"/>
                      <a:pt x="8" y="7"/>
                    </a:cubicBezTo>
                    <a:cubicBezTo>
                      <a:pt x="8" y="8"/>
                      <a:pt x="7" y="8"/>
                      <a:pt x="7" y="8"/>
                    </a:cubicBezTo>
                    <a:cubicBezTo>
                      <a:pt x="6" y="8"/>
                      <a:pt x="5" y="8"/>
                      <a:pt x="4" y="7"/>
                    </a:cubicBezTo>
                    <a:cubicBezTo>
                      <a:pt x="4" y="7"/>
                      <a:pt x="3" y="7"/>
                      <a:pt x="3" y="8"/>
                    </a:cubicBezTo>
                    <a:cubicBezTo>
                      <a:pt x="2" y="10"/>
                      <a:pt x="1" y="12"/>
                      <a:pt x="0" y="14"/>
                    </a:cubicBezTo>
                    <a:cubicBezTo>
                      <a:pt x="0" y="14"/>
                      <a:pt x="1" y="15"/>
                      <a:pt x="1" y="15"/>
                    </a:cubicBezTo>
                    <a:cubicBezTo>
                      <a:pt x="2" y="16"/>
                      <a:pt x="3" y="16"/>
                      <a:pt x="3" y="17"/>
                    </a:cubicBezTo>
                    <a:cubicBezTo>
                      <a:pt x="4" y="17"/>
                      <a:pt x="4" y="17"/>
                      <a:pt x="4" y="18"/>
                    </a:cubicBezTo>
                    <a:cubicBezTo>
                      <a:pt x="4" y="18"/>
                      <a:pt x="4" y="19"/>
                      <a:pt x="4" y="20"/>
                    </a:cubicBezTo>
                    <a:cubicBezTo>
                      <a:pt x="4" y="20"/>
                      <a:pt x="4" y="21"/>
                      <a:pt x="4" y="21"/>
                    </a:cubicBezTo>
                    <a:cubicBezTo>
                      <a:pt x="4" y="21"/>
                      <a:pt x="3" y="22"/>
                      <a:pt x="2" y="23"/>
                    </a:cubicBezTo>
                    <a:cubicBezTo>
                      <a:pt x="2" y="23"/>
                      <a:pt x="2" y="24"/>
                      <a:pt x="2" y="24"/>
                    </a:cubicBezTo>
                    <a:cubicBezTo>
                      <a:pt x="6" y="29"/>
                      <a:pt x="6" y="29"/>
                      <a:pt x="6" y="29"/>
                    </a:cubicBezTo>
                    <a:cubicBezTo>
                      <a:pt x="6" y="30"/>
                      <a:pt x="7" y="30"/>
                      <a:pt x="8" y="30"/>
                    </a:cubicBezTo>
                    <a:cubicBezTo>
                      <a:pt x="9" y="29"/>
                      <a:pt x="10" y="28"/>
                      <a:pt x="10" y="28"/>
                    </a:cubicBezTo>
                    <a:cubicBezTo>
                      <a:pt x="10" y="28"/>
                      <a:pt x="11" y="28"/>
                      <a:pt x="11" y="28"/>
                    </a:cubicBezTo>
                    <a:cubicBezTo>
                      <a:pt x="12" y="29"/>
                      <a:pt x="12" y="29"/>
                      <a:pt x="13" y="29"/>
                    </a:cubicBezTo>
                    <a:cubicBezTo>
                      <a:pt x="13" y="29"/>
                      <a:pt x="14" y="29"/>
                      <a:pt x="14" y="30"/>
                    </a:cubicBezTo>
                    <a:cubicBezTo>
                      <a:pt x="14" y="30"/>
                      <a:pt x="14" y="31"/>
                      <a:pt x="15" y="32"/>
                    </a:cubicBezTo>
                    <a:cubicBezTo>
                      <a:pt x="15" y="33"/>
                      <a:pt x="15" y="33"/>
                      <a:pt x="16" y="33"/>
                    </a:cubicBez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6">
                <a:extLst>
                  <a:ext uri="{FF2B5EF4-FFF2-40B4-BE49-F238E27FC236}">
                    <a16:creationId xmlns:a16="http://schemas.microsoft.com/office/drawing/2014/main" id="{D353878A-188E-4103-8620-10AB51075061}"/>
                  </a:ext>
                </a:extLst>
              </p:cNvPr>
              <p:cNvSpPr>
                <a:spLocks/>
              </p:cNvSpPr>
              <p:nvPr/>
            </p:nvSpPr>
            <p:spPr bwMode="auto">
              <a:xfrm>
                <a:off x="5392738" y="835026"/>
                <a:ext cx="74613" cy="71438"/>
              </a:xfrm>
              <a:custGeom>
                <a:avLst/>
                <a:gdLst>
                  <a:gd name="T0" fmla="*/ 16 w 22"/>
                  <a:gd name="T1" fmla="*/ 20 h 21"/>
                  <a:gd name="T2" fmla="*/ 21 w 22"/>
                  <a:gd name="T3" fmla="*/ 13 h 21"/>
                  <a:gd name="T4" fmla="*/ 18 w 22"/>
                  <a:gd name="T5" fmla="*/ 4 h 21"/>
                  <a:gd name="T6" fmla="*/ 18 w 22"/>
                  <a:gd name="T7" fmla="*/ 3 h 21"/>
                  <a:gd name="T8" fmla="*/ 18 w 22"/>
                  <a:gd name="T9" fmla="*/ 3 h 21"/>
                  <a:gd name="T10" fmla="*/ 12 w 22"/>
                  <a:gd name="T11" fmla="*/ 1 h 21"/>
                  <a:gd name="T12" fmla="*/ 1 w 22"/>
                  <a:gd name="T13" fmla="*/ 10 h 21"/>
                  <a:gd name="T14" fmla="*/ 10 w 22"/>
                  <a:gd name="T15" fmla="*/ 21 h 21"/>
                  <a:gd name="T16" fmla="*/ 16 w 22"/>
                  <a:gd name="T17"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1">
                    <a:moveTo>
                      <a:pt x="16" y="20"/>
                    </a:moveTo>
                    <a:cubicBezTo>
                      <a:pt x="19" y="18"/>
                      <a:pt x="19" y="13"/>
                      <a:pt x="21" y="13"/>
                    </a:cubicBezTo>
                    <a:cubicBezTo>
                      <a:pt x="21" y="13"/>
                      <a:pt x="22" y="8"/>
                      <a:pt x="18" y="4"/>
                    </a:cubicBezTo>
                    <a:cubicBezTo>
                      <a:pt x="18" y="4"/>
                      <a:pt x="18" y="3"/>
                      <a:pt x="18" y="3"/>
                    </a:cubicBezTo>
                    <a:cubicBezTo>
                      <a:pt x="18" y="3"/>
                      <a:pt x="18" y="3"/>
                      <a:pt x="18" y="3"/>
                    </a:cubicBezTo>
                    <a:cubicBezTo>
                      <a:pt x="16" y="1"/>
                      <a:pt x="14" y="1"/>
                      <a:pt x="12" y="1"/>
                    </a:cubicBezTo>
                    <a:cubicBezTo>
                      <a:pt x="6" y="0"/>
                      <a:pt x="1" y="4"/>
                      <a:pt x="1" y="10"/>
                    </a:cubicBezTo>
                    <a:cubicBezTo>
                      <a:pt x="0" y="15"/>
                      <a:pt x="4" y="20"/>
                      <a:pt x="10" y="21"/>
                    </a:cubicBezTo>
                    <a:cubicBezTo>
                      <a:pt x="12" y="21"/>
                      <a:pt x="14" y="21"/>
                      <a:pt x="16" y="20"/>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6803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nl-NL" dirty="0"/>
              <a:t>W</a:t>
            </a:r>
            <a:r>
              <a:rPr lang="en-US" dirty="0"/>
              <a:t>hat Flexbox is &amp; why we need it</a:t>
            </a:r>
            <a:endParaRPr lang="en-GB" dirty="0"/>
          </a:p>
        </p:txBody>
      </p:sp>
      <p:sp>
        <p:nvSpPr>
          <p:cNvPr id="5" name="Text Placeholder 4"/>
          <p:cNvSpPr>
            <a:spLocks noGrp="1"/>
          </p:cNvSpPr>
          <p:nvPr>
            <p:ph type="body" sz="quarter" idx="10"/>
          </p:nvPr>
        </p:nvSpPr>
        <p:spPr>
          <a:xfrm>
            <a:off x="335360" y="1195899"/>
            <a:ext cx="11700000" cy="4825389"/>
          </a:xfrm>
        </p:spPr>
        <p:txBody>
          <a:bodyPr>
            <a:normAutofit/>
          </a:bodyPr>
          <a:lstStyle/>
          <a:p>
            <a:r>
              <a:rPr lang="en-GB" dirty="0"/>
              <a:t>For a long time, the only reliable cross browser-compatible tools available for creating CSS layouts were things like </a:t>
            </a:r>
            <a:r>
              <a:rPr lang="en-GB" u="sng" dirty="0">
                <a:hlinkClick r:id="rId2"/>
              </a:rPr>
              <a:t>floats</a:t>
            </a:r>
            <a:r>
              <a:rPr lang="en-GB" dirty="0"/>
              <a:t> and </a:t>
            </a:r>
            <a:r>
              <a:rPr lang="en-GB" u="sng" dirty="0">
                <a:hlinkClick r:id="rId3"/>
              </a:rPr>
              <a:t>positioning</a:t>
            </a:r>
            <a:r>
              <a:rPr lang="en-GB" dirty="0"/>
              <a:t>. These are fine and they work, but in some ways they are also rather limiting and frustrating.</a:t>
            </a:r>
            <a:endParaRPr lang="en-US" dirty="0"/>
          </a:p>
          <a:p>
            <a:r>
              <a:rPr lang="en-GB" dirty="0"/>
              <a:t>The following simple layout requirements are difficult or impossible to achieve without Flexbox:</a:t>
            </a:r>
          </a:p>
          <a:p>
            <a:endParaRPr lang="en-US" dirty="0"/>
          </a:p>
          <a:p>
            <a:pPr lvl="1"/>
            <a:r>
              <a:rPr lang="en-GB" dirty="0"/>
              <a:t>Vertically </a:t>
            </a:r>
            <a:r>
              <a:rPr lang="en-GB" dirty="0" err="1"/>
              <a:t>centering</a:t>
            </a:r>
            <a:r>
              <a:rPr lang="en-GB" dirty="0"/>
              <a:t> a block of content inside its parent.</a:t>
            </a:r>
            <a:endParaRPr lang="en-US" dirty="0"/>
          </a:p>
          <a:p>
            <a:pPr lvl="1"/>
            <a:r>
              <a:rPr lang="en-GB" dirty="0"/>
              <a:t>Making all the children of a container take up an equal amount of the available width/height, regardless of how much width/height is available.</a:t>
            </a:r>
            <a:endParaRPr lang="en-US" dirty="0"/>
          </a:p>
          <a:p>
            <a:pPr lvl="1"/>
            <a:r>
              <a:rPr lang="en-GB" dirty="0"/>
              <a:t>Making all columns in a multiple column layout adopt the same height even if they contain a different amount of content.</a:t>
            </a:r>
            <a:endParaRPr lang="en-US" dirty="0"/>
          </a:p>
          <a:p>
            <a:pPr lvl="1"/>
            <a:r>
              <a:rPr lang="en-GB" dirty="0"/>
              <a:t>Sticky Footer ( footer that "sticks" to the bottom of the browser window if content on the page is short. But if there is enough content on the page to push the footer lower, it still does that. )</a:t>
            </a:r>
            <a:endParaRPr lang="en-US" dirty="0"/>
          </a:p>
          <a:p>
            <a:pPr marL="88900" lvl="1" indent="0">
              <a:buNone/>
            </a:pPr>
            <a:endParaRPr lang="en-US" dirty="0"/>
          </a:p>
          <a:p>
            <a:pPr marL="88900" lvl="1" indent="0">
              <a:buNone/>
            </a:pPr>
            <a:r>
              <a:rPr lang="en-GB" dirty="0"/>
              <a:t>Flexbox is the short name for the </a:t>
            </a:r>
            <a:r>
              <a:rPr lang="en-GB" u="sng" dirty="0">
                <a:hlinkClick r:id="rId4"/>
              </a:rPr>
              <a:t>Flexible Box Layout</a:t>
            </a:r>
            <a:r>
              <a:rPr lang="en-GB" dirty="0"/>
              <a:t> Module, designed to make it easy for us to lay things out in one dimension — either as a row or as a column. </a:t>
            </a:r>
            <a:endParaRPr lang="en-US" dirty="0"/>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FAD9-2450-49E7-AAC4-BBA0E5B77A6D}"/>
              </a:ext>
            </a:extLst>
          </p:cNvPr>
          <p:cNvSpPr>
            <a:spLocks noGrp="1"/>
          </p:cNvSpPr>
          <p:nvPr>
            <p:ph type="title"/>
          </p:nvPr>
        </p:nvSpPr>
        <p:spPr/>
        <p:txBody>
          <a:bodyPr/>
          <a:lstStyle/>
          <a:p>
            <a:r>
              <a:rPr lang="nl-NL" dirty="0"/>
              <a:t>Align-self</a:t>
            </a:r>
            <a:endParaRPr lang="en-US" dirty="0"/>
          </a:p>
        </p:txBody>
      </p:sp>
      <p:sp>
        <p:nvSpPr>
          <p:cNvPr id="3" name="Text Placeholder 2">
            <a:extLst>
              <a:ext uri="{FF2B5EF4-FFF2-40B4-BE49-F238E27FC236}">
                <a16:creationId xmlns:a16="http://schemas.microsoft.com/office/drawing/2014/main" id="{82EE7611-E41D-4533-9E5B-A712F67A7CB2}"/>
              </a:ext>
            </a:extLst>
          </p:cNvPr>
          <p:cNvSpPr>
            <a:spLocks noGrp="1"/>
          </p:cNvSpPr>
          <p:nvPr>
            <p:ph type="body" sz="quarter" idx="10"/>
          </p:nvPr>
        </p:nvSpPr>
        <p:spPr>
          <a:xfrm>
            <a:off x="227348" y="1268761"/>
            <a:ext cx="11700000" cy="5012792"/>
          </a:xfrm>
        </p:spPr>
        <p:txBody>
          <a:bodyPr/>
          <a:lstStyle/>
          <a:p>
            <a:r>
              <a:rPr lang="en-US" dirty="0"/>
              <a:t>This allows the default alignment (or the one specified by align-items property) to be overridden for individual flex items.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Note: float, clear and vertical-align have</a:t>
            </a:r>
          </a:p>
          <a:p>
            <a:r>
              <a:rPr lang="en-US" dirty="0"/>
              <a:t>	no effect on the flex-item</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3931C9C7-DAD4-432D-A4D6-6F83B4A4EEEA}"/>
              </a:ext>
            </a:extLst>
          </p:cNvPr>
          <p:cNvPicPr>
            <a:picLocks noChangeAspect="1"/>
          </p:cNvPicPr>
          <p:nvPr/>
        </p:nvPicPr>
        <p:blipFill>
          <a:blip r:embed="rId2"/>
          <a:stretch>
            <a:fillRect/>
          </a:stretch>
        </p:blipFill>
        <p:spPr>
          <a:xfrm>
            <a:off x="227348" y="2060848"/>
            <a:ext cx="7512602" cy="1296144"/>
          </a:xfrm>
          <a:prstGeom prst="rect">
            <a:avLst/>
          </a:prstGeom>
        </p:spPr>
      </p:pic>
      <p:pic>
        <p:nvPicPr>
          <p:cNvPr id="8" name="Picture 7">
            <a:extLst>
              <a:ext uri="{FF2B5EF4-FFF2-40B4-BE49-F238E27FC236}">
                <a16:creationId xmlns:a16="http://schemas.microsoft.com/office/drawing/2014/main" id="{B89FB994-94A3-47D9-9C5B-5D0DD109A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048" y="3663923"/>
            <a:ext cx="5957165" cy="2636529"/>
          </a:xfrm>
          <a:prstGeom prst="rect">
            <a:avLst/>
          </a:prstGeom>
        </p:spPr>
      </p:pic>
      <p:grpSp>
        <p:nvGrpSpPr>
          <p:cNvPr id="6" name="Groupe 14">
            <a:extLst>
              <a:ext uri="{FF2B5EF4-FFF2-40B4-BE49-F238E27FC236}">
                <a16:creationId xmlns:a16="http://schemas.microsoft.com/office/drawing/2014/main" id="{13B13395-262A-4958-BE68-B8DA97AD4F4F}"/>
              </a:ext>
            </a:extLst>
          </p:cNvPr>
          <p:cNvGrpSpPr>
            <a:grpSpLocks noChangeAspect="1"/>
          </p:cNvGrpSpPr>
          <p:nvPr/>
        </p:nvGrpSpPr>
        <p:grpSpPr>
          <a:xfrm>
            <a:off x="335360" y="5085184"/>
            <a:ext cx="720080" cy="678042"/>
            <a:chOff x="-1058058" y="3704479"/>
            <a:chExt cx="911529" cy="858315"/>
          </a:xfrm>
        </p:grpSpPr>
        <p:sp>
          <p:nvSpPr>
            <p:cNvPr id="7" name="Freeform 171">
              <a:extLst>
                <a:ext uri="{FF2B5EF4-FFF2-40B4-BE49-F238E27FC236}">
                  <a16:creationId xmlns:a16="http://schemas.microsoft.com/office/drawing/2014/main" id="{FDA1D44A-CA84-422C-B72A-3AC3521DD856}"/>
                </a:ext>
              </a:extLst>
            </p:cNvPr>
            <p:cNvSpPr>
              <a:spLocks/>
            </p:cNvSpPr>
            <p:nvPr/>
          </p:nvSpPr>
          <p:spPr bwMode="auto">
            <a:xfrm>
              <a:off x="-1058058" y="3704479"/>
              <a:ext cx="911529" cy="858315"/>
            </a:xfrm>
            <a:custGeom>
              <a:avLst/>
              <a:gdLst>
                <a:gd name="T0" fmla="*/ 63 w 439"/>
                <a:gd name="T1" fmla="*/ 321 h 410"/>
                <a:gd name="T2" fmla="*/ 106 w 439"/>
                <a:gd name="T3" fmla="*/ 61 h 410"/>
                <a:gd name="T4" fmla="*/ 377 w 439"/>
                <a:gd name="T5" fmla="*/ 98 h 410"/>
                <a:gd name="T6" fmla="*/ 328 w 439"/>
                <a:gd name="T7" fmla="*/ 348 h 410"/>
                <a:gd name="T8" fmla="*/ 63 w 439"/>
                <a:gd name="T9" fmla="*/ 321 h 410"/>
              </a:gdLst>
              <a:ahLst/>
              <a:cxnLst>
                <a:cxn ang="0">
                  <a:pos x="T0" y="T1"/>
                </a:cxn>
                <a:cxn ang="0">
                  <a:pos x="T2" y="T3"/>
                </a:cxn>
                <a:cxn ang="0">
                  <a:pos x="T4" y="T5"/>
                </a:cxn>
                <a:cxn ang="0">
                  <a:pos x="T6" y="T7"/>
                </a:cxn>
                <a:cxn ang="0">
                  <a:pos x="T8" y="T9"/>
                </a:cxn>
              </a:cxnLst>
              <a:rect l="0" t="0" r="r" b="b"/>
              <a:pathLst>
                <a:path w="439" h="410">
                  <a:moveTo>
                    <a:pt x="63" y="321"/>
                  </a:moveTo>
                  <a:cubicBezTo>
                    <a:pt x="0" y="238"/>
                    <a:pt x="19" y="123"/>
                    <a:pt x="106" y="61"/>
                  </a:cubicBezTo>
                  <a:cubicBezTo>
                    <a:pt x="192" y="0"/>
                    <a:pt x="313" y="17"/>
                    <a:pt x="377" y="98"/>
                  </a:cubicBezTo>
                  <a:cubicBezTo>
                    <a:pt x="439" y="182"/>
                    <a:pt x="413" y="287"/>
                    <a:pt x="328" y="348"/>
                  </a:cubicBezTo>
                  <a:cubicBezTo>
                    <a:pt x="241" y="410"/>
                    <a:pt x="127" y="403"/>
                    <a:pt x="63" y="321"/>
                  </a:cubicBezTo>
                </a:path>
              </a:pathLst>
            </a:custGeom>
            <a:solidFill>
              <a:srgbClr val="15636B"/>
            </a:solidFill>
            <a:ln>
              <a:noFill/>
            </a:ln>
          </p:spPr>
          <p:txBody>
            <a:bodyPr vert="horz" wrap="square" lIns="74295" tIns="37148" rIns="74295" bIns="37148" numCol="1" anchor="t" anchorCtr="0" compatLnSpc="1">
              <a:prstTxWarp prst="textNoShape">
                <a:avLst/>
              </a:prstTxWarp>
            </a:bodyPr>
            <a:lstStyle/>
            <a:p>
              <a:pPr defTabSz="742950"/>
              <a:endParaRPr lang="en-US" sz="1600">
                <a:solidFill>
                  <a:srgbClr val="000000"/>
                </a:solidFill>
                <a:latin typeface="Verdana"/>
              </a:endParaRPr>
            </a:p>
          </p:txBody>
        </p:sp>
        <p:sp>
          <p:nvSpPr>
            <p:cNvPr id="9" name="Freeform 26">
              <a:extLst>
                <a:ext uri="{FF2B5EF4-FFF2-40B4-BE49-F238E27FC236}">
                  <a16:creationId xmlns:a16="http://schemas.microsoft.com/office/drawing/2014/main" id="{BF793914-8139-41AD-9E5F-14EAE618C110}"/>
                </a:ext>
              </a:extLst>
            </p:cNvPr>
            <p:cNvSpPr>
              <a:spLocks noEditPoints="1"/>
            </p:cNvSpPr>
            <p:nvPr/>
          </p:nvSpPr>
          <p:spPr bwMode="auto">
            <a:xfrm>
              <a:off x="-900051" y="3829728"/>
              <a:ext cx="571942" cy="502714"/>
            </a:xfrm>
            <a:custGeom>
              <a:avLst/>
              <a:gdLst>
                <a:gd name="T0" fmla="*/ 1734 w 1747"/>
                <a:gd name="T1" fmla="*/ 1404 h 1531"/>
                <a:gd name="T2" fmla="*/ 948 w 1747"/>
                <a:gd name="T3" fmla="*/ 42 h 1531"/>
                <a:gd name="T4" fmla="*/ 876 w 1747"/>
                <a:gd name="T5" fmla="*/ 0 h 1531"/>
                <a:gd name="T6" fmla="*/ 804 w 1747"/>
                <a:gd name="T7" fmla="*/ 42 h 1531"/>
                <a:gd name="T8" fmla="*/ 15 w 1747"/>
                <a:gd name="T9" fmla="*/ 1407 h 1531"/>
                <a:gd name="T10" fmla="*/ 15 w 1747"/>
                <a:gd name="T11" fmla="*/ 1490 h 1531"/>
                <a:gd name="T12" fmla="*/ 87 w 1747"/>
                <a:gd name="T13" fmla="*/ 1531 h 1531"/>
                <a:gd name="T14" fmla="*/ 1664 w 1747"/>
                <a:gd name="T15" fmla="*/ 1531 h 1531"/>
                <a:gd name="T16" fmla="*/ 1664 w 1747"/>
                <a:gd name="T17" fmla="*/ 1531 h 1531"/>
                <a:gd name="T18" fmla="*/ 1747 w 1747"/>
                <a:gd name="T19" fmla="*/ 1448 h 1531"/>
                <a:gd name="T20" fmla="*/ 1734 w 1747"/>
                <a:gd name="T21" fmla="*/ 1404 h 1531"/>
                <a:gd name="T22" fmla="*/ 231 w 1747"/>
                <a:gd name="T23" fmla="*/ 1366 h 1531"/>
                <a:gd name="T24" fmla="*/ 876 w 1747"/>
                <a:gd name="T25" fmla="*/ 250 h 1531"/>
                <a:gd name="T26" fmla="*/ 1520 w 1747"/>
                <a:gd name="T27" fmla="*/ 1366 h 1531"/>
                <a:gd name="T28" fmla="*/ 231 w 1747"/>
                <a:gd name="T29" fmla="*/ 1366 h 1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7" h="1531">
                  <a:moveTo>
                    <a:pt x="1734" y="1404"/>
                  </a:moveTo>
                  <a:cubicBezTo>
                    <a:pt x="948" y="42"/>
                    <a:pt x="948" y="42"/>
                    <a:pt x="948" y="42"/>
                  </a:cubicBezTo>
                  <a:cubicBezTo>
                    <a:pt x="933" y="16"/>
                    <a:pt x="905" y="0"/>
                    <a:pt x="876" y="0"/>
                  </a:cubicBezTo>
                  <a:cubicBezTo>
                    <a:pt x="846" y="0"/>
                    <a:pt x="818" y="16"/>
                    <a:pt x="804" y="42"/>
                  </a:cubicBezTo>
                  <a:cubicBezTo>
                    <a:pt x="15" y="1407"/>
                    <a:pt x="15" y="1407"/>
                    <a:pt x="15" y="1407"/>
                  </a:cubicBezTo>
                  <a:cubicBezTo>
                    <a:pt x="0" y="1433"/>
                    <a:pt x="0" y="1464"/>
                    <a:pt x="15" y="1490"/>
                  </a:cubicBezTo>
                  <a:cubicBezTo>
                    <a:pt x="30" y="1516"/>
                    <a:pt x="58" y="1531"/>
                    <a:pt x="87" y="1531"/>
                  </a:cubicBezTo>
                  <a:cubicBezTo>
                    <a:pt x="1664" y="1531"/>
                    <a:pt x="1664" y="1531"/>
                    <a:pt x="1664" y="1531"/>
                  </a:cubicBezTo>
                  <a:cubicBezTo>
                    <a:pt x="1664" y="1531"/>
                    <a:pt x="1664" y="1531"/>
                    <a:pt x="1664" y="1531"/>
                  </a:cubicBezTo>
                  <a:cubicBezTo>
                    <a:pt x="1710" y="1531"/>
                    <a:pt x="1747" y="1494"/>
                    <a:pt x="1747" y="1448"/>
                  </a:cubicBezTo>
                  <a:cubicBezTo>
                    <a:pt x="1747" y="1432"/>
                    <a:pt x="1743" y="1417"/>
                    <a:pt x="1734" y="1404"/>
                  </a:cubicBezTo>
                  <a:close/>
                  <a:moveTo>
                    <a:pt x="231" y="1366"/>
                  </a:moveTo>
                  <a:cubicBezTo>
                    <a:pt x="876" y="250"/>
                    <a:pt x="876" y="250"/>
                    <a:pt x="876" y="250"/>
                  </a:cubicBezTo>
                  <a:cubicBezTo>
                    <a:pt x="1520" y="1366"/>
                    <a:pt x="1520" y="1366"/>
                    <a:pt x="1520" y="1366"/>
                  </a:cubicBezTo>
                  <a:lnTo>
                    <a:pt x="231" y="1366"/>
                  </a:lnTo>
                  <a:close/>
                </a:path>
              </a:pathLst>
            </a:custGeom>
            <a:solidFill>
              <a:schemeClr val="accent4"/>
            </a:solidFill>
            <a:ln w="9525">
              <a:noFill/>
              <a:round/>
              <a:headEnd/>
              <a:tailEnd/>
            </a:ln>
            <a:extLst/>
          </p:spPr>
          <p:txBody>
            <a:bodyPr vert="horz" wrap="square" lIns="91440" tIns="45720" rIns="91440" bIns="45720" numCol="1" anchor="ctr" anchorCtr="0" compatLnSpc="1">
              <a:prstTxWarp prst="textNoShape">
                <a:avLst/>
              </a:prstTxWarp>
            </a:bodyPr>
            <a:lstStyle/>
            <a:p>
              <a:pPr algn="ctr">
                <a:spcBef>
                  <a:spcPts val="1000"/>
                </a:spcBef>
              </a:pPr>
              <a:endParaRPr lang="en-IE" sz="3200" b="1" dirty="0">
                <a:solidFill>
                  <a:schemeClr val="bg1"/>
                </a:solidFill>
              </a:endParaRPr>
            </a:p>
          </p:txBody>
        </p:sp>
        <p:grpSp>
          <p:nvGrpSpPr>
            <p:cNvPr id="10" name="Groupe 13">
              <a:extLst>
                <a:ext uri="{FF2B5EF4-FFF2-40B4-BE49-F238E27FC236}">
                  <a16:creationId xmlns:a16="http://schemas.microsoft.com/office/drawing/2014/main" id="{57579825-32FF-46A2-AE15-0526AF40B696}"/>
                </a:ext>
              </a:extLst>
            </p:cNvPr>
            <p:cNvGrpSpPr>
              <a:grpSpLocks noChangeAspect="1"/>
            </p:cNvGrpSpPr>
            <p:nvPr/>
          </p:nvGrpSpPr>
          <p:grpSpPr>
            <a:xfrm>
              <a:off x="-659195" y="3966579"/>
              <a:ext cx="84532" cy="288000"/>
              <a:chOff x="-687930" y="3942515"/>
              <a:chExt cx="120467" cy="410428"/>
            </a:xfrm>
            <a:solidFill>
              <a:schemeClr val="bg1"/>
            </a:solidFill>
          </p:grpSpPr>
          <p:sp>
            <p:nvSpPr>
              <p:cNvPr id="11" name="Freeform 112">
                <a:extLst>
                  <a:ext uri="{FF2B5EF4-FFF2-40B4-BE49-F238E27FC236}">
                    <a16:creationId xmlns:a16="http://schemas.microsoft.com/office/drawing/2014/main" id="{26168786-C263-4E5B-A505-A9FA20C346CF}"/>
                  </a:ext>
                </a:extLst>
              </p:cNvPr>
              <p:cNvSpPr>
                <a:spLocks/>
              </p:cNvSpPr>
              <p:nvPr/>
            </p:nvSpPr>
            <p:spPr bwMode="auto">
              <a:xfrm>
                <a:off x="-671121" y="3942515"/>
                <a:ext cx="86848" cy="284359"/>
              </a:xfrm>
              <a:custGeom>
                <a:avLst/>
                <a:gdLst>
                  <a:gd name="T0" fmla="*/ 0 w 26"/>
                  <a:gd name="T1" fmla="*/ 12 h 86"/>
                  <a:gd name="T2" fmla="*/ 26 w 26"/>
                  <a:gd name="T3" fmla="*/ 9 h 86"/>
                  <a:gd name="T4" fmla="*/ 26 w 26"/>
                  <a:gd name="T5" fmla="*/ 38 h 86"/>
                  <a:gd name="T6" fmla="*/ 25 w 26"/>
                  <a:gd name="T7" fmla="*/ 63 h 86"/>
                  <a:gd name="T8" fmla="*/ 22 w 26"/>
                  <a:gd name="T9" fmla="*/ 86 h 86"/>
                  <a:gd name="T10" fmla="*/ 4 w 26"/>
                  <a:gd name="T11" fmla="*/ 86 h 86"/>
                  <a:gd name="T12" fmla="*/ 1 w 26"/>
                  <a:gd name="T13" fmla="*/ 63 h 86"/>
                  <a:gd name="T14" fmla="*/ 0 w 26"/>
                  <a:gd name="T15" fmla="*/ 38 h 86"/>
                  <a:gd name="T16" fmla="*/ 0 w 26"/>
                  <a:gd name="T17" fmla="*/ 16 h 86"/>
                  <a:gd name="T18" fmla="*/ 0 w 26"/>
                  <a:gd name="T19"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6">
                    <a:moveTo>
                      <a:pt x="0" y="12"/>
                    </a:moveTo>
                    <a:cubicBezTo>
                      <a:pt x="0" y="0"/>
                      <a:pt x="25" y="9"/>
                      <a:pt x="26" y="9"/>
                    </a:cubicBezTo>
                    <a:cubicBezTo>
                      <a:pt x="26" y="11"/>
                      <a:pt x="26" y="38"/>
                      <a:pt x="26" y="38"/>
                    </a:cubicBezTo>
                    <a:cubicBezTo>
                      <a:pt x="26" y="47"/>
                      <a:pt x="26" y="55"/>
                      <a:pt x="25" y="63"/>
                    </a:cubicBezTo>
                    <a:cubicBezTo>
                      <a:pt x="24" y="70"/>
                      <a:pt x="23" y="78"/>
                      <a:pt x="22" y="86"/>
                    </a:cubicBezTo>
                    <a:cubicBezTo>
                      <a:pt x="4" y="86"/>
                      <a:pt x="4" y="86"/>
                      <a:pt x="4" y="86"/>
                    </a:cubicBezTo>
                    <a:cubicBezTo>
                      <a:pt x="2" y="78"/>
                      <a:pt x="2" y="70"/>
                      <a:pt x="1" y="63"/>
                    </a:cubicBezTo>
                    <a:cubicBezTo>
                      <a:pt x="0" y="55"/>
                      <a:pt x="0" y="47"/>
                      <a:pt x="0" y="38"/>
                    </a:cubicBezTo>
                    <a:cubicBezTo>
                      <a:pt x="0" y="16"/>
                      <a:pt x="0" y="16"/>
                      <a:pt x="0" y="16"/>
                    </a:cubicBezTo>
                    <a:cubicBezTo>
                      <a:pt x="0" y="16"/>
                      <a:pt x="0" y="19"/>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3">
                <a:extLst>
                  <a:ext uri="{FF2B5EF4-FFF2-40B4-BE49-F238E27FC236}">
                    <a16:creationId xmlns:a16="http://schemas.microsoft.com/office/drawing/2014/main" id="{27AB0313-5558-4593-BA2F-D3377970D06C}"/>
                  </a:ext>
                </a:extLst>
              </p:cNvPr>
              <p:cNvSpPr>
                <a:spLocks/>
              </p:cNvSpPr>
              <p:nvPr/>
            </p:nvSpPr>
            <p:spPr bwMode="auto">
              <a:xfrm>
                <a:off x="-687930" y="4243682"/>
                <a:ext cx="120467" cy="109261"/>
              </a:xfrm>
              <a:custGeom>
                <a:avLst/>
                <a:gdLst>
                  <a:gd name="T0" fmla="*/ 5 w 36"/>
                  <a:gd name="T1" fmla="*/ 25 h 33"/>
                  <a:gd name="T2" fmla="*/ 9 w 36"/>
                  <a:gd name="T3" fmla="*/ 5 h 33"/>
                  <a:gd name="T4" fmla="*/ 30 w 36"/>
                  <a:gd name="T5" fmla="*/ 8 h 33"/>
                  <a:gd name="T6" fmla="*/ 27 w 36"/>
                  <a:gd name="T7" fmla="*/ 28 h 33"/>
                  <a:gd name="T8" fmla="*/ 5 w 36"/>
                  <a:gd name="T9" fmla="*/ 25 h 33"/>
                </a:gdLst>
                <a:ahLst/>
                <a:cxnLst>
                  <a:cxn ang="0">
                    <a:pos x="T0" y="T1"/>
                  </a:cxn>
                  <a:cxn ang="0">
                    <a:pos x="T2" y="T3"/>
                  </a:cxn>
                  <a:cxn ang="0">
                    <a:pos x="T4" y="T5"/>
                  </a:cxn>
                  <a:cxn ang="0">
                    <a:pos x="T6" y="T7"/>
                  </a:cxn>
                  <a:cxn ang="0">
                    <a:pos x="T8" y="T9"/>
                  </a:cxn>
                </a:cxnLst>
                <a:rect l="0" t="0" r="r" b="b"/>
                <a:pathLst>
                  <a:path w="36" h="33">
                    <a:moveTo>
                      <a:pt x="5" y="25"/>
                    </a:moveTo>
                    <a:cubicBezTo>
                      <a:pt x="0" y="19"/>
                      <a:pt x="2" y="9"/>
                      <a:pt x="9" y="5"/>
                    </a:cubicBezTo>
                    <a:cubicBezTo>
                      <a:pt x="16" y="0"/>
                      <a:pt x="25" y="1"/>
                      <a:pt x="30" y="8"/>
                    </a:cubicBezTo>
                    <a:cubicBezTo>
                      <a:pt x="36" y="14"/>
                      <a:pt x="33" y="23"/>
                      <a:pt x="27" y="28"/>
                    </a:cubicBezTo>
                    <a:cubicBezTo>
                      <a:pt x="20" y="33"/>
                      <a:pt x="10" y="32"/>
                      <a:pt x="5"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39535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8851A46-C6AE-4E73-8B8D-CDC0CD9F32CF}"/>
              </a:ext>
            </a:extLst>
          </p:cNvPr>
          <p:cNvSpPr>
            <a:spLocks noGrp="1"/>
          </p:cNvSpPr>
          <p:nvPr>
            <p:ph type="body" sz="quarter" idx="11"/>
          </p:nvPr>
        </p:nvSpPr>
        <p:spPr/>
        <p:txBody>
          <a:bodyPr/>
          <a:lstStyle/>
          <a:p>
            <a:r>
              <a:rPr lang="en-US" dirty="0"/>
              <a:t>Thank you for</a:t>
            </a:r>
          </a:p>
          <a:p>
            <a:r>
              <a:rPr lang="en-US" dirty="0"/>
              <a:t>your attention! </a:t>
            </a:r>
          </a:p>
        </p:txBody>
      </p:sp>
    </p:spTree>
    <p:extLst>
      <p:ext uri="{BB962C8B-B14F-4D97-AF65-F5344CB8AC3E}">
        <p14:creationId xmlns:p14="http://schemas.microsoft.com/office/powerpoint/2010/main" val="2966989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8AD0F-D414-4C56-8C03-4C1001444234}"/>
              </a:ext>
            </a:extLst>
          </p:cNvPr>
          <p:cNvSpPr>
            <a:spLocks noGrp="1"/>
          </p:cNvSpPr>
          <p:nvPr>
            <p:ph type="title"/>
          </p:nvPr>
        </p:nvSpPr>
        <p:spPr/>
        <p:txBody>
          <a:bodyPr/>
          <a:lstStyle/>
          <a:p>
            <a:r>
              <a:rPr lang="nl-NL" dirty="0"/>
              <a:t>Browser Support</a:t>
            </a:r>
            <a:endParaRPr lang="en-US" dirty="0"/>
          </a:p>
        </p:txBody>
      </p:sp>
      <p:sp>
        <p:nvSpPr>
          <p:cNvPr id="3" name="Text Placeholder 2">
            <a:extLst>
              <a:ext uri="{FF2B5EF4-FFF2-40B4-BE49-F238E27FC236}">
                <a16:creationId xmlns:a16="http://schemas.microsoft.com/office/drawing/2014/main" id="{D4787E42-1EE9-4CE5-A819-0B785FC0042B}"/>
              </a:ext>
            </a:extLst>
          </p:cNvPr>
          <p:cNvSpPr>
            <a:spLocks noGrp="1"/>
          </p:cNvSpPr>
          <p:nvPr>
            <p:ph type="body" sz="quarter" idx="10"/>
          </p:nvPr>
        </p:nvSpPr>
        <p:spPr>
          <a:xfrm>
            <a:off x="291090" y="5917734"/>
            <a:ext cx="11688032" cy="576917"/>
          </a:xfrm>
        </p:spPr>
        <p:txBody>
          <a:bodyPr/>
          <a:lstStyle/>
          <a:p>
            <a:r>
              <a:rPr lang="en-GB" dirty="0"/>
              <a:t>Known bugs and work around: </a:t>
            </a:r>
            <a:r>
              <a:rPr lang="nl-NL" u="sng" dirty="0">
                <a:hlinkClick r:id="rId2"/>
              </a:rPr>
              <a:t>https://github.com/philipwalton/flexbugs</a:t>
            </a:r>
            <a:endParaRPr lang="en-US" dirty="0"/>
          </a:p>
          <a:p>
            <a:endParaRPr lang="en-US" dirty="0"/>
          </a:p>
        </p:txBody>
      </p:sp>
      <p:pic>
        <p:nvPicPr>
          <p:cNvPr id="5" name="Picture 4">
            <a:extLst>
              <a:ext uri="{FF2B5EF4-FFF2-40B4-BE49-F238E27FC236}">
                <a16:creationId xmlns:a16="http://schemas.microsoft.com/office/drawing/2014/main" id="{AC9FA7F1-D113-4009-B365-27457167ED89}"/>
              </a:ext>
            </a:extLst>
          </p:cNvPr>
          <p:cNvPicPr/>
          <p:nvPr/>
        </p:nvPicPr>
        <p:blipFill>
          <a:blip r:embed="rId3"/>
          <a:stretch>
            <a:fillRect/>
          </a:stretch>
        </p:blipFill>
        <p:spPr>
          <a:xfrm>
            <a:off x="191920" y="1050497"/>
            <a:ext cx="11700001" cy="4630836"/>
          </a:xfrm>
          <a:prstGeom prst="rect">
            <a:avLst/>
          </a:prstGeom>
        </p:spPr>
      </p:pic>
    </p:spTree>
    <p:extLst>
      <p:ext uri="{BB962C8B-B14F-4D97-AF65-F5344CB8AC3E}">
        <p14:creationId xmlns:p14="http://schemas.microsoft.com/office/powerpoint/2010/main" val="1045762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C3FA-4754-4F6A-8F4A-B52A8828FC96}"/>
              </a:ext>
            </a:extLst>
          </p:cNvPr>
          <p:cNvSpPr>
            <a:spLocks noGrp="1"/>
          </p:cNvSpPr>
          <p:nvPr>
            <p:ph type="title"/>
          </p:nvPr>
        </p:nvSpPr>
        <p:spPr/>
        <p:txBody>
          <a:bodyPr/>
          <a:lstStyle/>
          <a:p>
            <a:r>
              <a:rPr lang="nl-NL" dirty="0"/>
              <a:t>Flex Container</a:t>
            </a:r>
            <a:endParaRPr lang="en-US" dirty="0"/>
          </a:p>
        </p:txBody>
      </p:sp>
      <p:sp>
        <p:nvSpPr>
          <p:cNvPr id="3" name="Text Placeholder 2">
            <a:extLst>
              <a:ext uri="{FF2B5EF4-FFF2-40B4-BE49-F238E27FC236}">
                <a16:creationId xmlns:a16="http://schemas.microsoft.com/office/drawing/2014/main" id="{E2F53A7F-6BA1-400D-BFB7-B488829BDCB6}"/>
              </a:ext>
            </a:extLst>
          </p:cNvPr>
          <p:cNvSpPr>
            <a:spLocks noGrp="1"/>
          </p:cNvSpPr>
          <p:nvPr>
            <p:ph type="body" sz="quarter" idx="10"/>
          </p:nvPr>
        </p:nvSpPr>
        <p:spPr>
          <a:xfrm>
            <a:off x="227347" y="1104900"/>
            <a:ext cx="11629293" cy="5176651"/>
          </a:xfrm>
        </p:spPr>
        <p:txBody>
          <a:bodyPr/>
          <a:lstStyle/>
          <a:p>
            <a:r>
              <a:rPr lang="en-US" dirty="0"/>
              <a:t>To define a flex container (block or inline):</a:t>
            </a:r>
          </a:p>
        </p:txBody>
      </p:sp>
      <p:pic>
        <p:nvPicPr>
          <p:cNvPr id="5" name="Picture 4">
            <a:extLst>
              <a:ext uri="{FF2B5EF4-FFF2-40B4-BE49-F238E27FC236}">
                <a16:creationId xmlns:a16="http://schemas.microsoft.com/office/drawing/2014/main" id="{3A070AC4-3A8F-49C6-87B8-44BFC8DDC61E}"/>
              </a:ext>
            </a:extLst>
          </p:cNvPr>
          <p:cNvPicPr>
            <a:picLocks noChangeAspect="1"/>
          </p:cNvPicPr>
          <p:nvPr/>
        </p:nvPicPr>
        <p:blipFill>
          <a:blip r:embed="rId2"/>
          <a:stretch>
            <a:fillRect/>
          </a:stretch>
        </p:blipFill>
        <p:spPr>
          <a:xfrm>
            <a:off x="426854" y="1657350"/>
            <a:ext cx="5538665" cy="1104900"/>
          </a:xfrm>
          <a:prstGeom prst="rect">
            <a:avLst/>
          </a:prstGeom>
        </p:spPr>
      </p:pic>
      <p:pic>
        <p:nvPicPr>
          <p:cNvPr id="72708" name="Picture 4" descr="https://miro.medium.com/max/875/1*WwfxaP5pSaIZUKRx0iidnw.png">
            <a:extLst>
              <a:ext uri="{FF2B5EF4-FFF2-40B4-BE49-F238E27FC236}">
                <a16:creationId xmlns:a16="http://schemas.microsoft.com/office/drawing/2014/main" id="{8F0299FD-F9E9-412A-BAD0-3F437FB54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2170" y="3115489"/>
            <a:ext cx="6667500" cy="33337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6DFAEB54-7CA6-4414-A876-D0AC89CC4BB3}"/>
              </a:ext>
            </a:extLst>
          </p:cNvPr>
          <p:cNvCxnSpPr>
            <a:cxnSpLocks/>
          </p:cNvCxnSpPr>
          <p:nvPr/>
        </p:nvCxnSpPr>
        <p:spPr>
          <a:xfrm>
            <a:off x="2279576" y="4509120"/>
            <a:ext cx="66247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FD2A28F-F159-4AE5-8801-CEE7CCA76BCA}"/>
              </a:ext>
            </a:extLst>
          </p:cNvPr>
          <p:cNvSpPr txBox="1"/>
          <p:nvPr/>
        </p:nvSpPr>
        <p:spPr>
          <a:xfrm>
            <a:off x="8400256" y="4077078"/>
            <a:ext cx="1296144" cy="276999"/>
          </a:xfrm>
          <a:prstGeom prst="rect">
            <a:avLst/>
          </a:prstGeom>
          <a:noFill/>
        </p:spPr>
        <p:txBody>
          <a:bodyPr wrap="square" rtlCol="0">
            <a:spAutoFit/>
          </a:bodyPr>
          <a:lstStyle/>
          <a:p>
            <a:r>
              <a:rPr lang="nl-NL" sz="1200" dirty="0"/>
              <a:t>main axis</a:t>
            </a:r>
            <a:endParaRPr lang="en-US" sz="1200" dirty="0"/>
          </a:p>
        </p:txBody>
      </p:sp>
      <p:cxnSp>
        <p:nvCxnSpPr>
          <p:cNvPr id="11" name="Straight Arrow Connector 10">
            <a:extLst>
              <a:ext uri="{FF2B5EF4-FFF2-40B4-BE49-F238E27FC236}">
                <a16:creationId xmlns:a16="http://schemas.microsoft.com/office/drawing/2014/main" id="{31C23183-BC4D-4FC0-90A7-A601620B1CC5}"/>
              </a:ext>
            </a:extLst>
          </p:cNvPr>
          <p:cNvCxnSpPr>
            <a:stCxn id="72708" idx="0"/>
          </p:cNvCxnSpPr>
          <p:nvPr/>
        </p:nvCxnSpPr>
        <p:spPr>
          <a:xfrm>
            <a:off x="5375920" y="3115489"/>
            <a:ext cx="0" cy="3193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32DD096-A793-433C-8F5C-8024FB0DA8A7}"/>
              </a:ext>
            </a:extLst>
          </p:cNvPr>
          <p:cNvSpPr txBox="1"/>
          <p:nvPr/>
        </p:nvSpPr>
        <p:spPr>
          <a:xfrm>
            <a:off x="5375920" y="3115489"/>
            <a:ext cx="1440159" cy="276999"/>
          </a:xfrm>
          <a:prstGeom prst="rect">
            <a:avLst/>
          </a:prstGeom>
          <a:noFill/>
        </p:spPr>
        <p:txBody>
          <a:bodyPr wrap="square" rtlCol="0">
            <a:spAutoFit/>
          </a:bodyPr>
          <a:lstStyle/>
          <a:p>
            <a:r>
              <a:rPr lang="nl-NL" sz="1200" dirty="0"/>
              <a:t>cross axis</a:t>
            </a:r>
            <a:endParaRPr lang="en-US" sz="1200" dirty="0"/>
          </a:p>
        </p:txBody>
      </p:sp>
    </p:spTree>
    <p:extLst>
      <p:ext uri="{BB962C8B-B14F-4D97-AF65-F5344CB8AC3E}">
        <p14:creationId xmlns:p14="http://schemas.microsoft.com/office/powerpoint/2010/main" val="2723315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D6AC77-4E31-47D0-94D2-ABB032F511E1}"/>
              </a:ext>
            </a:extLst>
          </p:cNvPr>
          <p:cNvSpPr>
            <a:spLocks noGrp="1"/>
          </p:cNvSpPr>
          <p:nvPr>
            <p:ph type="body" sz="quarter" idx="10"/>
          </p:nvPr>
        </p:nvSpPr>
        <p:spPr>
          <a:xfrm>
            <a:off x="227348" y="1484784"/>
            <a:ext cx="11700000" cy="4796769"/>
          </a:xfrm>
        </p:spPr>
        <p:txBody>
          <a:bodyPr/>
          <a:lstStyle/>
          <a:p>
            <a:endParaRPr lang="nl-NL" dirty="0"/>
          </a:p>
          <a:p>
            <a:endParaRPr lang="en-US" dirty="0"/>
          </a:p>
        </p:txBody>
      </p:sp>
      <p:sp>
        <p:nvSpPr>
          <p:cNvPr id="3" name="Title 2">
            <a:extLst>
              <a:ext uri="{FF2B5EF4-FFF2-40B4-BE49-F238E27FC236}">
                <a16:creationId xmlns:a16="http://schemas.microsoft.com/office/drawing/2014/main" id="{ADC27829-230A-4F59-B875-89D5ED191839}"/>
              </a:ext>
            </a:extLst>
          </p:cNvPr>
          <p:cNvSpPr>
            <a:spLocks noGrp="1"/>
          </p:cNvSpPr>
          <p:nvPr>
            <p:ph type="title"/>
          </p:nvPr>
        </p:nvSpPr>
        <p:spPr/>
        <p:txBody>
          <a:bodyPr/>
          <a:lstStyle/>
          <a:p>
            <a:r>
              <a:rPr lang="nl-NL" dirty="0"/>
              <a:t>Flex-direction</a:t>
            </a:r>
            <a:endParaRPr lang="en-US" dirty="0"/>
          </a:p>
        </p:txBody>
      </p:sp>
      <p:pic>
        <p:nvPicPr>
          <p:cNvPr id="5" name="Picture 4">
            <a:extLst>
              <a:ext uri="{FF2B5EF4-FFF2-40B4-BE49-F238E27FC236}">
                <a16:creationId xmlns:a16="http://schemas.microsoft.com/office/drawing/2014/main" id="{FB7062B2-9C9E-4C08-8190-3B5724F5A9ED}"/>
              </a:ext>
            </a:extLst>
          </p:cNvPr>
          <p:cNvPicPr>
            <a:picLocks noChangeAspect="1"/>
          </p:cNvPicPr>
          <p:nvPr/>
        </p:nvPicPr>
        <p:blipFill>
          <a:blip r:embed="rId2"/>
          <a:stretch>
            <a:fillRect/>
          </a:stretch>
        </p:blipFill>
        <p:spPr>
          <a:xfrm>
            <a:off x="264652" y="1196752"/>
            <a:ext cx="10007812" cy="1378560"/>
          </a:xfrm>
          <a:prstGeom prst="rect">
            <a:avLst/>
          </a:prstGeom>
        </p:spPr>
      </p:pic>
      <p:pic>
        <p:nvPicPr>
          <p:cNvPr id="73730" name="Picture 2" descr="https://miro.medium.com/max/875/1*V_ELDCfBysP4IsqZSlqAyw.png">
            <a:extLst>
              <a:ext uri="{FF2B5EF4-FFF2-40B4-BE49-F238E27FC236}">
                <a16:creationId xmlns:a16="http://schemas.microsoft.com/office/drawing/2014/main" id="{F071ACFF-2A9B-422C-962F-FCC010A47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9970" y="2522690"/>
            <a:ext cx="7354421" cy="3677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42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a:t>Justify-content</a:t>
            </a:r>
            <a:endParaRPr lang="en-GB" dirty="0"/>
          </a:p>
        </p:txBody>
      </p:sp>
      <p:sp>
        <p:nvSpPr>
          <p:cNvPr id="5" name="Text Placeholder 4"/>
          <p:cNvSpPr>
            <a:spLocks noGrp="1"/>
          </p:cNvSpPr>
          <p:nvPr>
            <p:ph type="body" sz="quarter" idx="10"/>
          </p:nvPr>
        </p:nvSpPr>
        <p:spPr>
          <a:xfrm>
            <a:off x="227348" y="1052737"/>
            <a:ext cx="11700000" cy="5228816"/>
          </a:xfrm>
        </p:spPr>
        <p:txBody>
          <a:bodyPr/>
          <a:lstStyle/>
          <a:p>
            <a:pPr lvl="1">
              <a:buNone/>
            </a:pPr>
            <a:endParaRPr lang="en-US" dirty="0"/>
          </a:p>
          <a:p>
            <a:r>
              <a:rPr lang="en-GB" dirty="0"/>
              <a:t>Justify-content </a:t>
            </a:r>
            <a:r>
              <a:rPr lang="en-US" dirty="0"/>
              <a:t>defines the alignment along the main axis. It helps distribute extra free space in flex container.</a:t>
            </a:r>
          </a:p>
          <a:p>
            <a:endParaRPr lang="en-US" dirty="0"/>
          </a:p>
          <a:p>
            <a:endParaRPr lang="en-US" dirty="0"/>
          </a:p>
          <a:p>
            <a:endParaRPr lang="en-US" dirty="0"/>
          </a:p>
          <a:p>
            <a:endParaRPr lang="en-US" dirty="0"/>
          </a:p>
          <a:p>
            <a:endParaRPr lang="en-US" dirty="0"/>
          </a:p>
          <a:p>
            <a:endParaRPr lang="en-US" dirty="0"/>
          </a:p>
          <a:p>
            <a:endParaRPr lang="en-GB" dirty="0"/>
          </a:p>
          <a:p>
            <a:endParaRPr lang="en-GB" dirty="0"/>
          </a:p>
          <a:p>
            <a:r>
              <a:rPr lang="en-GB" dirty="0"/>
              <a:t> 	Note: </a:t>
            </a:r>
            <a:r>
              <a:rPr lang="en-GB" dirty="0">
                <a:hlinkClick r:id="rId2"/>
              </a:rPr>
              <a:t>Browser support for these values </a:t>
            </a:r>
            <a:r>
              <a:rPr lang="en-GB" dirty="0"/>
              <a:t>is nuanced. The safest are flex-start, flex-	end and </a:t>
            </a:r>
            <a:r>
              <a:rPr lang="en-GB" dirty="0" err="1"/>
              <a:t>center</a:t>
            </a:r>
            <a:r>
              <a:rPr lang="en-GB" dirty="0"/>
              <a:t>.</a:t>
            </a:r>
          </a:p>
        </p:txBody>
      </p:sp>
      <p:pic>
        <p:nvPicPr>
          <p:cNvPr id="8" name="Picture 7">
            <a:extLst>
              <a:ext uri="{FF2B5EF4-FFF2-40B4-BE49-F238E27FC236}">
                <a16:creationId xmlns:a16="http://schemas.microsoft.com/office/drawing/2014/main" id="{05AD1594-CF7F-455C-B471-FD6BB560E8EE}"/>
              </a:ext>
            </a:extLst>
          </p:cNvPr>
          <p:cNvPicPr>
            <a:picLocks noChangeAspect="1"/>
          </p:cNvPicPr>
          <p:nvPr/>
        </p:nvPicPr>
        <p:blipFill>
          <a:blip r:embed="rId3"/>
          <a:stretch>
            <a:fillRect/>
          </a:stretch>
        </p:blipFill>
        <p:spPr>
          <a:xfrm>
            <a:off x="286220" y="2474867"/>
            <a:ext cx="11516914" cy="2123509"/>
          </a:xfrm>
          <a:prstGeom prst="rect">
            <a:avLst/>
          </a:prstGeom>
        </p:spPr>
      </p:pic>
      <p:grpSp>
        <p:nvGrpSpPr>
          <p:cNvPr id="15" name="Groupe 14">
            <a:extLst>
              <a:ext uri="{FF2B5EF4-FFF2-40B4-BE49-F238E27FC236}">
                <a16:creationId xmlns:a16="http://schemas.microsoft.com/office/drawing/2014/main" id="{35089989-3627-4DA9-BAA5-1E9B13232062}"/>
              </a:ext>
            </a:extLst>
          </p:cNvPr>
          <p:cNvGrpSpPr>
            <a:grpSpLocks noChangeAspect="1"/>
          </p:cNvGrpSpPr>
          <p:nvPr/>
        </p:nvGrpSpPr>
        <p:grpSpPr>
          <a:xfrm>
            <a:off x="335361" y="5229200"/>
            <a:ext cx="720080" cy="678042"/>
            <a:chOff x="-1058058" y="3704479"/>
            <a:chExt cx="911529" cy="858315"/>
          </a:xfrm>
        </p:grpSpPr>
        <p:sp>
          <p:nvSpPr>
            <p:cNvPr id="16" name="Freeform 171">
              <a:extLst>
                <a:ext uri="{FF2B5EF4-FFF2-40B4-BE49-F238E27FC236}">
                  <a16:creationId xmlns:a16="http://schemas.microsoft.com/office/drawing/2014/main" id="{2F649F2F-1742-4F20-B283-B4B42DDF73BF}"/>
                </a:ext>
              </a:extLst>
            </p:cNvPr>
            <p:cNvSpPr>
              <a:spLocks/>
            </p:cNvSpPr>
            <p:nvPr/>
          </p:nvSpPr>
          <p:spPr bwMode="auto">
            <a:xfrm>
              <a:off x="-1058058" y="3704479"/>
              <a:ext cx="911529" cy="858315"/>
            </a:xfrm>
            <a:custGeom>
              <a:avLst/>
              <a:gdLst>
                <a:gd name="T0" fmla="*/ 63 w 439"/>
                <a:gd name="T1" fmla="*/ 321 h 410"/>
                <a:gd name="T2" fmla="*/ 106 w 439"/>
                <a:gd name="T3" fmla="*/ 61 h 410"/>
                <a:gd name="T4" fmla="*/ 377 w 439"/>
                <a:gd name="T5" fmla="*/ 98 h 410"/>
                <a:gd name="T6" fmla="*/ 328 w 439"/>
                <a:gd name="T7" fmla="*/ 348 h 410"/>
                <a:gd name="T8" fmla="*/ 63 w 439"/>
                <a:gd name="T9" fmla="*/ 321 h 410"/>
              </a:gdLst>
              <a:ahLst/>
              <a:cxnLst>
                <a:cxn ang="0">
                  <a:pos x="T0" y="T1"/>
                </a:cxn>
                <a:cxn ang="0">
                  <a:pos x="T2" y="T3"/>
                </a:cxn>
                <a:cxn ang="0">
                  <a:pos x="T4" y="T5"/>
                </a:cxn>
                <a:cxn ang="0">
                  <a:pos x="T6" y="T7"/>
                </a:cxn>
                <a:cxn ang="0">
                  <a:pos x="T8" y="T9"/>
                </a:cxn>
              </a:cxnLst>
              <a:rect l="0" t="0" r="r" b="b"/>
              <a:pathLst>
                <a:path w="439" h="410">
                  <a:moveTo>
                    <a:pt x="63" y="321"/>
                  </a:moveTo>
                  <a:cubicBezTo>
                    <a:pt x="0" y="238"/>
                    <a:pt x="19" y="123"/>
                    <a:pt x="106" y="61"/>
                  </a:cubicBezTo>
                  <a:cubicBezTo>
                    <a:pt x="192" y="0"/>
                    <a:pt x="313" y="17"/>
                    <a:pt x="377" y="98"/>
                  </a:cubicBezTo>
                  <a:cubicBezTo>
                    <a:pt x="439" y="182"/>
                    <a:pt x="413" y="287"/>
                    <a:pt x="328" y="348"/>
                  </a:cubicBezTo>
                  <a:cubicBezTo>
                    <a:pt x="241" y="410"/>
                    <a:pt x="127" y="403"/>
                    <a:pt x="63" y="321"/>
                  </a:cubicBezTo>
                </a:path>
              </a:pathLst>
            </a:custGeom>
            <a:solidFill>
              <a:srgbClr val="15636B"/>
            </a:solidFill>
            <a:ln>
              <a:noFill/>
            </a:ln>
          </p:spPr>
          <p:txBody>
            <a:bodyPr vert="horz" wrap="square" lIns="74295" tIns="37148" rIns="74295" bIns="37148" numCol="1" anchor="t" anchorCtr="0" compatLnSpc="1">
              <a:prstTxWarp prst="textNoShape">
                <a:avLst/>
              </a:prstTxWarp>
            </a:bodyPr>
            <a:lstStyle/>
            <a:p>
              <a:pPr defTabSz="742950"/>
              <a:endParaRPr lang="en-US" sz="1600">
                <a:solidFill>
                  <a:srgbClr val="000000"/>
                </a:solidFill>
                <a:latin typeface="Verdana"/>
              </a:endParaRPr>
            </a:p>
          </p:txBody>
        </p:sp>
        <p:sp>
          <p:nvSpPr>
            <p:cNvPr id="17" name="Freeform 26">
              <a:extLst>
                <a:ext uri="{FF2B5EF4-FFF2-40B4-BE49-F238E27FC236}">
                  <a16:creationId xmlns:a16="http://schemas.microsoft.com/office/drawing/2014/main" id="{2F7A4A1D-2C33-4CA5-87DB-D7B81041DDCA}"/>
                </a:ext>
              </a:extLst>
            </p:cNvPr>
            <p:cNvSpPr>
              <a:spLocks noEditPoints="1"/>
            </p:cNvSpPr>
            <p:nvPr/>
          </p:nvSpPr>
          <p:spPr bwMode="auto">
            <a:xfrm>
              <a:off x="-900051" y="3829728"/>
              <a:ext cx="571942" cy="502714"/>
            </a:xfrm>
            <a:custGeom>
              <a:avLst/>
              <a:gdLst>
                <a:gd name="T0" fmla="*/ 1734 w 1747"/>
                <a:gd name="T1" fmla="*/ 1404 h 1531"/>
                <a:gd name="T2" fmla="*/ 948 w 1747"/>
                <a:gd name="T3" fmla="*/ 42 h 1531"/>
                <a:gd name="T4" fmla="*/ 876 w 1747"/>
                <a:gd name="T5" fmla="*/ 0 h 1531"/>
                <a:gd name="T6" fmla="*/ 804 w 1747"/>
                <a:gd name="T7" fmla="*/ 42 h 1531"/>
                <a:gd name="T8" fmla="*/ 15 w 1747"/>
                <a:gd name="T9" fmla="*/ 1407 h 1531"/>
                <a:gd name="T10" fmla="*/ 15 w 1747"/>
                <a:gd name="T11" fmla="*/ 1490 h 1531"/>
                <a:gd name="T12" fmla="*/ 87 w 1747"/>
                <a:gd name="T13" fmla="*/ 1531 h 1531"/>
                <a:gd name="T14" fmla="*/ 1664 w 1747"/>
                <a:gd name="T15" fmla="*/ 1531 h 1531"/>
                <a:gd name="T16" fmla="*/ 1664 w 1747"/>
                <a:gd name="T17" fmla="*/ 1531 h 1531"/>
                <a:gd name="T18" fmla="*/ 1747 w 1747"/>
                <a:gd name="T19" fmla="*/ 1448 h 1531"/>
                <a:gd name="T20" fmla="*/ 1734 w 1747"/>
                <a:gd name="T21" fmla="*/ 1404 h 1531"/>
                <a:gd name="T22" fmla="*/ 231 w 1747"/>
                <a:gd name="T23" fmla="*/ 1366 h 1531"/>
                <a:gd name="T24" fmla="*/ 876 w 1747"/>
                <a:gd name="T25" fmla="*/ 250 h 1531"/>
                <a:gd name="T26" fmla="*/ 1520 w 1747"/>
                <a:gd name="T27" fmla="*/ 1366 h 1531"/>
                <a:gd name="T28" fmla="*/ 231 w 1747"/>
                <a:gd name="T29" fmla="*/ 1366 h 1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7" h="1531">
                  <a:moveTo>
                    <a:pt x="1734" y="1404"/>
                  </a:moveTo>
                  <a:cubicBezTo>
                    <a:pt x="948" y="42"/>
                    <a:pt x="948" y="42"/>
                    <a:pt x="948" y="42"/>
                  </a:cubicBezTo>
                  <a:cubicBezTo>
                    <a:pt x="933" y="16"/>
                    <a:pt x="905" y="0"/>
                    <a:pt x="876" y="0"/>
                  </a:cubicBezTo>
                  <a:cubicBezTo>
                    <a:pt x="846" y="0"/>
                    <a:pt x="818" y="16"/>
                    <a:pt x="804" y="42"/>
                  </a:cubicBezTo>
                  <a:cubicBezTo>
                    <a:pt x="15" y="1407"/>
                    <a:pt x="15" y="1407"/>
                    <a:pt x="15" y="1407"/>
                  </a:cubicBezTo>
                  <a:cubicBezTo>
                    <a:pt x="0" y="1433"/>
                    <a:pt x="0" y="1464"/>
                    <a:pt x="15" y="1490"/>
                  </a:cubicBezTo>
                  <a:cubicBezTo>
                    <a:pt x="30" y="1516"/>
                    <a:pt x="58" y="1531"/>
                    <a:pt x="87" y="1531"/>
                  </a:cubicBezTo>
                  <a:cubicBezTo>
                    <a:pt x="1664" y="1531"/>
                    <a:pt x="1664" y="1531"/>
                    <a:pt x="1664" y="1531"/>
                  </a:cubicBezTo>
                  <a:cubicBezTo>
                    <a:pt x="1664" y="1531"/>
                    <a:pt x="1664" y="1531"/>
                    <a:pt x="1664" y="1531"/>
                  </a:cubicBezTo>
                  <a:cubicBezTo>
                    <a:pt x="1710" y="1531"/>
                    <a:pt x="1747" y="1494"/>
                    <a:pt x="1747" y="1448"/>
                  </a:cubicBezTo>
                  <a:cubicBezTo>
                    <a:pt x="1747" y="1432"/>
                    <a:pt x="1743" y="1417"/>
                    <a:pt x="1734" y="1404"/>
                  </a:cubicBezTo>
                  <a:close/>
                  <a:moveTo>
                    <a:pt x="231" y="1366"/>
                  </a:moveTo>
                  <a:cubicBezTo>
                    <a:pt x="876" y="250"/>
                    <a:pt x="876" y="250"/>
                    <a:pt x="876" y="250"/>
                  </a:cubicBezTo>
                  <a:cubicBezTo>
                    <a:pt x="1520" y="1366"/>
                    <a:pt x="1520" y="1366"/>
                    <a:pt x="1520" y="1366"/>
                  </a:cubicBezTo>
                  <a:lnTo>
                    <a:pt x="231" y="1366"/>
                  </a:lnTo>
                  <a:close/>
                </a:path>
              </a:pathLst>
            </a:custGeom>
            <a:solidFill>
              <a:schemeClr val="accent4"/>
            </a:solidFill>
            <a:ln w="9525">
              <a:noFill/>
              <a:round/>
              <a:headEnd/>
              <a:tailEnd/>
            </a:ln>
            <a:extLst/>
          </p:spPr>
          <p:txBody>
            <a:bodyPr vert="horz" wrap="square" lIns="91440" tIns="45720" rIns="91440" bIns="45720" numCol="1" anchor="ctr" anchorCtr="0" compatLnSpc="1">
              <a:prstTxWarp prst="textNoShape">
                <a:avLst/>
              </a:prstTxWarp>
            </a:bodyPr>
            <a:lstStyle/>
            <a:p>
              <a:pPr algn="ctr">
                <a:spcBef>
                  <a:spcPts val="1000"/>
                </a:spcBef>
              </a:pPr>
              <a:endParaRPr lang="en-IE" sz="3200" b="1" dirty="0">
                <a:solidFill>
                  <a:schemeClr val="bg1"/>
                </a:solidFill>
              </a:endParaRPr>
            </a:p>
          </p:txBody>
        </p:sp>
        <p:grpSp>
          <p:nvGrpSpPr>
            <p:cNvPr id="18" name="Groupe 13">
              <a:extLst>
                <a:ext uri="{FF2B5EF4-FFF2-40B4-BE49-F238E27FC236}">
                  <a16:creationId xmlns:a16="http://schemas.microsoft.com/office/drawing/2014/main" id="{A3D38C53-997E-4C4A-BE7E-BD391AA4722E}"/>
                </a:ext>
              </a:extLst>
            </p:cNvPr>
            <p:cNvGrpSpPr>
              <a:grpSpLocks noChangeAspect="1"/>
            </p:cNvGrpSpPr>
            <p:nvPr/>
          </p:nvGrpSpPr>
          <p:grpSpPr>
            <a:xfrm>
              <a:off x="-659195" y="3966579"/>
              <a:ext cx="84532" cy="288000"/>
              <a:chOff x="-687930" y="3942515"/>
              <a:chExt cx="120467" cy="410428"/>
            </a:xfrm>
            <a:solidFill>
              <a:schemeClr val="bg1"/>
            </a:solidFill>
          </p:grpSpPr>
          <p:sp>
            <p:nvSpPr>
              <p:cNvPr id="19" name="Freeform 112">
                <a:extLst>
                  <a:ext uri="{FF2B5EF4-FFF2-40B4-BE49-F238E27FC236}">
                    <a16:creationId xmlns:a16="http://schemas.microsoft.com/office/drawing/2014/main" id="{3B856591-BAF0-432D-936F-B4C4CF0E0B07}"/>
                  </a:ext>
                </a:extLst>
              </p:cNvPr>
              <p:cNvSpPr>
                <a:spLocks/>
              </p:cNvSpPr>
              <p:nvPr/>
            </p:nvSpPr>
            <p:spPr bwMode="auto">
              <a:xfrm>
                <a:off x="-671121" y="3942515"/>
                <a:ext cx="86848" cy="284359"/>
              </a:xfrm>
              <a:custGeom>
                <a:avLst/>
                <a:gdLst>
                  <a:gd name="T0" fmla="*/ 0 w 26"/>
                  <a:gd name="T1" fmla="*/ 12 h 86"/>
                  <a:gd name="T2" fmla="*/ 26 w 26"/>
                  <a:gd name="T3" fmla="*/ 9 h 86"/>
                  <a:gd name="T4" fmla="*/ 26 w 26"/>
                  <a:gd name="T5" fmla="*/ 38 h 86"/>
                  <a:gd name="T6" fmla="*/ 25 w 26"/>
                  <a:gd name="T7" fmla="*/ 63 h 86"/>
                  <a:gd name="T8" fmla="*/ 22 w 26"/>
                  <a:gd name="T9" fmla="*/ 86 h 86"/>
                  <a:gd name="T10" fmla="*/ 4 w 26"/>
                  <a:gd name="T11" fmla="*/ 86 h 86"/>
                  <a:gd name="T12" fmla="*/ 1 w 26"/>
                  <a:gd name="T13" fmla="*/ 63 h 86"/>
                  <a:gd name="T14" fmla="*/ 0 w 26"/>
                  <a:gd name="T15" fmla="*/ 38 h 86"/>
                  <a:gd name="T16" fmla="*/ 0 w 26"/>
                  <a:gd name="T17" fmla="*/ 16 h 86"/>
                  <a:gd name="T18" fmla="*/ 0 w 26"/>
                  <a:gd name="T19"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6">
                    <a:moveTo>
                      <a:pt x="0" y="12"/>
                    </a:moveTo>
                    <a:cubicBezTo>
                      <a:pt x="0" y="0"/>
                      <a:pt x="25" y="9"/>
                      <a:pt x="26" y="9"/>
                    </a:cubicBezTo>
                    <a:cubicBezTo>
                      <a:pt x="26" y="11"/>
                      <a:pt x="26" y="38"/>
                      <a:pt x="26" y="38"/>
                    </a:cubicBezTo>
                    <a:cubicBezTo>
                      <a:pt x="26" y="47"/>
                      <a:pt x="26" y="55"/>
                      <a:pt x="25" y="63"/>
                    </a:cubicBezTo>
                    <a:cubicBezTo>
                      <a:pt x="24" y="70"/>
                      <a:pt x="23" y="78"/>
                      <a:pt x="22" y="86"/>
                    </a:cubicBezTo>
                    <a:cubicBezTo>
                      <a:pt x="4" y="86"/>
                      <a:pt x="4" y="86"/>
                      <a:pt x="4" y="86"/>
                    </a:cubicBezTo>
                    <a:cubicBezTo>
                      <a:pt x="2" y="78"/>
                      <a:pt x="2" y="70"/>
                      <a:pt x="1" y="63"/>
                    </a:cubicBezTo>
                    <a:cubicBezTo>
                      <a:pt x="0" y="55"/>
                      <a:pt x="0" y="47"/>
                      <a:pt x="0" y="38"/>
                    </a:cubicBezTo>
                    <a:cubicBezTo>
                      <a:pt x="0" y="16"/>
                      <a:pt x="0" y="16"/>
                      <a:pt x="0" y="16"/>
                    </a:cubicBezTo>
                    <a:cubicBezTo>
                      <a:pt x="0" y="16"/>
                      <a:pt x="0" y="19"/>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3">
                <a:extLst>
                  <a:ext uri="{FF2B5EF4-FFF2-40B4-BE49-F238E27FC236}">
                    <a16:creationId xmlns:a16="http://schemas.microsoft.com/office/drawing/2014/main" id="{13AB975A-142B-4F9F-93D3-CD63EDB00420}"/>
                  </a:ext>
                </a:extLst>
              </p:cNvPr>
              <p:cNvSpPr>
                <a:spLocks/>
              </p:cNvSpPr>
              <p:nvPr/>
            </p:nvSpPr>
            <p:spPr bwMode="auto">
              <a:xfrm>
                <a:off x="-687930" y="4243682"/>
                <a:ext cx="120467" cy="109261"/>
              </a:xfrm>
              <a:custGeom>
                <a:avLst/>
                <a:gdLst>
                  <a:gd name="T0" fmla="*/ 5 w 36"/>
                  <a:gd name="T1" fmla="*/ 25 h 33"/>
                  <a:gd name="T2" fmla="*/ 9 w 36"/>
                  <a:gd name="T3" fmla="*/ 5 h 33"/>
                  <a:gd name="T4" fmla="*/ 30 w 36"/>
                  <a:gd name="T5" fmla="*/ 8 h 33"/>
                  <a:gd name="T6" fmla="*/ 27 w 36"/>
                  <a:gd name="T7" fmla="*/ 28 h 33"/>
                  <a:gd name="T8" fmla="*/ 5 w 36"/>
                  <a:gd name="T9" fmla="*/ 25 h 33"/>
                </a:gdLst>
                <a:ahLst/>
                <a:cxnLst>
                  <a:cxn ang="0">
                    <a:pos x="T0" y="T1"/>
                  </a:cxn>
                  <a:cxn ang="0">
                    <a:pos x="T2" y="T3"/>
                  </a:cxn>
                  <a:cxn ang="0">
                    <a:pos x="T4" y="T5"/>
                  </a:cxn>
                  <a:cxn ang="0">
                    <a:pos x="T6" y="T7"/>
                  </a:cxn>
                  <a:cxn ang="0">
                    <a:pos x="T8" y="T9"/>
                  </a:cxn>
                </a:cxnLst>
                <a:rect l="0" t="0" r="r" b="b"/>
                <a:pathLst>
                  <a:path w="36" h="33">
                    <a:moveTo>
                      <a:pt x="5" y="25"/>
                    </a:moveTo>
                    <a:cubicBezTo>
                      <a:pt x="0" y="19"/>
                      <a:pt x="2" y="9"/>
                      <a:pt x="9" y="5"/>
                    </a:cubicBezTo>
                    <a:cubicBezTo>
                      <a:pt x="16" y="0"/>
                      <a:pt x="25" y="1"/>
                      <a:pt x="30" y="8"/>
                    </a:cubicBezTo>
                    <a:cubicBezTo>
                      <a:pt x="36" y="14"/>
                      <a:pt x="33" y="23"/>
                      <a:pt x="27" y="28"/>
                    </a:cubicBezTo>
                    <a:cubicBezTo>
                      <a:pt x="20" y="33"/>
                      <a:pt x="10" y="32"/>
                      <a:pt x="5"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66C2-993D-4D09-A3D3-0C63EFF854F8}"/>
              </a:ext>
            </a:extLst>
          </p:cNvPr>
          <p:cNvSpPr>
            <a:spLocks noGrp="1"/>
          </p:cNvSpPr>
          <p:nvPr>
            <p:ph type="title"/>
          </p:nvPr>
        </p:nvSpPr>
        <p:spPr/>
        <p:txBody>
          <a:bodyPr/>
          <a:lstStyle/>
          <a:p>
            <a:r>
              <a:rPr lang="nl-NL" dirty="0"/>
              <a:t>Justify-content</a:t>
            </a:r>
            <a:endParaRPr lang="en-US" dirty="0"/>
          </a:p>
        </p:txBody>
      </p:sp>
      <p:sp>
        <p:nvSpPr>
          <p:cNvPr id="3" name="Text Placeholder 2">
            <a:extLst>
              <a:ext uri="{FF2B5EF4-FFF2-40B4-BE49-F238E27FC236}">
                <a16:creationId xmlns:a16="http://schemas.microsoft.com/office/drawing/2014/main" id="{3A528476-FE68-4A74-BB68-BCC763BCFD62}"/>
              </a:ext>
            </a:extLst>
          </p:cNvPr>
          <p:cNvSpPr>
            <a:spLocks noGrp="1"/>
          </p:cNvSpPr>
          <p:nvPr>
            <p:ph type="body" sz="quarter" idx="10"/>
          </p:nvPr>
        </p:nvSpPr>
        <p:spPr>
          <a:xfrm>
            <a:off x="227348" y="1340769"/>
            <a:ext cx="11700000" cy="4940784"/>
          </a:xfrm>
        </p:spPr>
        <p:txBody>
          <a:bodyPr/>
          <a:lstStyle/>
          <a:p>
            <a:endParaRPr lang="en-US" dirty="0"/>
          </a:p>
        </p:txBody>
      </p:sp>
      <p:pic>
        <p:nvPicPr>
          <p:cNvPr id="6" name="Picture 5">
            <a:extLst>
              <a:ext uri="{FF2B5EF4-FFF2-40B4-BE49-F238E27FC236}">
                <a16:creationId xmlns:a16="http://schemas.microsoft.com/office/drawing/2014/main" id="{BDD3F3E6-7453-47B5-805A-00FD0CAC8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424" y="980728"/>
            <a:ext cx="9937104" cy="5176653"/>
          </a:xfrm>
          <a:prstGeom prst="rect">
            <a:avLst/>
          </a:prstGeom>
        </p:spPr>
      </p:pic>
    </p:spTree>
    <p:extLst>
      <p:ext uri="{BB962C8B-B14F-4D97-AF65-F5344CB8AC3E}">
        <p14:creationId xmlns:p14="http://schemas.microsoft.com/office/powerpoint/2010/main" val="2120310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EA44-1CF0-414F-97A0-DE205C38A3D4}"/>
              </a:ext>
            </a:extLst>
          </p:cNvPr>
          <p:cNvSpPr>
            <a:spLocks noGrp="1"/>
          </p:cNvSpPr>
          <p:nvPr>
            <p:ph type="title"/>
          </p:nvPr>
        </p:nvSpPr>
        <p:spPr/>
        <p:txBody>
          <a:bodyPr/>
          <a:lstStyle/>
          <a:p>
            <a:r>
              <a:rPr lang="nl-NL" dirty="0"/>
              <a:t>Align-items</a:t>
            </a:r>
            <a:endParaRPr lang="en-US" dirty="0"/>
          </a:p>
        </p:txBody>
      </p:sp>
      <p:sp>
        <p:nvSpPr>
          <p:cNvPr id="3" name="Text Placeholder 2">
            <a:extLst>
              <a:ext uri="{FF2B5EF4-FFF2-40B4-BE49-F238E27FC236}">
                <a16:creationId xmlns:a16="http://schemas.microsoft.com/office/drawing/2014/main" id="{DFFBC590-A57D-4269-A0D0-D86AC1956E06}"/>
              </a:ext>
            </a:extLst>
          </p:cNvPr>
          <p:cNvSpPr>
            <a:spLocks noGrp="1"/>
          </p:cNvSpPr>
          <p:nvPr>
            <p:ph type="body" sz="quarter" idx="10"/>
          </p:nvPr>
        </p:nvSpPr>
        <p:spPr>
          <a:xfrm>
            <a:off x="227348" y="1196752"/>
            <a:ext cx="11700000" cy="5176653"/>
          </a:xfrm>
        </p:spPr>
        <p:txBody>
          <a:bodyPr/>
          <a:lstStyle/>
          <a:p>
            <a:r>
              <a:rPr lang="en-US" dirty="0"/>
              <a:t>This defines the default behavior for how flex items are laid out along the </a:t>
            </a:r>
            <a:r>
              <a:rPr lang="en-US" b="1" dirty="0"/>
              <a:t>cross axis</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r>
              <a:rPr lang="en-GB" dirty="0"/>
              <a:t>	Note: </a:t>
            </a:r>
            <a:r>
              <a:rPr lang="en-GB" dirty="0">
                <a:hlinkClick r:id="rId2"/>
              </a:rPr>
              <a:t>Browser support</a:t>
            </a:r>
            <a:endParaRPr lang="en-GB" dirty="0"/>
          </a:p>
          <a:p>
            <a:endParaRPr lang="en-GB" dirty="0"/>
          </a:p>
          <a:p>
            <a:endParaRPr lang="en-GB" dirty="0"/>
          </a:p>
          <a:p>
            <a:r>
              <a:rPr lang="en-GB" dirty="0"/>
              <a:t>	Exercise 1: Vertically </a:t>
            </a:r>
            <a:r>
              <a:rPr lang="en-GB" dirty="0" err="1"/>
              <a:t>centering</a:t>
            </a:r>
            <a:r>
              <a:rPr lang="en-GB" dirty="0"/>
              <a:t> a block of content inside its parent.</a:t>
            </a:r>
          </a:p>
          <a:p>
            <a:r>
              <a:rPr lang="en-GB" dirty="0"/>
              <a:t>	Exercise 2: Align media object.</a:t>
            </a:r>
            <a:endParaRPr lang="en-US" dirty="0"/>
          </a:p>
          <a:p>
            <a:endParaRPr lang="en-US" dirty="0"/>
          </a:p>
          <a:p>
            <a:endParaRPr lang="en-US" dirty="0"/>
          </a:p>
        </p:txBody>
      </p:sp>
      <p:pic>
        <p:nvPicPr>
          <p:cNvPr id="5" name="Picture 4">
            <a:extLst>
              <a:ext uri="{FF2B5EF4-FFF2-40B4-BE49-F238E27FC236}">
                <a16:creationId xmlns:a16="http://schemas.microsoft.com/office/drawing/2014/main" id="{76245080-F665-4AF0-BD8B-A4FFB9C0ECB5}"/>
              </a:ext>
            </a:extLst>
          </p:cNvPr>
          <p:cNvPicPr>
            <a:picLocks noChangeAspect="1"/>
          </p:cNvPicPr>
          <p:nvPr/>
        </p:nvPicPr>
        <p:blipFill>
          <a:blip r:embed="rId3"/>
          <a:stretch>
            <a:fillRect/>
          </a:stretch>
        </p:blipFill>
        <p:spPr>
          <a:xfrm>
            <a:off x="282406" y="1716973"/>
            <a:ext cx="11498156" cy="2226342"/>
          </a:xfrm>
          <a:prstGeom prst="rect">
            <a:avLst/>
          </a:prstGeom>
        </p:spPr>
      </p:pic>
      <p:grpSp>
        <p:nvGrpSpPr>
          <p:cNvPr id="6" name="Groupe 14">
            <a:extLst>
              <a:ext uri="{FF2B5EF4-FFF2-40B4-BE49-F238E27FC236}">
                <a16:creationId xmlns:a16="http://schemas.microsoft.com/office/drawing/2014/main" id="{B7BBF583-A5F5-4EBB-9D7E-D5FF29D916D4}"/>
              </a:ext>
            </a:extLst>
          </p:cNvPr>
          <p:cNvGrpSpPr>
            <a:grpSpLocks noChangeAspect="1"/>
          </p:cNvGrpSpPr>
          <p:nvPr/>
        </p:nvGrpSpPr>
        <p:grpSpPr>
          <a:xfrm>
            <a:off x="373806" y="4194993"/>
            <a:ext cx="720080" cy="678042"/>
            <a:chOff x="-1058058" y="3704479"/>
            <a:chExt cx="911529" cy="858315"/>
          </a:xfrm>
        </p:grpSpPr>
        <p:sp>
          <p:nvSpPr>
            <p:cNvPr id="7" name="Freeform 171">
              <a:extLst>
                <a:ext uri="{FF2B5EF4-FFF2-40B4-BE49-F238E27FC236}">
                  <a16:creationId xmlns:a16="http://schemas.microsoft.com/office/drawing/2014/main" id="{BF7A6FB4-8C94-4C1E-9B7E-C0CE29C56B57}"/>
                </a:ext>
              </a:extLst>
            </p:cNvPr>
            <p:cNvSpPr>
              <a:spLocks/>
            </p:cNvSpPr>
            <p:nvPr/>
          </p:nvSpPr>
          <p:spPr bwMode="auto">
            <a:xfrm>
              <a:off x="-1058058" y="3704479"/>
              <a:ext cx="911529" cy="858315"/>
            </a:xfrm>
            <a:custGeom>
              <a:avLst/>
              <a:gdLst>
                <a:gd name="T0" fmla="*/ 63 w 439"/>
                <a:gd name="T1" fmla="*/ 321 h 410"/>
                <a:gd name="T2" fmla="*/ 106 w 439"/>
                <a:gd name="T3" fmla="*/ 61 h 410"/>
                <a:gd name="T4" fmla="*/ 377 w 439"/>
                <a:gd name="T5" fmla="*/ 98 h 410"/>
                <a:gd name="T6" fmla="*/ 328 w 439"/>
                <a:gd name="T7" fmla="*/ 348 h 410"/>
                <a:gd name="T8" fmla="*/ 63 w 439"/>
                <a:gd name="T9" fmla="*/ 321 h 410"/>
              </a:gdLst>
              <a:ahLst/>
              <a:cxnLst>
                <a:cxn ang="0">
                  <a:pos x="T0" y="T1"/>
                </a:cxn>
                <a:cxn ang="0">
                  <a:pos x="T2" y="T3"/>
                </a:cxn>
                <a:cxn ang="0">
                  <a:pos x="T4" y="T5"/>
                </a:cxn>
                <a:cxn ang="0">
                  <a:pos x="T6" y="T7"/>
                </a:cxn>
                <a:cxn ang="0">
                  <a:pos x="T8" y="T9"/>
                </a:cxn>
              </a:cxnLst>
              <a:rect l="0" t="0" r="r" b="b"/>
              <a:pathLst>
                <a:path w="439" h="410">
                  <a:moveTo>
                    <a:pt x="63" y="321"/>
                  </a:moveTo>
                  <a:cubicBezTo>
                    <a:pt x="0" y="238"/>
                    <a:pt x="19" y="123"/>
                    <a:pt x="106" y="61"/>
                  </a:cubicBezTo>
                  <a:cubicBezTo>
                    <a:pt x="192" y="0"/>
                    <a:pt x="313" y="17"/>
                    <a:pt x="377" y="98"/>
                  </a:cubicBezTo>
                  <a:cubicBezTo>
                    <a:pt x="439" y="182"/>
                    <a:pt x="413" y="287"/>
                    <a:pt x="328" y="348"/>
                  </a:cubicBezTo>
                  <a:cubicBezTo>
                    <a:pt x="241" y="410"/>
                    <a:pt x="127" y="403"/>
                    <a:pt x="63" y="321"/>
                  </a:cubicBezTo>
                </a:path>
              </a:pathLst>
            </a:custGeom>
            <a:solidFill>
              <a:srgbClr val="15636B"/>
            </a:solidFill>
            <a:ln>
              <a:noFill/>
            </a:ln>
          </p:spPr>
          <p:txBody>
            <a:bodyPr vert="horz" wrap="square" lIns="74295" tIns="37148" rIns="74295" bIns="37148" numCol="1" anchor="t" anchorCtr="0" compatLnSpc="1">
              <a:prstTxWarp prst="textNoShape">
                <a:avLst/>
              </a:prstTxWarp>
            </a:bodyPr>
            <a:lstStyle/>
            <a:p>
              <a:pPr defTabSz="742950"/>
              <a:endParaRPr lang="en-US" sz="1600">
                <a:solidFill>
                  <a:srgbClr val="000000"/>
                </a:solidFill>
                <a:latin typeface="Verdana"/>
              </a:endParaRPr>
            </a:p>
          </p:txBody>
        </p:sp>
        <p:sp>
          <p:nvSpPr>
            <p:cNvPr id="8" name="Freeform 26">
              <a:extLst>
                <a:ext uri="{FF2B5EF4-FFF2-40B4-BE49-F238E27FC236}">
                  <a16:creationId xmlns:a16="http://schemas.microsoft.com/office/drawing/2014/main" id="{61FE5600-C089-4620-B19F-890BFFAC8138}"/>
                </a:ext>
              </a:extLst>
            </p:cNvPr>
            <p:cNvSpPr>
              <a:spLocks noEditPoints="1"/>
            </p:cNvSpPr>
            <p:nvPr/>
          </p:nvSpPr>
          <p:spPr bwMode="auto">
            <a:xfrm>
              <a:off x="-900051" y="3829728"/>
              <a:ext cx="571942" cy="502714"/>
            </a:xfrm>
            <a:custGeom>
              <a:avLst/>
              <a:gdLst>
                <a:gd name="T0" fmla="*/ 1734 w 1747"/>
                <a:gd name="T1" fmla="*/ 1404 h 1531"/>
                <a:gd name="T2" fmla="*/ 948 w 1747"/>
                <a:gd name="T3" fmla="*/ 42 h 1531"/>
                <a:gd name="T4" fmla="*/ 876 w 1747"/>
                <a:gd name="T5" fmla="*/ 0 h 1531"/>
                <a:gd name="T6" fmla="*/ 804 w 1747"/>
                <a:gd name="T7" fmla="*/ 42 h 1531"/>
                <a:gd name="T8" fmla="*/ 15 w 1747"/>
                <a:gd name="T9" fmla="*/ 1407 h 1531"/>
                <a:gd name="T10" fmla="*/ 15 w 1747"/>
                <a:gd name="T11" fmla="*/ 1490 h 1531"/>
                <a:gd name="T12" fmla="*/ 87 w 1747"/>
                <a:gd name="T13" fmla="*/ 1531 h 1531"/>
                <a:gd name="T14" fmla="*/ 1664 w 1747"/>
                <a:gd name="T15" fmla="*/ 1531 h 1531"/>
                <a:gd name="T16" fmla="*/ 1664 w 1747"/>
                <a:gd name="T17" fmla="*/ 1531 h 1531"/>
                <a:gd name="T18" fmla="*/ 1747 w 1747"/>
                <a:gd name="T19" fmla="*/ 1448 h 1531"/>
                <a:gd name="T20" fmla="*/ 1734 w 1747"/>
                <a:gd name="T21" fmla="*/ 1404 h 1531"/>
                <a:gd name="T22" fmla="*/ 231 w 1747"/>
                <a:gd name="T23" fmla="*/ 1366 h 1531"/>
                <a:gd name="T24" fmla="*/ 876 w 1747"/>
                <a:gd name="T25" fmla="*/ 250 h 1531"/>
                <a:gd name="T26" fmla="*/ 1520 w 1747"/>
                <a:gd name="T27" fmla="*/ 1366 h 1531"/>
                <a:gd name="T28" fmla="*/ 231 w 1747"/>
                <a:gd name="T29" fmla="*/ 1366 h 1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7" h="1531">
                  <a:moveTo>
                    <a:pt x="1734" y="1404"/>
                  </a:moveTo>
                  <a:cubicBezTo>
                    <a:pt x="948" y="42"/>
                    <a:pt x="948" y="42"/>
                    <a:pt x="948" y="42"/>
                  </a:cubicBezTo>
                  <a:cubicBezTo>
                    <a:pt x="933" y="16"/>
                    <a:pt x="905" y="0"/>
                    <a:pt x="876" y="0"/>
                  </a:cubicBezTo>
                  <a:cubicBezTo>
                    <a:pt x="846" y="0"/>
                    <a:pt x="818" y="16"/>
                    <a:pt x="804" y="42"/>
                  </a:cubicBezTo>
                  <a:cubicBezTo>
                    <a:pt x="15" y="1407"/>
                    <a:pt x="15" y="1407"/>
                    <a:pt x="15" y="1407"/>
                  </a:cubicBezTo>
                  <a:cubicBezTo>
                    <a:pt x="0" y="1433"/>
                    <a:pt x="0" y="1464"/>
                    <a:pt x="15" y="1490"/>
                  </a:cubicBezTo>
                  <a:cubicBezTo>
                    <a:pt x="30" y="1516"/>
                    <a:pt x="58" y="1531"/>
                    <a:pt x="87" y="1531"/>
                  </a:cubicBezTo>
                  <a:cubicBezTo>
                    <a:pt x="1664" y="1531"/>
                    <a:pt x="1664" y="1531"/>
                    <a:pt x="1664" y="1531"/>
                  </a:cubicBezTo>
                  <a:cubicBezTo>
                    <a:pt x="1664" y="1531"/>
                    <a:pt x="1664" y="1531"/>
                    <a:pt x="1664" y="1531"/>
                  </a:cubicBezTo>
                  <a:cubicBezTo>
                    <a:pt x="1710" y="1531"/>
                    <a:pt x="1747" y="1494"/>
                    <a:pt x="1747" y="1448"/>
                  </a:cubicBezTo>
                  <a:cubicBezTo>
                    <a:pt x="1747" y="1432"/>
                    <a:pt x="1743" y="1417"/>
                    <a:pt x="1734" y="1404"/>
                  </a:cubicBezTo>
                  <a:close/>
                  <a:moveTo>
                    <a:pt x="231" y="1366"/>
                  </a:moveTo>
                  <a:cubicBezTo>
                    <a:pt x="876" y="250"/>
                    <a:pt x="876" y="250"/>
                    <a:pt x="876" y="250"/>
                  </a:cubicBezTo>
                  <a:cubicBezTo>
                    <a:pt x="1520" y="1366"/>
                    <a:pt x="1520" y="1366"/>
                    <a:pt x="1520" y="1366"/>
                  </a:cubicBezTo>
                  <a:lnTo>
                    <a:pt x="231" y="1366"/>
                  </a:lnTo>
                  <a:close/>
                </a:path>
              </a:pathLst>
            </a:custGeom>
            <a:solidFill>
              <a:schemeClr val="accent4"/>
            </a:solidFill>
            <a:ln w="9525">
              <a:noFill/>
              <a:round/>
              <a:headEnd/>
              <a:tailEnd/>
            </a:ln>
            <a:extLst/>
          </p:spPr>
          <p:txBody>
            <a:bodyPr vert="horz" wrap="square" lIns="91440" tIns="45720" rIns="91440" bIns="45720" numCol="1" anchor="ctr" anchorCtr="0" compatLnSpc="1">
              <a:prstTxWarp prst="textNoShape">
                <a:avLst/>
              </a:prstTxWarp>
            </a:bodyPr>
            <a:lstStyle/>
            <a:p>
              <a:pPr algn="ctr">
                <a:spcBef>
                  <a:spcPts val="1000"/>
                </a:spcBef>
              </a:pPr>
              <a:endParaRPr lang="en-IE" sz="3200" b="1" dirty="0">
                <a:solidFill>
                  <a:schemeClr val="bg1"/>
                </a:solidFill>
              </a:endParaRPr>
            </a:p>
          </p:txBody>
        </p:sp>
        <p:grpSp>
          <p:nvGrpSpPr>
            <p:cNvPr id="9" name="Groupe 13">
              <a:extLst>
                <a:ext uri="{FF2B5EF4-FFF2-40B4-BE49-F238E27FC236}">
                  <a16:creationId xmlns:a16="http://schemas.microsoft.com/office/drawing/2014/main" id="{63CB2D3D-8CFC-4079-B3D3-A491629417BC}"/>
                </a:ext>
              </a:extLst>
            </p:cNvPr>
            <p:cNvGrpSpPr>
              <a:grpSpLocks noChangeAspect="1"/>
            </p:cNvGrpSpPr>
            <p:nvPr/>
          </p:nvGrpSpPr>
          <p:grpSpPr>
            <a:xfrm>
              <a:off x="-659195" y="3966579"/>
              <a:ext cx="84532" cy="288000"/>
              <a:chOff x="-687930" y="3942515"/>
              <a:chExt cx="120467" cy="410428"/>
            </a:xfrm>
            <a:solidFill>
              <a:schemeClr val="bg1"/>
            </a:solidFill>
          </p:grpSpPr>
          <p:sp>
            <p:nvSpPr>
              <p:cNvPr id="10" name="Freeform 112">
                <a:extLst>
                  <a:ext uri="{FF2B5EF4-FFF2-40B4-BE49-F238E27FC236}">
                    <a16:creationId xmlns:a16="http://schemas.microsoft.com/office/drawing/2014/main" id="{89D52B38-ABB3-4600-B6D2-EA7FF57F2D0A}"/>
                  </a:ext>
                </a:extLst>
              </p:cNvPr>
              <p:cNvSpPr>
                <a:spLocks/>
              </p:cNvSpPr>
              <p:nvPr/>
            </p:nvSpPr>
            <p:spPr bwMode="auto">
              <a:xfrm>
                <a:off x="-671121" y="3942515"/>
                <a:ext cx="86848" cy="284359"/>
              </a:xfrm>
              <a:custGeom>
                <a:avLst/>
                <a:gdLst>
                  <a:gd name="T0" fmla="*/ 0 w 26"/>
                  <a:gd name="T1" fmla="*/ 12 h 86"/>
                  <a:gd name="T2" fmla="*/ 26 w 26"/>
                  <a:gd name="T3" fmla="*/ 9 h 86"/>
                  <a:gd name="T4" fmla="*/ 26 w 26"/>
                  <a:gd name="T5" fmla="*/ 38 h 86"/>
                  <a:gd name="T6" fmla="*/ 25 w 26"/>
                  <a:gd name="T7" fmla="*/ 63 h 86"/>
                  <a:gd name="T8" fmla="*/ 22 w 26"/>
                  <a:gd name="T9" fmla="*/ 86 h 86"/>
                  <a:gd name="T10" fmla="*/ 4 w 26"/>
                  <a:gd name="T11" fmla="*/ 86 h 86"/>
                  <a:gd name="T12" fmla="*/ 1 w 26"/>
                  <a:gd name="T13" fmla="*/ 63 h 86"/>
                  <a:gd name="T14" fmla="*/ 0 w 26"/>
                  <a:gd name="T15" fmla="*/ 38 h 86"/>
                  <a:gd name="T16" fmla="*/ 0 w 26"/>
                  <a:gd name="T17" fmla="*/ 16 h 86"/>
                  <a:gd name="T18" fmla="*/ 0 w 26"/>
                  <a:gd name="T19"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6">
                    <a:moveTo>
                      <a:pt x="0" y="12"/>
                    </a:moveTo>
                    <a:cubicBezTo>
                      <a:pt x="0" y="0"/>
                      <a:pt x="25" y="9"/>
                      <a:pt x="26" y="9"/>
                    </a:cubicBezTo>
                    <a:cubicBezTo>
                      <a:pt x="26" y="11"/>
                      <a:pt x="26" y="38"/>
                      <a:pt x="26" y="38"/>
                    </a:cubicBezTo>
                    <a:cubicBezTo>
                      <a:pt x="26" y="47"/>
                      <a:pt x="26" y="55"/>
                      <a:pt x="25" y="63"/>
                    </a:cubicBezTo>
                    <a:cubicBezTo>
                      <a:pt x="24" y="70"/>
                      <a:pt x="23" y="78"/>
                      <a:pt x="22" y="86"/>
                    </a:cubicBezTo>
                    <a:cubicBezTo>
                      <a:pt x="4" y="86"/>
                      <a:pt x="4" y="86"/>
                      <a:pt x="4" y="86"/>
                    </a:cubicBezTo>
                    <a:cubicBezTo>
                      <a:pt x="2" y="78"/>
                      <a:pt x="2" y="70"/>
                      <a:pt x="1" y="63"/>
                    </a:cubicBezTo>
                    <a:cubicBezTo>
                      <a:pt x="0" y="55"/>
                      <a:pt x="0" y="47"/>
                      <a:pt x="0" y="38"/>
                    </a:cubicBezTo>
                    <a:cubicBezTo>
                      <a:pt x="0" y="16"/>
                      <a:pt x="0" y="16"/>
                      <a:pt x="0" y="16"/>
                    </a:cubicBezTo>
                    <a:cubicBezTo>
                      <a:pt x="0" y="16"/>
                      <a:pt x="0" y="19"/>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3">
                <a:extLst>
                  <a:ext uri="{FF2B5EF4-FFF2-40B4-BE49-F238E27FC236}">
                    <a16:creationId xmlns:a16="http://schemas.microsoft.com/office/drawing/2014/main" id="{489556C2-E6BB-4254-8DEE-CD097CA9E977}"/>
                  </a:ext>
                </a:extLst>
              </p:cNvPr>
              <p:cNvSpPr>
                <a:spLocks/>
              </p:cNvSpPr>
              <p:nvPr/>
            </p:nvSpPr>
            <p:spPr bwMode="auto">
              <a:xfrm>
                <a:off x="-687930" y="4243682"/>
                <a:ext cx="120467" cy="109261"/>
              </a:xfrm>
              <a:custGeom>
                <a:avLst/>
                <a:gdLst>
                  <a:gd name="T0" fmla="*/ 5 w 36"/>
                  <a:gd name="T1" fmla="*/ 25 h 33"/>
                  <a:gd name="T2" fmla="*/ 9 w 36"/>
                  <a:gd name="T3" fmla="*/ 5 h 33"/>
                  <a:gd name="T4" fmla="*/ 30 w 36"/>
                  <a:gd name="T5" fmla="*/ 8 h 33"/>
                  <a:gd name="T6" fmla="*/ 27 w 36"/>
                  <a:gd name="T7" fmla="*/ 28 h 33"/>
                  <a:gd name="T8" fmla="*/ 5 w 36"/>
                  <a:gd name="T9" fmla="*/ 25 h 33"/>
                </a:gdLst>
                <a:ahLst/>
                <a:cxnLst>
                  <a:cxn ang="0">
                    <a:pos x="T0" y="T1"/>
                  </a:cxn>
                  <a:cxn ang="0">
                    <a:pos x="T2" y="T3"/>
                  </a:cxn>
                  <a:cxn ang="0">
                    <a:pos x="T4" y="T5"/>
                  </a:cxn>
                  <a:cxn ang="0">
                    <a:pos x="T6" y="T7"/>
                  </a:cxn>
                  <a:cxn ang="0">
                    <a:pos x="T8" y="T9"/>
                  </a:cxn>
                </a:cxnLst>
                <a:rect l="0" t="0" r="r" b="b"/>
                <a:pathLst>
                  <a:path w="36" h="33">
                    <a:moveTo>
                      <a:pt x="5" y="25"/>
                    </a:moveTo>
                    <a:cubicBezTo>
                      <a:pt x="0" y="19"/>
                      <a:pt x="2" y="9"/>
                      <a:pt x="9" y="5"/>
                    </a:cubicBezTo>
                    <a:cubicBezTo>
                      <a:pt x="16" y="0"/>
                      <a:pt x="25" y="1"/>
                      <a:pt x="30" y="8"/>
                    </a:cubicBezTo>
                    <a:cubicBezTo>
                      <a:pt x="36" y="14"/>
                      <a:pt x="33" y="23"/>
                      <a:pt x="27" y="28"/>
                    </a:cubicBezTo>
                    <a:cubicBezTo>
                      <a:pt x="20" y="33"/>
                      <a:pt x="10" y="32"/>
                      <a:pt x="5"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 name="Groupe 362">
            <a:extLst>
              <a:ext uri="{FF2B5EF4-FFF2-40B4-BE49-F238E27FC236}">
                <a16:creationId xmlns:a16="http://schemas.microsoft.com/office/drawing/2014/main" id="{3F84AA13-5879-4B95-9821-688E78C507CF}"/>
              </a:ext>
            </a:extLst>
          </p:cNvPr>
          <p:cNvGrpSpPr>
            <a:grpSpLocks noChangeAspect="1"/>
          </p:cNvGrpSpPr>
          <p:nvPr/>
        </p:nvGrpSpPr>
        <p:grpSpPr>
          <a:xfrm>
            <a:off x="401501" y="5442036"/>
            <a:ext cx="720080" cy="679691"/>
            <a:chOff x="5010150" y="552451"/>
            <a:chExt cx="990600" cy="935038"/>
          </a:xfrm>
        </p:grpSpPr>
        <p:sp>
          <p:nvSpPr>
            <p:cNvPr id="13" name="Freeform 86">
              <a:extLst>
                <a:ext uri="{FF2B5EF4-FFF2-40B4-BE49-F238E27FC236}">
                  <a16:creationId xmlns:a16="http://schemas.microsoft.com/office/drawing/2014/main" id="{2CFC1FD1-2463-4CC5-BD38-45A33557457A}"/>
                </a:ext>
              </a:extLst>
            </p:cNvPr>
            <p:cNvSpPr>
              <a:spLocks/>
            </p:cNvSpPr>
            <p:nvPr/>
          </p:nvSpPr>
          <p:spPr bwMode="auto">
            <a:xfrm>
              <a:off x="5010150" y="552451"/>
              <a:ext cx="990600" cy="935038"/>
            </a:xfrm>
            <a:custGeom>
              <a:avLst/>
              <a:gdLst>
                <a:gd name="T0" fmla="*/ 42 w 293"/>
                <a:gd name="T1" fmla="*/ 214 h 274"/>
                <a:gd name="T2" fmla="*/ 70 w 293"/>
                <a:gd name="T3" fmla="*/ 41 h 274"/>
                <a:gd name="T4" fmla="*/ 251 w 293"/>
                <a:gd name="T5" fmla="*/ 67 h 274"/>
                <a:gd name="T6" fmla="*/ 218 w 293"/>
                <a:gd name="T7" fmla="*/ 233 h 274"/>
                <a:gd name="T8" fmla="*/ 42 w 293"/>
                <a:gd name="T9" fmla="*/ 214 h 274"/>
              </a:gdLst>
              <a:ahLst/>
              <a:cxnLst>
                <a:cxn ang="0">
                  <a:pos x="T0" y="T1"/>
                </a:cxn>
                <a:cxn ang="0">
                  <a:pos x="T2" y="T3"/>
                </a:cxn>
                <a:cxn ang="0">
                  <a:pos x="T4" y="T5"/>
                </a:cxn>
                <a:cxn ang="0">
                  <a:pos x="T6" y="T7"/>
                </a:cxn>
                <a:cxn ang="0">
                  <a:pos x="T8" y="T9"/>
                </a:cxn>
              </a:cxnLst>
              <a:rect l="0" t="0" r="r" b="b"/>
              <a:pathLst>
                <a:path w="293" h="274">
                  <a:moveTo>
                    <a:pt x="42" y="214"/>
                  </a:moveTo>
                  <a:cubicBezTo>
                    <a:pt x="0" y="159"/>
                    <a:pt x="13" y="82"/>
                    <a:pt x="70" y="41"/>
                  </a:cubicBezTo>
                  <a:cubicBezTo>
                    <a:pt x="128" y="0"/>
                    <a:pt x="209" y="12"/>
                    <a:pt x="251" y="67"/>
                  </a:cubicBezTo>
                  <a:cubicBezTo>
                    <a:pt x="293" y="121"/>
                    <a:pt x="276" y="192"/>
                    <a:pt x="218" y="233"/>
                  </a:cubicBezTo>
                  <a:cubicBezTo>
                    <a:pt x="161" y="274"/>
                    <a:pt x="84" y="269"/>
                    <a:pt x="42" y="214"/>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4" name="Groupe 364">
              <a:extLst>
                <a:ext uri="{FF2B5EF4-FFF2-40B4-BE49-F238E27FC236}">
                  <a16:creationId xmlns:a16="http://schemas.microsoft.com/office/drawing/2014/main" id="{933CF300-DB9E-4606-A26A-ECE616F3539F}"/>
                </a:ext>
              </a:extLst>
            </p:cNvPr>
            <p:cNvGrpSpPr/>
            <p:nvPr/>
          </p:nvGrpSpPr>
          <p:grpSpPr>
            <a:xfrm>
              <a:off x="5291138" y="730251"/>
              <a:ext cx="388938" cy="590550"/>
              <a:chOff x="5291138" y="730251"/>
              <a:chExt cx="388938" cy="590550"/>
            </a:xfrm>
          </p:grpSpPr>
          <p:sp>
            <p:nvSpPr>
              <p:cNvPr id="15" name="Rectangle 87">
                <a:extLst>
                  <a:ext uri="{FF2B5EF4-FFF2-40B4-BE49-F238E27FC236}">
                    <a16:creationId xmlns:a16="http://schemas.microsoft.com/office/drawing/2014/main" id="{61A3320D-1093-4D6F-A040-2755BD7F30D0}"/>
                  </a:ext>
                </a:extLst>
              </p:cNvPr>
              <p:cNvSpPr>
                <a:spLocks noChangeArrowheads="1"/>
              </p:cNvSpPr>
              <p:nvPr/>
            </p:nvSpPr>
            <p:spPr bwMode="auto">
              <a:xfrm>
                <a:off x="5411788" y="1208088"/>
                <a:ext cx="149225" cy="77788"/>
              </a:xfrm>
              <a:prstGeom prst="rect">
                <a:avLst/>
              </a:prstGeom>
              <a:solidFill>
                <a:srgbClr val="44AD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8">
                <a:extLst>
                  <a:ext uri="{FF2B5EF4-FFF2-40B4-BE49-F238E27FC236}">
                    <a16:creationId xmlns:a16="http://schemas.microsoft.com/office/drawing/2014/main" id="{E3C55F4E-31F6-45F5-B545-1A00E1E02D07}"/>
                  </a:ext>
                </a:extLst>
              </p:cNvPr>
              <p:cNvSpPr>
                <a:spLocks/>
              </p:cNvSpPr>
              <p:nvPr/>
            </p:nvSpPr>
            <p:spPr bwMode="auto">
              <a:xfrm>
                <a:off x="5291138" y="730251"/>
                <a:ext cx="388938" cy="481013"/>
              </a:xfrm>
              <a:custGeom>
                <a:avLst/>
                <a:gdLst>
                  <a:gd name="T0" fmla="*/ 58 w 115"/>
                  <a:gd name="T1" fmla="*/ 0 h 141"/>
                  <a:gd name="T2" fmla="*/ 0 w 115"/>
                  <a:gd name="T3" fmla="*/ 57 h 141"/>
                  <a:gd name="T4" fmla="*/ 19 w 115"/>
                  <a:gd name="T5" fmla="*/ 100 h 141"/>
                  <a:gd name="T6" fmla="*/ 21 w 115"/>
                  <a:gd name="T7" fmla="*/ 101 h 141"/>
                  <a:gd name="T8" fmla="*/ 35 w 115"/>
                  <a:gd name="T9" fmla="*/ 133 h 141"/>
                  <a:gd name="T10" fmla="*/ 35 w 115"/>
                  <a:gd name="T11" fmla="*/ 139 h 141"/>
                  <a:gd name="T12" fmla="*/ 32 w 115"/>
                  <a:gd name="T13" fmla="*/ 139 h 141"/>
                  <a:gd name="T14" fmla="*/ 32 w 115"/>
                  <a:gd name="T15" fmla="*/ 141 h 141"/>
                  <a:gd name="T16" fmla="*/ 84 w 115"/>
                  <a:gd name="T17" fmla="*/ 141 h 141"/>
                  <a:gd name="T18" fmla="*/ 84 w 115"/>
                  <a:gd name="T19" fmla="*/ 139 h 141"/>
                  <a:gd name="T20" fmla="*/ 81 w 115"/>
                  <a:gd name="T21" fmla="*/ 139 h 141"/>
                  <a:gd name="T22" fmla="*/ 81 w 115"/>
                  <a:gd name="T23" fmla="*/ 133 h 141"/>
                  <a:gd name="T24" fmla="*/ 95 w 115"/>
                  <a:gd name="T25" fmla="*/ 101 h 141"/>
                  <a:gd name="T26" fmla="*/ 96 w 115"/>
                  <a:gd name="T27" fmla="*/ 100 h 141"/>
                  <a:gd name="T28" fmla="*/ 115 w 115"/>
                  <a:gd name="T29" fmla="*/ 57 h 141"/>
                  <a:gd name="T30" fmla="*/ 58 w 115"/>
                  <a:gd name="T31"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141">
                    <a:moveTo>
                      <a:pt x="58" y="0"/>
                    </a:moveTo>
                    <a:cubicBezTo>
                      <a:pt x="26" y="0"/>
                      <a:pt x="0" y="26"/>
                      <a:pt x="0" y="57"/>
                    </a:cubicBezTo>
                    <a:cubicBezTo>
                      <a:pt x="0" y="73"/>
                      <a:pt x="7" y="89"/>
                      <a:pt x="19" y="100"/>
                    </a:cubicBezTo>
                    <a:cubicBezTo>
                      <a:pt x="21" y="101"/>
                      <a:pt x="21" y="101"/>
                      <a:pt x="21" y="101"/>
                    </a:cubicBezTo>
                    <a:cubicBezTo>
                      <a:pt x="30" y="109"/>
                      <a:pt x="35" y="121"/>
                      <a:pt x="35" y="133"/>
                    </a:cubicBezTo>
                    <a:cubicBezTo>
                      <a:pt x="35" y="139"/>
                      <a:pt x="35" y="139"/>
                      <a:pt x="35" y="139"/>
                    </a:cubicBezTo>
                    <a:cubicBezTo>
                      <a:pt x="32" y="139"/>
                      <a:pt x="32" y="139"/>
                      <a:pt x="32" y="139"/>
                    </a:cubicBezTo>
                    <a:cubicBezTo>
                      <a:pt x="32" y="141"/>
                      <a:pt x="32" y="141"/>
                      <a:pt x="32" y="141"/>
                    </a:cubicBezTo>
                    <a:cubicBezTo>
                      <a:pt x="84" y="141"/>
                      <a:pt x="84" y="141"/>
                      <a:pt x="84" y="141"/>
                    </a:cubicBezTo>
                    <a:cubicBezTo>
                      <a:pt x="84" y="139"/>
                      <a:pt x="84" y="139"/>
                      <a:pt x="84" y="139"/>
                    </a:cubicBezTo>
                    <a:cubicBezTo>
                      <a:pt x="81" y="139"/>
                      <a:pt x="81" y="139"/>
                      <a:pt x="81" y="139"/>
                    </a:cubicBezTo>
                    <a:cubicBezTo>
                      <a:pt x="81" y="133"/>
                      <a:pt x="81" y="133"/>
                      <a:pt x="81" y="133"/>
                    </a:cubicBezTo>
                    <a:cubicBezTo>
                      <a:pt x="81" y="121"/>
                      <a:pt x="86" y="109"/>
                      <a:pt x="95" y="101"/>
                    </a:cubicBezTo>
                    <a:cubicBezTo>
                      <a:pt x="96" y="100"/>
                      <a:pt x="96" y="100"/>
                      <a:pt x="96" y="100"/>
                    </a:cubicBezTo>
                    <a:cubicBezTo>
                      <a:pt x="108" y="89"/>
                      <a:pt x="115" y="73"/>
                      <a:pt x="115" y="57"/>
                    </a:cubicBezTo>
                    <a:cubicBezTo>
                      <a:pt x="115" y="26"/>
                      <a:pt x="89" y="0"/>
                      <a:pt x="58" y="0"/>
                    </a:cubicBezTo>
                    <a:close/>
                  </a:path>
                </a:pathLst>
              </a:custGeom>
              <a:solidFill>
                <a:srgbClr val="C4D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89">
                <a:extLst>
                  <a:ext uri="{FF2B5EF4-FFF2-40B4-BE49-F238E27FC236}">
                    <a16:creationId xmlns:a16="http://schemas.microsoft.com/office/drawing/2014/main" id="{97570A85-1FC6-4314-A407-026B88CCCF79}"/>
                  </a:ext>
                </a:extLst>
              </p:cNvPr>
              <p:cNvSpPr>
                <a:spLocks noChangeArrowheads="1"/>
              </p:cNvSpPr>
              <p:nvPr/>
            </p:nvSpPr>
            <p:spPr bwMode="auto">
              <a:xfrm>
                <a:off x="5399088" y="1220788"/>
                <a:ext cx="176213" cy="14288"/>
              </a:xfrm>
              <a:prstGeom prst="rect">
                <a:avLst/>
              </a:prstGeom>
              <a:solidFill>
                <a:srgbClr val="C4D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90">
                <a:extLst>
                  <a:ext uri="{FF2B5EF4-FFF2-40B4-BE49-F238E27FC236}">
                    <a16:creationId xmlns:a16="http://schemas.microsoft.com/office/drawing/2014/main" id="{E2CD3275-5766-4E86-9069-401F479E2822}"/>
                  </a:ext>
                </a:extLst>
              </p:cNvPr>
              <p:cNvSpPr>
                <a:spLocks noChangeArrowheads="1"/>
              </p:cNvSpPr>
              <p:nvPr/>
            </p:nvSpPr>
            <p:spPr bwMode="auto">
              <a:xfrm>
                <a:off x="5399088" y="1244601"/>
                <a:ext cx="176213" cy="14288"/>
              </a:xfrm>
              <a:prstGeom prst="rect">
                <a:avLst/>
              </a:prstGeom>
              <a:solidFill>
                <a:srgbClr val="C4D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1">
                <a:extLst>
                  <a:ext uri="{FF2B5EF4-FFF2-40B4-BE49-F238E27FC236}">
                    <a16:creationId xmlns:a16="http://schemas.microsoft.com/office/drawing/2014/main" id="{9A1F1EE0-B130-4D16-8120-40FFAF10F7C1}"/>
                  </a:ext>
                </a:extLst>
              </p:cNvPr>
              <p:cNvSpPr>
                <a:spLocks/>
              </p:cNvSpPr>
              <p:nvPr/>
            </p:nvSpPr>
            <p:spPr bwMode="auto">
              <a:xfrm>
                <a:off x="5449888" y="1282701"/>
                <a:ext cx="71438" cy="38100"/>
              </a:xfrm>
              <a:custGeom>
                <a:avLst/>
                <a:gdLst>
                  <a:gd name="T0" fmla="*/ 16 w 21"/>
                  <a:gd name="T1" fmla="*/ 11 h 11"/>
                  <a:gd name="T2" fmla="*/ 6 w 21"/>
                  <a:gd name="T3" fmla="*/ 11 h 11"/>
                  <a:gd name="T4" fmla="*/ 2 w 21"/>
                  <a:gd name="T5" fmla="*/ 10 h 11"/>
                  <a:gd name="T6" fmla="*/ 0 w 21"/>
                  <a:gd name="T7" fmla="*/ 6 h 11"/>
                  <a:gd name="T8" fmla="*/ 0 w 21"/>
                  <a:gd name="T9" fmla="*/ 0 h 11"/>
                  <a:gd name="T10" fmla="*/ 21 w 21"/>
                  <a:gd name="T11" fmla="*/ 0 h 11"/>
                  <a:gd name="T12" fmla="*/ 21 w 21"/>
                  <a:gd name="T13" fmla="*/ 6 h 11"/>
                  <a:gd name="T14" fmla="*/ 19 w 21"/>
                  <a:gd name="T15" fmla="*/ 10 h 11"/>
                  <a:gd name="T16" fmla="*/ 16 w 2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1">
                    <a:moveTo>
                      <a:pt x="16" y="11"/>
                    </a:moveTo>
                    <a:cubicBezTo>
                      <a:pt x="6" y="11"/>
                      <a:pt x="6" y="11"/>
                      <a:pt x="6" y="11"/>
                    </a:cubicBezTo>
                    <a:cubicBezTo>
                      <a:pt x="4" y="11"/>
                      <a:pt x="3" y="11"/>
                      <a:pt x="2" y="10"/>
                    </a:cubicBezTo>
                    <a:cubicBezTo>
                      <a:pt x="1" y="8"/>
                      <a:pt x="0" y="7"/>
                      <a:pt x="0" y="6"/>
                    </a:cubicBezTo>
                    <a:cubicBezTo>
                      <a:pt x="0" y="0"/>
                      <a:pt x="0" y="0"/>
                      <a:pt x="0" y="0"/>
                    </a:cubicBezTo>
                    <a:cubicBezTo>
                      <a:pt x="21" y="0"/>
                      <a:pt x="21" y="0"/>
                      <a:pt x="21" y="0"/>
                    </a:cubicBezTo>
                    <a:cubicBezTo>
                      <a:pt x="21" y="6"/>
                      <a:pt x="21" y="6"/>
                      <a:pt x="21" y="6"/>
                    </a:cubicBezTo>
                    <a:cubicBezTo>
                      <a:pt x="21" y="7"/>
                      <a:pt x="20" y="8"/>
                      <a:pt x="19" y="10"/>
                    </a:cubicBezTo>
                    <a:cubicBezTo>
                      <a:pt x="18" y="11"/>
                      <a:pt x="17" y="11"/>
                      <a:pt x="16" y="11"/>
                    </a:cubicBezTo>
                    <a:close/>
                  </a:path>
                </a:pathLst>
              </a:custGeom>
              <a:solidFill>
                <a:srgbClr val="44AD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92">
                <a:extLst>
                  <a:ext uri="{FF2B5EF4-FFF2-40B4-BE49-F238E27FC236}">
                    <a16:creationId xmlns:a16="http://schemas.microsoft.com/office/drawing/2014/main" id="{00ADDC42-92A3-41C7-BA51-10EAE41A8DFD}"/>
                  </a:ext>
                </a:extLst>
              </p:cNvPr>
              <p:cNvSpPr>
                <a:spLocks noChangeArrowheads="1"/>
              </p:cNvSpPr>
              <p:nvPr/>
            </p:nvSpPr>
            <p:spPr bwMode="auto">
              <a:xfrm>
                <a:off x="5341938" y="781051"/>
                <a:ext cx="287338" cy="290513"/>
              </a:xfrm>
              <a:prstGeom prst="ellipse">
                <a:avLst/>
              </a:pr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3">
                <a:extLst>
                  <a:ext uri="{FF2B5EF4-FFF2-40B4-BE49-F238E27FC236}">
                    <a16:creationId xmlns:a16="http://schemas.microsoft.com/office/drawing/2014/main" id="{C1B46EC8-BC84-4B59-AACA-240C1088B0E3}"/>
                  </a:ext>
                </a:extLst>
              </p:cNvPr>
              <p:cNvSpPr>
                <a:spLocks/>
              </p:cNvSpPr>
              <p:nvPr/>
            </p:nvSpPr>
            <p:spPr bwMode="auto">
              <a:xfrm>
                <a:off x="5446713" y="876301"/>
                <a:ext cx="155575" cy="157163"/>
              </a:xfrm>
              <a:custGeom>
                <a:avLst/>
                <a:gdLst>
                  <a:gd name="T0" fmla="*/ 22 w 46"/>
                  <a:gd name="T1" fmla="*/ 46 h 46"/>
                  <a:gd name="T2" fmla="*/ 31 w 46"/>
                  <a:gd name="T3" fmla="*/ 44 h 46"/>
                  <a:gd name="T4" fmla="*/ 32 w 46"/>
                  <a:gd name="T5" fmla="*/ 43 h 46"/>
                  <a:gd name="T6" fmla="*/ 32 w 46"/>
                  <a:gd name="T7" fmla="*/ 39 h 46"/>
                  <a:gd name="T8" fmla="*/ 33 w 46"/>
                  <a:gd name="T9" fmla="*/ 38 h 46"/>
                  <a:gd name="T10" fmla="*/ 33 w 46"/>
                  <a:gd name="T11" fmla="*/ 38 h 46"/>
                  <a:gd name="T12" fmla="*/ 35 w 46"/>
                  <a:gd name="T13" fmla="*/ 36 h 46"/>
                  <a:gd name="T14" fmla="*/ 35 w 46"/>
                  <a:gd name="T15" fmla="*/ 36 h 46"/>
                  <a:gd name="T16" fmla="*/ 37 w 46"/>
                  <a:gd name="T17" fmla="*/ 35 h 46"/>
                  <a:gd name="T18" fmla="*/ 40 w 46"/>
                  <a:gd name="T19" fmla="*/ 36 h 46"/>
                  <a:gd name="T20" fmla="*/ 43 w 46"/>
                  <a:gd name="T21" fmla="*/ 35 h 46"/>
                  <a:gd name="T22" fmla="*/ 46 w 46"/>
                  <a:gd name="T23" fmla="*/ 27 h 46"/>
                  <a:gd name="T24" fmla="*/ 45 w 46"/>
                  <a:gd name="T25" fmla="*/ 25 h 46"/>
                  <a:gd name="T26" fmla="*/ 42 w 46"/>
                  <a:gd name="T27" fmla="*/ 23 h 46"/>
                  <a:gd name="T28" fmla="*/ 41 w 46"/>
                  <a:gd name="T29" fmla="*/ 21 h 46"/>
                  <a:gd name="T30" fmla="*/ 41 w 46"/>
                  <a:gd name="T31" fmla="*/ 19 h 46"/>
                  <a:gd name="T32" fmla="*/ 41 w 46"/>
                  <a:gd name="T33" fmla="*/ 17 h 46"/>
                  <a:gd name="T34" fmla="*/ 43 w 46"/>
                  <a:gd name="T35" fmla="*/ 14 h 46"/>
                  <a:gd name="T36" fmla="*/ 43 w 46"/>
                  <a:gd name="T37" fmla="*/ 12 h 46"/>
                  <a:gd name="T38" fmla="*/ 38 w 46"/>
                  <a:gd name="T39" fmla="*/ 5 h 46"/>
                  <a:gd name="T40" fmla="*/ 36 w 46"/>
                  <a:gd name="T41" fmla="*/ 5 h 46"/>
                  <a:gd name="T42" fmla="*/ 32 w 46"/>
                  <a:gd name="T43" fmla="*/ 7 h 46"/>
                  <a:gd name="T44" fmla="*/ 31 w 46"/>
                  <a:gd name="T45" fmla="*/ 6 h 46"/>
                  <a:gd name="T46" fmla="*/ 28 w 46"/>
                  <a:gd name="T47" fmla="*/ 5 h 46"/>
                  <a:gd name="T48" fmla="*/ 27 w 46"/>
                  <a:gd name="T49" fmla="*/ 5 h 46"/>
                  <a:gd name="T50" fmla="*/ 26 w 46"/>
                  <a:gd name="T51" fmla="*/ 1 h 46"/>
                  <a:gd name="T52" fmla="*/ 24 w 46"/>
                  <a:gd name="T53" fmla="*/ 0 h 46"/>
                  <a:gd name="T54" fmla="*/ 15 w 46"/>
                  <a:gd name="T55" fmla="*/ 1 h 46"/>
                  <a:gd name="T56" fmla="*/ 14 w 46"/>
                  <a:gd name="T57" fmla="*/ 3 h 46"/>
                  <a:gd name="T58" fmla="*/ 14 w 46"/>
                  <a:gd name="T59" fmla="*/ 7 h 46"/>
                  <a:gd name="T60" fmla="*/ 13 w 46"/>
                  <a:gd name="T61" fmla="*/ 8 h 46"/>
                  <a:gd name="T62" fmla="*/ 13 w 46"/>
                  <a:gd name="T63" fmla="*/ 8 h 46"/>
                  <a:gd name="T64" fmla="*/ 11 w 46"/>
                  <a:gd name="T65" fmla="*/ 9 h 46"/>
                  <a:gd name="T66" fmla="*/ 11 w 46"/>
                  <a:gd name="T67" fmla="*/ 9 h 46"/>
                  <a:gd name="T68" fmla="*/ 9 w 46"/>
                  <a:gd name="T69" fmla="*/ 10 h 46"/>
                  <a:gd name="T70" fmla="*/ 6 w 46"/>
                  <a:gd name="T71" fmla="*/ 10 h 46"/>
                  <a:gd name="T72" fmla="*/ 4 w 46"/>
                  <a:gd name="T73" fmla="*/ 10 h 46"/>
                  <a:gd name="T74" fmla="*/ 1 w 46"/>
                  <a:gd name="T75" fmla="*/ 18 h 46"/>
                  <a:gd name="T76" fmla="*/ 1 w 46"/>
                  <a:gd name="T77" fmla="*/ 21 h 46"/>
                  <a:gd name="T78" fmla="*/ 5 w 46"/>
                  <a:gd name="T79" fmla="*/ 23 h 46"/>
                  <a:gd name="T80" fmla="*/ 5 w 46"/>
                  <a:gd name="T81" fmla="*/ 24 h 46"/>
                  <a:gd name="T82" fmla="*/ 6 w 46"/>
                  <a:gd name="T83" fmla="*/ 27 h 46"/>
                  <a:gd name="T84" fmla="*/ 5 w 46"/>
                  <a:gd name="T85" fmla="*/ 28 h 46"/>
                  <a:gd name="T86" fmla="*/ 3 w 46"/>
                  <a:gd name="T87" fmla="*/ 31 h 46"/>
                  <a:gd name="T88" fmla="*/ 3 w 46"/>
                  <a:gd name="T89" fmla="*/ 33 h 46"/>
                  <a:gd name="T90" fmla="*/ 8 w 46"/>
                  <a:gd name="T91" fmla="*/ 40 h 46"/>
                  <a:gd name="T92" fmla="*/ 10 w 46"/>
                  <a:gd name="T93" fmla="*/ 40 h 46"/>
                  <a:gd name="T94" fmla="*/ 14 w 46"/>
                  <a:gd name="T95" fmla="*/ 39 h 46"/>
                  <a:gd name="T96" fmla="*/ 15 w 46"/>
                  <a:gd name="T97" fmla="*/ 39 h 46"/>
                  <a:gd name="T98" fmla="*/ 18 w 46"/>
                  <a:gd name="T99" fmla="*/ 40 h 46"/>
                  <a:gd name="T100" fmla="*/ 19 w 46"/>
                  <a:gd name="T101" fmla="*/ 41 h 46"/>
                  <a:gd name="T102" fmla="*/ 20 w 46"/>
                  <a:gd name="T103" fmla="*/ 44 h 46"/>
                  <a:gd name="T104" fmla="*/ 22 w 46"/>
                  <a:gd name="T10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 h="46">
                    <a:moveTo>
                      <a:pt x="22" y="46"/>
                    </a:moveTo>
                    <a:cubicBezTo>
                      <a:pt x="25" y="45"/>
                      <a:pt x="28" y="45"/>
                      <a:pt x="31" y="44"/>
                    </a:cubicBezTo>
                    <a:cubicBezTo>
                      <a:pt x="32" y="44"/>
                      <a:pt x="32" y="43"/>
                      <a:pt x="32" y="43"/>
                    </a:cubicBezTo>
                    <a:cubicBezTo>
                      <a:pt x="32" y="41"/>
                      <a:pt x="32" y="39"/>
                      <a:pt x="32" y="39"/>
                    </a:cubicBezTo>
                    <a:cubicBezTo>
                      <a:pt x="32" y="38"/>
                      <a:pt x="33" y="38"/>
                      <a:pt x="33" y="38"/>
                    </a:cubicBezTo>
                    <a:cubicBezTo>
                      <a:pt x="33" y="38"/>
                      <a:pt x="33" y="38"/>
                      <a:pt x="33" y="38"/>
                    </a:cubicBezTo>
                    <a:cubicBezTo>
                      <a:pt x="34" y="37"/>
                      <a:pt x="35" y="37"/>
                      <a:pt x="35" y="36"/>
                    </a:cubicBezTo>
                    <a:cubicBezTo>
                      <a:pt x="35" y="36"/>
                      <a:pt x="35" y="36"/>
                      <a:pt x="35" y="36"/>
                    </a:cubicBezTo>
                    <a:cubicBezTo>
                      <a:pt x="36" y="35"/>
                      <a:pt x="36" y="35"/>
                      <a:pt x="37" y="35"/>
                    </a:cubicBezTo>
                    <a:cubicBezTo>
                      <a:pt x="38" y="35"/>
                      <a:pt x="39" y="35"/>
                      <a:pt x="40" y="36"/>
                    </a:cubicBezTo>
                    <a:cubicBezTo>
                      <a:pt x="41" y="36"/>
                      <a:pt x="42" y="36"/>
                      <a:pt x="43" y="35"/>
                    </a:cubicBezTo>
                    <a:cubicBezTo>
                      <a:pt x="44" y="32"/>
                      <a:pt x="45" y="30"/>
                      <a:pt x="46" y="27"/>
                    </a:cubicBezTo>
                    <a:cubicBezTo>
                      <a:pt x="46" y="26"/>
                      <a:pt x="46" y="25"/>
                      <a:pt x="45" y="25"/>
                    </a:cubicBezTo>
                    <a:cubicBezTo>
                      <a:pt x="43" y="24"/>
                      <a:pt x="42" y="23"/>
                      <a:pt x="42" y="23"/>
                    </a:cubicBezTo>
                    <a:cubicBezTo>
                      <a:pt x="41" y="23"/>
                      <a:pt x="41" y="22"/>
                      <a:pt x="41" y="21"/>
                    </a:cubicBezTo>
                    <a:cubicBezTo>
                      <a:pt x="41" y="20"/>
                      <a:pt x="41" y="20"/>
                      <a:pt x="41" y="19"/>
                    </a:cubicBezTo>
                    <a:cubicBezTo>
                      <a:pt x="41" y="18"/>
                      <a:pt x="40" y="17"/>
                      <a:pt x="41" y="17"/>
                    </a:cubicBezTo>
                    <a:cubicBezTo>
                      <a:pt x="41" y="17"/>
                      <a:pt x="42" y="16"/>
                      <a:pt x="43" y="14"/>
                    </a:cubicBezTo>
                    <a:cubicBezTo>
                      <a:pt x="44" y="14"/>
                      <a:pt x="44" y="13"/>
                      <a:pt x="43" y="12"/>
                    </a:cubicBezTo>
                    <a:cubicBezTo>
                      <a:pt x="38" y="5"/>
                      <a:pt x="38" y="5"/>
                      <a:pt x="38" y="5"/>
                    </a:cubicBezTo>
                    <a:cubicBezTo>
                      <a:pt x="38" y="5"/>
                      <a:pt x="37" y="5"/>
                      <a:pt x="36" y="5"/>
                    </a:cubicBezTo>
                    <a:cubicBezTo>
                      <a:pt x="34" y="6"/>
                      <a:pt x="33" y="6"/>
                      <a:pt x="32" y="7"/>
                    </a:cubicBezTo>
                    <a:cubicBezTo>
                      <a:pt x="32" y="7"/>
                      <a:pt x="31" y="7"/>
                      <a:pt x="31" y="6"/>
                    </a:cubicBezTo>
                    <a:cubicBezTo>
                      <a:pt x="30" y="6"/>
                      <a:pt x="29" y="6"/>
                      <a:pt x="28" y="5"/>
                    </a:cubicBezTo>
                    <a:cubicBezTo>
                      <a:pt x="28" y="5"/>
                      <a:pt x="27" y="5"/>
                      <a:pt x="27" y="5"/>
                    </a:cubicBezTo>
                    <a:cubicBezTo>
                      <a:pt x="27" y="4"/>
                      <a:pt x="26" y="3"/>
                      <a:pt x="26" y="1"/>
                    </a:cubicBezTo>
                    <a:cubicBezTo>
                      <a:pt x="26" y="0"/>
                      <a:pt x="25" y="0"/>
                      <a:pt x="24" y="0"/>
                    </a:cubicBezTo>
                    <a:cubicBezTo>
                      <a:pt x="21" y="0"/>
                      <a:pt x="18" y="1"/>
                      <a:pt x="15" y="1"/>
                    </a:cubicBezTo>
                    <a:cubicBezTo>
                      <a:pt x="15" y="1"/>
                      <a:pt x="14" y="2"/>
                      <a:pt x="14" y="3"/>
                    </a:cubicBezTo>
                    <a:cubicBezTo>
                      <a:pt x="14" y="4"/>
                      <a:pt x="14" y="6"/>
                      <a:pt x="14" y="7"/>
                    </a:cubicBezTo>
                    <a:cubicBezTo>
                      <a:pt x="14" y="7"/>
                      <a:pt x="13" y="7"/>
                      <a:pt x="13" y="8"/>
                    </a:cubicBezTo>
                    <a:cubicBezTo>
                      <a:pt x="13" y="8"/>
                      <a:pt x="13" y="8"/>
                      <a:pt x="13" y="8"/>
                    </a:cubicBezTo>
                    <a:cubicBezTo>
                      <a:pt x="12" y="8"/>
                      <a:pt x="12" y="9"/>
                      <a:pt x="11" y="9"/>
                    </a:cubicBezTo>
                    <a:cubicBezTo>
                      <a:pt x="11" y="9"/>
                      <a:pt x="11" y="9"/>
                      <a:pt x="11" y="9"/>
                    </a:cubicBezTo>
                    <a:cubicBezTo>
                      <a:pt x="10" y="10"/>
                      <a:pt x="10" y="10"/>
                      <a:pt x="9" y="10"/>
                    </a:cubicBezTo>
                    <a:cubicBezTo>
                      <a:pt x="9" y="10"/>
                      <a:pt x="7" y="10"/>
                      <a:pt x="6" y="10"/>
                    </a:cubicBezTo>
                    <a:cubicBezTo>
                      <a:pt x="5" y="9"/>
                      <a:pt x="4" y="10"/>
                      <a:pt x="4" y="10"/>
                    </a:cubicBezTo>
                    <a:cubicBezTo>
                      <a:pt x="3" y="13"/>
                      <a:pt x="2" y="16"/>
                      <a:pt x="1" y="18"/>
                    </a:cubicBezTo>
                    <a:cubicBezTo>
                      <a:pt x="0" y="19"/>
                      <a:pt x="1" y="20"/>
                      <a:pt x="1" y="21"/>
                    </a:cubicBezTo>
                    <a:cubicBezTo>
                      <a:pt x="3" y="21"/>
                      <a:pt x="4" y="22"/>
                      <a:pt x="5" y="23"/>
                    </a:cubicBezTo>
                    <a:cubicBezTo>
                      <a:pt x="5" y="23"/>
                      <a:pt x="5" y="23"/>
                      <a:pt x="5" y="24"/>
                    </a:cubicBezTo>
                    <a:cubicBezTo>
                      <a:pt x="5" y="25"/>
                      <a:pt x="5" y="26"/>
                      <a:pt x="6" y="27"/>
                    </a:cubicBezTo>
                    <a:cubicBezTo>
                      <a:pt x="6" y="27"/>
                      <a:pt x="6" y="28"/>
                      <a:pt x="5" y="28"/>
                    </a:cubicBezTo>
                    <a:cubicBezTo>
                      <a:pt x="5" y="29"/>
                      <a:pt x="4" y="30"/>
                      <a:pt x="3" y="31"/>
                    </a:cubicBezTo>
                    <a:cubicBezTo>
                      <a:pt x="3" y="32"/>
                      <a:pt x="2" y="33"/>
                      <a:pt x="3" y="33"/>
                    </a:cubicBezTo>
                    <a:cubicBezTo>
                      <a:pt x="8" y="40"/>
                      <a:pt x="8" y="40"/>
                      <a:pt x="8" y="40"/>
                    </a:cubicBezTo>
                    <a:cubicBezTo>
                      <a:pt x="9" y="41"/>
                      <a:pt x="10" y="41"/>
                      <a:pt x="10" y="40"/>
                    </a:cubicBezTo>
                    <a:cubicBezTo>
                      <a:pt x="12" y="40"/>
                      <a:pt x="13" y="39"/>
                      <a:pt x="14" y="39"/>
                    </a:cubicBezTo>
                    <a:cubicBezTo>
                      <a:pt x="14" y="38"/>
                      <a:pt x="15" y="39"/>
                      <a:pt x="15" y="39"/>
                    </a:cubicBezTo>
                    <a:cubicBezTo>
                      <a:pt x="16" y="39"/>
                      <a:pt x="17" y="40"/>
                      <a:pt x="18" y="40"/>
                    </a:cubicBezTo>
                    <a:cubicBezTo>
                      <a:pt x="18" y="40"/>
                      <a:pt x="19" y="40"/>
                      <a:pt x="19" y="41"/>
                    </a:cubicBezTo>
                    <a:cubicBezTo>
                      <a:pt x="19" y="41"/>
                      <a:pt x="20" y="43"/>
                      <a:pt x="20" y="44"/>
                    </a:cubicBezTo>
                    <a:cubicBezTo>
                      <a:pt x="21" y="45"/>
                      <a:pt x="21" y="46"/>
                      <a:pt x="22" y="46"/>
                    </a:cubicBez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4">
                <a:extLst>
                  <a:ext uri="{FF2B5EF4-FFF2-40B4-BE49-F238E27FC236}">
                    <a16:creationId xmlns:a16="http://schemas.microsoft.com/office/drawing/2014/main" id="{F57B09B2-4377-442C-80C7-C2EFC4740958}"/>
                  </a:ext>
                </a:extLst>
              </p:cNvPr>
              <p:cNvSpPr>
                <a:spLocks/>
              </p:cNvSpPr>
              <p:nvPr/>
            </p:nvSpPr>
            <p:spPr bwMode="auto">
              <a:xfrm>
                <a:off x="5473700" y="903288"/>
                <a:ext cx="101600" cy="100013"/>
              </a:xfrm>
              <a:custGeom>
                <a:avLst/>
                <a:gdLst>
                  <a:gd name="T0" fmla="*/ 22 w 30"/>
                  <a:gd name="T1" fmla="*/ 28 h 29"/>
                  <a:gd name="T2" fmla="*/ 29 w 30"/>
                  <a:gd name="T3" fmla="*/ 17 h 29"/>
                  <a:gd name="T4" fmla="*/ 26 w 30"/>
                  <a:gd name="T5" fmla="*/ 5 h 29"/>
                  <a:gd name="T6" fmla="*/ 25 w 30"/>
                  <a:gd name="T7" fmla="*/ 4 h 29"/>
                  <a:gd name="T8" fmla="*/ 25 w 30"/>
                  <a:gd name="T9" fmla="*/ 4 h 29"/>
                  <a:gd name="T10" fmla="*/ 17 w 30"/>
                  <a:gd name="T11" fmla="*/ 1 h 29"/>
                  <a:gd name="T12" fmla="*/ 1 w 30"/>
                  <a:gd name="T13" fmla="*/ 13 h 29"/>
                  <a:gd name="T14" fmla="*/ 14 w 30"/>
                  <a:gd name="T15" fmla="*/ 29 h 29"/>
                  <a:gd name="T16" fmla="*/ 22 w 30"/>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9">
                    <a:moveTo>
                      <a:pt x="22" y="28"/>
                    </a:moveTo>
                    <a:cubicBezTo>
                      <a:pt x="26" y="25"/>
                      <a:pt x="26" y="18"/>
                      <a:pt x="29" y="17"/>
                    </a:cubicBezTo>
                    <a:cubicBezTo>
                      <a:pt x="29" y="17"/>
                      <a:pt x="30" y="11"/>
                      <a:pt x="26" y="5"/>
                    </a:cubicBezTo>
                    <a:cubicBezTo>
                      <a:pt x="26" y="5"/>
                      <a:pt x="25" y="4"/>
                      <a:pt x="25" y="4"/>
                    </a:cubicBezTo>
                    <a:cubicBezTo>
                      <a:pt x="25" y="4"/>
                      <a:pt x="25" y="4"/>
                      <a:pt x="25" y="4"/>
                    </a:cubicBezTo>
                    <a:cubicBezTo>
                      <a:pt x="22" y="2"/>
                      <a:pt x="20" y="1"/>
                      <a:pt x="17" y="1"/>
                    </a:cubicBezTo>
                    <a:cubicBezTo>
                      <a:pt x="9" y="0"/>
                      <a:pt x="2" y="5"/>
                      <a:pt x="1" y="13"/>
                    </a:cubicBezTo>
                    <a:cubicBezTo>
                      <a:pt x="0" y="21"/>
                      <a:pt x="6" y="28"/>
                      <a:pt x="14" y="29"/>
                    </a:cubicBezTo>
                    <a:cubicBezTo>
                      <a:pt x="17" y="29"/>
                      <a:pt x="19" y="29"/>
                      <a:pt x="22" y="28"/>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5">
                <a:extLst>
                  <a:ext uri="{FF2B5EF4-FFF2-40B4-BE49-F238E27FC236}">
                    <a16:creationId xmlns:a16="http://schemas.microsoft.com/office/drawing/2014/main" id="{F59042A1-D604-497A-92F0-55D3640C29F9}"/>
                  </a:ext>
                </a:extLst>
              </p:cNvPr>
              <p:cNvSpPr>
                <a:spLocks/>
              </p:cNvSpPr>
              <p:nvPr/>
            </p:nvSpPr>
            <p:spPr bwMode="auto">
              <a:xfrm>
                <a:off x="5372100" y="814388"/>
                <a:ext cx="111125" cy="112713"/>
              </a:xfrm>
              <a:custGeom>
                <a:avLst/>
                <a:gdLst>
                  <a:gd name="T0" fmla="*/ 16 w 33"/>
                  <a:gd name="T1" fmla="*/ 33 h 33"/>
                  <a:gd name="T2" fmla="*/ 22 w 33"/>
                  <a:gd name="T3" fmla="*/ 32 h 33"/>
                  <a:gd name="T4" fmla="*/ 23 w 33"/>
                  <a:gd name="T5" fmla="*/ 31 h 33"/>
                  <a:gd name="T6" fmla="*/ 23 w 33"/>
                  <a:gd name="T7" fmla="*/ 28 h 33"/>
                  <a:gd name="T8" fmla="*/ 24 w 33"/>
                  <a:gd name="T9" fmla="*/ 28 h 33"/>
                  <a:gd name="T10" fmla="*/ 24 w 33"/>
                  <a:gd name="T11" fmla="*/ 28 h 33"/>
                  <a:gd name="T12" fmla="*/ 26 w 33"/>
                  <a:gd name="T13" fmla="*/ 26 h 33"/>
                  <a:gd name="T14" fmla="*/ 26 w 33"/>
                  <a:gd name="T15" fmla="*/ 26 h 33"/>
                  <a:gd name="T16" fmla="*/ 27 w 33"/>
                  <a:gd name="T17" fmla="*/ 26 h 33"/>
                  <a:gd name="T18" fmla="*/ 29 w 33"/>
                  <a:gd name="T19" fmla="*/ 26 h 33"/>
                  <a:gd name="T20" fmla="*/ 31 w 33"/>
                  <a:gd name="T21" fmla="*/ 26 h 33"/>
                  <a:gd name="T22" fmla="*/ 33 w 33"/>
                  <a:gd name="T23" fmla="*/ 20 h 33"/>
                  <a:gd name="T24" fmla="*/ 32 w 33"/>
                  <a:gd name="T25" fmla="*/ 18 h 33"/>
                  <a:gd name="T26" fmla="*/ 30 w 33"/>
                  <a:gd name="T27" fmla="*/ 17 h 33"/>
                  <a:gd name="T28" fmla="*/ 30 w 33"/>
                  <a:gd name="T29" fmla="*/ 16 h 33"/>
                  <a:gd name="T30" fmla="*/ 29 w 33"/>
                  <a:gd name="T31" fmla="*/ 14 h 33"/>
                  <a:gd name="T32" fmla="*/ 29 w 33"/>
                  <a:gd name="T33" fmla="*/ 13 h 33"/>
                  <a:gd name="T34" fmla="*/ 31 w 33"/>
                  <a:gd name="T35" fmla="*/ 11 h 33"/>
                  <a:gd name="T36" fmla="*/ 31 w 33"/>
                  <a:gd name="T37" fmla="*/ 9 h 33"/>
                  <a:gd name="T38" fmla="*/ 27 w 33"/>
                  <a:gd name="T39" fmla="*/ 4 h 33"/>
                  <a:gd name="T40" fmla="*/ 26 w 33"/>
                  <a:gd name="T41" fmla="*/ 4 h 33"/>
                  <a:gd name="T42" fmla="*/ 23 w 33"/>
                  <a:gd name="T43" fmla="*/ 5 h 33"/>
                  <a:gd name="T44" fmla="*/ 22 w 33"/>
                  <a:gd name="T45" fmla="*/ 5 h 33"/>
                  <a:gd name="T46" fmla="*/ 21 w 33"/>
                  <a:gd name="T47" fmla="*/ 4 h 33"/>
                  <a:gd name="T48" fmla="*/ 19 w 33"/>
                  <a:gd name="T49" fmla="*/ 4 h 33"/>
                  <a:gd name="T50" fmla="*/ 19 w 33"/>
                  <a:gd name="T51" fmla="*/ 1 h 33"/>
                  <a:gd name="T52" fmla="*/ 17 w 33"/>
                  <a:gd name="T53" fmla="*/ 0 h 33"/>
                  <a:gd name="T54" fmla="*/ 11 w 33"/>
                  <a:gd name="T55" fmla="*/ 1 h 33"/>
                  <a:gd name="T56" fmla="*/ 10 w 33"/>
                  <a:gd name="T57" fmla="*/ 2 h 33"/>
                  <a:gd name="T58" fmla="*/ 10 w 33"/>
                  <a:gd name="T59" fmla="*/ 5 h 33"/>
                  <a:gd name="T60" fmla="*/ 9 w 33"/>
                  <a:gd name="T61" fmla="*/ 6 h 33"/>
                  <a:gd name="T62" fmla="*/ 9 w 33"/>
                  <a:gd name="T63" fmla="*/ 6 h 33"/>
                  <a:gd name="T64" fmla="*/ 8 w 33"/>
                  <a:gd name="T65" fmla="*/ 7 h 33"/>
                  <a:gd name="T66" fmla="*/ 8 w 33"/>
                  <a:gd name="T67" fmla="*/ 7 h 33"/>
                  <a:gd name="T68" fmla="*/ 7 w 33"/>
                  <a:gd name="T69" fmla="*/ 8 h 33"/>
                  <a:gd name="T70" fmla="*/ 4 w 33"/>
                  <a:gd name="T71" fmla="*/ 7 h 33"/>
                  <a:gd name="T72" fmla="*/ 3 w 33"/>
                  <a:gd name="T73" fmla="*/ 8 h 33"/>
                  <a:gd name="T74" fmla="*/ 0 w 33"/>
                  <a:gd name="T75" fmla="*/ 14 h 33"/>
                  <a:gd name="T76" fmla="*/ 1 w 33"/>
                  <a:gd name="T77" fmla="*/ 15 h 33"/>
                  <a:gd name="T78" fmla="*/ 3 w 33"/>
                  <a:gd name="T79" fmla="*/ 17 h 33"/>
                  <a:gd name="T80" fmla="*/ 4 w 33"/>
                  <a:gd name="T81" fmla="*/ 18 h 33"/>
                  <a:gd name="T82" fmla="*/ 4 w 33"/>
                  <a:gd name="T83" fmla="*/ 20 h 33"/>
                  <a:gd name="T84" fmla="*/ 4 w 33"/>
                  <a:gd name="T85" fmla="*/ 21 h 33"/>
                  <a:gd name="T86" fmla="*/ 2 w 33"/>
                  <a:gd name="T87" fmla="*/ 23 h 33"/>
                  <a:gd name="T88" fmla="*/ 2 w 33"/>
                  <a:gd name="T89" fmla="*/ 24 h 33"/>
                  <a:gd name="T90" fmla="*/ 6 w 33"/>
                  <a:gd name="T91" fmla="*/ 29 h 33"/>
                  <a:gd name="T92" fmla="*/ 8 w 33"/>
                  <a:gd name="T93" fmla="*/ 30 h 33"/>
                  <a:gd name="T94" fmla="*/ 10 w 33"/>
                  <a:gd name="T95" fmla="*/ 28 h 33"/>
                  <a:gd name="T96" fmla="*/ 11 w 33"/>
                  <a:gd name="T97" fmla="*/ 28 h 33"/>
                  <a:gd name="T98" fmla="*/ 13 w 33"/>
                  <a:gd name="T99" fmla="*/ 29 h 33"/>
                  <a:gd name="T100" fmla="*/ 14 w 33"/>
                  <a:gd name="T101" fmla="*/ 30 h 33"/>
                  <a:gd name="T102" fmla="*/ 15 w 33"/>
                  <a:gd name="T103" fmla="*/ 32 h 33"/>
                  <a:gd name="T104" fmla="*/ 16 w 33"/>
                  <a:gd name="T10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33">
                    <a:moveTo>
                      <a:pt x="16" y="33"/>
                    </a:moveTo>
                    <a:cubicBezTo>
                      <a:pt x="18" y="33"/>
                      <a:pt x="20" y="33"/>
                      <a:pt x="22" y="32"/>
                    </a:cubicBezTo>
                    <a:cubicBezTo>
                      <a:pt x="23" y="32"/>
                      <a:pt x="23" y="32"/>
                      <a:pt x="23" y="31"/>
                    </a:cubicBezTo>
                    <a:cubicBezTo>
                      <a:pt x="23" y="30"/>
                      <a:pt x="23" y="29"/>
                      <a:pt x="23" y="28"/>
                    </a:cubicBezTo>
                    <a:cubicBezTo>
                      <a:pt x="23" y="28"/>
                      <a:pt x="24" y="28"/>
                      <a:pt x="24" y="28"/>
                    </a:cubicBezTo>
                    <a:cubicBezTo>
                      <a:pt x="24" y="28"/>
                      <a:pt x="24" y="28"/>
                      <a:pt x="24" y="28"/>
                    </a:cubicBezTo>
                    <a:cubicBezTo>
                      <a:pt x="25" y="27"/>
                      <a:pt x="25" y="27"/>
                      <a:pt x="26" y="26"/>
                    </a:cubicBezTo>
                    <a:cubicBezTo>
                      <a:pt x="26" y="26"/>
                      <a:pt x="26" y="26"/>
                      <a:pt x="26" y="26"/>
                    </a:cubicBezTo>
                    <a:cubicBezTo>
                      <a:pt x="26" y="26"/>
                      <a:pt x="26" y="26"/>
                      <a:pt x="27" y="26"/>
                    </a:cubicBezTo>
                    <a:cubicBezTo>
                      <a:pt x="27" y="26"/>
                      <a:pt x="28" y="26"/>
                      <a:pt x="29" y="26"/>
                    </a:cubicBezTo>
                    <a:cubicBezTo>
                      <a:pt x="30" y="26"/>
                      <a:pt x="30" y="26"/>
                      <a:pt x="31" y="26"/>
                    </a:cubicBezTo>
                    <a:cubicBezTo>
                      <a:pt x="31" y="24"/>
                      <a:pt x="32" y="22"/>
                      <a:pt x="33" y="20"/>
                    </a:cubicBezTo>
                    <a:cubicBezTo>
                      <a:pt x="33" y="19"/>
                      <a:pt x="33" y="19"/>
                      <a:pt x="32" y="18"/>
                    </a:cubicBezTo>
                    <a:cubicBezTo>
                      <a:pt x="31" y="18"/>
                      <a:pt x="30" y="17"/>
                      <a:pt x="30" y="17"/>
                    </a:cubicBezTo>
                    <a:cubicBezTo>
                      <a:pt x="30" y="17"/>
                      <a:pt x="30" y="16"/>
                      <a:pt x="30" y="16"/>
                    </a:cubicBezTo>
                    <a:cubicBezTo>
                      <a:pt x="30" y="15"/>
                      <a:pt x="30" y="15"/>
                      <a:pt x="29" y="14"/>
                    </a:cubicBezTo>
                    <a:cubicBezTo>
                      <a:pt x="29" y="13"/>
                      <a:pt x="29" y="13"/>
                      <a:pt x="29" y="13"/>
                    </a:cubicBezTo>
                    <a:cubicBezTo>
                      <a:pt x="30" y="12"/>
                      <a:pt x="30" y="12"/>
                      <a:pt x="31" y="11"/>
                    </a:cubicBezTo>
                    <a:cubicBezTo>
                      <a:pt x="32" y="10"/>
                      <a:pt x="32" y="10"/>
                      <a:pt x="31" y="9"/>
                    </a:cubicBezTo>
                    <a:cubicBezTo>
                      <a:pt x="27" y="4"/>
                      <a:pt x="27" y="4"/>
                      <a:pt x="27" y="4"/>
                    </a:cubicBezTo>
                    <a:cubicBezTo>
                      <a:pt x="27" y="4"/>
                      <a:pt x="26" y="4"/>
                      <a:pt x="26" y="4"/>
                    </a:cubicBezTo>
                    <a:cubicBezTo>
                      <a:pt x="25" y="5"/>
                      <a:pt x="24" y="5"/>
                      <a:pt x="23" y="5"/>
                    </a:cubicBezTo>
                    <a:cubicBezTo>
                      <a:pt x="23" y="5"/>
                      <a:pt x="23" y="5"/>
                      <a:pt x="22" y="5"/>
                    </a:cubicBezTo>
                    <a:cubicBezTo>
                      <a:pt x="22" y="5"/>
                      <a:pt x="21" y="5"/>
                      <a:pt x="21" y="4"/>
                    </a:cubicBezTo>
                    <a:cubicBezTo>
                      <a:pt x="20" y="4"/>
                      <a:pt x="20" y="4"/>
                      <a:pt x="19" y="4"/>
                    </a:cubicBezTo>
                    <a:cubicBezTo>
                      <a:pt x="19" y="3"/>
                      <a:pt x="19" y="2"/>
                      <a:pt x="19" y="1"/>
                    </a:cubicBezTo>
                    <a:cubicBezTo>
                      <a:pt x="18" y="1"/>
                      <a:pt x="18" y="0"/>
                      <a:pt x="17" y="0"/>
                    </a:cubicBezTo>
                    <a:cubicBezTo>
                      <a:pt x="15" y="1"/>
                      <a:pt x="13" y="1"/>
                      <a:pt x="11" y="1"/>
                    </a:cubicBezTo>
                    <a:cubicBezTo>
                      <a:pt x="11" y="1"/>
                      <a:pt x="10" y="2"/>
                      <a:pt x="10" y="2"/>
                    </a:cubicBezTo>
                    <a:cubicBezTo>
                      <a:pt x="10" y="4"/>
                      <a:pt x="10" y="5"/>
                      <a:pt x="10" y="5"/>
                    </a:cubicBezTo>
                    <a:cubicBezTo>
                      <a:pt x="10" y="6"/>
                      <a:pt x="10" y="6"/>
                      <a:pt x="9" y="6"/>
                    </a:cubicBezTo>
                    <a:cubicBezTo>
                      <a:pt x="9" y="6"/>
                      <a:pt x="9" y="6"/>
                      <a:pt x="9" y="6"/>
                    </a:cubicBezTo>
                    <a:cubicBezTo>
                      <a:pt x="9" y="6"/>
                      <a:pt x="8" y="7"/>
                      <a:pt x="8" y="7"/>
                    </a:cubicBezTo>
                    <a:cubicBezTo>
                      <a:pt x="8" y="7"/>
                      <a:pt x="8" y="7"/>
                      <a:pt x="8" y="7"/>
                    </a:cubicBezTo>
                    <a:cubicBezTo>
                      <a:pt x="8" y="8"/>
                      <a:pt x="7" y="8"/>
                      <a:pt x="7" y="8"/>
                    </a:cubicBezTo>
                    <a:cubicBezTo>
                      <a:pt x="6" y="8"/>
                      <a:pt x="5" y="8"/>
                      <a:pt x="4" y="7"/>
                    </a:cubicBezTo>
                    <a:cubicBezTo>
                      <a:pt x="4" y="7"/>
                      <a:pt x="3" y="7"/>
                      <a:pt x="3" y="8"/>
                    </a:cubicBezTo>
                    <a:cubicBezTo>
                      <a:pt x="2" y="10"/>
                      <a:pt x="1" y="12"/>
                      <a:pt x="0" y="14"/>
                    </a:cubicBezTo>
                    <a:cubicBezTo>
                      <a:pt x="0" y="14"/>
                      <a:pt x="1" y="15"/>
                      <a:pt x="1" y="15"/>
                    </a:cubicBezTo>
                    <a:cubicBezTo>
                      <a:pt x="2" y="16"/>
                      <a:pt x="3" y="16"/>
                      <a:pt x="3" y="17"/>
                    </a:cubicBezTo>
                    <a:cubicBezTo>
                      <a:pt x="4" y="17"/>
                      <a:pt x="4" y="17"/>
                      <a:pt x="4" y="18"/>
                    </a:cubicBezTo>
                    <a:cubicBezTo>
                      <a:pt x="4" y="18"/>
                      <a:pt x="4" y="19"/>
                      <a:pt x="4" y="20"/>
                    </a:cubicBezTo>
                    <a:cubicBezTo>
                      <a:pt x="4" y="20"/>
                      <a:pt x="4" y="21"/>
                      <a:pt x="4" y="21"/>
                    </a:cubicBezTo>
                    <a:cubicBezTo>
                      <a:pt x="4" y="21"/>
                      <a:pt x="3" y="22"/>
                      <a:pt x="2" y="23"/>
                    </a:cubicBezTo>
                    <a:cubicBezTo>
                      <a:pt x="2" y="23"/>
                      <a:pt x="2" y="24"/>
                      <a:pt x="2" y="24"/>
                    </a:cubicBezTo>
                    <a:cubicBezTo>
                      <a:pt x="6" y="29"/>
                      <a:pt x="6" y="29"/>
                      <a:pt x="6" y="29"/>
                    </a:cubicBezTo>
                    <a:cubicBezTo>
                      <a:pt x="6" y="30"/>
                      <a:pt x="7" y="30"/>
                      <a:pt x="8" y="30"/>
                    </a:cubicBezTo>
                    <a:cubicBezTo>
                      <a:pt x="9" y="29"/>
                      <a:pt x="10" y="28"/>
                      <a:pt x="10" y="28"/>
                    </a:cubicBezTo>
                    <a:cubicBezTo>
                      <a:pt x="10" y="28"/>
                      <a:pt x="11" y="28"/>
                      <a:pt x="11" y="28"/>
                    </a:cubicBezTo>
                    <a:cubicBezTo>
                      <a:pt x="12" y="29"/>
                      <a:pt x="12" y="29"/>
                      <a:pt x="13" y="29"/>
                    </a:cubicBezTo>
                    <a:cubicBezTo>
                      <a:pt x="13" y="29"/>
                      <a:pt x="14" y="29"/>
                      <a:pt x="14" y="30"/>
                    </a:cubicBezTo>
                    <a:cubicBezTo>
                      <a:pt x="14" y="30"/>
                      <a:pt x="14" y="31"/>
                      <a:pt x="15" y="32"/>
                    </a:cubicBezTo>
                    <a:cubicBezTo>
                      <a:pt x="15" y="33"/>
                      <a:pt x="15" y="33"/>
                      <a:pt x="16" y="33"/>
                    </a:cubicBez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6">
                <a:extLst>
                  <a:ext uri="{FF2B5EF4-FFF2-40B4-BE49-F238E27FC236}">
                    <a16:creationId xmlns:a16="http://schemas.microsoft.com/office/drawing/2014/main" id="{89DE2D21-1077-49C7-AEFE-5945591059D3}"/>
                  </a:ext>
                </a:extLst>
              </p:cNvPr>
              <p:cNvSpPr>
                <a:spLocks/>
              </p:cNvSpPr>
              <p:nvPr/>
            </p:nvSpPr>
            <p:spPr bwMode="auto">
              <a:xfrm>
                <a:off x="5392738" y="835026"/>
                <a:ext cx="74613" cy="71438"/>
              </a:xfrm>
              <a:custGeom>
                <a:avLst/>
                <a:gdLst>
                  <a:gd name="T0" fmla="*/ 16 w 22"/>
                  <a:gd name="T1" fmla="*/ 20 h 21"/>
                  <a:gd name="T2" fmla="*/ 21 w 22"/>
                  <a:gd name="T3" fmla="*/ 13 h 21"/>
                  <a:gd name="T4" fmla="*/ 18 w 22"/>
                  <a:gd name="T5" fmla="*/ 4 h 21"/>
                  <a:gd name="T6" fmla="*/ 18 w 22"/>
                  <a:gd name="T7" fmla="*/ 3 h 21"/>
                  <a:gd name="T8" fmla="*/ 18 w 22"/>
                  <a:gd name="T9" fmla="*/ 3 h 21"/>
                  <a:gd name="T10" fmla="*/ 12 w 22"/>
                  <a:gd name="T11" fmla="*/ 1 h 21"/>
                  <a:gd name="T12" fmla="*/ 1 w 22"/>
                  <a:gd name="T13" fmla="*/ 10 h 21"/>
                  <a:gd name="T14" fmla="*/ 10 w 22"/>
                  <a:gd name="T15" fmla="*/ 21 h 21"/>
                  <a:gd name="T16" fmla="*/ 16 w 22"/>
                  <a:gd name="T17"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1">
                    <a:moveTo>
                      <a:pt x="16" y="20"/>
                    </a:moveTo>
                    <a:cubicBezTo>
                      <a:pt x="19" y="18"/>
                      <a:pt x="19" y="13"/>
                      <a:pt x="21" y="13"/>
                    </a:cubicBezTo>
                    <a:cubicBezTo>
                      <a:pt x="21" y="13"/>
                      <a:pt x="22" y="8"/>
                      <a:pt x="18" y="4"/>
                    </a:cubicBezTo>
                    <a:cubicBezTo>
                      <a:pt x="18" y="4"/>
                      <a:pt x="18" y="3"/>
                      <a:pt x="18" y="3"/>
                    </a:cubicBezTo>
                    <a:cubicBezTo>
                      <a:pt x="18" y="3"/>
                      <a:pt x="18" y="3"/>
                      <a:pt x="18" y="3"/>
                    </a:cubicBezTo>
                    <a:cubicBezTo>
                      <a:pt x="16" y="1"/>
                      <a:pt x="14" y="1"/>
                      <a:pt x="12" y="1"/>
                    </a:cubicBezTo>
                    <a:cubicBezTo>
                      <a:pt x="6" y="0"/>
                      <a:pt x="1" y="4"/>
                      <a:pt x="1" y="10"/>
                    </a:cubicBezTo>
                    <a:cubicBezTo>
                      <a:pt x="0" y="15"/>
                      <a:pt x="4" y="20"/>
                      <a:pt x="10" y="21"/>
                    </a:cubicBezTo>
                    <a:cubicBezTo>
                      <a:pt x="12" y="21"/>
                      <a:pt x="14" y="21"/>
                      <a:pt x="16" y="20"/>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029187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38D6C-12CF-48EE-A4E3-E13CD85E5EB3}"/>
              </a:ext>
            </a:extLst>
          </p:cNvPr>
          <p:cNvSpPr>
            <a:spLocks noGrp="1"/>
          </p:cNvSpPr>
          <p:nvPr>
            <p:ph type="title"/>
          </p:nvPr>
        </p:nvSpPr>
        <p:spPr/>
        <p:txBody>
          <a:bodyPr/>
          <a:lstStyle/>
          <a:p>
            <a:r>
              <a:rPr lang="nl-NL" dirty="0"/>
              <a:t>Align-items</a:t>
            </a:r>
            <a:endParaRPr lang="en-US" dirty="0"/>
          </a:p>
        </p:txBody>
      </p:sp>
      <p:sp>
        <p:nvSpPr>
          <p:cNvPr id="3" name="Text Placeholder 2">
            <a:extLst>
              <a:ext uri="{FF2B5EF4-FFF2-40B4-BE49-F238E27FC236}">
                <a16:creationId xmlns:a16="http://schemas.microsoft.com/office/drawing/2014/main" id="{7B69A821-DF6A-4F8C-B1C7-FFA5D297D6A0}"/>
              </a:ext>
            </a:extLst>
          </p:cNvPr>
          <p:cNvSpPr>
            <a:spLocks noGrp="1"/>
          </p:cNvSpPr>
          <p:nvPr>
            <p:ph type="body" sz="quarter" idx="10"/>
          </p:nvPr>
        </p:nvSpPr>
        <p:spPr>
          <a:xfrm>
            <a:off x="227348" y="1268761"/>
            <a:ext cx="11700000" cy="5012792"/>
          </a:xfrm>
        </p:spPr>
        <p:txBody>
          <a:bodyPr/>
          <a:lstStyle/>
          <a:p>
            <a:endParaRPr lang="en-US" dirty="0"/>
          </a:p>
        </p:txBody>
      </p:sp>
      <p:pic>
        <p:nvPicPr>
          <p:cNvPr id="6" name="Picture 5">
            <a:extLst>
              <a:ext uri="{FF2B5EF4-FFF2-40B4-BE49-F238E27FC236}">
                <a16:creationId xmlns:a16="http://schemas.microsoft.com/office/drawing/2014/main" id="{1644A53C-234F-41CC-A068-6F0F74AE0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6" y="922603"/>
            <a:ext cx="8532011" cy="5358949"/>
          </a:xfrm>
          <a:prstGeom prst="rect">
            <a:avLst/>
          </a:prstGeom>
        </p:spPr>
      </p:pic>
      <p:cxnSp>
        <p:nvCxnSpPr>
          <p:cNvPr id="8" name="Straight Connector 7">
            <a:extLst>
              <a:ext uri="{FF2B5EF4-FFF2-40B4-BE49-F238E27FC236}">
                <a16:creationId xmlns:a16="http://schemas.microsoft.com/office/drawing/2014/main" id="{B1726A24-CAE9-4498-93CF-7CAFDC448A79}"/>
              </a:ext>
            </a:extLst>
          </p:cNvPr>
          <p:cNvCxnSpPr>
            <a:cxnSpLocks/>
          </p:cNvCxnSpPr>
          <p:nvPr/>
        </p:nvCxnSpPr>
        <p:spPr>
          <a:xfrm>
            <a:off x="2351584" y="5517232"/>
            <a:ext cx="18722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3379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81FE2EE4-55EF-4CFA-86A2-C2460F4324DA}"/>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24972</TotalTime>
  <Words>493</Words>
  <Application>Microsoft Office PowerPoint</Application>
  <PresentationFormat>Widescreen</PresentationFormat>
  <Paragraphs>174</Paragraphs>
  <Slides>22</Slides>
  <Notes>0</Notes>
  <HiddenSlides>0</HiddenSlides>
  <MMClips>0</MMClips>
  <ScaleCrop>false</ScaleCrop>
  <HeadingPairs>
    <vt:vector size="8" baseType="variant">
      <vt:variant>
        <vt:lpstr>Fonts Used</vt:lpstr>
      </vt:variant>
      <vt:variant>
        <vt:i4>3</vt:i4>
      </vt:variant>
      <vt:variant>
        <vt:lpstr>Theme</vt:lpstr>
      </vt:variant>
      <vt:variant>
        <vt:i4>4</vt:i4>
      </vt:variant>
      <vt:variant>
        <vt:lpstr>Embedded OLE Servers</vt:lpstr>
      </vt:variant>
      <vt:variant>
        <vt:i4>1</vt:i4>
      </vt:variant>
      <vt:variant>
        <vt:lpstr>Slide Titles</vt:lpstr>
      </vt:variant>
      <vt:variant>
        <vt:i4>22</vt:i4>
      </vt:variant>
    </vt:vector>
  </HeadingPairs>
  <TitlesOfParts>
    <vt:vector size="30" baseType="lpstr">
      <vt:lpstr>Arial</vt:lpstr>
      <vt:lpstr>Verdana</vt:lpstr>
      <vt:lpstr>Wingdings</vt:lpstr>
      <vt:lpstr>Capgemini Master</vt:lpstr>
      <vt:lpstr>Section break</vt:lpstr>
      <vt:lpstr>Cover options</vt:lpstr>
      <vt:lpstr>Final slides</vt:lpstr>
      <vt:lpstr>think-cell Slide</vt:lpstr>
      <vt:lpstr>PowerPoint Presentation</vt:lpstr>
      <vt:lpstr>What Flexbox is &amp; why we need it</vt:lpstr>
      <vt:lpstr>Browser Support</vt:lpstr>
      <vt:lpstr>Flex Container</vt:lpstr>
      <vt:lpstr>Flex-direction</vt:lpstr>
      <vt:lpstr>Justify-content</vt:lpstr>
      <vt:lpstr>Justify-content</vt:lpstr>
      <vt:lpstr>Align-items</vt:lpstr>
      <vt:lpstr>Align-items</vt:lpstr>
      <vt:lpstr>Flex wrap</vt:lpstr>
      <vt:lpstr>Flex-wrap</vt:lpstr>
      <vt:lpstr>Align content</vt:lpstr>
      <vt:lpstr>Align content</vt:lpstr>
      <vt:lpstr>Container and items properties</vt:lpstr>
      <vt:lpstr>Flex-grow</vt:lpstr>
      <vt:lpstr>Flex-shrink</vt:lpstr>
      <vt:lpstr>Flex-basis</vt:lpstr>
      <vt:lpstr>Understanding of flex</vt:lpstr>
      <vt:lpstr>Order</vt:lpstr>
      <vt:lpstr>Align-self</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Andreyeva, Maria</dc:creator>
  <cp:lastModifiedBy>Andreyeva, Maria</cp:lastModifiedBy>
  <cp:revision>43</cp:revision>
  <dcterms:created xsi:type="dcterms:W3CDTF">2019-10-06T10:42:06Z</dcterms:created>
  <dcterms:modified xsi:type="dcterms:W3CDTF">2019-11-02T18:58:00Z</dcterms:modified>
</cp:coreProperties>
</file>