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0b901350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0b901350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0b90135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0b90135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0b90135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0b90135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5584a91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5584a91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emtech.com/company/press/Semtech-LoRa-Technology-Tracks-Location-of-Endangered-Black-Rhinos-in-Africa" TargetMode="External"/><Relationship Id="rId4" Type="http://schemas.openxmlformats.org/officeDocument/2006/relationships/hyperlink" Target="https://www.fastcompany.com/90355176/in-this-rhino-internet-of-things-rhinos-wear-gps-trackers-in-their-horns" TargetMode="External"/><Relationship Id="rId5" Type="http://schemas.openxmlformats.org/officeDocument/2006/relationships/hyperlink" Target="https://www.savetherhino.org/thorny-issues/legal-trade-in-rhino-hor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7475"/>
            <a:ext cx="8520600" cy="95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saveWildLife inRealTime</a:t>
            </a:r>
            <a:endParaRPr/>
          </a:p>
        </p:txBody>
      </p:sp>
      <p:sp>
        <p:nvSpPr>
          <p:cNvPr id="55" name="Google Shape;55;p13"/>
          <p:cNvSpPr txBox="1"/>
          <p:nvPr>
            <p:ph type="ctrTitle"/>
          </p:nvPr>
        </p:nvSpPr>
        <p:spPr>
          <a:xfrm>
            <a:off x="476725" y="1852200"/>
            <a:ext cx="8520600" cy="319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sz="2400">
                <a:solidFill>
                  <a:srgbClr val="274E13"/>
                </a:solidFill>
              </a:rPr>
              <a:t>Imagine a world where potential poachers protect wildlife</a:t>
            </a:r>
            <a:endParaRPr/>
          </a:p>
        </p:txBody>
      </p:sp>
      <p:pic>
        <p:nvPicPr>
          <p:cNvPr id="56" name="Google Shape;56;p13"/>
          <p:cNvPicPr preferRelativeResize="0"/>
          <p:nvPr/>
        </p:nvPicPr>
        <p:blipFill>
          <a:blip r:embed="rId3">
            <a:alphaModFix/>
          </a:blip>
          <a:stretch>
            <a:fillRect/>
          </a:stretch>
        </p:blipFill>
        <p:spPr>
          <a:xfrm>
            <a:off x="1550200" y="1121300"/>
            <a:ext cx="6167025" cy="345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388700" y="1072175"/>
            <a:ext cx="8755200" cy="4071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2800"/>
              </a:spcBef>
              <a:spcAft>
                <a:spcPts val="0"/>
              </a:spcAft>
              <a:buClr>
                <a:srgbClr val="444444"/>
              </a:buClr>
              <a:buSzPts val="1800"/>
              <a:buAutoNum type="arabicPeriod"/>
            </a:pPr>
            <a:r>
              <a:rPr lang="en" sz="1800">
                <a:solidFill>
                  <a:srgbClr val="444444"/>
                </a:solidFill>
                <a:highlight>
                  <a:srgbClr val="FFFFFF"/>
                </a:highlight>
              </a:rPr>
              <a:t> Rhino/Elephant de-horning ; so that poachers have less interest in the animal, and Legalize the trading of ivory/rhino horn😈</a:t>
            </a:r>
            <a:endParaRPr sz="1800">
              <a:solidFill>
                <a:srgbClr val="444444"/>
              </a:solidFill>
              <a:highlight>
                <a:srgbClr val="FFFFFF"/>
              </a:highlight>
            </a:endParaRPr>
          </a:p>
          <a:p>
            <a:pPr indent="-342900" lvl="0" marL="457200" rtl="0" algn="l">
              <a:lnSpc>
                <a:spcPct val="115000"/>
              </a:lnSpc>
              <a:spcBef>
                <a:spcPts val="0"/>
              </a:spcBef>
              <a:spcAft>
                <a:spcPts val="0"/>
              </a:spcAft>
              <a:buClr>
                <a:srgbClr val="444444"/>
              </a:buClr>
              <a:buSzPts val="1800"/>
              <a:buAutoNum type="arabicPeriod"/>
            </a:pPr>
            <a:r>
              <a:rPr lang="en" sz="1800">
                <a:solidFill>
                  <a:srgbClr val="444444"/>
                </a:solidFill>
                <a:highlight>
                  <a:srgbClr val="FFFFFF"/>
                </a:highlight>
              </a:rPr>
              <a:t>Train more anti-poaching rangers, </a:t>
            </a:r>
            <a:endParaRPr sz="1800">
              <a:solidFill>
                <a:srgbClr val="444444"/>
              </a:solidFill>
              <a:highlight>
                <a:srgbClr val="FFFFFF"/>
              </a:highlight>
            </a:endParaRPr>
          </a:p>
          <a:p>
            <a:pPr indent="-342900" lvl="0" marL="457200" rtl="0" algn="l">
              <a:lnSpc>
                <a:spcPct val="115000"/>
              </a:lnSpc>
              <a:spcBef>
                <a:spcPts val="0"/>
              </a:spcBef>
              <a:spcAft>
                <a:spcPts val="0"/>
              </a:spcAft>
              <a:buClr>
                <a:srgbClr val="444444"/>
              </a:buClr>
              <a:buSzPts val="1800"/>
              <a:buAutoNum type="arabicPeriod"/>
            </a:pPr>
            <a:r>
              <a:rPr lang="en" sz="1800">
                <a:solidFill>
                  <a:srgbClr val="545454"/>
                </a:solidFill>
                <a:highlight>
                  <a:srgbClr val="FFFFFF"/>
                </a:highlight>
              </a:rPr>
              <a:t>Implanted LoRaWAN(</a:t>
            </a:r>
            <a:r>
              <a:rPr lang="en" sz="1400">
                <a:solidFill>
                  <a:srgbClr val="545454"/>
                </a:solidFill>
                <a:highlight>
                  <a:srgbClr val="FFFFFF"/>
                </a:highlight>
              </a:rPr>
              <a:t>long-range30km wide area network</a:t>
            </a:r>
            <a:r>
              <a:rPr lang="en" sz="1800">
                <a:solidFill>
                  <a:srgbClr val="545454"/>
                </a:solidFill>
                <a:highlight>
                  <a:srgbClr val="FFFFFF"/>
                </a:highlight>
              </a:rPr>
              <a:t>) -equipped sensors directly into the horns of </a:t>
            </a:r>
            <a:r>
              <a:rPr b="1" lang="en" sz="1800">
                <a:solidFill>
                  <a:srgbClr val="6A6A6A"/>
                </a:solidFill>
                <a:highlight>
                  <a:srgbClr val="FFFFFF"/>
                </a:highlight>
              </a:rPr>
              <a:t>endangered</a:t>
            </a:r>
            <a:r>
              <a:rPr lang="en" sz="1800">
                <a:solidFill>
                  <a:srgbClr val="545454"/>
                </a:solidFill>
                <a:highlight>
                  <a:srgbClr val="FFFFFF"/>
                </a:highlight>
              </a:rPr>
              <a:t> </a:t>
            </a:r>
            <a:r>
              <a:rPr b="1" lang="en" sz="1800">
                <a:solidFill>
                  <a:srgbClr val="6A6A6A"/>
                </a:solidFill>
                <a:highlight>
                  <a:srgbClr val="FFFFFF"/>
                </a:highlight>
              </a:rPr>
              <a:t>rhinos</a:t>
            </a:r>
            <a:r>
              <a:rPr lang="en" sz="1800">
                <a:solidFill>
                  <a:srgbClr val="545454"/>
                </a:solidFill>
                <a:highlight>
                  <a:srgbClr val="FFFFFF"/>
                </a:highlight>
              </a:rPr>
              <a:t>, accurately monitor the activities of the </a:t>
            </a:r>
            <a:r>
              <a:rPr b="1" lang="en" sz="1800">
                <a:solidFill>
                  <a:srgbClr val="6A6A6A"/>
                </a:solidFill>
                <a:highlight>
                  <a:srgbClr val="FFFFFF"/>
                </a:highlight>
              </a:rPr>
              <a:t>rhinos</a:t>
            </a:r>
            <a:r>
              <a:rPr lang="en" sz="1800">
                <a:solidFill>
                  <a:srgbClr val="545454"/>
                </a:solidFill>
                <a:highlight>
                  <a:srgbClr val="FFFFFF"/>
                </a:highlight>
              </a:rPr>
              <a:t> and keep them safe from poachers.</a:t>
            </a:r>
            <a:endParaRPr sz="1800">
              <a:solidFill>
                <a:srgbClr val="545454"/>
              </a:solidFill>
              <a:highlight>
                <a:srgbClr val="FFFFFF"/>
              </a:highlight>
            </a:endParaRPr>
          </a:p>
          <a:p>
            <a:pPr indent="0" lvl="0" marL="457200" rtl="0" algn="l">
              <a:lnSpc>
                <a:spcPct val="115000"/>
              </a:lnSpc>
              <a:spcBef>
                <a:spcPts val="2800"/>
              </a:spcBef>
              <a:spcAft>
                <a:spcPts val="0"/>
              </a:spcAft>
              <a:buNone/>
            </a:pPr>
            <a:r>
              <a:t/>
            </a:r>
            <a:endParaRPr sz="1800">
              <a:solidFill>
                <a:srgbClr val="545454"/>
              </a:solidFill>
              <a:highlight>
                <a:srgbClr val="FFFFFF"/>
              </a:highlight>
            </a:endParaRPr>
          </a:p>
          <a:p>
            <a:pPr indent="0" lvl="0" marL="457200" rtl="0" algn="l">
              <a:lnSpc>
                <a:spcPct val="115000"/>
              </a:lnSpc>
              <a:spcBef>
                <a:spcPts val="2800"/>
              </a:spcBef>
              <a:spcAft>
                <a:spcPts val="0"/>
              </a:spcAft>
              <a:buNone/>
            </a:pPr>
            <a:r>
              <a:t/>
            </a:r>
            <a:endParaRPr sz="1800">
              <a:solidFill>
                <a:srgbClr val="1155CC"/>
              </a:solidFill>
              <a:highlight>
                <a:srgbClr val="FFFFFF"/>
              </a:highlight>
            </a:endParaRPr>
          </a:p>
          <a:p>
            <a:pPr indent="0" lvl="0" marL="457200" rtl="0" algn="l">
              <a:lnSpc>
                <a:spcPct val="115000"/>
              </a:lnSpc>
              <a:spcBef>
                <a:spcPts val="2800"/>
              </a:spcBef>
              <a:spcAft>
                <a:spcPts val="0"/>
              </a:spcAft>
              <a:buNone/>
            </a:pPr>
            <a:r>
              <a:t/>
            </a:r>
            <a:endParaRPr i="1" sz="1800">
              <a:solidFill>
                <a:srgbClr val="444444"/>
              </a:solidFill>
              <a:highlight>
                <a:srgbClr val="FFFFFF"/>
              </a:highlight>
            </a:endParaRPr>
          </a:p>
          <a:p>
            <a:pPr indent="0" lvl="0" marL="457200" rtl="0" algn="l">
              <a:lnSpc>
                <a:spcPct val="115000"/>
              </a:lnSpc>
              <a:spcBef>
                <a:spcPts val="2800"/>
              </a:spcBef>
              <a:spcAft>
                <a:spcPts val="0"/>
              </a:spcAft>
              <a:buNone/>
            </a:pPr>
            <a:r>
              <a:t/>
            </a:r>
            <a:endParaRPr i="1" sz="1350">
              <a:solidFill>
                <a:srgbClr val="444444"/>
              </a:solidFill>
              <a:highlight>
                <a:srgbClr val="FFFFFF"/>
              </a:highlight>
            </a:endParaRPr>
          </a:p>
        </p:txBody>
      </p:sp>
      <p:sp>
        <p:nvSpPr>
          <p:cNvPr id="62" name="Google Shape;62;p14"/>
          <p:cNvSpPr txBox="1"/>
          <p:nvPr>
            <p:ph type="ctrTitle"/>
          </p:nvPr>
        </p:nvSpPr>
        <p:spPr>
          <a:xfrm>
            <a:off x="311700" y="143975"/>
            <a:ext cx="8520600" cy="928200"/>
          </a:xfrm>
          <a:prstGeom prst="rect">
            <a:avLst/>
          </a:prstGeom>
        </p:spPr>
        <p:txBody>
          <a:bodyPr anchorCtr="0" anchor="b" bIns="91425" lIns="91425" spcFirstLastPara="1" rIns="91425" wrap="square" tIns="91425">
            <a:noAutofit/>
          </a:bodyPr>
          <a:lstStyle/>
          <a:p>
            <a:pPr indent="0" lvl="0" marL="0" rtl="0" algn="l">
              <a:lnSpc>
                <a:spcPct val="115000"/>
              </a:lnSpc>
              <a:spcBef>
                <a:spcPts val="2800"/>
              </a:spcBef>
              <a:spcAft>
                <a:spcPts val="0"/>
              </a:spcAft>
              <a:buClr>
                <a:schemeClr val="dk1"/>
              </a:buClr>
              <a:buSzPts val="1100"/>
              <a:buFont typeface="Arial"/>
              <a:buNone/>
            </a:pPr>
            <a:r>
              <a:rPr lang="en" sz="2800">
                <a:solidFill>
                  <a:srgbClr val="B45F06"/>
                </a:solidFill>
              </a:rPr>
              <a:t>Background:</a:t>
            </a:r>
            <a:r>
              <a:rPr lang="en" sz="1800">
                <a:solidFill>
                  <a:srgbClr val="B45F06"/>
                </a:solidFill>
              </a:rPr>
              <a:t> </a:t>
            </a:r>
            <a:r>
              <a:rPr i="1" lang="en" sz="1800">
                <a:solidFill>
                  <a:srgbClr val="B45F06"/>
                </a:solidFill>
                <a:highlight>
                  <a:srgbClr val="FFFFFF"/>
                </a:highlight>
              </a:rPr>
              <a:t>Possible ways to stop poaching are;</a:t>
            </a:r>
            <a:endParaRPr sz="1800">
              <a:solidFill>
                <a:srgbClr val="B45F06"/>
              </a:solidFill>
            </a:endParaRPr>
          </a:p>
        </p:txBody>
      </p:sp>
      <p:pic>
        <p:nvPicPr>
          <p:cNvPr id="63" name="Google Shape;63;p14"/>
          <p:cNvPicPr preferRelativeResize="0"/>
          <p:nvPr/>
        </p:nvPicPr>
        <p:blipFill>
          <a:blip r:embed="rId3">
            <a:alphaModFix/>
          </a:blip>
          <a:stretch>
            <a:fillRect/>
          </a:stretch>
        </p:blipFill>
        <p:spPr>
          <a:xfrm>
            <a:off x="5319425" y="3079075"/>
            <a:ext cx="3660274" cy="206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B45F06"/>
                </a:solidFill>
              </a:rPr>
              <a:t>Problem Statement and Main Objective</a:t>
            </a:r>
            <a:endParaRPr i="1">
              <a:solidFill>
                <a:srgbClr val="B45F06"/>
              </a:solidFill>
            </a:endParaRPr>
          </a:p>
        </p:txBody>
      </p:sp>
      <p:sp>
        <p:nvSpPr>
          <p:cNvPr id="69" name="Google Shape;69;p15"/>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
                <a:solidFill>
                  <a:srgbClr val="444444"/>
                </a:solidFill>
                <a:highlight>
                  <a:schemeClr val="lt1"/>
                </a:highlight>
              </a:rPr>
              <a:t>Fact is, wildlife trafficking is tackled to poverty. So how about motivate poachers and locals with tokens if they can identify and help capture these criminals.    </a:t>
            </a:r>
            <a:r>
              <a:rPr i="1" lang="en">
                <a:solidFill>
                  <a:srgbClr val="1155CC"/>
                </a:solidFill>
                <a:highlight>
                  <a:schemeClr val="lt1"/>
                </a:highlight>
              </a:rPr>
              <a:t>~Basis to our solution ~</a:t>
            </a:r>
            <a:endParaRPr i="1">
              <a:solidFill>
                <a:srgbClr val="1155CC"/>
              </a:solidFill>
              <a:highlight>
                <a:schemeClr val="lt1"/>
              </a:highlight>
            </a:endParaRPr>
          </a:p>
          <a:p>
            <a:pPr indent="0" lvl="0" marL="0" rtl="0" algn="l">
              <a:spcBef>
                <a:spcPts val="2800"/>
              </a:spcBef>
              <a:spcAft>
                <a:spcPts val="0"/>
              </a:spcAft>
              <a:buNone/>
            </a:pPr>
            <a:r>
              <a:t/>
            </a:r>
            <a:endParaRPr i="1">
              <a:solidFill>
                <a:srgbClr val="1155CC"/>
              </a:solidFill>
              <a:highlight>
                <a:schemeClr val="lt1"/>
              </a:highlight>
            </a:endParaRPr>
          </a:p>
        </p:txBody>
      </p:sp>
      <p:pic>
        <p:nvPicPr>
          <p:cNvPr id="70" name="Google Shape;70;p15"/>
          <p:cNvPicPr preferRelativeResize="0"/>
          <p:nvPr/>
        </p:nvPicPr>
        <p:blipFill>
          <a:blip r:embed="rId3">
            <a:alphaModFix/>
          </a:blip>
          <a:stretch>
            <a:fillRect/>
          </a:stretch>
        </p:blipFill>
        <p:spPr>
          <a:xfrm>
            <a:off x="2995125" y="2115275"/>
            <a:ext cx="5762726" cy="3028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2445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system works(</a:t>
            </a:r>
            <a:r>
              <a:rPr lang="en" sz="1800">
                <a:solidFill>
                  <a:schemeClr val="dk2"/>
                </a:solidFill>
              </a:rPr>
              <a:t>Web App</a:t>
            </a:r>
            <a:r>
              <a:rPr lang="en"/>
              <a:t>)</a:t>
            </a:r>
            <a:endParaRPr/>
          </a:p>
        </p:txBody>
      </p:sp>
      <p:sp>
        <p:nvSpPr>
          <p:cNvPr id="76" name="Google Shape;76;p16"/>
          <p:cNvSpPr txBox="1"/>
          <p:nvPr>
            <p:ph idx="1" type="body"/>
          </p:nvPr>
        </p:nvSpPr>
        <p:spPr>
          <a:xfrm>
            <a:off x="311700" y="954775"/>
            <a:ext cx="8520600" cy="41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locals(people around game parks) will have access to the online system and </a:t>
            </a:r>
            <a:r>
              <a:rPr b="1" lang="en"/>
              <a:t>toll free number</a:t>
            </a:r>
            <a:r>
              <a:rPr lang="en"/>
              <a:t> to report poaching activities, with provision of uploading pics or videos in </a:t>
            </a:r>
            <a:r>
              <a:rPr b="1" lang="en"/>
              <a:t>RealTime</a:t>
            </a:r>
            <a:r>
              <a:rPr lang="en"/>
              <a:t>.  Responsible bodies(game rangers and police) are expected to act immediately on receipt of the poaching alert. After crime confirmation from Ranger, then a direct reward from the system is generated and the Informer’s wallet automatically credited.</a:t>
            </a:r>
            <a:endParaRPr/>
          </a:p>
          <a:p>
            <a:pPr indent="0" lvl="0" marL="457200" rtl="0" algn="l">
              <a:lnSpc>
                <a:spcPct val="115000"/>
              </a:lnSpc>
              <a:spcBef>
                <a:spcPts val="1600"/>
              </a:spcBef>
              <a:spcAft>
                <a:spcPts val="0"/>
              </a:spcAft>
              <a:buClr>
                <a:schemeClr val="dk1"/>
              </a:buClr>
              <a:buSzPts val="1100"/>
              <a:buFont typeface="Arial"/>
              <a:buNone/>
            </a:pPr>
            <a:r>
              <a:rPr b="1" lang="en"/>
              <a:t>N.B:</a:t>
            </a:r>
            <a:r>
              <a:rPr lang="en"/>
              <a:t>When this data is submitted by the Local/Ranger, a prompt requesting for donation is sent to all app users(tourists mostly). This money can partly be used to motivate the game rangers/locals that would have saved the animal or caught the criminals. But most importantly, this will create awareness to the public of how, when and why wildlife is poached and probably involve them in  this real time </a:t>
            </a:r>
            <a:r>
              <a:rPr b="1" lang="en"/>
              <a:t>MOVIE </a:t>
            </a:r>
            <a:r>
              <a:rPr lang="en"/>
              <a:t>of saving the animal.</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solution:</a:t>
            </a:r>
            <a:endParaRPr/>
          </a:p>
          <a:p>
            <a:pPr indent="0" lvl="0" marL="0" rtl="0" algn="l">
              <a:spcBef>
                <a:spcPts val="1600"/>
              </a:spcBef>
              <a:spcAft>
                <a:spcPts val="0"/>
              </a:spcAft>
              <a:buNone/>
            </a:pPr>
            <a:r>
              <a:rPr lang="en" u="sng">
                <a:solidFill>
                  <a:schemeClr val="hlink"/>
                </a:solidFill>
                <a:hlinkClick r:id="rId3"/>
              </a:rPr>
              <a:t>https://www.semtech.com/company/press/Semtech-LoRa-Technology-Tracks-Location-of-Endangered-Black-Rhinos-in-Africa</a:t>
            </a:r>
            <a:endParaRPr/>
          </a:p>
          <a:p>
            <a:pPr indent="0" lvl="0" marL="0" rtl="0" algn="l">
              <a:spcBef>
                <a:spcPts val="1600"/>
              </a:spcBef>
              <a:spcAft>
                <a:spcPts val="0"/>
              </a:spcAft>
              <a:buNone/>
            </a:pPr>
            <a:r>
              <a:rPr lang="en" u="sng">
                <a:solidFill>
                  <a:schemeClr val="hlink"/>
                </a:solidFill>
                <a:hlinkClick r:id="rId4"/>
              </a:rPr>
              <a:t>https://www.fastcompany.com/90355176/in-this-rhino-internet-of-things-rhinos-wear-gps-trackers-in-their-horns</a:t>
            </a:r>
            <a:endParaRPr/>
          </a:p>
          <a:p>
            <a:pPr indent="0" lvl="0" marL="0" rtl="0" algn="l">
              <a:spcBef>
                <a:spcPts val="1600"/>
              </a:spcBef>
              <a:spcAft>
                <a:spcPts val="0"/>
              </a:spcAft>
              <a:buNone/>
            </a:pPr>
            <a:r>
              <a:rPr lang="en"/>
              <a:t> Legal rhino horn trade:   </a:t>
            </a:r>
            <a:r>
              <a:rPr lang="en" u="sng">
                <a:solidFill>
                  <a:schemeClr val="hlink"/>
                </a:solidFill>
                <a:hlinkClick r:id="rId5"/>
              </a:rPr>
              <a:t>https://www.savetherhino.org/thorny-issues/legal-trade-in-rhino-horn/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