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6" r:id="rId4"/>
    <p:sldId id="267" r:id="rId5"/>
    <p:sldId id="271" r:id="rId6"/>
    <p:sldId id="272" r:id="rId7"/>
    <p:sldId id="257" r:id="rId8"/>
    <p:sldId id="259" r:id="rId9"/>
    <p:sldId id="260" r:id="rId10"/>
    <p:sldId id="269" r:id="rId11"/>
    <p:sldId id="261" r:id="rId12"/>
    <p:sldId id="270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34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s.noosphere.ru/xmlui/bitstream/handle/20.500.11925/714058/mosgaz-streets.csv?sequence=1&amp;isAllowed=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5DCFE-C038-5D19-8475-D994A322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Рынок заведений общественного питания Москвы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CE0D75-77EB-AC94-553D-C73AD31F7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Баранова Мария Дмитриевна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C5D9059-C1B7-D590-FA59-2DEAAD1F7C17}"/>
              </a:ext>
            </a:extLst>
          </p:cNvPr>
          <p:cNvSpPr txBox="1">
            <a:spLocks/>
          </p:cNvSpPr>
          <p:nvPr/>
        </p:nvSpPr>
        <p:spPr>
          <a:xfrm>
            <a:off x="1752849" y="1373194"/>
            <a:ext cx="8673427" cy="51187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Июль 2022</a:t>
            </a:r>
          </a:p>
        </p:txBody>
      </p:sp>
    </p:spTree>
    <p:extLst>
      <p:ext uri="{BB962C8B-B14F-4D97-AF65-F5344CB8AC3E}">
        <p14:creationId xmlns:p14="http://schemas.microsoft.com/office/powerpoint/2010/main" val="189616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E803-155D-626F-A822-19BDD6DC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Доля сетевых заведений внутри каждого типа объектов в %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7468372-918F-5483-D38F-FFC341FF7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636380"/>
            <a:ext cx="6281738" cy="23572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F296D8-BB15-A4BE-0F55-5BB19A2E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44" y="1965736"/>
            <a:ext cx="6226999" cy="187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4B265-E79B-6A33-8420-C0179B5B7780}"/>
              </a:ext>
            </a:extLst>
          </p:cNvPr>
          <p:cNvSpPr txBox="1"/>
          <p:nvPr/>
        </p:nvSpPr>
        <p:spPr>
          <a:xfrm>
            <a:off x="5076370" y="4428348"/>
            <a:ext cx="6281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Для сетей заведений общественного питания наиболее характерные заведения - кафе, предприятие быстрого обслуживания, ресторан, высокая доля сетевых заведений внутри типов объектов также наблюдается в магазинах (отдел кулинарии)</a:t>
            </a:r>
          </a:p>
        </p:txBody>
      </p:sp>
    </p:spTree>
    <p:extLst>
      <p:ext uri="{BB962C8B-B14F-4D97-AF65-F5344CB8AC3E}">
        <p14:creationId xmlns:p14="http://schemas.microsoft.com/office/powerpoint/2010/main" val="376677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1598B-B0D7-842B-B90A-DC186764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285012"/>
            <a:ext cx="3498979" cy="2456442"/>
          </a:xfrm>
        </p:spPr>
        <p:txBody>
          <a:bodyPr>
            <a:normAutofit/>
          </a:bodyPr>
          <a:lstStyle/>
          <a:p>
            <a:r>
              <a:rPr lang="ru-RU" sz="3000" dirty="0"/>
              <a:t>Графики среднего количества посадочных мест по типу заведений (для сетевых заведений)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11F1F-373C-D07C-280E-BE4528C7570B}"/>
              </a:ext>
            </a:extLst>
          </p:cNvPr>
          <p:cNvSpPr txBox="1"/>
          <p:nvPr/>
        </p:nvSpPr>
        <p:spPr>
          <a:xfrm>
            <a:off x="304138" y="5042118"/>
            <a:ext cx="49834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Для сетей заведений общественного питания наиболее характерные заведения - кафе, предприятие быстрого обслуживания, ресторан. На представленных графиках продемонстрировано, что для этих заведений наиболее характерно большое количество посадочных мест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CF44BF-B17C-EFC3-6388-33A416DE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32" y="430881"/>
            <a:ext cx="6705313" cy="2770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1FBAB3-E04C-4510-9C98-FC6416CB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73" y="3200882"/>
            <a:ext cx="4410629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7F8C2-2587-E3A5-D06B-B95FE85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Зависимость между количеством заведений и медианным количеством посадочных мест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69DF40-2F5D-AF4F-6FC1-060085D7E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20" y="1475346"/>
            <a:ext cx="7447808" cy="39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47BBD-B3A6-8E87-63C6-229D4B6B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800" dirty="0"/>
              <a:t>C</a:t>
            </a:r>
            <a:r>
              <a:rPr lang="ru-RU" sz="2800" dirty="0" err="1"/>
              <a:t>реднее</a:t>
            </a:r>
            <a:r>
              <a:rPr lang="ru-RU" sz="2800" dirty="0"/>
              <a:t> количество посадочных мест для каждого вида общественного питания в Москве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28B3-108E-4F1E-6052-F31029E5F415}"/>
              </a:ext>
            </a:extLst>
          </p:cNvPr>
          <p:cNvSpPr txBox="1"/>
          <p:nvPr/>
        </p:nvSpPr>
        <p:spPr>
          <a:xfrm>
            <a:off x="2869808" y="5664485"/>
            <a:ext cx="8032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Наибольшее количество посадочных мест представлено(соответственно) в столовых, ресторанах, буфетах, барах, кафе. Наименьшее количество посадочных мест представлено (соответственно) в отделах кулинарии в магазинах, закусочных, кафетериях.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52EA9-F9B4-D717-CEB6-C1C10CB2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57" y="574305"/>
            <a:ext cx="7235140" cy="48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8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2458C-2789-5C32-E703-7186AE63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Топ-10 улиц по количеству объектов общественного питания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93B9C-2256-A5A1-A0F8-85AF24D3849E}"/>
              </a:ext>
            </a:extLst>
          </p:cNvPr>
          <p:cNvSpPr txBox="1"/>
          <p:nvPr/>
        </p:nvSpPr>
        <p:spPr>
          <a:xfrm>
            <a:off x="2885440" y="5559052"/>
            <a:ext cx="770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Ожидаемо</a:t>
            </a:r>
            <a:r>
              <a:rPr lang="en-US" dirty="0"/>
              <a:t>, </a:t>
            </a:r>
            <a:r>
              <a:rPr lang="ru-RU" dirty="0"/>
              <a:t>в данный список попали самые крупные проспекты и улицы, которые пересекают несколько районов Москвы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180B5-607A-FD2F-1088-FB94982B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66" y="756335"/>
            <a:ext cx="7560944" cy="480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2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B4A21-19C1-EF2F-691E-4D50B22A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1" y="236897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Топ-10 улиц по количеству объектов общественного питания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F2B15-1CFE-FB5D-83CD-734AB8FBDD36}"/>
              </a:ext>
            </a:extLst>
          </p:cNvPr>
          <p:cNvSpPr txBox="1"/>
          <p:nvPr/>
        </p:nvSpPr>
        <p:spPr>
          <a:xfrm>
            <a:off x="0" y="5115071"/>
            <a:ext cx="56552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Так как многие улицы проходят через несколько районов Москвы - в выборку попали 36 районов, составляющих относительный центр Москвы (большинство районов находятся в пределах третьего транспортного кольца - одной из основных магистралей столицы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B914A7-5DDC-D37C-F038-C45DD548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379"/>
            <a:ext cx="4254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1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45D01-2E04-1F20-FCE4-244D7BCA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Районы Москвы</a:t>
            </a:r>
            <a:r>
              <a:rPr lang="en-US" sz="2800" dirty="0"/>
              <a:t>, </a:t>
            </a:r>
            <a:r>
              <a:rPr lang="ru-RU" sz="2800" dirty="0"/>
              <a:t>в которых находятся улицы с одним объектом общественного питания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946AD-50D1-E24C-43B2-ACA87CB2A7B0}"/>
              </a:ext>
            </a:extLst>
          </p:cNvPr>
          <p:cNvSpPr txBox="1"/>
          <p:nvPr/>
        </p:nvSpPr>
        <p:spPr>
          <a:xfrm>
            <a:off x="2638120" y="5924550"/>
            <a:ext cx="82166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Таганский район, Район Хамовники, Басманный район - районы с наибольшим количеством улиц с одним заведением общественного питания на улице.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C6ED553-0B9E-5C2F-30BD-953D6D06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76" y="718013"/>
            <a:ext cx="7096271" cy="53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9B9FB-B2D2-B580-1158-335CA8B4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Краткое описание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3D931-7068-C03E-9AE5-A9EBAEB9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Исследование перед открытием небольшого кафе в Москве. </a:t>
            </a:r>
          </a:p>
          <a:p>
            <a:pPr marL="0" indent="0" algn="just">
              <a:buNone/>
            </a:pPr>
            <a:r>
              <a:rPr lang="ru-RU" dirty="0"/>
              <a:t>Кафе оригинальное — гостей должны обслуживать роботы. Проект многообещающий, но дорогой.</a:t>
            </a:r>
          </a:p>
          <a:p>
            <a:pPr marL="0" indent="0" algn="just">
              <a:buNone/>
            </a:pPr>
            <a:r>
              <a:rPr lang="ru-RU" dirty="0"/>
              <a:t> Инвесторов интересует текущее положение дел на рынке — сможем ли мы снискать популярность на долгое время, когда все зеваки насмотрятся на роботов-официантов?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Источники данных</a:t>
            </a:r>
            <a:r>
              <a:rPr lang="en-US" b="1" dirty="0"/>
              <a:t>: </a:t>
            </a:r>
          </a:p>
          <a:p>
            <a:pPr marL="0" indent="0" algn="just">
              <a:buNone/>
            </a:pPr>
            <a:r>
              <a:rPr lang="ru-RU" dirty="0"/>
              <a:t>Таблица с данными </a:t>
            </a:r>
            <a:r>
              <a:rPr lang="en-US" dirty="0" err="1"/>
              <a:t>rest_data.csv</a:t>
            </a:r>
            <a:r>
              <a:rPr lang="en-US" dirty="0"/>
              <a:t>, </a:t>
            </a:r>
            <a:r>
              <a:rPr lang="ru-RU" dirty="0"/>
              <a:t>предоставленная </a:t>
            </a:r>
            <a:r>
              <a:rPr lang="en-US" dirty="0"/>
              <a:t>“</a:t>
            </a:r>
            <a:r>
              <a:rPr lang="ru-RU" dirty="0"/>
              <a:t>Яндекс Практикум</a:t>
            </a:r>
            <a:r>
              <a:rPr lang="en-US" dirty="0"/>
              <a:t>”, </a:t>
            </a:r>
            <a:r>
              <a:rPr lang="ru-RU" dirty="0"/>
              <a:t> данные о соответствии улиц районам по общедоступной ссылке </a:t>
            </a:r>
            <a:r>
              <a:rPr lang="en" dirty="0">
                <a:hlinkClick r:id="rId2"/>
              </a:rPr>
              <a:t>https://frs.noosphere.ru/xmlui/bitstream/handle/20.500.11925/714058/mosgaz-streets.csv?sequence=1&amp;isAllowed=y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Временные рамки исследования</a:t>
            </a:r>
            <a:r>
              <a:rPr lang="en-US" dirty="0"/>
              <a:t>: </a:t>
            </a:r>
            <a:r>
              <a:rPr lang="ru-RU" dirty="0"/>
              <a:t>Июль 2022</a:t>
            </a:r>
          </a:p>
        </p:txBody>
      </p:sp>
    </p:spTree>
    <p:extLst>
      <p:ext uri="{BB962C8B-B14F-4D97-AF65-F5344CB8AC3E}">
        <p14:creationId xmlns:p14="http://schemas.microsoft.com/office/powerpoint/2010/main" val="145563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AF99E-F10D-E749-FCFA-4FB80118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F1D15-1C97-79E7-E11A-D04DBE27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807" y="803186"/>
            <a:ext cx="7415867" cy="620252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Задачи исследования</a:t>
            </a:r>
            <a:r>
              <a:rPr lang="en-US" b="1" dirty="0"/>
              <a:t>: </a:t>
            </a:r>
          </a:p>
          <a:p>
            <a:pPr marL="0" indent="0" algn="just">
              <a:buNone/>
            </a:pPr>
            <a:r>
              <a:rPr lang="ru-RU" dirty="0"/>
              <a:t>Проведение анализа данных, ответ на следующие вопросы:</a:t>
            </a:r>
          </a:p>
          <a:p>
            <a:pPr algn="just"/>
            <a:r>
              <a:rPr lang="ru-RU" dirty="0"/>
              <a:t> Исследуйте соотношение видов объектов общественного питания по количеству. Постройте график.</a:t>
            </a:r>
          </a:p>
          <a:p>
            <a:pPr algn="just"/>
            <a:r>
              <a:rPr lang="ru-RU" dirty="0"/>
              <a:t> Исследуйте соотношение сетевых и несетевых заведений по количеству. Постройте график.</a:t>
            </a:r>
          </a:p>
          <a:p>
            <a:pPr algn="just"/>
            <a:r>
              <a:rPr lang="ru-RU" dirty="0"/>
              <a:t> Для какого вида объекта общественного питания характерно сетевое распространение?</a:t>
            </a:r>
          </a:p>
          <a:p>
            <a:pPr algn="just"/>
            <a:r>
              <a:rPr lang="ru-RU" dirty="0"/>
              <a:t> Что характерно для сетевых заведений: много заведений с небольшим числом посадочных мест в каждом или мало заведений с большим количеством посадочных мест?</a:t>
            </a:r>
          </a:p>
          <a:p>
            <a:pPr algn="just"/>
            <a:r>
              <a:rPr lang="ru-RU" dirty="0"/>
              <a:t> Для каждого вида объекта общественного питания опишите среднее количество посадочных мест. Какой вид предоставляет в среднем самое большое количество посадочных мест? Постройте графики.</a:t>
            </a:r>
          </a:p>
          <a:p>
            <a:pPr algn="just"/>
            <a:r>
              <a:rPr lang="ru-RU" dirty="0"/>
              <a:t> Выделите в отдельный столбец информацию об улице из столбца </a:t>
            </a:r>
            <a:r>
              <a:rPr lang="en" dirty="0"/>
              <a:t>address .</a:t>
            </a:r>
          </a:p>
          <a:p>
            <a:pPr algn="just"/>
            <a:r>
              <a:rPr lang="en" dirty="0"/>
              <a:t> </a:t>
            </a:r>
            <a:r>
              <a:rPr lang="ru-RU" dirty="0"/>
              <a:t>Постройте график топ-10 улиц по количеству объектов общественного питания. Воспользуйтесь внешней информацией и ответьте на вопрос — в каких районах Москвы находятся эти улицы?</a:t>
            </a:r>
          </a:p>
          <a:p>
            <a:pPr algn="just"/>
            <a:r>
              <a:rPr lang="ru-RU" dirty="0"/>
              <a:t> Найдите число улиц с одним объектом общественного питания. Воспользуйтесь внешней информацией и ответьте на вопрос — в каких районах Москвы находятся эти улицы?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4055-A772-DC79-2B07-E72995FA1603}"/>
              </a:ext>
            </a:extLst>
          </p:cNvPr>
          <p:cNvSpPr txBox="1"/>
          <p:nvPr/>
        </p:nvSpPr>
        <p:spPr>
          <a:xfrm>
            <a:off x="5301976" y="15685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cs typeface="Aldhabi" pitchFamily="2" charset="-78"/>
              </a:rPr>
              <a:t>Цель</a:t>
            </a:r>
            <a:r>
              <a:rPr lang="ru-RU" dirty="0">
                <a:cs typeface="Aldhabi" pitchFamily="2" charset="-78"/>
              </a:rPr>
              <a:t> - Исследование рынка на основе открытых данных о заведениях общественного питания в Москве.</a:t>
            </a:r>
          </a:p>
        </p:txBody>
      </p:sp>
    </p:spTree>
    <p:extLst>
      <p:ext uri="{BB962C8B-B14F-4D97-AF65-F5344CB8AC3E}">
        <p14:creationId xmlns:p14="http://schemas.microsoft.com/office/powerpoint/2010/main" val="4238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D6AA1-9990-E05D-9082-BA5E15BA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A5F74-7269-E9E4-1BE4-7DFC3BCC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b="1" dirty="0"/>
              <a:t>id </a:t>
            </a:r>
            <a:r>
              <a:rPr lang="en" dirty="0"/>
              <a:t>— </a:t>
            </a:r>
            <a:r>
              <a:rPr lang="ru-RU" dirty="0"/>
              <a:t>идентификатор объекта;</a:t>
            </a:r>
          </a:p>
          <a:p>
            <a:endParaRPr lang="ru-RU" dirty="0"/>
          </a:p>
          <a:p>
            <a:r>
              <a:rPr lang="en-US" b="1" dirty="0" err="1"/>
              <a:t>object_name</a:t>
            </a:r>
            <a:r>
              <a:rPr lang="en-US" b="1" dirty="0"/>
              <a:t> </a:t>
            </a:r>
            <a:r>
              <a:rPr lang="en" dirty="0"/>
              <a:t>— </a:t>
            </a:r>
            <a:r>
              <a:rPr lang="ru-RU" dirty="0"/>
              <a:t>название объекта общественного питания;</a:t>
            </a:r>
          </a:p>
          <a:p>
            <a:endParaRPr lang="ru-RU" dirty="0"/>
          </a:p>
          <a:p>
            <a:r>
              <a:rPr lang="en-US" b="1" dirty="0"/>
              <a:t>chain </a:t>
            </a:r>
            <a:r>
              <a:rPr lang="en" dirty="0"/>
              <a:t>— </a:t>
            </a:r>
            <a:r>
              <a:rPr lang="ru-RU" dirty="0"/>
              <a:t>сетевой ресторан;</a:t>
            </a:r>
          </a:p>
          <a:p>
            <a:endParaRPr lang="ru-RU" dirty="0"/>
          </a:p>
          <a:p>
            <a:r>
              <a:rPr lang="en-US" b="1" dirty="0" err="1"/>
              <a:t>object_type</a:t>
            </a:r>
            <a:r>
              <a:rPr lang="en-US" b="1" dirty="0"/>
              <a:t> </a:t>
            </a:r>
            <a:r>
              <a:rPr lang="en" dirty="0"/>
              <a:t>— </a:t>
            </a:r>
            <a:r>
              <a:rPr lang="ru-RU" dirty="0"/>
              <a:t>тип объекта общественного питания;</a:t>
            </a:r>
          </a:p>
          <a:p>
            <a:endParaRPr lang="ru-RU" dirty="0"/>
          </a:p>
          <a:p>
            <a:r>
              <a:rPr lang="en-US" b="1" dirty="0"/>
              <a:t>address </a:t>
            </a:r>
            <a:r>
              <a:rPr lang="en" dirty="0"/>
              <a:t>— </a:t>
            </a:r>
            <a:r>
              <a:rPr lang="ru-RU" dirty="0"/>
              <a:t>адрес;</a:t>
            </a:r>
          </a:p>
          <a:p>
            <a:endParaRPr lang="ru-RU" dirty="0"/>
          </a:p>
          <a:p>
            <a:r>
              <a:rPr lang="en-US" b="1" dirty="0"/>
              <a:t>number</a:t>
            </a:r>
            <a:r>
              <a:rPr lang="en-US" dirty="0"/>
              <a:t> </a:t>
            </a:r>
            <a:r>
              <a:rPr lang="en" dirty="0"/>
              <a:t>— </a:t>
            </a:r>
            <a:r>
              <a:rPr lang="ru-RU" dirty="0"/>
              <a:t>количество посадочных мест.</a:t>
            </a:r>
          </a:p>
        </p:txBody>
      </p:sp>
    </p:spTree>
    <p:extLst>
      <p:ext uri="{BB962C8B-B14F-4D97-AF65-F5344CB8AC3E}">
        <p14:creationId xmlns:p14="http://schemas.microsoft.com/office/powerpoint/2010/main" val="42713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F33F-55C3-BE3B-8D9B-0E870D3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13578-617C-18F8-F152-21A87690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0"/>
            <a:ext cx="6850033" cy="68580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Наиболее представленное заведение общественного питания - кафе, 39.7% значительно превышают показатели остальных типов. 2-й по представленности тип заведения общественного питания - столовая (16.8%), 3-й тип - ресторан (14.9%).</a:t>
            </a:r>
          </a:p>
          <a:p>
            <a:r>
              <a:rPr lang="ru-RU" dirty="0"/>
              <a:t>Для сетей заведений общественного питания наиболее характерные заведения - кафе, предприятие быстрого обслуживания, ресторан</a:t>
            </a:r>
          </a:p>
          <a:p>
            <a:r>
              <a:rPr lang="ru-RU" dirty="0"/>
              <a:t>Наибольшая конверсия по количеству сетевых заведений среди всех заведений выбранного типа наблюдается среди сетевых предприятий быстрого обслуживания, магазинов (отдел кулинарии), а также ресторанов и кафе.</a:t>
            </a:r>
          </a:p>
          <a:p>
            <a:r>
              <a:rPr lang="ru-RU" dirty="0"/>
              <a:t>Для сетей заведений общественного питания наиболее характерные заведения - кафе, предприятие быстрого обслуживания, ресторан, высокая доля сетевых заведений внутри типов объектов также наблюдается в магазинах (отдел кулинарии).</a:t>
            </a:r>
          </a:p>
          <a:p>
            <a:r>
              <a:rPr lang="ru-RU" dirty="0"/>
              <a:t>Среди сетей с большим количеством заведений в сети наиболее характерно порядка 45-85 посадочных мест в заведении.</a:t>
            </a:r>
          </a:p>
          <a:p>
            <a:r>
              <a:rPr lang="ru-RU" dirty="0"/>
              <a:t>Наибольшее количество посадочных мест представлено в ресторанах, кафе, предприятиях быстрого обслуживания, столовых. Наименьшее количество посадочных мест представлено в отделах кулинарии в магазинах, кафетериях, закусочных.</a:t>
            </a:r>
          </a:p>
          <a:p>
            <a:r>
              <a:rPr lang="ru-RU" dirty="0"/>
              <a:t>Топ-10 улиц и топ-36 районов, в которых располагаются эти улицы составляют относительный центр Москвы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2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0F42D-0475-A166-4BD5-013CDE62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A06C3-0301-5925-1613-0BB5820B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137920"/>
            <a:ext cx="6281873" cy="491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Рекомендации</a:t>
            </a:r>
            <a:r>
              <a:rPr lang="en-US" sz="2400" b="1" dirty="0"/>
              <a:t>:</a:t>
            </a:r>
          </a:p>
          <a:p>
            <a:r>
              <a:rPr lang="ru-RU" dirty="0"/>
              <a:t>Размещение кафе в центральных округах</a:t>
            </a:r>
            <a:r>
              <a:rPr lang="en-US" dirty="0"/>
              <a:t>, </a:t>
            </a:r>
            <a:r>
              <a:rPr lang="ru-RU" dirty="0"/>
              <a:t>которые составляют центр Москвы</a:t>
            </a:r>
          </a:p>
          <a:p>
            <a:r>
              <a:rPr lang="ru-RU" dirty="0"/>
              <a:t>45-80 посадочных мест (зависимо от количества необходимых роботов и окупаемости обслуживания, которую можно рассчитать при наличии необходимых данных),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04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1" name="Rectangle 114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16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468BF-D33F-1CE5-B287-2D4BF70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 sz="2800"/>
              <a:t>Круговая диаграмма для видов объектов общественного питания по количеству</a:t>
            </a: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D63973DD-08BD-76EB-C2B0-D202C93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Наиболее представленное заведение общественного питания - кафе, 39.7% значительно превышают показатели остальных типов. 2-й по представленности тип заведения общественного питания - столовая (16.8%), 3-й тип - ресторан (14.9%)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E111AE-4D68-DB97-D362-9C888614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276" y="509588"/>
            <a:ext cx="7164371" cy="33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6277C-E841-DFEF-422F-58F7734B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Соотношение сетевых и несетевых заведений в Москве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89CCEC-F272-52EE-1BDE-05E1E1867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452" y="406315"/>
            <a:ext cx="7174253" cy="4659912"/>
          </a:xfrm>
          <a:prstGeom prst="rect">
            <a:avLst/>
          </a:prstGeom>
        </p:spPr>
      </p:pic>
      <p:sp>
        <p:nvSpPr>
          <p:cNvPr id="5" name="Content Placeholder 85">
            <a:extLst>
              <a:ext uri="{FF2B5EF4-FFF2-40B4-BE49-F238E27FC236}">
                <a16:creationId xmlns:a16="http://schemas.microsoft.com/office/drawing/2014/main" id="{A5EAF4F0-AB98-640C-8684-70D7F8FC1153}"/>
              </a:ext>
            </a:extLst>
          </p:cNvPr>
          <p:cNvSpPr txBox="1">
            <a:spLocks/>
          </p:cNvSpPr>
          <p:nvPr/>
        </p:nvSpPr>
        <p:spPr>
          <a:xfrm>
            <a:off x="4839452" y="4806367"/>
            <a:ext cx="6281873" cy="1783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 исследуемой выборке представлено более 12000 несетевых заведений, в то время как в сети входят практически 3000 заведений.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0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E71F-CC53-C31B-1062-5E0F883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Доля сетевых заведений по видам объекта общественного питания</a:t>
            </a:r>
          </a:p>
        </p:txBody>
      </p:sp>
      <p:sp>
        <p:nvSpPr>
          <p:cNvPr id="9" name="Content Placeholder 85">
            <a:extLst>
              <a:ext uri="{FF2B5EF4-FFF2-40B4-BE49-F238E27FC236}">
                <a16:creationId xmlns:a16="http://schemas.microsoft.com/office/drawing/2014/main" id="{84D44C37-9687-44F9-43E6-92CB62C41C04}"/>
              </a:ext>
            </a:extLst>
          </p:cNvPr>
          <p:cNvSpPr txBox="1">
            <a:spLocks/>
          </p:cNvSpPr>
          <p:nvPr/>
        </p:nvSpPr>
        <p:spPr>
          <a:xfrm>
            <a:off x="3443508" y="5074023"/>
            <a:ext cx="6281873" cy="1783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Для сетей заведений общественного питания наиболее характерные заведения - кафе, предприятие быстрого обслуживания, ресторан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715E2A-3F6B-ED64-37FB-3B99098D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81" y="228600"/>
            <a:ext cx="7136732" cy="33584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C0C761C-F398-D8AA-DFC3-50D1F119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25" y="3156559"/>
            <a:ext cx="7208670" cy="21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3547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327</TotalTime>
  <Words>900</Words>
  <Application>Microsoft Macintosh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Атлас</vt:lpstr>
      <vt:lpstr>Рынок заведений общественного питания Москвы</vt:lpstr>
      <vt:lpstr>Краткое описание проекта </vt:lpstr>
      <vt:lpstr>Цель и задачи исследования</vt:lpstr>
      <vt:lpstr>Описание данных</vt:lpstr>
      <vt:lpstr>Общие выводы и рекомендации</vt:lpstr>
      <vt:lpstr>Общие выводы и рекомендации</vt:lpstr>
      <vt:lpstr>Круговая диаграмма для видов объектов общественного питания по количеству</vt:lpstr>
      <vt:lpstr>Соотношение сетевых и несетевых заведений в Москве</vt:lpstr>
      <vt:lpstr>Доля сетевых заведений по видам объекта общественного питания</vt:lpstr>
      <vt:lpstr>Доля сетевых заведений внутри каждого типа объектов в %</vt:lpstr>
      <vt:lpstr>Графики среднего количества посадочных мест по типу заведений (для сетевых заведений)</vt:lpstr>
      <vt:lpstr>Зависимость между количеством заведений и медианным количеством посадочных мест</vt:lpstr>
      <vt:lpstr>Cреднее количество посадочных мест для каждого вида общественного питания в Москве</vt:lpstr>
      <vt:lpstr>Топ-10 улиц по количеству объектов общественного питания</vt:lpstr>
      <vt:lpstr>Топ-10 улиц по количеству объектов общественного питания</vt:lpstr>
      <vt:lpstr>Районы Москвы, в которых находятся улицы с одним объектом общественного питания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Сенашенко Мария Дмитриевна</dc:creator>
  <cp:lastModifiedBy>Сенашенко Мария Дмитриевна</cp:lastModifiedBy>
  <cp:revision>4</cp:revision>
  <dcterms:created xsi:type="dcterms:W3CDTF">2022-07-21T07:13:35Z</dcterms:created>
  <dcterms:modified xsi:type="dcterms:W3CDTF">2022-07-27T08:16:22Z</dcterms:modified>
</cp:coreProperties>
</file>