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5143500" type="screen16x9"/>
  <p:notesSz cx="6858000" cy="9144000"/>
  <p:embeddedFontLst>
    <p:embeddedFont>
      <p:font typeface="Fira Mono" panose="020B0604020202020204" charset="0"/>
      <p:regular r:id="rId25"/>
      <p:bold r:id="rId26"/>
    </p:embeddedFont>
    <p:embeddedFont>
      <p:font typeface="Montserrat" panose="020B0604020202020204" charset="0"/>
      <p:regular r:id="rId27"/>
      <p:bold r:id="rId28"/>
      <p:italic r:id="rId29"/>
      <p:boldItalic r:id="rId30"/>
    </p:embeddedFont>
    <p:embeddedFont>
      <p:font typeface="Montserrat Medium" panose="020B0604020202020204" charset="0"/>
      <p:regular r:id="rId31"/>
      <p:bold r:id="rId32"/>
      <p:italic r:id="rId33"/>
      <p:boldItalic r:id="rId34"/>
    </p:embeddedFont>
    <p:embeddedFont>
      <p:font typeface="Montserrat SemiBold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>
        <p:guide orient="horz" pos="7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1b4931c7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41b4931c7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41b4931c7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41b4931c77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1b4931c77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41b4931c77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1b4931c77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41b4931c77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1b4931c7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41b4931c7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fa872340e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fa872340e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1b4931c77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41b4931c77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1b4931c77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41b4931c77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41b4931c77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41b4931c77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1b4931c77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41b4931c77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3fa872340e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3fa872340e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fa872340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3fa872340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406688a437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406688a437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1b4931c7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41b4931c7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fa872340e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fa872340e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9c86a93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9c86a93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41b4931c7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41b4931c7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1b4931c7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41b4931c7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1b4931c7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1b4931c7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1b4931c7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1b4931c7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287600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BLANK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BLANK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TITLE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Estados</a:t>
            </a:r>
            <a:endParaRPr/>
          </a:p>
        </p:txBody>
      </p:sp>
      <p:sp>
        <p:nvSpPr>
          <p:cNvPr id="225" name="Google Shape;225;p26"/>
          <p:cNvSpPr txBox="1">
            <a:spLocks noGrp="1"/>
          </p:cNvSpPr>
          <p:nvPr>
            <p:ph type="body" idx="1"/>
          </p:nvPr>
        </p:nvSpPr>
        <p:spPr>
          <a:xfrm>
            <a:off x="311700" y="1284125"/>
            <a:ext cx="84510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u="sng"/>
              <a:t>Trabajar con GIT</a:t>
            </a:r>
            <a:r>
              <a:rPr lang="es"/>
              <a:t> es un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proceso cíclico</a:t>
            </a:r>
            <a:r>
              <a:rPr lang="es"/>
              <a:t> donde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pasaremos</a:t>
            </a:r>
            <a:r>
              <a:rPr lang="es"/>
              <a:t> por </a:t>
            </a:r>
            <a:r>
              <a:rPr lang="es" b="1"/>
              <a:t>los 3 estados</a:t>
            </a:r>
            <a:r>
              <a:rPr lang="es"/>
              <a:t> </a:t>
            </a:r>
            <a:r>
              <a:rPr lang="es" u="sng"/>
              <a:t>contínuamente</a:t>
            </a:r>
            <a:r>
              <a:rPr lang="es"/>
              <a:t> y </a:t>
            </a:r>
            <a:r>
              <a:rPr lang="es">
                <a:highlight>
                  <a:srgbClr val="F8C823"/>
                </a:highlight>
              </a:rPr>
              <a:t>una vez registrada una nueva versión</a:t>
            </a:r>
            <a:r>
              <a:rPr lang="es"/>
              <a:t> de nuestro código, </a:t>
            </a:r>
            <a:r>
              <a:rPr lang="es" b="1">
                <a:solidFill>
                  <a:srgbClr val="7685E6"/>
                </a:solidFill>
              </a:rPr>
              <a:t>volveremos al estado inicial </a:t>
            </a:r>
            <a:r>
              <a:rPr lang="es" b="1"/>
              <a:t>“working directory”</a:t>
            </a:r>
            <a:r>
              <a:rPr lang="es"/>
              <a:t>.</a:t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677539" y="2438714"/>
            <a:ext cx="2386200" cy="410700"/>
          </a:xfrm>
          <a:prstGeom prst="rect">
            <a:avLst/>
          </a:prstGeom>
          <a:solidFill>
            <a:srgbClr val="E15BB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6"/>
          <p:cNvSpPr/>
          <p:nvPr/>
        </p:nvSpPr>
        <p:spPr>
          <a:xfrm>
            <a:off x="614624" y="2407275"/>
            <a:ext cx="2386200" cy="410700"/>
          </a:xfrm>
          <a:prstGeom prst="rect">
            <a:avLst/>
          </a:prstGeom>
          <a:solidFill>
            <a:srgbClr val="7685E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 txBox="1">
            <a:spLocks noGrp="1"/>
          </p:cNvSpPr>
          <p:nvPr>
            <p:ph type="body" idx="1"/>
          </p:nvPr>
        </p:nvSpPr>
        <p:spPr>
          <a:xfrm>
            <a:off x="614624" y="2407323"/>
            <a:ext cx="2386200" cy="410700"/>
          </a:xfrm>
          <a:prstGeom prst="rect">
            <a:avLst/>
          </a:prstGeom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WORKING DIRECTORY</a:t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3328340" y="3172428"/>
            <a:ext cx="2519700" cy="410700"/>
          </a:xfrm>
          <a:prstGeom prst="rect">
            <a:avLst/>
          </a:prstGeom>
          <a:solidFill>
            <a:srgbClr val="377BC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3261899" y="3140979"/>
            <a:ext cx="2519700" cy="410700"/>
          </a:xfrm>
          <a:prstGeom prst="rect">
            <a:avLst/>
          </a:prstGeom>
          <a:solidFill>
            <a:srgbClr val="FF8B3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body" idx="1"/>
          </p:nvPr>
        </p:nvSpPr>
        <p:spPr>
          <a:xfrm>
            <a:off x="3261899" y="3141027"/>
            <a:ext cx="2519700" cy="404400"/>
          </a:xfrm>
          <a:prstGeom prst="rect">
            <a:avLst/>
          </a:prstGeom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STAGE</a:t>
            </a:r>
            <a:endParaRPr sz="991">
              <a:solidFill>
                <a:srgbClr val="F9F9F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6241168" y="3793582"/>
            <a:ext cx="2591100" cy="411000"/>
          </a:xfrm>
          <a:prstGeom prst="rect">
            <a:avLst/>
          </a:prstGeom>
          <a:solidFill>
            <a:srgbClr val="F8C82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6172848" y="3762118"/>
            <a:ext cx="2591100" cy="411000"/>
          </a:xfrm>
          <a:prstGeom prst="rect">
            <a:avLst/>
          </a:prstGeom>
          <a:solidFill>
            <a:srgbClr val="E15BB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body" idx="1"/>
          </p:nvPr>
        </p:nvSpPr>
        <p:spPr>
          <a:xfrm>
            <a:off x="6172848" y="3762032"/>
            <a:ext cx="2591100" cy="411000"/>
          </a:xfrm>
          <a:prstGeom prst="rect">
            <a:avLst/>
          </a:prstGeom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REPOSITORY</a:t>
            </a:r>
            <a:endParaRPr>
              <a:solidFill>
                <a:srgbClr val="F9F9F9"/>
              </a:solidFill>
            </a:endParaRPr>
          </a:p>
        </p:txBody>
      </p:sp>
      <p:cxnSp>
        <p:nvCxnSpPr>
          <p:cNvPr id="235" name="Google Shape;235;p26"/>
          <p:cNvCxnSpPr>
            <a:stCxn id="228" idx="2"/>
            <a:endCxn id="231" idx="1"/>
          </p:cNvCxnSpPr>
          <p:nvPr/>
        </p:nvCxnSpPr>
        <p:spPr>
          <a:xfrm rot="-5400000" flipH="1">
            <a:off x="2272124" y="2353623"/>
            <a:ext cx="525300" cy="1454100"/>
          </a:xfrm>
          <a:prstGeom prst="bentConnector2">
            <a:avLst/>
          </a:prstGeom>
          <a:noFill/>
          <a:ln w="28575" cap="flat" cmpd="sng">
            <a:solidFill>
              <a:srgbClr val="7685E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26"/>
          <p:cNvCxnSpPr>
            <a:stCxn id="231" idx="3"/>
            <a:endCxn id="234" idx="0"/>
          </p:cNvCxnSpPr>
          <p:nvPr/>
        </p:nvCxnSpPr>
        <p:spPr>
          <a:xfrm>
            <a:off x="5781599" y="3343227"/>
            <a:ext cx="1686900" cy="418800"/>
          </a:xfrm>
          <a:prstGeom prst="bentConnector2">
            <a:avLst/>
          </a:prstGeom>
          <a:noFill/>
          <a:ln w="28575" cap="flat" cmpd="sng">
            <a:solidFill>
              <a:srgbClr val="FF8B3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26"/>
          <p:cNvSpPr txBox="1"/>
          <p:nvPr/>
        </p:nvSpPr>
        <p:spPr>
          <a:xfrm>
            <a:off x="952834" y="3404130"/>
            <a:ext cx="23091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rgbClr val="F9F9F9"/>
                </a:solidFill>
                <a:highlight>
                  <a:schemeClr val="dk2"/>
                </a:highlight>
                <a:latin typeface="Fira Mono"/>
                <a:ea typeface="Fira Mono"/>
                <a:cs typeface="Fira Mono"/>
                <a:sym typeface="Fira Mono"/>
              </a:rPr>
              <a:t>git add .</a:t>
            </a:r>
            <a:endParaRPr sz="1300" dirty="0">
              <a:solidFill>
                <a:srgbClr val="F9F9F9"/>
              </a:solidFill>
              <a:highlight>
                <a:schemeClr val="dk2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 dirty="0">
                <a:solidFill>
                  <a:srgbClr val="F9F9F9"/>
                </a:solidFill>
                <a:highlight>
                  <a:schemeClr val="dk2"/>
                </a:highlight>
                <a:latin typeface="Fira Mono"/>
                <a:ea typeface="Fira Mono"/>
                <a:cs typeface="Fira Mono"/>
                <a:sym typeface="Fira Mono"/>
              </a:rPr>
              <a:t>git add </a:t>
            </a:r>
            <a:r>
              <a:rPr lang="es" sz="1300" i="1" dirty="0">
                <a:solidFill>
                  <a:srgbClr val="F9F9F9"/>
                </a:solidFill>
                <a:highlight>
                  <a:schemeClr val="dk2"/>
                </a:highlight>
                <a:latin typeface="Fira Mono"/>
                <a:ea typeface="Fira Mono"/>
                <a:cs typeface="Fira Mono"/>
                <a:sym typeface="Fira Mono"/>
              </a:rPr>
              <a:t>nombreArchivo</a:t>
            </a:r>
            <a:endParaRPr sz="1300" i="1" dirty="0">
              <a:solidFill>
                <a:srgbClr val="F9F9F9"/>
              </a:solidFill>
              <a:highlight>
                <a:schemeClr val="dk2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6172848" y="2756077"/>
            <a:ext cx="2591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rgbClr val="F9F9F9"/>
                </a:solidFill>
                <a:highlight>
                  <a:schemeClr val="dk2"/>
                </a:highlight>
                <a:latin typeface="Fira Mono"/>
                <a:ea typeface="Fira Mono"/>
                <a:cs typeface="Fira Mono"/>
                <a:sym typeface="Fira Mono"/>
              </a:rPr>
              <a:t>git commit -m “</a:t>
            </a:r>
            <a:r>
              <a:rPr lang="es" sz="1300" i="1">
                <a:solidFill>
                  <a:srgbClr val="F9F9F9"/>
                </a:solidFill>
                <a:highlight>
                  <a:schemeClr val="dk2"/>
                </a:highlight>
                <a:latin typeface="Fira Mono"/>
                <a:ea typeface="Fira Mono"/>
                <a:cs typeface="Fira Mono"/>
                <a:sym typeface="Fira Mono"/>
              </a:rPr>
              <a:t>mensaje</a:t>
            </a:r>
            <a:r>
              <a:rPr lang="es" sz="1300">
                <a:solidFill>
                  <a:srgbClr val="F9F9F9"/>
                </a:solidFill>
                <a:highlight>
                  <a:schemeClr val="dk2"/>
                </a:highlight>
                <a:latin typeface="Fira Mono"/>
                <a:ea typeface="Fira Mono"/>
                <a:cs typeface="Fira Mono"/>
                <a:sym typeface="Fira Mono"/>
              </a:rPr>
              <a:t>”</a:t>
            </a:r>
            <a:endParaRPr sz="1300">
              <a:solidFill>
                <a:srgbClr val="F9F9F9"/>
              </a:solidFill>
              <a:highlight>
                <a:schemeClr val="dk2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cxnSp>
        <p:nvCxnSpPr>
          <p:cNvPr id="239" name="Google Shape;239;p26"/>
          <p:cNvCxnSpPr>
            <a:stCxn id="234" idx="2"/>
            <a:endCxn id="228" idx="1"/>
          </p:cNvCxnSpPr>
          <p:nvPr/>
        </p:nvCxnSpPr>
        <p:spPr>
          <a:xfrm rot="5400000" flipH="1">
            <a:off x="3261348" y="-34018"/>
            <a:ext cx="1560300" cy="6853800"/>
          </a:xfrm>
          <a:prstGeom prst="bentConnector4">
            <a:avLst>
              <a:gd name="adj1" fmla="val -15261"/>
              <a:gd name="adj2" fmla="val 103406"/>
            </a:avLst>
          </a:prstGeom>
          <a:noFill/>
          <a:ln w="28575" cap="flat" cmpd="sng">
            <a:solidFill>
              <a:srgbClr val="E15BBA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>
            <a:spLocks noGrp="1"/>
          </p:cNvSpPr>
          <p:nvPr>
            <p:ph type="body" idx="1"/>
          </p:nvPr>
        </p:nvSpPr>
        <p:spPr>
          <a:xfrm>
            <a:off x="311700" y="1678500"/>
            <a:ext cx="4500900" cy="25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</a:t>
            </a:r>
            <a:r>
              <a:rPr lang="es" b="1">
                <a:solidFill>
                  <a:srgbClr val="FF8B39"/>
                </a:solidFill>
              </a:rPr>
              <a:t>crear un repositorio de git</a:t>
            </a:r>
            <a:r>
              <a:rPr lang="es"/>
              <a:t> o al </a:t>
            </a:r>
            <a:r>
              <a:rPr lang="es" b="1">
                <a:solidFill>
                  <a:srgbClr val="7685E6"/>
                </a:solidFill>
              </a:rPr>
              <a:t>registrar una nueva versión</a:t>
            </a:r>
            <a:r>
              <a:rPr lang="es"/>
              <a:t>, nuestros </a:t>
            </a:r>
            <a:r>
              <a:rPr lang="es">
                <a:highlight>
                  <a:srgbClr val="F8C823"/>
                </a:highlight>
              </a:rPr>
              <a:t>archivos</a:t>
            </a:r>
            <a:r>
              <a:rPr lang="es"/>
              <a:t> se encontrarán en el </a:t>
            </a:r>
            <a:r>
              <a:rPr lang="es" u="sng"/>
              <a:t>Working Directory</a:t>
            </a:r>
            <a:r>
              <a:rPr lang="es"/>
              <a:t>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En el primer caso en posición de “untracked”</a:t>
            </a:r>
            <a:r>
              <a:rPr lang="es"/>
              <a:t> ya que GIT </a:t>
            </a:r>
            <a:r>
              <a:rPr lang="es" b="1"/>
              <a:t>no los conoce</a:t>
            </a:r>
            <a:r>
              <a:rPr lang="es"/>
              <a:t> y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en el segundo caso</a:t>
            </a:r>
            <a:r>
              <a:rPr lang="es"/>
              <a:t>, frente a cualquier cambio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se pondrán en posición de “modified”</a:t>
            </a:r>
            <a:r>
              <a:rPr lang="es"/>
              <a:t> el cual </a:t>
            </a:r>
            <a:r>
              <a:rPr lang="es" b="1"/>
              <a:t>indica que la versión actual</a:t>
            </a:r>
            <a:r>
              <a:rPr lang="es"/>
              <a:t> del archivo </a:t>
            </a:r>
            <a:r>
              <a:rPr lang="es" u="sng"/>
              <a:t>es diferente</a:t>
            </a:r>
            <a:r>
              <a:rPr lang="es"/>
              <a:t> </a:t>
            </a:r>
            <a:r>
              <a:rPr lang="es" b="1">
                <a:solidFill>
                  <a:srgbClr val="E15BBA"/>
                </a:solidFill>
              </a:rPr>
              <a:t>a la última</a:t>
            </a:r>
            <a:r>
              <a:rPr lang="es"/>
              <a:t> de la versión </a:t>
            </a:r>
            <a:r>
              <a:rPr lang="es" u="sng"/>
              <a:t>registrada</a:t>
            </a:r>
            <a:r>
              <a:rPr lang="es"/>
              <a:t>.</a:t>
            </a:r>
            <a:endParaRPr/>
          </a:p>
        </p:txBody>
      </p:sp>
      <p:sp>
        <p:nvSpPr>
          <p:cNvPr id="245" name="Google Shape;245;p2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ADD</a:t>
            </a:r>
            <a:endParaRPr/>
          </a:p>
        </p:txBody>
      </p:sp>
      <p:pic>
        <p:nvPicPr>
          <p:cNvPr id="246" name="Google Shape;2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750" y="1284113"/>
            <a:ext cx="4019550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7"/>
          <p:cNvSpPr txBox="1"/>
          <p:nvPr/>
        </p:nvSpPr>
        <p:spPr>
          <a:xfrm>
            <a:off x="4759875" y="3271775"/>
            <a:ext cx="41253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Para enviar esos cambios al stage y prepararlos para el commit, debemos usar el comando </a:t>
            </a: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git add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seguido del nombre del archivo o de un punto para agregar todos los cambios al stage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COMMIT</a:t>
            </a:r>
            <a:endParaRPr/>
          </a:p>
        </p:txBody>
      </p:sp>
      <p:sp>
        <p:nvSpPr>
          <p:cNvPr id="253" name="Google Shape;253;p28"/>
          <p:cNvSpPr txBox="1">
            <a:spLocks noGrp="1"/>
          </p:cNvSpPr>
          <p:nvPr>
            <p:ph type="body" idx="1"/>
          </p:nvPr>
        </p:nvSpPr>
        <p:spPr>
          <a:xfrm>
            <a:off x="311700" y="1284125"/>
            <a:ext cx="8695200" cy="15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Cada vez que establecemos un nuevo commit</a:t>
            </a:r>
            <a:r>
              <a:rPr lang="es"/>
              <a:t> mediante el comando </a:t>
            </a:r>
            <a:r>
              <a:rPr lang="es" sz="1300">
                <a:solidFill>
                  <a:srgbClr val="F9F9F9"/>
                </a:solidFill>
                <a:highlight>
                  <a:schemeClr val="dk2"/>
                </a:highlight>
                <a:latin typeface="Fira Mono"/>
                <a:ea typeface="Fira Mono"/>
                <a:cs typeface="Fira Mono"/>
                <a:sym typeface="Fira Mono"/>
              </a:rPr>
              <a:t>git commit -m “</a:t>
            </a:r>
            <a:r>
              <a:rPr lang="es" sz="1300" i="1">
                <a:solidFill>
                  <a:srgbClr val="F9F9F9"/>
                </a:solidFill>
                <a:highlight>
                  <a:schemeClr val="dk2"/>
                </a:highlight>
                <a:latin typeface="Fira Mono"/>
                <a:ea typeface="Fira Mono"/>
                <a:cs typeface="Fira Mono"/>
                <a:sym typeface="Fira Mono"/>
              </a:rPr>
              <a:t>mensaje</a:t>
            </a:r>
            <a:r>
              <a:rPr lang="es" sz="1300">
                <a:solidFill>
                  <a:srgbClr val="F9F9F9"/>
                </a:solidFill>
                <a:highlight>
                  <a:schemeClr val="dk2"/>
                </a:highlight>
                <a:latin typeface="Fira Mono"/>
                <a:ea typeface="Fira Mono"/>
                <a:cs typeface="Fira Mono"/>
                <a:sym typeface="Fira Mono"/>
              </a:rPr>
              <a:t>”</a:t>
            </a:r>
            <a:r>
              <a:rPr lang="es"/>
              <a:t>, </a:t>
            </a:r>
            <a:r>
              <a:rPr lang="es" u="sng"/>
              <a:t>creamos una nueva versión</a:t>
            </a:r>
            <a:r>
              <a:rPr lang="es"/>
              <a:t> de nuestro proyecto y </a:t>
            </a:r>
            <a:r>
              <a:rPr lang="es" b="1">
                <a:solidFill>
                  <a:srgbClr val="E15BBA"/>
                </a:solidFill>
              </a:rPr>
              <a:t>registramos los cambios en la línea de tiempo</a:t>
            </a:r>
            <a:r>
              <a:rPr lang="es"/>
              <a:t>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b="1"/>
              <a:t>GIT</a:t>
            </a:r>
            <a:r>
              <a:rPr lang="es"/>
              <a:t> se encarga de </a:t>
            </a:r>
            <a:r>
              <a:rPr lang="es" u="sng"/>
              <a:t>guardar esta información</a:t>
            </a:r>
            <a:r>
              <a:rPr lang="es"/>
              <a:t> para poder volver a versiones anteriores de nuestro código si fuera necesario.</a:t>
            </a:r>
            <a:endParaRPr/>
          </a:p>
        </p:txBody>
      </p:sp>
      <p:pic>
        <p:nvPicPr>
          <p:cNvPr id="254" name="Google Shape;2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00" y="2940813"/>
            <a:ext cx="7035023" cy="7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311700" y="3794200"/>
            <a:ext cx="84510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i="1">
                <a:solidFill>
                  <a:srgbClr val="F9F9F9"/>
                </a:solidFill>
                <a:highlight>
                  <a:srgbClr val="E15BBA"/>
                </a:highlight>
              </a:rPr>
              <a:t>Esta representación indica que hemos registrado 4 versiones sobre nuestra rama master o rama principal.</a:t>
            </a:r>
            <a:endParaRPr i="1">
              <a:solidFill>
                <a:srgbClr val="F9F9F9"/>
              </a:solidFill>
              <a:highlight>
                <a:srgbClr val="E15BBA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STATUS</a:t>
            </a:r>
            <a:endParaRPr/>
          </a:p>
        </p:txBody>
      </p:sp>
      <p:sp>
        <p:nvSpPr>
          <p:cNvPr id="261" name="Google Shape;261;p29"/>
          <p:cNvSpPr txBox="1">
            <a:spLocks noGrp="1"/>
          </p:cNvSpPr>
          <p:nvPr>
            <p:ph type="body" idx="1"/>
          </p:nvPr>
        </p:nvSpPr>
        <p:spPr>
          <a:xfrm>
            <a:off x="311700" y="2037800"/>
            <a:ext cx="4524900" cy="16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quisiéramos saber el estado de nuestros archivos</a:t>
            </a:r>
            <a:r>
              <a:rPr lang="es"/>
              <a:t>, si estos se </a:t>
            </a:r>
            <a:r>
              <a:rPr lang="es" u="sng"/>
              <a:t>encuentran en el WD</a:t>
            </a:r>
            <a:r>
              <a:rPr lang="es"/>
              <a:t> o </a:t>
            </a:r>
            <a:r>
              <a:rPr lang="es" u="sng"/>
              <a:t>en Stage</a:t>
            </a:r>
            <a:r>
              <a:rPr lang="es"/>
              <a:t>, entonces</a:t>
            </a:r>
            <a:r>
              <a:rPr lang="es" b="1">
                <a:solidFill>
                  <a:srgbClr val="E15BBA"/>
                </a:solidFill>
              </a:rPr>
              <a:t> podemos utilizar</a:t>
            </a:r>
            <a:r>
              <a:rPr lang="es"/>
              <a:t> el comando </a:t>
            </a: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git status</a:t>
            </a:r>
            <a:r>
              <a:rPr lang="es"/>
              <a:t> que </a:t>
            </a:r>
            <a:r>
              <a:rPr lang="es">
                <a:highlight>
                  <a:srgbClr val="F8C823"/>
                </a:highlight>
              </a:rPr>
              <a:t>nos devolverá una lista con el estado de cada cambio realizado</a:t>
            </a:r>
            <a:r>
              <a:rPr lang="es"/>
              <a:t>.</a:t>
            </a:r>
            <a:endParaRPr/>
          </a:p>
        </p:txBody>
      </p:sp>
      <p:pic>
        <p:nvPicPr>
          <p:cNvPr id="262" name="Google Shape;2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100" y="1602200"/>
            <a:ext cx="3942649" cy="25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</a:t>
            </a:r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body" idx="1"/>
          </p:nvPr>
        </p:nvSpPr>
        <p:spPr>
          <a:xfrm>
            <a:off x="311700" y="1284125"/>
            <a:ext cx="84510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u="sng"/>
              <a:t>Podemos ver todos los commits o versiones que hemos registrado</a:t>
            </a:r>
            <a:r>
              <a:rPr lang="es"/>
              <a:t> mediante el comando </a:t>
            </a: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git log</a:t>
            </a:r>
            <a:r>
              <a:rPr lang="es"/>
              <a:t> el cual </a:t>
            </a:r>
            <a:r>
              <a:rPr lang="es" b="1">
                <a:solidFill>
                  <a:srgbClr val="E15BBA"/>
                </a:solidFill>
              </a:rPr>
              <a:t>nos entrega la lista de versiones registradas</a:t>
            </a:r>
            <a:r>
              <a:rPr lang="es"/>
              <a:t> y la información del autor de cada una.</a:t>
            </a:r>
            <a:endParaRPr/>
          </a:p>
        </p:txBody>
      </p:sp>
      <p:pic>
        <p:nvPicPr>
          <p:cNvPr id="269" name="Google Shape;2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963" y="2293925"/>
            <a:ext cx="6436076" cy="20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GITHUB</a:t>
            </a:r>
            <a:endParaRPr/>
          </a:p>
        </p:txBody>
      </p:sp>
      <p:sp>
        <p:nvSpPr>
          <p:cNvPr id="302" name="Google Shape;302;p34"/>
          <p:cNvSpPr txBox="1">
            <a:spLocks noGrp="1"/>
          </p:cNvSpPr>
          <p:nvPr>
            <p:ph type="subTitle" idx="4294967295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Versiones en la Nube</a:t>
            </a:r>
            <a:endParaRPr/>
          </a:p>
        </p:txBody>
      </p:sp>
      <p:pic>
        <p:nvPicPr>
          <p:cNvPr id="303" name="Google Shape;303;p34"/>
          <p:cNvPicPr preferRelativeResize="0"/>
          <p:nvPr/>
        </p:nvPicPr>
        <p:blipFill rotWithShape="1">
          <a:blip r:embed="rId3">
            <a:alphaModFix/>
          </a:blip>
          <a:srcRect l="26525" r="26749"/>
          <a:stretch/>
        </p:blipFill>
        <p:spPr>
          <a:xfrm>
            <a:off x="5570300" y="1428413"/>
            <a:ext cx="2262600" cy="22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>
            <a:spLocks noGrp="1"/>
          </p:cNvSpPr>
          <p:nvPr>
            <p:ph type="subTitle" idx="1"/>
          </p:nvPr>
        </p:nvSpPr>
        <p:spPr>
          <a:xfrm>
            <a:off x="550375" y="1712850"/>
            <a:ext cx="8251800" cy="22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Es el </a:t>
            </a:r>
            <a:r>
              <a:rPr lang="es" sz="2000">
                <a:solidFill>
                  <a:srgbClr val="F9F9F9"/>
                </a:solidFill>
                <a:highlight>
                  <a:srgbClr val="7685E6"/>
                </a:highlight>
              </a:rPr>
              <a:t>espacio online</a:t>
            </a:r>
            <a:r>
              <a:rPr lang="es" sz="2000"/>
              <a:t> donde </a:t>
            </a:r>
            <a:r>
              <a:rPr lang="es" sz="2000">
                <a:highlight>
                  <a:srgbClr val="F9F9F9"/>
                </a:highlight>
              </a:rPr>
              <a:t>podremos guardar una copia de nuestro código</a:t>
            </a:r>
            <a:r>
              <a:rPr lang="es" sz="2000"/>
              <a:t>, si bien </a:t>
            </a:r>
            <a:r>
              <a:rPr lang="es" sz="2000" u="sng"/>
              <a:t>existen alternativas</a:t>
            </a:r>
            <a:r>
              <a:rPr lang="es" sz="2000"/>
              <a:t> (gitlab), </a:t>
            </a:r>
            <a:r>
              <a:rPr lang="es" sz="2000" b="1">
                <a:latin typeface="Montserrat"/>
                <a:ea typeface="Montserrat"/>
                <a:cs typeface="Montserrat"/>
                <a:sym typeface="Montserrat"/>
              </a:rPr>
              <a:t>github</a:t>
            </a:r>
            <a:r>
              <a:rPr lang="es" sz="2000"/>
              <a:t> es </a:t>
            </a:r>
            <a:r>
              <a:rPr lang="es" sz="2000">
                <a:solidFill>
                  <a:schemeClr val="lt1"/>
                </a:solidFill>
                <a:highlight>
                  <a:srgbClr val="E15BBA"/>
                </a:highlight>
              </a:rPr>
              <a:t>la más conocida y utilizada del mercado</a:t>
            </a:r>
            <a:r>
              <a:rPr lang="es" sz="2000"/>
              <a:t>.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Esta herramienta es </a:t>
            </a:r>
            <a:r>
              <a:rPr lang="es" sz="2000" b="1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muy importante</a:t>
            </a:r>
            <a:r>
              <a:rPr lang="es" sz="2000"/>
              <a:t> para un desarrollador ya que </a:t>
            </a:r>
            <a:r>
              <a:rPr lang="es" sz="2000" u="sng"/>
              <a:t>también sirve como forma de mostrar su trabajo</a:t>
            </a:r>
            <a:r>
              <a:rPr lang="es" sz="2000"/>
              <a:t>.</a:t>
            </a:r>
            <a:endParaRPr sz="2000"/>
          </a:p>
        </p:txBody>
      </p:sp>
      <p:sp>
        <p:nvSpPr>
          <p:cNvPr id="309" name="Google Shape;309;p35"/>
          <p:cNvSpPr txBox="1">
            <a:spLocks noGrp="1"/>
          </p:cNvSpPr>
          <p:nvPr>
            <p:ph type="ctrTitle"/>
          </p:nvPr>
        </p:nvSpPr>
        <p:spPr>
          <a:xfrm>
            <a:off x="550375" y="142350"/>
            <a:ext cx="80433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GITHUB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 de cuenta</a:t>
            </a:r>
            <a:endParaRPr/>
          </a:p>
        </p:txBody>
      </p:sp>
      <p:sp>
        <p:nvSpPr>
          <p:cNvPr id="315" name="Google Shape;315;p36"/>
          <p:cNvSpPr txBox="1">
            <a:spLocks noGrp="1"/>
          </p:cNvSpPr>
          <p:nvPr>
            <p:ph type="body" idx="1"/>
          </p:nvPr>
        </p:nvSpPr>
        <p:spPr>
          <a:xfrm>
            <a:off x="311700" y="1853675"/>
            <a:ext cx="41253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primer paso es crearse una cuenta en: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https://github.com/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/>
              <a:t>Cuenta con una versión gratuita</a:t>
            </a:r>
            <a:r>
              <a:rPr lang="es"/>
              <a:t> con muchos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beneficios</a:t>
            </a:r>
            <a:r>
              <a:rPr lang="es"/>
              <a:t>, como la posibilidad de </a:t>
            </a:r>
            <a:r>
              <a:rPr lang="es" b="1">
                <a:solidFill>
                  <a:srgbClr val="377BC7"/>
                </a:solidFill>
              </a:rPr>
              <a:t>contar con infinitos repositorios</a:t>
            </a:r>
            <a:r>
              <a:rPr lang="es"/>
              <a:t> públicos.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6" name="Google Shape;31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925" y="1466900"/>
            <a:ext cx="4174801" cy="2874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Nuevo Repositorio</a:t>
            </a:r>
            <a:endParaRPr/>
          </a:p>
        </p:txBody>
      </p:sp>
      <p:sp>
        <p:nvSpPr>
          <p:cNvPr id="322" name="Google Shape;322;p37"/>
          <p:cNvSpPr txBox="1">
            <a:spLocks noGrp="1"/>
          </p:cNvSpPr>
          <p:nvPr>
            <p:ph type="body" idx="1"/>
          </p:nvPr>
        </p:nvSpPr>
        <p:spPr>
          <a:xfrm>
            <a:off x="311700" y="1345375"/>
            <a:ext cx="34644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El segundo paso es crear un nuevo repositorio remoto.</a:t>
            </a:r>
            <a:endParaRPr>
              <a:highlight>
                <a:srgbClr val="F8C823"/>
              </a:highlight>
            </a:endParaRPr>
          </a:p>
        </p:txBody>
      </p:sp>
      <p:pic>
        <p:nvPicPr>
          <p:cNvPr id="323" name="Google Shape;323;p37"/>
          <p:cNvPicPr preferRelativeResize="0"/>
          <p:nvPr/>
        </p:nvPicPr>
        <p:blipFill rotWithShape="1">
          <a:blip r:embed="rId3">
            <a:alphaModFix/>
          </a:blip>
          <a:srcRect t="11878"/>
          <a:stretch/>
        </p:blipFill>
        <p:spPr>
          <a:xfrm>
            <a:off x="311700" y="2136525"/>
            <a:ext cx="3067050" cy="78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Google Shape;324;p37"/>
          <p:cNvCxnSpPr/>
          <p:nvPr/>
        </p:nvCxnSpPr>
        <p:spPr>
          <a:xfrm flipH="1">
            <a:off x="3067350" y="1936988"/>
            <a:ext cx="311400" cy="364800"/>
          </a:xfrm>
          <a:prstGeom prst="straightConnector1">
            <a:avLst/>
          </a:prstGeom>
          <a:noFill/>
          <a:ln w="28575" cap="flat" cmpd="sng">
            <a:solidFill>
              <a:srgbClr val="FF8B3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25" name="Google Shape;32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8825" y="1345375"/>
            <a:ext cx="4763726" cy="32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7"/>
          <p:cNvSpPr txBox="1">
            <a:spLocks noGrp="1"/>
          </p:cNvSpPr>
          <p:nvPr>
            <p:ph type="body" idx="1"/>
          </p:nvPr>
        </p:nvSpPr>
        <p:spPr>
          <a:xfrm>
            <a:off x="311700" y="3068650"/>
            <a:ext cx="3464400" cy="13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la </a:t>
            </a:r>
            <a:r>
              <a:rPr lang="es" u="sng"/>
              <a:t>pantalla de creació</a:t>
            </a:r>
            <a:r>
              <a:rPr lang="es"/>
              <a:t>n debemos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completar el nombre del repositorio</a:t>
            </a:r>
            <a:r>
              <a:rPr lang="es"/>
              <a:t> y </a:t>
            </a:r>
            <a:r>
              <a:rPr lang="es" b="1"/>
              <a:t>una descripción (opcional)</a:t>
            </a:r>
            <a:r>
              <a:rPr lang="es"/>
              <a:t>, luego lo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marcamos como público</a:t>
            </a:r>
            <a:r>
              <a:rPr lang="es"/>
              <a:t> y le damos a</a:t>
            </a:r>
            <a:endParaRPr/>
          </a:p>
        </p:txBody>
      </p:sp>
      <p:pic>
        <p:nvPicPr>
          <p:cNvPr id="327" name="Google Shape;327;p37"/>
          <p:cNvPicPr preferRelativeResize="0"/>
          <p:nvPr/>
        </p:nvPicPr>
        <p:blipFill rotWithShape="1">
          <a:blip r:embed="rId5">
            <a:alphaModFix/>
          </a:blip>
          <a:srcRect t="25301" b="13137"/>
          <a:stretch/>
        </p:blipFill>
        <p:spPr>
          <a:xfrm>
            <a:off x="1156650" y="4140645"/>
            <a:ext cx="1134025" cy="2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Nuevo Repositorio</a:t>
            </a:r>
            <a:endParaRPr/>
          </a:p>
        </p:txBody>
      </p:sp>
      <p:sp>
        <p:nvSpPr>
          <p:cNvPr id="333" name="Google Shape;333;p38"/>
          <p:cNvSpPr txBox="1">
            <a:spLocks noGrp="1"/>
          </p:cNvSpPr>
          <p:nvPr>
            <p:ph type="body" idx="1"/>
          </p:nvPr>
        </p:nvSpPr>
        <p:spPr>
          <a:xfrm>
            <a:off x="311700" y="1204563"/>
            <a:ext cx="77418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Una vez creado, ya podemos subir nuestro proyecto siguiendo los pasos que indica github según el caso que nos corresponda.</a:t>
            </a:r>
            <a:endParaRPr>
              <a:highlight>
                <a:srgbClr val="F8C823"/>
              </a:highlight>
            </a:endParaRPr>
          </a:p>
        </p:txBody>
      </p:sp>
      <p:pic>
        <p:nvPicPr>
          <p:cNvPr id="334" name="Google Shape;3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925" y="1852575"/>
            <a:ext cx="4925350" cy="269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8"/>
          <p:cNvSpPr/>
          <p:nvPr/>
        </p:nvSpPr>
        <p:spPr>
          <a:xfrm>
            <a:off x="1688100" y="3380875"/>
            <a:ext cx="4925400" cy="6177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1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</a:t>
            </a: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ubTitle" idx="4294967295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Control de Versiones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075" y="2060088"/>
            <a:ext cx="2448275" cy="10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subTitle" idx="1"/>
          </p:nvPr>
        </p:nvSpPr>
        <p:spPr>
          <a:xfrm>
            <a:off x="550375" y="1817675"/>
            <a:ext cx="8251800" cy="20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/>
              <a:t>Esta </a:t>
            </a:r>
            <a:r>
              <a:rPr lang="es" sz="2200" dirty="0">
                <a:solidFill>
                  <a:srgbClr val="F9F9F9"/>
                </a:solidFill>
                <a:highlight>
                  <a:srgbClr val="FF8B39"/>
                </a:highlight>
              </a:rPr>
              <a:t>herramienta</a:t>
            </a:r>
            <a:r>
              <a:rPr lang="es" sz="2200" dirty="0"/>
              <a:t> creada por </a:t>
            </a:r>
            <a:r>
              <a:rPr lang="es" sz="2200" i="1" u="sng" dirty="0"/>
              <a:t>Linus Torvalds</a:t>
            </a:r>
            <a:r>
              <a:rPr lang="es" sz="2200" dirty="0"/>
              <a:t> nos </a:t>
            </a:r>
            <a:r>
              <a:rPr lang="es" sz="2200" dirty="0">
                <a:solidFill>
                  <a:srgbClr val="F9F9F9"/>
                </a:solidFill>
                <a:highlight>
                  <a:srgbClr val="377BC7"/>
                </a:highlight>
              </a:rPr>
              <a:t>permite</a:t>
            </a:r>
            <a:r>
              <a:rPr lang="es" sz="2200" dirty="0"/>
              <a:t> llevar un </a:t>
            </a:r>
            <a:r>
              <a:rPr lang="es" sz="2200" b="1" dirty="0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versionado</a:t>
            </a:r>
            <a:r>
              <a:rPr lang="es" sz="2200" dirty="0"/>
              <a:t> de </a:t>
            </a:r>
            <a:r>
              <a:rPr lang="es" sz="2200" dirty="0">
                <a:solidFill>
                  <a:srgbClr val="F9F9F9"/>
                </a:solidFill>
                <a:highlight>
                  <a:srgbClr val="E15BBA"/>
                </a:highlight>
              </a:rPr>
              <a:t>nuestros proyectos</a:t>
            </a:r>
            <a:r>
              <a:rPr lang="es" sz="2200" dirty="0"/>
              <a:t>, como si se tratara de una </a:t>
            </a:r>
            <a:r>
              <a:rPr lang="es" sz="2200" b="1" dirty="0">
                <a:latin typeface="Montserrat"/>
                <a:ea typeface="Montserrat"/>
                <a:cs typeface="Montserrat"/>
                <a:sym typeface="Montserrat"/>
              </a:rPr>
              <a:t>línea de tiempo</a:t>
            </a:r>
            <a:r>
              <a:rPr lang="es" sz="2200" dirty="0"/>
              <a:t> sobre la cual podemos </a:t>
            </a:r>
            <a:r>
              <a:rPr lang="es" sz="2200" u="sng" dirty="0"/>
              <a:t>navegar</a:t>
            </a:r>
            <a:r>
              <a:rPr lang="es" sz="2200" dirty="0"/>
              <a:t>, volviendo a </a:t>
            </a:r>
            <a:r>
              <a:rPr lang="es" sz="2200" dirty="0">
                <a:solidFill>
                  <a:srgbClr val="FF8B39"/>
                </a:solidFill>
              </a:rPr>
              <a:t>código anterior</a:t>
            </a:r>
            <a:r>
              <a:rPr lang="es" sz="2200" dirty="0"/>
              <a:t> o </a:t>
            </a:r>
            <a:r>
              <a:rPr lang="es" sz="2200" dirty="0">
                <a:solidFill>
                  <a:srgbClr val="F9F9F9"/>
                </a:solidFill>
                <a:highlight>
                  <a:srgbClr val="7685E6"/>
                </a:highlight>
              </a:rPr>
              <a:t>creando múltiples versiones</a:t>
            </a:r>
            <a:r>
              <a:rPr lang="es" sz="2200" dirty="0"/>
              <a:t> del mismo.</a:t>
            </a:r>
            <a:endParaRPr sz="2200" dirty="0"/>
          </a:p>
        </p:txBody>
      </p:sp>
      <p:sp>
        <p:nvSpPr>
          <p:cNvPr id="175" name="Google Shape;175;p20"/>
          <p:cNvSpPr txBox="1">
            <a:spLocks noGrp="1"/>
          </p:cNvSpPr>
          <p:nvPr>
            <p:ph type="ctrTitle"/>
          </p:nvPr>
        </p:nvSpPr>
        <p:spPr>
          <a:xfrm>
            <a:off x="550375" y="142350"/>
            <a:ext cx="80433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 de GIT</a:t>
            </a:r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1"/>
          </p:nvPr>
        </p:nvSpPr>
        <p:spPr>
          <a:xfrm>
            <a:off x="311700" y="1359075"/>
            <a:ext cx="4352700" cy="29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instalarlo debemos </a:t>
            </a:r>
            <a:r>
              <a:rPr lang="es" u="sng"/>
              <a:t>dirigirnos al sitio oficial</a:t>
            </a:r>
            <a:r>
              <a:rPr lang="es"/>
              <a:t>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https://git-scm.com/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y </a:t>
            </a:r>
            <a:r>
              <a:rPr lang="es" b="1"/>
              <a:t>descargar</a:t>
            </a:r>
            <a:r>
              <a:rPr lang="es"/>
              <a:t> la versión </a:t>
            </a:r>
            <a:r>
              <a:rPr lang="es" u="sng"/>
              <a:t>correspondiente</a:t>
            </a:r>
            <a:r>
              <a:rPr lang="es"/>
              <a:t> a </a:t>
            </a:r>
            <a:r>
              <a:rPr lang="es">
                <a:solidFill>
                  <a:srgbClr val="E15BBA"/>
                </a:solidFill>
              </a:rPr>
              <a:t>nuestro sistema</a:t>
            </a:r>
            <a:r>
              <a:rPr lang="es"/>
              <a:t> operativo.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Una vez instalado, </a:t>
            </a:r>
            <a:r>
              <a:rPr lang="es" b="1">
                <a:solidFill>
                  <a:srgbClr val="377BC7"/>
                </a:solidFill>
              </a:rPr>
              <a:t>en la terminal</a:t>
            </a:r>
            <a:r>
              <a:rPr lang="es"/>
              <a:t> corremos el comando </a:t>
            </a: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git --version</a:t>
            </a:r>
            <a:r>
              <a:rPr lang="es"/>
              <a:t> y </a:t>
            </a:r>
            <a:r>
              <a:rPr lang="es" b="1"/>
              <a:t>nos devolverá</a:t>
            </a:r>
            <a:r>
              <a:rPr lang="es"/>
              <a:t> la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versión</a:t>
            </a:r>
            <a:r>
              <a:rPr lang="es"/>
              <a:t> que tenemos </a:t>
            </a:r>
            <a:r>
              <a:rPr lang="es">
                <a:solidFill>
                  <a:srgbClr val="7685E6"/>
                </a:solidFill>
              </a:rPr>
              <a:t>instalada</a:t>
            </a:r>
            <a:r>
              <a:rPr lang="es"/>
              <a:t>.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5650" y="1359073"/>
            <a:ext cx="2497900" cy="19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194" y="3690769"/>
            <a:ext cx="3554800" cy="4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311700" y="1340800"/>
            <a:ext cx="3117300" cy="22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Ahora toca configurar nuestro perfil de GIT dentro de la PC.</a:t>
            </a:r>
            <a:endParaRPr>
              <a:highlight>
                <a:srgbClr val="F8C823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Para eso </a:t>
            </a:r>
            <a:r>
              <a:rPr lang="es" u="sng"/>
              <a:t>debemos establecer</a:t>
            </a:r>
            <a:r>
              <a:rPr lang="es"/>
              <a:t> un </a:t>
            </a:r>
            <a:r>
              <a:rPr lang="es" b="1"/>
              <a:t>nombre de usuario</a:t>
            </a:r>
            <a:r>
              <a:rPr lang="es"/>
              <a:t> y un </a:t>
            </a:r>
            <a:r>
              <a:rPr lang="es" b="1"/>
              <a:t>correo</a:t>
            </a:r>
            <a:r>
              <a:rPr lang="es"/>
              <a:t> con el fin que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cada versión</a:t>
            </a:r>
            <a:r>
              <a:rPr lang="es"/>
              <a:t> que creemos de nuestro código </a:t>
            </a:r>
            <a:r>
              <a:rPr lang="es" b="1">
                <a:solidFill>
                  <a:srgbClr val="E15BBA"/>
                </a:solidFill>
              </a:rPr>
              <a:t>registre</a:t>
            </a:r>
            <a:r>
              <a:rPr lang="es"/>
              <a:t> que hemos sido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el autor</a:t>
            </a:r>
            <a:r>
              <a:rPr lang="es"/>
              <a:t> de </a:t>
            </a:r>
            <a:r>
              <a:rPr lang="es" b="1"/>
              <a:t>esos cambios</a:t>
            </a:r>
            <a:r>
              <a:rPr lang="es"/>
              <a:t>.</a:t>
            </a: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3481400" y="1340800"/>
            <a:ext cx="53505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Establecemos el </a:t>
            </a:r>
            <a:r>
              <a:rPr lang="es" b="1">
                <a:solidFill>
                  <a:srgbClr val="7685E6"/>
                </a:solidFill>
              </a:rPr>
              <a:t>nombre de usuario</a:t>
            </a:r>
            <a:r>
              <a:rPr lang="es"/>
              <a:t> y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correo</a:t>
            </a:r>
            <a:r>
              <a:rPr lang="es"/>
              <a:t> mediante los comandos: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git config --global user.name “username”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git config --global user.email correo@correo.com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Finalmente corremos </a:t>
            </a: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git config --list</a:t>
            </a:r>
            <a:r>
              <a:rPr lang="es">
                <a:solidFill>
                  <a:schemeClr val="lt2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/>
              <a:t>para validar que hemos agregado bien la configuración.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311700" y="3905025"/>
            <a:ext cx="6389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100" b="1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Nota: cualquier comando que corramos debe comenzar con la palabra </a:t>
            </a:r>
            <a:r>
              <a:rPr lang="es" sz="1100" b="1" i="1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git</a:t>
            </a:r>
            <a:r>
              <a:rPr lang="es" sz="1100" b="1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seguido de la instrucción deseada.</a:t>
            </a:r>
            <a:endParaRPr sz="1100" b="1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20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vez configurado GIT, ya podemos comenzar.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 rotWithShape="1">
          <a:blip r:embed="rId3">
            <a:alphaModFix/>
          </a:blip>
          <a:srcRect t="12333" b="10195"/>
          <a:stretch/>
        </p:blipFill>
        <p:spPr>
          <a:xfrm>
            <a:off x="2459013" y="2582975"/>
            <a:ext cx="4225974" cy="13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Iniciar un repositorio</a:t>
            </a:r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311700" y="1340800"/>
            <a:ext cx="5599200" cy="28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</a:t>
            </a:r>
            <a:r>
              <a:rPr lang="es" u="sng"/>
              <a:t>“habilitar”</a:t>
            </a:r>
            <a:r>
              <a:rPr lang="es"/>
              <a:t> </a:t>
            </a:r>
            <a:r>
              <a:rPr lang="es" b="1">
                <a:solidFill>
                  <a:srgbClr val="E15BBA"/>
                </a:solidFill>
              </a:rPr>
              <a:t>GIT</a:t>
            </a:r>
            <a:r>
              <a:rPr lang="es"/>
              <a:t> en nuestro proyecto debemos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dirigirnos desde la terminal</a:t>
            </a:r>
            <a:r>
              <a:rPr lang="es"/>
              <a:t> a </a:t>
            </a:r>
            <a:r>
              <a:rPr lang="es" u="sng"/>
              <a:t>la carpeta</a:t>
            </a:r>
            <a:r>
              <a:rPr lang="es"/>
              <a:t> donde lo tengamos guardado y </a:t>
            </a:r>
            <a:r>
              <a:rPr lang="es" b="1"/>
              <a:t>correr el comando</a:t>
            </a:r>
            <a:r>
              <a:rPr lang="es"/>
              <a:t>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git init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7685E6"/>
                </a:solidFill>
              </a:rPr>
              <a:t>Esas palabras</a:t>
            </a:r>
            <a:r>
              <a:rPr lang="es"/>
              <a:t> mágicas </a:t>
            </a:r>
            <a:r>
              <a:rPr lang="es">
                <a:solidFill>
                  <a:schemeClr val="lt1"/>
                </a:solidFill>
                <a:highlight>
                  <a:srgbClr val="E15BBA"/>
                </a:highlight>
              </a:rPr>
              <a:t>crearán</a:t>
            </a:r>
            <a:r>
              <a:rPr lang="es"/>
              <a:t> una </a:t>
            </a:r>
            <a:r>
              <a:rPr lang="es" u="sng"/>
              <a:t>carpeta oculta</a:t>
            </a:r>
            <a:r>
              <a:rPr lang="es"/>
              <a:t> llamada </a:t>
            </a:r>
            <a:r>
              <a:rPr lang="es" b="1"/>
              <a:t>.git</a:t>
            </a:r>
            <a:r>
              <a:rPr lang="es"/>
              <a:t> donde </a:t>
            </a:r>
            <a:r>
              <a:rPr lang="es">
                <a:highlight>
                  <a:srgbClr val="F8C823"/>
                </a:highlight>
              </a:rPr>
              <a:t>a partir de ahora</a:t>
            </a:r>
            <a:r>
              <a:rPr lang="es"/>
              <a:t> se van a </a:t>
            </a:r>
            <a:r>
              <a:rPr lang="es" b="1">
                <a:solidFill>
                  <a:srgbClr val="377BC7"/>
                </a:solidFill>
              </a:rPr>
              <a:t>guardar los cambios</a:t>
            </a:r>
            <a:r>
              <a:rPr lang="es" b="1"/>
              <a:t> </a:t>
            </a:r>
            <a:r>
              <a:rPr lang="es"/>
              <a:t>que </a:t>
            </a:r>
            <a:r>
              <a:rPr lang="es" u="sng"/>
              <a:t>vayamos registrando</a:t>
            </a:r>
            <a:r>
              <a:rPr lang="es"/>
              <a:t> a medida que trabajamos.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En ese acto, </a:t>
            </a:r>
            <a:r>
              <a:rPr lang="es" b="1" i="1"/>
              <a:t>creamos lo que se conoce como rama master</a:t>
            </a:r>
            <a:r>
              <a:rPr lang="es"/>
              <a:t>, es decir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la línea de tiempo principal</a:t>
            </a:r>
            <a:r>
              <a:rPr lang="es"/>
              <a:t> de nuestro proyecto.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8975" y="2035550"/>
            <a:ext cx="1997034" cy="145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Estados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311700" y="1280900"/>
            <a:ext cx="69132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Lo primero que debemos saber es que </a:t>
            </a:r>
            <a:r>
              <a:rPr lang="es">
                <a:highlight>
                  <a:srgbClr val="F8C823"/>
                </a:highlight>
              </a:rPr>
              <a:t>GIT posee 3 estados</a:t>
            </a:r>
            <a:r>
              <a:rPr lang="es"/>
              <a:t>, estos son </a:t>
            </a:r>
            <a:r>
              <a:rPr lang="es" i="1">
                <a:solidFill>
                  <a:srgbClr val="F9F9F9"/>
                </a:solidFill>
                <a:highlight>
                  <a:srgbClr val="E15BBA"/>
                </a:highlight>
              </a:rPr>
              <a:t>working directory</a:t>
            </a:r>
            <a:r>
              <a:rPr lang="es"/>
              <a:t>, </a:t>
            </a:r>
            <a:r>
              <a:rPr lang="es" b="1"/>
              <a:t>stage</a:t>
            </a:r>
            <a:r>
              <a:rPr lang="es"/>
              <a:t> y </a:t>
            </a:r>
            <a:r>
              <a:rPr lang="es" b="1">
                <a:solidFill>
                  <a:srgbClr val="7685E6"/>
                </a:solidFill>
              </a:rPr>
              <a:t>repository</a:t>
            </a:r>
            <a:r>
              <a:rPr lang="es"/>
              <a:t>.</a:t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517450" y="2399750"/>
            <a:ext cx="2433000" cy="1912800"/>
          </a:xfrm>
          <a:prstGeom prst="rect">
            <a:avLst/>
          </a:prstGeom>
          <a:solidFill>
            <a:srgbClr val="E15BB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453300" y="2253275"/>
            <a:ext cx="2433000" cy="1912800"/>
          </a:xfrm>
          <a:prstGeom prst="rect">
            <a:avLst/>
          </a:prstGeom>
          <a:solidFill>
            <a:srgbClr val="7685E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body" idx="1"/>
          </p:nvPr>
        </p:nvSpPr>
        <p:spPr>
          <a:xfrm>
            <a:off x="453300" y="2253499"/>
            <a:ext cx="2433000" cy="1912800"/>
          </a:xfrm>
          <a:prstGeom prst="rect">
            <a:avLst/>
          </a:prstGeom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WORKING DIRECTORY</a:t>
            </a:r>
            <a:r>
              <a:rPr lang="es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Representa el código actual de nuestro proyecto que ha tenido cambios recientes sin registrar.</a:t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3220295" y="2399748"/>
            <a:ext cx="2568900" cy="1912800"/>
          </a:xfrm>
          <a:prstGeom prst="rect">
            <a:avLst/>
          </a:prstGeom>
          <a:solidFill>
            <a:srgbClr val="377BC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3152550" y="2253276"/>
            <a:ext cx="2568900" cy="1912800"/>
          </a:xfrm>
          <a:prstGeom prst="rect">
            <a:avLst/>
          </a:prstGeom>
          <a:solidFill>
            <a:srgbClr val="FF8B3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body" idx="1"/>
          </p:nvPr>
        </p:nvSpPr>
        <p:spPr>
          <a:xfrm>
            <a:off x="3152550" y="2253500"/>
            <a:ext cx="2568900" cy="1883400"/>
          </a:xfrm>
          <a:prstGeom prst="rect">
            <a:avLst/>
          </a:prstGeom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STAGE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</a:rPr>
              <a:t>Son los cambios que deseamos preparar para ser registrados en una siguiente versión.</a:t>
            </a:r>
            <a:endParaRPr>
              <a:solidFill>
                <a:srgbClr val="F9F9F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991">
                <a:solidFill>
                  <a:srgbClr val="F9F9F9"/>
                </a:solidFill>
              </a:rPr>
              <a:t>*Paso intermedio entre WD y Repository.</a:t>
            </a:r>
            <a:endParaRPr sz="991">
              <a:solidFill>
                <a:srgbClr val="F9F9F9"/>
              </a:solidFill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6190312" y="2399711"/>
            <a:ext cx="2642100" cy="1912800"/>
          </a:xfrm>
          <a:prstGeom prst="rect">
            <a:avLst/>
          </a:prstGeom>
          <a:solidFill>
            <a:srgbClr val="F8C82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6120650" y="2253275"/>
            <a:ext cx="2642100" cy="1912800"/>
          </a:xfrm>
          <a:prstGeom prst="rect">
            <a:avLst/>
          </a:prstGeom>
          <a:solidFill>
            <a:srgbClr val="E15BB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body" idx="1"/>
          </p:nvPr>
        </p:nvSpPr>
        <p:spPr>
          <a:xfrm>
            <a:off x="6120650" y="2252874"/>
            <a:ext cx="2642100" cy="1912800"/>
          </a:xfrm>
          <a:prstGeom prst="rect">
            <a:avLst/>
          </a:prstGeom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REPOSITORY</a:t>
            </a:r>
            <a:r>
              <a:rPr lang="es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Es donde se registran las nuevas versiones de nuestro código en línea de tiempo</a:t>
            </a:r>
            <a:endParaRPr>
              <a:solidFill>
                <a:srgbClr val="F9F9F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867</Words>
  <Application>Microsoft Office PowerPoint</Application>
  <PresentationFormat>Presentación en pantalla (16:9)</PresentationFormat>
  <Paragraphs>78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Fira Mono</vt:lpstr>
      <vt:lpstr>Montserrat</vt:lpstr>
      <vt:lpstr>Montserrat Medium</vt:lpstr>
      <vt:lpstr>Arial</vt:lpstr>
      <vt:lpstr>Montserrat SemiBold</vt:lpstr>
      <vt:lpstr>Simple Light</vt:lpstr>
      <vt:lpstr>Desarrollo Fullstack</vt:lpstr>
      <vt:lpstr>Les damos la bienvenida</vt:lpstr>
      <vt:lpstr>GIT</vt:lpstr>
      <vt:lpstr>GIT</vt:lpstr>
      <vt:lpstr>Instalación de GIT</vt:lpstr>
      <vt:lpstr>Configuración</vt:lpstr>
      <vt:lpstr>Una vez configurado GIT, ya podemos comenzar.</vt:lpstr>
      <vt:lpstr>Iniciar un repositorio</vt:lpstr>
      <vt:lpstr>Estados</vt:lpstr>
      <vt:lpstr>Estados</vt:lpstr>
      <vt:lpstr>ADD</vt:lpstr>
      <vt:lpstr>COMMIT</vt:lpstr>
      <vt:lpstr>STATUS</vt:lpstr>
      <vt:lpstr>LOG</vt:lpstr>
      <vt:lpstr>GITHUB</vt:lpstr>
      <vt:lpstr>GITHUB</vt:lpstr>
      <vt:lpstr>Creación de cuenta</vt:lpstr>
      <vt:lpstr>Nuevo Repositorio</vt:lpstr>
      <vt:lpstr>Nuevo Repositorio</vt:lpstr>
      <vt:lpstr>No te olvides de dar el presente</vt:lpstr>
      <vt:lpstr>Recordá:  Revisar la Cartelera de Novedades. Hacer tus consultas en el Foro.  Todo en el Aula Virtual.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Fullstack</dc:title>
  <dc:creator>Nicolas Manuel Fernandez</dc:creator>
  <cp:lastModifiedBy>Nicolas Manuel Fernandez</cp:lastModifiedBy>
  <cp:revision>3</cp:revision>
  <dcterms:modified xsi:type="dcterms:W3CDTF">2023-04-18T23:23:43Z</dcterms:modified>
</cp:coreProperties>
</file>